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6" roundtripDataSignature="AMtx7mgAevrpj3Uv30VMJrrehgKAA9X/u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customschemas.google.com/relationships/presentationmetadata" Target="metadata"/><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grammar.yourdictionary.com/parts-of-speech/verbs/what-is-a-verb.html"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grammar.yourdictionary.com/parts-of-speech/verbs/what-is-a-verb.htm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nvSpPr>
        <p:spPr>
          <a:xfrm>
            <a:off x="4021138" y="9721850"/>
            <a:ext cx="3076575" cy="511175"/>
          </a:xfrm>
          <a:prstGeom prst="rect">
            <a:avLst/>
          </a:prstGeom>
          <a:noFill/>
          <a:ln>
            <a:noFill/>
          </a:ln>
        </p:spPr>
        <p:txBody>
          <a:bodyPr anchorCtr="0" anchor="b" bIns="49500" lIns="99025" spcFirstLastPara="1" rIns="99025" wrap="square" tIns="49500">
            <a:noAutofit/>
          </a:bodyPr>
          <a:lstStyle/>
          <a:p>
            <a:pPr indent="0" lvl="0" marL="0" marR="0" rtl="0" algn="r">
              <a:spcBef>
                <a:spcPts val="0"/>
              </a:spcBef>
              <a:spcAft>
                <a:spcPts val="0"/>
              </a:spcAft>
              <a:buNone/>
            </a:pPr>
            <a:fld id="{00000000-1234-1234-1234-123412341234}" type="slidenum">
              <a:rPr b="0" i="0" lang="it-IT"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 name="Google Shape;8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Seaside (sunbathe) </a:t>
            </a:r>
            <a:endParaRPr/>
          </a:p>
          <a:p>
            <a:pPr indent="0" lvl="0" marL="0" rtl="0" algn="l">
              <a:spcBef>
                <a:spcPts val="0"/>
              </a:spcBef>
              <a:spcAft>
                <a:spcPts val="0"/>
              </a:spcAft>
              <a:buNone/>
            </a:pPr>
            <a:r>
              <a:rPr lang="it-IT"/>
              <a:t>Mountains (going for walks)</a:t>
            </a:r>
            <a:endParaRPr/>
          </a:p>
          <a:p>
            <a:pPr indent="0" lvl="0" marL="0" rtl="0" algn="l">
              <a:spcBef>
                <a:spcPts val="0"/>
              </a:spcBef>
              <a:spcAft>
                <a:spcPts val="0"/>
              </a:spcAft>
              <a:buNone/>
            </a:pPr>
            <a:r>
              <a:rPr lang="it-IT"/>
              <a:t>tourist city (go sightseeing)</a:t>
            </a:r>
            <a:endParaRPr/>
          </a:p>
        </p:txBody>
      </p:sp>
      <p:sp>
        <p:nvSpPr>
          <p:cNvPr id="176" name="Google Shape;17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Remare = </a:t>
            </a:r>
            <a:r>
              <a:rPr b="1" lang="it-IT"/>
              <a:t>row</a:t>
            </a:r>
            <a:r>
              <a:rPr lang="it-IT"/>
              <a:t>, using poles, standing at the back end of the gondola</a:t>
            </a:r>
            <a:endParaRPr/>
          </a:p>
          <a:p>
            <a:pPr indent="0" lvl="0" marL="0" rtl="0" algn="l">
              <a:spcBef>
                <a:spcPts val="0"/>
              </a:spcBef>
              <a:spcAft>
                <a:spcPts val="0"/>
              </a:spcAft>
              <a:buNone/>
            </a:pPr>
            <a:r>
              <a:t/>
            </a:r>
            <a:endParaRPr/>
          </a:p>
          <a:p>
            <a:pPr indent="0" lvl="0" marL="0" rtl="0" algn="l">
              <a:spcBef>
                <a:spcPts val="0"/>
              </a:spcBef>
              <a:spcAft>
                <a:spcPts val="0"/>
              </a:spcAft>
              <a:buNone/>
            </a:pPr>
            <a:r>
              <a:rPr b="1" lang="it-IT"/>
              <a:t>Pretend</a:t>
            </a:r>
            <a:r>
              <a:rPr lang="it-IT"/>
              <a:t> to kick</a:t>
            </a:r>
            <a:endParaRPr/>
          </a:p>
          <a:p>
            <a:pPr indent="0" lvl="0" marL="0" rtl="0" algn="l">
              <a:spcBef>
                <a:spcPts val="0"/>
              </a:spcBef>
              <a:spcAft>
                <a:spcPts val="0"/>
              </a:spcAft>
              <a:buNone/>
            </a:pPr>
            <a:r>
              <a:t/>
            </a:r>
            <a:endParaRPr/>
          </a:p>
          <a:p>
            <a:pPr indent="0" lvl="0" marL="0" rtl="0" algn="l">
              <a:spcBef>
                <a:spcPts val="0"/>
              </a:spcBef>
              <a:spcAft>
                <a:spcPts val="0"/>
              </a:spcAft>
              <a:buNone/>
            </a:pPr>
            <a:r>
              <a:rPr lang="it-IT"/>
              <a:t>Niagara falls (waterfall, North America, on the border between Canada and US)</a:t>
            </a:r>
            <a:endParaRPr/>
          </a:p>
          <a:p>
            <a:pPr indent="0" lvl="0" marL="0" rtl="0" algn="l">
              <a:spcBef>
                <a:spcPts val="0"/>
              </a:spcBef>
              <a:spcAft>
                <a:spcPts val="0"/>
              </a:spcAft>
              <a:buNone/>
            </a:pPr>
            <a:r>
              <a:rPr lang="it-IT"/>
              <a:t>Eiffel Tower</a:t>
            </a:r>
            <a:endParaRPr/>
          </a:p>
          <a:p>
            <a:pPr indent="0" lvl="0" marL="0" rtl="0" algn="l">
              <a:spcBef>
                <a:spcPts val="0"/>
              </a:spcBef>
              <a:spcAft>
                <a:spcPts val="0"/>
              </a:spcAft>
              <a:buNone/>
            </a:pPr>
            <a:r>
              <a:t/>
            </a:r>
            <a:endParaRPr/>
          </a:p>
          <a:p>
            <a:pPr indent="0" lvl="0" marL="0" rtl="0" algn="l">
              <a:spcBef>
                <a:spcPts val="0"/>
              </a:spcBef>
              <a:spcAft>
                <a:spcPts val="0"/>
              </a:spcAft>
              <a:buNone/>
            </a:pPr>
            <a:r>
              <a:rPr lang="it-IT"/>
              <a:t>Going </a:t>
            </a:r>
            <a:r>
              <a:rPr b="1" lang="it-IT"/>
              <a:t>abroad</a:t>
            </a:r>
            <a:r>
              <a:rPr lang="it-IT"/>
              <a:t> – </a:t>
            </a:r>
            <a:r>
              <a:rPr b="1" lang="it-IT"/>
              <a:t>foreign</a:t>
            </a:r>
            <a:r>
              <a:rPr lang="it-IT"/>
              <a:t> countries</a:t>
            </a:r>
            <a:endParaRPr/>
          </a:p>
        </p:txBody>
      </p:sp>
      <p:sp>
        <p:nvSpPr>
          <p:cNvPr id="187" name="Google Shape;18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it-IT" sz="1200">
                <a:solidFill>
                  <a:schemeClr val="dk1"/>
                </a:solidFill>
                <a:latin typeface="Calibri"/>
                <a:ea typeface="Calibri"/>
                <a:cs typeface="Calibri"/>
                <a:sym typeface="Calibri"/>
              </a:rPr>
              <a:t>2. Present perfect is used to talk about a present situation which is a result of something that happened at a non-specified time in the past.</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it-IT"/>
              <a:t>Se in una frase si parla di un’azione passata con conseguenze sul presente (= Present Perfect) e compare un’espressione di tempo come last week (= Simple Past) chi la vince?? IL SIMPLE PAST! Perché la presenza di un’espressione di tempo passato concluso vi obbliga ad usare il Simple Past. </a:t>
            </a:r>
            <a:endParaRPr/>
          </a:p>
          <a:p>
            <a:pPr indent="0" lvl="0" marL="0" rtl="0" algn="l">
              <a:spcBef>
                <a:spcPts val="0"/>
              </a:spcBef>
              <a:spcAft>
                <a:spcPts val="0"/>
              </a:spcAft>
              <a:buNone/>
            </a:pPr>
            <a:r>
              <a:t/>
            </a:r>
            <a:endParaRPr/>
          </a:p>
          <a:p>
            <a:pPr indent="0" lvl="0" marL="0" rtl="0" algn="l">
              <a:spcBef>
                <a:spcPts val="0"/>
              </a:spcBef>
              <a:spcAft>
                <a:spcPts val="0"/>
              </a:spcAft>
              <a:buNone/>
            </a:pPr>
            <a:r>
              <a:rPr lang="it-IT"/>
              <a:t>+ Introduce new information</a:t>
            </a:r>
            <a:endParaRPr/>
          </a:p>
        </p:txBody>
      </p:sp>
      <p:sp>
        <p:nvSpPr>
          <p:cNvPr id="216" name="Google Shape;21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it-IT"/>
              <a:t>Yet in questions to ask about something we expect to happen around now, but which hasn’t happened at the time of speaking.</a:t>
            </a:r>
            <a:endParaRPr/>
          </a:p>
          <a:p>
            <a:pPr indent="0" lvl="0" marL="0" rtl="0" algn="l">
              <a:spcBef>
                <a:spcPts val="0"/>
              </a:spcBef>
              <a:spcAft>
                <a:spcPts val="0"/>
              </a:spcAft>
              <a:buClr>
                <a:schemeClr val="dk1"/>
              </a:buClr>
              <a:buSzPts val="1200"/>
              <a:buFont typeface="Calibri"/>
              <a:buNone/>
            </a:pPr>
            <a:r>
              <a:rPr lang="it-IT"/>
              <a:t>Yet and still in negative sentences when we expected something to happen before now. </a:t>
            </a:r>
            <a:endParaRPr/>
          </a:p>
          <a:p>
            <a:pPr indent="0" lvl="0" marL="0" rtl="0" algn="l">
              <a:spcBef>
                <a:spcPts val="0"/>
              </a:spcBef>
              <a:spcAft>
                <a:spcPts val="0"/>
              </a:spcAft>
              <a:buClr>
                <a:schemeClr val="dk1"/>
              </a:buClr>
              <a:buSzPts val="1200"/>
              <a:buFont typeface="Calibri"/>
              <a:buNone/>
            </a:pPr>
            <a:r>
              <a:rPr lang="it-IT"/>
              <a:t>Yet alla fine della frase, vs. already and just before the main verb</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it-IT"/>
              <a:t> l’azione avviene in un tempo determinato ma non ancora concluso</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We can use the present perfect with time expressions which include the present time such as </a:t>
            </a:r>
            <a:r>
              <a:rPr b="0" i="1" lang="it-IT" sz="1200" u="none" strike="noStrike">
                <a:solidFill>
                  <a:schemeClr val="dk1"/>
                </a:solidFill>
                <a:latin typeface="Calibri"/>
                <a:ea typeface="Calibri"/>
                <a:cs typeface="Calibri"/>
                <a:sym typeface="Calibri"/>
              </a:rPr>
              <a:t>today, this morning/year/ month</a:t>
            </a:r>
            <a:r>
              <a:rPr b="0" i="0" lang="it-IT" sz="1200" u="none" strike="noStrike">
                <a:solidFill>
                  <a:schemeClr val="dk1"/>
                </a:solidFill>
                <a:latin typeface="Calibri"/>
                <a:ea typeface="Calibri"/>
                <a:cs typeface="Calibri"/>
                <a:sym typeface="Calibri"/>
              </a:rPr>
              <a:t>, etc. to talk about events or states that may not be finished at the time of speaking, e.g.</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I’ve answered the phone six times this afternoon.</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Have you seen Andy today?</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Jack has been really unwell this term.</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However, if we think of </a:t>
            </a:r>
            <a:r>
              <a:rPr b="0" i="1" lang="it-IT" sz="1200" u="none" strike="noStrike">
                <a:solidFill>
                  <a:schemeClr val="dk1"/>
                </a:solidFill>
                <a:latin typeface="Calibri"/>
                <a:ea typeface="Calibri"/>
                <a:cs typeface="Calibri"/>
                <a:sym typeface="Calibri"/>
              </a:rPr>
              <a:t>this morning/week</a:t>
            </a:r>
            <a:r>
              <a:rPr b="0" i="0" lang="it-IT" sz="1200" u="none" strike="noStrike">
                <a:solidFill>
                  <a:schemeClr val="dk1"/>
                </a:solidFill>
                <a:latin typeface="Calibri"/>
                <a:ea typeface="Calibri"/>
                <a:cs typeface="Calibri"/>
                <a:sym typeface="Calibri"/>
              </a:rPr>
              <a:t>, etc. as a past, completed time period, then we must use the past simple.</a:t>
            </a:r>
            <a:endParaRPr/>
          </a:p>
        </p:txBody>
      </p:sp>
      <p:sp>
        <p:nvSpPr>
          <p:cNvPr id="224" name="Google Shape;22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things are seen as long-term or permanent OR stative verbs</a:t>
            </a:r>
            <a:endParaRPr/>
          </a:p>
          <a:p>
            <a:pPr indent="0" lvl="0" marL="0" rtl="0" algn="l">
              <a:spcBef>
                <a:spcPts val="0"/>
              </a:spcBef>
              <a:spcAft>
                <a:spcPts val="0"/>
              </a:spcAft>
              <a:buNone/>
            </a:pPr>
            <a:r>
              <a:t/>
            </a:r>
            <a:endParaRPr/>
          </a:p>
        </p:txBody>
      </p:sp>
      <p:sp>
        <p:nvSpPr>
          <p:cNvPr id="230" name="Google Shape;23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it-IT" sz="1200">
                <a:solidFill>
                  <a:schemeClr val="dk1"/>
                </a:solidFill>
                <a:latin typeface="Calibri"/>
                <a:ea typeface="Calibri"/>
                <a:cs typeface="Calibri"/>
                <a:sym typeface="Calibri"/>
              </a:rPr>
              <a:t>ESERCIZI: 1C – 1a, 1b; 2a, 4</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322" name="Google Shape;32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it-IT" sz="1200">
                <a:solidFill>
                  <a:schemeClr val="dk1"/>
                </a:solidFill>
                <a:latin typeface="Calibri"/>
                <a:ea typeface="Calibri"/>
                <a:cs typeface="Calibri"/>
                <a:sym typeface="Calibri"/>
              </a:rPr>
              <a:t>1. The simple past is used to talk about completed actions in the past</a:t>
            </a:r>
            <a:endParaRPr/>
          </a:p>
          <a:p>
            <a:pPr indent="0" lvl="0" marL="0" rtl="0" algn="l">
              <a:spcBef>
                <a:spcPts val="0"/>
              </a:spcBef>
              <a:spcAft>
                <a:spcPts val="0"/>
              </a:spcAft>
              <a:buNone/>
            </a:pPr>
            <a:r>
              <a:rPr b="0" i="0" lang="it-IT" sz="1200">
                <a:solidFill>
                  <a:schemeClr val="dk1"/>
                </a:solidFill>
                <a:latin typeface="Calibri"/>
                <a:ea typeface="Calibri"/>
                <a:cs typeface="Calibri"/>
                <a:sym typeface="Calibri"/>
              </a:rPr>
              <a:t>2. The simple past is often used with expressions that refer to points of time in the past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103" name="Google Shape;10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Sempre ausiliare avere!</a:t>
            </a:r>
            <a:endParaRPr/>
          </a:p>
        </p:txBody>
      </p:sp>
      <p:sp>
        <p:nvSpPr>
          <p:cNvPr id="337" name="Google Shape;337;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it-IT"/>
              <a:t>Exercise 4Ba GB p.133</a:t>
            </a:r>
            <a:endParaRPr/>
          </a:p>
          <a:p>
            <a:pPr indent="0" lvl="0" marL="0" rtl="0" algn="l">
              <a:spcBef>
                <a:spcPts val="0"/>
              </a:spcBef>
              <a:spcAft>
                <a:spcPts val="0"/>
              </a:spcAft>
              <a:buNone/>
            </a:pPr>
            <a:r>
              <a:t/>
            </a:r>
            <a:endParaRPr/>
          </a:p>
        </p:txBody>
      </p:sp>
      <p:sp>
        <p:nvSpPr>
          <p:cNvPr id="351" name="Google Shape;351;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it-IT"/>
              <a:t>Exercise 4Bb GB p.133</a:t>
            </a:r>
            <a:endParaRPr/>
          </a:p>
          <a:p>
            <a:pPr indent="0" lvl="0" marL="0" rtl="0" algn="l">
              <a:spcBef>
                <a:spcPts val="0"/>
              </a:spcBef>
              <a:spcAft>
                <a:spcPts val="0"/>
              </a:spcAft>
              <a:buNone/>
            </a:pPr>
            <a:r>
              <a:t/>
            </a:r>
            <a:endParaRPr/>
          </a:p>
        </p:txBody>
      </p:sp>
      <p:sp>
        <p:nvSpPr>
          <p:cNvPr id="433" name="Google Shape;43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Già fatto</a:t>
            </a:r>
            <a:endParaRPr/>
          </a:p>
        </p:txBody>
      </p:sp>
      <p:sp>
        <p:nvSpPr>
          <p:cNvPr id="440" name="Google Shape;440;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Listening and speaking p. 31</a:t>
            </a:r>
            <a:endParaRPr/>
          </a:p>
          <a:p>
            <a:pPr indent="0" lvl="1" marL="457200" rtl="0" algn="l">
              <a:spcBef>
                <a:spcPts val="0"/>
              </a:spcBef>
              <a:spcAft>
                <a:spcPts val="0"/>
              </a:spcAft>
              <a:buNone/>
            </a:pPr>
            <a:r>
              <a:rPr lang="it-IT"/>
              <a:t>Listening exercise 3a-b</a:t>
            </a:r>
            <a:endParaRPr/>
          </a:p>
          <a:p>
            <a:pPr indent="0" lvl="1" marL="457200" rtl="0" algn="l">
              <a:spcBef>
                <a:spcPts val="0"/>
              </a:spcBef>
              <a:spcAft>
                <a:spcPts val="0"/>
              </a:spcAft>
              <a:buNone/>
            </a:pPr>
            <a:r>
              <a:rPr lang="it-IT"/>
              <a:t>Speaking exercise 6</a:t>
            </a:r>
            <a:endParaRPr/>
          </a:p>
          <a:p>
            <a:pPr indent="0" lvl="0" marL="0" rtl="0" algn="l">
              <a:spcBef>
                <a:spcPts val="1800"/>
              </a:spcBef>
              <a:spcAft>
                <a:spcPts val="0"/>
              </a:spcAft>
              <a:buNone/>
            </a:pPr>
            <a:r>
              <a:rPr lang="it-IT"/>
              <a:t>VB p. 155</a:t>
            </a:r>
            <a:endParaRPr/>
          </a:p>
          <a:p>
            <a:pPr indent="0" lvl="0" marL="0" rtl="0" algn="l">
              <a:spcBef>
                <a:spcPts val="0"/>
              </a:spcBef>
              <a:spcAft>
                <a:spcPts val="0"/>
              </a:spcAft>
              <a:buNone/>
            </a:pPr>
            <a:r>
              <a:t/>
            </a:r>
            <a:endParaRPr/>
          </a:p>
        </p:txBody>
      </p:sp>
      <p:sp>
        <p:nvSpPr>
          <p:cNvPr id="453" name="Google Shape;453;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it-IT" sz="1200">
                <a:solidFill>
                  <a:schemeClr val="dk1"/>
                </a:solidFill>
                <a:latin typeface="Calibri"/>
                <a:ea typeface="Calibri"/>
                <a:cs typeface="Calibri"/>
                <a:sym typeface="Calibri"/>
              </a:rPr>
              <a:t>ESERCIZI: 1C – 1a, 1b; 2a, 4</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69" name="Google Shape;469;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The </a:t>
            </a:r>
            <a:r>
              <a:rPr b="1" i="0" lang="it-IT" sz="1200" u="none" strike="noStrike">
                <a:solidFill>
                  <a:schemeClr val="dk1"/>
                </a:solidFill>
                <a:latin typeface="Calibri"/>
                <a:ea typeface="Calibri"/>
                <a:cs typeface="Calibri"/>
                <a:sym typeface="Calibri"/>
              </a:rPr>
              <a:t>present perfect continuous </a:t>
            </a:r>
            <a:r>
              <a:rPr b="0" i="0" lang="it-IT" sz="1200" u="none" strike="noStrike">
                <a:solidFill>
                  <a:schemeClr val="dk1"/>
                </a:solidFill>
                <a:latin typeface="Calibri"/>
                <a:ea typeface="Calibri"/>
                <a:cs typeface="Calibri"/>
                <a:sym typeface="Calibri"/>
              </a:rPr>
              <a:t>is used to describe </a:t>
            </a:r>
            <a:r>
              <a:rPr b="1" i="0" lang="it-IT" sz="1200" u="none" strike="noStrike">
                <a:solidFill>
                  <a:schemeClr val="dk1"/>
                </a:solidFill>
                <a:latin typeface="Calibri"/>
                <a:ea typeface="Calibri"/>
                <a:cs typeface="Calibri"/>
                <a:sym typeface="Calibri"/>
              </a:rPr>
              <a:t>a situation or activity which began in the past and was in progress until recently or until the time of speaking</a:t>
            </a:r>
            <a:r>
              <a:rPr b="0" i="0" lang="it-IT" sz="1200" u="none" strike="noStrike">
                <a:solidFill>
                  <a:schemeClr val="dk1"/>
                </a:solidFill>
                <a:latin typeface="Calibri"/>
                <a:ea typeface="Calibri"/>
                <a:cs typeface="Calibri"/>
                <a:sym typeface="Calibri"/>
              </a:rPr>
              <a:t>. It is often used </a:t>
            </a:r>
            <a:r>
              <a:rPr b="1" i="0" lang="it-IT" sz="1200" u="none" strike="noStrike">
                <a:solidFill>
                  <a:schemeClr val="dk1"/>
                </a:solidFill>
                <a:latin typeface="Calibri"/>
                <a:ea typeface="Calibri"/>
                <a:cs typeface="Calibri"/>
                <a:sym typeface="Calibri"/>
              </a:rPr>
              <a:t>to emphasise the duration of an event</a:t>
            </a:r>
            <a:r>
              <a:rPr b="0" i="0" lang="it-IT" sz="1200" u="none" strike="noStrike">
                <a:solidFill>
                  <a:schemeClr val="dk1"/>
                </a:solidFill>
                <a:latin typeface="Calibri"/>
                <a:ea typeface="Calibri"/>
                <a:cs typeface="Calibri"/>
                <a:sym typeface="Calibri"/>
              </a:rPr>
              <a:t>, occurring </a:t>
            </a:r>
            <a:r>
              <a:rPr b="0" i="0" lang="it-IT" sz="1200" u="sng" strike="noStrike">
                <a:solidFill>
                  <a:schemeClr val="dk1"/>
                </a:solidFill>
                <a:latin typeface="Calibri"/>
                <a:ea typeface="Calibri"/>
                <a:cs typeface="Calibri"/>
                <a:sym typeface="Calibri"/>
              </a:rPr>
              <a:t>with time expressions which indicate how long an activity has been in progress</a:t>
            </a:r>
            <a:r>
              <a:rPr b="0" i="0" lang="it-IT" sz="1200" u="none" strike="noStrike">
                <a:solidFill>
                  <a:schemeClr val="dk1"/>
                </a:solidFill>
                <a:latin typeface="Calibri"/>
                <a:ea typeface="Calibri"/>
                <a:cs typeface="Calibri"/>
                <a:sym typeface="Calibri"/>
              </a:rPr>
              <a:t>, e.g. I’ve been working at home all day.</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The </a:t>
            </a:r>
            <a:r>
              <a:rPr b="1" i="0" lang="it-IT" sz="1200" u="none" strike="noStrike">
                <a:solidFill>
                  <a:schemeClr val="dk1"/>
                </a:solidFill>
                <a:latin typeface="Calibri"/>
                <a:ea typeface="Calibri"/>
                <a:cs typeface="Calibri"/>
                <a:sym typeface="Calibri"/>
              </a:rPr>
              <a:t>present perfect continuous is often used to describe repeated actions which have occurred up until the time of speaking</a:t>
            </a:r>
            <a:r>
              <a:rPr b="0" i="0" lang="it-IT" sz="1200" u="none" strike="noStrike">
                <a:solidFill>
                  <a:schemeClr val="dk1"/>
                </a:solidFill>
                <a:latin typeface="Calibri"/>
                <a:ea typeface="Calibri"/>
                <a:cs typeface="Calibri"/>
                <a:sym typeface="Calibri"/>
              </a:rPr>
              <a:t>, e.g. He’s been writing to her every day.</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it-IT" sz="1200">
                <a:solidFill>
                  <a:schemeClr val="dk1"/>
                </a:solidFill>
                <a:latin typeface="Calibri"/>
                <a:ea typeface="Calibri"/>
                <a:cs typeface="Calibri"/>
                <a:sym typeface="Calibri"/>
              </a:rPr>
              <a:t>Action </a:t>
            </a:r>
            <a:r>
              <a:rPr b="0" i="0" lang="it-IT" sz="1200" u="sng" strike="noStrike">
                <a:solidFill>
                  <a:schemeClr val="dk1"/>
                </a:solidFill>
                <a:latin typeface="Calibri"/>
                <a:ea typeface="Calibri"/>
                <a:cs typeface="Calibri"/>
                <a:sym typeface="Calibri"/>
                <a:hlinkClick r:id="rId2">
                  <a:extLst>
                    <a:ext uri="{A12FA001-AC4F-418D-AE19-62706E023703}">
                      <ahyp:hlinkClr val="tx"/>
                    </a:ext>
                  </a:extLst>
                </a:hlinkClick>
              </a:rPr>
              <a:t>verbs</a:t>
            </a:r>
            <a:r>
              <a:rPr b="0" i="0" lang="it-IT" sz="1200">
                <a:solidFill>
                  <a:schemeClr val="dk1"/>
                </a:solidFill>
                <a:latin typeface="Calibri"/>
                <a:ea typeface="Calibri"/>
                <a:cs typeface="Calibri"/>
                <a:sym typeface="Calibri"/>
              </a:rPr>
              <a:t>, also called dynamic verbs, express an action whether it be physical or mental. </a:t>
            </a:r>
            <a:endParaRPr/>
          </a:p>
          <a:p>
            <a:pPr indent="0" lvl="0" marL="0" rtl="0" algn="l">
              <a:spcBef>
                <a:spcPts val="0"/>
              </a:spcBef>
              <a:spcAft>
                <a:spcPts val="0"/>
              </a:spcAft>
              <a:buNone/>
            </a:pPr>
            <a:r>
              <a:rPr b="0" i="0" lang="it-IT" sz="1200">
                <a:solidFill>
                  <a:schemeClr val="dk1"/>
                </a:solidFill>
                <a:latin typeface="Calibri"/>
                <a:ea typeface="Calibri"/>
                <a:cs typeface="Calibri"/>
                <a:sym typeface="Calibri"/>
              </a:rPr>
              <a:t>To determine if a word is an action verb, look at the sentence and ask yourself if the word shows something someone can do or something someone can be or feel. If it is something they can do, then it is an action verb (if it is something they can be or feel, it is a non-action, or stative, verb).</a:t>
            </a:r>
            <a:endParaRPr b="0" i="0" sz="1200" u="none" strike="noStrike">
              <a:solidFill>
                <a:schemeClr val="dk1"/>
              </a:solidFill>
              <a:latin typeface="Calibri"/>
              <a:ea typeface="Calibri"/>
              <a:cs typeface="Calibri"/>
              <a:sym typeface="Calibri"/>
            </a:endParaRPr>
          </a:p>
        </p:txBody>
      </p:sp>
      <p:sp>
        <p:nvSpPr>
          <p:cNvPr id="483" name="Google Shape;483;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The </a:t>
            </a:r>
            <a:r>
              <a:rPr b="1" i="0" lang="it-IT" sz="1200" u="none" strike="noStrike">
                <a:solidFill>
                  <a:schemeClr val="dk1"/>
                </a:solidFill>
                <a:latin typeface="Calibri"/>
                <a:ea typeface="Calibri"/>
                <a:cs typeface="Calibri"/>
                <a:sym typeface="Calibri"/>
              </a:rPr>
              <a:t>present perfect continuous </a:t>
            </a:r>
            <a:r>
              <a:rPr b="0" i="0" lang="it-IT" sz="1200" u="none" strike="noStrike">
                <a:solidFill>
                  <a:schemeClr val="dk1"/>
                </a:solidFill>
                <a:latin typeface="Calibri"/>
                <a:ea typeface="Calibri"/>
                <a:cs typeface="Calibri"/>
                <a:sym typeface="Calibri"/>
              </a:rPr>
              <a:t>is used to describe </a:t>
            </a:r>
            <a:r>
              <a:rPr b="1" i="0" lang="it-IT" sz="1200" u="none" strike="noStrike">
                <a:solidFill>
                  <a:schemeClr val="dk1"/>
                </a:solidFill>
                <a:latin typeface="Calibri"/>
                <a:ea typeface="Calibri"/>
                <a:cs typeface="Calibri"/>
                <a:sym typeface="Calibri"/>
              </a:rPr>
              <a:t>a situation or activity which began in the past and was in progress until recently or until the time of speaking</a:t>
            </a:r>
            <a:r>
              <a:rPr b="0" i="0" lang="it-IT" sz="1200" u="none" strike="noStrike">
                <a:solidFill>
                  <a:schemeClr val="dk1"/>
                </a:solidFill>
                <a:latin typeface="Calibri"/>
                <a:ea typeface="Calibri"/>
                <a:cs typeface="Calibri"/>
                <a:sym typeface="Calibri"/>
              </a:rPr>
              <a:t>. It is often used </a:t>
            </a:r>
            <a:r>
              <a:rPr b="1" i="0" lang="it-IT" sz="1200" u="none" strike="noStrike">
                <a:solidFill>
                  <a:schemeClr val="dk1"/>
                </a:solidFill>
                <a:latin typeface="Calibri"/>
                <a:ea typeface="Calibri"/>
                <a:cs typeface="Calibri"/>
                <a:sym typeface="Calibri"/>
              </a:rPr>
              <a:t>to emphasise the duration of an event</a:t>
            </a:r>
            <a:r>
              <a:rPr b="0" i="0" lang="it-IT" sz="1200" u="none" strike="noStrike">
                <a:solidFill>
                  <a:schemeClr val="dk1"/>
                </a:solidFill>
                <a:latin typeface="Calibri"/>
                <a:ea typeface="Calibri"/>
                <a:cs typeface="Calibri"/>
                <a:sym typeface="Calibri"/>
              </a:rPr>
              <a:t>, occurring </a:t>
            </a:r>
            <a:r>
              <a:rPr b="0" i="0" lang="it-IT" sz="1200" u="sng" strike="noStrike">
                <a:solidFill>
                  <a:schemeClr val="dk1"/>
                </a:solidFill>
                <a:latin typeface="Calibri"/>
                <a:ea typeface="Calibri"/>
                <a:cs typeface="Calibri"/>
                <a:sym typeface="Calibri"/>
              </a:rPr>
              <a:t>with time expressions which indicate how long an activity has been in progress</a:t>
            </a:r>
            <a:r>
              <a:rPr b="0" i="0" lang="it-IT" sz="1200" u="none" strike="noStrike">
                <a:solidFill>
                  <a:schemeClr val="dk1"/>
                </a:solidFill>
                <a:latin typeface="Calibri"/>
                <a:ea typeface="Calibri"/>
                <a:cs typeface="Calibri"/>
                <a:sym typeface="Calibri"/>
              </a:rPr>
              <a:t>, e.g. I’ve been working at home all day.</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The </a:t>
            </a:r>
            <a:r>
              <a:rPr b="1" i="0" lang="it-IT" sz="1200" u="none" strike="noStrike">
                <a:solidFill>
                  <a:schemeClr val="dk1"/>
                </a:solidFill>
                <a:latin typeface="Calibri"/>
                <a:ea typeface="Calibri"/>
                <a:cs typeface="Calibri"/>
                <a:sym typeface="Calibri"/>
              </a:rPr>
              <a:t>present perfect continuous is often used to describe repeated actions which have occurred up until the time of speaking</a:t>
            </a:r>
            <a:r>
              <a:rPr b="0" i="0" lang="it-IT" sz="1200" u="none" strike="noStrike">
                <a:solidFill>
                  <a:schemeClr val="dk1"/>
                </a:solidFill>
                <a:latin typeface="Calibri"/>
                <a:ea typeface="Calibri"/>
                <a:cs typeface="Calibri"/>
                <a:sym typeface="Calibri"/>
              </a:rPr>
              <a:t>, e.g. He’s been writing to her every day.</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it-IT" sz="1200">
                <a:solidFill>
                  <a:schemeClr val="dk1"/>
                </a:solidFill>
                <a:latin typeface="Calibri"/>
                <a:ea typeface="Calibri"/>
                <a:cs typeface="Calibri"/>
                <a:sym typeface="Calibri"/>
              </a:rPr>
              <a:t>Action </a:t>
            </a:r>
            <a:r>
              <a:rPr b="0" i="0" lang="it-IT" sz="1200" u="sng" strike="noStrike">
                <a:solidFill>
                  <a:schemeClr val="dk1"/>
                </a:solidFill>
                <a:latin typeface="Calibri"/>
                <a:ea typeface="Calibri"/>
                <a:cs typeface="Calibri"/>
                <a:sym typeface="Calibri"/>
                <a:hlinkClick r:id="rId2">
                  <a:extLst>
                    <a:ext uri="{A12FA001-AC4F-418D-AE19-62706E023703}">
                      <ahyp:hlinkClr val="tx"/>
                    </a:ext>
                  </a:extLst>
                </a:hlinkClick>
              </a:rPr>
              <a:t>verbs</a:t>
            </a:r>
            <a:r>
              <a:rPr b="0" i="0" lang="it-IT" sz="1200">
                <a:solidFill>
                  <a:schemeClr val="dk1"/>
                </a:solidFill>
                <a:latin typeface="Calibri"/>
                <a:ea typeface="Calibri"/>
                <a:cs typeface="Calibri"/>
                <a:sym typeface="Calibri"/>
              </a:rPr>
              <a:t>, also called dynamic verbs, express an action whether it be physical or mental. </a:t>
            </a:r>
            <a:endParaRPr/>
          </a:p>
          <a:p>
            <a:pPr indent="0" lvl="0" marL="0" rtl="0" algn="l">
              <a:spcBef>
                <a:spcPts val="0"/>
              </a:spcBef>
              <a:spcAft>
                <a:spcPts val="0"/>
              </a:spcAft>
              <a:buNone/>
            </a:pPr>
            <a:r>
              <a:rPr b="0" i="0" lang="it-IT" sz="1200">
                <a:solidFill>
                  <a:schemeClr val="dk1"/>
                </a:solidFill>
                <a:latin typeface="Calibri"/>
                <a:ea typeface="Calibri"/>
                <a:cs typeface="Calibri"/>
                <a:sym typeface="Calibri"/>
              </a:rPr>
              <a:t>To determine if a word is an action verb, look at the sentence and ask yourself if the word shows something someone can do or something someone can be or feel. If it is something they can do, then it is an action verb (if it is something they can be or feel, it is a non-action, or stative, verb).</a:t>
            </a:r>
            <a:endParaRPr b="0" i="0" sz="1200" u="none" strike="noStrike">
              <a:solidFill>
                <a:schemeClr val="dk1"/>
              </a:solidFill>
              <a:latin typeface="Calibri"/>
              <a:ea typeface="Calibri"/>
              <a:cs typeface="Calibri"/>
              <a:sym typeface="Calibri"/>
            </a:endParaRPr>
          </a:p>
        </p:txBody>
      </p:sp>
      <p:sp>
        <p:nvSpPr>
          <p:cNvPr id="490" name="Google Shape;490;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Far questo</a:t>
            </a:r>
            <a:endParaRPr/>
          </a:p>
        </p:txBody>
      </p:sp>
      <p:sp>
        <p:nvSpPr>
          <p:cNvPr id="120" name="Google Shape;12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it-IT"/>
              <a:t>Exercise 9C GB p.143</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b 1 has he lived, moved</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2 did Picasso die, did he live, left</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3 have they been, 've been, met, was</a:t>
            </a:r>
            <a:endParaRPr/>
          </a:p>
        </p:txBody>
      </p:sp>
      <p:sp>
        <p:nvSpPr>
          <p:cNvPr id="519" name="Google Shape;519;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it-IT"/>
              <a:t>Exercise 9C GB p.143</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b 1 has he lived, moved</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2 did Picasso die, did he live, left</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3 have they been, 've been, met, was</a:t>
            </a:r>
            <a:endParaRPr/>
          </a:p>
        </p:txBody>
      </p:sp>
      <p:sp>
        <p:nvSpPr>
          <p:cNvPr id="535" name="Google Shape;535;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9C present perfect or past simple?</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1 've loved; wasn't; started</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2 Has", finished; finished; hasn't decided</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3 've lived; lived; did . .. leave; retired</a:t>
            </a:r>
            <a:endParaRPr/>
          </a:p>
        </p:txBody>
      </p:sp>
      <p:sp>
        <p:nvSpPr>
          <p:cNvPr id="549" name="Google Shape;549;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4 saw; told; Have .. .lived; 've never been; 's visited</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5 Have ... heard; 've separated; thought</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6 's been; fell; got; were</a:t>
            </a:r>
            <a:endParaRPr/>
          </a:p>
        </p:txBody>
      </p:sp>
      <p:sp>
        <p:nvSpPr>
          <p:cNvPr id="555" name="Google Shape;555;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Grammar bank p.135</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1 We've known each other since we were children.</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2 The children have been playing computer games for two hours.</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3 Has your sister had that hairstyle for a long time?</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4 I've loved her since the first day we met.</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5 My internet connection hasn't been working since yesterday.</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6 How long have you been waiting?</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7 I've been a teacher for three years.</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8 It's been snowing since five o'clock this morning.</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9 Sam hasn't been studying enough recently.</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10 Have you been living in London for a long time?</a:t>
            </a:r>
            <a:endParaRPr/>
          </a:p>
        </p:txBody>
      </p:sp>
      <p:sp>
        <p:nvSpPr>
          <p:cNvPr id="561" name="Google Shape;561;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Grammar bank p.135</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1 We've known each other since we were children.</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2 The children have been playing computer games for two hours.</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3 Has your sister had that hairstyle for a long time?</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4 I've loved her since the first day we met.</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5 My internet connection hasn't been working since yesterday.</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6 How long have you been waiting?</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7 I've been a teacher for three years.</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8 It's been snowing since five o'clock this morning.</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9 Sam hasn't been studying enough recently.</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10 Have you been living in London for a long time?</a:t>
            </a:r>
            <a:endParaRPr/>
          </a:p>
        </p:txBody>
      </p:sp>
      <p:sp>
        <p:nvSpPr>
          <p:cNvPr id="569" name="Google Shape;569;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1 We've had our new flat for six months.</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2 Hi Jackie! How are you? I haven't seen you for ages!</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3 How long have you known your husband?</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4 Emily has been a volunteer for ten years.</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5 Paul hasn't eaten anything since yesterday because he’s ill.</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6 It hasn't rained for two months.</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7 How long have your parents been married?</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8 They've had their dog since they got married.</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9 I haven't had any emails from my brother since last Christmas.</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10 My grandmother has lived in the same house all her life.</a:t>
            </a:r>
            <a:endParaRPr/>
          </a:p>
        </p:txBody>
      </p:sp>
      <p:sp>
        <p:nvSpPr>
          <p:cNvPr id="577" name="Google Shape;577;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Questo per casa</a:t>
            </a:r>
            <a:endParaRPr/>
          </a:p>
        </p:txBody>
      </p:sp>
      <p:sp>
        <p:nvSpPr>
          <p:cNvPr id="129" name="Google Shape;12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it-IT"/>
              <a:t>Ricordate che ho tanto insistito sul fatto che il Simple Past è un passato concluso. Oggi vediamo la forma verbale del passato che, invece, conclusa non è: il Present Perfect. Già il nome lo suggerisce: il fatto che gli inglesi lo chiamino Present perfect significa che la cosa importante di questa forma è il legame col presente.</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it-IT" sz="1200" u="none" strike="noStrike">
                <a:solidFill>
                  <a:schemeClr val="dk1"/>
                </a:solidFill>
                <a:latin typeface="Calibri"/>
                <a:ea typeface="Calibri"/>
                <a:cs typeface="Calibri"/>
                <a:sym typeface="Calibri"/>
              </a:rPr>
              <a:t>1. Here, Dave and jane are talking about the places Jane has visited in her life, which is a period that continues until now.</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it-IT"/>
              <a:t>rispetto al tempo più simile in italiano (il passato prossimo) vi risparmiate di dover imparare quali verbi vogliono essere e quali avere, perché nel Present Perfect l’ausiliare è SEMPRE AVERE! </a:t>
            </a:r>
            <a:endParaRPr/>
          </a:p>
          <a:p>
            <a:pPr indent="-152400" lvl="0" marL="228600" rtl="0" algn="l">
              <a:spcBef>
                <a:spcPts val="0"/>
              </a:spcBef>
              <a:spcAft>
                <a:spcPts val="0"/>
              </a:spcAft>
              <a:buClr>
                <a:schemeClr val="dk1"/>
              </a:buClr>
              <a:buSzPts val="1200"/>
              <a:buFont typeface="Calibri"/>
              <a:buNone/>
            </a:pPr>
            <a:r>
              <a:t/>
            </a:r>
            <a:endParaRPr/>
          </a:p>
        </p:txBody>
      </p:sp>
      <p:sp>
        <p:nvSpPr>
          <p:cNvPr id="150" name="Google Shape;15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15" name="Shape 15"/>
        <p:cNvGrpSpPr/>
        <p:nvPr/>
      </p:nvGrpSpPr>
      <p:grpSpPr>
        <a:xfrm>
          <a:off x="0" y="0"/>
          <a:ext cx="0" cy="0"/>
          <a:chOff x="0" y="0"/>
          <a:chExt cx="0" cy="0"/>
        </a:xfrm>
      </p:grpSpPr>
      <p:sp>
        <p:nvSpPr>
          <p:cNvPr id="16" name="Google Shape;16;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72" name="Shape 72"/>
        <p:cNvGrpSpPr/>
        <p:nvPr/>
      </p:nvGrpSpPr>
      <p:grpSpPr>
        <a:xfrm>
          <a:off x="0" y="0"/>
          <a:ext cx="0" cy="0"/>
          <a:chOff x="0" y="0"/>
          <a:chExt cx="0" cy="0"/>
        </a:xfrm>
      </p:grpSpPr>
      <p:sp>
        <p:nvSpPr>
          <p:cNvPr id="73" name="Google Shape;73;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7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7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78" name="Shape 78"/>
        <p:cNvGrpSpPr/>
        <p:nvPr/>
      </p:nvGrpSpPr>
      <p:grpSpPr>
        <a:xfrm>
          <a:off x="0" y="0"/>
          <a:ext cx="0" cy="0"/>
          <a:chOff x="0" y="0"/>
          <a:chExt cx="0" cy="0"/>
        </a:xfrm>
      </p:grpSpPr>
      <p:sp>
        <p:nvSpPr>
          <p:cNvPr id="79" name="Google Shape;79;p7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19" name="Shape 19"/>
        <p:cNvGrpSpPr/>
        <p:nvPr/>
      </p:nvGrpSpPr>
      <p:grpSpPr>
        <a:xfrm>
          <a:off x="0" y="0"/>
          <a:ext cx="0" cy="0"/>
          <a:chOff x="0" y="0"/>
          <a:chExt cx="0" cy="0"/>
        </a:xfrm>
      </p:grpSpPr>
      <p:sp>
        <p:nvSpPr>
          <p:cNvPr id="20" name="Google Shape;20;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6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25" name="Shape 25"/>
        <p:cNvGrpSpPr/>
        <p:nvPr/>
      </p:nvGrpSpPr>
      <p:grpSpPr>
        <a:xfrm>
          <a:off x="0" y="0"/>
          <a:ext cx="0" cy="0"/>
          <a:chOff x="0" y="0"/>
          <a:chExt cx="0" cy="0"/>
        </a:xfrm>
      </p:grpSpPr>
      <p:sp>
        <p:nvSpPr>
          <p:cNvPr id="26" name="Google Shape;26;p6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31" name="Shape 31"/>
        <p:cNvGrpSpPr/>
        <p:nvPr/>
      </p:nvGrpSpPr>
      <p:grpSpPr>
        <a:xfrm>
          <a:off x="0" y="0"/>
          <a:ext cx="0" cy="0"/>
          <a:chOff x="0" y="0"/>
          <a:chExt cx="0" cy="0"/>
        </a:xfrm>
      </p:grpSpPr>
      <p:sp>
        <p:nvSpPr>
          <p:cNvPr id="32" name="Google Shape;32;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36" name="Shape 36"/>
        <p:cNvGrpSpPr/>
        <p:nvPr/>
      </p:nvGrpSpPr>
      <p:grpSpPr>
        <a:xfrm>
          <a:off x="0" y="0"/>
          <a:ext cx="0" cy="0"/>
          <a:chOff x="0" y="0"/>
          <a:chExt cx="0" cy="0"/>
        </a:xfrm>
      </p:grpSpPr>
      <p:sp>
        <p:nvSpPr>
          <p:cNvPr id="37" name="Google Shape;37;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6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43" name="Shape 43"/>
        <p:cNvGrpSpPr/>
        <p:nvPr/>
      </p:nvGrpSpPr>
      <p:grpSpPr>
        <a:xfrm>
          <a:off x="0" y="0"/>
          <a:ext cx="0" cy="0"/>
          <a:chOff x="0" y="0"/>
          <a:chExt cx="0" cy="0"/>
        </a:xfrm>
      </p:grpSpPr>
      <p:sp>
        <p:nvSpPr>
          <p:cNvPr id="44" name="Google Shape;44;p6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6" name="Google Shape;46;p6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49" name="Shape 49"/>
        <p:cNvGrpSpPr/>
        <p:nvPr/>
      </p:nvGrpSpPr>
      <p:grpSpPr>
        <a:xfrm>
          <a:off x="0" y="0"/>
          <a:ext cx="0" cy="0"/>
          <a:chOff x="0" y="0"/>
          <a:chExt cx="0" cy="0"/>
        </a:xfrm>
      </p:grpSpPr>
      <p:sp>
        <p:nvSpPr>
          <p:cNvPr id="50" name="Google Shape;50;p6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6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6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6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6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6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58" name="Shape 58"/>
        <p:cNvGrpSpPr/>
        <p:nvPr/>
      </p:nvGrpSpPr>
      <p:grpSpPr>
        <a:xfrm>
          <a:off x="0" y="0"/>
          <a:ext cx="0" cy="0"/>
          <a:chOff x="0" y="0"/>
          <a:chExt cx="0" cy="0"/>
        </a:xfrm>
      </p:grpSpPr>
      <p:sp>
        <p:nvSpPr>
          <p:cNvPr id="59" name="Google Shape;59;p7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7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7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65" name="Shape 65"/>
        <p:cNvGrpSpPr/>
        <p:nvPr/>
      </p:nvGrpSpPr>
      <p:grpSpPr>
        <a:xfrm>
          <a:off x="0" y="0"/>
          <a:ext cx="0" cy="0"/>
          <a:chOff x="0" y="0"/>
          <a:chExt cx="0" cy="0"/>
        </a:xfrm>
      </p:grpSpPr>
      <p:sp>
        <p:nvSpPr>
          <p:cNvPr id="66" name="Google Shape;66;p7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71"/>
          <p:cNvSpPr/>
          <p:nvPr>
            <p:ph idx="2" type="pic"/>
          </p:nvPr>
        </p:nvSpPr>
        <p:spPr>
          <a:xfrm>
            <a:off x="5183188" y="987425"/>
            <a:ext cx="6172200" cy="4873625"/>
          </a:xfrm>
          <a:prstGeom prst="rect">
            <a:avLst/>
          </a:prstGeom>
          <a:noFill/>
          <a:ln>
            <a:noFill/>
          </a:ln>
        </p:spPr>
      </p:sp>
      <p:sp>
        <p:nvSpPr>
          <p:cNvPr id="68" name="Google Shape;68;p7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19.png"/><Relationship Id="rId11" Type="http://schemas.openxmlformats.org/officeDocument/2006/relationships/image" Target="../media/image29.jpg"/><Relationship Id="rId10" Type="http://schemas.openxmlformats.org/officeDocument/2006/relationships/image" Target="../media/image17.jpg"/><Relationship Id="rId12" Type="http://schemas.openxmlformats.org/officeDocument/2006/relationships/image" Target="../media/image16.png"/><Relationship Id="rId9" Type="http://schemas.openxmlformats.org/officeDocument/2006/relationships/image" Target="../media/image25.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11.png"/><Relationship Id="rId8"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20.png"/><Relationship Id="rId5" Type="http://schemas.openxmlformats.org/officeDocument/2006/relationships/image" Target="../media/image35.png"/><Relationship Id="rId6" Type="http://schemas.openxmlformats.org/officeDocument/2006/relationships/image" Target="../media/image23.png"/><Relationship Id="rId7"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5.png"/><Relationship Id="rId4" Type="http://schemas.openxmlformats.org/officeDocument/2006/relationships/hyperlink" Target="https://learnenglishteens.britishcouncil.org/grammar/beginner-grammar/countable-uncountable-nouns" TargetMode="External"/><Relationship Id="rId5" Type="http://schemas.openxmlformats.org/officeDocument/2006/relationships/hyperlink" Target="https://dictionary.cambridge.org/it/grammatica/grammatica-britannico/nouns-countable-and-uncountabl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learnenglishkids.britishcouncil.org/en/short-stories/jack-and-the-beanstalk" TargetMode="Externa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0.png"/><Relationship Id="rId4" Type="http://schemas.openxmlformats.org/officeDocument/2006/relationships/image" Target="../media/image48.jpg"/><Relationship Id="rId5" Type="http://schemas.openxmlformats.org/officeDocument/2006/relationships/image" Target="../media/image6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9.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6.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5.pn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2.png"/><Relationship Id="rId4" Type="http://schemas.openxmlformats.org/officeDocument/2006/relationships/image" Target="../media/image87.png"/><Relationship Id="rId5"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8.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7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9.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69.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79.png"/><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8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88.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learning-english-online.net/grammar/parts-of-speech-and-sentence-structure/adverbs/adverbs-of-tim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2177197" y="1934003"/>
            <a:ext cx="7837606" cy="21648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it-IT" sz="3848" u="none" cap="none" strike="noStrike">
                <a:solidFill>
                  <a:schemeClr val="dk1"/>
                </a:solidFill>
                <a:latin typeface="Arial"/>
                <a:ea typeface="Arial"/>
                <a:cs typeface="Arial"/>
                <a:sym typeface="Arial"/>
              </a:rPr>
              <a:t>LABORATORIO DI LINGUA INGLESE I</a:t>
            </a:r>
            <a:endParaRPr/>
          </a:p>
          <a:p>
            <a:pPr indent="0" lvl="0" marL="0" marR="0" rtl="0" algn="ctr">
              <a:spcBef>
                <a:spcPts val="1924"/>
              </a:spcBef>
              <a:spcAft>
                <a:spcPts val="0"/>
              </a:spcAft>
              <a:buNone/>
            </a:pPr>
            <a:r>
              <a:rPr b="1" i="0" lang="it-IT" sz="3848" u="none" cap="none" strike="noStrike">
                <a:solidFill>
                  <a:schemeClr val="dk1"/>
                </a:solidFill>
                <a:latin typeface="Arial"/>
                <a:ea typeface="Arial"/>
                <a:cs typeface="Arial"/>
                <a:sym typeface="Arial"/>
              </a:rPr>
              <a:t>week V</a:t>
            </a:r>
            <a:r>
              <a:rPr b="1" lang="it-IT" sz="3848">
                <a:solidFill>
                  <a:schemeClr val="dk1"/>
                </a:solidFill>
              </a:rPr>
              <a:t> (integrazione past tenses)</a:t>
            </a:r>
            <a:endParaRPr/>
          </a:p>
        </p:txBody>
      </p:sp>
      <p:sp>
        <p:nvSpPr>
          <p:cNvPr id="90" name="Google Shape;90;p1"/>
          <p:cNvSpPr/>
          <p:nvPr/>
        </p:nvSpPr>
        <p:spPr>
          <a:xfrm>
            <a:off x="2621952" y="512469"/>
            <a:ext cx="6919082" cy="79393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it-IT" sz="2309" u="none" cap="none" strike="noStrike">
                <a:solidFill>
                  <a:schemeClr val="dk1"/>
                </a:solidFill>
                <a:latin typeface="Arial"/>
                <a:ea typeface="Arial"/>
                <a:cs typeface="Arial"/>
                <a:sym typeface="Arial"/>
              </a:rPr>
              <a:t>A.A. 202</a:t>
            </a:r>
            <a:r>
              <a:rPr b="1" lang="it-IT" sz="2309">
                <a:solidFill>
                  <a:schemeClr val="dk1"/>
                </a:solidFill>
              </a:rPr>
              <a:t>4</a:t>
            </a:r>
            <a:r>
              <a:rPr b="1" i="0" lang="it-IT" sz="2309" u="none" cap="none" strike="noStrike">
                <a:solidFill>
                  <a:schemeClr val="dk1"/>
                </a:solidFill>
                <a:latin typeface="Arial"/>
                <a:ea typeface="Arial"/>
                <a:cs typeface="Arial"/>
                <a:sym typeface="Arial"/>
              </a:rPr>
              <a:t>/2</a:t>
            </a:r>
            <a:r>
              <a:rPr b="1" lang="it-IT" sz="2309">
                <a:solidFill>
                  <a:schemeClr val="dk1"/>
                </a:solidFill>
              </a:rPr>
              <a:t>5</a:t>
            </a:r>
            <a:r>
              <a:rPr b="1" i="0" lang="it-IT" sz="2309" u="none" cap="none" strike="noStrike">
                <a:solidFill>
                  <a:schemeClr val="dk1"/>
                </a:solidFill>
                <a:latin typeface="Arial"/>
                <a:ea typeface="Arial"/>
                <a:cs typeface="Arial"/>
                <a:sym typeface="Arial"/>
              </a:rPr>
              <a:t>, LM-85bis</a:t>
            </a:r>
            <a:endParaRPr b="1" i="0" sz="2309" u="none" cap="none" strike="noStrike">
              <a:solidFill>
                <a:schemeClr val="dk1"/>
              </a:solidFill>
              <a:latin typeface="Arial"/>
              <a:ea typeface="Arial"/>
              <a:cs typeface="Arial"/>
              <a:sym typeface="Arial"/>
            </a:endParaRPr>
          </a:p>
          <a:p>
            <a:pPr indent="0" lvl="0" marL="0" marR="0" rtl="0" algn="ctr">
              <a:spcBef>
                <a:spcPts val="300"/>
              </a:spcBef>
              <a:spcAft>
                <a:spcPts val="0"/>
              </a:spcAft>
              <a:buNone/>
            </a:pPr>
            <a:r>
              <a:rPr b="1" i="0" lang="it-IT" sz="2000" u="none" cap="none" strike="noStrike">
                <a:solidFill>
                  <a:schemeClr val="dk1"/>
                </a:solidFill>
                <a:latin typeface="Arial"/>
                <a:ea typeface="Arial"/>
                <a:cs typeface="Arial"/>
                <a:sym typeface="Arial"/>
              </a:rPr>
              <a:t>(1° anno, 2° semestre)</a:t>
            </a:r>
            <a:endParaRPr/>
          </a:p>
        </p:txBody>
      </p:sp>
      <p:sp>
        <p:nvSpPr>
          <p:cNvPr id="91" name="Google Shape;91;p1"/>
          <p:cNvSpPr txBox="1"/>
          <p:nvPr/>
        </p:nvSpPr>
        <p:spPr>
          <a:xfrm>
            <a:off x="3713797" y="5114868"/>
            <a:ext cx="4764409" cy="9769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it-IT" sz="1924" u="none" cap="none" strike="noStrike">
                <a:solidFill>
                  <a:schemeClr val="dk1"/>
                </a:solidFill>
                <a:latin typeface="Arial"/>
                <a:ea typeface="Arial"/>
                <a:cs typeface="Arial"/>
                <a:sym typeface="Arial"/>
              </a:rPr>
              <a:t>Prof.ssa Nicoletta Moretti</a:t>
            </a:r>
            <a:endParaRPr/>
          </a:p>
          <a:p>
            <a:pPr indent="0" lvl="0" marL="0" marR="0" rtl="0" algn="ctr">
              <a:spcBef>
                <a:spcPts val="0"/>
              </a:spcBef>
              <a:spcAft>
                <a:spcPts val="0"/>
              </a:spcAft>
              <a:buNone/>
            </a:pPr>
            <a:r>
              <a:t/>
            </a:r>
            <a:endParaRPr b="1" i="0" sz="1924" u="none" cap="none" strike="noStrike">
              <a:solidFill>
                <a:schemeClr val="dk1"/>
              </a:solidFill>
              <a:latin typeface="Arial"/>
              <a:ea typeface="Arial"/>
              <a:cs typeface="Arial"/>
              <a:sym typeface="Arial"/>
            </a:endParaRPr>
          </a:p>
          <a:p>
            <a:pPr indent="0" lvl="0" marL="0" marR="0" rtl="0" algn="ctr">
              <a:spcBef>
                <a:spcPts val="0"/>
              </a:spcBef>
              <a:spcAft>
                <a:spcPts val="0"/>
              </a:spcAft>
              <a:buNone/>
            </a:pPr>
            <a:r>
              <a:t/>
            </a:r>
            <a:endParaRPr b="0" i="0" sz="1924" u="none" cap="none" strike="noStrike">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10"/>
          <p:cNvPicPr preferRelativeResize="0"/>
          <p:nvPr/>
        </p:nvPicPr>
        <p:blipFill rotWithShape="1">
          <a:blip r:embed="rId3">
            <a:alphaModFix/>
          </a:blip>
          <a:srcRect b="0" l="0" r="0" t="0"/>
          <a:stretch/>
        </p:blipFill>
        <p:spPr>
          <a:xfrm>
            <a:off x="4749521" y="0"/>
            <a:ext cx="2423370" cy="1196444"/>
          </a:xfrm>
          <a:prstGeom prst="rect">
            <a:avLst/>
          </a:prstGeom>
          <a:noFill/>
          <a:ln>
            <a:noFill/>
          </a:ln>
        </p:spPr>
      </p:pic>
      <p:pic>
        <p:nvPicPr>
          <p:cNvPr id="170" name="Google Shape;170;p10"/>
          <p:cNvPicPr preferRelativeResize="0"/>
          <p:nvPr/>
        </p:nvPicPr>
        <p:blipFill rotWithShape="1">
          <a:blip r:embed="rId4">
            <a:alphaModFix/>
          </a:blip>
          <a:srcRect b="0" l="0" r="0" t="0"/>
          <a:stretch/>
        </p:blipFill>
        <p:spPr>
          <a:xfrm>
            <a:off x="1605512" y="2890699"/>
            <a:ext cx="3515267" cy="3866794"/>
          </a:xfrm>
          <a:prstGeom prst="rect">
            <a:avLst/>
          </a:prstGeom>
          <a:noFill/>
          <a:ln>
            <a:noFill/>
          </a:ln>
        </p:spPr>
      </p:pic>
      <p:pic>
        <p:nvPicPr>
          <p:cNvPr id="171" name="Google Shape;171;p10"/>
          <p:cNvPicPr preferRelativeResize="0"/>
          <p:nvPr/>
        </p:nvPicPr>
        <p:blipFill rotWithShape="1">
          <a:blip r:embed="rId5">
            <a:alphaModFix/>
          </a:blip>
          <a:srcRect b="0" l="0" r="0" t="0"/>
          <a:stretch/>
        </p:blipFill>
        <p:spPr>
          <a:xfrm>
            <a:off x="7071224" y="2451821"/>
            <a:ext cx="3475021" cy="4305673"/>
          </a:xfrm>
          <a:prstGeom prst="rect">
            <a:avLst/>
          </a:prstGeom>
          <a:noFill/>
          <a:ln>
            <a:noFill/>
          </a:ln>
        </p:spPr>
      </p:pic>
      <p:pic>
        <p:nvPicPr>
          <p:cNvPr id="172" name="Google Shape;172;p10"/>
          <p:cNvPicPr preferRelativeResize="0"/>
          <p:nvPr/>
        </p:nvPicPr>
        <p:blipFill rotWithShape="1">
          <a:blip r:embed="rId6">
            <a:alphaModFix/>
          </a:blip>
          <a:srcRect b="0" l="16010" r="8623" t="0"/>
          <a:stretch/>
        </p:blipFill>
        <p:spPr>
          <a:xfrm>
            <a:off x="4923827" y="1196445"/>
            <a:ext cx="2074759" cy="23705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cxnSp>
        <p:nvCxnSpPr>
          <p:cNvPr id="178" name="Google Shape;178;p11"/>
          <p:cNvCxnSpPr/>
          <p:nvPr/>
        </p:nvCxnSpPr>
        <p:spPr>
          <a:xfrm>
            <a:off x="2306616" y="952882"/>
            <a:ext cx="7696353" cy="0"/>
          </a:xfrm>
          <a:prstGeom prst="straightConnector1">
            <a:avLst/>
          </a:prstGeom>
          <a:noFill/>
          <a:ln cap="flat" cmpd="sng" w="19050">
            <a:solidFill>
              <a:schemeClr val="dk1"/>
            </a:solidFill>
            <a:prstDash val="solid"/>
            <a:round/>
            <a:headEnd len="med" w="med" type="none"/>
            <a:tailEnd len="med" w="med" type="none"/>
          </a:ln>
        </p:spPr>
      </p:cxnSp>
      <p:sp>
        <p:nvSpPr>
          <p:cNvPr id="179" name="Google Shape;179;p11"/>
          <p:cNvSpPr txBox="1"/>
          <p:nvPr/>
        </p:nvSpPr>
        <p:spPr>
          <a:xfrm>
            <a:off x="2011680" y="287834"/>
            <a:ext cx="799128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3200">
                <a:solidFill>
                  <a:schemeClr val="dk1"/>
                </a:solidFill>
                <a:latin typeface="Arial"/>
                <a:ea typeface="Arial"/>
                <a:cs typeface="Arial"/>
                <a:sym typeface="Arial"/>
              </a:rPr>
              <a:t>Your perfect holiday – Do you prefer… ?</a:t>
            </a:r>
            <a:endParaRPr/>
          </a:p>
        </p:txBody>
      </p:sp>
      <p:pic>
        <p:nvPicPr>
          <p:cNvPr id="180" name="Google Shape;180;p11"/>
          <p:cNvPicPr preferRelativeResize="0"/>
          <p:nvPr>
            <p:ph idx="1" type="body"/>
          </p:nvPr>
        </p:nvPicPr>
        <p:blipFill rotWithShape="1">
          <a:blip r:embed="rId3">
            <a:alphaModFix/>
          </a:blip>
          <a:srcRect b="0" l="0" r="0" t="0"/>
          <a:stretch/>
        </p:blipFill>
        <p:spPr>
          <a:xfrm>
            <a:off x="6225218" y="1187128"/>
            <a:ext cx="4224123" cy="2600803"/>
          </a:xfrm>
          <a:prstGeom prst="rect">
            <a:avLst/>
          </a:prstGeom>
          <a:noFill/>
          <a:ln>
            <a:noFill/>
          </a:ln>
        </p:spPr>
      </p:pic>
      <p:pic>
        <p:nvPicPr>
          <p:cNvPr id="181" name="Google Shape;181;p11"/>
          <p:cNvPicPr preferRelativeResize="0"/>
          <p:nvPr/>
        </p:nvPicPr>
        <p:blipFill rotWithShape="1">
          <a:blip r:embed="rId4">
            <a:alphaModFix/>
          </a:blip>
          <a:srcRect b="0" l="6809" r="0" t="0"/>
          <a:stretch/>
        </p:blipFill>
        <p:spPr>
          <a:xfrm>
            <a:off x="3149592" y="4799565"/>
            <a:ext cx="3248599" cy="2003583"/>
          </a:xfrm>
          <a:prstGeom prst="rect">
            <a:avLst/>
          </a:prstGeom>
          <a:noFill/>
          <a:ln>
            <a:noFill/>
          </a:ln>
        </p:spPr>
      </p:pic>
      <p:pic>
        <p:nvPicPr>
          <p:cNvPr id="182" name="Google Shape;182;p11"/>
          <p:cNvPicPr preferRelativeResize="0"/>
          <p:nvPr/>
        </p:nvPicPr>
        <p:blipFill rotWithShape="1">
          <a:blip r:embed="rId5">
            <a:alphaModFix/>
          </a:blip>
          <a:srcRect b="0" l="1610" r="2639" t="1061"/>
          <a:stretch/>
        </p:blipFill>
        <p:spPr>
          <a:xfrm>
            <a:off x="1742661" y="1113185"/>
            <a:ext cx="2544417" cy="5456982"/>
          </a:xfrm>
          <a:prstGeom prst="rect">
            <a:avLst/>
          </a:prstGeom>
          <a:noFill/>
          <a:ln>
            <a:noFill/>
          </a:ln>
        </p:spPr>
      </p:pic>
      <p:pic>
        <p:nvPicPr>
          <p:cNvPr id="183" name="Google Shape;183;p11"/>
          <p:cNvPicPr preferRelativeResize="0"/>
          <p:nvPr/>
        </p:nvPicPr>
        <p:blipFill rotWithShape="1">
          <a:blip r:embed="rId6">
            <a:alphaModFix/>
          </a:blip>
          <a:srcRect b="0" l="0" r="0" t="0"/>
          <a:stretch/>
        </p:blipFill>
        <p:spPr>
          <a:xfrm>
            <a:off x="7271226" y="4362951"/>
            <a:ext cx="3075626" cy="19508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cxnSp>
        <p:nvCxnSpPr>
          <p:cNvPr id="189" name="Google Shape;189;p12"/>
          <p:cNvCxnSpPr/>
          <p:nvPr/>
        </p:nvCxnSpPr>
        <p:spPr>
          <a:xfrm>
            <a:off x="2306616" y="952882"/>
            <a:ext cx="7696353" cy="0"/>
          </a:xfrm>
          <a:prstGeom prst="straightConnector1">
            <a:avLst/>
          </a:prstGeom>
          <a:noFill/>
          <a:ln cap="flat" cmpd="sng" w="19050">
            <a:solidFill>
              <a:schemeClr val="dk1"/>
            </a:solidFill>
            <a:prstDash val="solid"/>
            <a:round/>
            <a:headEnd len="med" w="med" type="none"/>
            <a:tailEnd len="med" w="med" type="none"/>
          </a:ln>
        </p:spPr>
      </p:cxnSp>
      <p:sp>
        <p:nvSpPr>
          <p:cNvPr id="190" name="Google Shape;190;p12"/>
          <p:cNvSpPr txBox="1"/>
          <p:nvPr/>
        </p:nvSpPr>
        <p:spPr>
          <a:xfrm>
            <a:off x="2011680" y="287834"/>
            <a:ext cx="799128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3200">
                <a:solidFill>
                  <a:schemeClr val="dk1"/>
                </a:solidFill>
                <a:latin typeface="Arial"/>
                <a:ea typeface="Arial"/>
                <a:cs typeface="Arial"/>
                <a:sym typeface="Arial"/>
              </a:rPr>
              <a:t>Your perfect holiday – Do you prefer… ?</a:t>
            </a:r>
            <a:endParaRPr/>
          </a:p>
        </p:txBody>
      </p:sp>
      <p:pic>
        <p:nvPicPr>
          <p:cNvPr id="191" name="Google Shape;191;p12"/>
          <p:cNvPicPr preferRelativeResize="0"/>
          <p:nvPr>
            <p:ph idx="1" type="body"/>
          </p:nvPr>
        </p:nvPicPr>
        <p:blipFill rotWithShape="1">
          <a:blip r:embed="rId3">
            <a:alphaModFix/>
          </a:blip>
          <a:srcRect b="0" l="0" r="0" t="0"/>
          <a:stretch/>
        </p:blipFill>
        <p:spPr>
          <a:xfrm>
            <a:off x="244733" y="3169267"/>
            <a:ext cx="2019052" cy="2739544"/>
          </a:xfrm>
          <a:prstGeom prst="rect">
            <a:avLst/>
          </a:prstGeom>
          <a:noFill/>
          <a:ln>
            <a:noFill/>
          </a:ln>
        </p:spPr>
      </p:pic>
      <p:pic>
        <p:nvPicPr>
          <p:cNvPr id="192" name="Google Shape;192;p12"/>
          <p:cNvPicPr preferRelativeResize="0"/>
          <p:nvPr/>
        </p:nvPicPr>
        <p:blipFill rotWithShape="1">
          <a:blip r:embed="rId4">
            <a:alphaModFix/>
          </a:blip>
          <a:srcRect b="0" l="0" r="0" t="0"/>
          <a:stretch/>
        </p:blipFill>
        <p:spPr>
          <a:xfrm>
            <a:off x="311595" y="924401"/>
            <a:ext cx="2517874" cy="1979429"/>
          </a:xfrm>
          <a:prstGeom prst="rect">
            <a:avLst/>
          </a:prstGeom>
          <a:noFill/>
          <a:ln>
            <a:noFill/>
          </a:ln>
        </p:spPr>
      </p:pic>
      <p:pic>
        <p:nvPicPr>
          <p:cNvPr id="193" name="Google Shape;193;p12"/>
          <p:cNvPicPr preferRelativeResize="0"/>
          <p:nvPr/>
        </p:nvPicPr>
        <p:blipFill rotWithShape="1">
          <a:blip r:embed="rId5">
            <a:alphaModFix/>
          </a:blip>
          <a:srcRect b="0" l="0" r="0" t="0"/>
          <a:stretch/>
        </p:blipFill>
        <p:spPr>
          <a:xfrm>
            <a:off x="9100196" y="981364"/>
            <a:ext cx="2075696" cy="2386344"/>
          </a:xfrm>
          <a:prstGeom prst="rect">
            <a:avLst/>
          </a:prstGeom>
          <a:noFill/>
          <a:ln>
            <a:noFill/>
          </a:ln>
        </p:spPr>
      </p:pic>
      <p:pic>
        <p:nvPicPr>
          <p:cNvPr id="194" name="Google Shape;194;p12"/>
          <p:cNvPicPr preferRelativeResize="0"/>
          <p:nvPr/>
        </p:nvPicPr>
        <p:blipFill rotWithShape="1">
          <a:blip r:embed="rId6">
            <a:alphaModFix/>
          </a:blip>
          <a:srcRect b="0" l="0" r="0" t="0"/>
          <a:stretch/>
        </p:blipFill>
        <p:spPr>
          <a:xfrm>
            <a:off x="2524704" y="2303713"/>
            <a:ext cx="2729224" cy="1731108"/>
          </a:xfrm>
          <a:prstGeom prst="rect">
            <a:avLst/>
          </a:prstGeom>
          <a:noFill/>
          <a:ln>
            <a:noFill/>
          </a:ln>
        </p:spPr>
      </p:pic>
      <p:pic>
        <p:nvPicPr>
          <p:cNvPr id="195" name="Google Shape;195;p12"/>
          <p:cNvPicPr preferRelativeResize="0"/>
          <p:nvPr/>
        </p:nvPicPr>
        <p:blipFill rotWithShape="1">
          <a:blip r:embed="rId7">
            <a:alphaModFix/>
          </a:blip>
          <a:srcRect b="0" l="0" r="0" t="0"/>
          <a:stretch/>
        </p:blipFill>
        <p:spPr>
          <a:xfrm>
            <a:off x="5564257" y="3438497"/>
            <a:ext cx="2729224" cy="1688395"/>
          </a:xfrm>
          <a:prstGeom prst="rect">
            <a:avLst/>
          </a:prstGeom>
          <a:noFill/>
          <a:ln>
            <a:noFill/>
          </a:ln>
        </p:spPr>
      </p:pic>
      <p:pic>
        <p:nvPicPr>
          <p:cNvPr id="196" name="Google Shape;196;p12"/>
          <p:cNvPicPr preferRelativeResize="0"/>
          <p:nvPr/>
        </p:nvPicPr>
        <p:blipFill rotWithShape="1">
          <a:blip r:embed="rId8">
            <a:alphaModFix/>
          </a:blip>
          <a:srcRect b="0" l="0" r="0" t="3412"/>
          <a:stretch/>
        </p:blipFill>
        <p:spPr>
          <a:xfrm>
            <a:off x="5863064" y="5126892"/>
            <a:ext cx="3264234" cy="1731108"/>
          </a:xfrm>
          <a:prstGeom prst="rect">
            <a:avLst/>
          </a:prstGeom>
          <a:noFill/>
          <a:ln>
            <a:noFill/>
          </a:ln>
        </p:spPr>
      </p:pic>
      <p:pic>
        <p:nvPicPr>
          <p:cNvPr id="197" name="Google Shape;197;p12"/>
          <p:cNvPicPr preferRelativeResize="0"/>
          <p:nvPr/>
        </p:nvPicPr>
        <p:blipFill rotWithShape="1">
          <a:blip r:embed="rId9">
            <a:alphaModFix/>
          </a:blip>
          <a:srcRect b="0" l="0" r="0" t="0"/>
          <a:stretch/>
        </p:blipFill>
        <p:spPr>
          <a:xfrm>
            <a:off x="6655144" y="1113433"/>
            <a:ext cx="2024872" cy="1731108"/>
          </a:xfrm>
          <a:prstGeom prst="rect">
            <a:avLst/>
          </a:prstGeom>
          <a:noFill/>
          <a:ln>
            <a:noFill/>
          </a:ln>
        </p:spPr>
      </p:pic>
      <p:sp>
        <p:nvSpPr>
          <p:cNvPr id="198" name="Google Shape;198;p12"/>
          <p:cNvSpPr txBox="1"/>
          <p:nvPr/>
        </p:nvSpPr>
        <p:spPr>
          <a:xfrm>
            <a:off x="2446016" y="5535786"/>
            <a:ext cx="17486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staying in Italy</a:t>
            </a:r>
            <a:endParaRPr sz="1800">
              <a:solidFill>
                <a:schemeClr val="dk1"/>
              </a:solidFill>
              <a:latin typeface="Calibri"/>
              <a:ea typeface="Calibri"/>
              <a:cs typeface="Calibri"/>
              <a:sym typeface="Calibri"/>
            </a:endParaRPr>
          </a:p>
        </p:txBody>
      </p:sp>
      <p:sp>
        <p:nvSpPr>
          <p:cNvPr id="199" name="Google Shape;199;p12"/>
          <p:cNvSpPr txBox="1"/>
          <p:nvPr/>
        </p:nvSpPr>
        <p:spPr>
          <a:xfrm>
            <a:off x="6711956" y="2954950"/>
            <a:ext cx="174869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going abroad</a:t>
            </a:r>
            <a:endParaRPr sz="1800">
              <a:solidFill>
                <a:schemeClr val="dk1"/>
              </a:solidFill>
              <a:latin typeface="Calibri"/>
              <a:ea typeface="Calibri"/>
              <a:cs typeface="Calibri"/>
              <a:sym typeface="Calibri"/>
            </a:endParaRPr>
          </a:p>
        </p:txBody>
      </p:sp>
      <p:sp>
        <p:nvSpPr>
          <p:cNvPr id="200" name="Google Shape;200;p12"/>
          <p:cNvSpPr txBox="1"/>
          <p:nvPr/>
        </p:nvSpPr>
        <p:spPr>
          <a:xfrm>
            <a:off x="2445389" y="4264349"/>
            <a:ext cx="2729224" cy="1138773"/>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Do you agree?</a:t>
            </a:r>
            <a:endParaRPr/>
          </a:p>
          <a:p>
            <a:pPr indent="0" lvl="0" marL="0" marR="0" rtl="0" algn="l">
              <a:spcBef>
                <a:spcPts val="0"/>
              </a:spcBef>
              <a:spcAft>
                <a:spcPts val="0"/>
              </a:spcAft>
              <a:buNone/>
            </a:pPr>
            <a:r>
              <a:rPr lang="it-IT" sz="1800">
                <a:solidFill>
                  <a:schemeClr val="dk1"/>
                </a:solidFill>
                <a:latin typeface="Calibri"/>
                <a:ea typeface="Calibri"/>
                <a:cs typeface="Calibri"/>
                <a:sym typeface="Calibri"/>
              </a:rPr>
              <a:t>      I agree / don’t agree</a:t>
            </a:r>
            <a:endParaRPr sz="1800">
              <a:solidFill>
                <a:schemeClr val="dk1"/>
              </a:solidFill>
              <a:latin typeface="Calibri"/>
              <a:ea typeface="Calibri"/>
              <a:cs typeface="Calibri"/>
              <a:sym typeface="Calibri"/>
            </a:endParaRPr>
          </a:p>
          <a:p>
            <a:pPr indent="0" lvl="0" marL="185738" marR="0" rtl="0" algn="r">
              <a:spcBef>
                <a:spcPts val="0"/>
              </a:spcBef>
              <a:spcAft>
                <a:spcPts val="0"/>
              </a:spcAft>
              <a:buNone/>
            </a:pPr>
            <a:r>
              <a:rPr lang="it-IT" sz="1400">
                <a:solidFill>
                  <a:schemeClr val="dk1"/>
                </a:solidFill>
                <a:latin typeface="Calibri"/>
                <a:ea typeface="Calibri"/>
                <a:cs typeface="Calibri"/>
                <a:sym typeface="Calibri"/>
              </a:rPr>
              <a:t>(with you)</a:t>
            </a:r>
            <a:endParaRPr/>
          </a:p>
          <a:p>
            <a:pPr indent="0" lvl="0" marL="0" marR="0" rtl="0" algn="l">
              <a:spcBef>
                <a:spcPts val="0"/>
              </a:spcBef>
              <a:spcAft>
                <a:spcPts val="0"/>
              </a:spcAft>
              <a:buNone/>
            </a:pPr>
            <a:r>
              <a:rPr lang="it-IT" sz="1800" strike="sngStrike">
                <a:solidFill>
                  <a:srgbClr val="FF0000"/>
                </a:solidFill>
                <a:latin typeface="Calibri"/>
                <a:ea typeface="Calibri"/>
                <a:cs typeface="Calibri"/>
                <a:sym typeface="Calibri"/>
              </a:rPr>
              <a:t>     I’m (not) agree</a:t>
            </a:r>
            <a:endParaRPr sz="1800" strike="sngStrike">
              <a:solidFill>
                <a:srgbClr val="FF0000"/>
              </a:solidFill>
              <a:latin typeface="Calibri"/>
              <a:ea typeface="Calibri"/>
              <a:cs typeface="Calibri"/>
              <a:sym typeface="Calibri"/>
            </a:endParaRPr>
          </a:p>
        </p:txBody>
      </p:sp>
      <p:pic>
        <p:nvPicPr>
          <p:cNvPr descr="Immagine che contiene disegnando, fiocco&#10;&#10;Descrizione generata automaticamente" id="201" name="Google Shape;201;p12"/>
          <p:cNvPicPr preferRelativeResize="0"/>
          <p:nvPr/>
        </p:nvPicPr>
        <p:blipFill rotWithShape="1">
          <a:blip r:embed="rId10">
            <a:alphaModFix/>
          </a:blip>
          <a:srcRect b="0" l="0" r="0" t="0"/>
          <a:stretch/>
        </p:blipFill>
        <p:spPr>
          <a:xfrm>
            <a:off x="3203593" y="4865143"/>
            <a:ext cx="233541" cy="209465"/>
          </a:xfrm>
          <a:prstGeom prst="rect">
            <a:avLst/>
          </a:prstGeom>
          <a:noFill/>
          <a:ln>
            <a:noFill/>
          </a:ln>
        </p:spPr>
      </p:pic>
      <p:pic>
        <p:nvPicPr>
          <p:cNvPr descr="Immagine che contiene disegnando&#10;&#10;Descrizione generata automaticamente" id="202" name="Google Shape;202;p12"/>
          <p:cNvPicPr preferRelativeResize="0"/>
          <p:nvPr/>
        </p:nvPicPr>
        <p:blipFill rotWithShape="1">
          <a:blip r:embed="rId11">
            <a:alphaModFix/>
          </a:blip>
          <a:srcRect b="0" l="0" r="0" t="0"/>
          <a:stretch/>
        </p:blipFill>
        <p:spPr>
          <a:xfrm>
            <a:off x="4103009" y="5265562"/>
            <a:ext cx="331737" cy="295190"/>
          </a:xfrm>
          <a:prstGeom prst="rect">
            <a:avLst/>
          </a:prstGeom>
          <a:noFill/>
          <a:ln>
            <a:noFill/>
          </a:ln>
        </p:spPr>
      </p:pic>
      <p:pic>
        <p:nvPicPr>
          <p:cNvPr id="203" name="Google Shape;203;p12"/>
          <p:cNvPicPr preferRelativeResize="0"/>
          <p:nvPr/>
        </p:nvPicPr>
        <p:blipFill rotWithShape="1">
          <a:blip r:embed="rId12">
            <a:alphaModFix/>
          </a:blip>
          <a:srcRect b="0" l="0" r="0" t="0"/>
          <a:stretch/>
        </p:blipFill>
        <p:spPr>
          <a:xfrm>
            <a:off x="8603810" y="3428943"/>
            <a:ext cx="3626598" cy="300174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13"/>
          <p:cNvPicPr preferRelativeResize="0"/>
          <p:nvPr/>
        </p:nvPicPr>
        <p:blipFill rotWithShape="1">
          <a:blip r:embed="rId3">
            <a:alphaModFix/>
          </a:blip>
          <a:srcRect b="0" l="0" r="0" t="0"/>
          <a:stretch/>
        </p:blipFill>
        <p:spPr>
          <a:xfrm>
            <a:off x="346340" y="70711"/>
            <a:ext cx="3451219" cy="3264523"/>
          </a:xfrm>
          <a:prstGeom prst="rect">
            <a:avLst/>
          </a:prstGeom>
          <a:noFill/>
          <a:ln>
            <a:noFill/>
          </a:ln>
        </p:spPr>
      </p:pic>
      <p:pic>
        <p:nvPicPr>
          <p:cNvPr id="209" name="Google Shape;209;p13"/>
          <p:cNvPicPr preferRelativeResize="0"/>
          <p:nvPr/>
        </p:nvPicPr>
        <p:blipFill rotWithShape="1">
          <a:blip r:embed="rId4">
            <a:alphaModFix/>
          </a:blip>
          <a:srcRect b="0" l="0" r="0" t="0"/>
          <a:stretch/>
        </p:blipFill>
        <p:spPr>
          <a:xfrm>
            <a:off x="83975" y="2539369"/>
            <a:ext cx="4497356" cy="4158237"/>
          </a:xfrm>
          <a:prstGeom prst="rect">
            <a:avLst/>
          </a:prstGeom>
          <a:noFill/>
          <a:ln>
            <a:noFill/>
          </a:ln>
        </p:spPr>
      </p:pic>
      <p:pic>
        <p:nvPicPr>
          <p:cNvPr id="210" name="Google Shape;210;p13"/>
          <p:cNvPicPr preferRelativeResize="0"/>
          <p:nvPr/>
        </p:nvPicPr>
        <p:blipFill rotWithShape="1">
          <a:blip r:embed="rId5">
            <a:alphaModFix/>
          </a:blip>
          <a:srcRect b="0" l="0" r="0" t="0"/>
          <a:stretch/>
        </p:blipFill>
        <p:spPr>
          <a:xfrm>
            <a:off x="5092242" y="160004"/>
            <a:ext cx="3985605" cy="3962743"/>
          </a:xfrm>
          <a:prstGeom prst="rect">
            <a:avLst/>
          </a:prstGeom>
          <a:noFill/>
          <a:ln>
            <a:noFill/>
          </a:ln>
        </p:spPr>
      </p:pic>
      <p:pic>
        <p:nvPicPr>
          <p:cNvPr id="211" name="Google Shape;211;p13"/>
          <p:cNvPicPr preferRelativeResize="0"/>
          <p:nvPr/>
        </p:nvPicPr>
        <p:blipFill rotWithShape="1">
          <a:blip r:embed="rId6">
            <a:alphaModFix/>
          </a:blip>
          <a:srcRect b="0" l="0" r="0" t="0"/>
          <a:stretch/>
        </p:blipFill>
        <p:spPr>
          <a:xfrm>
            <a:off x="8631277" y="289555"/>
            <a:ext cx="3718882" cy="3833192"/>
          </a:xfrm>
          <a:prstGeom prst="rect">
            <a:avLst/>
          </a:prstGeom>
          <a:noFill/>
          <a:ln>
            <a:noFill/>
          </a:ln>
        </p:spPr>
      </p:pic>
      <p:pic>
        <p:nvPicPr>
          <p:cNvPr id="212" name="Google Shape;212;p13"/>
          <p:cNvPicPr preferRelativeResize="0"/>
          <p:nvPr/>
        </p:nvPicPr>
        <p:blipFill rotWithShape="1">
          <a:blip r:embed="rId7">
            <a:alphaModFix/>
          </a:blip>
          <a:srcRect b="0" l="0" r="0" t="0"/>
          <a:stretch/>
        </p:blipFill>
        <p:spPr>
          <a:xfrm>
            <a:off x="5092242" y="4259296"/>
            <a:ext cx="6950042" cy="91447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4"/>
          <p:cNvSpPr txBox="1"/>
          <p:nvPr>
            <p:ph idx="1" type="body"/>
          </p:nvPr>
        </p:nvSpPr>
        <p:spPr>
          <a:xfrm>
            <a:off x="1625600" y="137787"/>
            <a:ext cx="9042400" cy="6502856"/>
          </a:xfrm>
          <a:prstGeom prst="rect">
            <a:avLst/>
          </a:prstGeom>
          <a:noFill/>
          <a:ln>
            <a:noFill/>
          </a:ln>
        </p:spPr>
        <p:txBody>
          <a:bodyPr anchorCtr="0" anchor="t" bIns="45700" lIns="91425" spcFirstLastPara="1" rIns="91425" wrap="square" tIns="45700">
            <a:normAutofit fontScale="92500" lnSpcReduction="20000"/>
          </a:bodyPr>
          <a:lstStyle/>
          <a:p>
            <a:pPr indent="-363538" lvl="0" marL="363538" rtl="0" algn="l">
              <a:lnSpc>
                <a:spcPct val="100000"/>
              </a:lnSpc>
              <a:spcBef>
                <a:spcPts val="0"/>
              </a:spcBef>
              <a:spcAft>
                <a:spcPts val="0"/>
              </a:spcAft>
              <a:buClr>
                <a:schemeClr val="dk1"/>
              </a:buClr>
              <a:buSzPct val="100000"/>
              <a:buNone/>
            </a:pPr>
            <a:r>
              <a:rPr lang="it-IT" sz="3100"/>
              <a:t>2. We use the present perfect to </a:t>
            </a:r>
            <a:r>
              <a:rPr b="1" lang="it-IT" sz="3100"/>
              <a:t>talk about an </a:t>
            </a:r>
            <a:r>
              <a:rPr b="1" lang="it-IT" sz="3100">
                <a:solidFill>
                  <a:srgbClr val="0070C0"/>
                </a:solidFill>
              </a:rPr>
              <a:t>action in the (recent) past which has a result/some relevance in the present</a:t>
            </a:r>
            <a:r>
              <a:rPr lang="it-IT" sz="3100"/>
              <a:t>. </a:t>
            </a:r>
            <a:endParaRPr/>
          </a:p>
          <a:p>
            <a:pPr indent="-271463" lvl="0" marL="373063" rtl="0" algn="l">
              <a:lnSpc>
                <a:spcPct val="110000"/>
              </a:lnSpc>
              <a:spcBef>
                <a:spcPts val="600"/>
              </a:spcBef>
              <a:spcAft>
                <a:spcPts val="0"/>
              </a:spcAft>
              <a:buClr>
                <a:schemeClr val="dk1"/>
              </a:buClr>
              <a:buSzPct val="100000"/>
              <a:buChar char="•"/>
            </a:pPr>
            <a:r>
              <a:rPr i="1" lang="it-IT" sz="2600"/>
              <a:t>I have lost my keys. I can’t get into the house.</a:t>
            </a:r>
            <a:endParaRPr/>
          </a:p>
          <a:p>
            <a:pPr indent="-271463" lvl="0" marL="373063" rtl="0" algn="l">
              <a:lnSpc>
                <a:spcPct val="110000"/>
              </a:lnSpc>
              <a:spcBef>
                <a:spcPts val="1000"/>
              </a:spcBef>
              <a:spcAft>
                <a:spcPts val="0"/>
              </a:spcAft>
              <a:buClr>
                <a:schemeClr val="dk1"/>
              </a:buClr>
              <a:buSzPct val="100000"/>
              <a:buChar char="•"/>
            </a:pPr>
            <a:r>
              <a:rPr i="1" lang="it-IT" sz="2600"/>
              <a:t>Jenny has found a new job. She works in a supermarket now.</a:t>
            </a:r>
            <a:endParaRPr i="1" sz="2600"/>
          </a:p>
          <a:p>
            <a:pPr indent="-271463" lvl="0" marL="373063" rtl="0" algn="l">
              <a:lnSpc>
                <a:spcPct val="110000"/>
              </a:lnSpc>
              <a:spcBef>
                <a:spcPts val="1000"/>
              </a:spcBef>
              <a:spcAft>
                <a:spcPts val="0"/>
              </a:spcAft>
              <a:buClr>
                <a:schemeClr val="dk1"/>
              </a:buClr>
              <a:buSzPct val="100000"/>
              <a:buChar char="•"/>
            </a:pPr>
            <a:r>
              <a:rPr i="1" lang="it-IT" sz="2600"/>
              <a:t>He told me his name but I’ve forgotten it </a:t>
            </a:r>
            <a:r>
              <a:rPr lang="it-IT" sz="2600"/>
              <a:t>(and I can’t remember it now)</a:t>
            </a:r>
            <a:endParaRPr i="1" sz="2600"/>
          </a:p>
          <a:p>
            <a:pPr indent="-271463" lvl="0" marL="373063" rtl="0" algn="l">
              <a:lnSpc>
                <a:spcPct val="110000"/>
              </a:lnSpc>
              <a:spcBef>
                <a:spcPts val="1000"/>
              </a:spcBef>
              <a:spcAft>
                <a:spcPts val="0"/>
              </a:spcAft>
              <a:buClr>
                <a:schemeClr val="dk1"/>
              </a:buClr>
              <a:buSzPct val="100000"/>
              <a:buChar char="•"/>
            </a:pPr>
            <a:r>
              <a:rPr i="1" lang="it-IT" sz="2600"/>
              <a:t>«What happened?»</a:t>
            </a:r>
            <a:br>
              <a:rPr i="1" lang="it-IT" sz="2600"/>
            </a:br>
            <a:r>
              <a:rPr i="1" lang="it-IT" sz="2600"/>
              <a:t>«I’ve broken my leg» </a:t>
            </a:r>
            <a:r>
              <a:rPr lang="it-IT" sz="2600"/>
              <a:t>(maybe one month ago, but it is still in plaster)</a:t>
            </a:r>
            <a:br>
              <a:rPr lang="it-IT" sz="2600"/>
            </a:br>
            <a:r>
              <a:rPr lang="it-IT" sz="2600">
                <a:solidFill>
                  <a:srgbClr val="FF0000"/>
                </a:solidFill>
              </a:rPr>
              <a:t>«</a:t>
            </a:r>
            <a:r>
              <a:rPr i="1" lang="it-IT" sz="2600">
                <a:solidFill>
                  <a:srgbClr val="FF0000"/>
                </a:solidFill>
              </a:rPr>
              <a:t>I broke my leg </a:t>
            </a:r>
            <a:r>
              <a:rPr i="1" lang="it-IT" sz="2600" u="sng">
                <a:solidFill>
                  <a:srgbClr val="FF0000"/>
                </a:solidFill>
              </a:rPr>
              <a:t>last week</a:t>
            </a:r>
            <a:r>
              <a:rPr i="1" lang="it-IT" sz="2600">
                <a:solidFill>
                  <a:srgbClr val="FF0000"/>
                </a:solidFill>
              </a:rPr>
              <a:t>»</a:t>
            </a:r>
            <a:endParaRPr sz="2600">
              <a:solidFill>
                <a:srgbClr val="FF0000"/>
              </a:solidFill>
            </a:endParaRPr>
          </a:p>
          <a:p>
            <a:pPr indent="-271463" lvl="0" marL="373063" rtl="0" algn="l">
              <a:lnSpc>
                <a:spcPct val="110000"/>
              </a:lnSpc>
              <a:spcBef>
                <a:spcPts val="1800"/>
              </a:spcBef>
              <a:spcAft>
                <a:spcPts val="0"/>
              </a:spcAft>
              <a:buClr>
                <a:schemeClr val="dk1"/>
              </a:buClr>
              <a:buSzPct val="100000"/>
              <a:buChar char="•"/>
            </a:pPr>
            <a:r>
              <a:rPr lang="it-IT" sz="2600"/>
              <a:t>(giving news) </a:t>
            </a:r>
            <a:r>
              <a:rPr i="1" lang="it-IT" sz="2600"/>
              <a:t>Mary’s had her baby!</a:t>
            </a:r>
            <a:endParaRPr/>
          </a:p>
          <a:p>
            <a:pPr indent="-271463" lvl="0" marL="373063" rtl="0" algn="l">
              <a:lnSpc>
                <a:spcPct val="110000"/>
              </a:lnSpc>
              <a:spcBef>
                <a:spcPts val="0"/>
              </a:spcBef>
              <a:spcAft>
                <a:spcPts val="0"/>
              </a:spcAft>
              <a:buClr>
                <a:schemeClr val="dk1"/>
              </a:buClr>
              <a:buSzPct val="100000"/>
              <a:buChar char="•"/>
            </a:pPr>
            <a:r>
              <a:rPr lang="it-IT" sz="2600"/>
              <a:t>(giving news) </a:t>
            </a:r>
            <a:r>
              <a:rPr i="1" lang="it-IT" sz="2600"/>
              <a:t>Julian has passed his driving test </a:t>
            </a:r>
            <a:r>
              <a:rPr lang="it-IT" sz="2600"/>
              <a:t>&gt;</a:t>
            </a:r>
            <a:r>
              <a:rPr i="1" lang="it-IT" sz="2600"/>
              <a:t> </a:t>
            </a:r>
            <a:r>
              <a:rPr lang="it-IT" sz="2600"/>
              <a:t>(giving details) </a:t>
            </a:r>
            <a:r>
              <a:rPr i="1" lang="it-IT" sz="2600"/>
              <a:t>He took it on Monday</a:t>
            </a:r>
            <a:r>
              <a:rPr i="1" lang="it-IT" sz="2500"/>
              <a:t>.</a:t>
            </a:r>
            <a:endParaRPr/>
          </a:p>
          <a:p>
            <a:pPr indent="-130493" lvl="0" marL="373063" rtl="0" algn="l">
              <a:lnSpc>
                <a:spcPct val="110000"/>
              </a:lnSpc>
              <a:spcBef>
                <a:spcPts val="0"/>
              </a:spcBef>
              <a:spcAft>
                <a:spcPts val="0"/>
              </a:spcAft>
              <a:buClr>
                <a:schemeClr val="dk1"/>
              </a:buClr>
              <a:buSzPct val="100000"/>
              <a:buNone/>
            </a:pPr>
            <a:r>
              <a:t/>
            </a:r>
            <a:endParaRPr sz="2400"/>
          </a:p>
          <a:p>
            <a:pPr indent="-271463" lvl="0" marL="373063" rtl="0" algn="l">
              <a:lnSpc>
                <a:spcPct val="110000"/>
              </a:lnSpc>
              <a:spcBef>
                <a:spcPts val="0"/>
              </a:spcBef>
              <a:spcAft>
                <a:spcPts val="0"/>
              </a:spcAft>
              <a:buClr>
                <a:schemeClr val="dk1"/>
              </a:buClr>
              <a:buSzPct val="100000"/>
              <a:buChar char="•"/>
            </a:pPr>
            <a:r>
              <a:rPr lang="it-IT" sz="2400"/>
              <a:t>Mike has </a:t>
            </a:r>
            <a:r>
              <a:rPr lang="it-IT" sz="2400" u="sng"/>
              <a:t>been</a:t>
            </a:r>
            <a:r>
              <a:rPr lang="it-IT" sz="2400"/>
              <a:t> to Paris        vs.     Mike has </a:t>
            </a:r>
            <a:r>
              <a:rPr lang="it-IT" sz="2400" u="sng"/>
              <a:t>gone</a:t>
            </a:r>
            <a:r>
              <a:rPr lang="it-IT" sz="2400"/>
              <a:t> to Paris</a:t>
            </a:r>
            <a:br>
              <a:rPr lang="it-IT" sz="2400"/>
            </a:br>
            <a:r>
              <a:rPr lang="it-IT" sz="2400"/>
              <a:t>(he went and came back)             (he is in Paris now) </a:t>
            </a:r>
            <a:endParaRPr/>
          </a:p>
          <a:p>
            <a:pPr indent="-124650" lvl="0" marL="373063" rtl="0" algn="l">
              <a:lnSpc>
                <a:spcPct val="110000"/>
              </a:lnSpc>
              <a:spcBef>
                <a:spcPts val="0"/>
              </a:spcBef>
              <a:spcAft>
                <a:spcPts val="0"/>
              </a:spcAft>
              <a:buClr>
                <a:schemeClr val="dk1"/>
              </a:buClr>
              <a:buSzPct val="100000"/>
              <a:buNone/>
            </a:pPr>
            <a:r>
              <a:t/>
            </a:r>
            <a:endParaRPr i="1" sz="2500"/>
          </a:p>
        </p:txBody>
      </p:sp>
      <p:cxnSp>
        <p:nvCxnSpPr>
          <p:cNvPr id="219" name="Google Shape;219;p14"/>
          <p:cNvCxnSpPr/>
          <p:nvPr/>
        </p:nvCxnSpPr>
        <p:spPr>
          <a:xfrm>
            <a:off x="1853504" y="4059533"/>
            <a:ext cx="8129392" cy="0"/>
          </a:xfrm>
          <a:prstGeom prst="straightConnector1">
            <a:avLst/>
          </a:prstGeom>
          <a:noFill/>
          <a:ln cap="flat" cmpd="sng" w="9525">
            <a:solidFill>
              <a:schemeClr val="accent1"/>
            </a:solidFill>
            <a:prstDash val="solid"/>
            <a:miter lim="800000"/>
            <a:headEnd len="sm" w="sm" type="none"/>
            <a:tailEnd len="sm" w="sm" type="none"/>
          </a:ln>
        </p:spPr>
      </p:cxnSp>
      <p:cxnSp>
        <p:nvCxnSpPr>
          <p:cNvPr id="220" name="Google Shape;220;p14"/>
          <p:cNvCxnSpPr/>
          <p:nvPr/>
        </p:nvCxnSpPr>
        <p:spPr>
          <a:xfrm>
            <a:off x="1853504" y="5308831"/>
            <a:ext cx="8129392" cy="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5"/>
          <p:cNvSpPr txBox="1"/>
          <p:nvPr>
            <p:ph idx="1" type="body"/>
          </p:nvPr>
        </p:nvSpPr>
        <p:spPr>
          <a:xfrm>
            <a:off x="1813925" y="395785"/>
            <a:ext cx="8564150" cy="6304161"/>
          </a:xfrm>
          <a:prstGeom prst="rect">
            <a:avLst/>
          </a:prstGeom>
          <a:noFill/>
          <a:ln>
            <a:noFill/>
          </a:ln>
        </p:spPr>
        <p:txBody>
          <a:bodyPr anchorCtr="0" anchor="t" bIns="45700" lIns="91425" spcFirstLastPara="1" rIns="91425" wrap="square" tIns="45700">
            <a:normAutofit/>
          </a:bodyPr>
          <a:lstStyle/>
          <a:p>
            <a:pPr indent="-363538" lvl="0" marL="363538" rtl="0" algn="l">
              <a:lnSpc>
                <a:spcPct val="90000"/>
              </a:lnSpc>
              <a:spcBef>
                <a:spcPts val="0"/>
              </a:spcBef>
              <a:spcAft>
                <a:spcPts val="0"/>
              </a:spcAft>
              <a:buClr>
                <a:schemeClr val="dk1"/>
              </a:buClr>
              <a:buSzPts val="2600"/>
              <a:buFont typeface="Calibri"/>
              <a:buAutoNum type="arabicPeriod" startAt="3"/>
            </a:pPr>
            <a:r>
              <a:rPr lang="it-IT" sz="2600"/>
              <a:t>To </a:t>
            </a:r>
            <a:r>
              <a:rPr lang="it-IT" sz="2600">
                <a:solidFill>
                  <a:srgbClr val="0070C0"/>
                </a:solidFill>
              </a:rPr>
              <a:t>refer to the recent past</a:t>
            </a:r>
            <a:r>
              <a:rPr lang="it-IT" sz="2600"/>
              <a:t>, with adverbs such as</a:t>
            </a:r>
            <a:r>
              <a:rPr b="1" lang="it-IT" sz="2600"/>
              <a:t> already, just, lately/recently; still, yet</a:t>
            </a:r>
            <a:r>
              <a:rPr lang="it-IT" sz="2600"/>
              <a:t> (tra l’ausiliare e il verbo)</a:t>
            </a:r>
            <a:endParaRPr/>
          </a:p>
          <a:p>
            <a:pPr indent="-228600" lvl="1" marL="685800" rtl="0" algn="l">
              <a:lnSpc>
                <a:spcPct val="90000"/>
              </a:lnSpc>
              <a:spcBef>
                <a:spcPts val="1200"/>
              </a:spcBef>
              <a:spcAft>
                <a:spcPts val="0"/>
              </a:spcAft>
              <a:buClr>
                <a:schemeClr val="dk1"/>
              </a:buClr>
              <a:buSzPts val="2200"/>
              <a:buChar char="•"/>
            </a:pPr>
            <a:r>
              <a:rPr i="1" lang="it-IT" sz="2200"/>
              <a:t>“Are you coming to the cinema?” “I’ve </a:t>
            </a:r>
            <a:r>
              <a:rPr i="1" lang="it-IT" sz="2200">
                <a:solidFill>
                  <a:srgbClr val="0070C0"/>
                </a:solidFill>
              </a:rPr>
              <a:t>already</a:t>
            </a:r>
            <a:r>
              <a:rPr i="1" lang="it-IT" sz="2200"/>
              <a:t> seen that movie” </a:t>
            </a:r>
            <a:r>
              <a:rPr b="1" i="1" lang="it-IT" sz="2200"/>
              <a:t>[+]</a:t>
            </a:r>
            <a:endParaRPr/>
          </a:p>
          <a:p>
            <a:pPr indent="-228600" lvl="1" marL="685800" rtl="0" algn="l">
              <a:lnSpc>
                <a:spcPct val="90000"/>
              </a:lnSpc>
              <a:spcBef>
                <a:spcPts val="500"/>
              </a:spcBef>
              <a:spcAft>
                <a:spcPts val="0"/>
              </a:spcAft>
              <a:buClr>
                <a:schemeClr val="dk1"/>
              </a:buClr>
              <a:buSzPts val="2200"/>
              <a:buChar char="•"/>
            </a:pPr>
            <a:r>
              <a:rPr i="1" lang="it-IT" sz="2200"/>
              <a:t>“Are you coming with us?” “No, I’ve </a:t>
            </a:r>
            <a:r>
              <a:rPr i="1" lang="it-IT" sz="2200">
                <a:solidFill>
                  <a:srgbClr val="0070C0"/>
                </a:solidFill>
              </a:rPr>
              <a:t>just</a:t>
            </a:r>
            <a:r>
              <a:rPr i="1" lang="it-IT" sz="2200"/>
              <a:t> had lunch, thank you”</a:t>
            </a:r>
            <a:r>
              <a:rPr b="1" i="1" lang="it-IT" sz="2200"/>
              <a:t> [+]</a:t>
            </a:r>
            <a:endParaRPr/>
          </a:p>
          <a:p>
            <a:pPr indent="-228600" lvl="1" marL="685800" rtl="0" algn="l">
              <a:lnSpc>
                <a:spcPct val="90000"/>
              </a:lnSpc>
              <a:spcBef>
                <a:spcPts val="500"/>
              </a:spcBef>
              <a:spcAft>
                <a:spcPts val="0"/>
              </a:spcAft>
              <a:buClr>
                <a:schemeClr val="dk1"/>
              </a:buClr>
              <a:buSzPts val="2200"/>
              <a:buChar char="•"/>
            </a:pPr>
            <a:r>
              <a:rPr i="1" lang="it-IT" sz="2200"/>
              <a:t>Have you done your homework </a:t>
            </a:r>
            <a:r>
              <a:rPr i="1" lang="it-IT" sz="2200">
                <a:solidFill>
                  <a:srgbClr val="0070C0"/>
                </a:solidFill>
              </a:rPr>
              <a:t>yet</a:t>
            </a:r>
            <a:r>
              <a:rPr i="1" lang="it-IT" sz="2200"/>
              <a:t>? </a:t>
            </a:r>
            <a:r>
              <a:rPr b="1" i="1" lang="it-IT" sz="2200"/>
              <a:t>[?] </a:t>
            </a:r>
            <a:r>
              <a:rPr i="1" lang="it-IT" sz="2200"/>
              <a:t>/ I haven’t finished </a:t>
            </a:r>
            <a:r>
              <a:rPr i="1" lang="it-IT" sz="2200">
                <a:solidFill>
                  <a:srgbClr val="0070C0"/>
                </a:solidFill>
              </a:rPr>
              <a:t>yet</a:t>
            </a:r>
            <a:r>
              <a:rPr i="1" lang="it-IT" sz="2200"/>
              <a:t>. </a:t>
            </a:r>
            <a:r>
              <a:rPr b="1" i="1" lang="it-IT" sz="2200"/>
              <a:t>[-]</a:t>
            </a:r>
            <a:endParaRPr/>
          </a:p>
          <a:p>
            <a:pPr indent="-228600" lvl="1" marL="685800" rtl="0" algn="l">
              <a:lnSpc>
                <a:spcPct val="90000"/>
              </a:lnSpc>
              <a:spcBef>
                <a:spcPts val="500"/>
              </a:spcBef>
              <a:spcAft>
                <a:spcPts val="0"/>
              </a:spcAft>
              <a:buClr>
                <a:schemeClr val="dk1"/>
              </a:buClr>
              <a:buSzPts val="2200"/>
              <a:buChar char="•"/>
            </a:pPr>
            <a:r>
              <a:rPr i="1" lang="it-IT" sz="2200"/>
              <a:t>Have you been to the cinema </a:t>
            </a:r>
            <a:r>
              <a:rPr i="1" lang="it-IT" sz="2200">
                <a:solidFill>
                  <a:srgbClr val="0070C0"/>
                </a:solidFill>
              </a:rPr>
              <a:t>lately/recently</a:t>
            </a:r>
            <a:r>
              <a:rPr i="1" lang="it-IT" sz="2200"/>
              <a:t>? </a:t>
            </a:r>
            <a:endParaRPr/>
          </a:p>
          <a:p>
            <a:pPr indent="-228600" lvl="1" marL="685800" rtl="0" algn="l">
              <a:lnSpc>
                <a:spcPct val="90000"/>
              </a:lnSpc>
              <a:spcBef>
                <a:spcPts val="500"/>
              </a:spcBef>
              <a:spcAft>
                <a:spcPts val="0"/>
              </a:spcAft>
              <a:buClr>
                <a:schemeClr val="dk1"/>
              </a:buClr>
              <a:buSzPts val="2200"/>
              <a:buChar char="•"/>
            </a:pPr>
            <a:r>
              <a:rPr i="1" lang="it-IT" sz="2200"/>
              <a:t>We </a:t>
            </a:r>
            <a:r>
              <a:rPr i="1" lang="it-IT" sz="2200">
                <a:solidFill>
                  <a:srgbClr val="0070C0"/>
                </a:solidFill>
              </a:rPr>
              <a:t>still</a:t>
            </a:r>
            <a:r>
              <a:rPr i="1" lang="it-IT" sz="2200"/>
              <a:t> haven’t had our exam results. </a:t>
            </a:r>
            <a:endParaRPr b="1" i="1" sz="2200"/>
          </a:p>
          <a:p>
            <a:pPr indent="-88900" lvl="1" marL="685800" rtl="0" algn="l">
              <a:lnSpc>
                <a:spcPct val="90000"/>
              </a:lnSpc>
              <a:spcBef>
                <a:spcPts val="500"/>
              </a:spcBef>
              <a:spcAft>
                <a:spcPts val="0"/>
              </a:spcAft>
              <a:buClr>
                <a:schemeClr val="dk1"/>
              </a:buClr>
              <a:buSzPts val="2200"/>
              <a:buNone/>
            </a:pPr>
            <a:r>
              <a:t/>
            </a:r>
            <a:endParaRPr i="1" sz="2200"/>
          </a:p>
          <a:p>
            <a:pPr indent="-371475" lvl="0" marL="371475" rtl="0" algn="l">
              <a:lnSpc>
                <a:spcPct val="90000"/>
              </a:lnSpc>
              <a:spcBef>
                <a:spcPts val="1800"/>
              </a:spcBef>
              <a:spcAft>
                <a:spcPts val="0"/>
              </a:spcAft>
              <a:buClr>
                <a:schemeClr val="dk1"/>
              </a:buClr>
              <a:buSzPts val="2600"/>
              <a:buFont typeface="Calibri"/>
              <a:buAutoNum type="arabicPeriod" startAt="3"/>
            </a:pPr>
            <a:r>
              <a:rPr lang="it-IT" sz="2600"/>
              <a:t>To refer to actions occurred in a </a:t>
            </a:r>
            <a:r>
              <a:rPr b="1" lang="it-IT" sz="2600"/>
              <a:t>time period </a:t>
            </a:r>
            <a:r>
              <a:rPr lang="it-IT" sz="2600"/>
              <a:t>which is </a:t>
            </a:r>
            <a:r>
              <a:rPr b="1" lang="it-IT" sz="2600"/>
              <a:t>not over yet </a:t>
            </a:r>
            <a:r>
              <a:rPr lang="it-IT" sz="2600"/>
              <a:t>:</a:t>
            </a:r>
            <a:endParaRPr/>
          </a:p>
          <a:p>
            <a:pPr indent="-228600" lvl="0" marL="542925" rtl="0" algn="l">
              <a:lnSpc>
                <a:spcPct val="90000"/>
              </a:lnSpc>
              <a:spcBef>
                <a:spcPts val="1200"/>
              </a:spcBef>
              <a:spcAft>
                <a:spcPts val="0"/>
              </a:spcAft>
              <a:buClr>
                <a:schemeClr val="dk1"/>
              </a:buClr>
              <a:buSzPts val="2200"/>
              <a:buChar char="•"/>
            </a:pPr>
            <a:r>
              <a:rPr i="1" lang="it-IT" sz="2200"/>
              <a:t>I've drunk four cups of coffee </a:t>
            </a:r>
            <a:r>
              <a:rPr i="1" lang="it-IT" sz="2200" u="sng"/>
              <a:t>today.</a:t>
            </a:r>
            <a:endParaRPr/>
          </a:p>
          <a:p>
            <a:pPr indent="0" lvl="0" marL="538163" rtl="0" algn="l">
              <a:lnSpc>
                <a:spcPct val="90000"/>
              </a:lnSpc>
              <a:spcBef>
                <a:spcPts val="0"/>
              </a:spcBef>
              <a:spcAft>
                <a:spcPts val="0"/>
              </a:spcAft>
              <a:buClr>
                <a:schemeClr val="dk1"/>
              </a:buClr>
              <a:buSzPts val="2200"/>
              <a:buNone/>
            </a:pPr>
            <a:r>
              <a:rPr lang="it-IT" sz="2200"/>
              <a:t>vs.</a:t>
            </a:r>
            <a:r>
              <a:rPr i="1" lang="it-IT" sz="2200">
                <a:solidFill>
                  <a:srgbClr val="FF0000"/>
                </a:solidFill>
              </a:rPr>
              <a:t> I drank four cups of coffee this morning</a:t>
            </a:r>
            <a:r>
              <a:rPr lang="it-IT" sz="2200">
                <a:solidFill>
                  <a:srgbClr val="FF0000"/>
                </a:solidFill>
              </a:rPr>
              <a:t> (said at 4pm)</a:t>
            </a:r>
            <a:endParaRPr i="1" sz="2200" u="sng"/>
          </a:p>
          <a:p>
            <a:pPr indent="-228600" lvl="0" marL="542925" rtl="0" algn="l">
              <a:lnSpc>
                <a:spcPct val="90000"/>
              </a:lnSpc>
              <a:spcBef>
                <a:spcPts val="600"/>
              </a:spcBef>
              <a:spcAft>
                <a:spcPts val="0"/>
              </a:spcAft>
              <a:buClr>
                <a:schemeClr val="dk1"/>
              </a:buClr>
              <a:buSzPts val="2200"/>
              <a:buChar char="•"/>
            </a:pPr>
            <a:r>
              <a:rPr i="1" lang="it-IT" sz="2200"/>
              <a:t>We haven’t taken any exam </a:t>
            </a:r>
            <a:r>
              <a:rPr i="1" lang="it-IT" sz="2200" u="sng"/>
              <a:t>this year.</a:t>
            </a:r>
            <a:endParaRPr/>
          </a:p>
          <a:p>
            <a:pPr indent="-228600" lvl="1" marL="685800" rtl="0" algn="l">
              <a:lnSpc>
                <a:spcPct val="90000"/>
              </a:lnSpc>
              <a:spcBef>
                <a:spcPts val="500"/>
              </a:spcBef>
              <a:spcAft>
                <a:spcPts val="0"/>
              </a:spcAft>
              <a:buClr>
                <a:schemeClr val="dk1"/>
              </a:buClr>
              <a:buSzPts val="2200"/>
              <a:buChar char="•"/>
            </a:pPr>
            <a:r>
              <a:rPr i="1" lang="it-IT" sz="2200"/>
              <a:t>I’ve made a lot of new friends </a:t>
            </a:r>
            <a:r>
              <a:rPr i="1" lang="it-IT" sz="2200" u="sng"/>
              <a:t>in the last few days</a:t>
            </a:r>
            <a:r>
              <a:rPr i="1" lang="it-IT" sz="2200"/>
              <a:t>.</a:t>
            </a:r>
            <a:endParaRPr/>
          </a:p>
          <a:p>
            <a:pPr indent="-228600" lvl="1" marL="685800" rtl="0" algn="l">
              <a:lnSpc>
                <a:spcPct val="90000"/>
              </a:lnSpc>
              <a:spcBef>
                <a:spcPts val="500"/>
              </a:spcBef>
              <a:spcAft>
                <a:spcPts val="0"/>
              </a:spcAft>
              <a:buClr>
                <a:schemeClr val="dk1"/>
              </a:buClr>
              <a:buSzPts val="2200"/>
              <a:buChar char="•"/>
            </a:pPr>
            <a:r>
              <a:rPr i="1" lang="it-IT" sz="2200"/>
              <a:t>We haven’t had dinner together </a:t>
            </a:r>
            <a:r>
              <a:rPr i="1" lang="it-IT" sz="2200" u="sng"/>
              <a:t>for a long time</a:t>
            </a:r>
            <a:r>
              <a:rPr i="1" lang="it-IT" sz="2200"/>
              <a: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6"/>
          <p:cNvSpPr/>
          <p:nvPr/>
        </p:nvSpPr>
        <p:spPr>
          <a:xfrm>
            <a:off x="1762126" y="247821"/>
            <a:ext cx="8667749" cy="4078039"/>
          </a:xfrm>
          <a:prstGeom prst="rect">
            <a:avLst/>
          </a:prstGeom>
          <a:no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chemeClr val="dk1"/>
              </a:buClr>
              <a:buSzPts val="2800"/>
              <a:buFont typeface="Calibri"/>
              <a:buAutoNum type="arabicPeriod" startAt="5"/>
            </a:pPr>
            <a:r>
              <a:rPr b="1" lang="it-IT" sz="2800">
                <a:solidFill>
                  <a:schemeClr val="dk1"/>
                </a:solidFill>
                <a:latin typeface="Calibri"/>
                <a:ea typeface="Calibri"/>
                <a:cs typeface="Calibri"/>
                <a:sym typeface="Calibri"/>
              </a:rPr>
              <a:t>To talk about activities/situations that started in the past, continued and are still true/happening now</a:t>
            </a:r>
            <a:r>
              <a:rPr lang="it-IT" sz="2800">
                <a:solidFill>
                  <a:schemeClr val="dk1"/>
                </a:solidFill>
                <a:latin typeface="Calibri"/>
                <a:ea typeface="Calibri"/>
                <a:cs typeface="Calibri"/>
                <a:sym typeface="Calibri"/>
              </a:rPr>
              <a:t>:</a:t>
            </a:r>
            <a:endParaRPr/>
          </a:p>
          <a:p>
            <a:pPr indent="-342900" lvl="1" marL="800100" marR="0" rtl="0" algn="l">
              <a:spcBef>
                <a:spcPts val="1200"/>
              </a:spcBef>
              <a:spcAft>
                <a:spcPts val="0"/>
              </a:spcAft>
              <a:buClr>
                <a:schemeClr val="dk1"/>
              </a:buClr>
              <a:buSzPts val="2400"/>
              <a:buFont typeface="Arial"/>
              <a:buChar char="•"/>
            </a:pPr>
            <a:r>
              <a:rPr b="0" i="0" lang="it-IT" sz="2400" u="none" cap="none" strike="noStrike">
                <a:solidFill>
                  <a:schemeClr val="dk1"/>
                </a:solidFill>
                <a:latin typeface="Calibri"/>
                <a:ea typeface="Calibri"/>
                <a:cs typeface="Calibri"/>
                <a:sym typeface="Calibri"/>
              </a:rPr>
              <a:t>How long has David worked in Mexico?</a:t>
            </a:r>
            <a:r>
              <a:rPr b="0" i="1" lang="it-IT" sz="2400" u="none" cap="none" strike="noStrike">
                <a:solidFill>
                  <a:schemeClr val="dk1"/>
                </a:solidFill>
                <a:latin typeface="Calibri"/>
                <a:ea typeface="Calibri"/>
                <a:cs typeface="Calibri"/>
                <a:sym typeface="Calibri"/>
              </a:rPr>
              <a:t> (we know he’s still there)</a:t>
            </a:r>
            <a:endParaRPr/>
          </a:p>
          <a:p>
            <a:pPr indent="-342900" lvl="2" marL="1257300" marR="0" rtl="0" algn="l">
              <a:spcBef>
                <a:spcPts val="600"/>
              </a:spcBef>
              <a:spcAft>
                <a:spcPts val="0"/>
              </a:spcAft>
              <a:buClr>
                <a:schemeClr val="dk1"/>
              </a:buClr>
              <a:buSzPts val="2400"/>
              <a:buFont typeface="Arial"/>
              <a:buChar char="•"/>
            </a:pPr>
            <a:r>
              <a:rPr b="0" i="0" lang="it-IT" sz="2400" u="none" cap="none" strike="noStrike">
                <a:solidFill>
                  <a:schemeClr val="dk1"/>
                </a:solidFill>
                <a:latin typeface="Calibri"/>
                <a:ea typeface="Calibri"/>
                <a:cs typeface="Calibri"/>
                <a:sym typeface="Calibri"/>
              </a:rPr>
              <a:t>David has worked in Mexico </a:t>
            </a:r>
            <a:r>
              <a:rPr b="0" i="0" lang="it-IT" sz="2400" u="sng" cap="none" strike="noStrike">
                <a:solidFill>
                  <a:schemeClr val="dk1"/>
                </a:solidFill>
                <a:latin typeface="Calibri"/>
                <a:ea typeface="Calibri"/>
                <a:cs typeface="Calibri"/>
                <a:sym typeface="Calibri"/>
              </a:rPr>
              <a:t>for</a:t>
            </a:r>
            <a:r>
              <a:rPr b="0" i="0" lang="it-IT" sz="2400" u="none" cap="none" strike="noStrike">
                <a:solidFill>
                  <a:schemeClr val="dk1"/>
                </a:solidFill>
                <a:latin typeface="Calibri"/>
                <a:ea typeface="Calibri"/>
                <a:cs typeface="Calibri"/>
                <a:sym typeface="Calibri"/>
              </a:rPr>
              <a:t> many years / </a:t>
            </a:r>
            <a:r>
              <a:rPr b="0" i="0" lang="it-IT" sz="2400" u="sng" cap="none" strike="noStrike">
                <a:solidFill>
                  <a:schemeClr val="dk1"/>
                </a:solidFill>
                <a:latin typeface="Calibri"/>
                <a:ea typeface="Calibri"/>
                <a:cs typeface="Calibri"/>
                <a:sym typeface="Calibri"/>
              </a:rPr>
              <a:t>for</a:t>
            </a:r>
            <a:r>
              <a:rPr b="0" i="0" lang="it-IT" sz="2400" u="none" cap="none" strike="noStrike">
                <a:solidFill>
                  <a:schemeClr val="dk1"/>
                </a:solidFill>
                <a:latin typeface="Calibri"/>
                <a:ea typeface="Calibri"/>
                <a:cs typeface="Calibri"/>
                <a:sym typeface="Calibri"/>
              </a:rPr>
              <a:t> a long time. </a:t>
            </a:r>
            <a:endParaRPr/>
          </a:p>
          <a:p>
            <a:pPr indent="-342900" lvl="3" marL="1714500" marR="0" rtl="0" algn="l">
              <a:spcBef>
                <a:spcPts val="0"/>
              </a:spcBef>
              <a:spcAft>
                <a:spcPts val="0"/>
              </a:spcAft>
              <a:buClr>
                <a:schemeClr val="dk1"/>
              </a:buClr>
              <a:buSzPts val="2000"/>
              <a:buFont typeface="Arial"/>
              <a:buChar char="•"/>
            </a:pPr>
            <a:r>
              <a:rPr b="0" i="0" lang="it-IT" sz="2000" u="none" cap="none" strike="noStrike">
                <a:solidFill>
                  <a:schemeClr val="dk1"/>
                </a:solidFill>
                <a:latin typeface="Calibri"/>
                <a:ea typeface="Calibri"/>
                <a:cs typeface="Calibri"/>
                <a:sym typeface="Calibri"/>
              </a:rPr>
              <a:t>He has worked there </a:t>
            </a:r>
            <a:r>
              <a:rPr b="0" i="0" lang="it-IT" sz="2000" u="none" cap="none" strike="sngStrike">
                <a:solidFill>
                  <a:srgbClr val="FF0000"/>
                </a:solidFill>
                <a:latin typeface="Calibri"/>
                <a:ea typeface="Calibri"/>
                <a:cs typeface="Calibri"/>
                <a:sym typeface="Calibri"/>
              </a:rPr>
              <a:t>for</a:t>
            </a:r>
            <a:r>
              <a:rPr b="0" i="0" lang="it-IT" sz="2000" u="none" cap="none" strike="noStrike">
                <a:solidFill>
                  <a:schemeClr val="dk1"/>
                </a:solidFill>
                <a:latin typeface="Calibri"/>
                <a:ea typeface="Calibri"/>
                <a:cs typeface="Calibri"/>
                <a:sym typeface="Calibri"/>
              </a:rPr>
              <a:t> all his life.</a:t>
            </a:r>
            <a:endParaRPr/>
          </a:p>
          <a:p>
            <a:pPr indent="-342900" lvl="2" marL="125730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Calibri"/>
                <a:ea typeface="Calibri"/>
                <a:cs typeface="Calibri"/>
                <a:sym typeface="Calibri"/>
              </a:rPr>
              <a:t>David has worked in Mexico </a:t>
            </a:r>
            <a:r>
              <a:rPr b="0" i="0" lang="it-IT" sz="2400" u="sng" cap="none" strike="noStrike">
                <a:solidFill>
                  <a:schemeClr val="dk1"/>
                </a:solidFill>
                <a:latin typeface="Calibri"/>
                <a:ea typeface="Calibri"/>
                <a:cs typeface="Calibri"/>
                <a:sym typeface="Calibri"/>
              </a:rPr>
              <a:t>since</a:t>
            </a:r>
            <a:r>
              <a:rPr b="0" i="0" lang="it-IT" sz="2400" u="none" cap="none" strike="noStrike">
                <a:solidFill>
                  <a:schemeClr val="dk1"/>
                </a:solidFill>
                <a:latin typeface="Calibri"/>
                <a:ea typeface="Calibri"/>
                <a:cs typeface="Calibri"/>
                <a:sym typeface="Calibri"/>
              </a:rPr>
              <a:t> 2001.</a:t>
            </a:r>
            <a:endParaRPr/>
          </a:p>
          <a:p>
            <a:pPr indent="-342900" lvl="2" marL="125730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Calibri"/>
                <a:ea typeface="Calibri"/>
                <a:cs typeface="Calibri"/>
                <a:sym typeface="Calibri"/>
              </a:rPr>
              <a:t>David has worked in Mexico </a:t>
            </a:r>
            <a:r>
              <a:rPr b="0" i="0" lang="it-IT" sz="2400" u="sng" cap="none" strike="noStrike">
                <a:solidFill>
                  <a:schemeClr val="dk1"/>
                </a:solidFill>
                <a:latin typeface="Calibri"/>
                <a:ea typeface="Calibri"/>
                <a:cs typeface="Calibri"/>
                <a:sym typeface="Calibri"/>
              </a:rPr>
              <a:t>since</a:t>
            </a:r>
            <a:r>
              <a:rPr b="0" i="0" lang="it-IT" sz="2400" u="none" cap="none" strike="noStrike">
                <a:solidFill>
                  <a:schemeClr val="dk1"/>
                </a:solidFill>
                <a:latin typeface="Calibri"/>
                <a:ea typeface="Calibri"/>
                <a:cs typeface="Calibri"/>
                <a:sym typeface="Calibri"/>
              </a:rPr>
              <a:t> he left school.</a:t>
            </a:r>
            <a:endParaRPr/>
          </a:p>
          <a:p>
            <a:pPr indent="-342900" lvl="2" marL="125730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Calibri"/>
                <a:ea typeface="Calibri"/>
                <a:cs typeface="Calibri"/>
                <a:sym typeface="Calibri"/>
              </a:rPr>
              <a:t>He has </a:t>
            </a:r>
            <a:r>
              <a:rPr b="0" i="0" lang="it-IT" sz="2400" u="sng" cap="none" strike="noStrike">
                <a:solidFill>
                  <a:schemeClr val="dk1"/>
                </a:solidFill>
                <a:latin typeface="Calibri"/>
                <a:ea typeface="Calibri"/>
                <a:cs typeface="Calibri"/>
                <a:sym typeface="Calibri"/>
              </a:rPr>
              <a:t>always</a:t>
            </a:r>
            <a:r>
              <a:rPr b="0" i="0" lang="it-IT" sz="2400" u="none" cap="none" strike="noStrike">
                <a:solidFill>
                  <a:schemeClr val="dk1"/>
                </a:solidFill>
                <a:latin typeface="Calibri"/>
                <a:ea typeface="Calibri"/>
                <a:cs typeface="Calibri"/>
                <a:sym typeface="Calibri"/>
              </a:rPr>
              <a:t> worked there.</a:t>
            </a:r>
            <a:endParaRPr/>
          </a:p>
        </p:txBody>
      </p:sp>
      <p:sp>
        <p:nvSpPr>
          <p:cNvPr id="233" name="Google Shape;233;p16"/>
          <p:cNvSpPr/>
          <p:nvPr/>
        </p:nvSpPr>
        <p:spPr>
          <a:xfrm>
            <a:off x="1837211" y="4887212"/>
            <a:ext cx="4258789" cy="17912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2000" u="sng">
                <a:solidFill>
                  <a:schemeClr val="dk1"/>
                </a:solidFill>
                <a:latin typeface="Calibri"/>
                <a:ea typeface="Calibri"/>
                <a:cs typeface="Calibri"/>
                <a:sym typeface="Calibri"/>
              </a:rPr>
              <a:t>PLEASE NOTICE:</a:t>
            </a:r>
            <a:endParaRPr/>
          </a:p>
          <a:p>
            <a:pPr indent="-342900" lvl="0" marL="342900" marR="0" rtl="0" algn="l">
              <a:lnSpc>
                <a:spcPct val="80000"/>
              </a:lnSpc>
              <a:spcBef>
                <a:spcPts val="600"/>
              </a:spcBef>
              <a:spcAft>
                <a:spcPts val="0"/>
              </a:spcAft>
              <a:buClr>
                <a:schemeClr val="dk1"/>
              </a:buClr>
              <a:buSzPts val="2000"/>
              <a:buFont typeface="Arial"/>
              <a:buChar char="•"/>
            </a:pPr>
            <a:r>
              <a:rPr lang="it-IT" sz="2000">
                <a:solidFill>
                  <a:schemeClr val="dk1"/>
                </a:solidFill>
                <a:latin typeface="Calibri"/>
                <a:ea typeface="Calibri"/>
                <a:cs typeface="Calibri"/>
                <a:sym typeface="Calibri"/>
              </a:rPr>
              <a:t>use the </a:t>
            </a:r>
            <a:r>
              <a:rPr b="1" lang="it-IT" sz="2000">
                <a:solidFill>
                  <a:srgbClr val="0070C0"/>
                </a:solidFill>
                <a:latin typeface="Calibri"/>
                <a:ea typeface="Calibri"/>
                <a:cs typeface="Calibri"/>
                <a:sym typeface="Calibri"/>
              </a:rPr>
              <a:t>present perfect </a:t>
            </a:r>
            <a:r>
              <a:rPr lang="it-IT" sz="2000">
                <a:solidFill>
                  <a:schemeClr val="dk1"/>
                </a:solidFill>
                <a:latin typeface="Calibri"/>
                <a:ea typeface="Calibri"/>
                <a:cs typeface="Calibri"/>
                <a:sym typeface="Calibri"/>
              </a:rPr>
              <a:t>to talk about </a:t>
            </a:r>
            <a:r>
              <a:rPr lang="it-IT" sz="2000">
                <a:solidFill>
                  <a:srgbClr val="0070C0"/>
                </a:solidFill>
                <a:latin typeface="Calibri"/>
                <a:ea typeface="Calibri"/>
                <a:cs typeface="Calibri"/>
                <a:sym typeface="Calibri"/>
              </a:rPr>
              <a:t>a period of time </a:t>
            </a:r>
            <a:r>
              <a:rPr b="1" lang="it-IT" sz="2000">
                <a:solidFill>
                  <a:srgbClr val="0070C0"/>
                </a:solidFill>
                <a:latin typeface="Calibri"/>
                <a:ea typeface="Calibri"/>
                <a:cs typeface="Calibri"/>
                <a:sym typeface="Calibri"/>
              </a:rPr>
              <a:t>from the past until now</a:t>
            </a:r>
            <a:endParaRPr b="1" sz="2000">
              <a:solidFill>
                <a:srgbClr val="0070C0"/>
              </a:solidFill>
              <a:latin typeface="Calibri"/>
              <a:ea typeface="Calibri"/>
              <a:cs typeface="Calibri"/>
              <a:sym typeface="Calibri"/>
            </a:endParaRPr>
          </a:p>
          <a:p>
            <a:pPr indent="-342900" lvl="0" marL="342900" marR="0" rtl="0" algn="l">
              <a:lnSpc>
                <a:spcPct val="80000"/>
              </a:lnSpc>
              <a:spcBef>
                <a:spcPts val="600"/>
              </a:spcBef>
              <a:spcAft>
                <a:spcPts val="0"/>
              </a:spcAft>
              <a:buClr>
                <a:schemeClr val="dk1"/>
              </a:buClr>
              <a:buSzPts val="2000"/>
              <a:buFont typeface="Arial"/>
              <a:buChar char="•"/>
            </a:pPr>
            <a:r>
              <a:rPr lang="it-IT" sz="2000">
                <a:solidFill>
                  <a:schemeClr val="dk1"/>
                </a:solidFill>
                <a:latin typeface="Calibri"/>
                <a:ea typeface="Calibri"/>
                <a:cs typeface="Calibri"/>
                <a:sym typeface="Calibri"/>
              </a:rPr>
              <a:t>use </a:t>
            </a:r>
            <a:r>
              <a:rPr b="1" lang="it-IT" sz="2000">
                <a:solidFill>
                  <a:schemeClr val="dk1"/>
                </a:solidFill>
                <a:latin typeface="Calibri"/>
                <a:ea typeface="Calibri"/>
                <a:cs typeface="Calibri"/>
                <a:sym typeface="Calibri"/>
              </a:rPr>
              <a:t>the </a:t>
            </a:r>
            <a:r>
              <a:rPr b="1" lang="it-IT" sz="2000">
                <a:solidFill>
                  <a:srgbClr val="0070C0"/>
                </a:solidFill>
                <a:latin typeface="Calibri"/>
                <a:ea typeface="Calibri"/>
                <a:cs typeface="Calibri"/>
                <a:sym typeface="Calibri"/>
              </a:rPr>
              <a:t>past simple </a:t>
            </a:r>
            <a:r>
              <a:rPr lang="it-IT" sz="2000">
                <a:solidFill>
                  <a:schemeClr val="dk1"/>
                </a:solidFill>
                <a:latin typeface="Calibri"/>
                <a:ea typeface="Calibri"/>
                <a:cs typeface="Calibri"/>
                <a:sym typeface="Calibri"/>
              </a:rPr>
              <a:t>to talk about a </a:t>
            </a:r>
            <a:r>
              <a:rPr b="1" lang="it-IT" sz="2000">
                <a:solidFill>
                  <a:srgbClr val="0070C0"/>
                </a:solidFill>
                <a:latin typeface="Calibri"/>
                <a:ea typeface="Calibri"/>
                <a:cs typeface="Calibri"/>
                <a:sym typeface="Calibri"/>
              </a:rPr>
              <a:t>finished period </a:t>
            </a:r>
            <a:r>
              <a:rPr lang="it-IT" sz="2000">
                <a:solidFill>
                  <a:srgbClr val="0070C0"/>
                </a:solidFill>
                <a:latin typeface="Calibri"/>
                <a:ea typeface="Calibri"/>
                <a:cs typeface="Calibri"/>
                <a:sym typeface="Calibri"/>
              </a:rPr>
              <a:t>of time </a:t>
            </a:r>
            <a:r>
              <a:rPr lang="it-IT" sz="2000">
                <a:solidFill>
                  <a:schemeClr val="dk1"/>
                </a:solidFill>
                <a:latin typeface="Calibri"/>
                <a:ea typeface="Calibri"/>
                <a:cs typeface="Calibri"/>
                <a:sym typeface="Calibri"/>
              </a:rPr>
              <a:t>in the past.</a:t>
            </a:r>
            <a:endParaRPr/>
          </a:p>
        </p:txBody>
      </p:sp>
      <p:sp>
        <p:nvSpPr>
          <p:cNvPr id="234" name="Google Shape;234;p16"/>
          <p:cNvSpPr/>
          <p:nvPr/>
        </p:nvSpPr>
        <p:spPr>
          <a:xfrm>
            <a:off x="6196485" y="5416540"/>
            <a:ext cx="395817" cy="366302"/>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 name="Google Shape;235;p16"/>
          <p:cNvSpPr/>
          <p:nvPr/>
        </p:nvSpPr>
        <p:spPr>
          <a:xfrm>
            <a:off x="6196485" y="6187273"/>
            <a:ext cx="395817" cy="366302"/>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16"/>
          <p:cNvSpPr/>
          <p:nvPr/>
        </p:nvSpPr>
        <p:spPr>
          <a:xfrm>
            <a:off x="6694002" y="5226784"/>
            <a:ext cx="3624747" cy="163121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lang="it-IT" sz="2000">
                <a:solidFill>
                  <a:schemeClr val="dk1"/>
                </a:solidFill>
                <a:latin typeface="Calibri"/>
                <a:ea typeface="Calibri"/>
                <a:cs typeface="Calibri"/>
                <a:sym typeface="Calibri"/>
              </a:rPr>
              <a:t>Jack </a:t>
            </a:r>
            <a:r>
              <a:rPr lang="it-IT" sz="2000">
                <a:solidFill>
                  <a:srgbClr val="0070C0"/>
                </a:solidFill>
                <a:latin typeface="Calibri"/>
                <a:ea typeface="Calibri"/>
                <a:cs typeface="Calibri"/>
                <a:sym typeface="Calibri"/>
              </a:rPr>
              <a:t>has been married </a:t>
            </a:r>
            <a:r>
              <a:rPr lang="it-IT" sz="2000">
                <a:solidFill>
                  <a:schemeClr val="dk1"/>
                </a:solidFill>
                <a:latin typeface="Calibri"/>
                <a:ea typeface="Calibri"/>
                <a:cs typeface="Calibri"/>
                <a:sym typeface="Calibri"/>
              </a:rPr>
              <a:t>for</a:t>
            </a:r>
            <a:r>
              <a:rPr lang="it-IT" sz="2000">
                <a:solidFill>
                  <a:srgbClr val="0070C0"/>
                </a:solidFill>
                <a:latin typeface="Calibri"/>
                <a:ea typeface="Calibri"/>
                <a:cs typeface="Calibri"/>
                <a:sym typeface="Calibri"/>
              </a:rPr>
              <a:t> </a:t>
            </a:r>
            <a:r>
              <a:rPr lang="it-IT" sz="2000">
                <a:solidFill>
                  <a:schemeClr val="dk1"/>
                </a:solidFill>
                <a:latin typeface="Calibri"/>
                <a:ea typeface="Calibri"/>
                <a:cs typeface="Calibri"/>
                <a:sym typeface="Calibri"/>
              </a:rPr>
              <a:t>20 years </a:t>
            </a:r>
            <a:r>
              <a:rPr i="1" lang="it-IT" sz="1800">
                <a:solidFill>
                  <a:schemeClr val="dk1"/>
                </a:solidFill>
                <a:latin typeface="Calibri"/>
                <a:ea typeface="Calibri"/>
                <a:cs typeface="Calibri"/>
                <a:sym typeface="Calibri"/>
              </a:rPr>
              <a:t>(he is married now)</a:t>
            </a:r>
            <a:endParaRPr b="1" i="1" sz="1800">
              <a:solidFill>
                <a:srgbClr val="0070C0"/>
              </a:solidFill>
              <a:latin typeface="Calibri"/>
              <a:ea typeface="Calibri"/>
              <a:cs typeface="Calibri"/>
              <a:sym typeface="Calibri"/>
            </a:endParaRPr>
          </a:p>
          <a:p>
            <a:pPr indent="0" lvl="0" marL="0" marR="0" rtl="0" algn="l">
              <a:lnSpc>
                <a:spcPct val="90000"/>
              </a:lnSpc>
              <a:spcBef>
                <a:spcPts val="1200"/>
              </a:spcBef>
              <a:spcAft>
                <a:spcPts val="0"/>
              </a:spcAft>
              <a:buNone/>
            </a:pPr>
            <a:r>
              <a:rPr lang="it-IT" sz="2000">
                <a:solidFill>
                  <a:schemeClr val="dk1"/>
                </a:solidFill>
                <a:latin typeface="Calibri"/>
                <a:ea typeface="Calibri"/>
                <a:cs typeface="Calibri"/>
                <a:sym typeface="Calibri"/>
              </a:rPr>
              <a:t>Jack </a:t>
            </a:r>
            <a:r>
              <a:rPr lang="it-IT" sz="2000">
                <a:solidFill>
                  <a:srgbClr val="0070C0"/>
                </a:solidFill>
                <a:latin typeface="Calibri"/>
                <a:ea typeface="Calibri"/>
                <a:cs typeface="Calibri"/>
                <a:sym typeface="Calibri"/>
              </a:rPr>
              <a:t>was </a:t>
            </a:r>
            <a:r>
              <a:rPr lang="it-IT" sz="2000">
                <a:solidFill>
                  <a:schemeClr val="dk1"/>
                </a:solidFill>
                <a:latin typeface="Calibri"/>
                <a:ea typeface="Calibri"/>
                <a:cs typeface="Calibri"/>
                <a:sym typeface="Calibri"/>
              </a:rPr>
              <a:t>married for 20 years </a:t>
            </a:r>
            <a:r>
              <a:rPr i="1" lang="it-IT" sz="1800">
                <a:solidFill>
                  <a:schemeClr val="dk1"/>
                </a:solidFill>
                <a:latin typeface="Calibri"/>
                <a:ea typeface="Calibri"/>
                <a:cs typeface="Calibri"/>
                <a:sym typeface="Calibri"/>
              </a:rPr>
              <a:t>(now he is divorced, or a widower, or dead)</a:t>
            </a:r>
            <a:endParaRPr i="1" sz="2000">
              <a:solidFill>
                <a:schemeClr val="dk1"/>
              </a:solidFill>
              <a:latin typeface="Calibri"/>
              <a:ea typeface="Calibri"/>
              <a:cs typeface="Calibri"/>
              <a:sym typeface="Calibri"/>
            </a:endParaRPr>
          </a:p>
        </p:txBody>
      </p:sp>
      <p:cxnSp>
        <p:nvCxnSpPr>
          <p:cNvPr id="237" name="Google Shape;237;p16"/>
          <p:cNvCxnSpPr/>
          <p:nvPr/>
        </p:nvCxnSpPr>
        <p:spPr>
          <a:xfrm>
            <a:off x="1837210" y="4638892"/>
            <a:ext cx="8129392" cy="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2" name="Shape 242"/>
        <p:cNvGrpSpPr/>
        <p:nvPr/>
      </p:nvGrpSpPr>
      <p:grpSpPr>
        <a:xfrm>
          <a:off x="0" y="0"/>
          <a:ext cx="0" cy="0"/>
          <a:chOff x="0" y="0"/>
          <a:chExt cx="0" cy="0"/>
        </a:xfrm>
      </p:grpSpPr>
      <p:sp>
        <p:nvSpPr>
          <p:cNvPr id="243" name="Google Shape;243;p17"/>
          <p:cNvSpPr txBox="1"/>
          <p:nvPr>
            <p:ph type="title"/>
          </p:nvPr>
        </p:nvSpPr>
        <p:spPr>
          <a:xfrm>
            <a:off x="1790700" y="155578"/>
            <a:ext cx="7886700" cy="116955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rial"/>
              <a:buNone/>
            </a:pPr>
            <a:r>
              <a:rPr lang="it-IT" sz="3600">
                <a:latin typeface="Arial"/>
                <a:ea typeface="Arial"/>
                <a:cs typeface="Arial"/>
                <a:sym typeface="Arial"/>
              </a:rPr>
              <a:t>The past in relation to the present: the </a:t>
            </a:r>
            <a:r>
              <a:rPr lang="it-IT" sz="3600">
                <a:solidFill>
                  <a:srgbClr val="0070C0"/>
                </a:solidFill>
                <a:latin typeface="Arial"/>
                <a:ea typeface="Arial"/>
                <a:cs typeface="Arial"/>
                <a:sym typeface="Arial"/>
              </a:rPr>
              <a:t>PRESENT PERFECT</a:t>
            </a:r>
            <a:endParaRPr sz="3600">
              <a:solidFill>
                <a:srgbClr val="0070C0"/>
              </a:solidFill>
              <a:latin typeface="Arial"/>
              <a:ea typeface="Arial"/>
              <a:cs typeface="Arial"/>
              <a:sym typeface="Arial"/>
            </a:endParaRPr>
          </a:p>
        </p:txBody>
      </p:sp>
      <p:sp>
        <p:nvSpPr>
          <p:cNvPr id="244" name="Google Shape;244;p17"/>
          <p:cNvSpPr/>
          <p:nvPr/>
        </p:nvSpPr>
        <p:spPr>
          <a:xfrm>
            <a:off x="1937666" y="1800125"/>
            <a:ext cx="8605451" cy="3108543"/>
          </a:xfrm>
          <a:prstGeom prst="rect">
            <a:avLst/>
          </a:prstGeom>
          <a:noFill/>
          <a:ln>
            <a:noFill/>
          </a:ln>
        </p:spPr>
        <p:txBody>
          <a:bodyPr anchorCtr="0" anchor="t" bIns="45700" lIns="91425" spcFirstLastPara="1" rIns="91425" wrap="square" tIns="45700">
            <a:spAutoFit/>
          </a:bodyPr>
          <a:lstStyle/>
          <a:p>
            <a:pPr indent="-514350" lvl="0" marL="514350" marR="0" rtl="0" algn="l">
              <a:spcBef>
                <a:spcPts val="0"/>
              </a:spcBef>
              <a:spcAft>
                <a:spcPts val="0"/>
              </a:spcAft>
              <a:buClr>
                <a:schemeClr val="dk1"/>
              </a:buClr>
              <a:buSzPts val="2800"/>
              <a:buFont typeface="Calibri"/>
              <a:buAutoNum type="arabicPeriod" startAt="6"/>
            </a:pPr>
            <a:r>
              <a:rPr b="1" lang="it-IT" sz="2800">
                <a:solidFill>
                  <a:schemeClr val="dk1"/>
                </a:solidFill>
                <a:latin typeface="Calibri"/>
                <a:ea typeface="Calibri"/>
                <a:cs typeface="Calibri"/>
                <a:sym typeface="Calibri"/>
              </a:rPr>
              <a:t>With superlatives</a:t>
            </a:r>
            <a:endParaRPr/>
          </a:p>
          <a:p>
            <a:pPr indent="-273050" lvl="0" marL="723900" marR="0" rtl="0" algn="l">
              <a:spcBef>
                <a:spcPts val="600"/>
              </a:spcBef>
              <a:spcAft>
                <a:spcPts val="0"/>
              </a:spcAft>
              <a:buClr>
                <a:schemeClr val="dk1"/>
              </a:buClr>
              <a:buSzPts val="2400"/>
              <a:buFont typeface="Arial"/>
              <a:buChar char="•"/>
            </a:pPr>
            <a:r>
              <a:rPr i="1" lang="it-IT" sz="2400">
                <a:solidFill>
                  <a:schemeClr val="dk1"/>
                </a:solidFill>
                <a:latin typeface="Calibri"/>
                <a:ea typeface="Calibri"/>
                <a:cs typeface="Calibri"/>
                <a:sym typeface="Calibri"/>
              </a:rPr>
              <a:t>That was the worst film I’ve ever seen!</a:t>
            </a:r>
            <a:endParaRPr/>
          </a:p>
          <a:p>
            <a:pPr indent="-273050" lvl="0" marL="723900" marR="0" rtl="0" algn="l">
              <a:spcBef>
                <a:spcPts val="0"/>
              </a:spcBef>
              <a:spcAft>
                <a:spcPts val="0"/>
              </a:spcAft>
              <a:buClr>
                <a:schemeClr val="dk1"/>
              </a:buClr>
              <a:buSzPts val="2400"/>
              <a:buFont typeface="Arial"/>
              <a:buChar char="•"/>
            </a:pPr>
            <a:r>
              <a:rPr i="1" lang="it-IT" sz="2400">
                <a:solidFill>
                  <a:schemeClr val="dk1"/>
                </a:solidFill>
                <a:latin typeface="Calibri"/>
                <a:ea typeface="Calibri"/>
                <a:cs typeface="Calibri"/>
                <a:sym typeface="Calibri"/>
              </a:rPr>
              <a:t>That was the best holiday I’ve ever had! </a:t>
            </a:r>
            <a:endParaRPr/>
          </a:p>
          <a:p>
            <a:pPr indent="-120650" lvl="0" marL="723900" marR="0" rtl="0" algn="l">
              <a:spcBef>
                <a:spcPts val="0"/>
              </a:spcBef>
              <a:spcAft>
                <a:spcPts val="0"/>
              </a:spcAft>
              <a:buClr>
                <a:schemeClr val="dk1"/>
              </a:buClr>
              <a:buSzPts val="2400"/>
              <a:buFont typeface="Arial"/>
              <a:buNone/>
            </a:pPr>
            <a:r>
              <a:t/>
            </a:r>
            <a:endParaRPr i="1" sz="2400">
              <a:solidFill>
                <a:schemeClr val="dk1"/>
              </a:solidFill>
              <a:latin typeface="Calibri"/>
              <a:ea typeface="Calibri"/>
              <a:cs typeface="Calibri"/>
              <a:sym typeface="Calibri"/>
            </a:endParaRPr>
          </a:p>
          <a:p>
            <a:pPr indent="-514350" lvl="0" marL="514350" marR="0" rtl="0" algn="l">
              <a:spcBef>
                <a:spcPts val="1800"/>
              </a:spcBef>
              <a:spcAft>
                <a:spcPts val="0"/>
              </a:spcAft>
              <a:buClr>
                <a:schemeClr val="dk1"/>
              </a:buClr>
              <a:buSzPts val="2800"/>
              <a:buFont typeface="Calibri"/>
              <a:buAutoNum type="arabicPeriod" startAt="7"/>
            </a:pPr>
            <a:r>
              <a:rPr b="1" lang="it-IT" sz="2800">
                <a:solidFill>
                  <a:schemeClr val="dk1"/>
                </a:solidFill>
                <a:latin typeface="Calibri"/>
                <a:ea typeface="Calibri"/>
                <a:cs typeface="Calibri"/>
                <a:sym typeface="Calibri"/>
              </a:rPr>
              <a:t>With “the first time” and similar expressions</a:t>
            </a:r>
            <a:endParaRPr/>
          </a:p>
          <a:p>
            <a:pPr indent="-258762" lvl="1" marL="715963" marR="0" rtl="0" algn="l">
              <a:spcBef>
                <a:spcPts val="0"/>
              </a:spcBef>
              <a:spcAft>
                <a:spcPts val="0"/>
              </a:spcAft>
              <a:buClr>
                <a:schemeClr val="dk1"/>
              </a:buClr>
              <a:buSzPts val="2400"/>
              <a:buFont typeface="Arial"/>
              <a:buChar char="•"/>
            </a:pPr>
            <a:r>
              <a:rPr b="0" i="1" lang="it-IT" sz="2400" u="none" cap="none" strike="noStrike">
                <a:solidFill>
                  <a:schemeClr val="dk1"/>
                </a:solidFill>
                <a:latin typeface="Calibri"/>
                <a:ea typeface="Calibri"/>
                <a:cs typeface="Calibri"/>
                <a:sym typeface="Calibri"/>
              </a:rPr>
              <a:t>This is </a:t>
            </a:r>
            <a:r>
              <a:rPr b="1" i="1" lang="it-IT" sz="2400" u="none" cap="none" strike="noStrike">
                <a:solidFill>
                  <a:schemeClr val="dk1"/>
                </a:solidFill>
                <a:latin typeface="Calibri"/>
                <a:ea typeface="Calibri"/>
                <a:cs typeface="Calibri"/>
                <a:sym typeface="Calibri"/>
              </a:rPr>
              <a:t>the third time </a:t>
            </a:r>
            <a:r>
              <a:rPr b="0" i="1" lang="it-IT" sz="2400" u="none" cap="none" strike="noStrike">
                <a:solidFill>
                  <a:schemeClr val="dk1"/>
                </a:solidFill>
                <a:latin typeface="Calibri"/>
                <a:ea typeface="Calibri"/>
                <a:cs typeface="Calibri"/>
                <a:sym typeface="Calibri"/>
              </a:rPr>
              <a:t>I’ve visited China, but it’s </a:t>
            </a:r>
            <a:r>
              <a:rPr b="1" i="1" lang="it-IT" sz="2400" u="none" cap="none" strike="noStrike">
                <a:solidFill>
                  <a:schemeClr val="dk1"/>
                </a:solidFill>
                <a:latin typeface="Calibri"/>
                <a:ea typeface="Calibri"/>
                <a:cs typeface="Calibri"/>
                <a:sym typeface="Calibri"/>
              </a:rPr>
              <a:t>the first time </a:t>
            </a:r>
            <a:r>
              <a:rPr b="0" i="1" lang="it-IT" sz="2400" u="none" cap="none" strike="noStrike">
                <a:solidFill>
                  <a:schemeClr val="dk1"/>
                </a:solidFill>
                <a:latin typeface="Calibri"/>
                <a:ea typeface="Calibri"/>
                <a:cs typeface="Calibri"/>
                <a:sym typeface="Calibri"/>
              </a:rPr>
              <a:t>I’ve travelled in business class.</a:t>
            </a:r>
            <a:endParaRPr b="0" i="1" sz="24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8"/>
          <p:cNvSpPr txBox="1"/>
          <p:nvPr/>
        </p:nvSpPr>
        <p:spPr>
          <a:xfrm>
            <a:off x="1943101" y="265112"/>
            <a:ext cx="8114665" cy="7445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COMPARATIVES and SUPERLATIVES  3° pag.26</a:t>
            </a:r>
            <a:endParaRPr/>
          </a:p>
        </p:txBody>
      </p:sp>
      <p:sp>
        <p:nvSpPr>
          <p:cNvPr id="250" name="Google Shape;250;p18"/>
          <p:cNvSpPr/>
          <p:nvPr/>
        </p:nvSpPr>
        <p:spPr>
          <a:xfrm>
            <a:off x="1943100" y="1009650"/>
            <a:ext cx="4572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18"/>
          <p:cNvSpPr/>
          <p:nvPr/>
        </p:nvSpPr>
        <p:spPr>
          <a:xfrm>
            <a:off x="1940122" y="889576"/>
            <a:ext cx="8308779" cy="57861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2400">
                <a:solidFill>
                  <a:schemeClr val="dk1"/>
                </a:solidFill>
                <a:latin typeface="Arial"/>
                <a:ea typeface="Arial"/>
                <a:cs typeface="Arial"/>
                <a:sym typeface="Arial"/>
              </a:rPr>
              <a:t>We use comparative and superlative adjectives and adverbs to compare people or things.</a:t>
            </a:r>
            <a:endParaRPr/>
          </a:p>
          <a:p>
            <a:pPr indent="0" lvl="0" marL="0" marR="0" rtl="0" algn="l">
              <a:spcBef>
                <a:spcPts val="1200"/>
              </a:spcBef>
              <a:spcAft>
                <a:spcPts val="0"/>
              </a:spcAft>
              <a:buNone/>
            </a:pPr>
            <a:r>
              <a:t/>
            </a:r>
            <a:endParaRPr b="1" sz="2400">
              <a:solidFill>
                <a:schemeClr val="dk1"/>
              </a:solidFill>
              <a:latin typeface="Arial"/>
              <a:ea typeface="Arial"/>
              <a:cs typeface="Arial"/>
              <a:sym typeface="Arial"/>
            </a:endParaRPr>
          </a:p>
          <a:p>
            <a:pPr indent="-457200" lvl="0" marL="457200" marR="0" rtl="0" algn="l">
              <a:spcBef>
                <a:spcPts val="1800"/>
              </a:spcBef>
              <a:spcAft>
                <a:spcPts val="0"/>
              </a:spcAft>
              <a:buClr>
                <a:srgbClr val="0070C0"/>
              </a:buClr>
              <a:buSzPts val="2400"/>
              <a:buFont typeface="Arial"/>
              <a:buAutoNum type="arabicParenR"/>
            </a:pPr>
            <a:r>
              <a:rPr b="1" lang="it-IT" sz="2400" u="sng">
                <a:solidFill>
                  <a:srgbClr val="0070C0"/>
                </a:solidFill>
                <a:latin typeface="Arial"/>
                <a:ea typeface="Arial"/>
                <a:cs typeface="Arial"/>
                <a:sym typeface="Arial"/>
              </a:rPr>
              <a:t>One syllable</a:t>
            </a:r>
            <a:r>
              <a:rPr b="1" lang="it-IT" sz="2400">
                <a:solidFill>
                  <a:srgbClr val="0070C0"/>
                </a:solidFill>
                <a:latin typeface="Arial"/>
                <a:ea typeface="Arial"/>
                <a:cs typeface="Arial"/>
                <a:sym typeface="Arial"/>
              </a:rPr>
              <a:t> adjectives and adverbs</a:t>
            </a:r>
            <a:endParaRPr/>
          </a:p>
          <a:p>
            <a:pPr indent="-342900" lvl="0" marL="342900" marR="0" rtl="0" algn="l">
              <a:spcBef>
                <a:spcPts val="1200"/>
              </a:spcBef>
              <a:spcAft>
                <a:spcPts val="0"/>
              </a:spcAft>
              <a:buClr>
                <a:schemeClr val="dk1"/>
              </a:buClr>
              <a:buSzPts val="2400"/>
              <a:buFont typeface="Arial"/>
              <a:buChar char="•"/>
            </a:pPr>
            <a:r>
              <a:rPr lang="it-IT" sz="2400">
                <a:solidFill>
                  <a:schemeClr val="dk1"/>
                </a:solidFill>
                <a:latin typeface="Arial"/>
                <a:ea typeface="Arial"/>
                <a:cs typeface="Arial"/>
                <a:sym typeface="Arial"/>
              </a:rPr>
              <a:t>add </a:t>
            </a:r>
            <a:r>
              <a:rPr b="1" lang="it-IT" sz="2400">
                <a:solidFill>
                  <a:srgbClr val="0070C0"/>
                </a:solidFill>
                <a:latin typeface="Arial"/>
                <a:ea typeface="Arial"/>
                <a:cs typeface="Arial"/>
                <a:sym typeface="Arial"/>
              </a:rPr>
              <a:t>-er </a:t>
            </a:r>
            <a:r>
              <a:rPr lang="it-IT" sz="2400">
                <a:solidFill>
                  <a:schemeClr val="dk1"/>
                </a:solidFill>
                <a:latin typeface="Arial"/>
                <a:ea typeface="Arial"/>
                <a:cs typeface="Arial"/>
                <a:sym typeface="Arial"/>
              </a:rPr>
              <a:t>for comparative and </a:t>
            </a:r>
            <a:r>
              <a:rPr b="1" lang="it-IT" sz="2400">
                <a:solidFill>
                  <a:srgbClr val="0070C0"/>
                </a:solidFill>
                <a:latin typeface="Arial"/>
                <a:ea typeface="Arial"/>
                <a:cs typeface="Arial"/>
                <a:sym typeface="Arial"/>
              </a:rPr>
              <a:t>-est </a:t>
            </a:r>
            <a:r>
              <a:rPr lang="it-IT" sz="2400">
                <a:solidFill>
                  <a:schemeClr val="dk1"/>
                </a:solidFill>
                <a:latin typeface="Arial"/>
                <a:ea typeface="Arial"/>
                <a:cs typeface="Arial"/>
                <a:sym typeface="Arial"/>
              </a:rPr>
              <a:t>for superlative</a:t>
            </a:r>
            <a:endParaRPr/>
          </a:p>
          <a:p>
            <a:pPr indent="0" lvl="3" marL="857250" marR="0" rtl="0" algn="l">
              <a:lnSpc>
                <a:spcPct val="90000"/>
              </a:lnSpc>
              <a:spcBef>
                <a:spcPts val="600"/>
              </a:spcBef>
              <a:spcAft>
                <a:spcPts val="0"/>
              </a:spcAft>
              <a:buNone/>
            </a:pPr>
            <a:r>
              <a:rPr b="0" i="1" lang="it-IT" sz="2000" u="none" cap="none" strike="noStrike">
                <a:solidFill>
                  <a:schemeClr val="dk1"/>
                </a:solidFill>
                <a:latin typeface="Arial"/>
                <a:ea typeface="Arial"/>
                <a:cs typeface="Arial"/>
                <a:sym typeface="Arial"/>
              </a:rPr>
              <a:t>cheap - cheaper - cheapest              fast - faster - fastest</a:t>
            </a:r>
            <a:endParaRPr/>
          </a:p>
          <a:p>
            <a:pPr indent="0" lvl="3" marL="857250" marR="0" rtl="0" algn="l">
              <a:lnSpc>
                <a:spcPct val="90000"/>
              </a:lnSpc>
              <a:spcBef>
                <a:spcPts val="0"/>
              </a:spcBef>
              <a:spcAft>
                <a:spcPts val="0"/>
              </a:spcAft>
              <a:buNone/>
            </a:pPr>
            <a:r>
              <a:rPr b="0" i="1" lang="it-IT" sz="2000" u="none" cap="none" strike="noStrike">
                <a:solidFill>
                  <a:schemeClr val="dk1"/>
                </a:solidFill>
                <a:latin typeface="Arial"/>
                <a:ea typeface="Arial"/>
                <a:cs typeface="Arial"/>
                <a:sym typeface="Arial"/>
              </a:rPr>
              <a:t>great - greater – greatest</a:t>
            </a:r>
            <a:endParaRPr/>
          </a:p>
          <a:p>
            <a:pPr indent="-342900" lvl="0" marL="342900" marR="0" rtl="0" algn="l">
              <a:spcBef>
                <a:spcPts val="1200"/>
              </a:spcBef>
              <a:spcAft>
                <a:spcPts val="0"/>
              </a:spcAft>
              <a:buClr>
                <a:schemeClr val="dk1"/>
              </a:buClr>
              <a:buSzPts val="2400"/>
              <a:buFont typeface="Arial"/>
              <a:buChar char="•"/>
            </a:pPr>
            <a:r>
              <a:rPr lang="it-IT" sz="2400">
                <a:solidFill>
                  <a:schemeClr val="dk1"/>
                </a:solidFill>
                <a:latin typeface="Arial"/>
                <a:ea typeface="Arial"/>
                <a:cs typeface="Arial"/>
                <a:sym typeface="Arial"/>
              </a:rPr>
              <a:t>if the adjective or adverb ends in -e, then just add </a:t>
            </a:r>
            <a:r>
              <a:rPr lang="it-IT" sz="2400">
                <a:solidFill>
                  <a:srgbClr val="0070C0"/>
                </a:solidFill>
                <a:latin typeface="Arial"/>
                <a:ea typeface="Arial"/>
                <a:cs typeface="Arial"/>
                <a:sym typeface="Arial"/>
              </a:rPr>
              <a:t>-r</a:t>
            </a:r>
            <a:r>
              <a:rPr lang="it-IT" sz="2400">
                <a:solidFill>
                  <a:schemeClr val="dk1"/>
                </a:solidFill>
                <a:latin typeface="Arial"/>
                <a:ea typeface="Arial"/>
                <a:cs typeface="Arial"/>
                <a:sym typeface="Arial"/>
              </a:rPr>
              <a:t> or </a:t>
            </a:r>
            <a:r>
              <a:rPr lang="it-IT" sz="2400">
                <a:solidFill>
                  <a:srgbClr val="0070C0"/>
                </a:solidFill>
                <a:latin typeface="Arial"/>
                <a:ea typeface="Arial"/>
                <a:cs typeface="Arial"/>
                <a:sym typeface="Arial"/>
              </a:rPr>
              <a:t>-st</a:t>
            </a:r>
            <a:endParaRPr sz="2400">
              <a:solidFill>
                <a:srgbClr val="0070C0"/>
              </a:solidFill>
              <a:latin typeface="Arial"/>
              <a:ea typeface="Arial"/>
              <a:cs typeface="Arial"/>
              <a:sym typeface="Arial"/>
            </a:endParaRPr>
          </a:p>
          <a:p>
            <a:pPr indent="0" lvl="2" marL="685800" marR="0" rtl="0" algn="l">
              <a:lnSpc>
                <a:spcPct val="90000"/>
              </a:lnSpc>
              <a:spcBef>
                <a:spcPts val="600"/>
              </a:spcBef>
              <a:spcAft>
                <a:spcPts val="0"/>
              </a:spcAft>
              <a:buNone/>
            </a:pPr>
            <a:r>
              <a:rPr b="0" i="1" lang="it-IT" sz="2000" u="none" cap="none" strike="noStrike">
                <a:solidFill>
                  <a:schemeClr val="dk1"/>
                </a:solidFill>
                <a:latin typeface="Arial"/>
                <a:ea typeface="Arial"/>
                <a:cs typeface="Arial"/>
                <a:sym typeface="Arial"/>
              </a:rPr>
              <a:t>nice - nicer – nicest               safe - safer - safest</a:t>
            </a:r>
            <a:endParaRPr/>
          </a:p>
          <a:p>
            <a:pPr indent="0" lvl="2" marL="685800" marR="0" rtl="0" algn="l">
              <a:lnSpc>
                <a:spcPct val="90000"/>
              </a:lnSpc>
              <a:spcBef>
                <a:spcPts val="0"/>
              </a:spcBef>
              <a:spcAft>
                <a:spcPts val="0"/>
              </a:spcAft>
              <a:buNone/>
            </a:pPr>
            <a:r>
              <a:rPr b="0" i="1" lang="it-IT" sz="2000" u="none" cap="none" strike="noStrike">
                <a:solidFill>
                  <a:schemeClr val="dk1"/>
                </a:solidFill>
                <a:latin typeface="Arial"/>
                <a:ea typeface="Arial"/>
                <a:cs typeface="Arial"/>
                <a:sym typeface="Arial"/>
              </a:rPr>
              <a:t>rude - ruder - rudest</a:t>
            </a:r>
            <a:endParaRPr/>
          </a:p>
          <a:p>
            <a:pPr indent="-342900" lvl="0" marL="342900" marR="0" rtl="0" algn="l">
              <a:spcBef>
                <a:spcPts val="1200"/>
              </a:spcBef>
              <a:spcAft>
                <a:spcPts val="0"/>
              </a:spcAft>
              <a:buClr>
                <a:schemeClr val="dk1"/>
              </a:buClr>
              <a:buSzPts val="2400"/>
              <a:buFont typeface="Arial"/>
              <a:buChar char="•"/>
            </a:pPr>
            <a:r>
              <a:rPr lang="it-IT" sz="2400">
                <a:solidFill>
                  <a:schemeClr val="dk1"/>
                </a:solidFill>
                <a:latin typeface="Arial"/>
                <a:ea typeface="Arial"/>
                <a:cs typeface="Arial"/>
                <a:sym typeface="Arial"/>
              </a:rPr>
              <a:t>if the adjective ends in a vowel + consonant, </a:t>
            </a:r>
            <a:r>
              <a:rPr lang="it-IT" sz="2400">
                <a:solidFill>
                  <a:srgbClr val="0070C0"/>
                </a:solidFill>
                <a:latin typeface="Arial"/>
                <a:ea typeface="Arial"/>
                <a:cs typeface="Arial"/>
                <a:sym typeface="Arial"/>
              </a:rPr>
              <a:t>double the last letter</a:t>
            </a:r>
            <a:r>
              <a:rPr lang="it-IT" sz="2400">
                <a:solidFill>
                  <a:schemeClr val="dk1"/>
                </a:solidFill>
                <a:latin typeface="Arial"/>
                <a:ea typeface="Arial"/>
                <a:cs typeface="Arial"/>
                <a:sym typeface="Arial"/>
              </a:rPr>
              <a:t> before adding -er/-est, unless it ends in -w.</a:t>
            </a:r>
            <a:endParaRPr/>
          </a:p>
          <a:p>
            <a:pPr indent="0" lvl="2" marL="685800" marR="0" rtl="0" algn="l">
              <a:lnSpc>
                <a:spcPct val="90000"/>
              </a:lnSpc>
              <a:spcBef>
                <a:spcPts val="600"/>
              </a:spcBef>
              <a:spcAft>
                <a:spcPts val="0"/>
              </a:spcAft>
              <a:buNone/>
            </a:pPr>
            <a:r>
              <a:rPr b="0" i="1" lang="it-IT" sz="2000" u="none" cap="none" strike="noStrike">
                <a:solidFill>
                  <a:schemeClr val="dk1"/>
                </a:solidFill>
                <a:latin typeface="Arial"/>
                <a:ea typeface="Arial"/>
                <a:cs typeface="Arial"/>
                <a:sym typeface="Arial"/>
              </a:rPr>
              <a:t>big - bigger – biggest            hot - hotter - hottest</a:t>
            </a:r>
            <a:endParaRPr/>
          </a:p>
          <a:p>
            <a:pPr indent="0" lvl="2" marL="685800" marR="0" rtl="0" algn="l">
              <a:lnSpc>
                <a:spcPct val="90000"/>
              </a:lnSpc>
              <a:spcBef>
                <a:spcPts val="0"/>
              </a:spcBef>
              <a:spcAft>
                <a:spcPts val="0"/>
              </a:spcAft>
              <a:buNone/>
            </a:pPr>
            <a:r>
              <a:rPr b="0" i="1" lang="it-IT" sz="2000" u="none" cap="none" strike="noStrike">
                <a:solidFill>
                  <a:schemeClr val="dk1"/>
                </a:solidFill>
                <a:latin typeface="Arial"/>
                <a:ea typeface="Arial"/>
                <a:cs typeface="Arial"/>
                <a:sym typeface="Arial"/>
              </a:rPr>
              <a:t>new - newer - newest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9"/>
          <p:cNvSpPr/>
          <p:nvPr/>
        </p:nvSpPr>
        <p:spPr>
          <a:xfrm>
            <a:off x="1943100" y="1009650"/>
            <a:ext cx="4572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7" name="Google Shape;257;p19"/>
          <p:cNvSpPr/>
          <p:nvPr/>
        </p:nvSpPr>
        <p:spPr>
          <a:xfrm>
            <a:off x="1780115" y="348526"/>
            <a:ext cx="8631770" cy="6146298"/>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rgbClr val="0070C0"/>
              </a:buClr>
              <a:buSzPts val="2000"/>
              <a:buFont typeface="Calibri"/>
              <a:buAutoNum type="arabicParenR" startAt="2"/>
            </a:pPr>
            <a:r>
              <a:rPr b="1" lang="it-IT" sz="2000" u="sng">
                <a:solidFill>
                  <a:srgbClr val="0070C0"/>
                </a:solidFill>
                <a:latin typeface="Arial"/>
                <a:ea typeface="Arial"/>
                <a:cs typeface="Arial"/>
                <a:sym typeface="Arial"/>
              </a:rPr>
              <a:t>Adjectives/adverbs with two syllables</a:t>
            </a:r>
            <a:endParaRPr/>
          </a:p>
          <a:p>
            <a:pPr indent="-285750" lvl="0" marL="457200" marR="0" rtl="0" algn="l">
              <a:spcBef>
                <a:spcPts val="600"/>
              </a:spcBef>
              <a:spcAft>
                <a:spcPts val="0"/>
              </a:spcAft>
              <a:buClr>
                <a:schemeClr val="dk1"/>
              </a:buClr>
              <a:buSzPts val="2000"/>
              <a:buFont typeface="Arial"/>
              <a:buChar char="•"/>
            </a:pPr>
            <a:r>
              <a:rPr lang="it-IT" sz="2000">
                <a:solidFill>
                  <a:schemeClr val="dk1"/>
                </a:solidFill>
                <a:latin typeface="Arial"/>
                <a:ea typeface="Arial"/>
                <a:cs typeface="Arial"/>
                <a:sym typeface="Arial"/>
              </a:rPr>
              <a:t>adjectives/adverbs ending in -y: change the </a:t>
            </a:r>
            <a:r>
              <a:rPr i="1" lang="it-IT" sz="2000">
                <a:solidFill>
                  <a:schemeClr val="dk1"/>
                </a:solidFill>
                <a:latin typeface="Arial"/>
                <a:ea typeface="Arial"/>
                <a:cs typeface="Arial"/>
                <a:sym typeface="Arial"/>
              </a:rPr>
              <a:t>y</a:t>
            </a:r>
            <a:r>
              <a:rPr lang="it-IT" sz="2000">
                <a:solidFill>
                  <a:schemeClr val="dk1"/>
                </a:solidFill>
                <a:latin typeface="Arial"/>
                <a:ea typeface="Arial"/>
                <a:cs typeface="Arial"/>
                <a:sym typeface="Arial"/>
              </a:rPr>
              <a:t> to </a:t>
            </a:r>
            <a:r>
              <a:rPr i="1" lang="it-IT" sz="2000">
                <a:solidFill>
                  <a:schemeClr val="dk1"/>
                </a:solidFill>
                <a:latin typeface="Arial"/>
                <a:ea typeface="Arial"/>
                <a:cs typeface="Arial"/>
                <a:sym typeface="Arial"/>
              </a:rPr>
              <a:t>i</a:t>
            </a:r>
            <a:r>
              <a:rPr lang="it-IT" sz="2000">
                <a:solidFill>
                  <a:schemeClr val="dk1"/>
                </a:solidFill>
                <a:latin typeface="Arial"/>
                <a:ea typeface="Arial"/>
                <a:cs typeface="Arial"/>
                <a:sym typeface="Arial"/>
              </a:rPr>
              <a:t> before adding </a:t>
            </a:r>
            <a:r>
              <a:rPr lang="it-IT" sz="2000">
                <a:solidFill>
                  <a:srgbClr val="0070C0"/>
                </a:solidFill>
                <a:latin typeface="Arial"/>
                <a:ea typeface="Arial"/>
                <a:cs typeface="Arial"/>
                <a:sym typeface="Arial"/>
              </a:rPr>
              <a:t>-er/-est</a:t>
            </a:r>
            <a:r>
              <a:rPr lang="it-IT" sz="2000">
                <a:solidFill>
                  <a:schemeClr val="dk1"/>
                </a:solidFill>
                <a:latin typeface="Arial"/>
                <a:ea typeface="Arial"/>
                <a:cs typeface="Arial"/>
                <a:sym typeface="Arial"/>
              </a:rPr>
              <a:t>.</a:t>
            </a:r>
            <a:endParaRPr b="1" sz="2000" u="sng">
              <a:solidFill>
                <a:srgbClr val="0070C0"/>
              </a:solidFill>
              <a:latin typeface="Arial"/>
              <a:ea typeface="Arial"/>
              <a:cs typeface="Arial"/>
              <a:sym typeface="Arial"/>
            </a:endParaRPr>
          </a:p>
          <a:p>
            <a:pPr indent="0" lvl="2" marL="685800" marR="0" rtl="0" algn="l">
              <a:spcBef>
                <a:spcPts val="600"/>
              </a:spcBef>
              <a:spcAft>
                <a:spcPts val="0"/>
              </a:spcAft>
              <a:buNone/>
            </a:pPr>
            <a:r>
              <a:rPr b="0" i="1" lang="it-IT" sz="1800" u="none" cap="none" strike="noStrike">
                <a:solidFill>
                  <a:schemeClr val="dk1"/>
                </a:solidFill>
                <a:latin typeface="Arial"/>
                <a:ea typeface="Arial"/>
                <a:cs typeface="Arial"/>
                <a:sym typeface="Arial"/>
              </a:rPr>
              <a:t>happy - happier – happiest                early - earlier - earliest</a:t>
            </a:r>
            <a:endParaRPr/>
          </a:p>
          <a:p>
            <a:pPr indent="0" lvl="2" marL="685800" marR="0" rtl="0" algn="l">
              <a:spcBef>
                <a:spcPts val="0"/>
              </a:spcBef>
              <a:spcAft>
                <a:spcPts val="0"/>
              </a:spcAft>
              <a:buNone/>
            </a:pPr>
            <a:r>
              <a:rPr b="0" i="1" lang="it-IT" sz="1800" u="none" cap="none" strike="noStrike">
                <a:solidFill>
                  <a:schemeClr val="dk1"/>
                </a:solidFill>
                <a:latin typeface="Arial"/>
                <a:ea typeface="Arial"/>
                <a:cs typeface="Arial"/>
                <a:sym typeface="Arial"/>
              </a:rPr>
              <a:t>busy - busier – busiest                       funny - funnier - funniest       </a:t>
            </a:r>
            <a:endParaRPr/>
          </a:p>
          <a:p>
            <a:pPr indent="-171450" lvl="0" marL="342900" marR="0" rtl="0" algn="l">
              <a:spcBef>
                <a:spcPts val="1800"/>
              </a:spcBef>
              <a:spcAft>
                <a:spcPts val="0"/>
              </a:spcAft>
              <a:buClr>
                <a:schemeClr val="dk1"/>
              </a:buClr>
              <a:buSzPts val="2000"/>
              <a:buFont typeface="Arial"/>
              <a:buChar char="•"/>
            </a:pPr>
            <a:r>
              <a:rPr lang="it-IT" sz="2000">
                <a:solidFill>
                  <a:schemeClr val="dk1"/>
                </a:solidFill>
                <a:latin typeface="Arial"/>
                <a:ea typeface="Arial"/>
                <a:cs typeface="Arial"/>
                <a:sym typeface="Arial"/>
              </a:rPr>
              <a:t>some other two-syllable adjectives </a:t>
            </a:r>
            <a:r>
              <a:rPr lang="it-IT" sz="2000">
                <a:solidFill>
                  <a:srgbClr val="1D2A57"/>
                </a:solidFill>
                <a:latin typeface="Arial"/>
                <a:ea typeface="Arial"/>
                <a:cs typeface="Arial"/>
                <a:sym typeface="Arial"/>
              </a:rPr>
              <a:t>(especially those ending in an unstressed vowel sound) </a:t>
            </a:r>
            <a:r>
              <a:rPr lang="it-IT" sz="2000">
                <a:solidFill>
                  <a:schemeClr val="dk1"/>
                </a:solidFill>
                <a:latin typeface="Arial"/>
                <a:ea typeface="Arial"/>
                <a:cs typeface="Arial"/>
                <a:sym typeface="Arial"/>
              </a:rPr>
              <a:t>can also take the -</a:t>
            </a:r>
            <a:r>
              <a:rPr lang="it-IT" sz="2000">
                <a:solidFill>
                  <a:srgbClr val="0070C0"/>
                </a:solidFill>
                <a:latin typeface="Arial"/>
                <a:ea typeface="Arial"/>
                <a:cs typeface="Arial"/>
                <a:sym typeface="Arial"/>
              </a:rPr>
              <a:t>er/-est</a:t>
            </a:r>
            <a:r>
              <a:rPr lang="it-IT" sz="2000">
                <a:solidFill>
                  <a:schemeClr val="dk1"/>
                </a:solidFill>
                <a:latin typeface="Arial"/>
                <a:ea typeface="Arial"/>
                <a:cs typeface="Arial"/>
                <a:sym typeface="Arial"/>
              </a:rPr>
              <a:t>.</a:t>
            </a:r>
            <a:endParaRPr/>
          </a:p>
          <a:p>
            <a:pPr indent="0" lvl="2" marL="685800" marR="0" rtl="0" algn="l">
              <a:spcBef>
                <a:spcPts val="600"/>
              </a:spcBef>
              <a:spcAft>
                <a:spcPts val="0"/>
              </a:spcAft>
              <a:buNone/>
            </a:pPr>
            <a:r>
              <a:rPr b="0" i="1" lang="it-IT" sz="1800" u="none" cap="none" strike="noStrike">
                <a:solidFill>
                  <a:schemeClr val="dk1"/>
                </a:solidFill>
                <a:latin typeface="Arial"/>
                <a:ea typeface="Arial"/>
                <a:cs typeface="Arial"/>
                <a:sym typeface="Arial"/>
              </a:rPr>
              <a:t>quiet – quieter (more quiet) – quietest (most quiet)</a:t>
            </a:r>
            <a:endParaRPr/>
          </a:p>
          <a:p>
            <a:pPr indent="0" lvl="2" marL="685800" marR="0" rtl="0" algn="l">
              <a:spcBef>
                <a:spcPts val="0"/>
              </a:spcBef>
              <a:spcAft>
                <a:spcPts val="0"/>
              </a:spcAft>
              <a:buNone/>
            </a:pPr>
            <a:r>
              <a:rPr b="0" i="1" lang="it-IT" sz="1800" u="none" cap="none" strike="noStrike">
                <a:solidFill>
                  <a:schemeClr val="dk1"/>
                </a:solidFill>
                <a:latin typeface="Arial"/>
                <a:ea typeface="Arial"/>
                <a:cs typeface="Arial"/>
                <a:sym typeface="Arial"/>
              </a:rPr>
              <a:t>narrow – narrower (more narrow) – narrowest (most narrow)</a:t>
            </a:r>
            <a:endParaRPr/>
          </a:p>
          <a:p>
            <a:pPr indent="-171450" lvl="0" marL="342900" marR="0" rtl="0" algn="l">
              <a:spcBef>
                <a:spcPts val="1800"/>
              </a:spcBef>
              <a:spcAft>
                <a:spcPts val="0"/>
              </a:spcAft>
              <a:buClr>
                <a:schemeClr val="dk1"/>
              </a:buClr>
              <a:buSzPts val="2000"/>
              <a:buFont typeface="Arial"/>
              <a:buChar char="•"/>
            </a:pPr>
            <a:r>
              <a:rPr lang="it-IT" sz="2000">
                <a:solidFill>
                  <a:schemeClr val="dk1"/>
                </a:solidFill>
                <a:latin typeface="Arial"/>
                <a:ea typeface="Arial"/>
                <a:cs typeface="Arial"/>
                <a:sym typeface="Arial"/>
              </a:rPr>
              <a:t>adjectives ending in </a:t>
            </a:r>
            <a:r>
              <a:rPr i="1" lang="it-IT" sz="2000">
                <a:solidFill>
                  <a:schemeClr val="dk1"/>
                </a:solidFill>
                <a:latin typeface="Arial"/>
                <a:ea typeface="Arial"/>
                <a:cs typeface="Arial"/>
                <a:sym typeface="Arial"/>
              </a:rPr>
              <a:t>–ful</a:t>
            </a:r>
            <a:r>
              <a:rPr lang="it-IT" sz="2000">
                <a:solidFill>
                  <a:schemeClr val="dk1"/>
                </a:solidFill>
                <a:latin typeface="Arial"/>
                <a:ea typeface="Arial"/>
                <a:cs typeface="Arial"/>
                <a:sym typeface="Arial"/>
              </a:rPr>
              <a:t>: </a:t>
            </a:r>
            <a:r>
              <a:rPr lang="it-IT" sz="2000">
                <a:solidFill>
                  <a:srgbClr val="0070C0"/>
                </a:solidFill>
                <a:latin typeface="Arial"/>
                <a:ea typeface="Arial"/>
                <a:cs typeface="Arial"/>
                <a:sym typeface="Arial"/>
              </a:rPr>
              <a:t>more/most</a:t>
            </a:r>
            <a:endParaRPr/>
          </a:p>
          <a:p>
            <a:pPr indent="436563" lvl="1" marL="285750" marR="0" rtl="0" algn="l">
              <a:spcBef>
                <a:spcPts val="600"/>
              </a:spcBef>
              <a:spcAft>
                <a:spcPts val="0"/>
              </a:spcAft>
              <a:buNone/>
            </a:pPr>
            <a:r>
              <a:rPr b="0" i="1" lang="it-IT" sz="1800" u="none" cap="none" strike="noStrike">
                <a:solidFill>
                  <a:schemeClr val="dk1"/>
                </a:solidFill>
                <a:latin typeface="Arial"/>
                <a:ea typeface="Arial"/>
                <a:cs typeface="Arial"/>
                <a:sym typeface="Arial"/>
              </a:rPr>
              <a:t>useful - more useful – most useful</a:t>
            </a:r>
            <a:endParaRPr/>
          </a:p>
          <a:p>
            <a:pPr indent="436563" lvl="1" marL="285750" marR="0" rtl="0" algn="l">
              <a:spcBef>
                <a:spcPts val="600"/>
              </a:spcBef>
              <a:spcAft>
                <a:spcPts val="0"/>
              </a:spcAft>
              <a:buNone/>
            </a:pPr>
            <a:r>
              <a:t/>
            </a:r>
            <a:endParaRPr b="0" i="1" sz="1800" u="none" cap="none" strike="noStrike">
              <a:solidFill>
                <a:schemeClr val="dk1"/>
              </a:solidFill>
              <a:latin typeface="Arial"/>
              <a:ea typeface="Arial"/>
              <a:cs typeface="Arial"/>
              <a:sym typeface="Arial"/>
            </a:endParaRPr>
          </a:p>
          <a:p>
            <a:pPr indent="436563" lvl="1" marL="285750" marR="0" rtl="0" algn="l">
              <a:spcBef>
                <a:spcPts val="600"/>
              </a:spcBef>
              <a:spcAft>
                <a:spcPts val="0"/>
              </a:spcAft>
              <a:buNone/>
            </a:pPr>
            <a:r>
              <a:t/>
            </a:r>
            <a:endParaRPr b="0" i="1" sz="1800" u="none" cap="none" strike="noStrike">
              <a:solidFill>
                <a:schemeClr val="dk1"/>
              </a:solidFill>
              <a:latin typeface="Arial"/>
              <a:ea typeface="Arial"/>
              <a:cs typeface="Arial"/>
              <a:sym typeface="Arial"/>
            </a:endParaRPr>
          </a:p>
          <a:p>
            <a:pPr indent="-457200" lvl="0" marL="457200" marR="0" rtl="0" algn="l">
              <a:spcBef>
                <a:spcPts val="600"/>
              </a:spcBef>
              <a:spcAft>
                <a:spcPts val="0"/>
              </a:spcAft>
              <a:buClr>
                <a:srgbClr val="0070C0"/>
              </a:buClr>
              <a:buSzPts val="2000"/>
              <a:buFont typeface="Calibri"/>
              <a:buAutoNum type="arabicParenR" startAt="3"/>
            </a:pPr>
            <a:r>
              <a:rPr b="1" lang="it-IT" sz="2000" u="sng">
                <a:solidFill>
                  <a:srgbClr val="0070C0"/>
                </a:solidFill>
                <a:latin typeface="Arial"/>
                <a:ea typeface="Arial"/>
                <a:cs typeface="Arial"/>
                <a:sym typeface="Arial"/>
              </a:rPr>
              <a:t>Adjectives/adverbs with three or more syllables</a:t>
            </a:r>
            <a:endParaRPr/>
          </a:p>
          <a:p>
            <a:pPr indent="-361950" lvl="0" marL="361950" marR="0" rtl="0" algn="l">
              <a:spcBef>
                <a:spcPts val="600"/>
              </a:spcBef>
              <a:spcAft>
                <a:spcPts val="0"/>
              </a:spcAft>
              <a:buClr>
                <a:schemeClr val="dk1"/>
              </a:buClr>
              <a:buSzPts val="2000"/>
              <a:buFont typeface="Arial"/>
              <a:buChar char="•"/>
            </a:pPr>
            <a:r>
              <a:rPr lang="it-IT" sz="2000">
                <a:solidFill>
                  <a:schemeClr val="dk1"/>
                </a:solidFill>
                <a:latin typeface="Arial"/>
                <a:ea typeface="Arial"/>
                <a:cs typeface="Arial"/>
                <a:sym typeface="Arial"/>
              </a:rPr>
              <a:t>use </a:t>
            </a:r>
            <a:r>
              <a:rPr lang="it-IT" sz="2000">
                <a:solidFill>
                  <a:srgbClr val="0070C0"/>
                </a:solidFill>
                <a:latin typeface="Arial"/>
                <a:ea typeface="Arial"/>
                <a:cs typeface="Arial"/>
                <a:sym typeface="Arial"/>
              </a:rPr>
              <a:t>more</a:t>
            </a:r>
            <a:r>
              <a:rPr lang="it-IT" sz="2000">
                <a:solidFill>
                  <a:schemeClr val="dk1"/>
                </a:solidFill>
                <a:latin typeface="Arial"/>
                <a:ea typeface="Arial"/>
                <a:cs typeface="Arial"/>
                <a:sym typeface="Arial"/>
              </a:rPr>
              <a:t> in the comparative and </a:t>
            </a:r>
            <a:r>
              <a:rPr lang="it-IT" sz="2000">
                <a:solidFill>
                  <a:srgbClr val="0070C0"/>
                </a:solidFill>
                <a:latin typeface="Arial"/>
                <a:ea typeface="Arial"/>
                <a:cs typeface="Arial"/>
                <a:sym typeface="Arial"/>
              </a:rPr>
              <a:t>the most</a:t>
            </a:r>
            <a:r>
              <a:rPr lang="it-IT" sz="2000">
                <a:solidFill>
                  <a:schemeClr val="dk1"/>
                </a:solidFill>
                <a:latin typeface="Arial"/>
                <a:ea typeface="Arial"/>
                <a:cs typeface="Arial"/>
                <a:sym typeface="Arial"/>
              </a:rPr>
              <a:t> in the superlative.</a:t>
            </a:r>
            <a:endParaRPr b="1" sz="2000" u="sng">
              <a:solidFill>
                <a:srgbClr val="0070C0"/>
              </a:solidFill>
              <a:latin typeface="Arial"/>
              <a:ea typeface="Arial"/>
              <a:cs typeface="Arial"/>
              <a:sym typeface="Arial"/>
            </a:endParaRPr>
          </a:p>
          <a:p>
            <a:pPr indent="0" lvl="3" marL="1143000" marR="0" rtl="0" algn="l">
              <a:lnSpc>
                <a:spcPct val="90000"/>
              </a:lnSpc>
              <a:spcBef>
                <a:spcPts val="600"/>
              </a:spcBef>
              <a:spcAft>
                <a:spcPts val="0"/>
              </a:spcAft>
              <a:buNone/>
            </a:pPr>
            <a:r>
              <a:rPr b="0" i="1" lang="it-IT" sz="1800" u="none" cap="none" strike="noStrike">
                <a:solidFill>
                  <a:schemeClr val="dk1"/>
                </a:solidFill>
                <a:latin typeface="Arial"/>
                <a:ea typeface="Arial"/>
                <a:cs typeface="Arial"/>
                <a:sym typeface="Arial"/>
              </a:rPr>
              <a:t>expensive - more expensive - most expensive</a:t>
            </a:r>
            <a:endParaRPr/>
          </a:p>
          <a:p>
            <a:pPr indent="0" lvl="3" marL="1143000" marR="0" rtl="0" algn="l">
              <a:lnSpc>
                <a:spcPct val="90000"/>
              </a:lnSpc>
              <a:spcBef>
                <a:spcPts val="0"/>
              </a:spcBef>
              <a:spcAft>
                <a:spcPts val="0"/>
              </a:spcAft>
              <a:buNone/>
            </a:pPr>
            <a:r>
              <a:rPr b="0" i="1" lang="it-IT" sz="1800" u="none" cap="none" strike="noStrike">
                <a:solidFill>
                  <a:schemeClr val="dk1"/>
                </a:solidFill>
                <a:latin typeface="Arial"/>
                <a:ea typeface="Arial"/>
                <a:cs typeface="Arial"/>
                <a:sym typeface="Arial"/>
              </a:rPr>
              <a:t>fluently - more fluently - most fluently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cxnSp>
        <p:nvCxnSpPr>
          <p:cNvPr id="97" name="Google Shape;97;p2"/>
          <p:cNvCxnSpPr/>
          <p:nvPr/>
        </p:nvCxnSpPr>
        <p:spPr>
          <a:xfrm>
            <a:off x="2306616" y="952882"/>
            <a:ext cx="7696353" cy="0"/>
          </a:xfrm>
          <a:prstGeom prst="straightConnector1">
            <a:avLst/>
          </a:prstGeom>
          <a:noFill/>
          <a:ln cap="flat" cmpd="sng" w="19050">
            <a:solidFill>
              <a:schemeClr val="dk1"/>
            </a:solidFill>
            <a:prstDash val="solid"/>
            <a:round/>
            <a:headEnd len="med" w="med" type="none"/>
            <a:tailEnd len="med" w="med" type="none"/>
          </a:ln>
        </p:spPr>
      </p:cxnSp>
      <p:sp>
        <p:nvSpPr>
          <p:cNvPr id="98" name="Google Shape;98;p2"/>
          <p:cNvSpPr txBox="1"/>
          <p:nvPr/>
        </p:nvSpPr>
        <p:spPr>
          <a:xfrm>
            <a:off x="1777365" y="247695"/>
            <a:ext cx="799128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it-IT" sz="3200" u="none" cap="none" strike="noStrike">
                <a:solidFill>
                  <a:schemeClr val="dk1"/>
                </a:solidFill>
                <a:latin typeface="Arial"/>
                <a:ea typeface="Arial"/>
                <a:cs typeface="Arial"/>
                <a:sym typeface="Arial"/>
              </a:rPr>
              <a:t>TODAY’S CLASS</a:t>
            </a:r>
            <a:endParaRPr/>
          </a:p>
        </p:txBody>
      </p:sp>
      <p:sp>
        <p:nvSpPr>
          <p:cNvPr id="99" name="Google Shape;99;p2"/>
          <p:cNvSpPr txBox="1"/>
          <p:nvPr>
            <p:ph idx="1" type="body"/>
          </p:nvPr>
        </p:nvSpPr>
        <p:spPr>
          <a:xfrm>
            <a:off x="2011680" y="1300482"/>
            <a:ext cx="7991288" cy="5269680"/>
          </a:xfrm>
          <a:prstGeom prst="rect">
            <a:avLst/>
          </a:prstGeom>
          <a:noFill/>
          <a:ln>
            <a:noFill/>
          </a:ln>
        </p:spPr>
        <p:txBody>
          <a:bodyPr anchorCtr="0" anchor="t" bIns="45700" lIns="91425" spcFirstLastPara="1" rIns="91425" wrap="square" tIns="45700">
            <a:normAutofit/>
          </a:bodyPr>
          <a:lstStyle/>
          <a:p>
            <a:pPr indent="-447675" lvl="0" marL="447675" rtl="0" algn="l">
              <a:lnSpc>
                <a:spcPct val="90000"/>
              </a:lnSpc>
              <a:spcBef>
                <a:spcPts val="0"/>
              </a:spcBef>
              <a:spcAft>
                <a:spcPts val="0"/>
              </a:spcAft>
              <a:buClr>
                <a:schemeClr val="dk1"/>
              </a:buClr>
              <a:buSzPts val="2800"/>
              <a:buFont typeface="Noto Sans Symbols"/>
              <a:buChar char="⮚"/>
            </a:pPr>
            <a:r>
              <a:rPr b="1" lang="it-IT"/>
              <a:t>GRAMMAR: PRESENT PERFECT</a:t>
            </a:r>
            <a:endParaRPr/>
          </a:p>
          <a:p>
            <a:pPr indent="-263525" lvl="1" marL="711200" rtl="0" algn="l">
              <a:lnSpc>
                <a:spcPct val="90000"/>
              </a:lnSpc>
              <a:spcBef>
                <a:spcPts val="500"/>
              </a:spcBef>
              <a:spcAft>
                <a:spcPts val="0"/>
              </a:spcAft>
              <a:buClr>
                <a:srgbClr val="993366"/>
              </a:buClr>
              <a:buSzPts val="2500"/>
              <a:buChar char="•"/>
            </a:pPr>
            <a:r>
              <a:rPr b="1" lang="it-IT" sz="2500">
                <a:solidFill>
                  <a:srgbClr val="993366"/>
                </a:solidFill>
              </a:rPr>
              <a:t>present perfect</a:t>
            </a:r>
            <a:endParaRPr sz="2500"/>
          </a:p>
          <a:p>
            <a:pPr indent="-263525" lvl="2" marL="1054100" rtl="0" algn="l">
              <a:lnSpc>
                <a:spcPct val="90000"/>
              </a:lnSpc>
              <a:spcBef>
                <a:spcPts val="500"/>
              </a:spcBef>
              <a:spcAft>
                <a:spcPts val="0"/>
              </a:spcAft>
              <a:buClr>
                <a:schemeClr val="dk1"/>
              </a:buClr>
              <a:buSzPts val="2200"/>
              <a:buChar char="•"/>
            </a:pPr>
            <a:r>
              <a:rPr lang="it-IT" sz="2200" u="sng"/>
              <a:t>vs.</a:t>
            </a:r>
            <a:r>
              <a:rPr lang="it-IT" sz="2200"/>
              <a:t> past simple</a:t>
            </a:r>
            <a:endParaRPr i="1" sz="1800"/>
          </a:p>
          <a:p>
            <a:pPr indent="-263525" lvl="1" marL="711200" rtl="0" algn="l">
              <a:lnSpc>
                <a:spcPct val="90000"/>
              </a:lnSpc>
              <a:spcBef>
                <a:spcPts val="1200"/>
              </a:spcBef>
              <a:spcAft>
                <a:spcPts val="0"/>
              </a:spcAft>
              <a:buClr>
                <a:srgbClr val="993366"/>
              </a:buClr>
              <a:buSzPts val="2500"/>
              <a:buChar char="•"/>
            </a:pPr>
            <a:r>
              <a:rPr b="1" lang="it-IT" sz="2500">
                <a:solidFill>
                  <a:srgbClr val="993366"/>
                </a:solidFill>
              </a:rPr>
              <a:t>present perfect continuous</a:t>
            </a:r>
            <a:endParaRPr/>
          </a:p>
          <a:p>
            <a:pPr indent="-263525" lvl="1" marL="711200" rtl="0" algn="l">
              <a:lnSpc>
                <a:spcPct val="90000"/>
              </a:lnSpc>
              <a:spcBef>
                <a:spcPts val="1200"/>
              </a:spcBef>
              <a:spcAft>
                <a:spcPts val="0"/>
              </a:spcAft>
              <a:buClr>
                <a:srgbClr val="993366"/>
              </a:buClr>
              <a:buSzPts val="2500"/>
              <a:buChar char="•"/>
            </a:pPr>
            <a:r>
              <a:rPr b="1" lang="it-IT" sz="2500">
                <a:solidFill>
                  <a:srgbClr val="993366"/>
                </a:solidFill>
              </a:rPr>
              <a:t>Past perfect</a:t>
            </a:r>
            <a:endParaRPr/>
          </a:p>
          <a:p>
            <a:pPr indent="-263525" lvl="1" marL="711200" rtl="0" algn="l">
              <a:lnSpc>
                <a:spcPct val="90000"/>
              </a:lnSpc>
              <a:spcBef>
                <a:spcPts val="1200"/>
              </a:spcBef>
              <a:spcAft>
                <a:spcPts val="0"/>
              </a:spcAft>
              <a:buClr>
                <a:srgbClr val="993366"/>
              </a:buClr>
              <a:buSzPts val="2500"/>
              <a:buChar char="•"/>
            </a:pPr>
            <a:r>
              <a:rPr b="1" lang="it-IT" sz="2500">
                <a:solidFill>
                  <a:srgbClr val="993366"/>
                </a:solidFill>
              </a:rPr>
              <a:t>Superlatives and comparatives</a:t>
            </a:r>
            <a:endParaRPr/>
          </a:p>
          <a:p>
            <a:pPr indent="0" lvl="1" marL="447675" rtl="0" algn="l">
              <a:lnSpc>
                <a:spcPct val="90000"/>
              </a:lnSpc>
              <a:spcBef>
                <a:spcPts val="500"/>
              </a:spcBef>
              <a:spcAft>
                <a:spcPts val="0"/>
              </a:spcAft>
              <a:buClr>
                <a:schemeClr val="dk1"/>
              </a:buClr>
              <a:buSzPts val="2100"/>
              <a:buNone/>
            </a:pPr>
            <a:r>
              <a:t/>
            </a:r>
            <a:endParaRPr i="1" sz="2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20"/>
          <p:cNvPicPr preferRelativeResize="0"/>
          <p:nvPr/>
        </p:nvPicPr>
        <p:blipFill rotWithShape="1">
          <a:blip r:embed="rId3">
            <a:alphaModFix/>
          </a:blip>
          <a:srcRect b="37184" l="0" r="0" t="0"/>
          <a:stretch/>
        </p:blipFill>
        <p:spPr>
          <a:xfrm>
            <a:off x="1805549" y="477982"/>
            <a:ext cx="8580903" cy="590203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21"/>
          <p:cNvPicPr preferRelativeResize="0"/>
          <p:nvPr>
            <p:ph idx="1" type="body"/>
          </p:nvPr>
        </p:nvPicPr>
        <p:blipFill rotWithShape="1">
          <a:blip r:embed="rId3">
            <a:alphaModFix/>
          </a:blip>
          <a:srcRect b="0" l="0" r="0" t="0"/>
          <a:stretch/>
        </p:blipFill>
        <p:spPr>
          <a:xfrm>
            <a:off x="1894723" y="1027907"/>
            <a:ext cx="8402554" cy="5159374"/>
          </a:xfrm>
          <a:prstGeom prst="rect">
            <a:avLst/>
          </a:prstGeom>
          <a:noFill/>
          <a:ln>
            <a:noFill/>
          </a:ln>
        </p:spPr>
      </p:pic>
      <p:sp>
        <p:nvSpPr>
          <p:cNvPr id="268" name="Google Shape;268;p21"/>
          <p:cNvSpPr txBox="1"/>
          <p:nvPr/>
        </p:nvSpPr>
        <p:spPr>
          <a:xfrm>
            <a:off x="1943101" y="265112"/>
            <a:ext cx="8114665" cy="66357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COMPARATIVES: (=)  AS … AS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2"/>
          <p:cNvSpPr/>
          <p:nvPr/>
        </p:nvSpPr>
        <p:spPr>
          <a:xfrm>
            <a:off x="1943100" y="1009650"/>
            <a:ext cx="4572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4" name="Google Shape;274;p22"/>
          <p:cNvSpPr/>
          <p:nvPr/>
        </p:nvSpPr>
        <p:spPr>
          <a:xfrm>
            <a:off x="1817903" y="154257"/>
            <a:ext cx="8556195" cy="5493812"/>
          </a:xfrm>
          <a:prstGeom prst="rect">
            <a:avLst/>
          </a:prstGeom>
          <a:noFill/>
          <a:ln>
            <a:noFill/>
          </a:ln>
        </p:spPr>
        <p:txBody>
          <a:bodyPr anchorCtr="0" anchor="t" bIns="45700" lIns="91425" spcFirstLastPara="1" rIns="91425" wrap="square" tIns="45700">
            <a:spAutoFit/>
          </a:bodyPr>
          <a:lstStyle/>
          <a:p>
            <a:pPr indent="-441325" lvl="3" marL="530225" marR="0" rtl="0" algn="l">
              <a:lnSpc>
                <a:spcPct val="90000"/>
              </a:lnSpc>
              <a:spcBef>
                <a:spcPts val="0"/>
              </a:spcBef>
              <a:spcAft>
                <a:spcPts val="0"/>
              </a:spcAft>
              <a:buClr>
                <a:schemeClr val="dk1"/>
              </a:buClr>
              <a:buSzPts val="2400"/>
              <a:buFont typeface="Noto Sans Symbols"/>
              <a:buChar char="❖"/>
            </a:pPr>
            <a:r>
              <a:rPr b="0" i="0" lang="it-IT" sz="2400" u="none" cap="none" strike="noStrike">
                <a:solidFill>
                  <a:schemeClr val="dk1"/>
                </a:solidFill>
                <a:latin typeface="Arial"/>
                <a:ea typeface="Arial"/>
                <a:cs typeface="Arial"/>
                <a:sym typeface="Arial"/>
              </a:rPr>
              <a:t>NB_1: use</a:t>
            </a:r>
            <a:r>
              <a:rPr b="0" i="1" lang="it-IT" sz="2400" u="none" cap="none" strike="noStrike">
                <a:solidFill>
                  <a:schemeClr val="dk1"/>
                </a:solidFill>
                <a:latin typeface="Arial"/>
                <a:ea typeface="Arial"/>
                <a:cs typeface="Arial"/>
                <a:sym typeface="Arial"/>
              </a:rPr>
              <a:t> </a:t>
            </a:r>
            <a:r>
              <a:rPr b="1" i="1" lang="it-IT" sz="2400" u="none" cap="none" strike="noStrike">
                <a:solidFill>
                  <a:schemeClr val="dk1"/>
                </a:solidFill>
                <a:latin typeface="Arial"/>
                <a:ea typeface="Arial"/>
                <a:cs typeface="Arial"/>
                <a:sym typeface="Arial"/>
              </a:rPr>
              <a:t>in</a:t>
            </a:r>
            <a:r>
              <a:rPr b="0" i="1" lang="it-IT" sz="2400" u="none" cap="none" strike="noStrike">
                <a:solidFill>
                  <a:schemeClr val="dk1"/>
                </a:solidFill>
                <a:latin typeface="Arial"/>
                <a:ea typeface="Arial"/>
                <a:cs typeface="Arial"/>
                <a:sym typeface="Arial"/>
              </a:rPr>
              <a:t> </a:t>
            </a:r>
            <a:r>
              <a:rPr b="0" i="0" lang="it-IT" sz="2400" u="none" cap="none" strike="noStrike">
                <a:solidFill>
                  <a:schemeClr val="dk1"/>
                </a:solidFill>
                <a:latin typeface="Arial"/>
                <a:ea typeface="Arial"/>
                <a:cs typeface="Arial"/>
                <a:sym typeface="Arial"/>
              </a:rPr>
              <a:t>after superlatives:</a:t>
            </a:r>
            <a:endParaRPr b="0" i="1" sz="2400" u="none" cap="none" strike="noStrike">
              <a:solidFill>
                <a:schemeClr val="dk1"/>
              </a:solidFill>
              <a:latin typeface="Arial"/>
              <a:ea typeface="Arial"/>
              <a:cs typeface="Arial"/>
              <a:sym typeface="Arial"/>
            </a:endParaRPr>
          </a:p>
          <a:p>
            <a:pPr indent="0" lvl="3" marL="722313" marR="0" rtl="0" algn="l">
              <a:lnSpc>
                <a:spcPct val="90000"/>
              </a:lnSpc>
              <a:spcBef>
                <a:spcPts val="1200"/>
              </a:spcBef>
              <a:spcAft>
                <a:spcPts val="0"/>
              </a:spcAft>
              <a:buNone/>
            </a:pPr>
            <a:r>
              <a:rPr b="0" i="1" lang="it-IT" sz="2000" u="none" cap="none" strike="noStrike">
                <a:solidFill>
                  <a:schemeClr val="dk1"/>
                </a:solidFill>
                <a:latin typeface="Arial"/>
                <a:ea typeface="Arial"/>
                <a:cs typeface="Arial"/>
                <a:sym typeface="Arial"/>
              </a:rPr>
              <a:t>-   it’s </a:t>
            </a:r>
            <a:r>
              <a:rPr b="1" i="1" lang="it-IT" sz="2000" u="none" cap="none" strike="noStrike">
                <a:solidFill>
                  <a:schemeClr val="dk1"/>
                </a:solidFill>
                <a:latin typeface="Arial"/>
                <a:ea typeface="Arial"/>
                <a:cs typeface="Arial"/>
                <a:sym typeface="Arial"/>
              </a:rPr>
              <a:t>the longest </a:t>
            </a:r>
            <a:r>
              <a:rPr b="0" i="1" lang="it-IT" sz="2000" u="none" cap="none" strike="noStrike">
                <a:solidFill>
                  <a:schemeClr val="dk1"/>
                </a:solidFill>
                <a:latin typeface="Arial"/>
                <a:ea typeface="Arial"/>
                <a:cs typeface="Arial"/>
                <a:sym typeface="Arial"/>
              </a:rPr>
              <a:t>bridge </a:t>
            </a:r>
            <a:r>
              <a:rPr b="1" i="1" lang="it-IT" sz="2000" u="none" cap="none" strike="noStrike">
                <a:solidFill>
                  <a:schemeClr val="dk1"/>
                </a:solidFill>
                <a:latin typeface="Arial"/>
                <a:ea typeface="Arial"/>
                <a:cs typeface="Arial"/>
                <a:sym typeface="Arial"/>
              </a:rPr>
              <a:t>in</a:t>
            </a:r>
            <a:r>
              <a:rPr b="0" i="1" lang="it-IT" sz="2000" u="none" cap="none" strike="noStrike">
                <a:solidFill>
                  <a:schemeClr val="dk1"/>
                </a:solidFill>
                <a:latin typeface="Arial"/>
                <a:ea typeface="Arial"/>
                <a:cs typeface="Arial"/>
                <a:sym typeface="Arial"/>
              </a:rPr>
              <a:t> the world.</a:t>
            </a:r>
            <a:endParaRPr/>
          </a:p>
          <a:p>
            <a:pPr indent="-127000" lvl="3" marL="722313" marR="0" rtl="0" algn="l">
              <a:lnSpc>
                <a:spcPct val="90000"/>
              </a:lnSpc>
              <a:spcBef>
                <a:spcPts val="600"/>
              </a:spcBef>
              <a:spcAft>
                <a:spcPts val="0"/>
              </a:spcAft>
              <a:buClr>
                <a:schemeClr val="dk1"/>
              </a:buClr>
              <a:buSzPts val="2000"/>
              <a:buFont typeface="Arial"/>
              <a:buChar char="-"/>
            </a:pPr>
            <a:r>
              <a:rPr b="0" i="1" lang="it-IT" sz="2000" u="none" cap="none" strike="noStrike">
                <a:solidFill>
                  <a:schemeClr val="dk1"/>
                </a:solidFill>
                <a:latin typeface="Arial"/>
                <a:ea typeface="Arial"/>
                <a:cs typeface="Arial"/>
                <a:sym typeface="Arial"/>
              </a:rPr>
              <a:t>   it’s the best beach </a:t>
            </a:r>
            <a:r>
              <a:rPr b="1" i="1" lang="it-IT" sz="2000" u="none" cap="none" strike="noStrike">
                <a:solidFill>
                  <a:schemeClr val="dk1"/>
                </a:solidFill>
                <a:latin typeface="Arial"/>
                <a:ea typeface="Arial"/>
                <a:cs typeface="Arial"/>
                <a:sym typeface="Arial"/>
              </a:rPr>
              <a:t>in</a:t>
            </a:r>
            <a:r>
              <a:rPr b="0" i="1" lang="it-IT" sz="2000" u="none" cap="none" strike="noStrike">
                <a:solidFill>
                  <a:schemeClr val="dk1"/>
                </a:solidFill>
                <a:latin typeface="Arial"/>
                <a:ea typeface="Arial"/>
                <a:cs typeface="Arial"/>
                <a:sym typeface="Arial"/>
              </a:rPr>
              <a:t> Italy.</a:t>
            </a:r>
            <a:endParaRPr/>
          </a:p>
          <a:p>
            <a:pPr indent="-190500" lvl="3" marL="1485900" marR="0" rtl="0" algn="l">
              <a:lnSpc>
                <a:spcPct val="90000"/>
              </a:lnSpc>
              <a:spcBef>
                <a:spcPts val="0"/>
              </a:spcBef>
              <a:spcAft>
                <a:spcPts val="0"/>
              </a:spcAft>
              <a:buClr>
                <a:schemeClr val="dk1"/>
              </a:buClr>
              <a:buSzPts val="2400"/>
              <a:buFont typeface="Arial"/>
              <a:buNone/>
            </a:pPr>
            <a:r>
              <a:t/>
            </a:r>
            <a:endParaRPr b="0" i="1" sz="2400" u="none" cap="none" strike="noStrike">
              <a:solidFill>
                <a:schemeClr val="dk1"/>
              </a:solidFill>
              <a:latin typeface="Arial"/>
              <a:ea typeface="Arial"/>
              <a:cs typeface="Arial"/>
              <a:sym typeface="Arial"/>
            </a:endParaRPr>
          </a:p>
          <a:p>
            <a:pPr indent="-190500" lvl="3" marL="1485900" marR="0" rtl="0" algn="l">
              <a:lnSpc>
                <a:spcPct val="90000"/>
              </a:lnSpc>
              <a:spcBef>
                <a:spcPts val="0"/>
              </a:spcBef>
              <a:spcAft>
                <a:spcPts val="0"/>
              </a:spcAft>
              <a:buClr>
                <a:schemeClr val="dk1"/>
              </a:buClr>
              <a:buSzPts val="2400"/>
              <a:buFont typeface="Arial"/>
              <a:buNone/>
            </a:pPr>
            <a:r>
              <a:t/>
            </a:r>
            <a:endParaRPr b="0" i="1" sz="2400" u="none" cap="none" strike="noStrike">
              <a:solidFill>
                <a:schemeClr val="dk1"/>
              </a:solidFill>
              <a:latin typeface="Arial"/>
              <a:ea typeface="Arial"/>
              <a:cs typeface="Arial"/>
              <a:sym typeface="Arial"/>
            </a:endParaRPr>
          </a:p>
          <a:p>
            <a:pPr indent="-190500" lvl="3" marL="1485900" marR="0" rtl="0" algn="l">
              <a:lnSpc>
                <a:spcPct val="90000"/>
              </a:lnSpc>
              <a:spcBef>
                <a:spcPts val="0"/>
              </a:spcBef>
              <a:spcAft>
                <a:spcPts val="0"/>
              </a:spcAft>
              <a:buClr>
                <a:schemeClr val="dk1"/>
              </a:buClr>
              <a:buSzPts val="2400"/>
              <a:buFont typeface="Arial"/>
              <a:buNone/>
            </a:pPr>
            <a:r>
              <a:t/>
            </a:r>
            <a:endParaRPr b="0" i="1" sz="2400" u="none" cap="none" strike="noStrike">
              <a:solidFill>
                <a:schemeClr val="dk1"/>
              </a:solidFill>
              <a:latin typeface="Arial"/>
              <a:ea typeface="Arial"/>
              <a:cs typeface="Arial"/>
              <a:sym typeface="Arial"/>
            </a:endParaRPr>
          </a:p>
          <a:p>
            <a:pPr indent="-441325" lvl="3" marL="530225" marR="0" rtl="0" algn="l">
              <a:lnSpc>
                <a:spcPct val="90000"/>
              </a:lnSpc>
              <a:spcBef>
                <a:spcPts val="0"/>
              </a:spcBef>
              <a:spcAft>
                <a:spcPts val="0"/>
              </a:spcAft>
              <a:buClr>
                <a:schemeClr val="dk1"/>
              </a:buClr>
              <a:buSzPts val="2400"/>
              <a:buFont typeface="Noto Sans Symbols"/>
              <a:buChar char="❖"/>
            </a:pPr>
            <a:r>
              <a:rPr b="0" i="0" lang="it-IT" sz="2400" u="none" cap="none" strike="noStrike">
                <a:solidFill>
                  <a:schemeClr val="dk1"/>
                </a:solidFill>
                <a:latin typeface="Arial"/>
                <a:ea typeface="Arial"/>
                <a:cs typeface="Arial"/>
                <a:sym typeface="Arial"/>
              </a:rPr>
              <a:t>NB_2: after</a:t>
            </a:r>
            <a:r>
              <a:rPr b="0" i="1" lang="it-IT" sz="2400" u="none" cap="none" strike="noStrike">
                <a:solidFill>
                  <a:schemeClr val="dk1"/>
                </a:solidFill>
                <a:latin typeface="Arial"/>
                <a:ea typeface="Arial"/>
                <a:cs typeface="Arial"/>
                <a:sym typeface="Arial"/>
              </a:rPr>
              <a:t> than </a:t>
            </a:r>
            <a:r>
              <a:rPr b="0" i="0" lang="it-IT" sz="2400" u="none" cap="none" strike="noStrike">
                <a:solidFill>
                  <a:schemeClr val="dk1"/>
                </a:solidFill>
                <a:latin typeface="Arial"/>
                <a:ea typeface="Arial"/>
                <a:cs typeface="Arial"/>
                <a:sym typeface="Arial"/>
              </a:rPr>
              <a:t>you can use</a:t>
            </a:r>
            <a:endParaRPr/>
          </a:p>
          <a:p>
            <a:pPr indent="-12700" lvl="4" marL="546100" marR="0" rtl="0" algn="l">
              <a:lnSpc>
                <a:spcPct val="90000"/>
              </a:lnSpc>
              <a:spcBef>
                <a:spcPts val="600"/>
              </a:spcBef>
              <a:spcAft>
                <a:spcPts val="0"/>
              </a:spcAft>
              <a:buNone/>
            </a:pPr>
            <a:r>
              <a:rPr b="0" i="0" lang="it-IT" sz="2400" u="none" cap="none" strike="noStrike">
                <a:solidFill>
                  <a:schemeClr val="dk1"/>
                </a:solidFill>
                <a:latin typeface="Arial"/>
                <a:ea typeface="Arial"/>
                <a:cs typeface="Arial"/>
                <a:sym typeface="Arial"/>
              </a:rPr>
              <a:t> </a:t>
            </a:r>
            <a:r>
              <a:rPr b="0" i="0" lang="it-IT" sz="2000" u="none" cap="none" strike="noStrike">
                <a:solidFill>
                  <a:schemeClr val="dk1"/>
                </a:solidFill>
                <a:latin typeface="Arial"/>
                <a:ea typeface="Arial"/>
                <a:cs typeface="Arial"/>
                <a:sym typeface="Arial"/>
              </a:rPr>
              <a:t>-  an </a:t>
            </a:r>
            <a:r>
              <a:rPr b="1" i="1" lang="it-IT" sz="2000" u="none" cap="none" strike="noStrike">
                <a:solidFill>
                  <a:schemeClr val="dk1"/>
                </a:solidFill>
                <a:latin typeface="Arial"/>
                <a:ea typeface="Arial"/>
                <a:cs typeface="Arial"/>
                <a:sym typeface="Arial"/>
              </a:rPr>
              <a:t>object pronoun </a:t>
            </a:r>
            <a:r>
              <a:rPr b="0" i="1" lang="it-IT" sz="2000" u="none" cap="none" strike="noStrike">
                <a:solidFill>
                  <a:schemeClr val="dk1"/>
                </a:solidFill>
                <a:latin typeface="Arial"/>
                <a:ea typeface="Arial"/>
                <a:cs typeface="Arial"/>
                <a:sym typeface="Arial"/>
              </a:rPr>
              <a:t>(me, him etc.)</a:t>
            </a:r>
            <a:endParaRPr/>
          </a:p>
          <a:p>
            <a:pPr indent="82550" lvl="4" marL="546100" marR="0" rtl="0" algn="l">
              <a:lnSpc>
                <a:spcPct val="90000"/>
              </a:lnSpc>
              <a:spcBef>
                <a:spcPts val="0"/>
              </a:spcBef>
              <a:spcAft>
                <a:spcPts val="0"/>
              </a:spcAft>
              <a:buNone/>
            </a:pPr>
            <a:r>
              <a:rPr b="0" i="1" lang="it-IT" sz="2000" u="none" cap="none" strike="noStrike">
                <a:solidFill>
                  <a:schemeClr val="dk1"/>
                </a:solidFill>
                <a:latin typeface="Arial"/>
                <a:ea typeface="Arial"/>
                <a:cs typeface="Arial"/>
                <a:sym typeface="Arial"/>
              </a:rPr>
              <a:t>-  a </a:t>
            </a:r>
            <a:r>
              <a:rPr b="1" i="1" lang="it-IT" sz="2000" u="none" cap="none" strike="noStrike">
                <a:solidFill>
                  <a:schemeClr val="dk1"/>
                </a:solidFill>
                <a:latin typeface="Arial"/>
                <a:ea typeface="Arial"/>
                <a:cs typeface="Arial"/>
                <a:sym typeface="Arial"/>
              </a:rPr>
              <a:t>subject pronoun + auxiliary verb</a:t>
            </a:r>
            <a:endParaRPr/>
          </a:p>
          <a:p>
            <a:pPr indent="-215900" lvl="3" marL="1065213" marR="0" rtl="0" algn="l">
              <a:lnSpc>
                <a:spcPct val="90000"/>
              </a:lnSpc>
              <a:spcBef>
                <a:spcPts val="0"/>
              </a:spcBef>
              <a:spcAft>
                <a:spcPts val="0"/>
              </a:spcAft>
              <a:buClr>
                <a:schemeClr val="dk1"/>
              </a:buClr>
              <a:buSzPts val="2000"/>
              <a:buFont typeface="Arial"/>
              <a:buNone/>
            </a:pPr>
            <a:r>
              <a:t/>
            </a:r>
            <a:endParaRPr b="1" i="1" sz="2000" u="none" cap="none" strike="noStrike">
              <a:solidFill>
                <a:schemeClr val="dk1"/>
              </a:solidFill>
              <a:latin typeface="Arial"/>
              <a:ea typeface="Arial"/>
              <a:cs typeface="Arial"/>
              <a:sym typeface="Arial"/>
            </a:endParaRPr>
          </a:p>
          <a:p>
            <a:pPr indent="-342900" lvl="3" marL="1065213" marR="0" rtl="0" algn="l">
              <a:lnSpc>
                <a:spcPct val="90000"/>
              </a:lnSpc>
              <a:spcBef>
                <a:spcPts val="600"/>
              </a:spcBef>
              <a:spcAft>
                <a:spcPts val="0"/>
              </a:spcAft>
              <a:buClr>
                <a:schemeClr val="dk1"/>
              </a:buClr>
              <a:buSzPts val="2000"/>
              <a:buFont typeface="Arial"/>
              <a:buChar char="-"/>
            </a:pPr>
            <a:r>
              <a:rPr b="0" i="1" lang="it-IT" sz="2000" u="none" cap="none" strike="noStrike">
                <a:solidFill>
                  <a:schemeClr val="dk1"/>
                </a:solidFill>
                <a:latin typeface="Arial"/>
                <a:ea typeface="Arial"/>
                <a:cs typeface="Arial"/>
                <a:sym typeface="Arial"/>
              </a:rPr>
              <a:t>She’s taller </a:t>
            </a:r>
            <a:r>
              <a:rPr b="0" i="1" lang="it-IT" sz="2000" u="sng" cap="none" strike="noStrike">
                <a:solidFill>
                  <a:schemeClr val="dk1"/>
                </a:solidFill>
                <a:latin typeface="Arial"/>
                <a:ea typeface="Arial"/>
                <a:cs typeface="Arial"/>
                <a:sym typeface="Arial"/>
              </a:rPr>
              <a:t>than me</a:t>
            </a:r>
            <a:r>
              <a:rPr b="0" i="1" lang="it-IT" sz="2000" u="none" cap="none" strike="noStrike">
                <a:solidFill>
                  <a:schemeClr val="dk1"/>
                </a:solidFill>
                <a:latin typeface="Arial"/>
                <a:ea typeface="Arial"/>
                <a:cs typeface="Arial"/>
                <a:sym typeface="Arial"/>
              </a:rPr>
              <a:t>    OR    she’s taller </a:t>
            </a:r>
            <a:r>
              <a:rPr b="0" i="1" lang="it-IT" sz="2000" u="sng" cap="none" strike="noStrike">
                <a:solidFill>
                  <a:schemeClr val="dk1"/>
                </a:solidFill>
                <a:latin typeface="Arial"/>
                <a:ea typeface="Arial"/>
                <a:cs typeface="Arial"/>
                <a:sym typeface="Arial"/>
              </a:rPr>
              <a:t>than I am</a:t>
            </a:r>
            <a:endParaRPr/>
          </a:p>
          <a:p>
            <a:pPr indent="0" lvl="3" marL="722313" marR="0" rtl="0" algn="l">
              <a:lnSpc>
                <a:spcPct val="90000"/>
              </a:lnSpc>
              <a:spcBef>
                <a:spcPts val="600"/>
              </a:spcBef>
              <a:spcAft>
                <a:spcPts val="0"/>
              </a:spcAft>
              <a:buNone/>
            </a:pPr>
            <a:r>
              <a:rPr b="0" i="1" lang="it-IT" sz="2000" u="none" cap="none" strike="noStrike">
                <a:solidFill>
                  <a:schemeClr val="dk1"/>
                </a:solidFill>
                <a:latin typeface="Arial"/>
                <a:ea typeface="Arial"/>
                <a:cs typeface="Arial"/>
                <a:sym typeface="Arial"/>
              </a:rPr>
              <a:t>                        </a:t>
            </a:r>
            <a:r>
              <a:rPr b="0" i="1" lang="it-IT" sz="1800" u="none" cap="none" strike="noStrike">
                <a:solidFill>
                  <a:schemeClr val="dk1"/>
                </a:solidFill>
                <a:latin typeface="Arial"/>
                <a:ea typeface="Arial"/>
                <a:cs typeface="Arial"/>
                <a:sym typeface="Arial"/>
              </a:rPr>
              <a:t>than you                                    than you are </a:t>
            </a:r>
            <a:endParaRPr/>
          </a:p>
          <a:p>
            <a:pPr indent="531813" lvl="3" marL="722313" marR="0" rtl="0" algn="l">
              <a:lnSpc>
                <a:spcPct val="90000"/>
              </a:lnSpc>
              <a:spcBef>
                <a:spcPts val="600"/>
              </a:spcBef>
              <a:spcAft>
                <a:spcPts val="0"/>
              </a:spcAft>
              <a:buNone/>
            </a:pPr>
            <a:r>
              <a:rPr b="0" i="1" lang="it-IT" sz="1800" u="none" cap="none" strike="noStrike">
                <a:solidFill>
                  <a:schemeClr val="dk1"/>
                </a:solidFill>
                <a:latin typeface="Arial"/>
                <a:ea typeface="Arial"/>
                <a:cs typeface="Arial"/>
                <a:sym typeface="Arial"/>
              </a:rPr>
              <a:t>          than him / her                                    than he / she is </a:t>
            </a:r>
            <a:endParaRPr/>
          </a:p>
          <a:p>
            <a:pPr indent="531813" lvl="3" marL="722313" marR="0" rtl="0" algn="l">
              <a:lnSpc>
                <a:spcPct val="90000"/>
              </a:lnSpc>
              <a:spcBef>
                <a:spcPts val="600"/>
              </a:spcBef>
              <a:spcAft>
                <a:spcPts val="0"/>
              </a:spcAft>
              <a:buNone/>
            </a:pPr>
            <a:r>
              <a:rPr b="0" i="1" lang="it-IT" sz="1800" u="none" cap="none" strike="noStrike">
                <a:solidFill>
                  <a:schemeClr val="dk1"/>
                </a:solidFill>
                <a:latin typeface="Arial"/>
                <a:ea typeface="Arial"/>
                <a:cs typeface="Arial"/>
                <a:sym typeface="Arial"/>
              </a:rPr>
              <a:t>                    than us                                    than we are </a:t>
            </a:r>
            <a:endParaRPr/>
          </a:p>
          <a:p>
            <a:pPr indent="531813" lvl="3" marL="722313" marR="0" rtl="0" algn="l">
              <a:lnSpc>
                <a:spcPct val="90000"/>
              </a:lnSpc>
              <a:spcBef>
                <a:spcPts val="600"/>
              </a:spcBef>
              <a:spcAft>
                <a:spcPts val="0"/>
              </a:spcAft>
              <a:buNone/>
            </a:pPr>
            <a:r>
              <a:rPr b="0" i="1" lang="it-IT" sz="1800" u="none" cap="none" strike="noStrike">
                <a:solidFill>
                  <a:schemeClr val="dk1"/>
                </a:solidFill>
                <a:latin typeface="Arial"/>
                <a:ea typeface="Arial"/>
                <a:cs typeface="Arial"/>
                <a:sym typeface="Arial"/>
              </a:rPr>
              <a:t>                  than you                                    than you are</a:t>
            </a:r>
            <a:endParaRPr/>
          </a:p>
          <a:p>
            <a:pPr indent="531813" lvl="3" marL="722313" marR="0" rtl="0" algn="l">
              <a:lnSpc>
                <a:spcPct val="90000"/>
              </a:lnSpc>
              <a:spcBef>
                <a:spcPts val="600"/>
              </a:spcBef>
              <a:spcAft>
                <a:spcPts val="0"/>
              </a:spcAft>
              <a:buNone/>
            </a:pPr>
            <a:r>
              <a:rPr b="0" i="1" lang="it-IT" sz="1800" u="none" cap="none" strike="noStrike">
                <a:solidFill>
                  <a:schemeClr val="dk1"/>
                </a:solidFill>
                <a:latin typeface="Arial"/>
                <a:ea typeface="Arial"/>
                <a:cs typeface="Arial"/>
                <a:sym typeface="Arial"/>
              </a:rPr>
              <a:t>                than them                                    than they are</a:t>
            </a:r>
            <a:endParaRPr b="0" i="1" sz="2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12" st="1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13" st="1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14" st="1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xEl>
                                              <p:pRg end="15" st="1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23"/>
          <p:cNvPicPr preferRelativeResize="0"/>
          <p:nvPr>
            <p:ph idx="1" type="body"/>
          </p:nvPr>
        </p:nvPicPr>
        <p:blipFill rotWithShape="1">
          <a:blip r:embed="rId3">
            <a:alphaModFix/>
          </a:blip>
          <a:srcRect b="73258" l="0" r="0" t="0"/>
          <a:stretch/>
        </p:blipFill>
        <p:spPr>
          <a:xfrm>
            <a:off x="1990407" y="928687"/>
            <a:ext cx="8020050" cy="1336532"/>
          </a:xfrm>
          <a:prstGeom prst="rect">
            <a:avLst/>
          </a:prstGeom>
          <a:noFill/>
          <a:ln>
            <a:noFill/>
          </a:ln>
        </p:spPr>
      </p:pic>
      <p:sp>
        <p:nvSpPr>
          <p:cNvPr id="280" name="Google Shape;280;p23"/>
          <p:cNvSpPr txBox="1"/>
          <p:nvPr/>
        </p:nvSpPr>
        <p:spPr>
          <a:xfrm>
            <a:off x="1943101" y="265112"/>
            <a:ext cx="8114665" cy="66357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COMPARATIVES:    (-)</a:t>
            </a:r>
            <a:endParaRPr/>
          </a:p>
        </p:txBody>
      </p:sp>
      <p:pic>
        <p:nvPicPr>
          <p:cNvPr id="281" name="Google Shape;281;p23"/>
          <p:cNvPicPr preferRelativeResize="0"/>
          <p:nvPr/>
        </p:nvPicPr>
        <p:blipFill rotWithShape="1">
          <a:blip r:embed="rId3">
            <a:alphaModFix/>
          </a:blip>
          <a:srcRect b="43832" l="0" r="0" t="42890"/>
          <a:stretch/>
        </p:blipFill>
        <p:spPr>
          <a:xfrm>
            <a:off x="1990407" y="2265220"/>
            <a:ext cx="8020050" cy="663575"/>
          </a:xfrm>
          <a:prstGeom prst="rect">
            <a:avLst/>
          </a:prstGeom>
          <a:noFill/>
          <a:ln>
            <a:noFill/>
          </a:ln>
        </p:spPr>
      </p:pic>
      <p:sp>
        <p:nvSpPr>
          <p:cNvPr id="282" name="Google Shape;282;p23"/>
          <p:cNvSpPr txBox="1"/>
          <p:nvPr/>
        </p:nvSpPr>
        <p:spPr>
          <a:xfrm>
            <a:off x="5004620" y="1356852"/>
            <a:ext cx="2168013" cy="369332"/>
          </a:xfrm>
          <a:prstGeom prst="rect">
            <a:avLst/>
          </a:prstGeom>
          <a:solidFill>
            <a:srgbClr val="FBF4F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23"/>
          <p:cNvSpPr/>
          <p:nvPr/>
        </p:nvSpPr>
        <p:spPr>
          <a:xfrm>
            <a:off x="1990408" y="3601752"/>
            <a:ext cx="8258493" cy="27392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it-IT" sz="2000">
                <a:solidFill>
                  <a:srgbClr val="0070C0"/>
                </a:solidFill>
                <a:latin typeface="Arial"/>
                <a:ea typeface="Arial"/>
                <a:cs typeface="Arial"/>
                <a:sym typeface="Arial"/>
              </a:rPr>
              <a:t>more &gt; less</a:t>
            </a:r>
            <a:r>
              <a:rPr i="1" lang="it-IT" sz="2000">
                <a:solidFill>
                  <a:schemeClr val="dk1"/>
                </a:solidFill>
                <a:latin typeface="Arial"/>
                <a:ea typeface="Arial"/>
                <a:cs typeface="Arial"/>
                <a:sym typeface="Arial"/>
              </a:rPr>
              <a:t>	</a:t>
            </a:r>
            <a:r>
              <a:rPr i="1" lang="it-IT" sz="1800">
                <a:solidFill>
                  <a:schemeClr val="dk1"/>
                </a:solidFill>
                <a:latin typeface="Arial"/>
                <a:ea typeface="Arial"/>
                <a:cs typeface="Arial"/>
                <a:sym typeface="Arial"/>
              </a:rPr>
              <a:t>				</a:t>
            </a:r>
            <a:endParaRPr/>
          </a:p>
          <a:p>
            <a:pPr indent="0" lvl="0" marL="0" marR="0" rtl="0" algn="l">
              <a:spcBef>
                <a:spcPts val="1800"/>
              </a:spcBef>
              <a:spcAft>
                <a:spcPts val="0"/>
              </a:spcAft>
              <a:buNone/>
            </a:pPr>
            <a:r>
              <a:rPr i="1" lang="it-IT" sz="1800">
                <a:solidFill>
                  <a:srgbClr val="1D2A57"/>
                </a:solidFill>
                <a:latin typeface="Arial"/>
                <a:ea typeface="Arial"/>
                <a:cs typeface="Arial"/>
                <a:sym typeface="Arial"/>
              </a:rPr>
              <a:t>That way of calculating the figures seems </a:t>
            </a:r>
            <a:r>
              <a:rPr b="1" i="1" lang="it-IT" sz="1800">
                <a:solidFill>
                  <a:srgbClr val="1D2A57"/>
                </a:solidFill>
                <a:latin typeface="Arial"/>
                <a:ea typeface="Arial"/>
                <a:cs typeface="Arial"/>
                <a:sym typeface="Arial"/>
              </a:rPr>
              <a:t>less complicated</a:t>
            </a:r>
            <a:r>
              <a:rPr i="1" lang="it-IT" sz="1800">
                <a:solidFill>
                  <a:srgbClr val="1D2A57"/>
                </a:solidFill>
                <a:latin typeface="Arial"/>
                <a:ea typeface="Arial"/>
                <a:cs typeface="Arial"/>
                <a:sym typeface="Arial"/>
              </a:rPr>
              <a:t> to me.</a:t>
            </a:r>
            <a:endParaRPr i="1" sz="1800">
              <a:solidFill>
                <a:schemeClr val="dk1"/>
              </a:solidFill>
              <a:latin typeface="Arial"/>
              <a:ea typeface="Arial"/>
              <a:cs typeface="Arial"/>
              <a:sym typeface="Arial"/>
            </a:endParaRPr>
          </a:p>
          <a:p>
            <a:pPr indent="0" lvl="0" marL="0" marR="0" rtl="0" algn="l">
              <a:spcBef>
                <a:spcPts val="1800"/>
              </a:spcBef>
              <a:spcAft>
                <a:spcPts val="0"/>
              </a:spcAft>
              <a:buNone/>
            </a:pPr>
            <a:r>
              <a:t/>
            </a:r>
            <a:endParaRPr i="1" sz="1800">
              <a:solidFill>
                <a:schemeClr val="dk1"/>
              </a:solidFill>
              <a:latin typeface="Arial"/>
              <a:ea typeface="Arial"/>
              <a:cs typeface="Arial"/>
              <a:sym typeface="Arial"/>
            </a:endParaRPr>
          </a:p>
          <a:p>
            <a:pPr indent="0" lvl="0" marL="0" marR="0" rtl="0" algn="l">
              <a:spcBef>
                <a:spcPts val="1800"/>
              </a:spcBef>
              <a:spcAft>
                <a:spcPts val="0"/>
              </a:spcAft>
              <a:buNone/>
            </a:pPr>
            <a:r>
              <a:rPr b="1" i="1" lang="it-IT" sz="2000">
                <a:solidFill>
                  <a:srgbClr val="0070C0"/>
                </a:solidFill>
                <a:latin typeface="Arial"/>
                <a:ea typeface="Arial"/>
                <a:cs typeface="Arial"/>
                <a:sym typeface="Arial"/>
              </a:rPr>
              <a:t>(the) most &gt; (the) least</a:t>
            </a:r>
            <a:endParaRPr/>
          </a:p>
          <a:p>
            <a:pPr indent="0" lvl="0" marL="0" marR="0" rtl="0" algn="l">
              <a:spcBef>
                <a:spcPts val="1800"/>
              </a:spcBef>
              <a:spcAft>
                <a:spcPts val="0"/>
              </a:spcAft>
              <a:buNone/>
            </a:pPr>
            <a:r>
              <a:rPr i="1" lang="it-IT" sz="1800">
                <a:solidFill>
                  <a:srgbClr val="1D2A57"/>
                </a:solidFill>
                <a:latin typeface="Arial"/>
                <a:ea typeface="Arial"/>
                <a:cs typeface="Arial"/>
                <a:sym typeface="Arial"/>
              </a:rPr>
              <a:t>If you are going on holiday as a group, </a:t>
            </a:r>
            <a:r>
              <a:rPr b="1" i="1" lang="it-IT" sz="1800">
                <a:solidFill>
                  <a:srgbClr val="1D2A57"/>
                </a:solidFill>
                <a:latin typeface="Arial"/>
                <a:ea typeface="Arial"/>
                <a:cs typeface="Arial"/>
                <a:sym typeface="Arial"/>
              </a:rPr>
              <a:t>the least expensive</a:t>
            </a:r>
            <a:r>
              <a:rPr i="1" lang="it-IT" sz="1800">
                <a:solidFill>
                  <a:srgbClr val="1D2A57"/>
                </a:solidFill>
                <a:latin typeface="Arial"/>
                <a:ea typeface="Arial"/>
                <a:cs typeface="Arial"/>
                <a:sym typeface="Arial"/>
              </a:rPr>
              <a:t> option is to rent an apartment or villa.</a:t>
            </a:r>
            <a:endParaRPr i="1" sz="18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4"/>
          <p:cNvSpPr txBox="1"/>
          <p:nvPr/>
        </p:nvSpPr>
        <p:spPr>
          <a:xfrm>
            <a:off x="2009776" y="265112"/>
            <a:ext cx="8114665" cy="7445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300"/>
              <a:buFont typeface="Calibri"/>
              <a:buNone/>
            </a:pPr>
            <a:r>
              <a:t/>
            </a:r>
            <a:endParaRPr sz="3300">
              <a:solidFill>
                <a:srgbClr val="0070C0"/>
              </a:solidFill>
              <a:latin typeface="Calibri"/>
              <a:ea typeface="Calibri"/>
              <a:cs typeface="Calibri"/>
              <a:sym typeface="Calibri"/>
            </a:endParaRPr>
          </a:p>
        </p:txBody>
      </p:sp>
      <p:sp>
        <p:nvSpPr>
          <p:cNvPr id="289" name="Google Shape;289;p24"/>
          <p:cNvSpPr txBox="1"/>
          <p:nvPr/>
        </p:nvSpPr>
        <p:spPr>
          <a:xfrm>
            <a:off x="1943101" y="265112"/>
            <a:ext cx="8114665" cy="66357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COMPARATIVES - VERBS</a:t>
            </a:r>
            <a:endParaRPr/>
          </a:p>
        </p:txBody>
      </p:sp>
      <p:sp>
        <p:nvSpPr>
          <p:cNvPr id="290" name="Google Shape;290;p24"/>
          <p:cNvSpPr txBox="1"/>
          <p:nvPr>
            <p:ph idx="1" type="body"/>
          </p:nvPr>
        </p:nvSpPr>
        <p:spPr>
          <a:xfrm>
            <a:off x="2009775" y="1356647"/>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it-IT"/>
              <a:t>We work </a:t>
            </a:r>
            <a:r>
              <a:rPr b="1" lang="it-IT"/>
              <a:t>more</a:t>
            </a:r>
            <a:r>
              <a:rPr lang="it-IT"/>
              <a:t> than they do</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it-IT"/>
              <a:t>We work </a:t>
            </a:r>
            <a:r>
              <a:rPr b="1" lang="it-IT"/>
              <a:t>less</a:t>
            </a:r>
            <a:r>
              <a:rPr lang="it-IT"/>
              <a:t> than they do</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it-IT"/>
              <a:t>We work </a:t>
            </a:r>
            <a:r>
              <a:rPr b="1" lang="it-IT"/>
              <a:t>as much as </a:t>
            </a:r>
            <a:r>
              <a:rPr lang="it-IT"/>
              <a:t>they do</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91" name="Google Shape;291;p24"/>
          <p:cNvPicPr preferRelativeResize="0"/>
          <p:nvPr/>
        </p:nvPicPr>
        <p:blipFill rotWithShape="1">
          <a:blip r:embed="rId3">
            <a:alphaModFix/>
          </a:blip>
          <a:srcRect b="4925" l="0" r="0" t="63632"/>
          <a:stretch/>
        </p:blipFill>
        <p:spPr>
          <a:xfrm>
            <a:off x="2057082" y="3821931"/>
            <a:ext cx="7886700" cy="15763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25"/>
          <p:cNvPicPr preferRelativeResize="0"/>
          <p:nvPr>
            <p:ph idx="1" type="body"/>
          </p:nvPr>
        </p:nvPicPr>
        <p:blipFill rotWithShape="1">
          <a:blip r:embed="rId3">
            <a:alphaModFix/>
          </a:blip>
          <a:srcRect b="0" l="0" r="0" t="0"/>
          <a:stretch/>
        </p:blipFill>
        <p:spPr>
          <a:xfrm>
            <a:off x="2279629" y="906516"/>
            <a:ext cx="7441606" cy="1542798"/>
          </a:xfrm>
          <a:prstGeom prst="rect">
            <a:avLst/>
          </a:prstGeom>
          <a:noFill/>
          <a:ln>
            <a:noFill/>
          </a:ln>
        </p:spPr>
      </p:pic>
      <p:sp>
        <p:nvSpPr>
          <p:cNvPr id="297" name="Google Shape;297;p25"/>
          <p:cNvSpPr txBox="1"/>
          <p:nvPr/>
        </p:nvSpPr>
        <p:spPr>
          <a:xfrm>
            <a:off x="2009776" y="265112"/>
            <a:ext cx="8114665" cy="7445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300"/>
              <a:buFont typeface="Calibri"/>
              <a:buNone/>
            </a:pPr>
            <a:r>
              <a:t/>
            </a:r>
            <a:endParaRPr sz="3300">
              <a:solidFill>
                <a:srgbClr val="0070C0"/>
              </a:solidFill>
              <a:latin typeface="Calibri"/>
              <a:ea typeface="Calibri"/>
              <a:cs typeface="Calibri"/>
              <a:sym typeface="Calibri"/>
            </a:endParaRPr>
          </a:p>
        </p:txBody>
      </p:sp>
      <p:pic>
        <p:nvPicPr>
          <p:cNvPr id="298" name="Google Shape;298;p25"/>
          <p:cNvPicPr preferRelativeResize="0"/>
          <p:nvPr/>
        </p:nvPicPr>
        <p:blipFill rotWithShape="1">
          <a:blip r:embed="rId4">
            <a:alphaModFix/>
          </a:blip>
          <a:srcRect b="56763" l="0" r="1037" t="8291"/>
          <a:stretch/>
        </p:blipFill>
        <p:spPr>
          <a:xfrm>
            <a:off x="2162733" y="2899038"/>
            <a:ext cx="7441606" cy="1575517"/>
          </a:xfrm>
          <a:prstGeom prst="rect">
            <a:avLst/>
          </a:prstGeom>
          <a:noFill/>
          <a:ln>
            <a:noFill/>
          </a:ln>
        </p:spPr>
      </p:pic>
      <p:sp>
        <p:nvSpPr>
          <p:cNvPr id="299" name="Google Shape;299;p25"/>
          <p:cNvSpPr txBox="1"/>
          <p:nvPr/>
        </p:nvSpPr>
        <p:spPr>
          <a:xfrm>
            <a:off x="1943101" y="265112"/>
            <a:ext cx="8114665" cy="66357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COMPARATIVES - NOUNS</a:t>
            </a:r>
            <a:endParaRPr/>
          </a:p>
        </p:txBody>
      </p:sp>
      <p:sp>
        <p:nvSpPr>
          <p:cNvPr id="300" name="Google Shape;300;p25"/>
          <p:cNvSpPr txBox="1"/>
          <p:nvPr/>
        </p:nvSpPr>
        <p:spPr>
          <a:xfrm>
            <a:off x="2998839" y="2878259"/>
            <a:ext cx="4218038" cy="338554"/>
          </a:xfrm>
          <a:prstGeom prst="rect">
            <a:avLst/>
          </a:prstGeom>
          <a:solidFill>
            <a:srgbClr val="FBF8F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it-IT" sz="1600">
                <a:solidFill>
                  <a:schemeClr val="dk1"/>
                </a:solidFill>
                <a:latin typeface="Times New Roman"/>
                <a:ea typeface="Times New Roman"/>
                <a:cs typeface="Times New Roman"/>
                <a:sym typeface="Times New Roman"/>
              </a:rPr>
              <a:t>con sostantivi singolari (= uncountable)</a:t>
            </a:r>
            <a:endParaRPr/>
          </a:p>
        </p:txBody>
      </p:sp>
      <p:pic>
        <p:nvPicPr>
          <p:cNvPr id="301" name="Google Shape;301;p25"/>
          <p:cNvPicPr preferRelativeResize="0"/>
          <p:nvPr/>
        </p:nvPicPr>
        <p:blipFill rotWithShape="1">
          <a:blip r:embed="rId4">
            <a:alphaModFix/>
          </a:blip>
          <a:srcRect b="1" l="0" r="0" t="55089"/>
          <a:stretch/>
        </p:blipFill>
        <p:spPr>
          <a:xfrm>
            <a:off x="2162734" y="4568164"/>
            <a:ext cx="7519537" cy="2024724"/>
          </a:xfrm>
          <a:prstGeom prst="rect">
            <a:avLst/>
          </a:prstGeom>
          <a:noFill/>
          <a:ln>
            <a:noFill/>
          </a:ln>
        </p:spPr>
      </p:pic>
      <p:sp>
        <p:nvSpPr>
          <p:cNvPr id="302" name="Google Shape;302;p25"/>
          <p:cNvSpPr txBox="1"/>
          <p:nvPr/>
        </p:nvSpPr>
        <p:spPr>
          <a:xfrm>
            <a:off x="4025062" y="3327640"/>
            <a:ext cx="4938298" cy="538609"/>
          </a:xfrm>
          <a:prstGeom prst="rect">
            <a:avLst/>
          </a:prstGeom>
          <a:solidFill>
            <a:srgbClr val="FCF4B3"/>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1600">
                <a:solidFill>
                  <a:schemeClr val="dk1"/>
                </a:solidFill>
                <a:latin typeface="Times New Roman"/>
                <a:ea typeface="Times New Roman"/>
                <a:cs typeface="Times New Roman"/>
                <a:sym typeface="Times New Roman"/>
              </a:rPr>
              <a:t>less</a:t>
            </a:r>
            <a:r>
              <a:rPr lang="it-IT" sz="1600">
                <a:solidFill>
                  <a:schemeClr val="dk1"/>
                </a:solidFill>
                <a:latin typeface="Times New Roman"/>
                <a:ea typeface="Times New Roman"/>
                <a:cs typeface="Times New Roman"/>
                <a:sym typeface="Times New Roman"/>
              </a:rPr>
              <a:t> + sostantivi singolari (= </a:t>
            </a:r>
            <a:r>
              <a:rPr i="1" lang="it-IT" sz="1600">
                <a:solidFill>
                  <a:schemeClr val="dk1"/>
                </a:solidFill>
                <a:latin typeface="Times New Roman"/>
                <a:ea typeface="Times New Roman"/>
                <a:cs typeface="Times New Roman"/>
                <a:sym typeface="Times New Roman"/>
              </a:rPr>
              <a:t>uncountable</a:t>
            </a:r>
            <a:r>
              <a:rPr lang="it-IT" sz="1600">
                <a:solidFill>
                  <a:schemeClr val="dk1"/>
                </a:solidFill>
                <a:latin typeface="Times New Roman"/>
                <a:ea typeface="Times New Roman"/>
                <a:cs typeface="Times New Roman"/>
                <a:sym typeface="Times New Roman"/>
              </a:rPr>
              <a:t>)</a:t>
            </a:r>
            <a:endParaRPr/>
          </a:p>
          <a:p>
            <a:pPr indent="0" lvl="0" marL="0" marR="0" rtl="0" algn="l">
              <a:spcBef>
                <a:spcPts val="600"/>
              </a:spcBef>
              <a:spcAft>
                <a:spcPts val="0"/>
              </a:spcAft>
              <a:buNone/>
            </a:pPr>
            <a:r>
              <a:t/>
            </a:r>
            <a:endParaRPr sz="800">
              <a:solidFill>
                <a:schemeClr val="dk1"/>
              </a:solidFill>
              <a:latin typeface="Times New Roman"/>
              <a:ea typeface="Times New Roman"/>
              <a:cs typeface="Times New Roman"/>
              <a:sym typeface="Times New Roman"/>
            </a:endParaRPr>
          </a:p>
        </p:txBody>
      </p:sp>
      <p:cxnSp>
        <p:nvCxnSpPr>
          <p:cNvPr id="303" name="Google Shape;303;p25"/>
          <p:cNvCxnSpPr/>
          <p:nvPr/>
        </p:nvCxnSpPr>
        <p:spPr>
          <a:xfrm>
            <a:off x="1759974" y="2654710"/>
            <a:ext cx="8364466" cy="0"/>
          </a:xfrm>
          <a:prstGeom prst="straightConnector1">
            <a:avLst/>
          </a:prstGeom>
          <a:noFill/>
          <a:ln cap="flat" cmpd="sng" w="9525">
            <a:solidFill>
              <a:schemeClr val="accent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26"/>
          <p:cNvPicPr preferRelativeResize="0"/>
          <p:nvPr>
            <p:ph idx="1" type="body"/>
          </p:nvPr>
        </p:nvPicPr>
        <p:blipFill rotWithShape="1">
          <a:blip r:embed="rId3">
            <a:alphaModFix/>
          </a:blip>
          <a:srcRect b="41369" l="0" r="0" t="7149"/>
          <a:stretch/>
        </p:blipFill>
        <p:spPr>
          <a:xfrm>
            <a:off x="2171065" y="1061883"/>
            <a:ext cx="7886700" cy="2580968"/>
          </a:xfrm>
          <a:prstGeom prst="rect">
            <a:avLst/>
          </a:prstGeom>
          <a:noFill/>
          <a:ln>
            <a:noFill/>
          </a:ln>
        </p:spPr>
      </p:pic>
      <p:sp>
        <p:nvSpPr>
          <p:cNvPr id="309" name="Google Shape;309;p26"/>
          <p:cNvSpPr txBox="1"/>
          <p:nvPr/>
        </p:nvSpPr>
        <p:spPr>
          <a:xfrm>
            <a:off x="1943101" y="265112"/>
            <a:ext cx="8114665" cy="66357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COMPARATIVES - NOUNS</a:t>
            </a:r>
            <a:endParaRPr/>
          </a:p>
        </p:txBody>
      </p:sp>
      <p:sp>
        <p:nvSpPr>
          <p:cNvPr id="310" name="Google Shape;310;p26"/>
          <p:cNvSpPr txBox="1"/>
          <p:nvPr/>
        </p:nvSpPr>
        <p:spPr>
          <a:xfrm>
            <a:off x="3529781" y="6282550"/>
            <a:ext cx="752167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u="sng">
                <a:solidFill>
                  <a:schemeClr val="dk1"/>
                </a:solidFill>
                <a:latin typeface="Calibri"/>
                <a:ea typeface="Calibri"/>
                <a:cs typeface="Calibri"/>
                <a:sym typeface="Calibri"/>
                <a:hlinkClick r:id="rId4">
                  <a:extLst>
                    <a:ext uri="{A12FA001-AC4F-418D-AE19-62706E023703}">
                      <ahyp:hlinkClr val="tx"/>
                    </a:ext>
                  </a:extLst>
                </a:hlinkClick>
              </a:rPr>
              <a:t>COUNTABLE vs. UNCOUNTABLE NOUNS</a:t>
            </a:r>
            <a:r>
              <a:rPr lang="it-IT" sz="1800">
                <a:solidFill>
                  <a:schemeClr val="dk1"/>
                </a:solidFill>
                <a:latin typeface="Calibri"/>
                <a:ea typeface="Calibri"/>
                <a:cs typeface="Calibri"/>
                <a:sym typeface="Calibri"/>
              </a:rPr>
              <a:t> </a:t>
            </a:r>
            <a:r>
              <a:rPr i="1" lang="it-IT" sz="1800">
                <a:solidFill>
                  <a:schemeClr val="dk1"/>
                </a:solidFill>
                <a:latin typeface="Calibri"/>
                <a:ea typeface="Calibri"/>
                <a:cs typeface="Calibri"/>
                <a:sym typeface="Calibri"/>
              </a:rPr>
              <a:t>(LearnEnglishTeens, British Council)</a:t>
            </a:r>
            <a:endParaRPr/>
          </a:p>
        </p:txBody>
      </p:sp>
      <p:sp>
        <p:nvSpPr>
          <p:cNvPr id="311" name="Google Shape;311;p26"/>
          <p:cNvSpPr txBox="1"/>
          <p:nvPr/>
        </p:nvSpPr>
        <p:spPr>
          <a:xfrm>
            <a:off x="4606413" y="5796117"/>
            <a:ext cx="61648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u="sng">
                <a:solidFill>
                  <a:schemeClr val="dk1"/>
                </a:solidFill>
                <a:latin typeface="Calibri"/>
                <a:ea typeface="Calibri"/>
                <a:cs typeface="Calibri"/>
                <a:sym typeface="Calibri"/>
                <a:hlinkClick r:id="rId5">
                  <a:extLst>
                    <a:ext uri="{A12FA001-AC4F-418D-AE19-62706E023703}">
                      <ahyp:hlinkClr val="tx"/>
                    </a:ext>
                  </a:extLst>
                </a:hlinkClick>
              </a:rPr>
              <a:t>COUNTABLE vs. UNCOUNTABLE NOUNS</a:t>
            </a:r>
            <a:r>
              <a:rPr lang="it-IT" sz="1800">
                <a:solidFill>
                  <a:schemeClr val="dk1"/>
                </a:solidFill>
                <a:latin typeface="Calibri"/>
                <a:ea typeface="Calibri"/>
                <a:cs typeface="Calibri"/>
                <a:sym typeface="Calibri"/>
              </a:rPr>
              <a:t> </a:t>
            </a:r>
            <a:r>
              <a:rPr i="1" lang="it-IT" sz="1800">
                <a:solidFill>
                  <a:schemeClr val="dk1"/>
                </a:solidFill>
                <a:latin typeface="Calibri"/>
                <a:ea typeface="Calibri"/>
                <a:cs typeface="Calibri"/>
                <a:sym typeface="Calibri"/>
              </a:rPr>
              <a:t>(Cambridge Grammar)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27"/>
          <p:cNvPicPr preferRelativeResize="0"/>
          <p:nvPr>
            <p:ph idx="1" type="body"/>
          </p:nvPr>
        </p:nvPicPr>
        <p:blipFill rotWithShape="1">
          <a:blip r:embed="rId3">
            <a:alphaModFix/>
          </a:blip>
          <a:srcRect b="0" l="0" r="0" t="0"/>
          <a:stretch/>
        </p:blipFill>
        <p:spPr>
          <a:xfrm>
            <a:off x="166031" y="1573698"/>
            <a:ext cx="6242910" cy="4351338"/>
          </a:xfrm>
          <a:prstGeom prst="rect">
            <a:avLst/>
          </a:prstGeom>
          <a:noFill/>
          <a:ln>
            <a:noFill/>
          </a:ln>
        </p:spPr>
      </p:pic>
      <p:pic>
        <p:nvPicPr>
          <p:cNvPr id="317" name="Google Shape;317;p27"/>
          <p:cNvPicPr preferRelativeResize="0"/>
          <p:nvPr/>
        </p:nvPicPr>
        <p:blipFill rotWithShape="1">
          <a:blip r:embed="rId4">
            <a:alphaModFix/>
          </a:blip>
          <a:srcRect b="0" l="0" r="0" t="0"/>
          <a:stretch/>
        </p:blipFill>
        <p:spPr>
          <a:xfrm>
            <a:off x="166031" y="262440"/>
            <a:ext cx="6378493" cy="967824"/>
          </a:xfrm>
          <a:prstGeom prst="rect">
            <a:avLst/>
          </a:prstGeom>
          <a:noFill/>
          <a:ln>
            <a:noFill/>
          </a:ln>
        </p:spPr>
      </p:pic>
      <p:pic>
        <p:nvPicPr>
          <p:cNvPr id="318" name="Google Shape;318;p27"/>
          <p:cNvPicPr preferRelativeResize="0"/>
          <p:nvPr/>
        </p:nvPicPr>
        <p:blipFill rotWithShape="1">
          <a:blip r:embed="rId5">
            <a:alphaModFix/>
          </a:blip>
          <a:srcRect b="0" l="0" r="0" t="0"/>
          <a:stretch/>
        </p:blipFill>
        <p:spPr>
          <a:xfrm>
            <a:off x="5101573" y="5711563"/>
            <a:ext cx="6805250" cy="8839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8"/>
          <p:cNvSpPr txBox="1"/>
          <p:nvPr>
            <p:ph idx="1" type="body"/>
          </p:nvPr>
        </p:nvSpPr>
        <p:spPr>
          <a:xfrm>
            <a:off x="1894705" y="1325129"/>
            <a:ext cx="4305301" cy="512509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70C0"/>
              </a:buClr>
              <a:buSzPts val="2800"/>
              <a:buNone/>
            </a:pPr>
            <a:r>
              <a:rPr lang="it-IT">
                <a:solidFill>
                  <a:srgbClr val="0070C0"/>
                </a:solidFill>
              </a:rPr>
              <a:t>Conversations often begin in the present perfect</a:t>
            </a:r>
            <a:endParaRPr>
              <a:solidFill>
                <a:srgbClr val="0070C0"/>
              </a:solidFill>
            </a:endParaRPr>
          </a:p>
          <a:p>
            <a:pPr indent="0" lvl="0" marL="361950" rtl="0" algn="l">
              <a:lnSpc>
                <a:spcPct val="90000"/>
              </a:lnSpc>
              <a:spcBef>
                <a:spcPts val="1200"/>
              </a:spcBef>
              <a:spcAft>
                <a:spcPts val="0"/>
              </a:spcAft>
              <a:buClr>
                <a:schemeClr val="dk1"/>
              </a:buClr>
              <a:buSzPts val="2600"/>
              <a:buNone/>
            </a:pPr>
            <a:r>
              <a:rPr lang="it-IT" sz="2600"/>
              <a:t>(with a general question; you don’t know whether something has happened in the past) </a:t>
            </a:r>
            <a:endParaRPr/>
          </a:p>
          <a:p>
            <a:pPr indent="0" lvl="0" marL="0" rtl="0" algn="l">
              <a:lnSpc>
                <a:spcPct val="90000"/>
              </a:lnSpc>
              <a:spcBef>
                <a:spcPts val="2400"/>
              </a:spcBef>
              <a:spcAft>
                <a:spcPts val="0"/>
              </a:spcAft>
              <a:buClr>
                <a:srgbClr val="0070C0"/>
              </a:buClr>
              <a:buSzPts val="2800"/>
              <a:buNone/>
            </a:pPr>
            <a:r>
              <a:rPr lang="it-IT">
                <a:solidFill>
                  <a:srgbClr val="0070C0"/>
                </a:solidFill>
              </a:rPr>
              <a:t>and then change to the past simple</a:t>
            </a:r>
            <a:endParaRPr>
              <a:solidFill>
                <a:srgbClr val="0070C0"/>
              </a:solidFill>
            </a:endParaRPr>
          </a:p>
          <a:p>
            <a:pPr indent="0" lvl="0" marL="361950" rtl="0" algn="l">
              <a:lnSpc>
                <a:spcPct val="90000"/>
              </a:lnSpc>
              <a:spcBef>
                <a:spcPts val="1200"/>
              </a:spcBef>
              <a:spcAft>
                <a:spcPts val="0"/>
              </a:spcAft>
              <a:buClr>
                <a:schemeClr val="dk1"/>
              </a:buClr>
              <a:buSzPts val="2600"/>
              <a:buNone/>
            </a:pPr>
            <a:r>
              <a:rPr lang="it-IT" sz="2600"/>
              <a:t>to ask for or give specific details (e.g. </a:t>
            </a:r>
            <a:r>
              <a:rPr i="1" lang="it-IT" sz="2600"/>
              <a:t>when, what, where, who with etc.</a:t>
            </a:r>
            <a:r>
              <a:rPr lang="it-IT" sz="2600"/>
              <a:t>)</a:t>
            </a:r>
            <a:endParaRPr sz="2300"/>
          </a:p>
          <a:p>
            <a:pPr indent="0" lvl="0" marL="0" rtl="0" algn="l">
              <a:lnSpc>
                <a:spcPct val="90000"/>
              </a:lnSpc>
              <a:spcBef>
                <a:spcPts val="1200"/>
              </a:spcBef>
              <a:spcAft>
                <a:spcPts val="0"/>
              </a:spcAft>
              <a:buClr>
                <a:schemeClr val="dk1"/>
              </a:buClr>
              <a:buSzPts val="2300"/>
              <a:buNone/>
            </a:pPr>
            <a:r>
              <a:t/>
            </a:r>
            <a:endParaRPr i="1" sz="2300"/>
          </a:p>
          <a:p>
            <a:pPr indent="0" lvl="0" marL="0" rtl="0" algn="l">
              <a:lnSpc>
                <a:spcPct val="90000"/>
              </a:lnSpc>
              <a:spcBef>
                <a:spcPts val="1200"/>
              </a:spcBef>
              <a:spcAft>
                <a:spcPts val="0"/>
              </a:spcAft>
              <a:buClr>
                <a:schemeClr val="dk1"/>
              </a:buClr>
              <a:buSzPts val="2300"/>
              <a:buNone/>
            </a:pPr>
            <a:r>
              <a:t/>
            </a:r>
            <a:endParaRPr i="1" sz="2300"/>
          </a:p>
        </p:txBody>
      </p:sp>
      <p:sp>
        <p:nvSpPr>
          <p:cNvPr id="325" name="Google Shape;325;p28"/>
          <p:cNvSpPr txBox="1"/>
          <p:nvPr/>
        </p:nvSpPr>
        <p:spPr>
          <a:xfrm>
            <a:off x="1894704" y="155578"/>
            <a:ext cx="8402592" cy="1169551"/>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70C0"/>
              </a:buClr>
              <a:buSzPts val="3600"/>
              <a:buFont typeface="Arial"/>
              <a:buNone/>
            </a:pPr>
            <a:r>
              <a:rPr lang="it-IT" sz="3600">
                <a:solidFill>
                  <a:srgbClr val="0070C0"/>
                </a:solidFill>
                <a:latin typeface="Arial"/>
                <a:ea typeface="Arial"/>
                <a:cs typeface="Arial"/>
                <a:sym typeface="Arial"/>
              </a:rPr>
              <a:t>PRESENT PERFECT – PAST SIMPLE</a:t>
            </a:r>
            <a:endParaRPr sz="3600">
              <a:solidFill>
                <a:srgbClr val="0070C0"/>
              </a:solidFill>
              <a:latin typeface="Arial"/>
              <a:ea typeface="Arial"/>
              <a:cs typeface="Arial"/>
              <a:sym typeface="Arial"/>
            </a:endParaRPr>
          </a:p>
        </p:txBody>
      </p:sp>
      <p:pic>
        <p:nvPicPr>
          <p:cNvPr id="326" name="Google Shape;326;p28"/>
          <p:cNvPicPr preferRelativeResize="0"/>
          <p:nvPr/>
        </p:nvPicPr>
        <p:blipFill rotWithShape="1">
          <a:blip r:embed="rId3">
            <a:alphaModFix/>
          </a:blip>
          <a:srcRect b="0" l="0" r="0" t="3076"/>
          <a:stretch/>
        </p:blipFill>
        <p:spPr>
          <a:xfrm>
            <a:off x="7258051" y="1847851"/>
            <a:ext cx="3143251" cy="384970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29"/>
          <p:cNvPicPr preferRelativeResize="0"/>
          <p:nvPr/>
        </p:nvPicPr>
        <p:blipFill rotWithShape="1">
          <a:blip r:embed="rId3">
            <a:alphaModFix/>
          </a:blip>
          <a:srcRect b="0" l="0" r="0" t="0"/>
          <a:stretch/>
        </p:blipFill>
        <p:spPr>
          <a:xfrm>
            <a:off x="1581151" y="933450"/>
            <a:ext cx="9030249" cy="5867400"/>
          </a:xfrm>
          <a:prstGeom prst="rect">
            <a:avLst/>
          </a:prstGeom>
          <a:noFill/>
          <a:ln>
            <a:noFill/>
          </a:ln>
        </p:spPr>
      </p:pic>
      <p:sp>
        <p:nvSpPr>
          <p:cNvPr id="333" name="Google Shape;333;p29"/>
          <p:cNvSpPr txBox="1"/>
          <p:nvPr/>
        </p:nvSpPr>
        <p:spPr>
          <a:xfrm>
            <a:off x="1685925" y="57151"/>
            <a:ext cx="8820151" cy="77787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70C0"/>
              </a:buClr>
              <a:buSzPts val="2800"/>
              <a:buFont typeface="Arial"/>
              <a:buNone/>
            </a:pPr>
            <a:r>
              <a:rPr lang="it-IT" sz="2800">
                <a:solidFill>
                  <a:srgbClr val="0070C0"/>
                </a:solidFill>
                <a:latin typeface="Arial"/>
                <a:ea typeface="Arial"/>
                <a:cs typeface="Arial"/>
                <a:sym typeface="Arial"/>
              </a:rPr>
              <a:t>PRESENT PERFECT vs. PAST SIMPLE - summing up</a:t>
            </a:r>
            <a:endParaRPr sz="2800">
              <a:solidFill>
                <a:srgbClr val="0070C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nvSpPr>
        <p:spPr>
          <a:xfrm>
            <a:off x="1859216" y="421462"/>
            <a:ext cx="8697044" cy="59093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0" i="0" lang="it-IT" sz="3600" u="none" cap="none" strike="noStrike">
                <a:solidFill>
                  <a:srgbClr val="0070C0"/>
                </a:solidFill>
                <a:latin typeface="Arial"/>
                <a:ea typeface="Arial"/>
                <a:cs typeface="Arial"/>
                <a:sym typeface="Arial"/>
              </a:rPr>
              <a:t>PAST SIMPLE</a:t>
            </a:r>
            <a:endParaRPr b="0" i="0" sz="3600" u="none" cap="none" strike="noStrike">
              <a:solidFill>
                <a:schemeClr val="dk1"/>
              </a:solidFill>
              <a:latin typeface="Arial"/>
              <a:ea typeface="Arial"/>
              <a:cs typeface="Arial"/>
              <a:sym typeface="Arial"/>
            </a:endParaRPr>
          </a:p>
        </p:txBody>
      </p:sp>
      <p:sp>
        <p:nvSpPr>
          <p:cNvPr id="106" name="Google Shape;106;p3"/>
          <p:cNvSpPr txBox="1"/>
          <p:nvPr/>
        </p:nvSpPr>
        <p:spPr>
          <a:xfrm>
            <a:off x="2252133" y="1461611"/>
            <a:ext cx="7586134" cy="387798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it-IT" sz="2800" u="none" cap="none" strike="noStrike">
                <a:solidFill>
                  <a:schemeClr val="dk1"/>
                </a:solidFill>
                <a:latin typeface="Arial"/>
                <a:ea typeface="Arial"/>
                <a:cs typeface="Arial"/>
                <a:sym typeface="Arial"/>
              </a:rPr>
              <a:t>We use the past simple to talk or to ask about </a:t>
            </a:r>
            <a:endParaRPr/>
          </a:p>
          <a:p>
            <a:pPr indent="0" lvl="0" marL="0" marR="0" rtl="0" algn="ctr">
              <a:spcBef>
                <a:spcPts val="1200"/>
              </a:spcBef>
              <a:spcAft>
                <a:spcPts val="0"/>
              </a:spcAft>
              <a:buNone/>
            </a:pPr>
            <a:r>
              <a:rPr b="1" i="0" lang="it-IT" sz="2800" u="none" cap="none" strike="noStrike">
                <a:solidFill>
                  <a:schemeClr val="dk1"/>
                </a:solidFill>
                <a:latin typeface="Arial"/>
                <a:ea typeface="Arial"/>
                <a:cs typeface="Arial"/>
                <a:sym typeface="Arial"/>
              </a:rPr>
              <a:t>specific finished actions in the past</a:t>
            </a:r>
            <a:endParaRPr/>
          </a:p>
          <a:p>
            <a:pPr indent="0" lvl="0" marL="0" marR="0" rtl="0" algn="ctr">
              <a:spcBef>
                <a:spcPts val="1200"/>
              </a:spcBef>
              <a:spcAft>
                <a:spcPts val="0"/>
              </a:spcAft>
              <a:buNone/>
            </a:pPr>
            <a:r>
              <a:t/>
            </a:r>
            <a:endParaRPr b="1" i="0" sz="2800" u="none" cap="none" strike="noStrike">
              <a:solidFill>
                <a:schemeClr val="dk1"/>
              </a:solidFill>
              <a:latin typeface="Arial"/>
              <a:ea typeface="Arial"/>
              <a:cs typeface="Arial"/>
              <a:sym typeface="Arial"/>
            </a:endParaRPr>
          </a:p>
          <a:p>
            <a:pPr indent="0" lvl="0" marL="0" marR="0" rtl="0" algn="ctr">
              <a:spcBef>
                <a:spcPts val="1200"/>
              </a:spcBef>
              <a:spcAft>
                <a:spcPts val="0"/>
              </a:spcAft>
              <a:buNone/>
            </a:pPr>
            <a:r>
              <a:rPr b="1" i="0" lang="it-IT" sz="2800" u="none" cap="none" strike="noStrike">
                <a:solidFill>
                  <a:schemeClr val="dk1"/>
                </a:solidFill>
                <a:latin typeface="Arial"/>
                <a:ea typeface="Arial"/>
                <a:cs typeface="Arial"/>
                <a:sym typeface="Arial"/>
              </a:rPr>
              <a:t>when the time is mentioned</a:t>
            </a:r>
            <a:br>
              <a:rPr b="1" i="0" lang="it-IT" sz="2800" u="none" cap="none" strike="noStrike">
                <a:solidFill>
                  <a:schemeClr val="dk1"/>
                </a:solidFill>
                <a:latin typeface="Arial"/>
                <a:ea typeface="Arial"/>
                <a:cs typeface="Arial"/>
                <a:sym typeface="Arial"/>
              </a:rPr>
            </a:br>
            <a:r>
              <a:rPr b="0" i="0" lang="it-IT" sz="2800" u="none" cap="none" strike="noStrike">
                <a:solidFill>
                  <a:schemeClr val="dk1"/>
                </a:solidFill>
                <a:latin typeface="Arial"/>
                <a:ea typeface="Arial"/>
                <a:cs typeface="Arial"/>
                <a:sym typeface="Arial"/>
              </a:rPr>
              <a:t>(e.g. </a:t>
            </a:r>
            <a:r>
              <a:rPr b="0" i="1" lang="it-IT" sz="2800" u="none" cap="none" strike="noStrike">
                <a:solidFill>
                  <a:schemeClr val="dk1"/>
                </a:solidFill>
                <a:latin typeface="Arial"/>
                <a:ea typeface="Arial"/>
                <a:cs typeface="Arial"/>
                <a:sym typeface="Arial"/>
              </a:rPr>
              <a:t>yesterday, last year)</a:t>
            </a:r>
            <a:endParaRPr b="1" i="1" sz="2800" u="none" cap="none" strike="noStrike">
              <a:solidFill>
                <a:schemeClr val="dk1"/>
              </a:solidFill>
              <a:latin typeface="Arial"/>
              <a:ea typeface="Arial"/>
              <a:cs typeface="Arial"/>
              <a:sym typeface="Arial"/>
            </a:endParaRPr>
          </a:p>
          <a:p>
            <a:pPr indent="0" lvl="0" marL="0" marR="0" rtl="0" algn="ctr">
              <a:spcBef>
                <a:spcPts val="1200"/>
              </a:spcBef>
              <a:spcAft>
                <a:spcPts val="0"/>
              </a:spcAft>
              <a:buNone/>
            </a:pPr>
            <a:r>
              <a:t/>
            </a:r>
            <a:endParaRPr b="1" i="1" sz="2800" u="none" cap="none" strike="noStrike">
              <a:solidFill>
                <a:schemeClr val="dk1"/>
              </a:solidFill>
              <a:latin typeface="Arial"/>
              <a:ea typeface="Arial"/>
              <a:cs typeface="Arial"/>
              <a:sym typeface="Arial"/>
            </a:endParaRPr>
          </a:p>
          <a:p>
            <a:pPr indent="0" lvl="0" marL="0" marR="0" rtl="0" algn="ctr">
              <a:spcBef>
                <a:spcPts val="1200"/>
              </a:spcBef>
              <a:spcAft>
                <a:spcPts val="0"/>
              </a:spcAft>
              <a:buNone/>
            </a:pPr>
            <a:r>
              <a:rPr b="1" i="0" lang="it-IT" sz="2800" u="none" cap="none" strike="noStrike">
                <a:solidFill>
                  <a:schemeClr val="dk1"/>
                </a:solidFill>
                <a:latin typeface="Arial"/>
                <a:ea typeface="Arial"/>
                <a:cs typeface="Arial"/>
                <a:sym typeface="Arial"/>
              </a:rPr>
              <a:t>or understood</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8" name="Shape 338"/>
        <p:cNvGrpSpPr/>
        <p:nvPr/>
      </p:nvGrpSpPr>
      <p:grpSpPr>
        <a:xfrm>
          <a:off x="0" y="0"/>
          <a:ext cx="0" cy="0"/>
          <a:chOff x="0" y="0"/>
          <a:chExt cx="0" cy="0"/>
        </a:xfrm>
      </p:grpSpPr>
      <p:pic>
        <p:nvPicPr>
          <p:cNvPr id="339" name="Google Shape;339;p30"/>
          <p:cNvPicPr preferRelativeResize="0"/>
          <p:nvPr>
            <p:ph idx="1" type="body"/>
          </p:nvPr>
        </p:nvPicPr>
        <p:blipFill rotWithShape="1">
          <a:blip r:embed="rId3">
            <a:alphaModFix/>
          </a:blip>
          <a:srcRect b="0" l="0" r="0" t="0"/>
          <a:stretch/>
        </p:blipFill>
        <p:spPr>
          <a:xfrm>
            <a:off x="3476459" y="1633388"/>
            <a:ext cx="8467475" cy="5224612"/>
          </a:xfrm>
          <a:prstGeom prst="rect">
            <a:avLst/>
          </a:prstGeom>
          <a:noFill/>
          <a:ln>
            <a:noFill/>
          </a:ln>
        </p:spPr>
      </p:pic>
      <p:sp>
        <p:nvSpPr>
          <p:cNvPr id="340" name="Google Shape;340;p30"/>
          <p:cNvSpPr/>
          <p:nvPr/>
        </p:nvSpPr>
        <p:spPr>
          <a:xfrm>
            <a:off x="8011345" y="6308208"/>
            <a:ext cx="2318392" cy="369332"/>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Exercise 4Aa GB p.133</a:t>
            </a:r>
            <a:endParaRPr/>
          </a:p>
        </p:txBody>
      </p:sp>
      <p:pic>
        <p:nvPicPr>
          <p:cNvPr id="341" name="Google Shape;341;p30"/>
          <p:cNvPicPr preferRelativeResize="0"/>
          <p:nvPr/>
        </p:nvPicPr>
        <p:blipFill rotWithShape="1">
          <a:blip r:embed="rId4">
            <a:alphaModFix/>
          </a:blip>
          <a:srcRect b="0" l="0" r="0" t="0"/>
          <a:stretch/>
        </p:blipFill>
        <p:spPr>
          <a:xfrm>
            <a:off x="0" y="84942"/>
            <a:ext cx="8467476" cy="184031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5" name="Shape 345"/>
        <p:cNvGrpSpPr/>
        <p:nvPr/>
      </p:nvGrpSpPr>
      <p:grpSpPr>
        <a:xfrm>
          <a:off x="0" y="0"/>
          <a:ext cx="0" cy="0"/>
          <a:chOff x="0" y="0"/>
          <a:chExt cx="0" cy="0"/>
        </a:xfrm>
      </p:grpSpPr>
      <p:pic>
        <p:nvPicPr>
          <p:cNvPr id="346" name="Google Shape;346;p31"/>
          <p:cNvPicPr preferRelativeResize="0"/>
          <p:nvPr/>
        </p:nvPicPr>
        <p:blipFill rotWithShape="1">
          <a:blip r:embed="rId3">
            <a:alphaModFix/>
          </a:blip>
          <a:srcRect b="0" l="0" r="0" t="0"/>
          <a:stretch/>
        </p:blipFill>
        <p:spPr>
          <a:xfrm>
            <a:off x="1648710" y="1174471"/>
            <a:ext cx="8894580" cy="4509058"/>
          </a:xfrm>
          <a:prstGeom prst="rect">
            <a:avLst/>
          </a:prstGeom>
          <a:noFill/>
          <a:ln>
            <a:noFill/>
          </a:ln>
        </p:spPr>
      </p:pic>
      <p:sp>
        <p:nvSpPr>
          <p:cNvPr id="347" name="Google Shape;347;p31"/>
          <p:cNvSpPr/>
          <p:nvPr/>
        </p:nvSpPr>
        <p:spPr>
          <a:xfrm>
            <a:off x="8011346" y="6308208"/>
            <a:ext cx="2270301" cy="369332"/>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Exercise 4Ab GB p.133</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32"/>
          <p:cNvPicPr preferRelativeResize="0"/>
          <p:nvPr/>
        </p:nvPicPr>
        <p:blipFill rotWithShape="1">
          <a:blip r:embed="rId3">
            <a:alphaModFix/>
          </a:blip>
          <a:srcRect b="0" l="0" r="0" t="0"/>
          <a:stretch/>
        </p:blipFill>
        <p:spPr>
          <a:xfrm>
            <a:off x="1754641" y="242207"/>
            <a:ext cx="6738698" cy="6338207"/>
          </a:xfrm>
          <a:prstGeom prst="rect">
            <a:avLst/>
          </a:prstGeom>
          <a:noFill/>
          <a:ln>
            <a:noFill/>
          </a:ln>
        </p:spPr>
      </p:pic>
      <p:sp>
        <p:nvSpPr>
          <p:cNvPr id="354" name="Google Shape;354;p32"/>
          <p:cNvSpPr/>
          <p:nvPr/>
        </p:nvSpPr>
        <p:spPr>
          <a:xfrm>
            <a:off x="8602218" y="6395747"/>
            <a:ext cx="1985928" cy="369332"/>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 exercise on OLAT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33"/>
          <p:cNvPicPr preferRelativeResize="0"/>
          <p:nvPr/>
        </p:nvPicPr>
        <p:blipFill rotWithShape="1">
          <a:blip r:embed="rId3">
            <a:alphaModFix/>
          </a:blip>
          <a:srcRect b="0" l="0" r="0" t="0"/>
          <a:stretch/>
        </p:blipFill>
        <p:spPr>
          <a:xfrm>
            <a:off x="1705690" y="317156"/>
            <a:ext cx="8780621" cy="447836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34"/>
          <p:cNvPicPr preferRelativeResize="0"/>
          <p:nvPr/>
        </p:nvPicPr>
        <p:blipFill rotWithShape="1">
          <a:blip r:embed="rId3">
            <a:alphaModFix/>
          </a:blip>
          <a:srcRect b="0" l="0" r="0" t="0"/>
          <a:stretch/>
        </p:blipFill>
        <p:spPr>
          <a:xfrm>
            <a:off x="2223454" y="1550328"/>
            <a:ext cx="7745093" cy="3950216"/>
          </a:xfrm>
          <a:prstGeom prst="rect">
            <a:avLst/>
          </a:prstGeom>
          <a:noFill/>
          <a:ln>
            <a:noFill/>
          </a:ln>
        </p:spPr>
      </p:pic>
      <p:sp>
        <p:nvSpPr>
          <p:cNvPr id="366" name="Google Shape;366;p34"/>
          <p:cNvSpPr/>
          <p:nvPr/>
        </p:nvSpPr>
        <p:spPr>
          <a:xfrm>
            <a:off x="4811209" y="2110052"/>
            <a:ext cx="1368101" cy="665653"/>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34"/>
          <p:cNvSpPr/>
          <p:nvPr/>
        </p:nvSpPr>
        <p:spPr>
          <a:xfrm>
            <a:off x="3048158" y="2707818"/>
            <a:ext cx="1001050" cy="622968"/>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34"/>
          <p:cNvSpPr/>
          <p:nvPr/>
        </p:nvSpPr>
        <p:spPr>
          <a:xfrm>
            <a:off x="5577390" y="3273290"/>
            <a:ext cx="1001050" cy="622968"/>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34"/>
          <p:cNvSpPr/>
          <p:nvPr/>
        </p:nvSpPr>
        <p:spPr>
          <a:xfrm>
            <a:off x="6434048" y="3745233"/>
            <a:ext cx="1001051" cy="622968"/>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34"/>
          <p:cNvSpPr/>
          <p:nvPr/>
        </p:nvSpPr>
        <p:spPr>
          <a:xfrm>
            <a:off x="4634131" y="4217176"/>
            <a:ext cx="1001051" cy="622968"/>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34"/>
          <p:cNvSpPr/>
          <p:nvPr/>
        </p:nvSpPr>
        <p:spPr>
          <a:xfrm>
            <a:off x="7929312" y="4840144"/>
            <a:ext cx="1261873" cy="660400"/>
          </a:xfrm>
          <a:prstGeom prst="ellipse">
            <a:avLst/>
          </a:prstGeom>
          <a:noFill/>
          <a:ln cap="flat" cmpd="sng" w="5715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35"/>
          <p:cNvPicPr preferRelativeResize="0"/>
          <p:nvPr/>
        </p:nvPicPr>
        <p:blipFill rotWithShape="1">
          <a:blip r:embed="rId3">
            <a:alphaModFix/>
          </a:blip>
          <a:srcRect b="0" l="0" r="0" t="0"/>
          <a:stretch/>
        </p:blipFill>
        <p:spPr>
          <a:xfrm>
            <a:off x="1606062" y="383336"/>
            <a:ext cx="8979877" cy="451378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36"/>
          <p:cNvPicPr preferRelativeResize="0"/>
          <p:nvPr/>
        </p:nvPicPr>
        <p:blipFill rotWithShape="1">
          <a:blip r:embed="rId3">
            <a:alphaModFix/>
          </a:blip>
          <a:srcRect b="0" l="0" r="0" t="0"/>
          <a:stretch/>
        </p:blipFill>
        <p:spPr>
          <a:xfrm>
            <a:off x="1606062" y="383336"/>
            <a:ext cx="8979877" cy="4513784"/>
          </a:xfrm>
          <a:prstGeom prst="rect">
            <a:avLst/>
          </a:prstGeom>
          <a:noFill/>
          <a:ln>
            <a:noFill/>
          </a:ln>
        </p:spPr>
      </p:pic>
      <p:cxnSp>
        <p:nvCxnSpPr>
          <p:cNvPr id="384" name="Google Shape;384;p36"/>
          <p:cNvCxnSpPr/>
          <p:nvPr/>
        </p:nvCxnSpPr>
        <p:spPr>
          <a:xfrm>
            <a:off x="5249334" y="1727201"/>
            <a:ext cx="1151467" cy="2167467"/>
          </a:xfrm>
          <a:prstGeom prst="straightConnector1">
            <a:avLst/>
          </a:prstGeom>
          <a:noFill/>
          <a:ln cap="flat" cmpd="sng" w="57150">
            <a:solidFill>
              <a:srgbClr val="FFFF00"/>
            </a:solidFill>
            <a:prstDash val="solid"/>
            <a:miter lim="800000"/>
            <a:headEnd len="sm" w="sm" type="none"/>
            <a:tailEnd len="med" w="med" type="triangle"/>
          </a:ln>
        </p:spPr>
      </p:cxnSp>
      <p:cxnSp>
        <p:nvCxnSpPr>
          <p:cNvPr id="385" name="Google Shape;385;p36"/>
          <p:cNvCxnSpPr/>
          <p:nvPr/>
        </p:nvCxnSpPr>
        <p:spPr>
          <a:xfrm>
            <a:off x="4445000" y="2184400"/>
            <a:ext cx="1955800" cy="1244600"/>
          </a:xfrm>
          <a:prstGeom prst="straightConnector1">
            <a:avLst/>
          </a:prstGeom>
          <a:noFill/>
          <a:ln cap="flat" cmpd="sng" w="57150">
            <a:solidFill>
              <a:srgbClr val="FFFF00"/>
            </a:solidFill>
            <a:prstDash val="solid"/>
            <a:miter lim="800000"/>
            <a:headEnd len="sm" w="sm" type="none"/>
            <a:tailEnd len="med" w="med" type="triangle"/>
          </a:ln>
        </p:spPr>
      </p:cxnSp>
      <p:cxnSp>
        <p:nvCxnSpPr>
          <p:cNvPr id="386" name="Google Shape;386;p36"/>
          <p:cNvCxnSpPr/>
          <p:nvPr/>
        </p:nvCxnSpPr>
        <p:spPr>
          <a:xfrm flipH="1" rot="10800000">
            <a:off x="4944532" y="1727200"/>
            <a:ext cx="1456268" cy="850900"/>
          </a:xfrm>
          <a:prstGeom prst="straightConnector1">
            <a:avLst/>
          </a:prstGeom>
          <a:noFill/>
          <a:ln cap="flat" cmpd="sng" w="57150">
            <a:solidFill>
              <a:srgbClr val="92D050"/>
            </a:solidFill>
            <a:prstDash val="solid"/>
            <a:miter lim="800000"/>
            <a:headEnd len="sm" w="sm" type="none"/>
            <a:tailEnd len="med" w="med" type="triangle"/>
          </a:ln>
        </p:spPr>
      </p:cxnSp>
      <p:cxnSp>
        <p:nvCxnSpPr>
          <p:cNvPr id="387" name="Google Shape;387;p36"/>
          <p:cNvCxnSpPr/>
          <p:nvPr/>
        </p:nvCxnSpPr>
        <p:spPr>
          <a:xfrm flipH="1" rot="10800000">
            <a:off x="4944532" y="2184401"/>
            <a:ext cx="1456268" cy="897467"/>
          </a:xfrm>
          <a:prstGeom prst="straightConnector1">
            <a:avLst/>
          </a:prstGeom>
          <a:noFill/>
          <a:ln cap="flat" cmpd="sng" w="57150">
            <a:solidFill>
              <a:srgbClr val="FFFF00"/>
            </a:solidFill>
            <a:prstDash val="solid"/>
            <a:miter lim="800000"/>
            <a:headEnd len="sm" w="sm" type="none"/>
            <a:tailEnd len="med" w="med" type="triangle"/>
          </a:ln>
        </p:spPr>
      </p:cxnSp>
      <p:cxnSp>
        <p:nvCxnSpPr>
          <p:cNvPr id="388" name="Google Shape;388;p36"/>
          <p:cNvCxnSpPr/>
          <p:nvPr/>
        </p:nvCxnSpPr>
        <p:spPr>
          <a:xfrm>
            <a:off x="4944532" y="3539067"/>
            <a:ext cx="1456268" cy="886664"/>
          </a:xfrm>
          <a:prstGeom prst="straightConnector1">
            <a:avLst/>
          </a:prstGeom>
          <a:noFill/>
          <a:ln cap="flat" cmpd="sng" w="57150">
            <a:solidFill>
              <a:srgbClr val="FFFF00"/>
            </a:solidFill>
            <a:prstDash val="solid"/>
            <a:miter lim="800000"/>
            <a:headEnd len="sm" w="sm" type="none"/>
            <a:tailEnd len="med" w="med" type="triangle"/>
          </a:ln>
        </p:spPr>
      </p:cxnSp>
      <p:cxnSp>
        <p:nvCxnSpPr>
          <p:cNvPr id="389" name="Google Shape;389;p36"/>
          <p:cNvCxnSpPr/>
          <p:nvPr/>
        </p:nvCxnSpPr>
        <p:spPr>
          <a:xfrm flipH="1" rot="10800000">
            <a:off x="3966632" y="1255811"/>
            <a:ext cx="2434168" cy="2726588"/>
          </a:xfrm>
          <a:prstGeom prst="straightConnector1">
            <a:avLst/>
          </a:prstGeom>
          <a:noFill/>
          <a:ln cap="flat" cmpd="sng" w="57150">
            <a:solidFill>
              <a:srgbClr val="FFC000"/>
            </a:solidFill>
            <a:prstDash val="solid"/>
            <a:miter lim="800000"/>
            <a:headEnd len="sm" w="sm" type="none"/>
            <a:tailEnd len="med" w="med" type="triangle"/>
          </a:ln>
        </p:spPr>
      </p:cxnSp>
      <p:cxnSp>
        <p:nvCxnSpPr>
          <p:cNvPr id="390" name="Google Shape;390;p36"/>
          <p:cNvCxnSpPr/>
          <p:nvPr/>
        </p:nvCxnSpPr>
        <p:spPr>
          <a:xfrm flipH="1" rot="10800000">
            <a:off x="4521200" y="3081868"/>
            <a:ext cx="1879601" cy="1393133"/>
          </a:xfrm>
          <a:prstGeom prst="straightConnector1">
            <a:avLst/>
          </a:prstGeom>
          <a:noFill/>
          <a:ln cap="flat" cmpd="sng" w="57150">
            <a:solidFill>
              <a:srgbClr val="FFFF00"/>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37"/>
          <p:cNvPicPr preferRelativeResize="0"/>
          <p:nvPr/>
        </p:nvPicPr>
        <p:blipFill rotWithShape="1">
          <a:blip r:embed="rId3">
            <a:alphaModFix/>
          </a:blip>
          <a:srcRect b="0" l="0" r="0" t="0"/>
          <a:stretch/>
        </p:blipFill>
        <p:spPr>
          <a:xfrm>
            <a:off x="1606062" y="963828"/>
            <a:ext cx="8979877" cy="49303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38"/>
          <p:cNvPicPr preferRelativeResize="0"/>
          <p:nvPr/>
        </p:nvPicPr>
        <p:blipFill rotWithShape="1">
          <a:blip r:embed="rId3">
            <a:alphaModFix/>
          </a:blip>
          <a:srcRect b="0" l="0" r="0" t="0"/>
          <a:stretch/>
        </p:blipFill>
        <p:spPr>
          <a:xfrm>
            <a:off x="1606062" y="963828"/>
            <a:ext cx="8979877" cy="4930344"/>
          </a:xfrm>
          <a:prstGeom prst="rect">
            <a:avLst/>
          </a:prstGeom>
          <a:noFill/>
          <a:ln>
            <a:noFill/>
          </a:ln>
        </p:spPr>
      </p:pic>
      <p:cxnSp>
        <p:nvCxnSpPr>
          <p:cNvPr id="403" name="Google Shape;403;p38"/>
          <p:cNvCxnSpPr/>
          <p:nvPr/>
        </p:nvCxnSpPr>
        <p:spPr>
          <a:xfrm>
            <a:off x="5300133" y="2404533"/>
            <a:ext cx="1574800" cy="304800"/>
          </a:xfrm>
          <a:prstGeom prst="straightConnector1">
            <a:avLst/>
          </a:prstGeom>
          <a:noFill/>
          <a:ln cap="flat" cmpd="sng" w="57150">
            <a:solidFill>
              <a:srgbClr val="FFFF00"/>
            </a:solidFill>
            <a:prstDash val="solid"/>
            <a:miter lim="800000"/>
            <a:headEnd len="sm" w="sm" type="none"/>
            <a:tailEnd len="med" w="med" type="triangle"/>
          </a:ln>
        </p:spPr>
      </p:cxnSp>
      <p:cxnSp>
        <p:nvCxnSpPr>
          <p:cNvPr id="404" name="Google Shape;404;p38"/>
          <p:cNvCxnSpPr/>
          <p:nvPr/>
        </p:nvCxnSpPr>
        <p:spPr>
          <a:xfrm>
            <a:off x="6553201" y="3124200"/>
            <a:ext cx="321733" cy="304800"/>
          </a:xfrm>
          <a:prstGeom prst="straightConnector1">
            <a:avLst/>
          </a:prstGeom>
          <a:noFill/>
          <a:ln cap="flat" cmpd="sng" w="57150">
            <a:solidFill>
              <a:srgbClr val="FFFF00"/>
            </a:solidFill>
            <a:prstDash val="solid"/>
            <a:miter lim="800000"/>
            <a:headEnd len="sm" w="sm" type="none"/>
            <a:tailEnd len="med" w="med" type="triangle"/>
          </a:ln>
        </p:spPr>
      </p:cxnSp>
      <p:cxnSp>
        <p:nvCxnSpPr>
          <p:cNvPr id="405" name="Google Shape;405;p38"/>
          <p:cNvCxnSpPr/>
          <p:nvPr/>
        </p:nvCxnSpPr>
        <p:spPr>
          <a:xfrm>
            <a:off x="4284133" y="3789521"/>
            <a:ext cx="2590800" cy="48339"/>
          </a:xfrm>
          <a:prstGeom prst="straightConnector1">
            <a:avLst/>
          </a:prstGeom>
          <a:noFill/>
          <a:ln cap="flat" cmpd="sng" w="57150">
            <a:solidFill>
              <a:srgbClr val="FFFF00"/>
            </a:solidFill>
            <a:prstDash val="solid"/>
            <a:miter lim="800000"/>
            <a:headEnd len="sm" w="sm" type="none"/>
            <a:tailEnd len="med" w="med" type="triangle"/>
          </a:ln>
        </p:spPr>
      </p:cxnSp>
      <p:cxnSp>
        <p:nvCxnSpPr>
          <p:cNvPr id="406" name="Google Shape;406;p38"/>
          <p:cNvCxnSpPr/>
          <p:nvPr/>
        </p:nvCxnSpPr>
        <p:spPr>
          <a:xfrm>
            <a:off x="6087533" y="4673743"/>
            <a:ext cx="787400" cy="219990"/>
          </a:xfrm>
          <a:prstGeom prst="straightConnector1">
            <a:avLst/>
          </a:prstGeom>
          <a:noFill/>
          <a:ln cap="flat" cmpd="sng" w="57150">
            <a:solidFill>
              <a:srgbClr val="FFFF00"/>
            </a:solidFill>
            <a:prstDash val="solid"/>
            <a:miter lim="800000"/>
            <a:headEnd len="sm" w="sm" type="none"/>
            <a:tailEnd len="med" w="med" type="triangle"/>
          </a:ln>
        </p:spPr>
      </p:cxnSp>
      <p:cxnSp>
        <p:nvCxnSpPr>
          <p:cNvPr id="407" name="Google Shape;407;p38"/>
          <p:cNvCxnSpPr/>
          <p:nvPr/>
        </p:nvCxnSpPr>
        <p:spPr>
          <a:xfrm>
            <a:off x="5774267" y="5241552"/>
            <a:ext cx="1270000" cy="362638"/>
          </a:xfrm>
          <a:prstGeom prst="straightConnector1">
            <a:avLst/>
          </a:prstGeom>
          <a:noFill/>
          <a:ln cap="flat" cmpd="sng" w="57150">
            <a:solidFill>
              <a:srgbClr val="FFFF00"/>
            </a:solidFill>
            <a:prstDash val="solid"/>
            <a:miter lim="800000"/>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39"/>
          <p:cNvPicPr preferRelativeResize="0"/>
          <p:nvPr/>
        </p:nvPicPr>
        <p:blipFill rotWithShape="1">
          <a:blip r:embed="rId3">
            <a:alphaModFix/>
          </a:blip>
          <a:srcRect b="49656" l="0" r="0" t="0"/>
          <a:stretch/>
        </p:blipFill>
        <p:spPr>
          <a:xfrm>
            <a:off x="1766888" y="528584"/>
            <a:ext cx="4481513" cy="5800832"/>
          </a:xfrm>
          <a:prstGeom prst="rect">
            <a:avLst/>
          </a:prstGeom>
          <a:noFill/>
          <a:ln>
            <a:noFill/>
          </a:ln>
        </p:spPr>
      </p:pic>
      <p:pic>
        <p:nvPicPr>
          <p:cNvPr id="413" name="Google Shape;413;p39"/>
          <p:cNvPicPr preferRelativeResize="0"/>
          <p:nvPr/>
        </p:nvPicPr>
        <p:blipFill rotWithShape="1">
          <a:blip r:embed="rId3">
            <a:alphaModFix/>
          </a:blip>
          <a:srcRect b="0" l="0" r="5495" t="49657"/>
          <a:stretch/>
        </p:blipFill>
        <p:spPr>
          <a:xfrm>
            <a:off x="6438901" y="1027907"/>
            <a:ext cx="4176713" cy="55022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
          <p:cNvSpPr txBox="1"/>
          <p:nvPr>
            <p:ph type="title"/>
          </p:nvPr>
        </p:nvSpPr>
        <p:spPr>
          <a:xfrm>
            <a:off x="1908810" y="254000"/>
            <a:ext cx="8352790" cy="85407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it-IT" sz="3200">
                <a:latin typeface="Arial"/>
                <a:ea typeface="Arial"/>
                <a:cs typeface="Arial"/>
                <a:sym typeface="Arial"/>
              </a:rPr>
              <a:t>Using the simple past for </a:t>
            </a:r>
            <a:r>
              <a:rPr lang="it-IT" sz="3200">
                <a:solidFill>
                  <a:srgbClr val="993366"/>
                </a:solidFill>
                <a:latin typeface="Arial"/>
                <a:ea typeface="Arial"/>
                <a:cs typeface="Arial"/>
                <a:sym typeface="Arial"/>
              </a:rPr>
              <a:t>storytelling</a:t>
            </a:r>
            <a:r>
              <a:rPr lang="it-IT" sz="3200">
                <a:latin typeface="Arial"/>
                <a:ea typeface="Arial"/>
                <a:cs typeface="Arial"/>
                <a:sym typeface="Arial"/>
              </a:rPr>
              <a:t>: Jack and the Beanstalk</a:t>
            </a:r>
            <a:endParaRPr sz="3200">
              <a:latin typeface="Arial"/>
              <a:ea typeface="Arial"/>
              <a:cs typeface="Arial"/>
              <a:sym typeface="Arial"/>
            </a:endParaRPr>
          </a:p>
        </p:txBody>
      </p:sp>
      <p:sp>
        <p:nvSpPr>
          <p:cNvPr id="112" name="Google Shape;112;p4"/>
          <p:cNvSpPr txBox="1"/>
          <p:nvPr>
            <p:ph idx="1" type="body"/>
          </p:nvPr>
        </p:nvSpPr>
        <p:spPr>
          <a:xfrm>
            <a:off x="1827530" y="1232638"/>
            <a:ext cx="8515350" cy="506213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it-IT" sz="2400"/>
              <a:t>Once upon a time there was a boy called Jack. He _____ with his mother. They ____ very poor. All they ____ was a cow. </a:t>
            </a:r>
            <a:endParaRPr/>
          </a:p>
          <a:p>
            <a:pPr indent="0" lvl="0" marL="0" rtl="0" algn="l">
              <a:lnSpc>
                <a:spcPct val="90000"/>
              </a:lnSpc>
              <a:spcBef>
                <a:spcPts val="600"/>
              </a:spcBef>
              <a:spcAft>
                <a:spcPts val="0"/>
              </a:spcAft>
              <a:buClr>
                <a:schemeClr val="dk1"/>
              </a:buClr>
              <a:buSzPts val="2400"/>
              <a:buNone/>
            </a:pPr>
            <a:r>
              <a:rPr lang="it-IT" sz="2400"/>
              <a:t>One morning, Jack’s mother ____ Jack to take their cow to market and sell her. On the way, Jack ____ a man. He ____ Jack some magic beans for the cow. Jack ____ the beans and ____ back home. When Jack’s mother ____ the beans she ____ very angry. She ____ the beans out of the window. </a:t>
            </a:r>
            <a:endParaRPr/>
          </a:p>
          <a:p>
            <a:pPr indent="0" lvl="0" marL="0" rtl="0" algn="l">
              <a:lnSpc>
                <a:spcPct val="90000"/>
              </a:lnSpc>
              <a:spcBef>
                <a:spcPts val="600"/>
              </a:spcBef>
              <a:spcAft>
                <a:spcPts val="0"/>
              </a:spcAft>
              <a:buClr>
                <a:schemeClr val="dk1"/>
              </a:buClr>
              <a:buSzPts val="2400"/>
              <a:buNone/>
            </a:pPr>
            <a:r>
              <a:rPr lang="it-IT" sz="2400"/>
              <a:t>The next morning, Jack ____ out of the window. There ____ a giant beanstalk. He ____ outside and ____ to climb the beanstalk. He ____ up to the sky through the clouds and ____ a beautiful castle. </a:t>
            </a:r>
            <a:endParaRPr/>
          </a:p>
          <a:p>
            <a:pPr indent="0" lvl="0" marL="0" rtl="0" algn="l">
              <a:lnSpc>
                <a:spcPct val="90000"/>
              </a:lnSpc>
              <a:spcBef>
                <a:spcPts val="600"/>
              </a:spcBef>
              <a:spcAft>
                <a:spcPts val="0"/>
              </a:spcAft>
              <a:buClr>
                <a:schemeClr val="dk1"/>
              </a:buClr>
              <a:buSzPts val="2400"/>
              <a:buNone/>
            </a:pPr>
            <a:r>
              <a:rPr lang="it-IT" sz="2400"/>
              <a:t>(….)</a:t>
            </a:r>
            <a:endParaRPr/>
          </a:p>
          <a:p>
            <a:pPr indent="0" lvl="0" marL="0" rtl="0" algn="l">
              <a:lnSpc>
                <a:spcPct val="90000"/>
              </a:lnSpc>
              <a:spcBef>
                <a:spcPts val="600"/>
              </a:spcBef>
              <a:spcAft>
                <a:spcPts val="0"/>
              </a:spcAft>
              <a:buClr>
                <a:schemeClr val="dk1"/>
              </a:buClr>
              <a:buSzPts val="2400"/>
              <a:buNone/>
            </a:pPr>
            <a:r>
              <a:rPr lang="it-IT" sz="2400"/>
              <a:t>With the golden eggs and the magic harp, </a:t>
            </a:r>
            <a:br>
              <a:rPr lang="it-IT" sz="2400"/>
            </a:br>
            <a:r>
              <a:rPr lang="it-IT" sz="2400"/>
              <a:t>Jack and his mother ____ happily ever after.</a:t>
            </a:r>
            <a:endParaRPr sz="2400"/>
          </a:p>
        </p:txBody>
      </p:sp>
      <p:sp>
        <p:nvSpPr>
          <p:cNvPr id="113" name="Google Shape;113;p4"/>
          <p:cNvSpPr/>
          <p:nvPr/>
        </p:nvSpPr>
        <p:spPr>
          <a:xfrm>
            <a:off x="2030730" y="6419334"/>
            <a:ext cx="823087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it-IT"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http://learnenglishkids.britishcouncil.org/en/short-stories/jack-and-the-beanstalk</a:t>
            </a:r>
            <a:r>
              <a:rPr b="0" i="0" lang="it-IT" sz="1800" u="none" cap="none" strike="noStrike">
                <a:solidFill>
                  <a:schemeClr val="dk1"/>
                </a:solidFill>
                <a:latin typeface="Calibri"/>
                <a:ea typeface="Calibri"/>
                <a:cs typeface="Calibri"/>
                <a:sym typeface="Calibri"/>
              </a:rPr>
              <a:t> </a:t>
            </a:r>
            <a:endParaRPr/>
          </a:p>
        </p:txBody>
      </p:sp>
      <p:pic>
        <p:nvPicPr>
          <p:cNvPr id="114" name="Google Shape;114;p4"/>
          <p:cNvPicPr preferRelativeResize="0"/>
          <p:nvPr/>
        </p:nvPicPr>
        <p:blipFill rotWithShape="1">
          <a:blip r:embed="rId4">
            <a:alphaModFix/>
          </a:blip>
          <a:srcRect b="0" l="0" r="0" t="0"/>
          <a:stretch/>
        </p:blipFill>
        <p:spPr>
          <a:xfrm>
            <a:off x="7526412" y="4856480"/>
            <a:ext cx="2775828" cy="1564157"/>
          </a:xfrm>
          <a:prstGeom prst="rect">
            <a:avLst/>
          </a:prstGeom>
          <a:noFill/>
          <a:ln>
            <a:noFill/>
          </a:ln>
        </p:spPr>
      </p:pic>
      <p:cxnSp>
        <p:nvCxnSpPr>
          <p:cNvPr id="115" name="Google Shape;115;p4"/>
          <p:cNvCxnSpPr/>
          <p:nvPr/>
        </p:nvCxnSpPr>
        <p:spPr>
          <a:xfrm>
            <a:off x="2030731" y="1108074"/>
            <a:ext cx="7696353" cy="0"/>
          </a:xfrm>
          <a:prstGeom prst="straightConnector1">
            <a:avLst/>
          </a:prstGeom>
          <a:noFill/>
          <a:ln cap="flat" cmpd="sng" w="19050">
            <a:solidFill>
              <a:schemeClr val="dk1"/>
            </a:solidFill>
            <a:prstDash val="solid"/>
            <a:round/>
            <a:headEnd len="med" w="med" type="none"/>
            <a:tailEnd len="med" w="med" type="none"/>
          </a:ln>
        </p:spPr>
      </p:cxnSp>
      <p:sp>
        <p:nvSpPr>
          <p:cNvPr id="116" name="Google Shape;116;p4"/>
          <p:cNvSpPr/>
          <p:nvPr/>
        </p:nvSpPr>
        <p:spPr>
          <a:xfrm>
            <a:off x="9576420" y="681037"/>
            <a:ext cx="1091581" cy="369332"/>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ON OLAT!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40"/>
          <p:cNvPicPr preferRelativeResize="0"/>
          <p:nvPr/>
        </p:nvPicPr>
        <p:blipFill rotWithShape="1">
          <a:blip r:embed="rId3">
            <a:alphaModFix/>
          </a:blip>
          <a:srcRect b="49656" l="0" r="0" t="0"/>
          <a:stretch/>
        </p:blipFill>
        <p:spPr>
          <a:xfrm>
            <a:off x="1766888" y="528584"/>
            <a:ext cx="4481513" cy="5800832"/>
          </a:xfrm>
          <a:prstGeom prst="rect">
            <a:avLst/>
          </a:prstGeom>
          <a:noFill/>
          <a:ln>
            <a:noFill/>
          </a:ln>
        </p:spPr>
      </p:pic>
      <p:pic>
        <p:nvPicPr>
          <p:cNvPr id="419" name="Google Shape;419;p40"/>
          <p:cNvPicPr preferRelativeResize="0"/>
          <p:nvPr/>
        </p:nvPicPr>
        <p:blipFill rotWithShape="1">
          <a:blip r:embed="rId3">
            <a:alphaModFix/>
          </a:blip>
          <a:srcRect b="0" l="0" r="5495" t="49657"/>
          <a:stretch/>
        </p:blipFill>
        <p:spPr>
          <a:xfrm>
            <a:off x="6438901" y="1027907"/>
            <a:ext cx="4176713" cy="5502274"/>
          </a:xfrm>
          <a:prstGeom prst="rect">
            <a:avLst/>
          </a:prstGeom>
          <a:noFill/>
          <a:ln>
            <a:noFill/>
          </a:ln>
        </p:spPr>
      </p:pic>
      <p:pic>
        <p:nvPicPr>
          <p:cNvPr id="420" name="Google Shape;420;p40"/>
          <p:cNvPicPr preferRelativeResize="0"/>
          <p:nvPr/>
        </p:nvPicPr>
        <p:blipFill rotWithShape="1">
          <a:blip r:embed="rId4">
            <a:alphaModFix/>
          </a:blip>
          <a:srcRect b="0" l="0" r="0" t="0"/>
          <a:stretch/>
        </p:blipFill>
        <p:spPr>
          <a:xfrm>
            <a:off x="1574423" y="3305229"/>
            <a:ext cx="476250" cy="476250"/>
          </a:xfrm>
          <a:prstGeom prst="rect">
            <a:avLst/>
          </a:prstGeom>
          <a:noFill/>
          <a:ln>
            <a:noFill/>
          </a:ln>
        </p:spPr>
      </p:pic>
      <p:pic>
        <p:nvPicPr>
          <p:cNvPr id="421" name="Google Shape;421;p40"/>
          <p:cNvPicPr preferRelativeResize="0"/>
          <p:nvPr/>
        </p:nvPicPr>
        <p:blipFill rotWithShape="1">
          <a:blip r:embed="rId4">
            <a:alphaModFix/>
          </a:blip>
          <a:srcRect b="0" l="0" r="0" t="0"/>
          <a:stretch/>
        </p:blipFill>
        <p:spPr>
          <a:xfrm>
            <a:off x="6257925" y="2845224"/>
            <a:ext cx="476250" cy="476250"/>
          </a:xfrm>
          <a:prstGeom prst="rect">
            <a:avLst/>
          </a:prstGeom>
          <a:noFill/>
          <a:ln>
            <a:noFill/>
          </a:ln>
        </p:spPr>
      </p:pic>
      <p:pic>
        <p:nvPicPr>
          <p:cNvPr id="422" name="Google Shape;422;p40"/>
          <p:cNvPicPr preferRelativeResize="0"/>
          <p:nvPr/>
        </p:nvPicPr>
        <p:blipFill rotWithShape="1">
          <a:blip r:embed="rId4">
            <a:alphaModFix/>
          </a:blip>
          <a:srcRect b="0" l="0" r="0" t="0"/>
          <a:stretch/>
        </p:blipFill>
        <p:spPr>
          <a:xfrm>
            <a:off x="6248400" y="2115345"/>
            <a:ext cx="476250" cy="476250"/>
          </a:xfrm>
          <a:prstGeom prst="rect">
            <a:avLst/>
          </a:prstGeom>
          <a:noFill/>
          <a:ln>
            <a:noFill/>
          </a:ln>
        </p:spPr>
      </p:pic>
      <p:pic>
        <p:nvPicPr>
          <p:cNvPr id="423" name="Google Shape;423;p40"/>
          <p:cNvPicPr preferRelativeResize="0"/>
          <p:nvPr/>
        </p:nvPicPr>
        <p:blipFill rotWithShape="1">
          <a:blip r:embed="rId4">
            <a:alphaModFix/>
          </a:blip>
          <a:srcRect b="0" l="0" r="0" t="0"/>
          <a:stretch/>
        </p:blipFill>
        <p:spPr>
          <a:xfrm>
            <a:off x="1576387" y="5029227"/>
            <a:ext cx="476250" cy="476250"/>
          </a:xfrm>
          <a:prstGeom prst="rect">
            <a:avLst/>
          </a:prstGeom>
          <a:noFill/>
          <a:ln>
            <a:noFill/>
          </a:ln>
        </p:spPr>
      </p:pic>
      <p:pic>
        <p:nvPicPr>
          <p:cNvPr id="424" name="Google Shape;424;p40"/>
          <p:cNvPicPr preferRelativeResize="0"/>
          <p:nvPr/>
        </p:nvPicPr>
        <p:blipFill rotWithShape="1">
          <a:blip r:embed="rId4">
            <a:alphaModFix/>
          </a:blip>
          <a:srcRect b="0" l="0" r="0" t="0"/>
          <a:stretch/>
        </p:blipFill>
        <p:spPr>
          <a:xfrm>
            <a:off x="6257925" y="4845078"/>
            <a:ext cx="476250" cy="476250"/>
          </a:xfrm>
          <a:prstGeom prst="rect">
            <a:avLst/>
          </a:prstGeom>
          <a:noFill/>
          <a:ln>
            <a:noFill/>
          </a:ln>
        </p:spPr>
      </p:pic>
      <p:pic>
        <p:nvPicPr>
          <p:cNvPr id="425" name="Google Shape;425;p40"/>
          <p:cNvPicPr preferRelativeResize="0"/>
          <p:nvPr/>
        </p:nvPicPr>
        <p:blipFill rotWithShape="1">
          <a:blip r:embed="rId5">
            <a:alphaModFix/>
          </a:blip>
          <a:srcRect b="0" l="0" r="0" t="0"/>
          <a:stretch/>
        </p:blipFill>
        <p:spPr>
          <a:xfrm flipH="1">
            <a:off x="1650624" y="4481192"/>
            <a:ext cx="321371" cy="321371"/>
          </a:xfrm>
          <a:prstGeom prst="rect">
            <a:avLst/>
          </a:prstGeom>
          <a:noFill/>
          <a:ln>
            <a:noFill/>
          </a:ln>
        </p:spPr>
      </p:pic>
      <p:pic>
        <p:nvPicPr>
          <p:cNvPr id="426" name="Google Shape;426;p40"/>
          <p:cNvPicPr preferRelativeResize="0"/>
          <p:nvPr/>
        </p:nvPicPr>
        <p:blipFill rotWithShape="1">
          <a:blip r:embed="rId5">
            <a:alphaModFix/>
          </a:blip>
          <a:srcRect b="0" l="0" r="0" t="0"/>
          <a:stretch/>
        </p:blipFill>
        <p:spPr>
          <a:xfrm flipH="1">
            <a:off x="1731267" y="5756762"/>
            <a:ext cx="321371" cy="321371"/>
          </a:xfrm>
          <a:prstGeom prst="rect">
            <a:avLst/>
          </a:prstGeom>
          <a:noFill/>
          <a:ln>
            <a:noFill/>
          </a:ln>
        </p:spPr>
      </p:pic>
      <p:pic>
        <p:nvPicPr>
          <p:cNvPr id="427" name="Google Shape;427;p40"/>
          <p:cNvPicPr preferRelativeResize="0"/>
          <p:nvPr/>
        </p:nvPicPr>
        <p:blipFill rotWithShape="1">
          <a:blip r:embed="rId5">
            <a:alphaModFix/>
          </a:blip>
          <a:srcRect b="0" l="0" r="0" t="0"/>
          <a:stretch/>
        </p:blipFill>
        <p:spPr>
          <a:xfrm flipH="1">
            <a:off x="6355655" y="1182212"/>
            <a:ext cx="321371" cy="321371"/>
          </a:xfrm>
          <a:prstGeom prst="rect">
            <a:avLst/>
          </a:prstGeom>
          <a:noFill/>
          <a:ln>
            <a:noFill/>
          </a:ln>
        </p:spPr>
      </p:pic>
      <p:pic>
        <p:nvPicPr>
          <p:cNvPr id="428" name="Google Shape;428;p40"/>
          <p:cNvPicPr preferRelativeResize="0"/>
          <p:nvPr/>
        </p:nvPicPr>
        <p:blipFill rotWithShape="1">
          <a:blip r:embed="rId5">
            <a:alphaModFix/>
          </a:blip>
          <a:srcRect b="0" l="0" r="0" t="0"/>
          <a:stretch/>
        </p:blipFill>
        <p:spPr>
          <a:xfrm flipH="1">
            <a:off x="6355655" y="3934331"/>
            <a:ext cx="321371" cy="321371"/>
          </a:xfrm>
          <a:prstGeom prst="rect">
            <a:avLst/>
          </a:prstGeom>
          <a:noFill/>
          <a:ln>
            <a:noFill/>
          </a:ln>
        </p:spPr>
      </p:pic>
      <p:pic>
        <p:nvPicPr>
          <p:cNvPr id="429" name="Google Shape;429;p40"/>
          <p:cNvPicPr preferRelativeResize="0"/>
          <p:nvPr/>
        </p:nvPicPr>
        <p:blipFill rotWithShape="1">
          <a:blip r:embed="rId5">
            <a:alphaModFix/>
          </a:blip>
          <a:srcRect b="0" l="0" r="0" t="0"/>
          <a:stretch/>
        </p:blipFill>
        <p:spPr>
          <a:xfrm flipH="1">
            <a:off x="6336605" y="5550401"/>
            <a:ext cx="321371" cy="32137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4" name="Shape 434"/>
        <p:cNvGrpSpPr/>
        <p:nvPr/>
      </p:nvGrpSpPr>
      <p:grpSpPr>
        <a:xfrm>
          <a:off x="0" y="0"/>
          <a:ext cx="0" cy="0"/>
          <a:chOff x="0" y="0"/>
          <a:chExt cx="0" cy="0"/>
        </a:xfrm>
      </p:grpSpPr>
      <p:pic>
        <p:nvPicPr>
          <p:cNvPr id="435" name="Google Shape;435;p41"/>
          <p:cNvPicPr preferRelativeResize="0"/>
          <p:nvPr/>
        </p:nvPicPr>
        <p:blipFill rotWithShape="1">
          <a:blip r:embed="rId3">
            <a:alphaModFix/>
          </a:blip>
          <a:srcRect b="0" l="0" r="0" t="0"/>
          <a:stretch/>
        </p:blipFill>
        <p:spPr>
          <a:xfrm>
            <a:off x="1524000" y="1"/>
            <a:ext cx="6517142" cy="3717185"/>
          </a:xfrm>
          <a:prstGeom prst="rect">
            <a:avLst/>
          </a:prstGeom>
          <a:noFill/>
          <a:ln>
            <a:noFill/>
          </a:ln>
        </p:spPr>
      </p:pic>
      <p:pic>
        <p:nvPicPr>
          <p:cNvPr id="436" name="Google Shape;436;p41"/>
          <p:cNvPicPr preferRelativeResize="0"/>
          <p:nvPr/>
        </p:nvPicPr>
        <p:blipFill rotWithShape="1">
          <a:blip r:embed="rId4">
            <a:alphaModFix/>
          </a:blip>
          <a:srcRect b="0" l="0" r="0" t="0"/>
          <a:stretch/>
        </p:blipFill>
        <p:spPr>
          <a:xfrm>
            <a:off x="4143373" y="4033158"/>
            <a:ext cx="6072190" cy="260236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1" name="Shape 441"/>
        <p:cNvGrpSpPr/>
        <p:nvPr/>
      </p:nvGrpSpPr>
      <p:grpSpPr>
        <a:xfrm>
          <a:off x="0" y="0"/>
          <a:ext cx="0" cy="0"/>
          <a:chOff x="0" y="0"/>
          <a:chExt cx="0" cy="0"/>
        </a:xfrm>
      </p:grpSpPr>
      <p:pic>
        <p:nvPicPr>
          <p:cNvPr id="442" name="Google Shape;442;p42"/>
          <p:cNvPicPr preferRelativeResize="0"/>
          <p:nvPr/>
        </p:nvPicPr>
        <p:blipFill rotWithShape="1">
          <a:blip r:embed="rId3">
            <a:alphaModFix/>
          </a:blip>
          <a:srcRect b="0" l="0" r="0" t="0"/>
          <a:stretch/>
        </p:blipFill>
        <p:spPr>
          <a:xfrm>
            <a:off x="1595900" y="432486"/>
            <a:ext cx="8979876" cy="3390900"/>
          </a:xfrm>
          <a:prstGeom prst="rect">
            <a:avLst/>
          </a:prstGeom>
          <a:noFill/>
          <a:ln>
            <a:noFill/>
          </a:ln>
        </p:spPr>
      </p:pic>
      <p:pic>
        <p:nvPicPr>
          <p:cNvPr id="443" name="Google Shape;443;p42"/>
          <p:cNvPicPr preferRelativeResize="0"/>
          <p:nvPr/>
        </p:nvPicPr>
        <p:blipFill rotWithShape="1">
          <a:blip r:embed="rId4">
            <a:alphaModFix/>
          </a:blip>
          <a:srcRect b="0" l="0" r="0" t="0"/>
          <a:stretch/>
        </p:blipFill>
        <p:spPr>
          <a:xfrm>
            <a:off x="1739794" y="4525276"/>
            <a:ext cx="8712412" cy="19002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3"/>
          <p:cNvSpPr txBox="1"/>
          <p:nvPr>
            <p:ph type="title"/>
          </p:nvPr>
        </p:nvSpPr>
        <p:spPr>
          <a:xfrm>
            <a:off x="1830917" y="229660"/>
            <a:ext cx="8600016" cy="119274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70C0"/>
              </a:buClr>
              <a:buSzPts val="3600"/>
              <a:buFont typeface="Arial"/>
              <a:buNone/>
            </a:pPr>
            <a:r>
              <a:rPr lang="it-IT" sz="3600">
                <a:solidFill>
                  <a:srgbClr val="0070C0"/>
                </a:solidFill>
                <a:latin typeface="Arial"/>
                <a:ea typeface="Arial"/>
                <a:cs typeface="Arial"/>
                <a:sym typeface="Arial"/>
              </a:rPr>
              <a:t>NB: the PRESENT PERFECT in</a:t>
            </a:r>
            <a:br>
              <a:rPr lang="it-IT" sz="3600">
                <a:solidFill>
                  <a:srgbClr val="0070C0"/>
                </a:solidFill>
                <a:latin typeface="Arial"/>
                <a:ea typeface="Arial"/>
                <a:cs typeface="Arial"/>
                <a:sym typeface="Arial"/>
              </a:rPr>
            </a:br>
            <a:r>
              <a:rPr lang="it-IT" sz="3600">
                <a:solidFill>
                  <a:srgbClr val="0070C0"/>
                </a:solidFill>
                <a:latin typeface="Arial"/>
                <a:ea typeface="Arial"/>
                <a:cs typeface="Arial"/>
                <a:sym typeface="Arial"/>
              </a:rPr>
              <a:t>British vs American English</a:t>
            </a:r>
            <a:endParaRPr/>
          </a:p>
        </p:txBody>
      </p:sp>
      <p:pic>
        <p:nvPicPr>
          <p:cNvPr id="449" name="Google Shape;449;p43"/>
          <p:cNvPicPr preferRelativeResize="0"/>
          <p:nvPr>
            <p:ph idx="1" type="body"/>
          </p:nvPr>
        </p:nvPicPr>
        <p:blipFill rotWithShape="1">
          <a:blip r:embed="rId3">
            <a:alphaModFix/>
          </a:blip>
          <a:srcRect b="0" l="0" r="0" t="0"/>
          <a:stretch/>
        </p:blipFill>
        <p:spPr>
          <a:xfrm>
            <a:off x="1774232" y="1599141"/>
            <a:ext cx="8643537" cy="5029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44"/>
          <p:cNvPicPr preferRelativeResize="0"/>
          <p:nvPr/>
        </p:nvPicPr>
        <p:blipFill rotWithShape="1">
          <a:blip r:embed="rId3">
            <a:alphaModFix/>
          </a:blip>
          <a:srcRect b="0" l="0" r="0" t="0"/>
          <a:stretch/>
        </p:blipFill>
        <p:spPr>
          <a:xfrm>
            <a:off x="6096000" y="280988"/>
            <a:ext cx="4381500" cy="6272213"/>
          </a:xfrm>
          <a:prstGeom prst="rect">
            <a:avLst/>
          </a:prstGeom>
          <a:noFill/>
          <a:ln>
            <a:noFill/>
          </a:ln>
        </p:spPr>
      </p:pic>
      <p:pic>
        <p:nvPicPr>
          <p:cNvPr id="456" name="Google Shape;456;p44"/>
          <p:cNvPicPr preferRelativeResize="0"/>
          <p:nvPr/>
        </p:nvPicPr>
        <p:blipFill rotWithShape="1">
          <a:blip r:embed="rId4">
            <a:alphaModFix/>
          </a:blip>
          <a:srcRect b="51232" l="7814" r="0" t="30680"/>
          <a:stretch/>
        </p:blipFill>
        <p:spPr>
          <a:xfrm>
            <a:off x="1809643" y="3905926"/>
            <a:ext cx="4098498" cy="1313188"/>
          </a:xfrm>
          <a:prstGeom prst="rect">
            <a:avLst/>
          </a:prstGeom>
          <a:noFill/>
          <a:ln>
            <a:noFill/>
          </a:ln>
        </p:spPr>
      </p:pic>
      <p:pic>
        <p:nvPicPr>
          <p:cNvPr id="457" name="Google Shape;457;p44"/>
          <p:cNvPicPr preferRelativeResize="0"/>
          <p:nvPr/>
        </p:nvPicPr>
        <p:blipFill rotWithShape="1">
          <a:blip r:embed="rId4">
            <a:alphaModFix/>
          </a:blip>
          <a:srcRect b="12785" l="7259" r="0" t="74416"/>
          <a:stretch/>
        </p:blipFill>
        <p:spPr>
          <a:xfrm>
            <a:off x="1784991" y="5350292"/>
            <a:ext cx="4123151" cy="802784"/>
          </a:xfrm>
          <a:prstGeom prst="rect">
            <a:avLst/>
          </a:prstGeom>
          <a:noFill/>
          <a:ln>
            <a:noFill/>
          </a:ln>
        </p:spPr>
      </p:pic>
      <p:sp>
        <p:nvSpPr>
          <p:cNvPr id="458" name="Google Shape;458;p44"/>
          <p:cNvSpPr txBox="1"/>
          <p:nvPr/>
        </p:nvSpPr>
        <p:spPr>
          <a:xfrm>
            <a:off x="1809643" y="254627"/>
            <a:ext cx="3152518" cy="67284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70C0"/>
              </a:buClr>
              <a:buSzPts val="3300"/>
              <a:buFont typeface="Calibri"/>
              <a:buNone/>
            </a:pPr>
            <a:r>
              <a:rPr lang="it-IT" sz="3300">
                <a:solidFill>
                  <a:srgbClr val="0070C0"/>
                </a:solidFill>
                <a:latin typeface="Calibri"/>
                <a:ea typeface="Calibri"/>
                <a:cs typeface="Calibri"/>
                <a:sym typeface="Calibri"/>
              </a:rPr>
              <a:t>Let’s pratice!</a:t>
            </a:r>
            <a:endParaRPr sz="3300">
              <a:solidFill>
                <a:srgbClr val="0070C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45"/>
          <p:cNvPicPr preferRelativeResize="0"/>
          <p:nvPr/>
        </p:nvPicPr>
        <p:blipFill rotWithShape="1">
          <a:blip r:embed="rId3">
            <a:alphaModFix/>
          </a:blip>
          <a:srcRect b="0" l="4941" r="0" t="1936"/>
          <a:stretch/>
        </p:blipFill>
        <p:spPr>
          <a:xfrm>
            <a:off x="1643922" y="1663908"/>
            <a:ext cx="5768468" cy="5194092"/>
          </a:xfrm>
          <a:prstGeom prst="rect">
            <a:avLst/>
          </a:prstGeom>
          <a:noFill/>
          <a:ln>
            <a:noFill/>
          </a:ln>
        </p:spPr>
      </p:pic>
      <p:pic>
        <p:nvPicPr>
          <p:cNvPr id="464" name="Google Shape;464;p45"/>
          <p:cNvPicPr preferRelativeResize="0"/>
          <p:nvPr/>
        </p:nvPicPr>
        <p:blipFill rotWithShape="1">
          <a:blip r:embed="rId4">
            <a:alphaModFix/>
          </a:blip>
          <a:srcRect b="0" l="0" r="0" t="0"/>
          <a:stretch/>
        </p:blipFill>
        <p:spPr>
          <a:xfrm>
            <a:off x="7420770" y="0"/>
            <a:ext cx="3247231" cy="2758190"/>
          </a:xfrm>
          <a:prstGeom prst="rect">
            <a:avLst/>
          </a:prstGeom>
          <a:noFill/>
          <a:ln>
            <a:noFill/>
          </a:ln>
        </p:spPr>
      </p:pic>
      <p:pic>
        <p:nvPicPr>
          <p:cNvPr id="465" name="Google Shape;465;p45"/>
          <p:cNvPicPr preferRelativeResize="0"/>
          <p:nvPr/>
        </p:nvPicPr>
        <p:blipFill rotWithShape="1">
          <a:blip r:embed="rId5">
            <a:alphaModFix/>
          </a:blip>
          <a:srcRect b="0" l="0" r="0" t="0"/>
          <a:stretch/>
        </p:blipFill>
        <p:spPr>
          <a:xfrm>
            <a:off x="1762471" y="127179"/>
            <a:ext cx="5531370" cy="125191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cxnSp>
        <p:nvCxnSpPr>
          <p:cNvPr id="471" name="Google Shape;471;p46"/>
          <p:cNvCxnSpPr/>
          <p:nvPr/>
        </p:nvCxnSpPr>
        <p:spPr>
          <a:xfrm>
            <a:off x="2306616" y="952882"/>
            <a:ext cx="7696353" cy="0"/>
          </a:xfrm>
          <a:prstGeom prst="straightConnector1">
            <a:avLst/>
          </a:prstGeom>
          <a:noFill/>
          <a:ln cap="flat" cmpd="sng" w="19050">
            <a:solidFill>
              <a:schemeClr val="dk1"/>
            </a:solidFill>
            <a:prstDash val="solid"/>
            <a:round/>
            <a:headEnd len="med" w="med" type="none"/>
            <a:tailEnd len="med" w="med" type="none"/>
          </a:ln>
        </p:spPr>
      </p:cxnSp>
      <p:sp>
        <p:nvSpPr>
          <p:cNvPr id="472" name="Google Shape;472;p46"/>
          <p:cNvSpPr txBox="1"/>
          <p:nvPr/>
        </p:nvSpPr>
        <p:spPr>
          <a:xfrm>
            <a:off x="2011680" y="287834"/>
            <a:ext cx="799128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3200">
                <a:solidFill>
                  <a:schemeClr val="dk1"/>
                </a:solidFill>
                <a:latin typeface="Arial"/>
                <a:ea typeface="Arial"/>
                <a:cs typeface="Arial"/>
                <a:sym typeface="Arial"/>
              </a:rPr>
              <a:t>PART 2</a:t>
            </a:r>
            <a:endParaRPr/>
          </a:p>
        </p:txBody>
      </p:sp>
      <p:sp>
        <p:nvSpPr>
          <p:cNvPr id="473" name="Google Shape;473;p46"/>
          <p:cNvSpPr txBox="1"/>
          <p:nvPr>
            <p:ph idx="1" type="body"/>
          </p:nvPr>
        </p:nvSpPr>
        <p:spPr>
          <a:xfrm>
            <a:off x="2011680" y="1300482"/>
            <a:ext cx="8491631" cy="5269680"/>
          </a:xfrm>
          <a:prstGeom prst="rect">
            <a:avLst/>
          </a:prstGeom>
          <a:noFill/>
          <a:ln>
            <a:noFill/>
          </a:ln>
        </p:spPr>
        <p:txBody>
          <a:bodyPr anchorCtr="0" anchor="t" bIns="45700" lIns="91425" spcFirstLastPara="1" rIns="91425" wrap="square" tIns="45700">
            <a:normAutofit/>
          </a:bodyPr>
          <a:lstStyle/>
          <a:p>
            <a:pPr indent="-447675" lvl="0" marL="447675" rtl="0" algn="l">
              <a:lnSpc>
                <a:spcPct val="90000"/>
              </a:lnSpc>
              <a:spcBef>
                <a:spcPts val="0"/>
              </a:spcBef>
              <a:spcAft>
                <a:spcPts val="0"/>
              </a:spcAft>
              <a:buClr>
                <a:schemeClr val="dk1"/>
              </a:buClr>
              <a:buSzPts val="2800"/>
              <a:buFont typeface="Noto Sans Symbols"/>
              <a:buChar char="⮚"/>
            </a:pPr>
            <a:r>
              <a:rPr b="1" lang="it-IT"/>
              <a:t>GRAMMAR: more on the PRESENT PERFECT</a:t>
            </a:r>
            <a:endParaRPr/>
          </a:p>
          <a:p>
            <a:pPr indent="-263525" lvl="1" marL="711200" rtl="0" algn="l">
              <a:lnSpc>
                <a:spcPct val="90000"/>
              </a:lnSpc>
              <a:spcBef>
                <a:spcPts val="500"/>
              </a:spcBef>
              <a:spcAft>
                <a:spcPts val="0"/>
              </a:spcAft>
              <a:buClr>
                <a:srgbClr val="993366"/>
              </a:buClr>
              <a:buSzPts val="2400"/>
              <a:buChar char="•"/>
            </a:pPr>
            <a:r>
              <a:rPr b="1" lang="it-IT">
                <a:solidFill>
                  <a:srgbClr val="993366"/>
                </a:solidFill>
              </a:rPr>
              <a:t>present perfect continuous</a:t>
            </a:r>
            <a:endParaRPr b="1" i="1" sz="20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47"/>
          <p:cNvPicPr preferRelativeResize="0"/>
          <p:nvPr/>
        </p:nvPicPr>
        <p:blipFill rotWithShape="1">
          <a:blip r:embed="rId3">
            <a:alphaModFix/>
          </a:blip>
          <a:srcRect b="0" l="0" r="0" t="0"/>
          <a:stretch/>
        </p:blipFill>
        <p:spPr>
          <a:xfrm>
            <a:off x="0" y="0"/>
            <a:ext cx="7897090" cy="6858000"/>
          </a:xfrm>
          <a:prstGeom prst="rect">
            <a:avLst/>
          </a:prstGeom>
          <a:noFill/>
          <a:ln>
            <a:noFill/>
          </a:ln>
        </p:spPr>
      </p:pic>
      <p:pic>
        <p:nvPicPr>
          <p:cNvPr id="479" name="Google Shape;479;p47"/>
          <p:cNvPicPr preferRelativeResize="0"/>
          <p:nvPr/>
        </p:nvPicPr>
        <p:blipFill rotWithShape="1">
          <a:blip r:embed="rId4">
            <a:alphaModFix/>
          </a:blip>
          <a:srcRect b="0" l="0" r="0" t="0"/>
          <a:stretch/>
        </p:blipFill>
        <p:spPr>
          <a:xfrm>
            <a:off x="4415892" y="0"/>
            <a:ext cx="7662869" cy="197809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48"/>
          <p:cNvSpPr txBox="1"/>
          <p:nvPr>
            <p:ph type="title"/>
          </p:nvPr>
        </p:nvSpPr>
        <p:spPr>
          <a:xfrm>
            <a:off x="1964267" y="155578"/>
            <a:ext cx="8216053" cy="84349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0C0"/>
              </a:buClr>
              <a:buSzPts val="3600"/>
              <a:buFont typeface="Arial"/>
              <a:buNone/>
            </a:pPr>
            <a:r>
              <a:rPr lang="it-IT" sz="3600">
                <a:solidFill>
                  <a:srgbClr val="0070C0"/>
                </a:solidFill>
                <a:latin typeface="Arial"/>
                <a:ea typeface="Arial"/>
                <a:cs typeface="Arial"/>
                <a:sym typeface="Arial"/>
              </a:rPr>
              <a:t>PRESENT PERFECT CONTINUOUS</a:t>
            </a:r>
            <a:endParaRPr sz="3600">
              <a:solidFill>
                <a:srgbClr val="0070C0"/>
              </a:solidFill>
              <a:latin typeface="Arial"/>
              <a:ea typeface="Arial"/>
              <a:cs typeface="Arial"/>
              <a:sym typeface="Arial"/>
            </a:endParaRPr>
          </a:p>
        </p:txBody>
      </p:sp>
      <p:sp>
        <p:nvSpPr>
          <p:cNvPr id="486" name="Google Shape;486;p48"/>
          <p:cNvSpPr/>
          <p:nvPr/>
        </p:nvSpPr>
        <p:spPr>
          <a:xfrm>
            <a:off x="1863196" y="952176"/>
            <a:ext cx="8465608" cy="5407634"/>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lang="it-IT" sz="2600">
                <a:solidFill>
                  <a:schemeClr val="dk1"/>
                </a:solidFill>
                <a:latin typeface="Calibri"/>
                <a:ea typeface="Calibri"/>
                <a:cs typeface="Calibri"/>
                <a:sym typeface="Calibri"/>
              </a:rPr>
              <a:t>The present perfect continuous is used to describe a situation or activity which </a:t>
            </a:r>
            <a:r>
              <a:rPr lang="it-IT" sz="2600">
                <a:solidFill>
                  <a:srgbClr val="0070C0"/>
                </a:solidFill>
                <a:latin typeface="Calibri"/>
                <a:ea typeface="Calibri"/>
                <a:cs typeface="Calibri"/>
                <a:sym typeface="Calibri"/>
              </a:rPr>
              <a:t>began in the past and is still true </a:t>
            </a:r>
            <a:r>
              <a:rPr lang="it-IT" sz="2600">
                <a:solidFill>
                  <a:schemeClr val="dk1"/>
                </a:solidFill>
                <a:latin typeface="Calibri"/>
                <a:ea typeface="Calibri"/>
                <a:cs typeface="Calibri"/>
                <a:sym typeface="Calibri"/>
              </a:rPr>
              <a:t>at the time of speaking. </a:t>
            </a:r>
            <a:endParaRPr/>
          </a:p>
          <a:p>
            <a:pPr indent="0" lvl="0" marL="0" marR="0" rtl="0" algn="l">
              <a:lnSpc>
                <a:spcPct val="90000"/>
              </a:lnSpc>
              <a:spcBef>
                <a:spcPts val="600"/>
              </a:spcBef>
              <a:spcAft>
                <a:spcPts val="0"/>
              </a:spcAft>
              <a:buNone/>
            </a:pPr>
            <a:r>
              <a:rPr lang="it-IT" sz="2600">
                <a:solidFill>
                  <a:schemeClr val="dk1"/>
                </a:solidFill>
                <a:latin typeface="Calibri"/>
                <a:ea typeface="Calibri"/>
                <a:cs typeface="Calibri"/>
                <a:sym typeface="Calibri"/>
              </a:rPr>
              <a:t>It is used to </a:t>
            </a:r>
            <a:r>
              <a:rPr lang="it-IT" sz="2600">
                <a:solidFill>
                  <a:srgbClr val="0070C0"/>
                </a:solidFill>
                <a:latin typeface="Calibri"/>
                <a:ea typeface="Calibri"/>
                <a:cs typeface="Calibri"/>
                <a:sym typeface="Calibri"/>
              </a:rPr>
              <a:t>emphasise the </a:t>
            </a:r>
            <a:r>
              <a:rPr b="1" lang="it-IT" sz="2600">
                <a:solidFill>
                  <a:srgbClr val="0070C0"/>
                </a:solidFill>
                <a:latin typeface="Calibri"/>
                <a:ea typeface="Calibri"/>
                <a:cs typeface="Calibri"/>
                <a:sym typeface="Calibri"/>
              </a:rPr>
              <a:t>duration</a:t>
            </a:r>
            <a:r>
              <a:rPr lang="it-IT" sz="2600">
                <a:solidFill>
                  <a:srgbClr val="0070C0"/>
                </a:solidFill>
                <a:latin typeface="Calibri"/>
                <a:ea typeface="Calibri"/>
                <a:cs typeface="Calibri"/>
                <a:sym typeface="Calibri"/>
              </a:rPr>
              <a:t> </a:t>
            </a:r>
            <a:r>
              <a:rPr lang="it-IT" sz="2600">
                <a:solidFill>
                  <a:schemeClr val="dk1"/>
                </a:solidFill>
                <a:latin typeface="Calibri"/>
                <a:ea typeface="Calibri"/>
                <a:cs typeface="Calibri"/>
                <a:sym typeface="Calibri"/>
              </a:rPr>
              <a:t>of the event/situation.</a:t>
            </a:r>
            <a:endParaRPr/>
          </a:p>
          <a:p>
            <a:pPr indent="-457200" lvl="0" marL="457200" marR="0" rtl="0" algn="l">
              <a:lnSpc>
                <a:spcPct val="90000"/>
              </a:lnSpc>
              <a:spcBef>
                <a:spcPts val="1200"/>
              </a:spcBef>
              <a:spcAft>
                <a:spcPts val="0"/>
              </a:spcAft>
              <a:buClr>
                <a:schemeClr val="dk1"/>
              </a:buClr>
              <a:buSzPts val="2400"/>
              <a:buFont typeface="Noto Sans Symbols"/>
              <a:buChar char="❖"/>
            </a:pPr>
            <a:r>
              <a:rPr lang="it-IT" sz="2400">
                <a:solidFill>
                  <a:schemeClr val="dk1"/>
                </a:solidFill>
                <a:latin typeface="Calibri"/>
                <a:ea typeface="Calibri"/>
                <a:cs typeface="Calibri"/>
                <a:sym typeface="Calibri"/>
              </a:rPr>
              <a:t>with </a:t>
            </a:r>
            <a:r>
              <a:rPr lang="it-IT" sz="2400" u="sng">
                <a:solidFill>
                  <a:schemeClr val="dk1"/>
                </a:solidFill>
                <a:latin typeface="Calibri"/>
                <a:ea typeface="Calibri"/>
                <a:cs typeface="Calibri"/>
                <a:sym typeface="Calibri"/>
              </a:rPr>
              <a:t>action verbs </a:t>
            </a:r>
            <a:r>
              <a:rPr lang="it-IT" sz="2400">
                <a:solidFill>
                  <a:schemeClr val="dk1"/>
                </a:solidFill>
                <a:latin typeface="Calibri"/>
                <a:ea typeface="Calibri"/>
                <a:cs typeface="Calibri"/>
                <a:sym typeface="Calibri"/>
              </a:rPr>
              <a:t>(vs. non-action, stative verbs)</a:t>
            </a:r>
            <a:endParaRPr/>
          </a:p>
          <a:p>
            <a:pPr indent="-457200" lvl="0" marL="457200" marR="0" rtl="0" algn="l">
              <a:lnSpc>
                <a:spcPct val="90000"/>
              </a:lnSpc>
              <a:spcBef>
                <a:spcPts val="600"/>
              </a:spcBef>
              <a:spcAft>
                <a:spcPts val="0"/>
              </a:spcAft>
              <a:buClr>
                <a:schemeClr val="dk1"/>
              </a:buClr>
              <a:buSzPts val="2400"/>
              <a:buFont typeface="Noto Sans Symbols"/>
              <a:buChar char="❖"/>
            </a:pPr>
            <a:r>
              <a:rPr lang="it-IT" sz="2400">
                <a:solidFill>
                  <a:schemeClr val="dk1"/>
                </a:solidFill>
                <a:latin typeface="Calibri"/>
                <a:ea typeface="Calibri"/>
                <a:cs typeface="Calibri"/>
                <a:sym typeface="Calibri"/>
              </a:rPr>
              <a:t>with </a:t>
            </a:r>
            <a:r>
              <a:rPr lang="it-IT" sz="2400" u="sng">
                <a:solidFill>
                  <a:schemeClr val="dk1"/>
                </a:solidFill>
                <a:latin typeface="Calibri"/>
                <a:ea typeface="Calibri"/>
                <a:cs typeface="Calibri"/>
                <a:sym typeface="Calibri"/>
              </a:rPr>
              <a:t>time expressions which indicate how long</a:t>
            </a:r>
            <a:r>
              <a:rPr lang="it-IT" sz="2400">
                <a:solidFill>
                  <a:schemeClr val="dk1"/>
                </a:solidFill>
                <a:latin typeface="Calibri"/>
                <a:ea typeface="Calibri"/>
                <a:cs typeface="Calibri"/>
                <a:sym typeface="Calibri"/>
              </a:rPr>
              <a:t> an activity has been in progress, e.g. </a:t>
            </a:r>
            <a:r>
              <a:rPr i="1" lang="it-IT" sz="2400">
                <a:solidFill>
                  <a:schemeClr val="dk1"/>
                </a:solidFill>
                <a:latin typeface="Calibri"/>
                <a:ea typeface="Calibri"/>
                <a:cs typeface="Calibri"/>
                <a:sym typeface="Calibri"/>
              </a:rPr>
              <a:t>I’ve been working at home all day</a:t>
            </a:r>
            <a:r>
              <a:rPr lang="it-IT" sz="2400">
                <a:solidFill>
                  <a:schemeClr val="dk1"/>
                </a:solidFill>
                <a:latin typeface="Calibri"/>
                <a:ea typeface="Calibri"/>
                <a:cs typeface="Calibri"/>
                <a:sym typeface="Calibri"/>
              </a:rPr>
              <a:t>.</a:t>
            </a:r>
            <a:endParaRPr/>
          </a:p>
          <a:p>
            <a:pPr indent="-258762" lvl="1" marL="715963" marR="0" rtl="0" algn="l">
              <a:spcBef>
                <a:spcPts val="1200"/>
              </a:spcBef>
              <a:spcAft>
                <a:spcPts val="0"/>
              </a:spcAft>
              <a:buClr>
                <a:schemeClr val="dk1"/>
              </a:buClr>
              <a:buSzPts val="2200"/>
              <a:buFont typeface="Arial"/>
              <a:buChar char="•"/>
            </a:pPr>
            <a:r>
              <a:rPr b="0" i="0" lang="it-IT" sz="2200" u="none" cap="none" strike="noStrike">
                <a:solidFill>
                  <a:schemeClr val="dk1"/>
                </a:solidFill>
                <a:latin typeface="Calibri"/>
                <a:ea typeface="Calibri"/>
                <a:cs typeface="Calibri"/>
                <a:sym typeface="Calibri"/>
              </a:rPr>
              <a:t>How long </a:t>
            </a:r>
            <a:r>
              <a:rPr b="0" i="0" lang="it-IT" sz="2200" u="none" cap="none" strike="noStrike">
                <a:solidFill>
                  <a:srgbClr val="0070C0"/>
                </a:solidFill>
                <a:latin typeface="Calibri"/>
                <a:ea typeface="Calibri"/>
                <a:cs typeface="Calibri"/>
                <a:sym typeface="Calibri"/>
              </a:rPr>
              <a:t>has</a:t>
            </a:r>
            <a:r>
              <a:rPr b="0" i="0" lang="it-IT" sz="2200" u="none" cap="none" strike="noStrike">
                <a:solidFill>
                  <a:schemeClr val="dk1"/>
                </a:solidFill>
                <a:latin typeface="Calibri"/>
                <a:ea typeface="Calibri"/>
                <a:cs typeface="Calibri"/>
                <a:sym typeface="Calibri"/>
              </a:rPr>
              <a:t> David </a:t>
            </a:r>
            <a:r>
              <a:rPr b="0" i="0" lang="it-IT" sz="2200" u="none" cap="none" strike="noStrike">
                <a:solidFill>
                  <a:srgbClr val="0070C0"/>
                </a:solidFill>
                <a:latin typeface="Calibri"/>
                <a:ea typeface="Calibri"/>
                <a:cs typeface="Calibri"/>
                <a:sym typeface="Calibri"/>
              </a:rPr>
              <a:t>been working </a:t>
            </a:r>
            <a:r>
              <a:rPr b="0" i="0" lang="it-IT" sz="2200" u="none" cap="none" strike="noStrike">
                <a:solidFill>
                  <a:schemeClr val="dk1"/>
                </a:solidFill>
                <a:latin typeface="Calibri"/>
                <a:ea typeface="Calibri"/>
                <a:cs typeface="Calibri"/>
                <a:sym typeface="Calibri"/>
              </a:rPr>
              <a:t>in Mexico? </a:t>
            </a:r>
            <a:endParaRPr/>
          </a:p>
          <a:p>
            <a:pPr indent="-342900" lvl="2" marL="1257300" marR="0" rtl="0" algn="l">
              <a:spcBef>
                <a:spcPts val="600"/>
              </a:spcBef>
              <a:spcAft>
                <a:spcPts val="0"/>
              </a:spcAft>
              <a:buClr>
                <a:schemeClr val="dk1"/>
              </a:buClr>
              <a:buSzPts val="2200"/>
              <a:buFont typeface="Arial"/>
              <a:buChar char="•"/>
            </a:pPr>
            <a:r>
              <a:rPr b="0" i="0" lang="it-IT" sz="2200" u="none" cap="none" strike="noStrike">
                <a:solidFill>
                  <a:schemeClr val="dk1"/>
                </a:solidFill>
                <a:latin typeface="Calibri"/>
                <a:ea typeface="Calibri"/>
                <a:cs typeface="Calibri"/>
                <a:sym typeface="Calibri"/>
              </a:rPr>
              <a:t>David </a:t>
            </a:r>
            <a:r>
              <a:rPr b="0" i="0" lang="it-IT" sz="2200" u="none" cap="none" strike="noStrike">
                <a:solidFill>
                  <a:srgbClr val="0070C0"/>
                </a:solidFill>
                <a:latin typeface="Calibri"/>
                <a:ea typeface="Calibri"/>
                <a:cs typeface="Calibri"/>
                <a:sym typeface="Calibri"/>
              </a:rPr>
              <a:t>has been working</a:t>
            </a:r>
            <a:r>
              <a:rPr b="0" i="0" lang="it-IT" sz="2200" u="none" cap="none" strike="noStrike">
                <a:solidFill>
                  <a:schemeClr val="dk1"/>
                </a:solidFill>
                <a:latin typeface="Calibri"/>
                <a:ea typeface="Calibri"/>
                <a:cs typeface="Calibri"/>
                <a:sym typeface="Calibri"/>
              </a:rPr>
              <a:t> in Mexico </a:t>
            </a:r>
            <a:r>
              <a:rPr b="0" i="0" lang="it-IT" sz="2200" u="sng" cap="none" strike="noStrike">
                <a:solidFill>
                  <a:schemeClr val="dk1"/>
                </a:solidFill>
                <a:latin typeface="Calibri"/>
                <a:ea typeface="Calibri"/>
                <a:cs typeface="Calibri"/>
                <a:sym typeface="Calibri"/>
              </a:rPr>
              <a:t>for</a:t>
            </a:r>
            <a:r>
              <a:rPr b="0" i="0" lang="it-IT" sz="2200" u="none" cap="none" strike="noStrike">
                <a:solidFill>
                  <a:schemeClr val="dk1"/>
                </a:solidFill>
                <a:latin typeface="Calibri"/>
                <a:ea typeface="Calibri"/>
                <a:cs typeface="Calibri"/>
                <a:sym typeface="Calibri"/>
              </a:rPr>
              <a:t> many years. </a:t>
            </a:r>
            <a:endParaRPr/>
          </a:p>
          <a:p>
            <a:pPr indent="-342900" lvl="2" marL="1257300" marR="0" rtl="0" algn="l">
              <a:spcBef>
                <a:spcPts val="0"/>
              </a:spcBef>
              <a:spcAft>
                <a:spcPts val="0"/>
              </a:spcAft>
              <a:buClr>
                <a:schemeClr val="dk1"/>
              </a:buClr>
              <a:buSzPts val="2200"/>
              <a:buFont typeface="Arial"/>
              <a:buChar char="•"/>
            </a:pPr>
            <a:r>
              <a:rPr b="0" i="0" lang="it-IT" sz="2200" u="none" cap="none" strike="noStrike">
                <a:solidFill>
                  <a:schemeClr val="dk1"/>
                </a:solidFill>
                <a:latin typeface="Calibri"/>
                <a:ea typeface="Calibri"/>
                <a:cs typeface="Calibri"/>
                <a:sym typeface="Calibri"/>
              </a:rPr>
              <a:t>David </a:t>
            </a:r>
            <a:r>
              <a:rPr b="0" i="0" lang="it-IT" sz="2200" u="none" cap="none" strike="noStrike">
                <a:solidFill>
                  <a:srgbClr val="0070C0"/>
                </a:solidFill>
                <a:latin typeface="Calibri"/>
                <a:ea typeface="Calibri"/>
                <a:cs typeface="Calibri"/>
                <a:sym typeface="Calibri"/>
              </a:rPr>
              <a:t>has been working </a:t>
            </a:r>
            <a:r>
              <a:rPr b="0" i="0" lang="it-IT" sz="2200" u="none" cap="none" strike="noStrike">
                <a:solidFill>
                  <a:schemeClr val="dk1"/>
                </a:solidFill>
                <a:latin typeface="Calibri"/>
                <a:ea typeface="Calibri"/>
                <a:cs typeface="Calibri"/>
                <a:sym typeface="Calibri"/>
              </a:rPr>
              <a:t>in Mexico </a:t>
            </a:r>
            <a:r>
              <a:rPr b="0" i="0" lang="it-IT" sz="2200" u="sng" cap="none" strike="noStrike">
                <a:solidFill>
                  <a:schemeClr val="dk1"/>
                </a:solidFill>
                <a:latin typeface="Calibri"/>
                <a:ea typeface="Calibri"/>
                <a:cs typeface="Calibri"/>
                <a:sym typeface="Calibri"/>
              </a:rPr>
              <a:t>since</a:t>
            </a:r>
            <a:r>
              <a:rPr b="0" i="0" lang="it-IT" sz="2200" u="none" cap="none" strike="noStrike">
                <a:solidFill>
                  <a:schemeClr val="dk1"/>
                </a:solidFill>
                <a:latin typeface="Calibri"/>
                <a:ea typeface="Calibri"/>
                <a:cs typeface="Calibri"/>
                <a:sym typeface="Calibri"/>
              </a:rPr>
              <a:t> 2001.</a:t>
            </a:r>
            <a:endParaRPr/>
          </a:p>
          <a:p>
            <a:pPr indent="-268288" lvl="0" marL="714375" marR="0" rtl="0" algn="l">
              <a:spcBef>
                <a:spcPts val="1200"/>
              </a:spcBef>
              <a:spcAft>
                <a:spcPts val="0"/>
              </a:spcAft>
              <a:buClr>
                <a:schemeClr val="dk1"/>
              </a:buClr>
              <a:buSzPts val="2200"/>
              <a:buFont typeface="Arial"/>
              <a:buChar char="•"/>
            </a:pPr>
            <a:r>
              <a:rPr lang="it-IT" sz="2200">
                <a:solidFill>
                  <a:schemeClr val="dk1"/>
                </a:solidFill>
                <a:latin typeface="Calibri"/>
                <a:ea typeface="Calibri"/>
                <a:cs typeface="Calibri"/>
                <a:sym typeface="Calibri"/>
              </a:rPr>
              <a:t>He’</a:t>
            </a:r>
            <a:r>
              <a:rPr lang="it-IT" sz="2200">
                <a:solidFill>
                  <a:srgbClr val="0070C0"/>
                </a:solidFill>
                <a:latin typeface="Calibri"/>
                <a:ea typeface="Calibri"/>
                <a:cs typeface="Calibri"/>
                <a:sym typeface="Calibri"/>
              </a:rPr>
              <a:t>s been writing</a:t>
            </a:r>
            <a:r>
              <a:rPr lang="it-IT" sz="2200">
                <a:solidFill>
                  <a:schemeClr val="dk1"/>
                </a:solidFill>
                <a:latin typeface="Calibri"/>
                <a:ea typeface="Calibri"/>
                <a:cs typeface="Calibri"/>
                <a:sym typeface="Calibri"/>
              </a:rPr>
              <a:t> to her every day </a:t>
            </a:r>
            <a:r>
              <a:rPr lang="it-IT" sz="2200" u="sng">
                <a:solidFill>
                  <a:schemeClr val="dk1"/>
                </a:solidFill>
                <a:latin typeface="Calibri"/>
                <a:ea typeface="Calibri"/>
                <a:cs typeface="Calibri"/>
                <a:sym typeface="Calibri"/>
              </a:rPr>
              <a:t>since</a:t>
            </a:r>
            <a:r>
              <a:rPr lang="it-IT" sz="2200">
                <a:solidFill>
                  <a:schemeClr val="dk1"/>
                </a:solidFill>
                <a:latin typeface="Calibri"/>
                <a:ea typeface="Calibri"/>
                <a:cs typeface="Calibri"/>
                <a:sym typeface="Calibri"/>
              </a:rPr>
              <a:t> he left.</a:t>
            </a:r>
            <a:br>
              <a:rPr lang="it-IT" sz="2200">
                <a:solidFill>
                  <a:schemeClr val="dk1"/>
                </a:solidFill>
                <a:latin typeface="Calibri"/>
                <a:ea typeface="Calibri"/>
                <a:cs typeface="Calibri"/>
                <a:sym typeface="Calibri"/>
              </a:rPr>
            </a:br>
            <a:r>
              <a:rPr i="1" lang="it-IT" sz="2200">
                <a:solidFill>
                  <a:schemeClr val="dk1"/>
                </a:solidFill>
                <a:latin typeface="Calibri"/>
                <a:ea typeface="Calibri"/>
                <a:cs typeface="Calibri"/>
                <a:sym typeface="Calibri"/>
              </a:rPr>
              <a:t>(action repeated over a period of time, still happening )</a:t>
            </a:r>
            <a:endParaRPr/>
          </a:p>
          <a:p>
            <a:pPr indent="-268288" lvl="0" marL="714375" marR="0" rtl="0" algn="l">
              <a:spcBef>
                <a:spcPts val="1200"/>
              </a:spcBef>
              <a:spcAft>
                <a:spcPts val="0"/>
              </a:spcAft>
              <a:buClr>
                <a:schemeClr val="dk1"/>
              </a:buClr>
              <a:buSzPts val="2200"/>
              <a:buFont typeface="Arial"/>
              <a:buChar char="•"/>
            </a:pPr>
            <a:r>
              <a:rPr lang="it-IT" sz="2200">
                <a:solidFill>
                  <a:schemeClr val="dk1"/>
                </a:solidFill>
                <a:latin typeface="Calibri"/>
                <a:ea typeface="Calibri"/>
                <a:cs typeface="Calibri"/>
                <a:sym typeface="Calibri"/>
              </a:rPr>
              <a:t>We</a:t>
            </a:r>
            <a:r>
              <a:rPr lang="it-IT" sz="2200">
                <a:solidFill>
                  <a:srgbClr val="0070C0"/>
                </a:solidFill>
                <a:latin typeface="Calibri"/>
                <a:ea typeface="Calibri"/>
                <a:cs typeface="Calibri"/>
                <a:sym typeface="Calibri"/>
              </a:rPr>
              <a:t>’ve been going</a:t>
            </a:r>
            <a:r>
              <a:rPr lang="it-IT" sz="2200">
                <a:solidFill>
                  <a:schemeClr val="dk1"/>
                </a:solidFill>
                <a:latin typeface="Calibri"/>
                <a:ea typeface="Calibri"/>
                <a:cs typeface="Calibri"/>
                <a:sym typeface="Calibri"/>
              </a:rPr>
              <a:t> out together </a:t>
            </a:r>
            <a:r>
              <a:rPr lang="it-IT" sz="2200" u="sng">
                <a:solidFill>
                  <a:schemeClr val="dk1"/>
                </a:solidFill>
                <a:latin typeface="Calibri"/>
                <a:ea typeface="Calibri"/>
                <a:cs typeface="Calibri"/>
                <a:sym typeface="Calibri"/>
              </a:rPr>
              <a:t>for</a:t>
            </a:r>
            <a:r>
              <a:rPr lang="it-IT" sz="2200">
                <a:solidFill>
                  <a:schemeClr val="dk1"/>
                </a:solidFill>
                <a:latin typeface="Calibri"/>
                <a:ea typeface="Calibri"/>
                <a:cs typeface="Calibri"/>
                <a:sym typeface="Calibri"/>
              </a:rPr>
              <a:t> about three years.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9"/>
          <p:cNvSpPr txBox="1"/>
          <p:nvPr>
            <p:ph type="title"/>
          </p:nvPr>
        </p:nvSpPr>
        <p:spPr>
          <a:xfrm>
            <a:off x="1964267" y="155578"/>
            <a:ext cx="8216053" cy="84349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0C0"/>
              </a:buClr>
              <a:buSzPts val="3600"/>
              <a:buFont typeface="Arial"/>
              <a:buNone/>
            </a:pPr>
            <a:r>
              <a:rPr lang="it-IT" sz="3600">
                <a:solidFill>
                  <a:srgbClr val="0070C0"/>
                </a:solidFill>
                <a:latin typeface="Arial"/>
                <a:ea typeface="Arial"/>
                <a:cs typeface="Arial"/>
                <a:sym typeface="Arial"/>
              </a:rPr>
              <a:t>PRESENT PERFECT CONTINUOUS</a:t>
            </a:r>
            <a:endParaRPr sz="3600">
              <a:solidFill>
                <a:srgbClr val="0070C0"/>
              </a:solidFill>
              <a:latin typeface="Arial"/>
              <a:ea typeface="Arial"/>
              <a:cs typeface="Arial"/>
              <a:sym typeface="Arial"/>
            </a:endParaRPr>
          </a:p>
        </p:txBody>
      </p:sp>
      <p:sp>
        <p:nvSpPr>
          <p:cNvPr id="493" name="Google Shape;493;p49"/>
          <p:cNvSpPr/>
          <p:nvPr/>
        </p:nvSpPr>
        <p:spPr>
          <a:xfrm>
            <a:off x="1863196" y="952176"/>
            <a:ext cx="8465608" cy="3517886"/>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lang="it-IT" sz="2600">
                <a:solidFill>
                  <a:schemeClr val="dk1"/>
                </a:solidFill>
                <a:latin typeface="Calibri"/>
                <a:ea typeface="Calibri"/>
                <a:cs typeface="Calibri"/>
                <a:sym typeface="Calibri"/>
              </a:rPr>
              <a:t>We also use the present perfect continuous for </a:t>
            </a:r>
            <a:r>
              <a:rPr lang="it-IT" sz="2600">
                <a:solidFill>
                  <a:srgbClr val="0070C0"/>
                </a:solidFill>
                <a:latin typeface="Calibri"/>
                <a:ea typeface="Calibri"/>
                <a:cs typeface="Calibri"/>
                <a:sym typeface="Calibri"/>
              </a:rPr>
              <a:t>continuous or repeated actions which have been happening very recently</a:t>
            </a:r>
            <a:r>
              <a:rPr lang="it-IT" sz="2600">
                <a:solidFill>
                  <a:schemeClr val="dk1"/>
                </a:solidFill>
                <a:latin typeface="Calibri"/>
                <a:ea typeface="Calibri"/>
                <a:cs typeface="Calibri"/>
                <a:sym typeface="Calibri"/>
              </a:rPr>
              <a:t>, </a:t>
            </a:r>
            <a:r>
              <a:rPr lang="it-IT" sz="2600">
                <a:solidFill>
                  <a:srgbClr val="0070C0"/>
                </a:solidFill>
                <a:latin typeface="Calibri"/>
                <a:ea typeface="Calibri"/>
                <a:cs typeface="Calibri"/>
                <a:sym typeface="Calibri"/>
              </a:rPr>
              <a:t>when the actions have just finished or have visibly present results</a:t>
            </a:r>
            <a:r>
              <a:rPr lang="it-IT" sz="2600">
                <a:solidFill>
                  <a:schemeClr val="dk1"/>
                </a:solidFill>
                <a:latin typeface="Calibri"/>
                <a:ea typeface="Calibri"/>
                <a:cs typeface="Calibri"/>
                <a:sym typeface="Calibri"/>
              </a:rPr>
              <a:t>. </a:t>
            </a:r>
            <a:endParaRPr/>
          </a:p>
          <a:p>
            <a:pPr indent="-342900" lvl="0" marL="342900" marR="0" rtl="0" algn="l">
              <a:lnSpc>
                <a:spcPct val="90000"/>
              </a:lnSpc>
              <a:spcBef>
                <a:spcPts val="1800"/>
              </a:spcBef>
              <a:spcAft>
                <a:spcPts val="0"/>
              </a:spcAft>
              <a:buClr>
                <a:schemeClr val="dk1"/>
              </a:buClr>
              <a:buSzPts val="2200"/>
              <a:buFont typeface="Arial"/>
              <a:buChar char="•"/>
            </a:pPr>
            <a:r>
              <a:rPr lang="it-IT" sz="2200">
                <a:solidFill>
                  <a:schemeClr val="dk1"/>
                </a:solidFill>
                <a:latin typeface="Calibri"/>
                <a:ea typeface="Calibri"/>
                <a:cs typeface="Calibri"/>
                <a:sym typeface="Calibri"/>
              </a:rPr>
              <a:t>I’</a:t>
            </a:r>
            <a:r>
              <a:rPr lang="it-IT" sz="2200">
                <a:solidFill>
                  <a:srgbClr val="0070C0"/>
                </a:solidFill>
                <a:latin typeface="Calibri"/>
                <a:ea typeface="Calibri"/>
                <a:cs typeface="Calibri"/>
                <a:sym typeface="Calibri"/>
              </a:rPr>
              <a:t>ve been waiting</a:t>
            </a:r>
            <a:r>
              <a:rPr lang="it-IT" sz="2200">
                <a:solidFill>
                  <a:schemeClr val="dk1"/>
                </a:solidFill>
                <a:latin typeface="Calibri"/>
                <a:ea typeface="Calibri"/>
                <a:cs typeface="Calibri"/>
                <a:sym typeface="Calibri"/>
              </a:rPr>
              <a:t> for you for two hours! Where have you been?</a:t>
            </a:r>
            <a:br>
              <a:rPr lang="it-IT" sz="2200">
                <a:solidFill>
                  <a:schemeClr val="dk1"/>
                </a:solidFill>
                <a:latin typeface="Calibri"/>
                <a:ea typeface="Calibri"/>
                <a:cs typeface="Calibri"/>
                <a:sym typeface="Calibri"/>
              </a:rPr>
            </a:br>
            <a:r>
              <a:rPr lang="it-IT" sz="2200">
                <a:solidFill>
                  <a:schemeClr val="dk1"/>
                </a:solidFill>
                <a:latin typeface="Calibri"/>
                <a:ea typeface="Calibri"/>
                <a:cs typeface="Calibri"/>
                <a:sym typeface="Calibri"/>
              </a:rPr>
              <a:t>I</a:t>
            </a:r>
            <a:r>
              <a:rPr lang="it-IT" sz="2200">
                <a:solidFill>
                  <a:srgbClr val="0070C0"/>
                </a:solidFill>
                <a:latin typeface="Calibri"/>
                <a:ea typeface="Calibri"/>
                <a:cs typeface="Calibri"/>
                <a:sym typeface="Calibri"/>
              </a:rPr>
              <a:t>’ve been playing</a:t>
            </a:r>
            <a:r>
              <a:rPr lang="it-IT" sz="2200">
                <a:solidFill>
                  <a:schemeClr val="dk1"/>
                </a:solidFill>
                <a:latin typeface="Calibri"/>
                <a:ea typeface="Calibri"/>
                <a:cs typeface="Calibri"/>
                <a:sym typeface="Calibri"/>
              </a:rPr>
              <a:t> tennis. </a:t>
            </a:r>
            <a:br>
              <a:rPr lang="it-IT" sz="2200">
                <a:solidFill>
                  <a:schemeClr val="dk1"/>
                </a:solidFill>
                <a:latin typeface="Calibri"/>
                <a:ea typeface="Calibri"/>
                <a:cs typeface="Calibri"/>
                <a:sym typeface="Calibri"/>
              </a:rPr>
            </a:br>
            <a:r>
              <a:rPr i="1" lang="it-IT" sz="2200">
                <a:solidFill>
                  <a:schemeClr val="dk1"/>
                </a:solidFill>
                <a:latin typeface="Calibri"/>
                <a:ea typeface="Calibri"/>
                <a:cs typeface="Calibri"/>
                <a:sym typeface="Calibri"/>
              </a:rPr>
              <a:t>(long action which has just finished)</a:t>
            </a:r>
            <a:endParaRPr/>
          </a:p>
          <a:p>
            <a:pPr indent="-342900" lvl="0" marL="342900" marR="0" rtl="0" algn="l">
              <a:lnSpc>
                <a:spcPct val="90000"/>
              </a:lnSpc>
              <a:spcBef>
                <a:spcPts val="1800"/>
              </a:spcBef>
              <a:spcAft>
                <a:spcPts val="0"/>
              </a:spcAft>
              <a:buClr>
                <a:schemeClr val="dk1"/>
              </a:buClr>
              <a:buSzPts val="2200"/>
              <a:buFont typeface="Arial"/>
              <a:buChar char="•"/>
            </a:pPr>
            <a:r>
              <a:rPr lang="it-IT" sz="2200">
                <a:solidFill>
                  <a:schemeClr val="dk1"/>
                </a:solidFill>
                <a:latin typeface="Calibri"/>
                <a:ea typeface="Calibri"/>
                <a:cs typeface="Calibri"/>
                <a:sym typeface="Calibri"/>
              </a:rPr>
              <a:t>Your eyes are red. </a:t>
            </a:r>
            <a:r>
              <a:rPr lang="it-IT" sz="2200">
                <a:solidFill>
                  <a:srgbClr val="0070C0"/>
                </a:solidFill>
                <a:latin typeface="Calibri"/>
                <a:ea typeface="Calibri"/>
                <a:cs typeface="Calibri"/>
                <a:sym typeface="Calibri"/>
              </a:rPr>
              <a:t>Have you been crying</a:t>
            </a:r>
            <a:r>
              <a:rPr lang="it-IT" sz="2200">
                <a:solidFill>
                  <a:schemeClr val="dk1"/>
                </a:solidFill>
                <a:latin typeface="Calibri"/>
                <a:ea typeface="Calibri"/>
                <a:cs typeface="Calibri"/>
                <a:sym typeface="Calibri"/>
              </a:rPr>
              <a:t>?</a:t>
            </a:r>
            <a:br>
              <a:rPr lang="it-IT" sz="2200">
                <a:solidFill>
                  <a:schemeClr val="dk1"/>
                </a:solidFill>
                <a:latin typeface="Calibri"/>
                <a:ea typeface="Calibri"/>
                <a:cs typeface="Calibri"/>
                <a:sym typeface="Calibri"/>
              </a:rPr>
            </a:br>
            <a:r>
              <a:rPr lang="it-IT" sz="2200">
                <a:solidFill>
                  <a:schemeClr val="dk1"/>
                </a:solidFill>
                <a:latin typeface="Calibri"/>
                <a:ea typeface="Calibri"/>
                <a:cs typeface="Calibri"/>
                <a:sym typeface="Calibri"/>
              </a:rPr>
              <a:t>No, </a:t>
            </a:r>
            <a:r>
              <a:rPr lang="it-IT" sz="2200">
                <a:solidFill>
                  <a:srgbClr val="0070C0"/>
                </a:solidFill>
                <a:latin typeface="Calibri"/>
                <a:ea typeface="Calibri"/>
                <a:cs typeface="Calibri"/>
                <a:sym typeface="Calibri"/>
              </a:rPr>
              <a:t>I’ve been chopping </a:t>
            </a:r>
            <a:r>
              <a:rPr lang="it-IT" sz="2200">
                <a:solidFill>
                  <a:schemeClr val="dk1"/>
                </a:solidFill>
                <a:latin typeface="Calibri"/>
                <a:ea typeface="Calibri"/>
                <a:cs typeface="Calibri"/>
                <a:sym typeface="Calibri"/>
              </a:rPr>
              <a:t>onions.</a:t>
            </a:r>
            <a:endParaRPr sz="2200">
              <a:solidFill>
                <a:schemeClr val="dk1"/>
              </a:solidFill>
              <a:latin typeface="Calibri"/>
              <a:ea typeface="Calibri"/>
              <a:cs typeface="Calibri"/>
              <a:sym typeface="Calibri"/>
            </a:endParaRPr>
          </a:p>
        </p:txBody>
      </p:sp>
      <p:pic>
        <p:nvPicPr>
          <p:cNvPr id="494" name="Google Shape;494;p49"/>
          <p:cNvPicPr preferRelativeResize="0"/>
          <p:nvPr/>
        </p:nvPicPr>
        <p:blipFill rotWithShape="1">
          <a:blip r:embed="rId3">
            <a:alphaModFix/>
          </a:blip>
          <a:srcRect b="0" l="0" r="0" t="0"/>
          <a:stretch/>
        </p:blipFill>
        <p:spPr>
          <a:xfrm>
            <a:off x="2303773" y="4675165"/>
            <a:ext cx="5996241" cy="19006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5"/>
          <p:cNvSpPr txBox="1"/>
          <p:nvPr>
            <p:ph type="title"/>
          </p:nvPr>
        </p:nvSpPr>
        <p:spPr>
          <a:xfrm>
            <a:off x="1912421" y="282457"/>
            <a:ext cx="7886700" cy="535531"/>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chemeClr val="dk1"/>
              </a:buClr>
              <a:buSzPts val="3200"/>
              <a:buFont typeface="Arial"/>
              <a:buNone/>
            </a:pPr>
            <a:r>
              <a:rPr b="0" i="0" lang="it-IT" sz="3200" u="none" cap="none" strike="noStrike">
                <a:solidFill>
                  <a:schemeClr val="dk1"/>
                </a:solidFill>
                <a:latin typeface="Arial"/>
                <a:ea typeface="Arial"/>
                <a:cs typeface="Arial"/>
                <a:sym typeface="Arial"/>
              </a:rPr>
              <a:t>DISASTROUS HOLIDAYS</a:t>
            </a:r>
            <a:endParaRPr/>
          </a:p>
        </p:txBody>
      </p:sp>
      <p:cxnSp>
        <p:nvCxnSpPr>
          <p:cNvPr id="123" name="Google Shape;123;p5"/>
          <p:cNvCxnSpPr/>
          <p:nvPr/>
        </p:nvCxnSpPr>
        <p:spPr>
          <a:xfrm>
            <a:off x="2306616" y="952882"/>
            <a:ext cx="7696353" cy="0"/>
          </a:xfrm>
          <a:prstGeom prst="straightConnector1">
            <a:avLst/>
          </a:prstGeom>
          <a:noFill/>
          <a:ln cap="flat" cmpd="sng" w="19050">
            <a:solidFill>
              <a:schemeClr val="dk1"/>
            </a:solidFill>
            <a:prstDash val="solid"/>
            <a:round/>
            <a:headEnd len="med" w="med" type="none"/>
            <a:tailEnd len="med" w="med" type="none"/>
          </a:ln>
        </p:spPr>
      </p:cxnSp>
      <p:pic>
        <p:nvPicPr>
          <p:cNvPr id="124" name="Google Shape;124;p5"/>
          <p:cNvPicPr preferRelativeResize="0"/>
          <p:nvPr/>
        </p:nvPicPr>
        <p:blipFill rotWithShape="1">
          <a:blip r:embed="rId3">
            <a:alphaModFix/>
          </a:blip>
          <a:srcRect b="0" l="0" r="0" t="0"/>
          <a:stretch/>
        </p:blipFill>
        <p:spPr>
          <a:xfrm>
            <a:off x="1800748" y="858490"/>
            <a:ext cx="8603093" cy="5856487"/>
          </a:xfrm>
          <a:prstGeom prst="rect">
            <a:avLst/>
          </a:prstGeom>
          <a:noFill/>
          <a:ln>
            <a:noFill/>
          </a:ln>
        </p:spPr>
      </p:pic>
      <p:sp>
        <p:nvSpPr>
          <p:cNvPr id="125" name="Google Shape;125;p5"/>
          <p:cNvSpPr/>
          <p:nvPr/>
        </p:nvSpPr>
        <p:spPr>
          <a:xfrm>
            <a:off x="8508341" y="151592"/>
            <a:ext cx="1745478" cy="369332"/>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EXTRA PRACTICE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0"/>
          <p:cNvSpPr txBox="1"/>
          <p:nvPr>
            <p:ph type="title"/>
          </p:nvPr>
        </p:nvSpPr>
        <p:spPr>
          <a:xfrm>
            <a:off x="1819276" y="24892"/>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0C0"/>
              </a:buClr>
              <a:buSzPts val="3600"/>
              <a:buFont typeface="Arial"/>
              <a:buNone/>
            </a:pPr>
            <a:r>
              <a:rPr lang="it-IT" sz="3600">
                <a:solidFill>
                  <a:srgbClr val="0070C0"/>
                </a:solidFill>
                <a:latin typeface="Arial"/>
                <a:ea typeface="Arial"/>
                <a:cs typeface="Arial"/>
                <a:sym typeface="Arial"/>
              </a:rPr>
              <a:t>PRESENT PERFECT SIMPLE vs </a:t>
            </a:r>
            <a:br>
              <a:rPr lang="it-IT" sz="3600">
                <a:solidFill>
                  <a:srgbClr val="0070C0"/>
                </a:solidFill>
                <a:latin typeface="Arial"/>
                <a:ea typeface="Arial"/>
                <a:cs typeface="Arial"/>
                <a:sym typeface="Arial"/>
              </a:rPr>
            </a:br>
            <a:r>
              <a:rPr lang="it-IT" sz="3600">
                <a:solidFill>
                  <a:srgbClr val="0070C0"/>
                </a:solidFill>
                <a:latin typeface="Arial"/>
                <a:ea typeface="Arial"/>
                <a:cs typeface="Arial"/>
                <a:sym typeface="Arial"/>
              </a:rPr>
              <a:t>PRESENT PERFECT CONTINUOUS</a:t>
            </a:r>
            <a:endParaRPr sz="3600">
              <a:solidFill>
                <a:srgbClr val="0070C0"/>
              </a:solidFill>
              <a:latin typeface="Arial"/>
              <a:ea typeface="Arial"/>
              <a:cs typeface="Arial"/>
              <a:sym typeface="Arial"/>
            </a:endParaRPr>
          </a:p>
        </p:txBody>
      </p:sp>
      <p:sp>
        <p:nvSpPr>
          <p:cNvPr id="501" name="Google Shape;501;p50"/>
          <p:cNvSpPr txBox="1"/>
          <p:nvPr>
            <p:ph idx="1" type="body"/>
          </p:nvPr>
        </p:nvSpPr>
        <p:spPr>
          <a:xfrm>
            <a:off x="6235150" y="1369066"/>
            <a:ext cx="4137576" cy="1520439"/>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16666"/>
              <a:buNone/>
            </a:pPr>
            <a:r>
              <a:rPr lang="it-IT"/>
              <a:t>We use the </a:t>
            </a:r>
            <a:r>
              <a:rPr lang="it-IT">
                <a:solidFill>
                  <a:srgbClr val="0070C0"/>
                </a:solidFill>
              </a:rPr>
              <a:t>present perfect simple </a:t>
            </a:r>
            <a:r>
              <a:rPr lang="it-IT"/>
              <a:t>when we want to focus on the </a:t>
            </a:r>
            <a:r>
              <a:rPr lang="it-IT">
                <a:solidFill>
                  <a:srgbClr val="0070C0"/>
                </a:solidFill>
              </a:rPr>
              <a:t>result</a:t>
            </a:r>
            <a:r>
              <a:rPr lang="it-IT"/>
              <a:t> of an activity</a:t>
            </a:r>
            <a:endParaRPr sz="2400"/>
          </a:p>
          <a:p>
            <a:pPr indent="-179388" lvl="0" marL="258763" rtl="0" algn="l">
              <a:lnSpc>
                <a:spcPct val="90000"/>
              </a:lnSpc>
              <a:spcBef>
                <a:spcPts val="1000"/>
              </a:spcBef>
              <a:spcAft>
                <a:spcPts val="0"/>
              </a:spcAft>
              <a:buClr>
                <a:schemeClr val="dk1"/>
              </a:buClr>
              <a:buSzPct val="100000"/>
              <a:buChar char="•"/>
            </a:pPr>
            <a:r>
              <a:rPr i="1" lang="it-IT" sz="2400"/>
              <a:t>I’ve washed the car and it looks much better now. </a:t>
            </a:r>
            <a:endParaRPr i="1"/>
          </a:p>
        </p:txBody>
      </p:sp>
      <p:sp>
        <p:nvSpPr>
          <p:cNvPr id="502" name="Google Shape;502;p50"/>
          <p:cNvSpPr txBox="1"/>
          <p:nvPr>
            <p:ph idx="2" type="body"/>
          </p:nvPr>
        </p:nvSpPr>
        <p:spPr>
          <a:xfrm>
            <a:off x="1819276" y="1369066"/>
            <a:ext cx="4137576" cy="15204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16666"/>
              <a:buNone/>
            </a:pPr>
            <a:r>
              <a:rPr lang="it-IT"/>
              <a:t>We use the </a:t>
            </a:r>
            <a:r>
              <a:rPr lang="it-IT">
                <a:solidFill>
                  <a:srgbClr val="0070C0"/>
                </a:solidFill>
              </a:rPr>
              <a:t>present perfect continuous</a:t>
            </a:r>
            <a:r>
              <a:rPr lang="it-IT"/>
              <a:t> when we want to focus on the </a:t>
            </a:r>
            <a:r>
              <a:rPr lang="it-IT">
                <a:solidFill>
                  <a:srgbClr val="0070C0"/>
                </a:solidFill>
              </a:rPr>
              <a:t>process</a:t>
            </a:r>
            <a:endParaRPr sz="2400"/>
          </a:p>
          <a:p>
            <a:pPr indent="-179388" lvl="0" marL="258763" rtl="0" algn="l">
              <a:lnSpc>
                <a:spcPct val="90000"/>
              </a:lnSpc>
              <a:spcBef>
                <a:spcPts val="1000"/>
              </a:spcBef>
              <a:spcAft>
                <a:spcPts val="0"/>
              </a:spcAft>
              <a:buClr>
                <a:schemeClr val="dk1"/>
              </a:buClr>
              <a:buSzPct val="100000"/>
              <a:buChar char="•"/>
            </a:pPr>
            <a:r>
              <a:rPr i="1" lang="it-IT" sz="2400"/>
              <a:t>I’ve been washing the car and I’m soaked.</a:t>
            </a:r>
            <a:endParaRPr/>
          </a:p>
        </p:txBody>
      </p:sp>
      <p:pic>
        <p:nvPicPr>
          <p:cNvPr id="503" name="Google Shape;503;p50"/>
          <p:cNvPicPr preferRelativeResize="0"/>
          <p:nvPr/>
        </p:nvPicPr>
        <p:blipFill rotWithShape="1">
          <a:blip r:embed="rId3">
            <a:alphaModFix/>
          </a:blip>
          <a:srcRect b="0" l="0" r="0" t="0"/>
          <a:stretch/>
        </p:blipFill>
        <p:spPr>
          <a:xfrm>
            <a:off x="1881568" y="2816883"/>
            <a:ext cx="8150566" cy="4016227"/>
          </a:xfrm>
          <a:prstGeom prst="rect">
            <a:avLst/>
          </a:prstGeom>
          <a:noFill/>
          <a:ln>
            <a:noFill/>
          </a:ln>
        </p:spPr>
      </p:pic>
      <p:cxnSp>
        <p:nvCxnSpPr>
          <p:cNvPr id="504" name="Google Shape;504;p50"/>
          <p:cNvCxnSpPr/>
          <p:nvPr/>
        </p:nvCxnSpPr>
        <p:spPr>
          <a:xfrm>
            <a:off x="2020533" y="6104184"/>
            <a:ext cx="3256767" cy="0"/>
          </a:xfrm>
          <a:prstGeom prst="straightConnector1">
            <a:avLst/>
          </a:prstGeom>
          <a:noFill/>
          <a:ln cap="flat" cmpd="sng" w="38100">
            <a:solidFill>
              <a:srgbClr val="00B0F0"/>
            </a:solidFill>
            <a:prstDash val="solid"/>
            <a:miter lim="800000"/>
            <a:headEnd len="sm" w="sm" type="none"/>
            <a:tailEnd len="sm" w="sm" type="none"/>
          </a:ln>
        </p:spPr>
      </p:cxnSp>
      <p:cxnSp>
        <p:nvCxnSpPr>
          <p:cNvPr id="505" name="Google Shape;505;p50"/>
          <p:cNvCxnSpPr/>
          <p:nvPr/>
        </p:nvCxnSpPr>
        <p:spPr>
          <a:xfrm>
            <a:off x="2020533" y="6262095"/>
            <a:ext cx="3256767" cy="0"/>
          </a:xfrm>
          <a:prstGeom prst="straightConnector1">
            <a:avLst/>
          </a:prstGeom>
          <a:noFill/>
          <a:ln cap="flat" cmpd="sng" w="38100">
            <a:solidFill>
              <a:srgbClr val="00B0F0"/>
            </a:solidFill>
            <a:prstDash val="solid"/>
            <a:miter lim="800000"/>
            <a:headEnd len="sm" w="sm" type="none"/>
            <a:tailEnd len="sm" w="sm" type="none"/>
          </a:ln>
        </p:spPr>
      </p:cxnSp>
      <p:cxnSp>
        <p:nvCxnSpPr>
          <p:cNvPr id="506" name="Google Shape;506;p50"/>
          <p:cNvCxnSpPr/>
          <p:nvPr/>
        </p:nvCxnSpPr>
        <p:spPr>
          <a:xfrm>
            <a:off x="6096001" y="5841655"/>
            <a:ext cx="3256767" cy="0"/>
          </a:xfrm>
          <a:prstGeom prst="straightConnector1">
            <a:avLst/>
          </a:prstGeom>
          <a:noFill/>
          <a:ln cap="flat" cmpd="sng" w="38100">
            <a:solidFill>
              <a:srgbClr val="00B0F0"/>
            </a:solidFill>
            <a:prstDash val="solid"/>
            <a:miter lim="800000"/>
            <a:headEnd len="sm" w="sm" type="none"/>
            <a:tailEnd len="sm" w="sm" type="none"/>
          </a:ln>
        </p:spPr>
      </p:cxnSp>
      <p:cxnSp>
        <p:nvCxnSpPr>
          <p:cNvPr id="507" name="Google Shape;507;p50"/>
          <p:cNvCxnSpPr/>
          <p:nvPr/>
        </p:nvCxnSpPr>
        <p:spPr>
          <a:xfrm>
            <a:off x="6133919" y="6104184"/>
            <a:ext cx="1376499" cy="0"/>
          </a:xfrm>
          <a:prstGeom prst="straightConnector1">
            <a:avLst/>
          </a:prstGeom>
          <a:noFill/>
          <a:ln cap="flat" cmpd="sng" w="38100">
            <a:solidFill>
              <a:srgbClr val="00B0F0"/>
            </a:solidFill>
            <a:prstDash val="solid"/>
            <a:miter lim="800000"/>
            <a:headEnd len="sm" w="sm" type="none"/>
            <a:tailEnd len="sm" w="sm" type="none"/>
          </a:ln>
        </p:spPr>
      </p:cxnSp>
      <p:cxnSp>
        <p:nvCxnSpPr>
          <p:cNvPr id="508" name="Google Shape;508;p50"/>
          <p:cNvCxnSpPr/>
          <p:nvPr/>
        </p:nvCxnSpPr>
        <p:spPr>
          <a:xfrm>
            <a:off x="6822168" y="6262095"/>
            <a:ext cx="2681933" cy="0"/>
          </a:xfrm>
          <a:prstGeom prst="straightConnector1">
            <a:avLst/>
          </a:prstGeom>
          <a:noFill/>
          <a:ln cap="flat" cmpd="sng" w="38100">
            <a:solidFill>
              <a:srgbClr val="00B0F0"/>
            </a:solidFill>
            <a:prstDash val="solid"/>
            <a:miter lim="800000"/>
            <a:headEnd len="sm" w="sm" type="none"/>
            <a:tailEnd len="sm" w="sm" type="none"/>
          </a:ln>
        </p:spPr>
      </p:cxnSp>
      <p:cxnSp>
        <p:nvCxnSpPr>
          <p:cNvPr id="509" name="Google Shape;509;p50"/>
          <p:cNvCxnSpPr/>
          <p:nvPr/>
        </p:nvCxnSpPr>
        <p:spPr>
          <a:xfrm>
            <a:off x="6133918" y="6503263"/>
            <a:ext cx="3435294" cy="0"/>
          </a:xfrm>
          <a:prstGeom prst="straightConnector1">
            <a:avLst/>
          </a:prstGeom>
          <a:noFill/>
          <a:ln cap="flat" cmpd="sng" w="38100">
            <a:solidFill>
              <a:srgbClr val="00B0F0"/>
            </a:solidFill>
            <a:prstDash val="solid"/>
            <a:miter lim="800000"/>
            <a:headEnd len="sm" w="sm" type="none"/>
            <a:tailEnd len="sm" w="sm" type="none"/>
          </a:ln>
        </p:spPr>
      </p:cxnSp>
      <p:cxnSp>
        <p:nvCxnSpPr>
          <p:cNvPr id="510" name="Google Shape;510;p50"/>
          <p:cNvCxnSpPr/>
          <p:nvPr/>
        </p:nvCxnSpPr>
        <p:spPr>
          <a:xfrm>
            <a:off x="6133919" y="6704347"/>
            <a:ext cx="1102973" cy="0"/>
          </a:xfrm>
          <a:prstGeom prst="straightConnector1">
            <a:avLst/>
          </a:prstGeom>
          <a:noFill/>
          <a:ln cap="flat" cmpd="sng" w="38100">
            <a:solidFill>
              <a:srgbClr val="00B0F0"/>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51"/>
          <p:cNvPicPr preferRelativeResize="0"/>
          <p:nvPr/>
        </p:nvPicPr>
        <p:blipFill rotWithShape="1">
          <a:blip r:embed="rId3">
            <a:alphaModFix/>
          </a:blip>
          <a:srcRect b="0" l="0" r="0" t="0"/>
          <a:stretch/>
        </p:blipFill>
        <p:spPr>
          <a:xfrm>
            <a:off x="1749889" y="96190"/>
            <a:ext cx="8692222" cy="666562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0" name="Shape 520"/>
        <p:cNvGrpSpPr/>
        <p:nvPr/>
      </p:nvGrpSpPr>
      <p:grpSpPr>
        <a:xfrm>
          <a:off x="0" y="0"/>
          <a:ext cx="0" cy="0"/>
          <a:chOff x="0" y="0"/>
          <a:chExt cx="0" cy="0"/>
        </a:xfrm>
      </p:grpSpPr>
      <p:pic>
        <p:nvPicPr>
          <p:cNvPr id="521" name="Google Shape;521;p52"/>
          <p:cNvPicPr preferRelativeResize="0"/>
          <p:nvPr/>
        </p:nvPicPr>
        <p:blipFill rotWithShape="1">
          <a:blip r:embed="rId3">
            <a:alphaModFix/>
          </a:blip>
          <a:srcRect b="0" l="0" r="0" t="0"/>
          <a:stretch/>
        </p:blipFill>
        <p:spPr>
          <a:xfrm>
            <a:off x="1641744" y="72330"/>
            <a:ext cx="4972050" cy="3895725"/>
          </a:xfrm>
          <a:prstGeom prst="rect">
            <a:avLst/>
          </a:prstGeom>
          <a:noFill/>
          <a:ln>
            <a:noFill/>
          </a:ln>
        </p:spPr>
      </p:pic>
      <p:pic>
        <p:nvPicPr>
          <p:cNvPr id="522" name="Google Shape;522;p52"/>
          <p:cNvPicPr preferRelativeResize="0"/>
          <p:nvPr/>
        </p:nvPicPr>
        <p:blipFill rotWithShape="1">
          <a:blip r:embed="rId4">
            <a:alphaModFix/>
          </a:blip>
          <a:srcRect b="0" l="0" r="0" t="0"/>
          <a:stretch/>
        </p:blipFill>
        <p:spPr>
          <a:xfrm>
            <a:off x="6063289" y="2998382"/>
            <a:ext cx="4422852" cy="3666905"/>
          </a:xfrm>
          <a:prstGeom prst="rect">
            <a:avLst/>
          </a:prstGeom>
          <a:noFill/>
          <a:ln>
            <a:noFill/>
          </a:ln>
        </p:spPr>
      </p:pic>
      <p:cxnSp>
        <p:nvCxnSpPr>
          <p:cNvPr id="523" name="Google Shape;523;p52"/>
          <p:cNvCxnSpPr/>
          <p:nvPr/>
        </p:nvCxnSpPr>
        <p:spPr>
          <a:xfrm>
            <a:off x="1785699" y="1035830"/>
            <a:ext cx="741590" cy="0"/>
          </a:xfrm>
          <a:prstGeom prst="straightConnector1">
            <a:avLst/>
          </a:prstGeom>
          <a:noFill/>
          <a:ln cap="flat" cmpd="sng" w="38100">
            <a:solidFill>
              <a:srgbClr val="FFFF00"/>
            </a:solidFill>
            <a:prstDash val="solid"/>
            <a:miter lim="800000"/>
            <a:headEnd len="sm" w="sm" type="none"/>
            <a:tailEnd len="sm" w="sm" type="none"/>
          </a:ln>
        </p:spPr>
      </p:cxnSp>
      <p:cxnSp>
        <p:nvCxnSpPr>
          <p:cNvPr id="524" name="Google Shape;524;p52"/>
          <p:cNvCxnSpPr/>
          <p:nvPr/>
        </p:nvCxnSpPr>
        <p:spPr>
          <a:xfrm>
            <a:off x="2628703" y="1811809"/>
            <a:ext cx="1050587" cy="0"/>
          </a:xfrm>
          <a:prstGeom prst="straightConnector1">
            <a:avLst/>
          </a:prstGeom>
          <a:noFill/>
          <a:ln cap="flat" cmpd="sng" w="38100">
            <a:solidFill>
              <a:srgbClr val="FFFF00"/>
            </a:solidFill>
            <a:prstDash val="solid"/>
            <a:miter lim="800000"/>
            <a:headEnd len="sm" w="sm" type="none"/>
            <a:tailEnd len="sm" w="sm" type="none"/>
          </a:ln>
        </p:spPr>
      </p:cxnSp>
      <p:cxnSp>
        <p:nvCxnSpPr>
          <p:cNvPr id="525" name="Google Shape;525;p52"/>
          <p:cNvCxnSpPr/>
          <p:nvPr/>
        </p:nvCxnSpPr>
        <p:spPr>
          <a:xfrm>
            <a:off x="1923166" y="2135617"/>
            <a:ext cx="1050587" cy="0"/>
          </a:xfrm>
          <a:prstGeom prst="straightConnector1">
            <a:avLst/>
          </a:prstGeom>
          <a:noFill/>
          <a:ln cap="flat" cmpd="sng" w="38100">
            <a:solidFill>
              <a:srgbClr val="FFFF00"/>
            </a:solidFill>
            <a:prstDash val="solid"/>
            <a:miter lim="800000"/>
            <a:headEnd len="sm" w="sm" type="none"/>
            <a:tailEnd len="sm" w="sm" type="none"/>
          </a:ln>
        </p:spPr>
      </p:cxnSp>
      <p:cxnSp>
        <p:nvCxnSpPr>
          <p:cNvPr id="526" name="Google Shape;526;p52"/>
          <p:cNvCxnSpPr/>
          <p:nvPr/>
        </p:nvCxnSpPr>
        <p:spPr>
          <a:xfrm>
            <a:off x="4033174" y="2396362"/>
            <a:ext cx="1050587" cy="0"/>
          </a:xfrm>
          <a:prstGeom prst="straightConnector1">
            <a:avLst/>
          </a:prstGeom>
          <a:noFill/>
          <a:ln cap="flat" cmpd="sng" w="38100">
            <a:solidFill>
              <a:srgbClr val="FFFF00"/>
            </a:solidFill>
            <a:prstDash val="solid"/>
            <a:miter lim="800000"/>
            <a:headEnd len="sm" w="sm" type="none"/>
            <a:tailEnd len="sm" w="sm" type="none"/>
          </a:ln>
        </p:spPr>
      </p:cxnSp>
      <p:cxnSp>
        <p:nvCxnSpPr>
          <p:cNvPr id="527" name="Google Shape;527;p52"/>
          <p:cNvCxnSpPr/>
          <p:nvPr/>
        </p:nvCxnSpPr>
        <p:spPr>
          <a:xfrm>
            <a:off x="3437774" y="2672872"/>
            <a:ext cx="1645987" cy="0"/>
          </a:xfrm>
          <a:prstGeom prst="straightConnector1">
            <a:avLst/>
          </a:prstGeom>
          <a:noFill/>
          <a:ln cap="flat" cmpd="sng" w="38100">
            <a:solidFill>
              <a:srgbClr val="FFFF00"/>
            </a:solidFill>
            <a:prstDash val="solid"/>
            <a:miter lim="800000"/>
            <a:headEnd len="sm" w="sm" type="none"/>
            <a:tailEnd len="sm" w="sm" type="none"/>
          </a:ln>
        </p:spPr>
      </p:cxnSp>
      <p:cxnSp>
        <p:nvCxnSpPr>
          <p:cNvPr id="528" name="Google Shape;528;p52"/>
          <p:cNvCxnSpPr/>
          <p:nvPr/>
        </p:nvCxnSpPr>
        <p:spPr>
          <a:xfrm>
            <a:off x="3679290" y="3175049"/>
            <a:ext cx="1050587" cy="0"/>
          </a:xfrm>
          <a:prstGeom prst="straightConnector1">
            <a:avLst/>
          </a:prstGeom>
          <a:noFill/>
          <a:ln cap="flat" cmpd="sng" w="38100">
            <a:solidFill>
              <a:srgbClr val="FFFF00"/>
            </a:solidFill>
            <a:prstDash val="solid"/>
            <a:miter lim="800000"/>
            <a:headEnd len="sm" w="sm" type="none"/>
            <a:tailEnd len="sm" w="sm" type="none"/>
          </a:ln>
        </p:spPr>
      </p:cxnSp>
      <p:cxnSp>
        <p:nvCxnSpPr>
          <p:cNvPr id="529" name="Google Shape;529;p52"/>
          <p:cNvCxnSpPr/>
          <p:nvPr/>
        </p:nvCxnSpPr>
        <p:spPr>
          <a:xfrm>
            <a:off x="1855073" y="3737436"/>
            <a:ext cx="593387" cy="0"/>
          </a:xfrm>
          <a:prstGeom prst="straightConnector1">
            <a:avLst/>
          </a:prstGeom>
          <a:noFill/>
          <a:ln cap="flat" cmpd="sng" w="38100">
            <a:solidFill>
              <a:srgbClr val="FFFF00"/>
            </a:solidFill>
            <a:prstDash val="solid"/>
            <a:miter lim="800000"/>
            <a:headEnd len="sm" w="sm" type="none"/>
            <a:tailEnd len="sm" w="sm" type="none"/>
          </a:ln>
        </p:spPr>
      </p:cxnSp>
      <p:cxnSp>
        <p:nvCxnSpPr>
          <p:cNvPr id="530" name="Google Shape;530;p52"/>
          <p:cNvCxnSpPr/>
          <p:nvPr/>
        </p:nvCxnSpPr>
        <p:spPr>
          <a:xfrm>
            <a:off x="4183788" y="3690141"/>
            <a:ext cx="593387" cy="0"/>
          </a:xfrm>
          <a:prstGeom prst="straightConnector1">
            <a:avLst/>
          </a:prstGeom>
          <a:noFill/>
          <a:ln cap="flat" cmpd="sng" w="38100">
            <a:solidFill>
              <a:srgbClr val="FFFF00"/>
            </a:solidFill>
            <a:prstDash val="solid"/>
            <a:miter lim="800000"/>
            <a:headEnd len="sm" w="sm" type="none"/>
            <a:tailEnd len="sm" w="sm" type="none"/>
          </a:ln>
        </p:spPr>
      </p:cxnSp>
      <p:cxnSp>
        <p:nvCxnSpPr>
          <p:cNvPr id="531" name="Google Shape;531;p52"/>
          <p:cNvCxnSpPr/>
          <p:nvPr/>
        </p:nvCxnSpPr>
        <p:spPr>
          <a:xfrm>
            <a:off x="1886604" y="1321175"/>
            <a:ext cx="593386" cy="0"/>
          </a:xfrm>
          <a:prstGeom prst="straightConnector1">
            <a:avLst/>
          </a:prstGeom>
          <a:noFill/>
          <a:ln cap="flat" cmpd="sng" w="38100">
            <a:solidFill>
              <a:srgbClr val="FFFF00"/>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36" name="Shape 536"/>
        <p:cNvGrpSpPr/>
        <p:nvPr/>
      </p:nvGrpSpPr>
      <p:grpSpPr>
        <a:xfrm>
          <a:off x="0" y="0"/>
          <a:ext cx="0" cy="0"/>
          <a:chOff x="0" y="0"/>
          <a:chExt cx="0" cy="0"/>
        </a:xfrm>
      </p:grpSpPr>
      <p:pic>
        <p:nvPicPr>
          <p:cNvPr id="537" name="Google Shape;537;p53"/>
          <p:cNvPicPr preferRelativeResize="0"/>
          <p:nvPr/>
        </p:nvPicPr>
        <p:blipFill rotWithShape="1">
          <a:blip r:embed="rId3">
            <a:alphaModFix/>
          </a:blip>
          <a:srcRect b="0" l="0" r="0" t="0"/>
          <a:stretch/>
        </p:blipFill>
        <p:spPr>
          <a:xfrm>
            <a:off x="1641744" y="72330"/>
            <a:ext cx="4972050" cy="3895725"/>
          </a:xfrm>
          <a:prstGeom prst="rect">
            <a:avLst/>
          </a:prstGeom>
          <a:noFill/>
          <a:ln>
            <a:noFill/>
          </a:ln>
        </p:spPr>
      </p:pic>
      <p:pic>
        <p:nvPicPr>
          <p:cNvPr id="538" name="Google Shape;538;p53"/>
          <p:cNvPicPr preferRelativeResize="0"/>
          <p:nvPr/>
        </p:nvPicPr>
        <p:blipFill rotWithShape="1">
          <a:blip r:embed="rId4">
            <a:alphaModFix/>
          </a:blip>
          <a:srcRect b="0" l="0" r="0" t="0"/>
          <a:stretch/>
        </p:blipFill>
        <p:spPr>
          <a:xfrm>
            <a:off x="6063289" y="2998382"/>
            <a:ext cx="4422852" cy="366690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2" name="Shape 542"/>
        <p:cNvGrpSpPr/>
        <p:nvPr/>
      </p:nvGrpSpPr>
      <p:grpSpPr>
        <a:xfrm>
          <a:off x="0" y="0"/>
          <a:ext cx="0" cy="0"/>
          <a:chOff x="0" y="0"/>
          <a:chExt cx="0" cy="0"/>
        </a:xfrm>
      </p:grpSpPr>
      <p:pic>
        <p:nvPicPr>
          <p:cNvPr id="543" name="Google Shape;543;p54"/>
          <p:cNvPicPr preferRelativeResize="0"/>
          <p:nvPr/>
        </p:nvPicPr>
        <p:blipFill rotWithShape="1">
          <a:blip r:embed="rId3">
            <a:alphaModFix/>
          </a:blip>
          <a:srcRect b="0" l="0" r="0" t="14979"/>
          <a:stretch/>
        </p:blipFill>
        <p:spPr>
          <a:xfrm>
            <a:off x="1670307" y="222476"/>
            <a:ext cx="5535254" cy="3141450"/>
          </a:xfrm>
          <a:prstGeom prst="rect">
            <a:avLst/>
          </a:prstGeom>
          <a:noFill/>
          <a:ln>
            <a:noFill/>
          </a:ln>
        </p:spPr>
      </p:pic>
      <p:pic>
        <p:nvPicPr>
          <p:cNvPr id="544" name="Google Shape;544;p54"/>
          <p:cNvPicPr preferRelativeResize="0"/>
          <p:nvPr/>
        </p:nvPicPr>
        <p:blipFill rotWithShape="1">
          <a:blip r:embed="rId4">
            <a:alphaModFix/>
          </a:blip>
          <a:srcRect b="0" l="0" r="0" t="0"/>
          <a:stretch/>
        </p:blipFill>
        <p:spPr>
          <a:xfrm>
            <a:off x="4966939" y="3494076"/>
            <a:ext cx="5701062" cy="3421933"/>
          </a:xfrm>
          <a:prstGeom prst="rect">
            <a:avLst/>
          </a:prstGeom>
          <a:noFill/>
          <a:ln>
            <a:noFill/>
          </a:ln>
        </p:spPr>
      </p:pic>
      <p:sp>
        <p:nvSpPr>
          <p:cNvPr id="545" name="Google Shape;545;p54"/>
          <p:cNvSpPr/>
          <p:nvPr/>
        </p:nvSpPr>
        <p:spPr>
          <a:xfrm>
            <a:off x="1832997" y="6266192"/>
            <a:ext cx="2140458" cy="369332"/>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Exercise 9B GB p.143</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0" name="Shape 550"/>
        <p:cNvGrpSpPr/>
        <p:nvPr/>
      </p:nvGrpSpPr>
      <p:grpSpPr>
        <a:xfrm>
          <a:off x="0" y="0"/>
          <a:ext cx="0" cy="0"/>
          <a:chOff x="0" y="0"/>
          <a:chExt cx="0" cy="0"/>
        </a:xfrm>
      </p:grpSpPr>
      <p:pic>
        <p:nvPicPr>
          <p:cNvPr id="551" name="Google Shape;551;p55"/>
          <p:cNvPicPr preferRelativeResize="0"/>
          <p:nvPr/>
        </p:nvPicPr>
        <p:blipFill rotWithShape="1">
          <a:blip r:embed="rId3">
            <a:alphaModFix/>
          </a:blip>
          <a:srcRect b="0" l="0" r="0" t="0"/>
          <a:stretch/>
        </p:blipFill>
        <p:spPr>
          <a:xfrm>
            <a:off x="1524000" y="0"/>
            <a:ext cx="9005414" cy="657589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6" name="Shape 556"/>
        <p:cNvGrpSpPr/>
        <p:nvPr/>
      </p:nvGrpSpPr>
      <p:grpSpPr>
        <a:xfrm>
          <a:off x="0" y="0"/>
          <a:ext cx="0" cy="0"/>
          <a:chOff x="0" y="0"/>
          <a:chExt cx="0" cy="0"/>
        </a:xfrm>
      </p:grpSpPr>
      <p:pic>
        <p:nvPicPr>
          <p:cNvPr id="557" name="Google Shape;557;p56"/>
          <p:cNvPicPr preferRelativeResize="0"/>
          <p:nvPr/>
        </p:nvPicPr>
        <p:blipFill rotWithShape="1">
          <a:blip r:embed="rId3">
            <a:alphaModFix/>
          </a:blip>
          <a:srcRect b="0" l="0" r="0" t="0"/>
          <a:stretch/>
        </p:blipFill>
        <p:spPr>
          <a:xfrm>
            <a:off x="1524001" y="169544"/>
            <a:ext cx="9067745" cy="650557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cxnSp>
        <p:nvCxnSpPr>
          <p:cNvPr id="563" name="Google Shape;563;p57"/>
          <p:cNvCxnSpPr/>
          <p:nvPr/>
        </p:nvCxnSpPr>
        <p:spPr>
          <a:xfrm>
            <a:off x="1977400" y="751224"/>
            <a:ext cx="7696353" cy="0"/>
          </a:xfrm>
          <a:prstGeom prst="straightConnector1">
            <a:avLst/>
          </a:prstGeom>
          <a:noFill/>
          <a:ln cap="flat" cmpd="sng" w="19050">
            <a:solidFill>
              <a:schemeClr val="dk1"/>
            </a:solidFill>
            <a:prstDash val="solid"/>
            <a:round/>
            <a:headEnd len="med" w="med" type="none"/>
            <a:tailEnd len="med" w="med" type="none"/>
          </a:ln>
        </p:spPr>
      </p:cxnSp>
      <p:sp>
        <p:nvSpPr>
          <p:cNvPr id="564" name="Google Shape;564;p57"/>
          <p:cNvSpPr txBox="1"/>
          <p:nvPr/>
        </p:nvSpPr>
        <p:spPr>
          <a:xfrm>
            <a:off x="1775230" y="206467"/>
            <a:ext cx="6520521" cy="5039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2693">
                <a:solidFill>
                  <a:schemeClr val="dk1"/>
                </a:solidFill>
                <a:latin typeface="Arial"/>
                <a:ea typeface="Arial"/>
                <a:cs typeface="Arial"/>
                <a:sym typeface="Arial"/>
              </a:rPr>
              <a:t>LET’S PRACTICE</a:t>
            </a:r>
            <a:endParaRPr/>
          </a:p>
        </p:txBody>
      </p:sp>
      <p:pic>
        <p:nvPicPr>
          <p:cNvPr id="565" name="Google Shape;565;p57"/>
          <p:cNvPicPr preferRelativeResize="0"/>
          <p:nvPr/>
        </p:nvPicPr>
        <p:blipFill rotWithShape="1">
          <a:blip r:embed="rId3">
            <a:alphaModFix/>
          </a:blip>
          <a:srcRect b="0" l="0" r="0" t="0"/>
          <a:stretch/>
        </p:blipFill>
        <p:spPr>
          <a:xfrm>
            <a:off x="2365999" y="1270801"/>
            <a:ext cx="6977789" cy="338071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cxnSp>
        <p:nvCxnSpPr>
          <p:cNvPr id="571" name="Google Shape;571;p58"/>
          <p:cNvCxnSpPr/>
          <p:nvPr/>
        </p:nvCxnSpPr>
        <p:spPr>
          <a:xfrm>
            <a:off x="1977400" y="751224"/>
            <a:ext cx="7696353" cy="0"/>
          </a:xfrm>
          <a:prstGeom prst="straightConnector1">
            <a:avLst/>
          </a:prstGeom>
          <a:noFill/>
          <a:ln cap="flat" cmpd="sng" w="19050">
            <a:solidFill>
              <a:schemeClr val="dk1"/>
            </a:solidFill>
            <a:prstDash val="solid"/>
            <a:round/>
            <a:headEnd len="med" w="med" type="none"/>
            <a:tailEnd len="med" w="med" type="none"/>
          </a:ln>
        </p:spPr>
      </p:cxnSp>
      <p:sp>
        <p:nvSpPr>
          <p:cNvPr id="572" name="Google Shape;572;p58"/>
          <p:cNvSpPr txBox="1"/>
          <p:nvPr/>
        </p:nvSpPr>
        <p:spPr>
          <a:xfrm>
            <a:off x="1775230" y="206467"/>
            <a:ext cx="6520521" cy="5039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2693">
                <a:solidFill>
                  <a:schemeClr val="dk1"/>
                </a:solidFill>
                <a:latin typeface="Arial"/>
                <a:ea typeface="Arial"/>
                <a:cs typeface="Arial"/>
                <a:sym typeface="Arial"/>
              </a:rPr>
              <a:t>LET’S PRACTICE</a:t>
            </a:r>
            <a:endParaRPr/>
          </a:p>
        </p:txBody>
      </p:sp>
      <p:pic>
        <p:nvPicPr>
          <p:cNvPr id="573" name="Google Shape;573;p58"/>
          <p:cNvPicPr preferRelativeResize="0"/>
          <p:nvPr/>
        </p:nvPicPr>
        <p:blipFill rotWithShape="1">
          <a:blip r:embed="rId3">
            <a:alphaModFix/>
          </a:blip>
          <a:srcRect b="0" l="0" r="0" t="0"/>
          <a:stretch/>
        </p:blipFill>
        <p:spPr>
          <a:xfrm>
            <a:off x="2230617" y="1043554"/>
            <a:ext cx="7269764" cy="522153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59"/>
          <p:cNvSpPr txBox="1"/>
          <p:nvPr>
            <p:ph type="title"/>
          </p:nvPr>
        </p:nvSpPr>
        <p:spPr>
          <a:xfrm>
            <a:off x="1882225" y="949912"/>
            <a:ext cx="7886700" cy="6921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it-IT" sz="2800"/>
              <a:t>Present perfect simple and continuous</a:t>
            </a:r>
            <a:br>
              <a:rPr lang="it-IT" sz="2800"/>
            </a:br>
            <a:r>
              <a:rPr lang="it-IT" sz="2800">
                <a:solidFill>
                  <a:srgbClr val="0070C0"/>
                </a:solidFill>
              </a:rPr>
              <a:t>Exercise: Correct the mistakes</a:t>
            </a:r>
            <a:endParaRPr sz="2800">
              <a:solidFill>
                <a:srgbClr val="0070C0"/>
              </a:solidFill>
            </a:endParaRPr>
          </a:p>
        </p:txBody>
      </p:sp>
      <p:sp>
        <p:nvSpPr>
          <p:cNvPr id="580" name="Google Shape;580;p59"/>
          <p:cNvSpPr txBox="1"/>
          <p:nvPr>
            <p:ph idx="1" type="body"/>
          </p:nvPr>
        </p:nvSpPr>
        <p:spPr>
          <a:xfrm>
            <a:off x="1882225" y="1813810"/>
            <a:ext cx="8244510" cy="49680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it-IT" sz="2000"/>
              <a:t>Example:</a:t>
            </a:r>
            <a:endParaRPr/>
          </a:p>
          <a:p>
            <a:pPr indent="0" lvl="0" marL="0" rtl="0" algn="l">
              <a:lnSpc>
                <a:spcPct val="90000"/>
              </a:lnSpc>
              <a:spcBef>
                <a:spcPts val="1000"/>
              </a:spcBef>
              <a:spcAft>
                <a:spcPts val="0"/>
              </a:spcAft>
              <a:buClr>
                <a:schemeClr val="dk1"/>
              </a:buClr>
              <a:buSzPts val="2000"/>
              <a:buNone/>
            </a:pPr>
            <a:r>
              <a:rPr lang="it-IT" sz="2000"/>
              <a:t>Harry </a:t>
            </a:r>
            <a:r>
              <a:rPr lang="it-IT" sz="2000">
                <a:solidFill>
                  <a:srgbClr val="FF0000"/>
                </a:solidFill>
              </a:rPr>
              <a:t>is</a:t>
            </a:r>
            <a:r>
              <a:rPr lang="it-IT" sz="2000"/>
              <a:t> unemployed since last year 🡪 </a:t>
            </a:r>
            <a:r>
              <a:rPr i="1" lang="it-IT" sz="2000"/>
              <a:t>Harry </a:t>
            </a:r>
            <a:r>
              <a:rPr i="1" lang="it-IT" sz="2000">
                <a:solidFill>
                  <a:srgbClr val="00B050"/>
                </a:solidFill>
              </a:rPr>
              <a:t>has been </a:t>
            </a:r>
            <a:r>
              <a:rPr i="1" lang="it-IT" sz="2000"/>
              <a:t>unemployed since last year</a:t>
            </a:r>
            <a:endParaRPr/>
          </a:p>
          <a:p>
            <a:pPr indent="-457200" lvl="0" marL="457200" rtl="0" algn="l">
              <a:lnSpc>
                <a:spcPct val="90000"/>
              </a:lnSpc>
              <a:spcBef>
                <a:spcPts val="1200"/>
              </a:spcBef>
              <a:spcAft>
                <a:spcPts val="0"/>
              </a:spcAft>
              <a:buClr>
                <a:schemeClr val="dk1"/>
              </a:buClr>
              <a:buSzPts val="2400"/>
              <a:buFont typeface="Calibri"/>
              <a:buAutoNum type="arabicPeriod"/>
            </a:pPr>
            <a:r>
              <a:rPr lang="it-IT" sz="2400"/>
              <a:t>We've had our new flat since six months.</a:t>
            </a:r>
            <a:endParaRPr/>
          </a:p>
          <a:p>
            <a:pPr indent="-457200" lvl="0" marL="457200" rtl="0" algn="l">
              <a:lnSpc>
                <a:spcPct val="90000"/>
              </a:lnSpc>
              <a:spcBef>
                <a:spcPts val="0"/>
              </a:spcBef>
              <a:spcAft>
                <a:spcPts val="0"/>
              </a:spcAft>
              <a:buClr>
                <a:schemeClr val="dk1"/>
              </a:buClr>
              <a:buSzPts val="2400"/>
              <a:buFont typeface="Calibri"/>
              <a:buAutoNum type="arabicPeriod"/>
            </a:pPr>
            <a:r>
              <a:rPr lang="it-IT" sz="2400"/>
              <a:t>Hi Jackie! How are you? I don't see you for ages!</a:t>
            </a:r>
            <a:endParaRPr/>
          </a:p>
          <a:p>
            <a:pPr indent="-457200" lvl="0" marL="457200" rtl="0" algn="l">
              <a:lnSpc>
                <a:spcPct val="90000"/>
              </a:lnSpc>
              <a:spcBef>
                <a:spcPts val="0"/>
              </a:spcBef>
              <a:spcAft>
                <a:spcPts val="0"/>
              </a:spcAft>
              <a:buClr>
                <a:schemeClr val="dk1"/>
              </a:buClr>
              <a:buSzPts val="2400"/>
              <a:buFont typeface="Calibri"/>
              <a:buAutoNum type="arabicPeriod"/>
            </a:pPr>
            <a:r>
              <a:rPr lang="it-IT" sz="2400"/>
              <a:t>How long are you knowing your husband?</a:t>
            </a:r>
            <a:endParaRPr/>
          </a:p>
          <a:p>
            <a:pPr indent="-457200" lvl="0" marL="457200" rtl="0" algn="l">
              <a:lnSpc>
                <a:spcPct val="90000"/>
              </a:lnSpc>
              <a:spcBef>
                <a:spcPts val="0"/>
              </a:spcBef>
              <a:spcAft>
                <a:spcPts val="0"/>
              </a:spcAft>
              <a:buClr>
                <a:schemeClr val="dk1"/>
              </a:buClr>
              <a:buSzPts val="2400"/>
              <a:buFont typeface="Calibri"/>
              <a:buAutoNum type="arabicPeriod"/>
            </a:pPr>
            <a:r>
              <a:rPr lang="it-IT" sz="2400"/>
              <a:t>Emily has been a volunteer for ten years ago.</a:t>
            </a:r>
            <a:endParaRPr/>
          </a:p>
          <a:p>
            <a:pPr indent="-457200" lvl="0" marL="457200" rtl="0" algn="l">
              <a:lnSpc>
                <a:spcPct val="90000"/>
              </a:lnSpc>
              <a:spcBef>
                <a:spcPts val="0"/>
              </a:spcBef>
              <a:spcAft>
                <a:spcPts val="0"/>
              </a:spcAft>
              <a:buClr>
                <a:schemeClr val="dk1"/>
              </a:buClr>
              <a:buSzPts val="2400"/>
              <a:buFont typeface="Calibri"/>
              <a:buAutoNum type="arabicPeriod"/>
            </a:pPr>
            <a:r>
              <a:rPr lang="it-IT" sz="2400"/>
              <a:t>Paul doesn't eat anything since yesterday because he's ill.</a:t>
            </a:r>
            <a:endParaRPr/>
          </a:p>
          <a:p>
            <a:pPr indent="-457200" lvl="0" marL="457200" rtl="0" algn="l">
              <a:lnSpc>
                <a:spcPct val="90000"/>
              </a:lnSpc>
              <a:spcBef>
                <a:spcPts val="0"/>
              </a:spcBef>
              <a:spcAft>
                <a:spcPts val="0"/>
              </a:spcAft>
              <a:buClr>
                <a:schemeClr val="dk1"/>
              </a:buClr>
              <a:buSzPts val="2400"/>
              <a:buFont typeface="Calibri"/>
              <a:buAutoNum type="arabicPeriod"/>
            </a:pPr>
            <a:r>
              <a:rPr lang="it-IT" sz="2400"/>
              <a:t>It hasn't rained since two months.</a:t>
            </a:r>
            <a:endParaRPr/>
          </a:p>
          <a:p>
            <a:pPr indent="-457200" lvl="0" marL="457200" rtl="0" algn="l">
              <a:lnSpc>
                <a:spcPct val="90000"/>
              </a:lnSpc>
              <a:spcBef>
                <a:spcPts val="0"/>
              </a:spcBef>
              <a:spcAft>
                <a:spcPts val="0"/>
              </a:spcAft>
              <a:buClr>
                <a:schemeClr val="dk1"/>
              </a:buClr>
              <a:buSzPts val="2400"/>
              <a:buFont typeface="Calibri"/>
              <a:buAutoNum type="arabicPeriod"/>
            </a:pPr>
            <a:r>
              <a:rPr lang="it-IT" sz="2400"/>
              <a:t>How long has your parents been married?</a:t>
            </a:r>
            <a:endParaRPr/>
          </a:p>
          <a:p>
            <a:pPr indent="-457200" lvl="0" marL="457200" rtl="0" algn="l">
              <a:lnSpc>
                <a:spcPct val="90000"/>
              </a:lnSpc>
              <a:spcBef>
                <a:spcPts val="0"/>
              </a:spcBef>
              <a:spcAft>
                <a:spcPts val="0"/>
              </a:spcAft>
              <a:buClr>
                <a:schemeClr val="dk1"/>
              </a:buClr>
              <a:buSzPts val="2400"/>
              <a:buFont typeface="Calibri"/>
              <a:buAutoNum type="arabicPeriod"/>
            </a:pPr>
            <a:r>
              <a:rPr lang="it-IT" sz="2400"/>
              <a:t>They're having their dog since they got married.</a:t>
            </a:r>
            <a:endParaRPr/>
          </a:p>
          <a:p>
            <a:pPr indent="-457200" lvl="0" marL="457200" rtl="0" algn="l">
              <a:lnSpc>
                <a:spcPct val="90000"/>
              </a:lnSpc>
              <a:spcBef>
                <a:spcPts val="0"/>
              </a:spcBef>
              <a:spcAft>
                <a:spcPts val="0"/>
              </a:spcAft>
              <a:buClr>
                <a:schemeClr val="dk1"/>
              </a:buClr>
              <a:buSzPts val="2400"/>
              <a:buFont typeface="Calibri"/>
              <a:buAutoNum type="arabicPeriod"/>
            </a:pPr>
            <a:r>
              <a:rPr lang="it-IT" sz="2400"/>
              <a:t>l haven't had any emails from my brother for last Christmas.</a:t>
            </a:r>
            <a:endParaRPr/>
          </a:p>
          <a:p>
            <a:pPr indent="-457200" lvl="0" marL="457200" rtl="0" algn="l">
              <a:lnSpc>
                <a:spcPct val="90000"/>
              </a:lnSpc>
              <a:spcBef>
                <a:spcPts val="0"/>
              </a:spcBef>
              <a:spcAft>
                <a:spcPts val="0"/>
              </a:spcAft>
              <a:buClr>
                <a:schemeClr val="dk1"/>
              </a:buClr>
              <a:buSzPts val="2400"/>
              <a:buFont typeface="Calibri"/>
              <a:buAutoNum type="arabicPeriod"/>
            </a:pPr>
            <a:r>
              <a:rPr lang="it-IT" sz="2400"/>
              <a:t>My grandmother lives in the same house all her life.</a:t>
            </a:r>
            <a:endParaRPr sz="2400"/>
          </a:p>
        </p:txBody>
      </p:sp>
      <p:cxnSp>
        <p:nvCxnSpPr>
          <p:cNvPr id="581" name="Google Shape;581;p59"/>
          <p:cNvCxnSpPr/>
          <p:nvPr/>
        </p:nvCxnSpPr>
        <p:spPr>
          <a:xfrm>
            <a:off x="1977400" y="751224"/>
            <a:ext cx="7696353" cy="0"/>
          </a:xfrm>
          <a:prstGeom prst="straightConnector1">
            <a:avLst/>
          </a:prstGeom>
          <a:noFill/>
          <a:ln cap="flat" cmpd="sng" w="19050">
            <a:solidFill>
              <a:schemeClr val="dk1"/>
            </a:solidFill>
            <a:prstDash val="solid"/>
            <a:round/>
            <a:headEnd len="med" w="med" type="none"/>
            <a:tailEnd len="med" w="med" type="none"/>
          </a:ln>
        </p:spPr>
      </p:cxnSp>
      <p:sp>
        <p:nvSpPr>
          <p:cNvPr id="582" name="Google Shape;582;p59"/>
          <p:cNvSpPr txBox="1"/>
          <p:nvPr/>
        </p:nvSpPr>
        <p:spPr>
          <a:xfrm>
            <a:off x="1775230" y="206467"/>
            <a:ext cx="6520521" cy="5039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2693">
                <a:solidFill>
                  <a:schemeClr val="dk1"/>
                </a:solidFill>
                <a:latin typeface="Arial"/>
                <a:ea typeface="Arial"/>
                <a:cs typeface="Arial"/>
                <a:sym typeface="Arial"/>
              </a:rPr>
              <a:t>LET’S PRACTICE!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6"/>
          <p:cNvSpPr txBox="1"/>
          <p:nvPr>
            <p:ph type="title"/>
          </p:nvPr>
        </p:nvSpPr>
        <p:spPr>
          <a:xfrm>
            <a:off x="1912421" y="282457"/>
            <a:ext cx="7886700" cy="535531"/>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chemeClr val="dk1"/>
              </a:buClr>
              <a:buSzPts val="3200"/>
              <a:buFont typeface="Arial"/>
              <a:buNone/>
            </a:pPr>
            <a:r>
              <a:rPr b="0" i="0" lang="it-IT" sz="3200" u="none" cap="none" strike="noStrike">
                <a:solidFill>
                  <a:schemeClr val="dk1"/>
                </a:solidFill>
                <a:latin typeface="Arial"/>
                <a:ea typeface="Arial"/>
                <a:cs typeface="Arial"/>
                <a:sym typeface="Arial"/>
              </a:rPr>
              <a:t>DISASTROUS HOLIDAYS</a:t>
            </a:r>
            <a:endParaRPr/>
          </a:p>
        </p:txBody>
      </p:sp>
      <p:cxnSp>
        <p:nvCxnSpPr>
          <p:cNvPr id="132" name="Google Shape;132;p6"/>
          <p:cNvCxnSpPr/>
          <p:nvPr/>
        </p:nvCxnSpPr>
        <p:spPr>
          <a:xfrm>
            <a:off x="2306616" y="952882"/>
            <a:ext cx="7696353" cy="0"/>
          </a:xfrm>
          <a:prstGeom prst="straightConnector1">
            <a:avLst/>
          </a:prstGeom>
          <a:noFill/>
          <a:ln cap="flat" cmpd="sng" w="19050">
            <a:solidFill>
              <a:schemeClr val="dk1"/>
            </a:solidFill>
            <a:prstDash val="solid"/>
            <a:round/>
            <a:headEnd len="med" w="med" type="none"/>
            <a:tailEnd len="med" w="med" type="none"/>
          </a:ln>
        </p:spPr>
      </p:cxnSp>
      <p:pic>
        <p:nvPicPr>
          <p:cNvPr id="133" name="Google Shape;133;p6"/>
          <p:cNvPicPr preferRelativeResize="0"/>
          <p:nvPr/>
        </p:nvPicPr>
        <p:blipFill rotWithShape="1">
          <a:blip r:embed="rId3">
            <a:alphaModFix/>
          </a:blip>
          <a:srcRect b="0" l="0" r="0" t="0"/>
          <a:stretch/>
        </p:blipFill>
        <p:spPr>
          <a:xfrm>
            <a:off x="1824037" y="903132"/>
            <a:ext cx="8543926" cy="5719875"/>
          </a:xfrm>
          <a:prstGeom prst="rect">
            <a:avLst/>
          </a:prstGeom>
          <a:noFill/>
          <a:ln>
            <a:noFill/>
          </a:ln>
        </p:spPr>
      </p:pic>
      <p:sp>
        <p:nvSpPr>
          <p:cNvPr id="134" name="Google Shape;134;p6"/>
          <p:cNvSpPr/>
          <p:nvPr/>
        </p:nvSpPr>
        <p:spPr>
          <a:xfrm>
            <a:off x="8508341" y="151592"/>
            <a:ext cx="1745478" cy="369332"/>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EXTRA PRACTICE</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6" name="Shape 586"/>
        <p:cNvGrpSpPr/>
        <p:nvPr/>
      </p:nvGrpSpPr>
      <p:grpSpPr>
        <a:xfrm>
          <a:off x="0" y="0"/>
          <a:ext cx="0" cy="0"/>
          <a:chOff x="0" y="0"/>
          <a:chExt cx="0" cy="0"/>
        </a:xfrm>
      </p:grpSpPr>
      <p:pic>
        <p:nvPicPr>
          <p:cNvPr id="587" name="Google Shape;587;p60"/>
          <p:cNvPicPr preferRelativeResize="0"/>
          <p:nvPr/>
        </p:nvPicPr>
        <p:blipFill rotWithShape="1">
          <a:blip r:embed="rId3">
            <a:alphaModFix/>
          </a:blip>
          <a:srcRect b="0" l="0" r="0" t="0"/>
          <a:stretch/>
        </p:blipFill>
        <p:spPr>
          <a:xfrm>
            <a:off x="1724026" y="0"/>
            <a:ext cx="8842197" cy="3429000"/>
          </a:xfrm>
          <a:prstGeom prst="rect">
            <a:avLst/>
          </a:prstGeom>
          <a:noFill/>
          <a:ln>
            <a:noFill/>
          </a:ln>
        </p:spPr>
      </p:pic>
      <p:pic>
        <p:nvPicPr>
          <p:cNvPr id="588" name="Google Shape;588;p60"/>
          <p:cNvPicPr preferRelativeResize="0"/>
          <p:nvPr/>
        </p:nvPicPr>
        <p:blipFill rotWithShape="1">
          <a:blip r:embed="rId4">
            <a:alphaModFix/>
          </a:blip>
          <a:srcRect b="0" l="0" r="0" t="0"/>
          <a:stretch/>
        </p:blipFill>
        <p:spPr>
          <a:xfrm>
            <a:off x="1792198" y="3619500"/>
            <a:ext cx="8774024" cy="322582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61"/>
          <p:cNvSpPr txBox="1"/>
          <p:nvPr/>
        </p:nvSpPr>
        <p:spPr>
          <a:xfrm>
            <a:off x="2873829" y="1735494"/>
            <a:ext cx="6130212" cy="34778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IT" sz="4400">
                <a:solidFill>
                  <a:schemeClr val="dk1"/>
                </a:solidFill>
                <a:latin typeface="Calibri"/>
                <a:ea typeface="Calibri"/>
                <a:cs typeface="Calibri"/>
                <a:sym typeface="Calibri"/>
              </a:rPr>
              <a:t>Any questions?</a:t>
            </a:r>
            <a:endParaRPr/>
          </a:p>
          <a:p>
            <a:pPr indent="0" lvl="0" marL="0" marR="0" rtl="0" algn="ctr">
              <a:spcBef>
                <a:spcPts val="0"/>
              </a:spcBef>
              <a:spcAft>
                <a:spcPts val="0"/>
              </a:spcAft>
              <a:buNone/>
            </a:pPr>
            <a:r>
              <a:t/>
            </a:r>
            <a:endParaRPr sz="4400">
              <a:solidFill>
                <a:schemeClr val="dk1"/>
              </a:solidFill>
              <a:latin typeface="Calibri"/>
              <a:ea typeface="Calibri"/>
              <a:cs typeface="Calibri"/>
              <a:sym typeface="Calibri"/>
            </a:endParaRPr>
          </a:p>
          <a:p>
            <a:pPr indent="0" lvl="0" marL="0" marR="0" rtl="0" algn="ctr">
              <a:spcBef>
                <a:spcPts val="0"/>
              </a:spcBef>
              <a:spcAft>
                <a:spcPts val="0"/>
              </a:spcAft>
              <a:buNone/>
            </a:pPr>
            <a:r>
              <a:rPr lang="it-IT" sz="4400">
                <a:solidFill>
                  <a:schemeClr val="dk1"/>
                </a:solidFill>
                <a:latin typeface="Calibri"/>
                <a:ea typeface="Calibri"/>
                <a:cs typeface="Calibri"/>
                <a:sym typeface="Calibri"/>
              </a:rPr>
              <a:t>Thank you </a:t>
            </a:r>
            <a:endParaRPr/>
          </a:p>
          <a:p>
            <a:pPr indent="0" lvl="0" marL="0" marR="0" rtl="0" algn="ctr">
              <a:spcBef>
                <a:spcPts val="0"/>
              </a:spcBef>
              <a:spcAft>
                <a:spcPts val="0"/>
              </a:spcAft>
              <a:buNone/>
            </a:pPr>
            <a:r>
              <a:rPr lang="it-IT" sz="4400">
                <a:solidFill>
                  <a:schemeClr val="dk1"/>
                </a:solidFill>
                <a:latin typeface="Calibri"/>
                <a:ea typeface="Calibri"/>
                <a:cs typeface="Calibri"/>
                <a:sym typeface="Calibri"/>
              </a:rPr>
              <a:t>and </a:t>
            </a:r>
            <a:endParaRPr/>
          </a:p>
          <a:p>
            <a:pPr indent="0" lvl="0" marL="0" marR="0" rtl="0" algn="ctr">
              <a:spcBef>
                <a:spcPts val="0"/>
              </a:spcBef>
              <a:spcAft>
                <a:spcPts val="0"/>
              </a:spcAft>
              <a:buNone/>
            </a:pPr>
            <a:r>
              <a:rPr lang="it-IT" sz="4400">
                <a:solidFill>
                  <a:schemeClr val="dk1"/>
                </a:solidFill>
                <a:latin typeface="Calibri"/>
                <a:ea typeface="Calibri"/>
                <a:cs typeface="Calibri"/>
                <a:sym typeface="Calibri"/>
              </a:rPr>
              <a:t>see you next week!!!</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7"/>
          <p:cNvSpPr txBox="1"/>
          <p:nvPr>
            <p:ph idx="1" type="body"/>
          </p:nvPr>
        </p:nvSpPr>
        <p:spPr>
          <a:xfrm>
            <a:off x="1912421" y="1087778"/>
            <a:ext cx="8590505" cy="2541758"/>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90000"/>
              </a:lnSpc>
              <a:spcBef>
                <a:spcPts val="0"/>
              </a:spcBef>
              <a:spcAft>
                <a:spcPts val="0"/>
              </a:spcAft>
              <a:buClr>
                <a:schemeClr val="dk1"/>
              </a:buClr>
              <a:buSzPct val="100000"/>
              <a:buChar char="•"/>
            </a:pPr>
            <a:r>
              <a:rPr lang="it-IT" sz="2400"/>
              <a:t>Where did Joe/ Laura go on holiday?</a:t>
            </a:r>
            <a:endParaRPr/>
          </a:p>
          <a:p>
            <a:pPr indent="-228600" lvl="0" marL="228600" rtl="0" algn="l">
              <a:lnSpc>
                <a:spcPct val="90000"/>
              </a:lnSpc>
              <a:spcBef>
                <a:spcPts val="1000"/>
              </a:spcBef>
              <a:spcAft>
                <a:spcPts val="0"/>
              </a:spcAft>
              <a:buClr>
                <a:schemeClr val="dk1"/>
              </a:buClr>
              <a:buSzPct val="100000"/>
              <a:buChar char="•"/>
            </a:pPr>
            <a:r>
              <a:rPr lang="it-IT" sz="2400"/>
              <a:t>Who did he/she go with?</a:t>
            </a:r>
            <a:endParaRPr/>
          </a:p>
          <a:p>
            <a:pPr indent="-228600" lvl="0" marL="228600" rtl="0" algn="l">
              <a:lnSpc>
                <a:spcPct val="90000"/>
              </a:lnSpc>
              <a:spcBef>
                <a:spcPts val="1000"/>
              </a:spcBef>
              <a:spcAft>
                <a:spcPts val="0"/>
              </a:spcAft>
              <a:buClr>
                <a:schemeClr val="dk1"/>
              </a:buClr>
              <a:buSzPct val="100000"/>
              <a:buChar char="•"/>
            </a:pPr>
            <a:r>
              <a:rPr lang="it-IT" sz="2400"/>
              <a:t>Where did he/she stay?</a:t>
            </a:r>
            <a:endParaRPr/>
          </a:p>
          <a:p>
            <a:pPr indent="-228600" lvl="0" marL="228600" rtl="0" algn="l">
              <a:lnSpc>
                <a:spcPct val="90000"/>
              </a:lnSpc>
              <a:spcBef>
                <a:spcPts val="1000"/>
              </a:spcBef>
              <a:spcAft>
                <a:spcPts val="0"/>
              </a:spcAft>
              <a:buClr>
                <a:schemeClr val="dk1"/>
              </a:buClr>
              <a:buSzPct val="100000"/>
              <a:buChar char="•"/>
            </a:pPr>
            <a:r>
              <a:rPr lang="it-IT" sz="2400"/>
              <a:t>What was the weather like?</a:t>
            </a:r>
            <a:endParaRPr/>
          </a:p>
          <a:p>
            <a:pPr indent="-228600" lvl="0" marL="228600" rtl="0" algn="l">
              <a:lnSpc>
                <a:spcPct val="90000"/>
              </a:lnSpc>
              <a:spcBef>
                <a:spcPts val="1000"/>
              </a:spcBef>
              <a:spcAft>
                <a:spcPts val="0"/>
              </a:spcAft>
              <a:buClr>
                <a:schemeClr val="dk1"/>
              </a:buClr>
              <a:buSzPct val="100000"/>
              <a:buChar char="•"/>
            </a:pPr>
            <a:r>
              <a:rPr lang="it-IT" sz="2400"/>
              <a:t>Why didn’t he/she enjoy the holiday?</a:t>
            </a:r>
            <a:endParaRPr/>
          </a:p>
          <a:p>
            <a:pPr indent="-99060" lvl="0" marL="22860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rPr lang="it-IT"/>
              <a:t>LET’S LISTEN TO THE OTHER SIDE OF THE STORY…</a:t>
            </a:r>
            <a:endParaRPr/>
          </a:p>
        </p:txBody>
      </p:sp>
      <p:sp>
        <p:nvSpPr>
          <p:cNvPr id="140" name="Google Shape;140;p7"/>
          <p:cNvSpPr txBox="1"/>
          <p:nvPr>
            <p:ph type="title"/>
          </p:nvPr>
        </p:nvSpPr>
        <p:spPr>
          <a:xfrm>
            <a:off x="1912421" y="282457"/>
            <a:ext cx="7886700" cy="535531"/>
          </a:xfrm>
          <a:prstGeom prst="rect">
            <a:avLst/>
          </a:prstGeom>
          <a:noFill/>
          <a:ln>
            <a:noFill/>
          </a:ln>
        </p:spPr>
        <p:txBody>
          <a:bodyPr anchorCtr="0" anchor="ctr" bIns="45700" lIns="91425" spcFirstLastPara="1" rIns="91425" wrap="square" tIns="45700">
            <a:spAutoFit/>
          </a:bodyPr>
          <a:lstStyle/>
          <a:p>
            <a:pPr indent="0" lvl="0" marL="0" marR="0" rtl="0" algn="l">
              <a:lnSpc>
                <a:spcPct val="90000"/>
              </a:lnSpc>
              <a:spcBef>
                <a:spcPts val="0"/>
              </a:spcBef>
              <a:spcAft>
                <a:spcPts val="0"/>
              </a:spcAft>
              <a:buClr>
                <a:schemeClr val="dk1"/>
              </a:buClr>
              <a:buSzPts val="3200"/>
              <a:buFont typeface="Arial"/>
              <a:buNone/>
            </a:pPr>
            <a:r>
              <a:rPr b="0" i="0" lang="it-IT" sz="3200" u="none" cap="none" strike="noStrike">
                <a:solidFill>
                  <a:schemeClr val="dk1"/>
                </a:solidFill>
                <a:latin typeface="Arial"/>
                <a:ea typeface="Arial"/>
                <a:cs typeface="Arial"/>
                <a:sym typeface="Arial"/>
              </a:rPr>
              <a:t>DISASTROUS HOLIDAYS</a:t>
            </a:r>
            <a:endParaRPr/>
          </a:p>
        </p:txBody>
      </p:sp>
      <p:cxnSp>
        <p:nvCxnSpPr>
          <p:cNvPr id="141" name="Google Shape;141;p7"/>
          <p:cNvCxnSpPr/>
          <p:nvPr/>
        </p:nvCxnSpPr>
        <p:spPr>
          <a:xfrm>
            <a:off x="2306616" y="952882"/>
            <a:ext cx="7696353" cy="0"/>
          </a:xfrm>
          <a:prstGeom prst="straightConnector1">
            <a:avLst/>
          </a:prstGeom>
          <a:noFill/>
          <a:ln cap="flat" cmpd="sng" w="19050">
            <a:solidFill>
              <a:schemeClr val="dk1"/>
            </a:solidFill>
            <a:prstDash val="solid"/>
            <a:round/>
            <a:headEnd len="med" w="med" type="none"/>
            <a:tailEnd len="med" w="med" type="none"/>
          </a:ln>
        </p:spPr>
      </p:cxnSp>
      <p:sp>
        <p:nvSpPr>
          <p:cNvPr id="142" name="Google Shape;142;p7"/>
          <p:cNvSpPr txBox="1"/>
          <p:nvPr/>
        </p:nvSpPr>
        <p:spPr>
          <a:xfrm>
            <a:off x="1912420" y="3528556"/>
            <a:ext cx="4407866" cy="3046988"/>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it-IT" sz="2400">
                <a:solidFill>
                  <a:srgbClr val="0070C0"/>
                </a:solidFill>
                <a:latin typeface="Calibri"/>
                <a:ea typeface="Calibri"/>
                <a:cs typeface="Calibri"/>
                <a:sym typeface="Calibri"/>
              </a:rPr>
              <a:t>What does Mia say about: </a:t>
            </a:r>
            <a:r>
              <a:rPr lang="it-IT" sz="1600">
                <a:solidFill>
                  <a:srgbClr val="0070C0"/>
                </a:solidFill>
                <a:latin typeface="Calibri"/>
                <a:ea typeface="Calibri"/>
                <a:cs typeface="Calibri"/>
                <a:sym typeface="Calibri"/>
              </a:rPr>
              <a:t>(track 34)</a:t>
            </a:r>
            <a:endParaRPr sz="2400">
              <a:solidFill>
                <a:srgbClr val="0070C0"/>
              </a:solidFill>
              <a:latin typeface="Calibri"/>
              <a:ea typeface="Calibri"/>
              <a:cs typeface="Calibri"/>
              <a:sym typeface="Calibri"/>
            </a:endParaRPr>
          </a:p>
          <a:p>
            <a:pPr indent="-276225" lvl="1" marL="36195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Calibri"/>
                <a:ea typeface="Calibri"/>
                <a:cs typeface="Calibri"/>
                <a:sym typeface="Calibri"/>
              </a:rPr>
              <a:t>Her relationship with Joe before they went</a:t>
            </a:r>
            <a:endParaRPr b="0" i="0" sz="2400" u="none" cap="none" strike="noStrike">
              <a:solidFill>
                <a:schemeClr val="dk1"/>
              </a:solidFill>
              <a:latin typeface="Calibri"/>
              <a:ea typeface="Calibri"/>
              <a:cs typeface="Calibri"/>
              <a:sym typeface="Calibri"/>
            </a:endParaRPr>
          </a:p>
          <a:p>
            <a:pPr indent="-276225" lvl="1" marL="36195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Calibri"/>
                <a:ea typeface="Calibri"/>
                <a:cs typeface="Calibri"/>
                <a:sym typeface="Calibri"/>
              </a:rPr>
              <a:t>The places where they stayed</a:t>
            </a:r>
            <a:endParaRPr b="0" i="0" sz="2400" u="none" cap="none" strike="noStrike">
              <a:solidFill>
                <a:schemeClr val="dk1"/>
              </a:solidFill>
              <a:latin typeface="Calibri"/>
              <a:ea typeface="Calibri"/>
              <a:cs typeface="Calibri"/>
              <a:sym typeface="Calibri"/>
            </a:endParaRPr>
          </a:p>
          <a:p>
            <a:pPr indent="-276225" lvl="1" marL="36195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Calibri"/>
                <a:ea typeface="Calibri"/>
                <a:cs typeface="Calibri"/>
                <a:sym typeface="Calibri"/>
              </a:rPr>
              <a:t>Talking to other travellers</a:t>
            </a:r>
            <a:endParaRPr/>
          </a:p>
          <a:p>
            <a:pPr indent="-276225" lvl="1" marL="36195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Calibri"/>
                <a:ea typeface="Calibri"/>
                <a:cs typeface="Calibri"/>
                <a:sym typeface="Calibri"/>
              </a:rPr>
              <a:t>Photos</a:t>
            </a:r>
            <a:endParaRPr b="0" i="0" sz="2400" u="none" cap="none" strike="noStrike">
              <a:solidFill>
                <a:schemeClr val="dk1"/>
              </a:solidFill>
              <a:latin typeface="Calibri"/>
              <a:ea typeface="Calibri"/>
              <a:cs typeface="Calibri"/>
              <a:sym typeface="Calibri"/>
            </a:endParaRPr>
          </a:p>
          <a:p>
            <a:pPr indent="-276225" lvl="1" marL="36195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Calibri"/>
                <a:ea typeface="Calibri"/>
                <a:cs typeface="Calibri"/>
                <a:sym typeface="Calibri"/>
              </a:rPr>
              <a:t>Going on holiday with a boyfriend</a:t>
            </a:r>
            <a:endParaRPr b="0" i="0" sz="2100" u="none" cap="none" strike="noStrike">
              <a:solidFill>
                <a:schemeClr val="dk1"/>
              </a:solidFill>
              <a:latin typeface="Calibri"/>
              <a:ea typeface="Calibri"/>
              <a:cs typeface="Calibri"/>
              <a:sym typeface="Calibri"/>
            </a:endParaRPr>
          </a:p>
        </p:txBody>
      </p:sp>
      <p:sp>
        <p:nvSpPr>
          <p:cNvPr id="143" name="Google Shape;143;p7"/>
          <p:cNvSpPr txBox="1"/>
          <p:nvPr/>
        </p:nvSpPr>
        <p:spPr>
          <a:xfrm>
            <a:off x="6739068" y="3528557"/>
            <a:ext cx="3599604" cy="2215991"/>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it-IT" sz="2400">
                <a:solidFill>
                  <a:srgbClr val="0070C0"/>
                </a:solidFill>
                <a:latin typeface="Calibri"/>
                <a:ea typeface="Calibri"/>
                <a:cs typeface="Calibri"/>
                <a:sym typeface="Calibri"/>
              </a:rPr>
              <a:t>What does Linda say about:</a:t>
            </a:r>
            <a:endParaRPr/>
          </a:p>
          <a:p>
            <a:pPr indent="-342900" lvl="0" marL="342900" marR="0" rtl="0" algn="l">
              <a:spcBef>
                <a:spcPts val="0"/>
              </a:spcBef>
              <a:spcAft>
                <a:spcPts val="0"/>
              </a:spcAft>
              <a:buClr>
                <a:schemeClr val="dk1"/>
              </a:buClr>
              <a:buSzPts val="2400"/>
              <a:buFont typeface="Arial"/>
              <a:buChar char="•"/>
            </a:pPr>
            <a:r>
              <a:rPr lang="it-IT" sz="2400">
                <a:solidFill>
                  <a:schemeClr val="dk1"/>
                </a:solidFill>
                <a:latin typeface="Calibri"/>
                <a:ea typeface="Calibri"/>
                <a:cs typeface="Calibri"/>
                <a:sym typeface="Calibri"/>
              </a:rPr>
              <a:t>Venice</a:t>
            </a:r>
            <a:endParaRPr sz="2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Arial"/>
              <a:buChar char="•"/>
            </a:pPr>
            <a:r>
              <a:rPr lang="it-IT" sz="2400">
                <a:solidFill>
                  <a:schemeClr val="dk1"/>
                </a:solidFill>
                <a:latin typeface="Calibri"/>
                <a:ea typeface="Calibri"/>
                <a:cs typeface="Calibri"/>
                <a:sym typeface="Calibri"/>
              </a:rPr>
              <a:t>What they did there</a:t>
            </a:r>
            <a:endParaRPr sz="2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Arial"/>
              <a:buChar char="•"/>
            </a:pPr>
            <a:r>
              <a:rPr lang="it-IT" sz="2400">
                <a:solidFill>
                  <a:schemeClr val="dk1"/>
                </a:solidFill>
                <a:latin typeface="Calibri"/>
                <a:ea typeface="Calibri"/>
                <a:cs typeface="Calibri"/>
                <a:sym typeface="Calibri"/>
              </a:rPr>
              <a:t>The cost of her holiday</a:t>
            </a:r>
            <a:endParaRPr sz="2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Arial"/>
              <a:buChar char="•"/>
            </a:pPr>
            <a:r>
              <a:rPr lang="it-IT" sz="2400">
                <a:solidFill>
                  <a:schemeClr val="dk1"/>
                </a:solidFill>
                <a:latin typeface="Calibri"/>
                <a:ea typeface="Calibri"/>
                <a:cs typeface="Calibri"/>
                <a:sym typeface="Calibri"/>
              </a:rPr>
              <a:t>Her next holiday</a:t>
            </a:r>
            <a:endParaRPr sz="2400">
              <a:solidFill>
                <a:schemeClr val="dk1"/>
              </a:solidFill>
              <a:latin typeface="Calibri"/>
              <a:ea typeface="Calibri"/>
              <a:cs typeface="Calibri"/>
              <a:sym typeface="Calibri"/>
            </a:endParaRPr>
          </a:p>
          <a:p>
            <a:pPr indent="0" lvl="0" marL="0" marR="0" rtl="0" algn="r">
              <a:spcBef>
                <a:spcPts val="0"/>
              </a:spcBef>
              <a:spcAft>
                <a:spcPts val="0"/>
              </a:spcAft>
              <a:buNone/>
            </a:pPr>
            <a:r>
              <a:rPr lang="it-IT" sz="1600">
                <a:solidFill>
                  <a:srgbClr val="0070C0"/>
                </a:solidFill>
                <a:latin typeface="Calibri"/>
                <a:ea typeface="Calibri"/>
                <a:cs typeface="Calibri"/>
                <a:sym typeface="Calibri"/>
              </a:rPr>
              <a:t>(track 35)</a:t>
            </a:r>
            <a:endParaRPr sz="1600">
              <a:solidFill>
                <a:schemeClr val="dk1"/>
              </a:solidFill>
              <a:latin typeface="Calibri"/>
              <a:ea typeface="Calibri"/>
              <a:cs typeface="Calibri"/>
              <a:sym typeface="Calibri"/>
            </a:endParaRPr>
          </a:p>
        </p:txBody>
      </p:sp>
      <p:pic>
        <p:nvPicPr>
          <p:cNvPr id="144" name="Google Shape;144;p7"/>
          <p:cNvPicPr preferRelativeResize="0"/>
          <p:nvPr/>
        </p:nvPicPr>
        <p:blipFill rotWithShape="1">
          <a:blip r:embed="rId3">
            <a:alphaModFix/>
          </a:blip>
          <a:srcRect b="0" l="0" r="0" t="0"/>
          <a:stretch/>
        </p:blipFill>
        <p:spPr>
          <a:xfrm>
            <a:off x="4254898" y="6205210"/>
            <a:ext cx="609600" cy="609600"/>
          </a:xfrm>
          <a:prstGeom prst="rect">
            <a:avLst/>
          </a:prstGeom>
          <a:noFill/>
          <a:ln>
            <a:noFill/>
          </a:ln>
        </p:spPr>
      </p:pic>
      <p:pic>
        <p:nvPicPr>
          <p:cNvPr id="145" name="Google Shape;145;p7"/>
          <p:cNvPicPr preferRelativeResize="0"/>
          <p:nvPr/>
        </p:nvPicPr>
        <p:blipFill rotWithShape="1">
          <a:blip r:embed="rId3">
            <a:alphaModFix/>
          </a:blip>
          <a:srcRect b="0" l="0" r="0" t="0"/>
          <a:stretch/>
        </p:blipFill>
        <p:spPr>
          <a:xfrm>
            <a:off x="8662764" y="5629055"/>
            <a:ext cx="609600" cy="609600"/>
          </a:xfrm>
          <a:prstGeom prst="rect">
            <a:avLst/>
          </a:prstGeom>
          <a:noFill/>
          <a:ln>
            <a:noFill/>
          </a:ln>
        </p:spPr>
      </p:pic>
      <p:sp>
        <p:nvSpPr>
          <p:cNvPr id="146" name="Google Shape;146;p7"/>
          <p:cNvSpPr/>
          <p:nvPr/>
        </p:nvSpPr>
        <p:spPr>
          <a:xfrm>
            <a:off x="8508341" y="151592"/>
            <a:ext cx="1745478" cy="369332"/>
          </a:xfrm>
          <a:prstGeom prst="rect">
            <a:avLst/>
          </a:prstGeom>
          <a:noFill/>
          <a:ln cap="flat" cmpd="sng" w="9525">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EXTRA PRACTICE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8"/>
          <p:cNvSpPr txBox="1"/>
          <p:nvPr>
            <p:ph type="title"/>
          </p:nvPr>
        </p:nvSpPr>
        <p:spPr>
          <a:xfrm>
            <a:off x="1790700" y="155578"/>
            <a:ext cx="7886700" cy="99589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Arial"/>
              <a:buNone/>
            </a:pPr>
            <a:r>
              <a:rPr lang="it-IT" sz="2800">
                <a:latin typeface="Arial"/>
                <a:ea typeface="Arial"/>
                <a:cs typeface="Arial"/>
                <a:sym typeface="Arial"/>
              </a:rPr>
              <a:t>The past in relation to the present: the </a:t>
            </a:r>
            <a:r>
              <a:rPr lang="it-IT" sz="3600">
                <a:solidFill>
                  <a:srgbClr val="0070C0"/>
                </a:solidFill>
                <a:latin typeface="Arial"/>
                <a:ea typeface="Arial"/>
                <a:cs typeface="Arial"/>
                <a:sym typeface="Arial"/>
              </a:rPr>
              <a:t>PRESENT PERFECT</a:t>
            </a:r>
            <a:endParaRPr sz="3600">
              <a:solidFill>
                <a:srgbClr val="0070C0"/>
              </a:solidFill>
              <a:latin typeface="Arial"/>
              <a:ea typeface="Arial"/>
              <a:cs typeface="Arial"/>
              <a:sym typeface="Arial"/>
            </a:endParaRPr>
          </a:p>
        </p:txBody>
      </p:sp>
      <p:sp>
        <p:nvSpPr>
          <p:cNvPr id="153" name="Google Shape;153;p8"/>
          <p:cNvSpPr txBox="1"/>
          <p:nvPr>
            <p:ph idx="1" type="body"/>
          </p:nvPr>
        </p:nvSpPr>
        <p:spPr>
          <a:xfrm>
            <a:off x="1598244" y="1238299"/>
            <a:ext cx="8448675" cy="5377295"/>
          </a:xfrm>
          <a:prstGeom prst="rect">
            <a:avLst/>
          </a:prstGeom>
          <a:noFill/>
          <a:ln>
            <a:noFill/>
          </a:ln>
        </p:spPr>
        <p:txBody>
          <a:bodyPr anchorCtr="0" anchor="t" bIns="45700" lIns="91425" spcFirstLastPara="1" rIns="91425" wrap="square" tIns="45700">
            <a:normAutofit fontScale="92500" lnSpcReduction="20000"/>
          </a:bodyPr>
          <a:lstStyle/>
          <a:p>
            <a:pPr indent="-361950" lvl="0" marL="361950" rtl="0" algn="l">
              <a:lnSpc>
                <a:spcPct val="90000"/>
              </a:lnSpc>
              <a:spcBef>
                <a:spcPts val="0"/>
              </a:spcBef>
              <a:spcAft>
                <a:spcPts val="0"/>
              </a:spcAft>
              <a:buClr>
                <a:schemeClr val="dk1"/>
              </a:buClr>
              <a:buSzPct val="100000"/>
              <a:buFont typeface="Calibri"/>
              <a:buAutoNum type="arabicPeriod"/>
            </a:pPr>
            <a:r>
              <a:rPr lang="it-IT" sz="3000"/>
              <a:t>We use the present perfect to talk about </a:t>
            </a:r>
            <a:r>
              <a:rPr b="1" lang="it-IT" sz="3000"/>
              <a:t>actions and experiences that happened at a </a:t>
            </a:r>
            <a:r>
              <a:rPr b="1" lang="it-IT" sz="3000">
                <a:solidFill>
                  <a:srgbClr val="993366"/>
                </a:solidFill>
              </a:rPr>
              <a:t>non-specified time </a:t>
            </a:r>
            <a:r>
              <a:rPr b="1" lang="it-IT" sz="3000"/>
              <a:t>in the past </a:t>
            </a:r>
            <a:r>
              <a:rPr b="1" lang="it-IT" sz="2600">
                <a:solidFill>
                  <a:srgbClr val="0070C0"/>
                </a:solidFill>
              </a:rPr>
              <a:t>(🡪 in our lives up to now)</a:t>
            </a:r>
            <a:r>
              <a:rPr lang="it-IT" sz="2600"/>
              <a:t>:</a:t>
            </a:r>
            <a:endParaRPr/>
          </a:p>
          <a:p>
            <a:pPr indent="-179419" lvl="1" marL="719138" rtl="0" algn="l">
              <a:lnSpc>
                <a:spcPct val="100000"/>
              </a:lnSpc>
              <a:spcBef>
                <a:spcPts val="1200"/>
              </a:spcBef>
              <a:spcAft>
                <a:spcPts val="0"/>
              </a:spcAft>
              <a:buClr>
                <a:schemeClr val="dk1"/>
              </a:buClr>
              <a:buSzPct val="100000"/>
              <a:buChar char="•"/>
            </a:pPr>
            <a:r>
              <a:rPr i="1" lang="it-IT" sz="2300"/>
              <a:t>“Have you travelled a lot, Jane?”</a:t>
            </a:r>
            <a:br>
              <a:rPr i="1" lang="it-IT" sz="2300"/>
            </a:br>
            <a:r>
              <a:rPr i="1" lang="it-IT" sz="2300"/>
              <a:t>“Yes, I’ve been to lots of places.”</a:t>
            </a:r>
            <a:endParaRPr/>
          </a:p>
          <a:p>
            <a:pPr indent="-179419" lvl="1" marL="719138" rtl="0" algn="l">
              <a:lnSpc>
                <a:spcPct val="90000"/>
              </a:lnSpc>
              <a:spcBef>
                <a:spcPts val="600"/>
              </a:spcBef>
              <a:spcAft>
                <a:spcPts val="0"/>
              </a:spcAft>
              <a:buClr>
                <a:schemeClr val="dk1"/>
              </a:buClr>
              <a:buSzPct val="100000"/>
              <a:buChar char="•"/>
            </a:pPr>
            <a:r>
              <a:rPr i="1" lang="it-IT" sz="2300"/>
              <a:t>“Have you driven an automatic car (</a:t>
            </a:r>
            <a:r>
              <a:rPr i="1" lang="it-IT" sz="2300">
                <a:solidFill>
                  <a:srgbClr val="0070C0"/>
                </a:solidFill>
              </a:rPr>
              <a:t>before</a:t>
            </a:r>
            <a:r>
              <a:rPr i="1" lang="it-IT" sz="2300"/>
              <a:t>)?”</a:t>
            </a:r>
            <a:br>
              <a:rPr i="1" lang="it-IT" sz="2300"/>
            </a:br>
            <a:r>
              <a:rPr i="1" lang="it-IT" sz="2300"/>
              <a:t>“No, I haven’t.”</a:t>
            </a:r>
            <a:endParaRPr/>
          </a:p>
          <a:p>
            <a:pPr indent="-179419" lvl="1" marL="719138" rtl="0" algn="l">
              <a:lnSpc>
                <a:spcPct val="90000"/>
              </a:lnSpc>
              <a:spcBef>
                <a:spcPts val="600"/>
              </a:spcBef>
              <a:spcAft>
                <a:spcPts val="0"/>
              </a:spcAft>
              <a:buClr>
                <a:schemeClr val="dk1"/>
              </a:buClr>
              <a:buSzPct val="100000"/>
              <a:buChar char="•"/>
            </a:pPr>
            <a:r>
              <a:rPr i="1" lang="it-IT" sz="2300"/>
              <a:t>“Have you </a:t>
            </a:r>
            <a:r>
              <a:rPr i="1" lang="it-IT" sz="2300">
                <a:solidFill>
                  <a:srgbClr val="0070C0"/>
                </a:solidFill>
              </a:rPr>
              <a:t>ever</a:t>
            </a:r>
            <a:r>
              <a:rPr i="1" lang="it-IT" sz="2300"/>
              <a:t> been to Canada? “</a:t>
            </a:r>
            <a:br>
              <a:rPr i="1" lang="it-IT" sz="2300"/>
            </a:br>
            <a:r>
              <a:rPr i="1" lang="it-IT" sz="2300"/>
              <a:t>“No, I have </a:t>
            </a:r>
            <a:r>
              <a:rPr i="1" lang="it-IT" sz="2300">
                <a:solidFill>
                  <a:srgbClr val="0070C0"/>
                </a:solidFill>
              </a:rPr>
              <a:t>never</a:t>
            </a:r>
            <a:r>
              <a:rPr i="1" lang="it-IT" sz="2300"/>
              <a:t> been to Canada.”</a:t>
            </a:r>
            <a:endParaRPr/>
          </a:p>
          <a:p>
            <a:pPr indent="-179419" lvl="1" marL="719138" rtl="0" algn="l">
              <a:lnSpc>
                <a:spcPct val="90000"/>
              </a:lnSpc>
              <a:spcBef>
                <a:spcPts val="600"/>
              </a:spcBef>
              <a:spcAft>
                <a:spcPts val="0"/>
              </a:spcAft>
              <a:buClr>
                <a:schemeClr val="dk1"/>
              </a:buClr>
              <a:buSzPct val="100000"/>
              <a:buChar char="•"/>
            </a:pPr>
            <a:r>
              <a:rPr i="1" lang="it-IT" sz="2300"/>
              <a:t>I haven’t attended any English class </a:t>
            </a:r>
            <a:r>
              <a:rPr i="1" lang="it-IT" sz="2300">
                <a:solidFill>
                  <a:srgbClr val="0070C0"/>
                </a:solidFill>
              </a:rPr>
              <a:t>so far.</a:t>
            </a:r>
            <a:endParaRPr/>
          </a:p>
          <a:p>
            <a:pPr indent="-179419" lvl="1" marL="719138" rtl="0" algn="l">
              <a:lnSpc>
                <a:spcPct val="90000"/>
              </a:lnSpc>
              <a:spcBef>
                <a:spcPts val="600"/>
              </a:spcBef>
              <a:spcAft>
                <a:spcPts val="0"/>
              </a:spcAft>
              <a:buClr>
                <a:schemeClr val="dk1"/>
              </a:buClr>
              <a:buSzPct val="100000"/>
              <a:buChar char="•"/>
            </a:pPr>
            <a:r>
              <a:rPr i="1" lang="it-IT" sz="2300"/>
              <a:t>I haven’t seen anything similar </a:t>
            </a:r>
            <a:r>
              <a:rPr i="1" lang="it-IT" sz="2300">
                <a:solidFill>
                  <a:srgbClr val="0070C0"/>
                </a:solidFill>
              </a:rPr>
              <a:t>in (all) my life.</a:t>
            </a:r>
            <a:endParaRPr/>
          </a:p>
          <a:p>
            <a:pPr indent="-179387" lvl="1" marL="719138" rtl="0" algn="l">
              <a:lnSpc>
                <a:spcPct val="90000"/>
              </a:lnSpc>
              <a:spcBef>
                <a:spcPts val="600"/>
              </a:spcBef>
              <a:spcAft>
                <a:spcPts val="0"/>
              </a:spcAft>
              <a:buClr>
                <a:schemeClr val="dk1"/>
              </a:buClr>
              <a:buSzPct val="104347"/>
              <a:buChar char="•"/>
            </a:pPr>
            <a:r>
              <a:rPr i="1" lang="it-IT"/>
              <a:t>That was the best holiday I’ve ever had! </a:t>
            </a:r>
            <a:r>
              <a:rPr i="1" lang="it-IT">
                <a:solidFill>
                  <a:srgbClr val="0070C0"/>
                </a:solidFill>
              </a:rPr>
              <a:t>(in my life)</a:t>
            </a:r>
            <a:endParaRPr i="1" sz="2300">
              <a:solidFill>
                <a:srgbClr val="0070C0"/>
              </a:solidFill>
            </a:endParaRPr>
          </a:p>
          <a:p>
            <a:pPr indent="0" lvl="0" marL="360363" rtl="0" algn="l">
              <a:lnSpc>
                <a:spcPct val="90000"/>
              </a:lnSpc>
              <a:spcBef>
                <a:spcPts val="3600"/>
              </a:spcBef>
              <a:spcAft>
                <a:spcPts val="0"/>
              </a:spcAft>
              <a:buClr>
                <a:schemeClr val="dk1"/>
              </a:buClr>
              <a:buSzPct val="100000"/>
              <a:buNone/>
            </a:pPr>
            <a:r>
              <a:rPr lang="it-IT" sz="2600"/>
              <a:t>We can use expressions of frequency like </a:t>
            </a:r>
            <a:r>
              <a:rPr i="1" lang="it-IT" sz="2600">
                <a:solidFill>
                  <a:srgbClr val="0070C0"/>
                </a:solidFill>
              </a:rPr>
              <a:t>often, once, twice, several times</a:t>
            </a:r>
            <a:r>
              <a:rPr i="1" lang="it-IT" sz="2600"/>
              <a:t> </a:t>
            </a:r>
            <a:r>
              <a:rPr lang="it-IT" sz="2600"/>
              <a:t>to say how often:</a:t>
            </a:r>
            <a:endParaRPr/>
          </a:p>
          <a:p>
            <a:pPr indent="-179419" lvl="1" marL="719138" rtl="0" algn="l">
              <a:lnSpc>
                <a:spcPct val="90000"/>
              </a:lnSpc>
              <a:spcBef>
                <a:spcPts val="1200"/>
              </a:spcBef>
              <a:spcAft>
                <a:spcPts val="0"/>
              </a:spcAft>
              <a:buClr>
                <a:schemeClr val="dk1"/>
              </a:buClr>
              <a:buSzPct val="100000"/>
              <a:buChar char="•"/>
            </a:pPr>
            <a:r>
              <a:rPr i="1" lang="it-IT" sz="2300"/>
              <a:t>I’ve eaten in that restaurant several times.</a:t>
            </a:r>
            <a:endParaRPr/>
          </a:p>
          <a:p>
            <a:pPr indent="-179419" lvl="1" marL="719138" rtl="0" algn="l">
              <a:lnSpc>
                <a:spcPct val="90000"/>
              </a:lnSpc>
              <a:spcBef>
                <a:spcPts val="600"/>
              </a:spcBef>
              <a:spcAft>
                <a:spcPts val="0"/>
              </a:spcAft>
              <a:buClr>
                <a:schemeClr val="dk1"/>
              </a:buClr>
              <a:buSzPct val="100000"/>
              <a:buChar char="•"/>
            </a:pPr>
            <a:r>
              <a:rPr i="1" lang="it-IT" sz="2300"/>
              <a:t>My parents have visited Canada twice.</a:t>
            </a:r>
            <a:endParaRPr sz="2300"/>
          </a:p>
        </p:txBody>
      </p:sp>
      <p:pic>
        <p:nvPicPr>
          <p:cNvPr id="154" name="Google Shape;154;p8"/>
          <p:cNvPicPr preferRelativeResize="0"/>
          <p:nvPr/>
        </p:nvPicPr>
        <p:blipFill rotWithShape="1">
          <a:blip r:embed="rId3">
            <a:alphaModFix/>
          </a:blip>
          <a:srcRect b="0" l="0" r="0" t="0"/>
          <a:stretch/>
        </p:blipFill>
        <p:spPr>
          <a:xfrm>
            <a:off x="8269330" y="3429001"/>
            <a:ext cx="2387818" cy="1423931"/>
          </a:xfrm>
          <a:prstGeom prst="rect">
            <a:avLst/>
          </a:prstGeom>
          <a:noFill/>
          <a:ln>
            <a:noFill/>
          </a:ln>
        </p:spPr>
      </p:pic>
      <p:sp>
        <p:nvSpPr>
          <p:cNvPr id="155" name="Google Shape;155;p8"/>
          <p:cNvSpPr/>
          <p:nvPr/>
        </p:nvSpPr>
        <p:spPr>
          <a:xfrm>
            <a:off x="7627346" y="2114797"/>
            <a:ext cx="3029802" cy="1229856"/>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it-IT" sz="1800">
                <a:solidFill>
                  <a:schemeClr val="lt1"/>
                </a:solidFill>
                <a:latin typeface="Calibri"/>
                <a:ea typeface="Calibri"/>
                <a:cs typeface="Calibri"/>
                <a:sym typeface="Calibri"/>
              </a:rPr>
              <a:t>Dave and Jane talking about the places Jane has visited in her life, which is a period that continues until now</a:t>
            </a: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cxnSp>
        <p:nvCxnSpPr>
          <p:cNvPr id="161" name="Google Shape;161;p9"/>
          <p:cNvCxnSpPr/>
          <p:nvPr/>
        </p:nvCxnSpPr>
        <p:spPr>
          <a:xfrm>
            <a:off x="1940121" y="747924"/>
            <a:ext cx="7696353" cy="0"/>
          </a:xfrm>
          <a:prstGeom prst="straightConnector1">
            <a:avLst/>
          </a:prstGeom>
          <a:noFill/>
          <a:ln cap="flat" cmpd="sng" w="19050">
            <a:solidFill>
              <a:schemeClr val="dk1"/>
            </a:solidFill>
            <a:prstDash val="solid"/>
            <a:round/>
            <a:headEnd len="med" w="med" type="none"/>
            <a:tailEnd len="med" w="med" type="none"/>
          </a:ln>
        </p:spPr>
      </p:cxnSp>
      <p:sp>
        <p:nvSpPr>
          <p:cNvPr id="162" name="Google Shape;162;p9"/>
          <p:cNvSpPr txBox="1"/>
          <p:nvPr/>
        </p:nvSpPr>
        <p:spPr>
          <a:xfrm>
            <a:off x="1940122" y="238222"/>
            <a:ext cx="6520521" cy="5039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it-IT" sz="2693">
                <a:solidFill>
                  <a:schemeClr val="dk1"/>
                </a:solidFill>
                <a:latin typeface="Arial"/>
                <a:ea typeface="Arial"/>
                <a:cs typeface="Arial"/>
                <a:sym typeface="Arial"/>
              </a:rPr>
              <a:t>SPEAKING PRACTICE</a:t>
            </a:r>
            <a:endParaRPr/>
          </a:p>
        </p:txBody>
      </p:sp>
      <p:sp>
        <p:nvSpPr>
          <p:cNvPr id="163" name="Google Shape;163;p9"/>
          <p:cNvSpPr/>
          <p:nvPr/>
        </p:nvSpPr>
        <p:spPr>
          <a:xfrm>
            <a:off x="1836836" y="909503"/>
            <a:ext cx="8518329" cy="5693866"/>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2800"/>
              <a:buFont typeface="Arial"/>
              <a:buChar char="•"/>
            </a:pPr>
            <a:r>
              <a:rPr lang="it-IT" sz="2800">
                <a:solidFill>
                  <a:schemeClr val="dk1"/>
                </a:solidFill>
                <a:latin typeface="Arial"/>
                <a:ea typeface="Arial"/>
                <a:cs typeface="Arial"/>
                <a:sym typeface="Arial"/>
              </a:rPr>
              <a:t>Interview your partner about her/his </a:t>
            </a:r>
            <a:r>
              <a:rPr i="1" lang="it-IT" sz="2800">
                <a:solidFill>
                  <a:schemeClr val="dk1"/>
                </a:solidFill>
                <a:latin typeface="Arial"/>
                <a:ea typeface="Arial"/>
                <a:cs typeface="Arial"/>
                <a:sym typeface="Arial"/>
              </a:rPr>
              <a:t>(</a:t>
            </a:r>
            <a:r>
              <a:rPr i="1" lang="it-IT" sz="2800">
                <a:solidFill>
                  <a:srgbClr val="0070C0"/>
                </a:solidFill>
                <a:latin typeface="Arial"/>
                <a:ea typeface="Arial"/>
                <a:cs typeface="Arial"/>
                <a:sym typeface="Arial"/>
              </a:rPr>
              <a:t>their</a:t>
            </a:r>
            <a:r>
              <a:rPr i="1" lang="it-IT" sz="2800">
                <a:solidFill>
                  <a:schemeClr val="dk1"/>
                </a:solidFill>
                <a:latin typeface="Arial"/>
                <a:ea typeface="Arial"/>
                <a:cs typeface="Arial"/>
                <a:sym typeface="Arial"/>
              </a:rPr>
              <a:t>)</a:t>
            </a:r>
            <a:r>
              <a:rPr lang="it-IT" sz="2800">
                <a:solidFill>
                  <a:schemeClr val="dk1"/>
                </a:solidFill>
                <a:latin typeface="Arial"/>
                <a:ea typeface="Arial"/>
                <a:cs typeface="Arial"/>
                <a:sym typeface="Arial"/>
              </a:rPr>
              <a:t> last holiday.</a:t>
            </a:r>
            <a:endParaRPr/>
          </a:p>
          <a:p>
            <a:pPr indent="-285750" lvl="1" marL="742950" marR="0" rtl="0" algn="l">
              <a:spcBef>
                <a:spcPts val="1200"/>
              </a:spcBef>
              <a:spcAft>
                <a:spcPts val="0"/>
              </a:spcAft>
              <a:buClr>
                <a:schemeClr val="dk1"/>
              </a:buClr>
              <a:buSzPts val="2400"/>
              <a:buFont typeface="Arial"/>
              <a:buChar char="•"/>
            </a:pPr>
            <a:r>
              <a:rPr b="1" i="0" lang="it-IT" sz="2400" u="none" cap="none" strike="noStrike">
                <a:solidFill>
                  <a:schemeClr val="dk1"/>
                </a:solidFill>
                <a:latin typeface="Arial"/>
                <a:ea typeface="Arial"/>
                <a:cs typeface="Arial"/>
                <a:sym typeface="Arial"/>
              </a:rPr>
              <a:t>Where</a:t>
            </a:r>
            <a:r>
              <a:rPr b="0" i="0" lang="it-IT" sz="2400" u="none" cap="none" strike="noStrike">
                <a:solidFill>
                  <a:schemeClr val="dk1"/>
                </a:solidFill>
                <a:latin typeface="Arial"/>
                <a:ea typeface="Arial"/>
                <a:cs typeface="Arial"/>
                <a:sym typeface="Arial"/>
              </a:rPr>
              <a:t> / go?</a:t>
            </a:r>
            <a:endParaRPr/>
          </a:p>
          <a:p>
            <a:pPr indent="-285750" lvl="1" marL="742950" marR="0" rtl="0" algn="l">
              <a:spcBef>
                <a:spcPts val="0"/>
              </a:spcBef>
              <a:spcAft>
                <a:spcPts val="0"/>
              </a:spcAft>
              <a:buClr>
                <a:schemeClr val="dk1"/>
              </a:buClr>
              <a:buSzPts val="2400"/>
              <a:buFont typeface="Arial"/>
              <a:buChar char="•"/>
            </a:pPr>
            <a:r>
              <a:rPr b="1" i="0" lang="it-IT" sz="2400" u="none" cap="none" strike="noStrike">
                <a:solidFill>
                  <a:schemeClr val="dk1"/>
                </a:solidFill>
                <a:latin typeface="Arial"/>
                <a:ea typeface="Arial"/>
                <a:cs typeface="Arial"/>
                <a:sym typeface="Arial"/>
              </a:rPr>
              <a:t>How</a:t>
            </a:r>
            <a:r>
              <a:rPr b="0" i="0" lang="it-IT" sz="2400" u="none" cap="none" strike="noStrike">
                <a:solidFill>
                  <a:schemeClr val="dk1"/>
                </a:solidFill>
                <a:latin typeface="Arial"/>
                <a:ea typeface="Arial"/>
                <a:cs typeface="Arial"/>
                <a:sym typeface="Arial"/>
              </a:rPr>
              <a:t> / go there?</a:t>
            </a:r>
            <a:endParaRPr/>
          </a:p>
          <a:p>
            <a:pPr indent="-285750" lvl="1" marL="742950" marR="0" rtl="0" algn="l">
              <a:spcBef>
                <a:spcPts val="0"/>
              </a:spcBef>
              <a:spcAft>
                <a:spcPts val="0"/>
              </a:spcAft>
              <a:buClr>
                <a:schemeClr val="dk1"/>
              </a:buClr>
              <a:buSzPts val="2400"/>
              <a:buFont typeface="Arial"/>
              <a:buChar char="•"/>
            </a:pPr>
            <a:r>
              <a:rPr b="1" i="0" lang="it-IT" sz="2400" u="none" cap="none" strike="noStrike">
                <a:solidFill>
                  <a:schemeClr val="dk1"/>
                </a:solidFill>
                <a:latin typeface="Arial"/>
                <a:ea typeface="Arial"/>
                <a:cs typeface="Arial"/>
                <a:sym typeface="Arial"/>
              </a:rPr>
              <a:t>Why</a:t>
            </a:r>
            <a:r>
              <a:rPr b="0" i="0" lang="it-IT" sz="2400" u="none" cap="none" strike="noStrike">
                <a:solidFill>
                  <a:schemeClr val="dk1"/>
                </a:solidFill>
                <a:latin typeface="Arial"/>
                <a:ea typeface="Arial"/>
                <a:cs typeface="Arial"/>
                <a:sym typeface="Arial"/>
              </a:rPr>
              <a:t> / go there?</a:t>
            </a:r>
            <a:endParaRPr/>
          </a:p>
          <a:p>
            <a:pPr indent="-285750" lvl="1" marL="742950" marR="0" rtl="0" algn="l">
              <a:spcBef>
                <a:spcPts val="0"/>
              </a:spcBef>
              <a:spcAft>
                <a:spcPts val="0"/>
              </a:spcAft>
              <a:buClr>
                <a:schemeClr val="dk1"/>
              </a:buClr>
              <a:buSzPts val="2400"/>
              <a:buFont typeface="Arial"/>
              <a:buChar char="•"/>
            </a:pPr>
            <a:r>
              <a:rPr b="1" i="0" lang="it-IT" sz="2400" u="none" cap="none" strike="noStrike">
                <a:solidFill>
                  <a:schemeClr val="dk1"/>
                </a:solidFill>
                <a:latin typeface="Arial"/>
                <a:ea typeface="Arial"/>
                <a:cs typeface="Arial"/>
                <a:sym typeface="Arial"/>
              </a:rPr>
              <a:t>When</a:t>
            </a:r>
            <a:r>
              <a:rPr b="0" i="0" lang="it-IT" sz="2400" u="none" cap="none" strike="noStrike">
                <a:solidFill>
                  <a:schemeClr val="dk1"/>
                </a:solidFill>
                <a:latin typeface="Arial"/>
                <a:ea typeface="Arial"/>
                <a:cs typeface="Arial"/>
                <a:sym typeface="Arial"/>
              </a:rPr>
              <a:t> / go?</a:t>
            </a:r>
            <a:endParaRPr/>
          </a:p>
          <a:p>
            <a:pPr indent="-285750" lvl="1" marL="742950" marR="0" rtl="0" algn="l">
              <a:spcBef>
                <a:spcPts val="0"/>
              </a:spcBef>
              <a:spcAft>
                <a:spcPts val="0"/>
              </a:spcAft>
              <a:buClr>
                <a:schemeClr val="dk1"/>
              </a:buClr>
              <a:buSzPts val="2400"/>
              <a:buFont typeface="Arial"/>
              <a:buChar char="•"/>
            </a:pPr>
            <a:r>
              <a:rPr b="1" i="0" lang="it-IT" sz="2400" u="none" cap="none" strike="noStrike">
                <a:solidFill>
                  <a:schemeClr val="dk1"/>
                </a:solidFill>
                <a:latin typeface="Arial"/>
                <a:ea typeface="Arial"/>
                <a:cs typeface="Arial"/>
                <a:sym typeface="Arial"/>
              </a:rPr>
              <a:t>Who</a:t>
            </a:r>
            <a:r>
              <a:rPr b="0" i="0" lang="it-IT" sz="2400" u="none" cap="none" strike="noStrike">
                <a:solidFill>
                  <a:schemeClr val="dk1"/>
                </a:solidFill>
                <a:latin typeface="Arial"/>
                <a:ea typeface="Arial"/>
                <a:cs typeface="Arial"/>
                <a:sym typeface="Arial"/>
              </a:rPr>
              <a:t> / go with?</a:t>
            </a:r>
            <a:endParaRPr/>
          </a:p>
          <a:p>
            <a:pPr indent="-285750" lvl="1" marL="74295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Arial"/>
                <a:ea typeface="Arial"/>
                <a:cs typeface="Arial"/>
                <a:sym typeface="Arial"/>
              </a:rPr>
              <a:t>Where / stay?</a:t>
            </a:r>
            <a:endParaRPr/>
          </a:p>
          <a:p>
            <a:pPr indent="-285750" lvl="1" marL="74295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Arial"/>
                <a:ea typeface="Arial"/>
                <a:cs typeface="Arial"/>
                <a:sym typeface="Arial"/>
              </a:rPr>
              <a:t>What / the food (/weather) like?</a:t>
            </a:r>
            <a:endParaRPr/>
          </a:p>
          <a:p>
            <a:pPr indent="-285750" lvl="1" marL="742950" marR="0" rtl="0" algn="l">
              <a:spcBef>
                <a:spcPts val="0"/>
              </a:spcBef>
              <a:spcAft>
                <a:spcPts val="0"/>
              </a:spcAft>
              <a:buClr>
                <a:schemeClr val="dk1"/>
              </a:buClr>
              <a:buSzPts val="2400"/>
              <a:buFont typeface="Arial"/>
              <a:buChar char="•"/>
            </a:pPr>
            <a:r>
              <a:rPr b="1" i="0" lang="it-IT" sz="2400" u="none" cap="none" strike="noStrike">
                <a:solidFill>
                  <a:schemeClr val="dk1"/>
                </a:solidFill>
                <a:latin typeface="Arial"/>
                <a:ea typeface="Arial"/>
                <a:cs typeface="Arial"/>
                <a:sym typeface="Arial"/>
              </a:rPr>
              <a:t>What</a:t>
            </a:r>
            <a:r>
              <a:rPr b="0" i="0" lang="it-IT" sz="2400" u="none" cap="none" strike="noStrike">
                <a:solidFill>
                  <a:schemeClr val="dk1"/>
                </a:solidFill>
                <a:latin typeface="Arial"/>
                <a:ea typeface="Arial"/>
                <a:cs typeface="Arial"/>
                <a:sym typeface="Arial"/>
              </a:rPr>
              <a:t> / do during the day (/at night)?</a:t>
            </a:r>
            <a:endParaRPr/>
          </a:p>
          <a:p>
            <a:pPr indent="-285750" lvl="1" marL="74295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Arial"/>
                <a:ea typeface="Arial"/>
                <a:cs typeface="Arial"/>
                <a:sym typeface="Arial"/>
              </a:rPr>
              <a:t>/ have a good time? </a:t>
            </a:r>
            <a:endParaRPr/>
          </a:p>
          <a:p>
            <a:pPr indent="-285750" lvl="1" marL="74295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Arial"/>
                <a:ea typeface="Arial"/>
                <a:cs typeface="Arial"/>
                <a:sym typeface="Arial"/>
              </a:rPr>
              <a:t>/ have any problems? </a:t>
            </a:r>
            <a:endParaRPr/>
          </a:p>
          <a:p>
            <a:pPr indent="-285750" lvl="1" marL="74295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Arial"/>
                <a:ea typeface="Arial"/>
                <a:cs typeface="Arial"/>
                <a:sym typeface="Arial"/>
              </a:rPr>
              <a:t>What / like most?</a:t>
            </a:r>
            <a:endParaRPr/>
          </a:p>
          <a:p>
            <a:pPr indent="-285750" lvl="1" marL="742950" marR="0" rtl="0" algn="l">
              <a:spcBef>
                <a:spcPts val="0"/>
              </a:spcBef>
              <a:spcAft>
                <a:spcPts val="0"/>
              </a:spcAft>
              <a:buClr>
                <a:schemeClr val="dk1"/>
              </a:buClr>
              <a:buSzPts val="2400"/>
              <a:buFont typeface="Arial"/>
              <a:buChar char="•"/>
            </a:pPr>
            <a:r>
              <a:rPr b="0" i="0" lang="it-IT" sz="2400" u="none" cap="none" strike="noStrike">
                <a:solidFill>
                  <a:schemeClr val="dk1"/>
                </a:solidFill>
                <a:latin typeface="Arial"/>
                <a:ea typeface="Arial"/>
                <a:cs typeface="Arial"/>
                <a:sym typeface="Arial"/>
              </a:rPr>
              <a:t>/ anything special/funny happen?</a:t>
            </a:r>
            <a:endParaRPr/>
          </a:p>
        </p:txBody>
      </p:sp>
      <p:sp>
        <p:nvSpPr>
          <p:cNvPr id="164" name="Google Shape;164;p9"/>
          <p:cNvSpPr txBox="1"/>
          <p:nvPr/>
        </p:nvSpPr>
        <p:spPr>
          <a:xfrm>
            <a:off x="8031668" y="1842655"/>
            <a:ext cx="2539350" cy="369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it-IT" sz="1800">
                <a:solidFill>
                  <a:schemeClr val="dk1"/>
                </a:solidFill>
                <a:latin typeface="Calibri"/>
                <a:ea typeface="Calibri"/>
                <a:cs typeface="Calibri"/>
                <a:sym typeface="Calibri"/>
              </a:rPr>
              <a:t>See: </a:t>
            </a:r>
            <a:r>
              <a:rPr lang="it-IT" sz="1800" u="sng">
                <a:solidFill>
                  <a:schemeClr val="dk1"/>
                </a:solidFill>
                <a:latin typeface="Calibri"/>
                <a:ea typeface="Calibri"/>
                <a:cs typeface="Calibri"/>
                <a:sym typeface="Calibri"/>
                <a:hlinkClick r:id="rId3">
                  <a:extLst>
                    <a:ext uri="{A12FA001-AC4F-418D-AE19-62706E023703}">
                      <ahyp:hlinkClr val="tx"/>
                    </a:ext>
                  </a:extLst>
                </a:hlinkClick>
              </a:rPr>
              <a:t>adverbs of time</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2023-03-25T12:36:45Z</dcterms:created>
  <dc:creator>n.moretti3@unimc.it</dc:creator>
</cp:coreProperties>
</file>