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sldIdLst>
    <p:sldId id="460" r:id="rId2"/>
    <p:sldId id="348" r:id="rId3"/>
    <p:sldId id="467" r:id="rId4"/>
    <p:sldId id="469" r:id="rId5"/>
    <p:sldId id="448" r:id="rId6"/>
    <p:sldId id="465" r:id="rId7"/>
    <p:sldId id="466" r:id="rId8"/>
    <p:sldId id="343" r:id="rId9"/>
    <p:sldId id="344" r:id="rId10"/>
    <p:sldId id="366" r:id="rId11"/>
    <p:sldId id="461" r:id="rId12"/>
    <p:sldId id="364" r:id="rId13"/>
    <p:sldId id="449" r:id="rId14"/>
    <p:sldId id="365" r:id="rId15"/>
    <p:sldId id="371" r:id="rId16"/>
    <p:sldId id="462" r:id="rId17"/>
    <p:sldId id="463" r:id="rId18"/>
    <p:sldId id="464" r:id="rId19"/>
    <p:sldId id="326" r:id="rId20"/>
    <p:sldId id="317" r:id="rId21"/>
    <p:sldId id="318" r:id="rId22"/>
    <p:sldId id="320" r:id="rId23"/>
    <p:sldId id="319" r:id="rId24"/>
    <p:sldId id="322" r:id="rId25"/>
    <p:sldId id="335" r:id="rId26"/>
    <p:sldId id="336" r:id="rId27"/>
    <p:sldId id="458" r:id="rId28"/>
    <p:sldId id="459" r:id="rId29"/>
    <p:sldId id="360" r:id="rId30"/>
    <p:sldId id="457" r:id="rId31"/>
    <p:sldId id="369" r:id="rId32"/>
    <p:sldId id="370" r:id="rId33"/>
    <p:sldId id="331" r:id="rId34"/>
    <p:sldId id="362" r:id="rId35"/>
    <p:sldId id="363" r:id="rId36"/>
    <p:sldId id="456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stagnoli" initials="SC" lastIdx="1" clrIdx="0">
    <p:extLst>
      <p:ext uri="{19B8F6BF-5375-455C-9EA6-DF929625EA0E}">
        <p15:presenceInfo xmlns:p15="http://schemas.microsoft.com/office/powerpoint/2012/main" userId="d4e548f6db43c2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7CDB7"/>
    <a:srgbClr val="F5F5F5"/>
    <a:srgbClr val="363636"/>
    <a:srgbClr val="6666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196" autoAdjust="0"/>
  </p:normalViewPr>
  <p:slideViewPr>
    <p:cSldViewPr snapToGrid="0">
      <p:cViewPr varScale="1">
        <p:scale>
          <a:sx n="82" d="100"/>
          <a:sy n="82" d="100"/>
        </p:scale>
        <p:origin x="14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EC153-3842-4D08-8013-7A561E882C4D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CEE8E-B239-4CD7-ADFA-376B384A5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723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2A9C820-8437-454C-A8EE-4747EC308A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7693777-8B77-4E8D-A9D5-5F4B82100009}" type="slidenum">
              <a:rPr lang="it-IT" altLang="it-IT" sz="1300"/>
              <a:pPr algn="r" eaLnBrk="1" hangingPunct="1"/>
              <a:t>1</a:t>
            </a:fld>
            <a:endParaRPr lang="it-IT" altLang="it-IT" sz="13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82F57C4-281B-4969-BF4D-BEAADDD63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4ECFA23-2365-4A50-A1EB-E51339B09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739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673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1b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101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1c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288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Page 49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830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39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Seaside</a:t>
            </a:r>
            <a:r>
              <a:rPr lang="it-IT" dirty="0"/>
              <a:t> (</a:t>
            </a:r>
            <a:r>
              <a:rPr lang="it-IT" dirty="0" err="1"/>
              <a:t>sunbathe</a:t>
            </a:r>
            <a:r>
              <a:rPr lang="it-IT" dirty="0"/>
              <a:t>) </a:t>
            </a:r>
          </a:p>
          <a:p>
            <a:r>
              <a:rPr lang="it-IT" dirty="0"/>
              <a:t>Mountains (</a:t>
            </a:r>
            <a:r>
              <a:rPr lang="it-IT" dirty="0" err="1"/>
              <a:t>going</a:t>
            </a:r>
            <a:r>
              <a:rPr lang="it-IT" dirty="0"/>
              <a:t> for </a:t>
            </a:r>
            <a:r>
              <a:rPr lang="it-IT" dirty="0" err="1"/>
              <a:t>walks</a:t>
            </a:r>
            <a:r>
              <a:rPr lang="it-IT" dirty="0"/>
              <a:t>)</a:t>
            </a:r>
          </a:p>
          <a:p>
            <a:r>
              <a:rPr lang="it-IT" dirty="0" err="1"/>
              <a:t>tourist</a:t>
            </a:r>
            <a:r>
              <a:rPr lang="it-IT" dirty="0"/>
              <a:t> city (go </a:t>
            </a:r>
            <a:r>
              <a:rPr lang="it-IT" dirty="0" err="1"/>
              <a:t>sightseeing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887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Remare = </a:t>
            </a:r>
            <a:r>
              <a:rPr lang="it-IT" b="1" dirty="0" err="1"/>
              <a:t>row</a:t>
            </a:r>
            <a:r>
              <a:rPr lang="it-IT" dirty="0"/>
              <a:t>,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poles</a:t>
            </a:r>
            <a:r>
              <a:rPr lang="it-IT" dirty="0"/>
              <a:t>, standing </a:t>
            </a:r>
            <a:r>
              <a:rPr lang="it-IT" dirty="0" err="1"/>
              <a:t>at</a:t>
            </a:r>
            <a:r>
              <a:rPr lang="it-IT" dirty="0"/>
              <a:t> the back end of the gondola</a:t>
            </a:r>
          </a:p>
          <a:p>
            <a:endParaRPr lang="it-IT" dirty="0"/>
          </a:p>
          <a:p>
            <a:r>
              <a:rPr lang="it-IT" b="1" dirty="0" err="1"/>
              <a:t>Pretend</a:t>
            </a:r>
            <a:r>
              <a:rPr lang="it-IT" dirty="0"/>
              <a:t> to kick</a:t>
            </a:r>
          </a:p>
          <a:p>
            <a:endParaRPr lang="it-IT" dirty="0"/>
          </a:p>
          <a:p>
            <a:r>
              <a:rPr lang="it-IT" dirty="0"/>
              <a:t>Niagara </a:t>
            </a:r>
            <a:r>
              <a:rPr lang="it-IT" dirty="0" err="1"/>
              <a:t>falls</a:t>
            </a:r>
            <a:r>
              <a:rPr lang="it-IT" dirty="0"/>
              <a:t> (</a:t>
            </a:r>
            <a:r>
              <a:rPr lang="it-IT" dirty="0" err="1"/>
              <a:t>waterfall</a:t>
            </a:r>
            <a:r>
              <a:rPr lang="it-IT" dirty="0"/>
              <a:t>, North America, on the </a:t>
            </a:r>
            <a:r>
              <a:rPr lang="it-IT" dirty="0" err="1"/>
              <a:t>border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Canada and US)</a:t>
            </a:r>
          </a:p>
          <a:p>
            <a:r>
              <a:rPr lang="it-IT" dirty="0"/>
              <a:t>Eiffel Tower</a:t>
            </a:r>
          </a:p>
          <a:p>
            <a:endParaRPr lang="it-IT" dirty="0"/>
          </a:p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b="1" dirty="0" err="1"/>
              <a:t>abroad</a:t>
            </a:r>
            <a:r>
              <a:rPr lang="it-IT" dirty="0"/>
              <a:t> – </a:t>
            </a:r>
            <a:r>
              <a:rPr lang="it-IT" b="1" dirty="0" err="1"/>
              <a:t>foreign</a:t>
            </a:r>
            <a:r>
              <a:rPr lang="it-IT" dirty="0"/>
              <a:t> countries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524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questo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492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Questo per casa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48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454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 qualche coppia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80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661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32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35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976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986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80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BFACC-D359-4E04-8499-1DD785300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F89E25-C145-4B5D-AA2C-ACC75147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71464-A401-4201-9834-70F9CE4B6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E40DF7-64FA-490A-86CB-98573D84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138D4-27B5-4AFA-9064-EB9A01DA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1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93A2B4-BBA3-4EE3-A934-6EC33C57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B55A6B-73E1-4462-90B8-63ACA852D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ADC70-9FAF-47A7-AFDC-26692C355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66DD1B-DFAF-4948-AEE5-0B93FD48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7B3F3A-4145-468F-B455-0573B1E7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4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1BC62C-0E9D-4605-9273-FB95A339D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8D6EB8-71AE-4216-8A6D-7F8855D8C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86EC13-D580-42B4-B7BE-E07F4C14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D50DA-4592-4C29-9095-927B62FF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39658E-93F4-4A4E-BCA3-087E430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17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28D93-ADBF-4496-9C1B-AB87F2A4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B377C5-CB18-4B70-8410-FD8B2FE0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DDA05E-5392-400C-9ED1-80F1A68A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E5D3AD-139A-4E50-92E9-4A5EC335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BA361F-E823-4795-BD3A-383C8618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3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8B42BE-5E6A-40EC-B4D0-801492F6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D1E0BE-757B-4914-B75B-A47802824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CCBFB4-01D2-4BF4-A26A-31AEC588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0D9014-8EFD-49AA-92EF-922437FA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9C2AF-32D0-48F3-A91B-FE7473D0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2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CEBFA-5DDC-4591-89BD-3439AA37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DC8C96-9484-422C-8E4A-B6F186AA1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A160A-7639-4CE3-A7BA-108F88565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F9E08B-334A-4903-9770-725520DC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52B065-CDCF-4D92-A2EB-6DA39BC1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FA9A5F-75A0-4F0D-8881-A98FE240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84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84F43-15D7-4A12-A4C2-A9702F8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1BB3D3-1003-4AA6-B48E-0500F02C5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98FA7-8C36-45CD-9540-B4D324615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2CB8E7-94F5-4732-B05A-4376D910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0E6A74-D956-4B1E-A0CF-F860BD2F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5B6639-0877-4196-9BE0-6BD557B6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9A9D3F-7408-4E29-8A91-8DAC18D5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A4B3F2-2B00-4D68-97B6-06A812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1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992C1E-210E-4088-88BC-E35EDDB2E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09E6C6-8FE0-45E0-87A4-8B075422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83F42C-F667-45C1-B360-827439B2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62D626-2FCB-44FB-BDF9-33C18140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14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9B38C97-E00C-4F54-83D6-E7B5B98E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16AEDC-5A53-47D1-937F-2D25E21E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B9BB59-8827-4229-BF0C-AE0FD152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4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E00B24-0B4E-4B6B-BAFA-D00DE788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111BB-1150-440F-B36C-EB3B20EC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347968-44D3-4858-89D7-08991627E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4A2A54-0522-4111-827C-D90BDE86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7F3D01-855F-4DE1-BCE7-91EE20EA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0CD4C0-8AF2-40B8-AA11-B899F042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78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B41F0-7E16-4A9A-8CD8-D233AC3A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CDDCBAA-C1F7-4CBD-9007-8F9EE4A58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1297BB-5137-4A04-AD46-782469260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787BAF-0865-436A-8E56-11166B47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D88903-1BCF-4881-84E8-E59AA8B6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82A397-A211-46AC-AC7A-B0FD267A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14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4ADAA4-3053-4395-B2CB-A4814EE6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435856-EED9-47A6-B9AA-4D889A8F7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184DED-FF86-4C98-95EC-AB98C74EC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D3E0-D017-44D6-A6A8-C9B908055200}" type="datetimeFigureOut">
              <a:rPr lang="it-IT" smtClean="0"/>
              <a:t>15/03/2025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0FACD3-1305-4566-9E57-25B1EF7F6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95A16F-249D-44F7-AFD4-7A969C26E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9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learnenglishkids.britishcouncil.org/en/short-stories/jack-and-the-beanstal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_0YJgidX38Q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ing-english-online.net/grammar/parts-of-speech-and-sentence-structure/adverbs/adverbs-of-tim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42.JPG"/><Relationship Id="rId5" Type="http://schemas.openxmlformats.org/officeDocument/2006/relationships/image" Target="../media/image37.png"/><Relationship Id="rId10" Type="http://schemas.openxmlformats.org/officeDocument/2006/relationships/image" Target="../media/image41.JP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ary.cambridge.org/grammar/british-grammar/pronouns-indefinite-body-one-thing-where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>
            <a:extLst>
              <a:ext uri="{FF2B5EF4-FFF2-40B4-BE49-F238E27FC236}">
                <a16:creationId xmlns:a16="http://schemas.microsoft.com/office/drawing/2014/main" id="{E43F14C7-51FC-404C-B04C-0DD19AC9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LABORATORIO DI LINGUA INGLESE 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Week IV</a:t>
            </a: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F2706CB-7690-4D39-8EAE-D529E818C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309" b="1" dirty="0">
                <a:latin typeface="Arial" charset="0"/>
                <a:cs typeface="Arial" charset="0"/>
              </a:rPr>
              <a:t>A.A. </a:t>
            </a:r>
            <a:r>
              <a:rPr lang="it-IT" sz="2309" b="1">
                <a:latin typeface="Arial" charset="0"/>
                <a:cs typeface="Arial" charset="0"/>
              </a:rPr>
              <a:t>2024/25, </a:t>
            </a:r>
            <a:r>
              <a:rPr lang="it-IT" sz="2309" b="1" dirty="0">
                <a:latin typeface="Arial" charset="0"/>
                <a:cs typeface="Arial" charset="0"/>
              </a:rPr>
              <a:t>LM-85bis</a:t>
            </a:r>
            <a:endParaRPr lang="en-US" altLang="it-IT" sz="2309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300"/>
              </a:spcBef>
              <a:defRPr/>
            </a:pPr>
            <a:r>
              <a:rPr lang="it-IT" sz="2000" b="1" dirty="0">
                <a:latin typeface="Arial" charset="0"/>
                <a:cs typeface="Arial" charset="0"/>
              </a:rPr>
              <a:t>(1° anno, 2° semestre)</a:t>
            </a:r>
          </a:p>
        </p:txBody>
      </p:sp>
    </p:spTree>
    <p:extLst>
      <p:ext uri="{BB962C8B-B14F-4D97-AF65-F5344CB8AC3E}">
        <p14:creationId xmlns:p14="http://schemas.microsoft.com/office/powerpoint/2010/main" val="28331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C00D6-1582-4A73-A922-D485AE23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10" y="254000"/>
            <a:ext cx="8352790" cy="854074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Using the simple past for </a:t>
            </a:r>
            <a:r>
              <a:rPr lang="en-US" sz="3200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Jack and the Beanstalk</a:t>
            </a: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40E452-E673-4AE6-A034-D221682A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" y="1232638"/>
            <a:ext cx="8515350" cy="506213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Once upon a time there was a boy called Jack. He _____ with his mother. They ____ very poor. All they ____ was a cow.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One morning, Jack’s mother ____ Jack to take their cow to market and sell her. On the way, Jack ____ a man. He ____ Jack some magic beans for the cow. Jack ____ the beans and ____ back home. When Jack’s mother ____ the beans she ____ very angry. She ____ the beans out of the window.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The next morning, Jack ____ out of the window. There ____ a giant beanstalk. He ____ outside and ____ to climb the beanstalk. He ____ up to the sky through the clouds and ____ a beautiful castle.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(….)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With the golden eggs and the magic harp, </a:t>
            </a:r>
            <a:br>
              <a:rPr lang="en-US" sz="2400" dirty="0"/>
            </a:br>
            <a:r>
              <a:rPr lang="en-US" sz="2400" dirty="0"/>
              <a:t>Jack and his mother ____ happily ever after.</a:t>
            </a:r>
            <a:endParaRPr lang="it-IT" sz="24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7EBD1A9-5167-491A-9DF5-D873BA6C0E92}"/>
              </a:ext>
            </a:extLst>
          </p:cNvPr>
          <p:cNvSpPr/>
          <p:nvPr/>
        </p:nvSpPr>
        <p:spPr>
          <a:xfrm>
            <a:off x="506730" y="6419334"/>
            <a:ext cx="8230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http://learnenglishkids.britishcouncil.org/en/short-stories/jack-and-the-beanstalk</a:t>
            </a:r>
            <a:r>
              <a:rPr lang="it-IT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6E946-9DE8-4993-9349-780DC137BB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412" y="4856479"/>
            <a:ext cx="2775828" cy="1564157"/>
          </a:xfrm>
          <a:prstGeom prst="rect">
            <a:avLst/>
          </a:prstGeom>
        </p:spPr>
      </p:pic>
      <p:cxnSp>
        <p:nvCxnSpPr>
          <p:cNvPr id="6" name="Connettore 1 3">
            <a:extLst>
              <a:ext uri="{FF2B5EF4-FFF2-40B4-BE49-F238E27FC236}">
                <a16:creationId xmlns:a16="http://schemas.microsoft.com/office/drawing/2014/main" id="{A0C09D1C-5B00-45DC-86A9-E9936EEEEC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6730" y="110807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626942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walk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trek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to the big house every week.</a:t>
            </a:r>
          </a:p>
        </p:txBody>
      </p:sp>
    </p:spTree>
    <p:extLst>
      <p:ext uri="{BB962C8B-B14F-4D97-AF65-F5344CB8AC3E}">
        <p14:creationId xmlns:p14="http://schemas.microsoft.com/office/powerpoint/2010/main" val="5816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0B5D2-3FA0-4A62-8424-015BA94B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75D476F-A3E7-46D9-8F54-EBEE36A9E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4" y="196532"/>
            <a:ext cx="8792272" cy="646493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5415B78-B7C4-4272-A028-56DC0D387927}"/>
              </a:ext>
            </a:extLst>
          </p:cNvPr>
          <p:cNvSpPr/>
          <p:nvPr/>
        </p:nvSpPr>
        <p:spPr>
          <a:xfrm>
            <a:off x="5375564" y="351271"/>
            <a:ext cx="3550949" cy="26274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1A0F122-E2EE-4F27-9E6E-F0F5E0AD3FCD}"/>
              </a:ext>
            </a:extLst>
          </p:cNvPr>
          <p:cNvSpPr/>
          <p:nvPr/>
        </p:nvSpPr>
        <p:spPr>
          <a:xfrm>
            <a:off x="346364" y="1548622"/>
            <a:ext cx="4738254" cy="143010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FD83A10-96CD-4E25-9A0D-7F5273C9F1DF}"/>
              </a:ext>
            </a:extLst>
          </p:cNvPr>
          <p:cNvSpPr/>
          <p:nvPr/>
        </p:nvSpPr>
        <p:spPr>
          <a:xfrm>
            <a:off x="346364" y="3558009"/>
            <a:ext cx="4738254" cy="299028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0B6B1FD-424B-4265-8286-952BDF003709}"/>
              </a:ext>
            </a:extLst>
          </p:cNvPr>
          <p:cNvSpPr/>
          <p:nvPr/>
        </p:nvSpPr>
        <p:spPr>
          <a:xfrm>
            <a:off x="5543911" y="4200268"/>
            <a:ext cx="3214254" cy="1771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573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st English - Prepare for your English exam">
            <a:extLst>
              <a:ext uri="{FF2B5EF4-FFF2-40B4-BE49-F238E27FC236}">
                <a16:creationId xmlns:a16="http://schemas.microsoft.com/office/drawing/2014/main" id="{AC5528D3-B0D2-485F-907E-37CDE0EA4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/>
        </p:blipFill>
        <p:spPr bwMode="auto">
          <a:xfrm>
            <a:off x="1143000" y="168728"/>
            <a:ext cx="6858000" cy="6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738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920522" cy="6542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most verbs the past simple is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formed by adding -ed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But there are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 lot of irregular verbs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(p.165)</a:t>
            </a:r>
            <a:endParaRPr lang="it-IT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7CFA0E5-C94B-4CD4-A8C8-4E5C13207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7"/>
          <a:stretch/>
        </p:blipFill>
        <p:spPr>
          <a:xfrm>
            <a:off x="520935" y="934112"/>
            <a:ext cx="8102129" cy="50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79673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(See also: 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GB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pronunciation lesson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400" dirty="0">
              <a:latin typeface="EraserDust" pitchFamily="34" charset="0"/>
              <a:cs typeface="Arial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15565E-B3F2-40D3-9762-3DDAC984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79" y="188441"/>
            <a:ext cx="6192114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53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533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14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5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>
            <a:extLst>
              <a:ext uri="{FF2B5EF4-FFF2-40B4-BE49-F238E27FC236}">
                <a16:creationId xmlns:a16="http://schemas.microsoft.com/office/drawing/2014/main" id="{F01C8A60-FD07-4EC6-87CD-5E6F96BE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88" y="197336"/>
            <a:ext cx="4591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4000" b="1" dirty="0">
                <a:latin typeface="EraserDust"/>
              </a:rPr>
              <a:t>PAST SIMPLE: - and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10935-2A65-43DE-BDEE-B4116AFD2A79}"/>
              </a:ext>
            </a:extLst>
          </p:cNvPr>
          <p:cNvSpPr txBox="1"/>
          <p:nvPr/>
        </p:nvSpPr>
        <p:spPr>
          <a:xfrm>
            <a:off x="339388" y="1251917"/>
            <a:ext cx="84652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didn’t</a:t>
            </a:r>
            <a:r>
              <a:rPr lang="en-GB" sz="2800" u="sng" dirty="0">
                <a:latin typeface="Arial" charset="0"/>
                <a:cs typeface="Arial" charset="0"/>
              </a:rPr>
              <a:t> (</a:t>
            </a:r>
            <a:r>
              <a:rPr lang="en-GB" sz="2800" b="1" u="sng" dirty="0">
                <a:latin typeface="Arial" charset="0"/>
                <a:cs typeface="Arial" charset="0"/>
              </a:rPr>
              <a:t>did not) + base form 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negatives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15975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They </a:t>
            </a:r>
            <a:r>
              <a:rPr lang="en-GB" sz="2400" b="1" i="1" dirty="0">
                <a:latin typeface="Arial" charset="0"/>
                <a:cs typeface="Arial" charset="0"/>
              </a:rPr>
              <a:t>didn’t go</a:t>
            </a:r>
            <a:r>
              <a:rPr lang="en-GB" sz="2400" i="1" dirty="0">
                <a:latin typeface="Arial" charset="0"/>
                <a:cs typeface="Arial" charset="0"/>
              </a:rPr>
              <a:t> to Spain this year.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We </a:t>
            </a:r>
            <a:r>
              <a:rPr lang="en-GB" sz="2400" b="1" i="1" dirty="0">
                <a:latin typeface="Arial" charset="0"/>
                <a:cs typeface="Arial" charset="0"/>
              </a:rPr>
              <a:t>didn’t get </a:t>
            </a:r>
            <a:r>
              <a:rPr lang="en-GB" sz="2400" i="1" dirty="0">
                <a:latin typeface="Arial" charset="0"/>
                <a:cs typeface="Arial" charset="0"/>
              </a:rPr>
              <a:t>home until very late last night.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I </a:t>
            </a:r>
            <a:r>
              <a:rPr lang="en-GB" sz="2400" b="1" i="1" dirty="0">
                <a:latin typeface="Arial" charset="0"/>
                <a:cs typeface="Arial" charset="0"/>
              </a:rPr>
              <a:t>didn’t see </a:t>
            </a:r>
            <a:r>
              <a:rPr lang="en-GB" sz="2400" i="1" dirty="0">
                <a:latin typeface="Arial" charset="0"/>
                <a:cs typeface="Arial" charset="0"/>
              </a:rPr>
              <a:t>you yesterday. </a:t>
            </a:r>
          </a:p>
          <a:p>
            <a:pPr>
              <a:defRPr/>
            </a:pPr>
            <a:endParaRPr lang="en-GB" sz="2800" i="1" dirty="0">
              <a:latin typeface="Arial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 (+ subj + base form)</a:t>
            </a:r>
            <a:r>
              <a:rPr lang="en-GB" sz="2800" b="1" i="1" dirty="0">
                <a:latin typeface="Arial" charset="0"/>
                <a:cs typeface="Arial" charset="0"/>
              </a:rPr>
              <a:t> 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questions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89000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When </a:t>
            </a:r>
            <a:r>
              <a:rPr lang="en-GB" sz="2400" b="1" i="1" dirty="0">
                <a:latin typeface="Arial" charset="0"/>
                <a:cs typeface="Arial" charset="0"/>
              </a:rPr>
              <a:t>did you meet</a:t>
            </a:r>
            <a:r>
              <a:rPr lang="en-GB" sz="2400" i="1" dirty="0">
                <a:latin typeface="Arial" charset="0"/>
                <a:cs typeface="Arial" charset="0"/>
              </a:rPr>
              <a:t> your wife?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Where </a:t>
            </a:r>
            <a:r>
              <a:rPr lang="en-GB" sz="2400" b="1" i="1" dirty="0">
                <a:latin typeface="Arial" charset="0"/>
                <a:cs typeface="Arial" charset="0"/>
              </a:rPr>
              <a:t>did you go</a:t>
            </a:r>
            <a:r>
              <a:rPr lang="en-GB" sz="2400" i="1" dirty="0">
                <a:latin typeface="Arial" charset="0"/>
                <a:cs typeface="Arial" charset="0"/>
              </a:rPr>
              <a:t> for your holidays?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b="1" i="1" dirty="0">
                <a:latin typeface="Arial" charset="0"/>
                <a:cs typeface="Arial" charset="0"/>
              </a:rPr>
              <a:t>Did she play</a:t>
            </a:r>
            <a:r>
              <a:rPr lang="en-GB" sz="2400" i="1" dirty="0">
                <a:latin typeface="Arial" charset="0"/>
                <a:cs typeface="Arial" charset="0"/>
              </a:rPr>
              <a:t> tennis when she was younger?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B54CEBEF-33EC-47D9-AD03-B378B6F575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5562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TODAY’S CLASS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CCC08-9A88-42D2-ACB6-86C49F1AE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185863"/>
            <a:ext cx="8310880" cy="5127845"/>
          </a:xfrm>
        </p:spPr>
        <p:txBody>
          <a:bodyPr>
            <a:normAutofit fontScale="92500" lnSpcReduction="10000"/>
          </a:bodyPr>
          <a:lstStyle/>
          <a:p>
            <a:pPr marL="104775" indent="0">
              <a:spcBef>
                <a:spcPts val="600"/>
              </a:spcBef>
              <a:buNone/>
            </a:pPr>
            <a:r>
              <a:rPr lang="en-US" sz="3200" b="1" dirty="0"/>
              <a:t>TALKING ABOUT PAST EXPERIENCES, EVENTS AND HABITS</a:t>
            </a:r>
          </a:p>
          <a:p>
            <a:pPr marL="104775" indent="0">
              <a:spcBef>
                <a:spcPts val="600"/>
              </a:spcBef>
              <a:buNone/>
            </a:pPr>
            <a:endParaRPr lang="en-US" sz="2800" b="1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GRAMMAR: PAST TENSES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>
                <a:solidFill>
                  <a:srgbClr val="993366"/>
                </a:solidFill>
              </a:rPr>
              <a:t>past simple, past continuous, past perfect </a:t>
            </a:r>
            <a:r>
              <a:rPr lang="en-US" sz="2400" i="1" dirty="0"/>
              <a:t>(5A)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400" dirty="0">
                <a:solidFill>
                  <a:srgbClr val="993366"/>
                </a:solidFill>
              </a:rPr>
              <a:t>used to </a:t>
            </a:r>
            <a:r>
              <a:rPr lang="en-US" sz="2400" i="1" dirty="0"/>
              <a:t>(5B)</a:t>
            </a:r>
            <a:endParaRPr lang="en-US" sz="2400" b="1" i="1" dirty="0">
              <a:solidFill>
                <a:srgbClr val="993366"/>
              </a:solidFill>
            </a:endParaRPr>
          </a:p>
          <a:p>
            <a:pPr marL="528638" indent="-447675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PRONUNCIATION 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i="1" dirty="0"/>
              <a:t>-ed </a:t>
            </a:r>
            <a:r>
              <a:rPr lang="en-US" sz="2500" dirty="0"/>
              <a:t>endings</a:t>
            </a:r>
          </a:p>
          <a:p>
            <a:pPr marL="711200" lvl="1" indent="-263525">
              <a:spcBef>
                <a:spcPts val="600"/>
              </a:spcBef>
            </a:pPr>
            <a:endParaRPr lang="en-US" sz="2500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VOCABULARY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/>
              <a:t>holidays, travel, sports</a:t>
            </a:r>
            <a:endParaRPr lang="en-US" sz="2400" i="1" dirty="0"/>
          </a:p>
          <a:p>
            <a:pPr marL="711200" lvl="1" indent="-263525">
              <a:spcBef>
                <a:spcPts val="600"/>
              </a:spcBef>
            </a:pPr>
            <a:r>
              <a:rPr lang="en-US" sz="2400" dirty="0"/>
              <a:t>prepositions </a:t>
            </a:r>
            <a:r>
              <a:rPr lang="en-US" sz="2400" i="1" dirty="0"/>
              <a:t>at, in, on </a:t>
            </a:r>
            <a:r>
              <a:rPr lang="en-US" sz="2400" dirty="0"/>
              <a:t>(time)</a:t>
            </a:r>
          </a:p>
        </p:txBody>
      </p:sp>
    </p:spTree>
    <p:extLst>
      <p:ext uri="{BB962C8B-B14F-4D97-AF65-F5344CB8AC3E}">
        <p14:creationId xmlns:p14="http://schemas.microsoft.com/office/powerpoint/2010/main" val="2747412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8CB3211D-A503-4D1C-9BAA-B3F7F9AAD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46" y="303928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SIMPLE AND PAST CONTINUOUS</a:t>
            </a:r>
          </a:p>
        </p:txBody>
      </p:sp>
      <p:cxnSp>
        <p:nvCxnSpPr>
          <p:cNvPr id="30725" name="Connettore 1 3">
            <a:extLst>
              <a:ext uri="{FF2B5EF4-FFF2-40B4-BE49-F238E27FC236}">
                <a16:creationId xmlns:a16="http://schemas.microsoft.com/office/drawing/2014/main" id="{8A37D01F-327A-49D2-AD80-F3E12F3183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8134" name="Picture 2" descr="http://pl.static.z-dn.net/files/dcb/023c03739b824bdb389926169eda9e92.png">
            <a:extLst>
              <a:ext uri="{FF2B5EF4-FFF2-40B4-BE49-F238E27FC236}">
                <a16:creationId xmlns:a16="http://schemas.microsoft.com/office/drawing/2014/main" id="{A1A0BDE2-2FE1-46EA-84B3-F0BF5665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38" y="1421529"/>
            <a:ext cx="4214186" cy="3286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Rettangolo 7">
            <a:extLst>
              <a:ext uri="{FF2B5EF4-FFF2-40B4-BE49-F238E27FC236}">
                <a16:creationId xmlns:a16="http://schemas.microsoft.com/office/drawing/2014/main" id="{2DD9BD87-58AA-4090-914D-F3830031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293" y="2480042"/>
            <a:ext cx="2803249" cy="222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2309" dirty="0"/>
              <a:t>to have a coffee;</a:t>
            </a:r>
          </a:p>
          <a:p>
            <a:pPr>
              <a:buFontTx/>
              <a:buChar char="•"/>
            </a:pPr>
            <a:r>
              <a:rPr lang="en-GB" altLang="en-US" sz="2309" dirty="0"/>
              <a:t>to fight;</a:t>
            </a:r>
          </a:p>
          <a:p>
            <a:pPr>
              <a:buFontTx/>
              <a:buChar char="•"/>
            </a:pPr>
            <a:r>
              <a:rPr lang="en-GB" altLang="en-US" sz="2309" dirty="0"/>
              <a:t>to ride a bike;</a:t>
            </a:r>
          </a:p>
          <a:p>
            <a:pPr>
              <a:buFontTx/>
              <a:buChar char="•"/>
            </a:pPr>
            <a:r>
              <a:rPr lang="en-GB" altLang="en-US" sz="2309" dirty="0"/>
              <a:t>to read;</a:t>
            </a:r>
          </a:p>
          <a:p>
            <a:pPr>
              <a:buFontTx/>
              <a:buChar char="•"/>
            </a:pPr>
            <a:r>
              <a:rPr lang="en-GB" altLang="en-US" sz="2309" dirty="0"/>
              <a:t>to talk on one’s mobile phone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F741BCEC-25F3-4ECB-8449-1A564FF5F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93" y="1353328"/>
            <a:ext cx="3151840" cy="8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309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WHEN I TOOK THIS PHOTO….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BA8619C-2FF6-4254-AEC1-685934497A0A}"/>
              </a:ext>
            </a:extLst>
          </p:cNvPr>
          <p:cNvSpPr/>
          <p:nvPr/>
        </p:nvSpPr>
        <p:spPr>
          <a:xfrm>
            <a:off x="1346596" y="5243349"/>
            <a:ext cx="7380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If you want to focus on actions which were in progress in the past, you use the </a:t>
            </a:r>
            <a:r>
              <a:rPr lang="en-US" sz="2800" b="1" dirty="0"/>
              <a:t>past continuous </a:t>
            </a:r>
            <a:r>
              <a:rPr lang="en-US" sz="2800" dirty="0"/>
              <a:t>(or </a:t>
            </a:r>
            <a:r>
              <a:rPr lang="en-US" sz="2800" i="1" dirty="0"/>
              <a:t>progressive</a:t>
            </a:r>
            <a:r>
              <a:rPr lang="en-US" sz="2800" dirty="0"/>
              <a:t>)</a:t>
            </a:r>
            <a:r>
              <a:rPr lang="en-US" sz="2800" b="1" dirty="0"/>
              <a:t>.</a:t>
            </a:r>
            <a:endParaRPr lang="it-IT" sz="2800" dirty="0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2860544B-9B1A-4529-AB3C-DF14AAAD294C}"/>
              </a:ext>
            </a:extLst>
          </p:cNvPr>
          <p:cNvSpPr/>
          <p:nvPr/>
        </p:nvSpPr>
        <p:spPr>
          <a:xfrm>
            <a:off x="353562" y="5559129"/>
            <a:ext cx="665152" cy="691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75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BE6D1E40-C94C-4F7C-9CEE-79B9140A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</a:t>
            </a:r>
          </a:p>
        </p:txBody>
      </p:sp>
      <p:cxnSp>
        <p:nvCxnSpPr>
          <p:cNvPr id="31749" name="Connettore 1 3">
            <a:extLst>
              <a:ext uri="{FF2B5EF4-FFF2-40B4-BE49-F238E27FC236}">
                <a16:creationId xmlns:a16="http://schemas.microsoft.com/office/drawing/2014/main" id="{4E714BC2-5040-4340-9180-F7DA5167B6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0" name="Immagine 13">
            <a:extLst>
              <a:ext uri="{FF2B5EF4-FFF2-40B4-BE49-F238E27FC236}">
                <a16:creationId xmlns:a16="http://schemas.microsoft.com/office/drawing/2014/main" id="{D597788A-F6EC-4C1D-AAE0-FB9344396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38370"/>
          <a:stretch/>
        </p:blipFill>
        <p:spPr bwMode="auto">
          <a:xfrm>
            <a:off x="129313" y="1365526"/>
            <a:ext cx="4486006" cy="248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ttangolo 1">
            <a:extLst>
              <a:ext uri="{FF2B5EF4-FFF2-40B4-BE49-F238E27FC236}">
                <a16:creationId xmlns:a16="http://schemas.microsoft.com/office/drawing/2014/main" id="{C06E70BA-8276-43A9-8619-24C1B3B50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91" y="1365526"/>
            <a:ext cx="4399366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1.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an action </a:t>
            </a:r>
            <a:r>
              <a:rPr lang="it-IT" altLang="it-IT" sz="2000" dirty="0" err="1"/>
              <a:t>that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was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progress in a </a:t>
            </a:r>
            <a:r>
              <a:rPr lang="it-IT" altLang="it-IT" sz="2000" b="1" dirty="0" err="1"/>
              <a:t>specific</a:t>
            </a:r>
            <a:r>
              <a:rPr lang="it-IT" altLang="it-IT" sz="2000" b="1" dirty="0"/>
              <a:t> moment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</a:p>
          <a:p>
            <a:pPr marL="457200" lvl="1" indent="0">
              <a:spcBef>
                <a:spcPts val="600"/>
              </a:spcBef>
            </a:pPr>
            <a:r>
              <a:rPr lang="it-IT" altLang="it-IT" i="1" dirty="0"/>
              <a:t>«</a:t>
            </a:r>
            <a:r>
              <a:rPr lang="it-IT" altLang="it-IT" i="1" dirty="0" err="1"/>
              <a:t>What</a:t>
            </a:r>
            <a:r>
              <a:rPr lang="it-IT" altLang="it-IT" i="1" dirty="0"/>
              <a:t> </a:t>
            </a:r>
            <a:r>
              <a:rPr lang="it-IT" altLang="it-IT" i="1" dirty="0" err="1"/>
              <a:t>were</a:t>
            </a:r>
            <a:r>
              <a:rPr lang="it-IT" altLang="it-IT" i="1" dirty="0"/>
              <a:t> </a:t>
            </a:r>
            <a:r>
              <a:rPr lang="it-IT" altLang="it-IT" i="1" dirty="0" err="1"/>
              <a:t>you</a:t>
            </a:r>
            <a:r>
              <a:rPr lang="it-IT" altLang="it-IT" i="1" dirty="0"/>
              <a:t> </a:t>
            </a:r>
            <a:r>
              <a:rPr lang="it-IT" altLang="it-IT" i="1" dirty="0" err="1"/>
              <a:t>doing</a:t>
            </a:r>
            <a:r>
              <a:rPr lang="it-IT" altLang="it-IT" i="1" dirty="0"/>
              <a:t> </a:t>
            </a:r>
            <a:r>
              <a:rPr lang="it-IT" altLang="it-IT" i="1" dirty="0" err="1"/>
              <a:t>at</a:t>
            </a:r>
            <a:r>
              <a:rPr lang="it-IT" altLang="it-IT" i="1" dirty="0"/>
              <a:t> 10 </a:t>
            </a:r>
            <a:r>
              <a:rPr lang="it-IT" altLang="it-IT" i="1" dirty="0" err="1"/>
              <a:t>am</a:t>
            </a:r>
            <a:r>
              <a:rPr lang="it-IT" altLang="it-IT" i="1" dirty="0"/>
              <a:t> </a:t>
            </a:r>
            <a:r>
              <a:rPr lang="it-IT" altLang="it-IT" i="1" dirty="0" err="1"/>
              <a:t>this</a:t>
            </a:r>
            <a:r>
              <a:rPr lang="it-IT" altLang="it-IT" i="1" dirty="0"/>
              <a:t> </a:t>
            </a:r>
            <a:r>
              <a:rPr lang="it-IT" altLang="it-IT" i="1" dirty="0" err="1"/>
              <a:t>morning</a:t>
            </a:r>
            <a:r>
              <a:rPr lang="it-IT" altLang="it-IT" i="1" dirty="0"/>
              <a:t>?» </a:t>
            </a:r>
            <a:br>
              <a:rPr lang="it-IT" altLang="it-IT" i="1" dirty="0"/>
            </a:br>
            <a:r>
              <a:rPr lang="it-IT" altLang="it-IT" i="1" dirty="0"/>
              <a:t>«I </a:t>
            </a:r>
            <a:r>
              <a:rPr lang="it-IT" altLang="it-IT" i="1" dirty="0" err="1"/>
              <a:t>was</a:t>
            </a:r>
            <a:r>
              <a:rPr lang="it-IT" altLang="it-IT" i="1" dirty="0"/>
              <a:t> </a:t>
            </a:r>
            <a:r>
              <a:rPr lang="it-IT" altLang="it-IT" i="1" dirty="0" err="1"/>
              <a:t>having</a:t>
            </a:r>
            <a:r>
              <a:rPr lang="it-IT" altLang="it-IT" i="1" dirty="0"/>
              <a:t> coffee with a friend»</a:t>
            </a:r>
          </a:p>
        </p:txBody>
      </p:sp>
      <p:pic>
        <p:nvPicPr>
          <p:cNvPr id="2" name="Immagine 9">
            <a:extLst>
              <a:ext uri="{FF2B5EF4-FFF2-40B4-BE49-F238E27FC236}">
                <a16:creationId xmlns:a16="http://schemas.microsoft.com/office/drawing/2014/main" id="{52324C63-0450-4C9F-9A4A-F8064AB9A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38051"/>
          <a:stretch>
            <a:fillRect/>
          </a:stretch>
        </p:blipFill>
        <p:spPr bwMode="auto">
          <a:xfrm>
            <a:off x="4529002" y="4414289"/>
            <a:ext cx="4399366" cy="206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1">
            <a:extLst>
              <a:ext uri="{FF2B5EF4-FFF2-40B4-BE49-F238E27FC236}">
                <a16:creationId xmlns:a16="http://schemas.microsoft.com/office/drawing/2014/main" id="{16595667-D5A2-4B16-AF18-3F893B466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26" y="4632920"/>
            <a:ext cx="41249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Or,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</a:t>
            </a:r>
            <a:r>
              <a:rPr lang="it-IT" altLang="it-IT" sz="2000" b="1" dirty="0" err="1"/>
              <a:t>two</a:t>
            </a:r>
            <a:r>
              <a:rPr lang="it-IT" altLang="it-IT" sz="2000" b="1" dirty="0"/>
              <a:t> actions </a:t>
            </a:r>
            <a:r>
              <a:rPr lang="it-IT" altLang="it-IT" sz="2000" b="1" dirty="0" err="1"/>
              <a:t>that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were</a:t>
            </a:r>
            <a:r>
              <a:rPr lang="it-IT" altLang="it-IT" sz="2000" b="1" dirty="0"/>
              <a:t> in progress </a:t>
            </a:r>
            <a:r>
              <a:rPr lang="it-IT" altLang="it-IT" sz="2000" b="1" dirty="0" err="1"/>
              <a:t>at</a:t>
            </a:r>
            <a:r>
              <a:rPr lang="it-IT" altLang="it-IT" sz="2000" b="1" dirty="0"/>
              <a:t> the </a:t>
            </a:r>
            <a:r>
              <a:rPr lang="it-IT" altLang="it-IT" sz="2000" b="1" dirty="0" err="1"/>
              <a:t>same</a:t>
            </a:r>
            <a:r>
              <a:rPr lang="it-IT" altLang="it-IT" sz="2000" b="1" dirty="0"/>
              <a:t> time 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  <a:endParaRPr lang="en-GB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86435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601C76B0-5FF8-4A67-BB3D-30834BAEF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</a:t>
            </a:r>
          </a:p>
        </p:txBody>
      </p:sp>
      <p:cxnSp>
        <p:nvCxnSpPr>
          <p:cNvPr id="33797" name="Connettore 1 3">
            <a:extLst>
              <a:ext uri="{FF2B5EF4-FFF2-40B4-BE49-F238E27FC236}">
                <a16:creationId xmlns:a16="http://schemas.microsoft.com/office/drawing/2014/main" id="{282DF23D-2810-4ED5-A21C-148AC9DA4D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Rettangolo 1">
            <a:extLst>
              <a:ext uri="{FF2B5EF4-FFF2-40B4-BE49-F238E27FC236}">
                <a16:creationId xmlns:a16="http://schemas.microsoft.com/office/drawing/2014/main" id="{81C1AF2C-D395-469D-81B8-791891544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4" y="4109398"/>
            <a:ext cx="844593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it-IT" altLang="it-IT" sz="2400" dirty="0"/>
              <a:t>To talk </a:t>
            </a:r>
            <a:r>
              <a:rPr lang="it-IT" altLang="it-IT" sz="2400" dirty="0" err="1"/>
              <a:t>about</a:t>
            </a:r>
            <a:r>
              <a:rPr lang="it-IT" altLang="it-IT" sz="2400" dirty="0"/>
              <a:t> </a:t>
            </a:r>
            <a:r>
              <a:rPr lang="it-IT" altLang="it-IT" sz="2400" b="1" dirty="0"/>
              <a:t>an action </a:t>
            </a:r>
            <a:r>
              <a:rPr lang="it-IT" altLang="it-IT" sz="2400" b="1" dirty="0" err="1"/>
              <a:t>that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was</a:t>
            </a:r>
            <a:r>
              <a:rPr lang="it-IT" altLang="it-IT" sz="2400" b="1" dirty="0"/>
              <a:t> temporary </a:t>
            </a:r>
            <a:r>
              <a:rPr lang="it-IT" altLang="it-IT" sz="2400" b="1" dirty="0" err="1"/>
              <a:t>but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stretched</a:t>
            </a:r>
            <a:r>
              <a:rPr lang="it-IT" altLang="it-IT" sz="2400" b="1" dirty="0"/>
              <a:t> over a </a:t>
            </a:r>
            <a:r>
              <a:rPr lang="it-IT" altLang="it-IT" sz="2400" b="1" dirty="0" err="1"/>
              <a:t>certain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period</a:t>
            </a:r>
            <a:r>
              <a:rPr lang="it-IT" altLang="it-IT" sz="2400" b="1" dirty="0"/>
              <a:t> in the </a:t>
            </a:r>
            <a:r>
              <a:rPr lang="it-IT" altLang="it-IT" sz="2400" b="1" dirty="0" err="1"/>
              <a:t>past</a:t>
            </a:r>
            <a:r>
              <a:rPr lang="it-IT" altLang="it-IT" sz="2400" b="1" dirty="0"/>
              <a:t>.</a:t>
            </a:r>
            <a:endParaRPr lang="it-IT" altLang="it-IT" sz="2400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studying</a:t>
            </a:r>
            <a:r>
              <a:rPr lang="it-IT" altLang="it-IT" sz="2000" i="1" dirty="0"/>
              <a:t> in London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my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parents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brought</a:t>
            </a:r>
            <a:r>
              <a:rPr lang="it-IT" altLang="it-IT" sz="2000" i="1" dirty="0"/>
              <a:t> home a new dog, so he </a:t>
            </a:r>
            <a:r>
              <a:rPr lang="it-IT" altLang="it-IT" sz="2000" i="1" dirty="0" err="1"/>
              <a:t>didn’t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consider</a:t>
            </a:r>
            <a:r>
              <a:rPr lang="it-IT" altLang="it-IT" sz="2000" i="1" dirty="0"/>
              <a:t> me </a:t>
            </a:r>
            <a:r>
              <a:rPr lang="it-IT" altLang="it-IT" sz="2000" i="1" dirty="0" err="1"/>
              <a:t>as</a:t>
            </a:r>
            <a:r>
              <a:rPr lang="it-IT" altLang="it-IT" sz="2000" i="1" dirty="0"/>
              <a:t> part of the family.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remember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I </a:t>
            </a:r>
            <a:r>
              <a:rPr lang="it-IT" altLang="it-IT" sz="2000" i="1" dirty="0" err="1"/>
              <a:t>moved</a:t>
            </a:r>
            <a:r>
              <a:rPr lang="it-IT" altLang="it-IT" sz="2000" i="1" dirty="0"/>
              <a:t> to Rome. 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dating Pauline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that</a:t>
            </a:r>
            <a:r>
              <a:rPr lang="it-IT" altLang="it-IT" sz="2000" i="1" dirty="0"/>
              <a:t> time /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the time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 </a:t>
            </a:r>
            <a:r>
              <a:rPr lang="it-IT" altLang="it-IT" sz="2000" i="1" dirty="0"/>
              <a:t>and I </a:t>
            </a:r>
            <a:r>
              <a:rPr lang="it-IT" altLang="it-IT" sz="2000" i="1" dirty="0" err="1"/>
              <a:t>missed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her</a:t>
            </a:r>
            <a:r>
              <a:rPr lang="it-IT" altLang="it-IT" sz="2000" i="1" dirty="0"/>
              <a:t> a </a:t>
            </a:r>
            <a:r>
              <a:rPr lang="it-IT" altLang="it-IT" sz="2000" i="1" dirty="0" err="1"/>
              <a:t>lot</a:t>
            </a:r>
            <a:r>
              <a:rPr lang="it-IT" altLang="it-IT" sz="2000" i="1" dirty="0"/>
              <a:t>.</a:t>
            </a:r>
          </a:p>
        </p:txBody>
      </p:sp>
      <p:pic>
        <p:nvPicPr>
          <p:cNvPr id="33799" name="Immagine 7">
            <a:extLst>
              <a:ext uri="{FF2B5EF4-FFF2-40B4-BE49-F238E27FC236}">
                <a16:creationId xmlns:a16="http://schemas.microsoft.com/office/drawing/2014/main" id="{5F89BF15-491F-4DD4-96FE-C9145D3235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1" t="27596" r="2" b="7621"/>
          <a:stretch/>
        </p:blipFill>
        <p:spPr bwMode="auto">
          <a:xfrm>
            <a:off x="6008492" y="1111703"/>
            <a:ext cx="2604654" cy="249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magine 8">
            <a:extLst>
              <a:ext uri="{FF2B5EF4-FFF2-40B4-BE49-F238E27FC236}">
                <a16:creationId xmlns:a16="http://schemas.microsoft.com/office/drawing/2014/main" id="{0367BE9C-D800-4C99-AE82-2D59C0B059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48999" r="55108" b="26289"/>
          <a:stretch/>
        </p:blipFill>
        <p:spPr bwMode="auto">
          <a:xfrm>
            <a:off x="1556090" y="1111703"/>
            <a:ext cx="4099937" cy="169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307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A18DF436-CB11-456D-B79D-4F5AB6C4A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0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(with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past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simple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cxnSp>
        <p:nvCxnSpPr>
          <p:cNvPr id="32773" name="Connettore 1 3">
            <a:extLst>
              <a:ext uri="{FF2B5EF4-FFF2-40B4-BE49-F238E27FC236}">
                <a16:creationId xmlns:a16="http://schemas.microsoft.com/office/drawing/2014/main" id="{5F7668B4-0BA2-4C24-8FDB-51B9070B8F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2774" name="Immagine 6">
            <a:extLst>
              <a:ext uri="{FF2B5EF4-FFF2-40B4-BE49-F238E27FC236}">
                <a16:creationId xmlns:a16="http://schemas.microsoft.com/office/drawing/2014/main" id="{BBA219CD-1E94-46BC-A1CF-A87E47C4B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38638" r="2"/>
          <a:stretch>
            <a:fillRect/>
          </a:stretch>
        </p:blipFill>
        <p:spPr bwMode="auto">
          <a:xfrm>
            <a:off x="925971" y="2175983"/>
            <a:ext cx="7095811" cy="33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Rettangolo 1">
            <a:extLst>
              <a:ext uri="{FF2B5EF4-FFF2-40B4-BE49-F238E27FC236}">
                <a16:creationId xmlns:a16="http://schemas.microsoft.com/office/drawing/2014/main" id="{A8089411-1F4B-42AF-9F28-26F8F088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06" y="1152398"/>
            <a:ext cx="79646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it-IT" altLang="it-IT" sz="2400" dirty="0"/>
              <a:t>To </a:t>
            </a:r>
            <a:r>
              <a:rPr lang="it-IT" altLang="it-IT" sz="2400" dirty="0" err="1"/>
              <a:t>describe</a:t>
            </a:r>
            <a:r>
              <a:rPr lang="it-IT" altLang="it-IT" sz="2400" dirty="0"/>
              <a:t> an </a:t>
            </a:r>
            <a:r>
              <a:rPr lang="it-IT" altLang="it-IT" sz="2400" dirty="0" err="1"/>
              <a:t>activity</a:t>
            </a:r>
            <a:r>
              <a:rPr lang="it-IT" altLang="it-IT" sz="2400" dirty="0"/>
              <a:t> or a situation </a:t>
            </a:r>
            <a:r>
              <a:rPr lang="it-IT" altLang="it-IT" sz="2400" dirty="0" err="1"/>
              <a:t>that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was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interrupted</a:t>
            </a:r>
            <a:r>
              <a:rPr lang="it-IT" altLang="it-IT" sz="2400" dirty="0"/>
              <a:t> by </a:t>
            </a:r>
            <a:r>
              <a:rPr lang="it-IT" altLang="it-IT" sz="2400" dirty="0" err="1"/>
              <a:t>another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action</a:t>
            </a:r>
            <a:r>
              <a:rPr lang="it-IT" altLang="it-IT" sz="2400" dirty="0"/>
              <a:t> in the </a:t>
            </a:r>
            <a:r>
              <a:rPr lang="it-IT" altLang="it-IT" sz="2400" dirty="0" err="1"/>
              <a:t>past</a:t>
            </a:r>
            <a:r>
              <a:rPr lang="it-IT" altLang="it-IT" sz="2400" dirty="0"/>
              <a:t>.</a:t>
            </a:r>
            <a:endParaRPr lang="en-GB" altLang="it-IT" sz="24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16F3F62-ED6C-4DC1-B8CF-3A6BAAAB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909" y="5487831"/>
            <a:ext cx="7712823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continuous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situation (or the </a:t>
            </a:r>
            <a:r>
              <a:rPr lang="it-IT" altLang="it-IT" sz="2400" dirty="0" err="1">
                <a:latin typeface="EraserDust"/>
              </a:rPr>
              <a:t>longer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action</a:t>
            </a:r>
            <a:r>
              <a:rPr lang="it-IT" altLang="it-IT" sz="2400" dirty="0">
                <a:latin typeface="EraserDust"/>
              </a:rPr>
              <a:t> in progress)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simple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event </a:t>
            </a:r>
            <a:r>
              <a:rPr lang="it-IT" altLang="it-IT" sz="2400" dirty="0" err="1">
                <a:latin typeface="EraserDust"/>
              </a:rPr>
              <a:t>that</a:t>
            </a:r>
            <a:r>
              <a:rPr lang="it-IT" altLang="it-IT" sz="2400" dirty="0">
                <a:latin typeface="EraserDust"/>
              </a:rPr>
              <a:t> interrupts </a:t>
            </a:r>
            <a:r>
              <a:rPr lang="it-IT" altLang="it-IT" sz="2400" dirty="0" err="1">
                <a:latin typeface="EraserDust"/>
              </a:rPr>
              <a:t>it</a:t>
            </a:r>
            <a:endParaRPr lang="it-IT" altLang="it-IT" sz="2400" dirty="0">
              <a:latin typeface="EraserDust"/>
            </a:endParaRPr>
          </a:p>
        </p:txBody>
      </p:sp>
    </p:spTree>
    <p:extLst>
      <p:ext uri="{BB962C8B-B14F-4D97-AF65-F5344CB8AC3E}">
        <p14:creationId xmlns:p14="http://schemas.microsoft.com/office/powerpoint/2010/main" val="1265930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722CB053-B5ED-461C-8126-009E5F88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617">
                <a:solidFill>
                  <a:schemeClr val="bg1"/>
                </a:solidFill>
                <a:latin typeface="EraserDust"/>
              </a:rPr>
              <a:t>Example</a:t>
            </a:r>
          </a:p>
        </p:txBody>
      </p:sp>
      <p:sp>
        <p:nvSpPr>
          <p:cNvPr id="36867" name="TextBox 4">
            <a:extLst>
              <a:ext uri="{FF2B5EF4-FFF2-40B4-BE49-F238E27FC236}">
                <a16:creationId xmlns:a16="http://schemas.microsoft.com/office/drawing/2014/main" id="{90990F54-16ED-41E6-BE78-D9EDA6F63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11" y="609296"/>
            <a:ext cx="3182381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Affirmative</a:t>
            </a:r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8" name="TextBox 5">
            <a:extLst>
              <a:ext uri="{FF2B5EF4-FFF2-40B4-BE49-F238E27FC236}">
                <a16:creationId xmlns:a16="http://schemas.microsoft.com/office/drawing/2014/main" id="{25FD463F-AF28-492E-9B35-4D67F5BB8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10" y="608767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Negative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9" name="TextBox 6">
            <a:extLst>
              <a:ext uri="{FF2B5EF4-FFF2-40B4-BE49-F238E27FC236}">
                <a16:creationId xmlns:a16="http://schemas.microsoft.com/office/drawing/2014/main" id="{A30EADAD-B478-45F5-8AB8-916BA2BD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0565" y="3913065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Interrogative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I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5732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516693-2DAC-4B82-8D50-0AC7ABCF2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95850" cy="65215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645026E-4FD4-4447-844B-3376289D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50" y="435634"/>
            <a:ext cx="4238625" cy="389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08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16B09D-0818-46C9-95EC-B95A1DEEF4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9" t="1" b="822"/>
          <a:stretch/>
        </p:blipFill>
        <p:spPr>
          <a:xfrm>
            <a:off x="0" y="155275"/>
            <a:ext cx="4433977" cy="62455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00E6CF2-AF77-482C-A823-00C0EAFDF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25" y="1242787"/>
            <a:ext cx="4429125" cy="40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98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0BEA8F-B54A-44A8-AEBB-F827135C8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" y="243564"/>
            <a:ext cx="4313294" cy="63708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E95CCE1-03C2-4AA3-B411-6254F87DE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5" y="2072522"/>
            <a:ext cx="3741744" cy="45419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BF83F-F055-4554-9345-573ACC830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40" y="0"/>
            <a:ext cx="3118034" cy="1931825"/>
          </a:xfrm>
          <a:prstGeom prst="rect">
            <a:avLst/>
          </a:prstGeom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8BB3C81-2BC4-44FB-897C-F44F4EBFD624}"/>
              </a:ext>
            </a:extLst>
          </p:cNvPr>
          <p:cNvCxnSpPr/>
          <p:nvPr/>
        </p:nvCxnSpPr>
        <p:spPr>
          <a:xfrm>
            <a:off x="1304818" y="2774022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11BF174-CA24-4CE6-8BFD-FAA8D4D2053A}"/>
              </a:ext>
            </a:extLst>
          </p:cNvPr>
          <p:cNvCxnSpPr>
            <a:cxnSpLocks/>
          </p:cNvCxnSpPr>
          <p:nvPr/>
        </p:nvCxnSpPr>
        <p:spPr>
          <a:xfrm>
            <a:off x="1190090" y="2988067"/>
            <a:ext cx="103940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E13D207-369C-4DE6-BD01-745771369379}"/>
              </a:ext>
            </a:extLst>
          </p:cNvPr>
          <p:cNvCxnSpPr>
            <a:cxnSpLocks/>
          </p:cNvCxnSpPr>
          <p:nvPr/>
        </p:nvCxnSpPr>
        <p:spPr>
          <a:xfrm>
            <a:off x="3434068" y="3005190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6E8EC5D8-C47D-44B6-B093-20076BD72A28}"/>
              </a:ext>
            </a:extLst>
          </p:cNvPr>
          <p:cNvCxnSpPr>
            <a:cxnSpLocks/>
          </p:cNvCxnSpPr>
          <p:nvPr/>
        </p:nvCxnSpPr>
        <p:spPr>
          <a:xfrm>
            <a:off x="370658" y="3229509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0DA2C5C7-E1B2-47BC-A896-B074757C38B4}"/>
              </a:ext>
            </a:extLst>
          </p:cNvPr>
          <p:cNvCxnSpPr/>
          <p:nvPr/>
        </p:nvCxnSpPr>
        <p:spPr>
          <a:xfrm>
            <a:off x="1607905" y="3437561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719F831A-DDDD-41BD-80DC-BD3A85196BC8}"/>
              </a:ext>
            </a:extLst>
          </p:cNvPr>
          <p:cNvCxnSpPr>
            <a:cxnSpLocks/>
          </p:cNvCxnSpPr>
          <p:nvPr/>
        </p:nvCxnSpPr>
        <p:spPr>
          <a:xfrm>
            <a:off x="385606" y="3650750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2433003-45AF-4A55-AF91-57BB0A780F78}"/>
              </a:ext>
            </a:extLst>
          </p:cNvPr>
          <p:cNvCxnSpPr>
            <a:cxnSpLocks/>
          </p:cNvCxnSpPr>
          <p:nvPr/>
        </p:nvCxnSpPr>
        <p:spPr>
          <a:xfrm>
            <a:off x="871590" y="4075416"/>
            <a:ext cx="838201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4037957F-D355-479D-9EE2-C9D7AB49074E}"/>
              </a:ext>
            </a:extLst>
          </p:cNvPr>
          <p:cNvCxnSpPr/>
          <p:nvPr/>
        </p:nvCxnSpPr>
        <p:spPr>
          <a:xfrm>
            <a:off x="3016715" y="4075416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C76145F-4128-4A59-A06B-9AD37B8A3F3A}"/>
              </a:ext>
            </a:extLst>
          </p:cNvPr>
          <p:cNvCxnSpPr/>
          <p:nvPr/>
        </p:nvCxnSpPr>
        <p:spPr>
          <a:xfrm>
            <a:off x="335774" y="4292109"/>
            <a:ext cx="34216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4265127-14EB-42C1-B46A-3D48B674538F}"/>
              </a:ext>
            </a:extLst>
          </p:cNvPr>
          <p:cNvCxnSpPr>
            <a:cxnSpLocks/>
          </p:cNvCxnSpPr>
          <p:nvPr/>
        </p:nvCxnSpPr>
        <p:spPr>
          <a:xfrm>
            <a:off x="1425008" y="4292109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7417F0-186D-4930-A7C6-DC0D124F2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07B92A-302A-4A96-AD9A-31F61D3D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01" y="1189668"/>
            <a:ext cx="6764741" cy="5267013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CD7F026-7065-4CBA-A664-C0A4F179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PERFECT </a:t>
            </a:r>
          </a:p>
        </p:txBody>
      </p:sp>
    </p:spTree>
    <p:extLst>
      <p:ext uri="{BB962C8B-B14F-4D97-AF65-F5344CB8AC3E}">
        <p14:creationId xmlns:p14="http://schemas.microsoft.com/office/powerpoint/2010/main" val="559529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12" name="Connettore 1 3">
            <a:extLst>
              <a:ext uri="{FF2B5EF4-FFF2-40B4-BE49-F238E27FC236}">
                <a16:creationId xmlns:a16="http://schemas.microsoft.com/office/drawing/2014/main" id="{86FEF8CF-3908-4FEF-8775-A3F69CB994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120" y="74792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6">
            <a:extLst>
              <a:ext uri="{FF2B5EF4-FFF2-40B4-BE49-F238E27FC236}">
                <a16:creationId xmlns:a16="http://schemas.microsoft.com/office/drawing/2014/main" id="{63D5DD58-D860-4AE1-8049-DF12D5BC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21" y="238222"/>
            <a:ext cx="6520521" cy="50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SPEAKING PRACTICE</a:t>
            </a:r>
          </a:p>
        </p:txBody>
      </p:sp>
      <p:sp>
        <p:nvSpPr>
          <p:cNvPr id="43014" name="Rettangolo 2">
            <a:extLst>
              <a:ext uri="{FF2B5EF4-FFF2-40B4-BE49-F238E27FC236}">
                <a16:creationId xmlns:a16="http://schemas.microsoft.com/office/drawing/2014/main" id="{AF74BB35-B88A-4AD1-8978-D957B5029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5" y="909503"/>
            <a:ext cx="8518329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it-IT" altLang="en-US" sz="2800" dirty="0"/>
              <a:t>Interview </a:t>
            </a:r>
            <a:r>
              <a:rPr lang="it-IT" altLang="en-US" sz="2800" dirty="0" err="1"/>
              <a:t>your</a:t>
            </a:r>
            <a:r>
              <a:rPr lang="it-IT" altLang="en-US" sz="2800" dirty="0"/>
              <a:t> partner </a:t>
            </a:r>
            <a:r>
              <a:rPr lang="it-IT" altLang="en-US" sz="2800" dirty="0" err="1"/>
              <a:t>about</a:t>
            </a:r>
            <a:r>
              <a:rPr lang="it-IT" altLang="en-US" sz="2800" dirty="0"/>
              <a:t> </a:t>
            </a:r>
            <a:r>
              <a:rPr lang="it-IT" altLang="en-US" sz="2800" dirty="0" err="1"/>
              <a:t>her</a:t>
            </a:r>
            <a:r>
              <a:rPr lang="it-IT" altLang="en-US" sz="2800" dirty="0"/>
              <a:t>/</a:t>
            </a:r>
            <a:r>
              <a:rPr lang="it-IT" altLang="en-US" sz="2800" dirty="0" err="1"/>
              <a:t>his</a:t>
            </a:r>
            <a:r>
              <a:rPr lang="it-IT" altLang="en-US" sz="2800" dirty="0"/>
              <a:t> </a:t>
            </a:r>
            <a:r>
              <a:rPr lang="it-IT" altLang="en-US" sz="2800" i="1" dirty="0"/>
              <a:t>(</a:t>
            </a:r>
            <a:r>
              <a:rPr lang="it-IT" altLang="en-US" sz="2800" i="1" dirty="0" err="1">
                <a:solidFill>
                  <a:srgbClr val="0070C0"/>
                </a:solidFill>
              </a:rPr>
              <a:t>their</a:t>
            </a:r>
            <a:r>
              <a:rPr lang="it-IT" altLang="en-US" sz="2800" i="1" dirty="0"/>
              <a:t>)</a:t>
            </a:r>
            <a:r>
              <a:rPr lang="it-IT" altLang="en-US" sz="2800" dirty="0"/>
              <a:t> last </a:t>
            </a:r>
            <a:r>
              <a:rPr lang="it-IT" altLang="en-US" sz="2800" dirty="0" err="1"/>
              <a:t>holiday</a:t>
            </a:r>
            <a:r>
              <a:rPr lang="it-IT" altLang="en-US" sz="2800" dirty="0"/>
              <a:t>.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it-IT" altLang="en-US" sz="2400" b="1" dirty="0" err="1"/>
              <a:t>Where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/>
              <a:t>How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Why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When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Who</a:t>
            </a:r>
            <a:r>
              <a:rPr lang="it-IT" altLang="en-US" sz="2400" dirty="0"/>
              <a:t> / go with?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Where</a:t>
            </a:r>
            <a:r>
              <a:rPr lang="it-IT" altLang="en-US" sz="2400" dirty="0"/>
              <a:t> / stay?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the food (/</a:t>
            </a:r>
            <a:r>
              <a:rPr lang="it-IT" altLang="en-US" sz="2400" dirty="0" err="1"/>
              <a:t>weather</a:t>
            </a:r>
            <a:r>
              <a:rPr lang="it-IT" altLang="en-US" sz="2400" dirty="0"/>
              <a:t>)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What</a:t>
            </a:r>
            <a:r>
              <a:rPr lang="it-IT" altLang="en-US" sz="2400" dirty="0"/>
              <a:t> / do </a:t>
            </a:r>
            <a:r>
              <a:rPr lang="it-IT" altLang="en-US" sz="2400" dirty="0" err="1"/>
              <a:t>during</a:t>
            </a:r>
            <a:r>
              <a:rPr lang="it-IT" altLang="en-US" sz="2400" dirty="0"/>
              <a:t> the day (/</a:t>
            </a:r>
            <a:r>
              <a:rPr lang="it-IT" altLang="en-US" sz="2400" dirty="0" err="1"/>
              <a:t>at</a:t>
            </a:r>
            <a:r>
              <a:rPr lang="it-IT" altLang="en-US" sz="2400" dirty="0"/>
              <a:t> night)?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a </a:t>
            </a:r>
            <a:r>
              <a:rPr lang="it-IT" altLang="en-US" sz="2400" dirty="0" err="1"/>
              <a:t>good</a:t>
            </a:r>
            <a:r>
              <a:rPr lang="it-IT" altLang="en-US" sz="2400" dirty="0"/>
              <a:t> time? 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any</a:t>
            </a:r>
            <a:r>
              <a:rPr lang="it-IT" altLang="en-US" sz="2400" dirty="0"/>
              <a:t> </a:t>
            </a:r>
            <a:r>
              <a:rPr lang="it-IT" altLang="en-US" sz="2400" dirty="0" err="1"/>
              <a:t>problems</a:t>
            </a:r>
            <a:r>
              <a:rPr lang="it-IT" altLang="en-US" sz="2400" dirty="0"/>
              <a:t>? 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most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anything</a:t>
            </a:r>
            <a:r>
              <a:rPr lang="it-IT" altLang="en-US" sz="2400" dirty="0"/>
              <a:t> special/funny </a:t>
            </a:r>
            <a:r>
              <a:rPr lang="it-IT" altLang="en-US" sz="2400" dirty="0" err="1"/>
              <a:t>happen</a:t>
            </a:r>
            <a:r>
              <a:rPr lang="it-IT" altLang="en-US" sz="2400" dirty="0"/>
              <a:t>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8CA359-472D-4E7F-9FCB-1E319F5B3671}"/>
              </a:ext>
            </a:extLst>
          </p:cNvPr>
          <p:cNvSpPr txBox="1"/>
          <p:nvPr/>
        </p:nvSpPr>
        <p:spPr>
          <a:xfrm>
            <a:off x="6507668" y="1842655"/>
            <a:ext cx="25393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See</a:t>
            </a:r>
            <a:r>
              <a:rPr lang="it-IT" dirty="0"/>
              <a:t>: </a:t>
            </a:r>
            <a:r>
              <a:rPr lang="it-IT" dirty="0" err="1">
                <a:hlinkClick r:id="rId3"/>
              </a:rPr>
              <a:t>adverbs</a:t>
            </a:r>
            <a:r>
              <a:rPr lang="it-IT" dirty="0">
                <a:hlinkClick r:id="rId3"/>
              </a:rPr>
              <a:t> of time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49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167399-4861-317D-70A2-4CFC61F80B57}"/>
              </a:ext>
            </a:extLst>
          </p:cNvPr>
          <p:cNvSpPr txBox="1"/>
          <p:nvPr/>
        </p:nvSpPr>
        <p:spPr>
          <a:xfrm>
            <a:off x="162560" y="996652"/>
            <a:ext cx="47752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sz="1000" b="0" dirty="0">
                <a:effectLst/>
              </a:rPr>
            </a:b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When I …… (to be) six years old, I …….. (to break)  my leg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……………… (to run) from my brother and his friends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………..(taste) the sweet perfume of the mountain grass I rolled down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……(to be) younger then, take me back to when I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…………(find) my heart and broke it here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……….(make) friends and …..   (lose) them through the years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I've not seen the roaring fields in so long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know I've grown, but I can't wait to go home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I'm on my way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Driving at 90 down those country lanes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Singing to Tiny Dancer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I miss the way you make me feel, and it's real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When we ………..(watch)  the sunset over the castle on the hill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15 years old and smoking hand-rolled cigarettes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Running from the law through the backfields and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Getting drunk with my friends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Had my first kiss on a Friday night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don't reckon that I did it right, but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…….(to be) younger then, take me back to when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 ………. (find) weekend jobs, when we got paid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We'd buy cheap spirits and drink them straight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 and my friends have not thrown up in so long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Oh, how we've grown, but I can't wait to go home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I'm on my way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Driving at 90 down those country lanes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Singing to Tiny Dancer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000" b="0" dirty="0">
              <a:effectLst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CA7FDA-6B9F-7C50-1652-77D70B66767E}"/>
              </a:ext>
            </a:extLst>
          </p:cNvPr>
          <p:cNvSpPr txBox="1"/>
          <p:nvPr/>
        </p:nvSpPr>
        <p:spPr>
          <a:xfrm>
            <a:off x="4937760" y="1351280"/>
            <a:ext cx="411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miss the way you make me feel, and it's real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watched the sunset 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friend ………. (leave) to sell clothes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works down by the coast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……. (have) two kids, but lives alone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brother overdosed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already on his second wife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just barely getting by, but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These people raised me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can't wait to go home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I'm on my way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I still remember these old country lanes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did not know the answers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miss the way you make me feel, and it's real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watched the sunset 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</a:t>
            </a:r>
            <a:endParaRPr lang="it-IT" sz="1200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AE7759-C355-60D9-C925-A9C753AB557A}"/>
              </a:ext>
            </a:extLst>
          </p:cNvPr>
          <p:cNvSpPr txBox="1"/>
          <p:nvPr/>
        </p:nvSpPr>
        <p:spPr>
          <a:xfrm>
            <a:off x="1371600" y="193040"/>
            <a:ext cx="516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b="0" dirty="0">
                <a:effectLst/>
              </a:rPr>
            </a:b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ED SHEERAN  CASTLE ON THE HILL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97616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2F3C716-0B6F-482B-BAFC-888DB49B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521" y="0"/>
            <a:ext cx="2423370" cy="119644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8A3F883-E8E5-46EE-9C4C-29249AD93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1" y="2890699"/>
            <a:ext cx="3515267" cy="386679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EA51B83-43DD-43A5-96FE-3D39150EA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223" y="2451820"/>
            <a:ext cx="3475021" cy="43056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3D1E48E-5150-4703-A403-AF6F03FE7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11" r="8623"/>
          <a:stretch/>
        </p:blipFill>
        <p:spPr>
          <a:xfrm>
            <a:off x="3399826" y="1196444"/>
            <a:ext cx="2074759" cy="23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8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6117D721-CDCE-4E83-9715-3548D88B7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01217" y="1187127"/>
            <a:ext cx="4224123" cy="2600803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FDDC6B-5316-4445-8DEC-B63306365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9"/>
          <a:stretch/>
        </p:blipFill>
        <p:spPr>
          <a:xfrm>
            <a:off x="1625591" y="4799564"/>
            <a:ext cx="3248599" cy="200358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A0B4E42-2E19-4620-945F-2978D11AF7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0" t="1061" r="2640"/>
          <a:stretch/>
        </p:blipFill>
        <p:spPr>
          <a:xfrm>
            <a:off x="218660" y="1113185"/>
            <a:ext cx="2544417" cy="54569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226" y="4362951"/>
            <a:ext cx="3075626" cy="19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27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95FB78-7156-44DF-9C85-1EB34A710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207" y="4027756"/>
            <a:ext cx="2019052" cy="2739544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A767BC5-5BD4-4F48-9DA7-8A9184562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07" y="1059840"/>
            <a:ext cx="2517874" cy="197942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DB18B29-5C91-4CBA-BB4B-638B6D89C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8974" y="1033158"/>
            <a:ext cx="2329030" cy="26775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69" y="2953178"/>
            <a:ext cx="2729224" cy="17311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641E0C9-7839-49A9-8AEE-0C7C276D2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8977" y="3530960"/>
            <a:ext cx="2729224" cy="168839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1454B1B-0925-4E50-B3E0-C5D8E919812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12"/>
          <a:stretch/>
        </p:blipFill>
        <p:spPr>
          <a:xfrm>
            <a:off x="5763770" y="5039564"/>
            <a:ext cx="3264234" cy="173110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8560224E-A43B-4E5E-B32E-44C7497460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1144" y="1113433"/>
            <a:ext cx="2024872" cy="173110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CA6166F-10B3-4D49-86F5-71A561740AEE}"/>
              </a:ext>
            </a:extLst>
          </p:cNvPr>
          <p:cNvSpPr txBox="1"/>
          <p:nvPr/>
        </p:nvSpPr>
        <p:spPr>
          <a:xfrm>
            <a:off x="2286000" y="632386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staying</a:t>
            </a:r>
            <a:r>
              <a:rPr lang="it-IT" dirty="0"/>
              <a:t> in </a:t>
            </a:r>
            <a:r>
              <a:rPr lang="it-IT" dirty="0" err="1"/>
              <a:t>Italy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EF95E7A-D0D0-42AE-8CD8-C77AE9FDAC26}"/>
              </a:ext>
            </a:extLst>
          </p:cNvPr>
          <p:cNvSpPr txBox="1"/>
          <p:nvPr/>
        </p:nvSpPr>
        <p:spPr>
          <a:xfrm>
            <a:off x="5187955" y="295495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dirty="0" err="1"/>
              <a:t>abroad</a:t>
            </a:r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AF3536A-380D-4B43-8E3C-D094652958CA}"/>
              </a:ext>
            </a:extLst>
          </p:cNvPr>
          <p:cNvSpPr txBox="1"/>
          <p:nvPr/>
        </p:nvSpPr>
        <p:spPr>
          <a:xfrm>
            <a:off x="2547112" y="4936906"/>
            <a:ext cx="2729224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Do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agree</a:t>
            </a:r>
            <a:r>
              <a:rPr lang="it-IT" dirty="0"/>
              <a:t>?</a:t>
            </a:r>
          </a:p>
          <a:p>
            <a:r>
              <a:rPr lang="it-IT" dirty="0"/>
              <a:t>      I </a:t>
            </a:r>
            <a:r>
              <a:rPr lang="it-IT" dirty="0" err="1"/>
              <a:t>agree</a:t>
            </a:r>
            <a:r>
              <a:rPr lang="it-IT" dirty="0"/>
              <a:t> / </a:t>
            </a:r>
            <a:r>
              <a:rPr lang="it-IT" dirty="0" err="1"/>
              <a:t>don’t</a:t>
            </a:r>
            <a:r>
              <a:rPr lang="it-IT" dirty="0"/>
              <a:t> </a:t>
            </a:r>
            <a:r>
              <a:rPr lang="it-IT" dirty="0" err="1"/>
              <a:t>agree</a:t>
            </a:r>
            <a:endParaRPr lang="it-IT" dirty="0"/>
          </a:p>
          <a:p>
            <a:pPr marL="185738" algn="r"/>
            <a:r>
              <a:rPr lang="it-IT" sz="1400" dirty="0"/>
              <a:t>(with </a:t>
            </a:r>
            <a:r>
              <a:rPr lang="it-IT" sz="1400" dirty="0" err="1"/>
              <a:t>you</a:t>
            </a:r>
            <a:r>
              <a:rPr lang="it-IT" sz="1400" dirty="0"/>
              <a:t>)</a:t>
            </a:r>
          </a:p>
          <a:p>
            <a:r>
              <a:rPr lang="it-IT" strike="sngStrike" dirty="0">
                <a:solidFill>
                  <a:srgbClr val="FF0000"/>
                </a:solidFill>
              </a:rPr>
              <a:t>     </a:t>
            </a:r>
            <a:r>
              <a:rPr lang="it-IT" strike="sngStrike" dirty="0" err="1">
                <a:solidFill>
                  <a:srgbClr val="FF0000"/>
                </a:solidFill>
              </a:rPr>
              <a:t>I’m</a:t>
            </a:r>
            <a:r>
              <a:rPr lang="it-IT" strike="sngStrike" dirty="0">
                <a:solidFill>
                  <a:srgbClr val="FF0000"/>
                </a:solidFill>
              </a:rPr>
              <a:t> (</a:t>
            </a:r>
            <a:r>
              <a:rPr lang="it-IT" strike="sngStrike" dirty="0" err="1">
                <a:solidFill>
                  <a:srgbClr val="FF0000"/>
                </a:solidFill>
              </a:rPr>
              <a:t>not</a:t>
            </a:r>
            <a:r>
              <a:rPr lang="it-IT" strike="sngStrike" dirty="0">
                <a:solidFill>
                  <a:srgbClr val="FF0000"/>
                </a:solidFill>
              </a:rPr>
              <a:t>) </a:t>
            </a:r>
            <a:r>
              <a:rPr lang="it-IT" strike="sngStrike" dirty="0" err="1">
                <a:solidFill>
                  <a:srgbClr val="FF0000"/>
                </a:solidFill>
              </a:rPr>
              <a:t>agree</a:t>
            </a:r>
            <a:endParaRPr lang="it-IT" strike="sngStrike" dirty="0">
              <a:solidFill>
                <a:srgbClr val="FF0000"/>
              </a:solidFill>
            </a:endParaRPr>
          </a:p>
        </p:txBody>
      </p:sp>
      <p:pic>
        <p:nvPicPr>
          <p:cNvPr id="26" name="Immagine 25" descr="Immagine che contiene disegnando, fiocco&#10;&#10;Descrizione generata automaticamente">
            <a:extLst>
              <a:ext uri="{FF2B5EF4-FFF2-40B4-BE49-F238E27FC236}">
                <a16:creationId xmlns:a16="http://schemas.microsoft.com/office/drawing/2014/main" id="{23FBA764-F943-4DE5-BFC7-5F23AB928B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7" y="5784675"/>
            <a:ext cx="233541" cy="209465"/>
          </a:xfrm>
          <a:prstGeom prst="rect">
            <a:avLst/>
          </a:prstGeom>
        </p:spPr>
      </p:pic>
      <p:pic>
        <p:nvPicPr>
          <p:cNvPr id="28" name="Immagine 2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D56BF400-F7DC-4966-B9C4-A216340A9B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08" y="5265562"/>
            <a:ext cx="331737" cy="2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25BE46F9-31B3-403A-B7C2-19BA5695E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47" y="858489"/>
            <a:ext cx="8603093" cy="585648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41D790F-2163-4FB3-90A6-16667258B768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04311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7BF8207-1BC9-4282-B8D1-C7602D9DD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903131"/>
            <a:ext cx="8543926" cy="57198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89F37D7-A965-4C9A-8C4A-4D6EBCA2D171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2067143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0FEB5-BE40-4A3D-AFD7-DA080F3A4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20" y="1087778"/>
            <a:ext cx="8590505" cy="2541758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Joe</a:t>
            </a:r>
            <a:r>
              <a:rPr lang="it-IT" sz="2400" dirty="0"/>
              <a:t>/ Laura go on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Who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go with?</a:t>
            </a:r>
          </a:p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stay?</a:t>
            </a:r>
          </a:p>
          <a:p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the </a:t>
            </a:r>
            <a:r>
              <a:rPr lang="it-IT" sz="2400" dirty="0" err="1"/>
              <a:t>weather</a:t>
            </a:r>
            <a:r>
              <a:rPr lang="it-IT" sz="2400" dirty="0"/>
              <a:t> </a:t>
            </a:r>
            <a:r>
              <a:rPr lang="it-IT" sz="2400" dirty="0" err="1"/>
              <a:t>like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Why</a:t>
            </a:r>
            <a:r>
              <a:rPr lang="it-IT" sz="2400" dirty="0"/>
              <a:t> </a:t>
            </a:r>
            <a:r>
              <a:rPr lang="it-IT" sz="2400" dirty="0" err="1"/>
              <a:t>didn’t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dirty="0" err="1"/>
              <a:t>enjoy</a:t>
            </a:r>
            <a:r>
              <a:rPr lang="it-IT" sz="2400" dirty="0"/>
              <a:t> the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800" dirty="0"/>
              <a:t>LET’S LISTEN TO THE OTHER SIDE OF THE STORY…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CAADED-41CA-4B49-9BFA-73FA6EB49635}"/>
              </a:ext>
            </a:extLst>
          </p:cNvPr>
          <p:cNvSpPr txBox="1"/>
          <p:nvPr/>
        </p:nvSpPr>
        <p:spPr>
          <a:xfrm>
            <a:off x="388420" y="3528556"/>
            <a:ext cx="4407866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Mia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 </a:t>
            </a:r>
            <a:r>
              <a:rPr lang="it-IT" sz="1600" dirty="0">
                <a:solidFill>
                  <a:srgbClr val="0070C0"/>
                </a:solidFill>
              </a:rPr>
              <a:t>(track 34)</a:t>
            </a:r>
            <a:endParaRPr lang="it-IT" sz="2400" dirty="0">
              <a:solidFill>
                <a:srgbClr val="0070C0"/>
              </a:solidFill>
            </a:endParaRP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relationship</a:t>
            </a:r>
            <a:r>
              <a:rPr lang="it-IT" sz="2400" dirty="0"/>
              <a:t> with </a:t>
            </a:r>
            <a:r>
              <a:rPr lang="it-IT" sz="2400" dirty="0" err="1"/>
              <a:t>Joe</a:t>
            </a:r>
            <a:r>
              <a:rPr lang="it-IT" sz="2400" dirty="0"/>
              <a:t> </a:t>
            </a:r>
            <a:r>
              <a:rPr lang="it-IT" sz="2400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went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/>
              <a:t>The </a:t>
            </a:r>
            <a:r>
              <a:rPr lang="it-IT" sz="2400" dirty="0" err="1"/>
              <a:t>places</a:t>
            </a:r>
            <a:r>
              <a:rPr lang="it-IT" sz="2400" dirty="0"/>
              <a:t> </a:t>
            </a:r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stayed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Talking</a:t>
            </a:r>
            <a:r>
              <a:rPr lang="it-IT" sz="2400" dirty="0"/>
              <a:t> to </a:t>
            </a:r>
            <a:r>
              <a:rPr lang="it-IT" sz="2400" dirty="0" err="1"/>
              <a:t>other</a:t>
            </a:r>
            <a:r>
              <a:rPr lang="it-IT" sz="2400" dirty="0"/>
              <a:t> travellers</a:t>
            </a: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Photos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Going</a:t>
            </a:r>
            <a:r>
              <a:rPr lang="it-IT" sz="2400" dirty="0"/>
              <a:t> on </a:t>
            </a:r>
            <a:r>
              <a:rPr lang="it-IT" sz="2400" dirty="0" err="1"/>
              <a:t>holiday</a:t>
            </a:r>
            <a:r>
              <a:rPr lang="it-IT" sz="2400" dirty="0"/>
              <a:t> with a boyfriend</a:t>
            </a:r>
            <a:endParaRPr lang="it-IT" sz="21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9A59A8-0769-479D-89E4-AA28877A73C2}"/>
              </a:ext>
            </a:extLst>
          </p:cNvPr>
          <p:cNvSpPr txBox="1"/>
          <p:nvPr/>
        </p:nvSpPr>
        <p:spPr>
          <a:xfrm>
            <a:off x="5215068" y="3528556"/>
            <a:ext cx="3599604" cy="221599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Linda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Venice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there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The cost of </a:t>
            </a: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next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algn="r"/>
            <a:r>
              <a:rPr lang="it-IT" sz="1600" dirty="0">
                <a:solidFill>
                  <a:srgbClr val="0070C0"/>
                </a:solidFill>
              </a:rPr>
              <a:t>(track 35)</a:t>
            </a:r>
            <a:endParaRPr lang="it-IT" sz="1600" dirty="0"/>
          </a:p>
        </p:txBody>
      </p:sp>
      <p:pic>
        <p:nvPicPr>
          <p:cNvPr id="9" name="Track34">
            <a:hlinkClick r:id="" action="ppaction://media"/>
            <a:extLst>
              <a:ext uri="{FF2B5EF4-FFF2-40B4-BE49-F238E27FC236}">
                <a16:creationId xmlns:a16="http://schemas.microsoft.com/office/drawing/2014/main" id="{7FBB8810-EBE3-497E-9CE4-4430E6F8B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898" y="6205210"/>
            <a:ext cx="609600" cy="609600"/>
          </a:xfrm>
          <a:prstGeom prst="rect">
            <a:avLst/>
          </a:prstGeom>
        </p:spPr>
      </p:pic>
      <p:pic>
        <p:nvPicPr>
          <p:cNvPr id="6" name="Track35">
            <a:hlinkClick r:id="" action="ppaction://media"/>
            <a:extLst>
              <a:ext uri="{FF2B5EF4-FFF2-40B4-BE49-F238E27FC236}">
                <a16:creationId xmlns:a16="http://schemas.microsoft.com/office/drawing/2014/main" id="{6EDFFD67-3F2D-4840-8153-B349C8D2287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8764" y="5629055"/>
            <a:ext cx="609600" cy="60960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52087FDB-1CF4-4CF6-B647-A840CED4A783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1783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237816D-871D-472E-A104-660AAEEED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32" y="1432289"/>
            <a:ext cx="8440735" cy="362271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ACA938-F994-4BEC-9FD2-A087B2C72E32}"/>
              </a:ext>
            </a:extLst>
          </p:cNvPr>
          <p:cNvSpPr txBox="1"/>
          <p:nvPr/>
        </p:nvSpPr>
        <p:spPr>
          <a:xfrm>
            <a:off x="5387545" y="6323597"/>
            <a:ext cx="3756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hlinkClick r:id="rId3"/>
              </a:rPr>
              <a:t>Indefinite </a:t>
            </a:r>
            <a:r>
              <a:rPr lang="it-IT" sz="1600" dirty="0" err="1">
                <a:hlinkClick r:id="rId3"/>
              </a:rPr>
              <a:t>pronouns</a:t>
            </a:r>
            <a:r>
              <a:rPr lang="it-IT" sz="1600" dirty="0">
                <a:hlinkClick r:id="rId3"/>
              </a:rPr>
              <a:t> </a:t>
            </a:r>
            <a:r>
              <a:rPr lang="it-IT" sz="1600" dirty="0"/>
              <a:t>(Cambridge </a:t>
            </a:r>
            <a:r>
              <a:rPr lang="it-IT" sz="1600" dirty="0" err="1"/>
              <a:t>grammar</a:t>
            </a:r>
            <a:r>
              <a:rPr lang="it-IT" sz="1600" dirty="0"/>
              <a:t>)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D8AC35F-4741-40E1-B372-383F3A5126EF}"/>
              </a:ext>
            </a:extLst>
          </p:cNvPr>
          <p:cNvSpPr txBox="1">
            <a:spLocks/>
          </p:cNvSpPr>
          <p:nvPr/>
        </p:nvSpPr>
        <p:spPr>
          <a:xfrm>
            <a:off x="290446" y="261088"/>
            <a:ext cx="7886700" cy="72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Indefinite </a:t>
            </a:r>
            <a:r>
              <a:rPr lang="it-IT" dirty="0" err="1"/>
              <a:t>pronouns</a:t>
            </a:r>
            <a:endParaRPr lang="it-IT" dirty="0"/>
          </a:p>
        </p:txBody>
      </p:sp>
      <p:cxnSp>
        <p:nvCxnSpPr>
          <p:cNvPr id="10" name="Connettore 1 3">
            <a:extLst>
              <a:ext uri="{FF2B5EF4-FFF2-40B4-BE49-F238E27FC236}">
                <a16:creationId xmlns:a16="http://schemas.microsoft.com/office/drawing/2014/main" id="{659F1740-40D3-4E24-A43D-9070D887B0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0793" y="98942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01325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167399-4861-317D-70A2-4CFC61F80B57}"/>
              </a:ext>
            </a:extLst>
          </p:cNvPr>
          <p:cNvSpPr txBox="1"/>
          <p:nvPr/>
        </p:nvSpPr>
        <p:spPr>
          <a:xfrm>
            <a:off x="162560" y="945852"/>
            <a:ext cx="47752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sz="1000" b="0" dirty="0">
                <a:effectLst/>
              </a:rPr>
            </a:b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When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 was (to be)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six years old, I broke (to break)  my leg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ran (to run)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from my brother and his friends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tasted (taste) the sweet perfume of the mountain grass I rolled down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was (to be)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younger then, take me back to when I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Found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(find)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my heart and broke it here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Made (make)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friends and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lost  (lose)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them through the years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I've not seen the roaring fields in so long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know I've grown, but I can't wait to go home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I'm on my way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Driving at 90 down those country lanes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Singing to Tiny Dancer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 I miss the way you make me feel, and it's real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When we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watched (watch) 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 sunset over the castle on the hill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15 years old and smoking hand-rolled cigarettes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Running from the law through the backfields and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Getting drunk with my friends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Had my first kiss on a Friday night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don't reckon that I did it right, but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was (to be)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younger then, take me back to when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 </a:t>
            </a:r>
            <a:r>
              <a:rPr lang="en-US" sz="1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found (find)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weekend jobs, when we got paid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We'd buy cheap spirits and drink them straight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 and my friends have not thrown up in so long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Oh, how we've grown, but I can't wait to go home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I'm on my way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Driving at 90 down those country lanes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Singing to Tiny Dancer</a:t>
            </a:r>
            <a:endParaRPr lang="en-US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000" b="0" dirty="0">
              <a:effectLst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CA7FDA-6B9F-7C50-1652-77D70B66767E}"/>
              </a:ext>
            </a:extLst>
          </p:cNvPr>
          <p:cNvSpPr txBox="1"/>
          <p:nvPr/>
        </p:nvSpPr>
        <p:spPr>
          <a:xfrm>
            <a:off x="4937760" y="1351280"/>
            <a:ext cx="411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miss the way you make me feel, and it's real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watched the sunset 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friend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left (leave) 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to sell clothes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works down by the coast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had (have) 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two kids, but lives alone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brother overdosed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already on his second wife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One's just barely getting by, but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These people raised me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can't wait to go home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I'm on my way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I still remember these old country lanes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did not know the answers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And I miss the way you make me feel, and it's real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When we watched the sunset 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 (hill)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Over the castle on the hill</a:t>
            </a:r>
            <a:endParaRPr lang="it-IT" sz="1200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AE7759-C355-60D9-C925-A9C753AB557A}"/>
              </a:ext>
            </a:extLst>
          </p:cNvPr>
          <p:cNvSpPr txBox="1"/>
          <p:nvPr/>
        </p:nvSpPr>
        <p:spPr>
          <a:xfrm>
            <a:off x="1371600" y="193040"/>
            <a:ext cx="516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b="0" dirty="0">
                <a:effectLst/>
              </a:rPr>
            </a:b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ED SHEERAN  CASTLE ON THE HILL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3607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4F56BA1-4EE6-42AA-8739-9B40865F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07" y="80140"/>
            <a:ext cx="7886700" cy="772473"/>
          </a:xfrm>
        </p:spPr>
        <p:txBody>
          <a:bodyPr/>
          <a:lstStyle/>
          <a:p>
            <a:r>
              <a:rPr lang="it-IT" dirty="0" err="1"/>
              <a:t>Something</a:t>
            </a:r>
            <a:r>
              <a:rPr lang="it-IT" dirty="0"/>
              <a:t> to talk </a:t>
            </a:r>
            <a:r>
              <a:rPr lang="it-IT" dirty="0" err="1"/>
              <a:t>about</a:t>
            </a:r>
            <a:r>
              <a:rPr lang="it-IT" dirty="0"/>
              <a:t>…</a:t>
            </a:r>
          </a:p>
        </p:txBody>
      </p:sp>
      <p:cxnSp>
        <p:nvCxnSpPr>
          <p:cNvPr id="12" name="Connettore 1 3">
            <a:extLst>
              <a:ext uri="{FF2B5EF4-FFF2-40B4-BE49-F238E27FC236}">
                <a16:creationId xmlns:a16="http://schemas.microsoft.com/office/drawing/2014/main" id="{4429C1AD-2C2F-4569-8E85-770142DEBC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807" y="852613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526C275-7BAC-4D71-A98A-AC1E2171D0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4" t="-1" r="8801" b="2848"/>
          <a:stretch/>
        </p:blipFill>
        <p:spPr>
          <a:xfrm>
            <a:off x="5592465" y="72738"/>
            <a:ext cx="2854411" cy="132556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AC14747-0D1E-4D48-82D6-0B3F2C9ED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2" t="2438" b="49809"/>
          <a:stretch/>
        </p:blipFill>
        <p:spPr>
          <a:xfrm>
            <a:off x="667265" y="5756240"/>
            <a:ext cx="8102602" cy="787825"/>
          </a:xfrm>
          <a:prstGeom prst="rect">
            <a:avLst/>
          </a:prstGeom>
        </p:spPr>
      </p:pic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id="{CC657D8C-F313-443D-80C4-28785EC73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207" t="48695" b="2"/>
          <a:stretch/>
        </p:blipFill>
        <p:spPr>
          <a:xfrm>
            <a:off x="667265" y="4889609"/>
            <a:ext cx="7554907" cy="78782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758DFED-43B8-48BA-8D7C-9CDEFDB03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323" y="1452389"/>
            <a:ext cx="5820032" cy="33584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972F713-F0A6-4041-BE7A-FD7D6C01EDBC}"/>
              </a:ext>
            </a:extLst>
          </p:cNvPr>
          <p:cNvSpPr/>
          <p:nvPr/>
        </p:nvSpPr>
        <p:spPr>
          <a:xfrm>
            <a:off x="5865783" y="466376"/>
            <a:ext cx="1121229" cy="679821"/>
          </a:xfrm>
          <a:prstGeom prst="rect">
            <a:avLst/>
          </a:prstGeom>
          <a:solidFill>
            <a:srgbClr val="F7CD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What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did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you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do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the weekend?</a:t>
            </a:r>
          </a:p>
        </p:txBody>
      </p:sp>
    </p:spTree>
    <p:extLst>
      <p:ext uri="{BB962C8B-B14F-4D97-AF65-F5344CB8AC3E}">
        <p14:creationId xmlns:p14="http://schemas.microsoft.com/office/powerpoint/2010/main" val="2197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4C9DF-065E-C5D5-13CD-C357FB16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Free-time activities</a:t>
            </a:r>
            <a:br>
              <a:rPr lang="it-IT" dirty="0"/>
            </a:b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did</a:t>
            </a:r>
            <a:r>
              <a:rPr lang="it-IT" dirty="0"/>
              <a:t> </a:t>
            </a:r>
            <a:r>
              <a:rPr lang="it-IT" dirty="0" err="1"/>
              <a:t>these</a:t>
            </a:r>
            <a:r>
              <a:rPr lang="it-IT" dirty="0"/>
              <a:t> people do last weekend?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933DB6E-EF70-9BF5-2AB0-626B3203E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3305" y="1825625"/>
            <a:ext cx="601739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0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13B11-59B1-9D0B-D58C-80D124C6D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4DE19BE-443F-BE6A-5A63-23DB620FC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3" y="393959"/>
            <a:ext cx="7449630" cy="1324587"/>
          </a:xfrm>
          <a:prstGeom prst="rect">
            <a:avLst/>
          </a:prstGeom>
        </p:spPr>
      </p:pic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2608AAF7-C5E1-D524-167E-EB9F71774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3305" y="1825625"/>
            <a:ext cx="601739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4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269061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335218" y="1627865"/>
            <a:ext cx="828231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use the past simple to talk about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finished actions in the past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1950" indent="-3619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event occurred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particular time in the past: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Italian Prime Minister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flew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into New York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Our teacher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went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Canada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last year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28638" lvl="1">
              <a:spcBef>
                <a:spcPts val="12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NB: a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expression is necessary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specify the particular time in the past you are referring 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(e.g.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two years ago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last month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The time reference can be established in a previous clause:</a:t>
            </a:r>
          </a:p>
          <a:p>
            <a:pPr marL="893763" lvl="1" indent="-1825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house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damaged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by fire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However, no-one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injured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39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</p:txBody>
      </p:sp>
    </p:spTree>
    <p:extLst>
      <p:ext uri="{BB962C8B-B14F-4D97-AF65-F5344CB8AC3E}">
        <p14:creationId xmlns:p14="http://schemas.microsoft.com/office/powerpoint/2010/main" val="15336058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iol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13938</TotalTime>
  <Words>2289</Words>
  <Application>Microsoft Office PowerPoint</Application>
  <PresentationFormat>Presentazione su schermo (4:3)</PresentationFormat>
  <Paragraphs>314</Paragraphs>
  <Slides>36</Slides>
  <Notes>18</Notes>
  <HiddenSlides>2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EraserDust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Something to talk about…</vt:lpstr>
      <vt:lpstr>Free-time activities What did these people do last weekend?</vt:lpstr>
      <vt:lpstr>Presentazione standard di PowerPoint</vt:lpstr>
      <vt:lpstr>Presentazione standard di PowerPoint</vt:lpstr>
      <vt:lpstr>Presentazione standard di PowerPoint</vt:lpstr>
      <vt:lpstr>Using the simple past for storytelling: Jack and the Beanstalk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Example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DISASTROUS HOLIDAYS</vt:lpstr>
      <vt:lpstr>DISASTROUS HOLIDAYS</vt:lpstr>
      <vt:lpstr>DISASTROUS HOLIDAYS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Castagnoli</dc:creator>
  <cp:lastModifiedBy>n.moretti3@unimc.it</cp:lastModifiedBy>
  <cp:revision>270</cp:revision>
  <dcterms:created xsi:type="dcterms:W3CDTF">2018-02-22T15:29:45Z</dcterms:created>
  <dcterms:modified xsi:type="dcterms:W3CDTF">2025-03-15T15:50:52Z</dcterms:modified>
</cp:coreProperties>
</file>