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1" roundtripDataSignature="AMtx7mgq3f6WeH/g33Jf7RIk+LAzMWKT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customschemas.google.com/relationships/presentationmetadata" Target="metadata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it-I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/>
        </p:nvSpPr>
        <p:spPr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it-IT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" name="Google Shape;145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1" name="Google Shape;151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7" name="Google Shape;157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4" name="Google Shape;164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1" name="Google Shape;171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8" name="Google Shape;178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5" name="Google Shape;185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3" name="Google Shape;193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0" name="Google Shape;200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7" name="Google Shape;207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3" name="Google Shape;213;p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0" name="Google Shape;220;p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6" name="Google Shape;226;p2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3" name="Google Shape;233;p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0" name="Google Shape;240;p5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5" name="Google Shape;245;p5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5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2" name="Google Shape;252;p5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1" name="Google Shape;101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8" name="Google Shape;108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5" name="Google Shape;115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2" name="Google Shape;122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8" name="Google Shape;128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3" name="Google Shape;133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0" name="Google Shape;140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5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68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6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6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6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9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69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6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6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6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6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6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2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33" name="Google Shape;33;p6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3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3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6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4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64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6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5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5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2" name="Google Shape;52;p65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65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4" name="Google Shape;54;p65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6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6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6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6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66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66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6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6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6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7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67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67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6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6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6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5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5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5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2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0.png"/><Relationship Id="rId4" Type="http://schemas.openxmlformats.org/officeDocument/2006/relationships/image" Target="../media/image17.png"/><Relationship Id="rId5" Type="http://schemas.openxmlformats.org/officeDocument/2006/relationships/image" Target="../media/image4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Relationship Id="rId4" Type="http://schemas.openxmlformats.org/officeDocument/2006/relationships/image" Target="../media/image22.png"/><Relationship Id="rId5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Relationship Id="rId4" Type="http://schemas.openxmlformats.org/officeDocument/2006/relationships/image" Target="../media/image23.png"/><Relationship Id="rId5" Type="http://schemas.openxmlformats.org/officeDocument/2006/relationships/image" Target="../media/image19.png"/><Relationship Id="rId6" Type="http://schemas.openxmlformats.org/officeDocument/2006/relationships/image" Target="../media/image2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png"/><Relationship Id="rId4" Type="http://schemas.openxmlformats.org/officeDocument/2006/relationships/image" Target="../media/image2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7.png"/><Relationship Id="rId4" Type="http://schemas.openxmlformats.org/officeDocument/2006/relationships/image" Target="../media/image38.png"/><Relationship Id="rId5" Type="http://schemas.openxmlformats.org/officeDocument/2006/relationships/image" Target="../media/image3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1.png"/><Relationship Id="rId4" Type="http://schemas.openxmlformats.org/officeDocument/2006/relationships/image" Target="../media/image4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7.png"/><Relationship Id="rId4" Type="http://schemas.openxmlformats.org/officeDocument/2006/relationships/image" Target="../media/image4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6.png"/><Relationship Id="rId4" Type="http://schemas.openxmlformats.org/officeDocument/2006/relationships/image" Target="../media/image4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28.png"/><Relationship Id="rId5" Type="http://schemas.openxmlformats.org/officeDocument/2006/relationships/image" Target="../media/image3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5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>
            <a:off x="653197" y="1934003"/>
            <a:ext cx="7837606" cy="2164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48"/>
              <a:buFont typeface="Arial"/>
              <a:buNone/>
            </a:pPr>
            <a:r>
              <a:rPr b="1" i="0" lang="it-IT" sz="384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LABORATORIO DI LINGUA INGLESE 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924"/>
              </a:spcBef>
              <a:spcAft>
                <a:spcPts val="0"/>
              </a:spcAft>
              <a:buClr>
                <a:srgbClr val="000000"/>
              </a:buClr>
              <a:buSzPts val="3848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1097952" y="512468"/>
            <a:ext cx="6919082" cy="7939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1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A.A. 202</a:t>
            </a:r>
            <a:r>
              <a:rPr b="1" lang="it-IT" sz="2309">
                <a:solidFill>
                  <a:schemeClr val="dk1"/>
                </a:solidFill>
              </a:rPr>
              <a:t>4</a:t>
            </a:r>
            <a:r>
              <a:rPr b="1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/25, LM-85bis</a:t>
            </a:r>
            <a:endParaRPr b="1" i="0" sz="230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(1° anno, 2° semestre)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48" name="Google Shape;148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365125"/>
            <a:ext cx="7799070" cy="4684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54" name="Google Shape;154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1594" y="365126"/>
            <a:ext cx="7886700" cy="4905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60" name="Google Shape;160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474" y="766445"/>
            <a:ext cx="7671051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6293" y="382917"/>
            <a:ext cx="2674852" cy="5738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55152" y="1284961"/>
            <a:ext cx="4672555" cy="4070474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3"/>
          <p:cNvSpPr txBox="1"/>
          <p:nvPr/>
        </p:nvSpPr>
        <p:spPr>
          <a:xfrm>
            <a:off x="3855151" y="5844746"/>
            <a:ext cx="323885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Bsmar: open word preliminary pag 41 Listening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2240" y="716692"/>
            <a:ext cx="4352819" cy="2742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55059" y="3429000"/>
            <a:ext cx="3891854" cy="3215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3370" y="3855448"/>
            <a:ext cx="3825572" cy="2789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1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687" y="171003"/>
            <a:ext cx="5312125" cy="5513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61878" y="356354"/>
            <a:ext cx="3444538" cy="777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52309" y="1752454"/>
            <a:ext cx="3654107" cy="3353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1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1608" y="365126"/>
            <a:ext cx="6125955" cy="2034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57841" y="3429000"/>
            <a:ext cx="4579443" cy="2203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1608" y="3236378"/>
            <a:ext cx="3406435" cy="144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1608" y="5707991"/>
            <a:ext cx="4160881" cy="541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96" name="Google Shape;196;p1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6396" y="4929014"/>
            <a:ext cx="4427604" cy="1463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181" y="0"/>
            <a:ext cx="5418290" cy="48924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8"/>
          <p:cNvSpPr txBox="1"/>
          <p:nvPr>
            <p:ph type="title"/>
          </p:nvPr>
        </p:nvSpPr>
        <p:spPr>
          <a:xfrm>
            <a:off x="628650" y="365127"/>
            <a:ext cx="4091631" cy="7115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203" name="Google Shape;203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1800911"/>
            <a:ext cx="4709081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" y="1217799"/>
            <a:ext cx="4206605" cy="441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210" name="Google Shape;210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702" y="2099029"/>
            <a:ext cx="6094213" cy="411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6" name="Google Shape;96;p2"/>
          <p:cNvCxnSpPr/>
          <p:nvPr/>
        </p:nvCxnSpPr>
        <p:spPr>
          <a:xfrm>
            <a:off x="782615" y="952882"/>
            <a:ext cx="769635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7" name="Google Shape;97;p2"/>
          <p:cNvSpPr txBox="1"/>
          <p:nvPr/>
        </p:nvSpPr>
        <p:spPr>
          <a:xfrm>
            <a:off x="487680" y="287833"/>
            <a:ext cx="799128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it-IT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TODAY’S CLASS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"/>
          <p:cNvSpPr txBox="1"/>
          <p:nvPr>
            <p:ph idx="1" type="body"/>
          </p:nvPr>
        </p:nvSpPr>
        <p:spPr>
          <a:xfrm>
            <a:off x="487680" y="1185863"/>
            <a:ext cx="8310880" cy="51278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10477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it-IT" sz="3200"/>
              <a:t>TALKING ABOUT PAST EXPERIENCES, EVENTS AND HABITS</a:t>
            </a:r>
            <a:endParaRPr/>
          </a:p>
          <a:p>
            <a:pPr indent="0" lvl="0" marL="104775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800"/>
          </a:p>
          <a:p>
            <a:pPr indent="-457200" lvl="0" marL="561975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b="1" lang="it-IT" sz="2800"/>
              <a:t>GRAMMAR: PAST TENSES</a:t>
            </a:r>
            <a:endParaRPr/>
          </a:p>
          <a:p>
            <a:pPr indent="-263587" lvl="1" marL="711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993366"/>
              </a:buClr>
              <a:buSzPct val="100000"/>
              <a:buChar char="•"/>
            </a:pPr>
            <a:r>
              <a:rPr lang="it-IT" sz="2500">
                <a:solidFill>
                  <a:srgbClr val="993366"/>
                </a:solidFill>
              </a:rPr>
              <a:t>past simple, past continuous, past perfect </a:t>
            </a:r>
            <a:r>
              <a:rPr i="1" lang="it-IT" sz="2400"/>
              <a:t>(5A)</a:t>
            </a:r>
            <a:endParaRPr/>
          </a:p>
          <a:p>
            <a:pPr indent="-263525" lvl="1" marL="711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993366"/>
              </a:buClr>
              <a:buSzPct val="100000"/>
              <a:buChar char="•"/>
            </a:pPr>
            <a:r>
              <a:rPr lang="it-IT" sz="2400">
                <a:solidFill>
                  <a:srgbClr val="993366"/>
                </a:solidFill>
              </a:rPr>
              <a:t>used to </a:t>
            </a:r>
            <a:r>
              <a:rPr i="1" lang="it-IT" sz="2400"/>
              <a:t>(5B)</a:t>
            </a:r>
            <a:endParaRPr i="1" sz="2400">
              <a:solidFill>
                <a:srgbClr val="993366"/>
              </a:solidFill>
            </a:endParaRPr>
          </a:p>
          <a:p>
            <a:pPr indent="-122555" lvl="1" marL="711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i="1" sz="2400">
              <a:solidFill>
                <a:srgbClr val="993366"/>
              </a:solidFill>
            </a:endParaRPr>
          </a:p>
          <a:p>
            <a:pPr indent="-447675" lvl="0" marL="528638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b="1" lang="it-IT" sz="2800"/>
              <a:t>PRONUNCIATION </a:t>
            </a:r>
            <a:endParaRPr/>
          </a:p>
          <a:p>
            <a:pPr indent="-263587" lvl="1" marL="711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i="1" lang="it-IT" sz="2500"/>
              <a:t>-ed </a:t>
            </a:r>
            <a:r>
              <a:rPr lang="it-IT" sz="2500"/>
              <a:t>endings</a:t>
            </a:r>
            <a:endParaRPr/>
          </a:p>
          <a:p>
            <a:pPr indent="-116712" lvl="1" marL="711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500"/>
          </a:p>
          <a:p>
            <a:pPr indent="-457200" lvl="0" marL="561975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b="1" lang="it-IT" sz="2800"/>
              <a:t>VOCABULARY</a:t>
            </a:r>
            <a:endParaRPr/>
          </a:p>
          <a:p>
            <a:pPr indent="-263587" lvl="1" marL="711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 sz="2500"/>
              <a:t>holidays, travel, sports</a:t>
            </a:r>
            <a:endParaRPr i="1" sz="2400"/>
          </a:p>
          <a:p>
            <a:pPr indent="-263525" lvl="1" marL="711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 sz="2400"/>
              <a:t>prepositions </a:t>
            </a:r>
            <a:r>
              <a:rPr i="1" lang="it-IT" sz="2400"/>
              <a:t>at, in, on </a:t>
            </a:r>
            <a:r>
              <a:rPr lang="it-IT" sz="2400"/>
              <a:t>(time)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2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2727" y="332169"/>
            <a:ext cx="4495262" cy="6193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17989" y="2240176"/>
            <a:ext cx="3558848" cy="1188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86575" y="4041494"/>
            <a:ext cx="3490262" cy="1295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223" name="Google Shape;223;p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8019" y="2310715"/>
            <a:ext cx="6456826" cy="2887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2"/>
          <p:cNvSpPr txBox="1"/>
          <p:nvPr>
            <p:ph type="title"/>
          </p:nvPr>
        </p:nvSpPr>
        <p:spPr>
          <a:xfrm>
            <a:off x="4959886" y="1956251"/>
            <a:ext cx="3808571" cy="9076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it-IT"/>
              <a:t>Bsmart: open world preliminary pag52</a:t>
            </a:r>
            <a:endParaRPr/>
          </a:p>
        </p:txBody>
      </p:sp>
      <p:pic>
        <p:nvPicPr>
          <p:cNvPr id="229" name="Google Shape;229;p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1098" y="676447"/>
            <a:ext cx="4440902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04088" y="3701627"/>
            <a:ext cx="3711262" cy="10364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236" name="Google Shape;236;p2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4191" y="1862695"/>
            <a:ext cx="4256743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14054" y="3429000"/>
            <a:ext cx="4084674" cy="1303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8012" y="392167"/>
            <a:ext cx="6187976" cy="60736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5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248" name="Google Shape;248;p5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1850602"/>
            <a:ext cx="8047420" cy="3833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5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3320" y="791517"/>
            <a:ext cx="4992130" cy="4785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56657" y="5576575"/>
            <a:ext cx="2027096" cy="274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/>
          <p:nvPr>
            <p:ph type="title"/>
          </p:nvPr>
        </p:nvSpPr>
        <p:spPr>
          <a:xfrm>
            <a:off x="628650" y="365126"/>
            <a:ext cx="7551523" cy="8581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it-IT"/>
              <a:t>Reading and comprehension</a:t>
            </a:r>
            <a:endParaRPr/>
          </a:p>
        </p:txBody>
      </p:sp>
      <p:pic>
        <p:nvPicPr>
          <p:cNvPr id="104" name="Google Shape;104;p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69308" y="1681648"/>
            <a:ext cx="5503991" cy="4811226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 txBox="1"/>
          <p:nvPr/>
        </p:nvSpPr>
        <p:spPr>
          <a:xfrm>
            <a:off x="902043" y="1371600"/>
            <a:ext cx="71422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 the text and answer the two questions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8876" y="1977863"/>
            <a:ext cx="5165124" cy="4515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394" y="160638"/>
            <a:ext cx="4867164" cy="2142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3693900"/>
            <a:ext cx="4103469" cy="1322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3311" y="626932"/>
            <a:ext cx="3296434" cy="1127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10905" y="1904570"/>
            <a:ext cx="7232762" cy="4199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40106" y="233817"/>
            <a:ext cx="3426028" cy="15957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3093" y="681380"/>
            <a:ext cx="4214225" cy="1524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77318" y="504303"/>
            <a:ext cx="3848844" cy="6096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3904" y="1297854"/>
            <a:ext cx="8356192" cy="4262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80" y="278791"/>
            <a:ext cx="4541914" cy="2293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66875" y="2911500"/>
            <a:ext cx="6042745" cy="2293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72540" y="633114"/>
            <a:ext cx="3711769" cy="1997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294004"/>
            <a:ext cx="7334770" cy="4986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Viola">
      <a:dk1>
        <a:srgbClr val="000000"/>
      </a:dk1>
      <a:lt1>
        <a:srgbClr val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2018-02-22T15:29:45Z</dcterms:created>
  <dc:creator>Sara Castagnoli</dc:creator>
</cp:coreProperties>
</file>