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5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8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2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10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6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9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3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5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zzi di plastica di un puzzle">
            <a:extLst>
              <a:ext uri="{FF2B5EF4-FFF2-40B4-BE49-F238E27FC236}">
                <a16:creationId xmlns:a16="http://schemas.microsoft.com/office/drawing/2014/main" id="{4C09473B-791E-BAD2-9129-7397F4FB8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061" b="13731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E5C461-55E9-48DD-ECE8-99CBA77E0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2211977"/>
            <a:ext cx="3535679" cy="1450961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ПРИЧАСТИЕ</a:t>
            </a:r>
            <a:br>
              <a:rPr lang="it-IT" dirty="0"/>
            </a:br>
            <a:r>
              <a:rPr lang="it-IT" dirty="0"/>
              <a:t>participio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0B00AD-5A1E-A8CE-04CA-2CF271BC4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244336"/>
            <a:ext cx="3048000" cy="136331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AA 2022-2023</a:t>
            </a:r>
          </a:p>
          <a:p>
            <a:pPr algn="ctr"/>
            <a:r>
              <a:rPr lang="it-IT" dirty="0"/>
              <a:t>docente </a:t>
            </a:r>
            <a:r>
              <a:rPr lang="it-IT" b="1" dirty="0"/>
              <a:t>Natalia </a:t>
            </a:r>
            <a:r>
              <a:rPr lang="it-IT" b="1" dirty="0" err="1"/>
              <a:t>Guseva</a:t>
            </a:r>
            <a:endParaRPr lang="it-IT" b="1" dirty="0"/>
          </a:p>
          <a:p>
            <a:pPr algn="ctr"/>
            <a:r>
              <a:rPr lang="it-IT" dirty="0"/>
              <a:t>UNIMC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629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AC2F90-5F56-AE86-B528-B0544F02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9D3BBA-2AAE-5FF7-6664-0A73C40C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16" y="-15658"/>
            <a:ext cx="1002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22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FBC832-66F3-4DA0-4ECD-60B50273C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19" y="490777"/>
            <a:ext cx="4673600" cy="4699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1BF192-E1E4-A46D-5AA2-969A71FA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83" y="2061054"/>
            <a:ext cx="4572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291C4BC-BF96-9931-1A51-D404761D6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206500"/>
            <a:ext cx="11778482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FD3FA-9C6B-7891-D226-D1AE1E9D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cap="none" dirty="0"/>
              <a:t>ПРИЧАСТИЕ</a:t>
            </a:r>
            <a:endParaRPr lang="it-IT" sz="3600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A20527FF-00D6-5031-AC7C-251FE40BA8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250636"/>
              </p:ext>
            </p:extLst>
          </p:nvPr>
        </p:nvGraphicFramePr>
        <p:xfrm>
          <a:off x="576942" y="2286000"/>
          <a:ext cx="1099457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29">
                  <a:extLst>
                    <a:ext uri="{9D8B030D-6E8A-4147-A177-3AD203B41FA5}">
                      <a16:colId xmlns:a16="http://schemas.microsoft.com/office/drawing/2014/main" val="3246101443"/>
                    </a:ext>
                  </a:extLst>
                </a:gridCol>
                <a:gridCol w="1832429">
                  <a:extLst>
                    <a:ext uri="{9D8B030D-6E8A-4147-A177-3AD203B41FA5}">
                      <a16:colId xmlns:a16="http://schemas.microsoft.com/office/drawing/2014/main" val="449757721"/>
                    </a:ext>
                  </a:extLst>
                </a:gridCol>
                <a:gridCol w="1832429">
                  <a:extLst>
                    <a:ext uri="{9D8B030D-6E8A-4147-A177-3AD203B41FA5}">
                      <a16:colId xmlns:a16="http://schemas.microsoft.com/office/drawing/2014/main" val="2835301412"/>
                    </a:ext>
                  </a:extLst>
                </a:gridCol>
                <a:gridCol w="1832429">
                  <a:extLst>
                    <a:ext uri="{9D8B030D-6E8A-4147-A177-3AD203B41FA5}">
                      <a16:colId xmlns:a16="http://schemas.microsoft.com/office/drawing/2014/main" val="4109706873"/>
                    </a:ext>
                  </a:extLst>
                </a:gridCol>
                <a:gridCol w="1832429">
                  <a:extLst>
                    <a:ext uri="{9D8B030D-6E8A-4147-A177-3AD203B41FA5}">
                      <a16:colId xmlns:a16="http://schemas.microsoft.com/office/drawing/2014/main" val="2653366626"/>
                    </a:ext>
                  </a:extLst>
                </a:gridCol>
                <a:gridCol w="1832429">
                  <a:extLst>
                    <a:ext uri="{9D8B030D-6E8A-4147-A177-3AD203B41FA5}">
                      <a16:colId xmlns:a16="http://schemas.microsoft.com/office/drawing/2014/main" val="1132391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глагол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вид глагола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действительное причастие настоящего времени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действительное причастие прошедшего времени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страдательное причастие настоящего времени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страдательное причастие прошедшего времени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7861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/>
                        <a:t>переходный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несовершенный</a:t>
                      </a:r>
                    </a:p>
                    <a:p>
                      <a:r>
                        <a:rPr lang="ru-RU" b="1" i="1" dirty="0"/>
                        <a:t>читать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ru-RU" b="1" i="1" dirty="0"/>
                        <a:t>читающий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  <a:p>
                      <a:r>
                        <a:rPr lang="ru-RU" b="1" i="1" dirty="0"/>
                        <a:t>читавший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b="1" i="1" dirty="0"/>
                        <a:t>читаемый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  <a:p>
                      <a:r>
                        <a:rPr lang="ru-RU" b="1" i="1" dirty="0"/>
                        <a:t>читанный</a:t>
                      </a:r>
                      <a:endParaRPr lang="it-IT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9541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совершенный</a:t>
                      </a:r>
                    </a:p>
                    <a:p>
                      <a:r>
                        <a:rPr lang="ru-RU" b="1" i="1" dirty="0"/>
                        <a:t>прочитать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  <a:p>
                      <a:r>
                        <a:rPr lang="ru-RU" b="1" i="1" dirty="0"/>
                        <a:t>прочитавший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  <a:p>
                      <a:r>
                        <a:rPr lang="ru-RU" b="1" i="1" dirty="0"/>
                        <a:t>прочитанный</a:t>
                      </a:r>
                      <a:endParaRPr lang="it-IT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47175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/>
                        <a:t>непереходный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несовершенный</a:t>
                      </a:r>
                    </a:p>
                    <a:p>
                      <a:r>
                        <a:rPr lang="ru-RU" b="1" i="1" dirty="0"/>
                        <a:t>отдыхать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b="1" i="1" dirty="0"/>
                        <a:t>отдыхающий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  <a:p>
                      <a:r>
                        <a:rPr lang="ru-RU" b="1" i="1" dirty="0"/>
                        <a:t>отдыхавший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5090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совершенный</a:t>
                      </a:r>
                    </a:p>
                    <a:p>
                      <a:r>
                        <a:rPr lang="ru-RU" b="1" i="1" dirty="0"/>
                        <a:t>отдохнуть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  <a:p>
                      <a:r>
                        <a:rPr lang="ru-RU" b="1" i="1" dirty="0"/>
                        <a:t>отдохнувший</a:t>
                      </a:r>
                      <a:endParaRPr lang="it-IT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171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83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4C1062-14A1-872D-7554-69201A6E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77999"/>
            <a:ext cx="11730609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B69716-0D85-256B-B07F-2A80C0BA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14399"/>
            <a:ext cx="11256622" cy="478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EA1A25-977B-0C3D-9FCD-168E7C15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5630399"/>
            <a:ext cx="1130661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7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F732451-1753-20F6-27A6-CD0C7C86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24050"/>
            <a:ext cx="11737682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0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CF7713-6F2C-A06B-C0AE-846EBA53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76" y="1179971"/>
            <a:ext cx="11350047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9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3E300A-4264-1E4D-308D-160EDD40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01" y="1007433"/>
            <a:ext cx="1162774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46F5D-6345-80FE-DBC0-8A93E655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/>
              <a:t>ПРИЧАСТИЕ</a:t>
            </a:r>
            <a:endParaRPr lang="it-IT" sz="4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68B45F-1665-9EBF-1EA4-073E9C72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90057"/>
            <a:ext cx="10287000" cy="44087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 participio è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una forma verbale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utilizzata prevalentemente nella lingua scritta.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 participio in russo si forma, con alcune eccezioni che vedremo, sia dai verbi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imperfettivi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sia da quelli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perfettivi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può essere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transitivo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intransitivo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passato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Tutti i participi conservano la reggenza del verbo da cui si formano.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Oltre alle caratteristiche verbali, il participio presenta alcune 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aggettivali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come gli aggettivi, risponde alle domande quale? quali? (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како́й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кака́я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како́е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каки́е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secondo luogo, si concorda in genere, numero e caso con il sostantivo cui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 riferisce.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35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5BB942-57A0-B23C-FB70-EBBE0BF5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A7E340-FFED-DEE8-F427-0C28C35D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22" y="135000"/>
            <a:ext cx="10538555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4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0BE3C19-CD3B-BF43-664F-81E6AFB1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250949"/>
            <a:ext cx="11823419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8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B942-57A0-B23C-FB70-EBBE0BF5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C67B9E-506A-BC04-F166-6C94E3E4A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7" r="18493" b="1"/>
          <a:stretch/>
        </p:blipFill>
        <p:spPr>
          <a:xfrm>
            <a:off x="762000" y="76200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2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B942-57A0-B23C-FB70-EBBE0BF5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67544D-173A-02BE-F3ED-83F8BF605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6"/>
          <a:stretch/>
        </p:blipFill>
        <p:spPr>
          <a:xfrm>
            <a:off x="762000" y="76200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8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84AFCAE-D654-ADC6-1957-A715090F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32" y="0"/>
            <a:ext cx="6803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B2F187B-1253-B9E6-F3FB-653C746BF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736" y="0"/>
            <a:ext cx="5338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72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B942-57A0-B23C-FB70-EBBE0BF5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827B4C9-A107-204A-B1F2-2C4017600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2" r="17319"/>
          <a:stretch/>
        </p:blipFill>
        <p:spPr>
          <a:xfrm>
            <a:off x="762000" y="76200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39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B942-57A0-B23C-FB70-EBBE0BF5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414A32-1F3A-ACFE-2DE2-CEEC6D68E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2"/>
          <a:stretch/>
        </p:blipFill>
        <p:spPr>
          <a:xfrm>
            <a:off x="762000" y="676405"/>
            <a:ext cx="10668000" cy="54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4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CDC961-C080-2509-18B4-8FF6D4395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34" y="0"/>
            <a:ext cx="6967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6684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157</Words>
  <Application>Microsoft Macintosh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Trade Gothic Next Cond</vt:lpstr>
      <vt:lpstr>Trade Gothic Next Light</vt:lpstr>
      <vt:lpstr>AfterglowVTI</vt:lpstr>
      <vt:lpstr>ПРИЧАСТИЕ participio</vt:lpstr>
      <vt:lpstr>ПРИЧАСТИЕ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ПРИЧАСТИЕ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ПРИЧАСТИЕ participiO</dc:title>
  <dc:creator>Natalia Guseva</dc:creator>
  <cp:lastModifiedBy>Natalia Guseva</cp:lastModifiedBy>
  <cp:revision>5</cp:revision>
  <dcterms:created xsi:type="dcterms:W3CDTF">2023-02-01T18:29:47Z</dcterms:created>
  <dcterms:modified xsi:type="dcterms:W3CDTF">2023-02-01T21:22:43Z</dcterms:modified>
</cp:coreProperties>
</file>