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3" r:id="rId8"/>
    <p:sldId id="287" r:id="rId9"/>
    <p:sldId id="288" r:id="rId10"/>
    <p:sldId id="265" r:id="rId11"/>
    <p:sldId id="272" r:id="rId12"/>
    <p:sldId id="289" r:id="rId13"/>
    <p:sldId id="271" r:id="rId14"/>
    <p:sldId id="29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680"/>
  </p:normalViewPr>
  <p:slideViewPr>
    <p:cSldViewPr snapToGrid="0" snapToObjects="1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90493-4196-454E-B384-6CFA7213E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EB840D-7728-F746-B7C7-5960BDBA0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24A8DD-1ACE-884C-9772-B9173F6B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6CBFEF-193E-D745-8349-0F9F0874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32F861-9FCC-2344-B548-E40B8E41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0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4BF36-4C7F-1E44-83F5-9E7E1AA8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18CDE7-495C-3D43-975C-4DABDC8D4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2A9C78-45F3-F047-9657-24FC0DF3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ED84A1-87AD-0849-BDF2-DEBC8778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7B999-5611-EA4D-8373-57A638A7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89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80EF93-FDF9-8642-AEA8-4A2DE0BEA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DC5F30-8076-7946-9A0A-9EFDBB0FD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7135E3-AE7D-D94B-B7C4-F7B3D1BC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D1CEB2-43FD-4947-B796-8B9C3AE4B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1C5F1A-EE53-C547-A804-40DE0441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3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4A288-3CDF-4D44-A198-D9F2379D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DCB11-2DA8-4949-87B2-7EBD0E369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72FF3A-164A-0142-B9FD-5D6CFCEF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55D08-98B9-5943-B551-4F34D553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577133-CC5C-BE47-BF20-51875ABB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8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689E3-077A-434D-9D31-36E15F6F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92066B-5AC3-4A43-B131-C5B7BC5EF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0F8E3B-CABB-E441-95D2-EF73F1A5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D77136-A2CE-FF40-B13B-917FDD07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3353B9-3183-2B41-9641-0E1FE713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278BA-EDE2-E04B-8CFD-15E37D6F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0BE6D5-942C-C545-B0EA-D8F2D9685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1A68F6-886C-9047-85F7-F0D47BA14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B1CBB2-48CC-324E-822B-7F7FD19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A5D07B-1983-5749-B528-3809033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314E10-F0DD-7D4F-9578-DA312B9A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8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F862C-F596-7145-AF04-8D2AC2C4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83C785-3D69-B948-8881-53557EC3F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71ED1C-2CB9-F24C-B4B5-2BD01FC8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AA631E-FFA0-5746-AEF2-C24F6CEAE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0F7B22-BFB0-0C48-9915-D84D907C4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79AA4B-F010-C344-9CA5-50899E32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7B52E8-619E-6D49-A2B6-F52BDBFD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7C716E-999A-764E-95BF-A4FE55AC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0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BA34E-733A-5B43-90B6-BB56A05E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AA3E3D-F9D9-8442-9DDA-DD0ACB6B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CD6110-F4A0-734B-983C-C82EA8F2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0682B7-8A83-DA4A-98FD-6EF550A0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3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BC72D9-685E-E94E-BD35-291213CC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DC793B-8C01-7949-AF6D-F2CEB6B5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0FB382-E74E-744C-8EE1-ECBDE3D0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94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4AF62-6358-764D-918F-F342AD03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0A6260-F69B-5F49-BD12-916D5517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E81079-3F74-D147-8E5E-26DB2A368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964C6C-8D5F-5B4F-AB42-A92290AC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38F53C-FC21-964A-B7FB-CD4311C7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01A94F-B12A-BC42-ABEE-F05E1893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7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EB1A3E-4C4C-AE4D-BA76-E1AC9CFF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2DFA37-4FE2-7D4C-B347-6CCDC653E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263EF6-79EE-3E45-9931-4C211824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A97604-6622-344F-AD74-7079948A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02050A-7017-A449-B4FD-2F952B1A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10773B-D63E-0F4C-92FD-E53824B8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11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A08ABA-9732-F041-9D26-9E3508CD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2DF9DD-1353-E14B-8440-853A8B6F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229E23-E98C-4C4A-A41D-77A21CAB3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C9FA-D120-3A46-9319-73A73A4A5151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810DB-169D-CD40-99C9-9B4D1EBFA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21366-8A8D-B94D-8E46-F4535560A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480D-1724-9B48-B322-25A2637EA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77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8D1B2D-860D-4AE7-A121-95B4D78E7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07E18F-7324-6D4F-A132-E112E5B97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 dirty="0"/>
              <a:t>Traduzione RU-IT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B8EFCB-3794-8A40-B777-2F54207BA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0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F00C26-B2C5-5A4F-9D3F-25B32FA6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Equivalenti lessicali dell’articolo indeterminativo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68320-538B-1A42-9BBE-9BE2FB1E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4" y="1992520"/>
            <a:ext cx="9724031" cy="44208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dirty="0"/>
              <a:t>Один друг сказал мне, что этот фильм стоит посмотреть.</a:t>
            </a:r>
          </a:p>
          <a:p>
            <a:pPr marL="0" indent="0">
              <a:buNone/>
            </a:pPr>
            <a:r>
              <a:rPr lang="it-IT" sz="2400" dirty="0"/>
              <a:t>Un amico mi ha detto che è un film da vedere.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Дверь открылась и вошёл какой-то мужчина.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La porta si è aperta ed è entrato un uomo.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Вошла какая-то женщина, одетая в чёрное.</a:t>
            </a:r>
          </a:p>
          <a:p>
            <a:pPr marL="0" indent="0">
              <a:buNone/>
            </a:pPr>
            <a:r>
              <a:rPr lang="ru-RU" sz="2400" dirty="0"/>
              <a:t>Вошла неизвестная женщина, одетая в чёрное.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E’ entrata una donna vestita di nero.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Заходи ко мне как-нибудь в воскресенье.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Vieni a trovarmi una domenica.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0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5ADEE1-3B8D-A640-9B4B-BEB1E75F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600" dirty="0">
                <a:solidFill>
                  <a:srgbClr val="FFFFFF"/>
                </a:solidFill>
              </a:rPr>
              <a:t>L’articolo partitivo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0C30F72-BD58-63FC-C957-FF19BE39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79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In russo il genitivo retto da un verbo transitivo indica una parte, una quantità indeterminata:</a:t>
            </a:r>
          </a:p>
          <a:p>
            <a:pPr marL="0" indent="0">
              <a:buNone/>
            </a:pPr>
            <a:r>
              <a:rPr lang="ru-RU" sz="2400" dirty="0"/>
              <a:t>Принесите мне воды.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Portatemi dell’acqua.</a:t>
            </a:r>
          </a:p>
          <a:p>
            <a:pPr marL="0" indent="0">
              <a:buNone/>
            </a:pPr>
            <a:r>
              <a:rPr lang="ru-RU" sz="2400" dirty="0"/>
              <a:t>Принесите водички.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Portate un po’ d’acqua.</a:t>
            </a:r>
          </a:p>
        </p:txBody>
      </p:sp>
    </p:spTree>
    <p:extLst>
      <p:ext uri="{BB962C8B-B14F-4D97-AF65-F5344CB8AC3E}">
        <p14:creationId xmlns:p14="http://schemas.microsoft.com/office/powerpoint/2010/main" val="36030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5ADEE1-3B8D-A640-9B4B-BEB1E75F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600" dirty="0">
                <a:solidFill>
                  <a:srgbClr val="FFFFFF"/>
                </a:solidFill>
              </a:rPr>
              <a:t>L’articolo partitivo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0C30F72-BD58-63FC-C957-FF19BE39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79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genitivo di solito si usa con ilo verbo perfettivo. Invece ilo verbo imperfettivo, in particolare quello che descrive un’azione abituale, è accompagnato dall’accusativo. </a:t>
            </a:r>
          </a:p>
          <a:p>
            <a:pPr marL="0" indent="0">
              <a:buNone/>
            </a:pPr>
            <a:r>
              <a:rPr lang="ru-RU" sz="2400" dirty="0"/>
              <a:t>В полдень он ест мясо и пьёт вино.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A mezzogiorno mangia (la) carne e beve (il) vino.</a:t>
            </a:r>
          </a:p>
          <a:p>
            <a:pPr marL="0" indent="0">
              <a:buNone/>
            </a:pPr>
            <a:r>
              <a:rPr lang="ru-RU" sz="2400" dirty="0"/>
              <a:t>Он поел мяса и выпил вина.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Ha mangiato della carne e ha bevuto del vino.</a:t>
            </a:r>
          </a:p>
        </p:txBody>
      </p:sp>
    </p:spTree>
    <p:extLst>
      <p:ext uri="{BB962C8B-B14F-4D97-AF65-F5344CB8AC3E}">
        <p14:creationId xmlns:p14="http://schemas.microsoft.com/office/powerpoint/2010/main" val="4285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3E1B75-F240-CC47-A8F5-E5118B12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29" y="889908"/>
            <a:ext cx="3987800" cy="927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ECD0244-3B1D-FF4A-AC89-688BFC16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64" y="889908"/>
            <a:ext cx="5143500" cy="990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A837DE-E319-3F4A-AC7F-667ACB89F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28" y="2260600"/>
            <a:ext cx="5080000" cy="1168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34CC51-6934-CC4B-815E-93007D986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764" y="2260600"/>
            <a:ext cx="5130800" cy="1460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50CBCB-9618-9C48-B51C-65CCEECB4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99" y="4541157"/>
            <a:ext cx="5054600" cy="939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A53F21-CD9F-4945-B55F-447F3B47A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764" y="4541157"/>
            <a:ext cx="5143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B47EDE-2615-F9D8-A169-6C761666E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76405"/>
            <a:ext cx="5181600" cy="5500558"/>
          </a:xfrm>
        </p:spPr>
        <p:txBody>
          <a:bodyPr>
            <a:normAutofit/>
          </a:bodyPr>
          <a:lstStyle/>
          <a:p>
            <a:r>
              <a:rPr lang="ru-RU" sz="2400" dirty="0"/>
              <a:t>Встреча с ним стала главным поворотом в моей жизни.</a:t>
            </a:r>
          </a:p>
          <a:p>
            <a:r>
              <a:rPr lang="ru-RU" sz="2400" dirty="0"/>
              <a:t>Дверь медленно открылась, вошёл какой-то человек.</a:t>
            </a:r>
          </a:p>
          <a:p>
            <a:r>
              <a:rPr lang="ru-RU" sz="2400" dirty="0"/>
              <a:t>Их разговор прервал отдалённый шум.</a:t>
            </a:r>
          </a:p>
          <a:p>
            <a:r>
              <a:rPr lang="ru-RU" sz="2400" dirty="0"/>
              <a:t>В этот час работал только один бар.</a:t>
            </a:r>
          </a:p>
          <a:p>
            <a:endParaRPr lang="it-IT" sz="2400" dirty="0"/>
          </a:p>
          <a:p>
            <a:r>
              <a:rPr lang="ru-RU" sz="2400" dirty="0"/>
              <a:t>Ты принёс мне какие-то книги, которые мне не нужны.</a:t>
            </a:r>
          </a:p>
          <a:p>
            <a:r>
              <a:rPr lang="ru-RU" sz="2400" dirty="0"/>
              <a:t>Это был какой-то студент.</a:t>
            </a:r>
          </a:p>
          <a:p>
            <a:r>
              <a:rPr lang="ru-RU" sz="2400" dirty="0"/>
              <a:t>Он так глуп!</a:t>
            </a:r>
          </a:p>
          <a:p>
            <a:r>
              <a:rPr lang="ru-RU" sz="2400" dirty="0"/>
              <a:t>Мужчина не плачет.</a:t>
            </a:r>
            <a:endParaRPr lang="it-IT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C032DE-ED1B-83F4-E2B5-997134848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76405"/>
            <a:ext cx="5181600" cy="5500558"/>
          </a:xfrm>
        </p:spPr>
        <p:txBody>
          <a:bodyPr>
            <a:normAutofit/>
          </a:bodyPr>
          <a:lstStyle/>
          <a:p>
            <a:r>
              <a:rPr lang="it-IT" sz="2400" dirty="0"/>
              <a:t>L’incontro con lui fu la svolta della mia vita.</a:t>
            </a:r>
          </a:p>
          <a:p>
            <a:r>
              <a:rPr lang="it-IT" sz="2400" dirty="0"/>
              <a:t>La porta si aprì lentamente. Un uomo entrò.</a:t>
            </a:r>
          </a:p>
          <a:p>
            <a:r>
              <a:rPr lang="it-IT" sz="2400" dirty="0"/>
              <a:t>Un rumore lontano li fece tacere. (G. Arpino)</a:t>
            </a:r>
          </a:p>
          <a:p>
            <a:r>
              <a:rPr lang="it-IT" sz="2400" dirty="0"/>
              <a:t>Non c’era che un bar aperto a quell’ora.</a:t>
            </a:r>
          </a:p>
          <a:p>
            <a:r>
              <a:rPr lang="it-IT" sz="2400" dirty="0"/>
              <a:t>Mi hai portato dei libri di cui non avevo bisogno.</a:t>
            </a:r>
          </a:p>
          <a:p>
            <a:r>
              <a:rPr lang="it-IT" sz="2400" dirty="0"/>
              <a:t>Era uno studente.</a:t>
            </a:r>
          </a:p>
          <a:p>
            <a:r>
              <a:rPr lang="it-IT" sz="2400" dirty="0"/>
              <a:t>E’ di una stupidità.</a:t>
            </a:r>
          </a:p>
          <a:p>
            <a:r>
              <a:rPr lang="it-IT" sz="2400" dirty="0"/>
              <a:t>Un uomo non piange.</a:t>
            </a:r>
          </a:p>
        </p:txBody>
      </p:sp>
    </p:spTree>
    <p:extLst>
      <p:ext uri="{BB962C8B-B14F-4D97-AF65-F5344CB8AC3E}">
        <p14:creationId xmlns:p14="http://schemas.microsoft.com/office/powerpoint/2010/main" val="36598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CF993D-7564-CE44-8C23-B8B72257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Caratteristiche tipologiche del russo e dell’italiano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in sincronia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A18EFE-6E4A-9745-B3DA-18AFA5722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pPr algn="ctr"/>
            <a:r>
              <a:rPr lang="it-IT" sz="2000" dirty="0"/>
              <a:t>MORFOLOGIA</a:t>
            </a:r>
          </a:p>
          <a:p>
            <a:pPr marL="0" indent="0" algn="ctr">
              <a:buNone/>
            </a:pPr>
            <a:r>
              <a:rPr lang="it-IT" sz="2000" dirty="0"/>
              <a:t>lingua russa è più sintetica			lingua italiana è più analitica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l’articolo italiano ed i suoi possibili equivalenti in russo;</a:t>
            </a:r>
          </a:p>
          <a:p>
            <a:r>
              <a:rPr lang="it-IT" sz="2000" dirty="0"/>
              <a:t>il sistema del verbo in russo e in italiano;</a:t>
            </a:r>
          </a:p>
          <a:p>
            <a:r>
              <a:rPr lang="it-IT" sz="2000" dirty="0"/>
              <a:t>i suffissi e i prefissi in russo;</a:t>
            </a:r>
          </a:p>
          <a:p>
            <a:r>
              <a:rPr lang="it-IT" sz="2000" dirty="0"/>
              <a:t>la formazione delle parole e i neologismi.</a:t>
            </a:r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93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CF993D-7564-CE44-8C23-B8B72257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Caratteristiche tipologiche del russo e dell’italiano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in sincronia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A18EFE-6E4A-9745-B3DA-18AFA5722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pPr algn="ctr"/>
            <a:r>
              <a:rPr lang="it-IT" sz="2000" dirty="0"/>
              <a:t>SINTASSI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l’ordine delle parole;</a:t>
            </a:r>
          </a:p>
          <a:p>
            <a:r>
              <a:rPr lang="it-IT" sz="2000" dirty="0"/>
              <a:t>la concordanza dei tempi e dei modi.</a:t>
            </a:r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48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7C26BF-3B72-5B48-8DC9-4D5CA91D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Categoria di determinatezza/indeterminatezza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8D2D78-77F3-7745-898F-312AD140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b="1" dirty="0"/>
              <a:t>In italiano </a:t>
            </a:r>
            <a:r>
              <a:rPr lang="it-IT" dirty="0"/>
              <a:t>c’è un mezzo grammaticale, </a:t>
            </a:r>
            <a:r>
              <a:rPr lang="it-IT" b="1" dirty="0"/>
              <a:t>l’articolo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b="1" dirty="0"/>
              <a:t>In russo manca</a:t>
            </a:r>
            <a:r>
              <a:rPr lang="it-IT" dirty="0"/>
              <a:t> questa categoria grammaticale. Il significato dell’articolo viene espresso con diversi mezzi lessicali grammaticali: </a:t>
            </a:r>
            <a:r>
              <a:rPr lang="it-IT" b="1" dirty="0"/>
              <a:t>l’ordine delle parole, alcuni pronomi e aggettivi</a:t>
            </a:r>
            <a:r>
              <a:rPr lang="it-IT" dirty="0"/>
              <a:t>, ecc.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909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BF9F42-214E-6D42-9ECD-6979A79D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A cosa serve l’articolo italiano?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EB4668-E82E-244D-8D38-70B04012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dirty="0"/>
              <a:t>articolo determinativo			articolo indeterminativo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articolo partitivo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6017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13191C-8AED-0B7A-5373-1A91AEBA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Quando si usa l’articolo determinativo nella traduzione RU-IT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017276-EC81-12AD-0C7B-E1B1BE200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FFFF"/>
                </a:solidFill>
              </a:rPr>
              <a:t>l’ordine delle parole (riguarda soprattutto la posizione del soggetto)</a:t>
            </a:r>
          </a:p>
          <a:p>
            <a:r>
              <a:rPr lang="it-IT" sz="2400" dirty="0">
                <a:solidFill>
                  <a:srgbClr val="FFFFFF"/>
                </a:solidFill>
              </a:rPr>
              <a:t>Di regola, se il soggetto precede il predicato, il soggetto è determinato. Se il predicato precede il soggetto, questo è indeterminato.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06E667-7C90-562E-72FE-03F7618FD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Поезд пришёл в восемь часов.</a:t>
            </a:r>
          </a:p>
          <a:p>
            <a:r>
              <a:rPr lang="ru-RU" sz="2400" dirty="0">
                <a:solidFill>
                  <a:srgbClr val="FFFFFF"/>
                </a:solidFill>
              </a:rPr>
              <a:t>В восемь часов пришёл поезд.</a:t>
            </a:r>
          </a:p>
          <a:p>
            <a:r>
              <a:rPr lang="it-IT" sz="2400" dirty="0">
                <a:solidFill>
                  <a:srgbClr val="FFFFFF"/>
                </a:solidFill>
              </a:rPr>
              <a:t>Il treno è arrivato alle otto.</a:t>
            </a:r>
          </a:p>
          <a:p>
            <a:r>
              <a:rPr lang="it-IT" sz="2400" dirty="0">
                <a:solidFill>
                  <a:srgbClr val="FFFFFF"/>
                </a:solidFill>
              </a:rPr>
              <a:t>Un treno è arrivato alle otto. / Alle otto è arrivato un treno.</a:t>
            </a:r>
          </a:p>
        </p:txBody>
      </p:sp>
    </p:spTree>
    <p:extLst>
      <p:ext uri="{BB962C8B-B14F-4D97-AF65-F5344CB8AC3E}">
        <p14:creationId xmlns:p14="http://schemas.microsoft.com/office/powerpoint/2010/main" val="4087196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F00C26-B2C5-5A4F-9D3F-25B32FA6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L’articolo determinativo corrisponde ad alcuni pronomi, numerali, aggettivi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68320-538B-1A42-9BBE-9BE2FB1E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r>
              <a:rPr lang="it-IT" sz="2400" dirty="0"/>
              <a:t>pronome dimostrativo </a:t>
            </a:r>
            <a:r>
              <a:rPr lang="ru-RU" sz="2400" b="1" dirty="0"/>
              <a:t>этот</a:t>
            </a:r>
            <a:endParaRPr lang="it-IT" sz="2400" b="1" dirty="0"/>
          </a:p>
          <a:p>
            <a:pPr marL="0" indent="0">
              <a:buNone/>
            </a:pPr>
            <a:r>
              <a:rPr lang="ru-RU" sz="2400" dirty="0"/>
              <a:t>Он нашёл интересную книгу, но не смог купить эту книгу.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Ha trovato un libro interessante, ma non ha potuto comprare il libro.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pronome dimostrativo</a:t>
            </a:r>
            <a:r>
              <a:rPr lang="ru-RU" sz="2400" dirty="0"/>
              <a:t> </a:t>
            </a:r>
            <a:r>
              <a:rPr lang="ru-RU" sz="2400" b="1" dirty="0"/>
              <a:t>тот</a:t>
            </a:r>
            <a:endParaRPr lang="it-IT" sz="2400" b="1" dirty="0"/>
          </a:p>
          <a:p>
            <a:pPr marL="0" indent="0">
              <a:buNone/>
            </a:pPr>
            <a:r>
              <a:rPr lang="ru-RU" sz="2400" dirty="0"/>
              <a:t>Это был тот самый дом, который я искал.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Era proprio la casa che cercavo.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503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F00C26-B2C5-5A4F-9D3F-25B32FA6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L’articolo determinativo corrisponde ad alcuni pronomi, numerali, aggettivi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68320-538B-1A42-9BBE-9BE2FB1E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395814"/>
          </a:xfrm>
        </p:spPr>
        <p:txBody>
          <a:bodyPr anchor="t">
            <a:normAutofit/>
          </a:bodyPr>
          <a:lstStyle/>
          <a:p>
            <a:r>
              <a:rPr lang="it-IT" sz="2400" dirty="0"/>
              <a:t>pronome </a:t>
            </a:r>
            <a:r>
              <a:rPr lang="ru-RU" sz="2400" b="1" dirty="0"/>
              <a:t>все</a:t>
            </a:r>
            <a:r>
              <a:rPr lang="ru-RU" sz="2400" dirty="0"/>
              <a:t> </a:t>
            </a:r>
            <a:r>
              <a:rPr lang="it-IT" sz="2400" dirty="0"/>
              <a:t>o forme particolari dei numerali </a:t>
            </a:r>
            <a:r>
              <a:rPr lang="ru-RU" sz="2400" b="1" dirty="0"/>
              <a:t>двое, трое</a:t>
            </a:r>
            <a:endParaRPr lang="it-IT" sz="2400" b="1" dirty="0"/>
          </a:p>
          <a:p>
            <a:pPr marL="0" indent="0">
              <a:buNone/>
            </a:pPr>
            <a:r>
              <a:rPr lang="ru-RU" sz="2400" dirty="0"/>
              <a:t>трое друзей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i tre amici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все пять окон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le cinque finestre</a:t>
            </a:r>
          </a:p>
          <a:p>
            <a:r>
              <a:rPr lang="it-IT" sz="2400" dirty="0"/>
              <a:t>pronomi </a:t>
            </a:r>
            <a:r>
              <a:rPr lang="ru-RU" sz="2400" b="1" dirty="0"/>
              <a:t>как-нибудь, каждый</a:t>
            </a:r>
            <a:endParaRPr lang="it-IT" sz="2400" b="1" dirty="0"/>
          </a:p>
          <a:p>
            <a:pPr marL="0" indent="0">
              <a:buNone/>
            </a:pPr>
            <a:r>
              <a:rPr lang="ru-RU" sz="2400" dirty="0"/>
              <a:t>Он придёт в субботу. Он приходит каждую субботу. Он придёт как-нибудь в субботу.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Viene sabato. Viene il sabato. Viene un sabato.</a:t>
            </a:r>
          </a:p>
        </p:txBody>
      </p:sp>
    </p:spTree>
    <p:extLst>
      <p:ext uri="{BB962C8B-B14F-4D97-AF65-F5344CB8AC3E}">
        <p14:creationId xmlns:p14="http://schemas.microsoft.com/office/powerpoint/2010/main" val="2358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F00C26-B2C5-5A4F-9D3F-25B32FA6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L’articolo determinativo corrisponde ad alcuni pronomi, numerali, aggettivi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68320-538B-1A42-9BBE-9BE2FB1E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395814"/>
          </a:xfrm>
        </p:spPr>
        <p:txBody>
          <a:bodyPr anchor="t">
            <a:normAutofit/>
          </a:bodyPr>
          <a:lstStyle/>
          <a:p>
            <a:r>
              <a:rPr lang="it-IT" sz="2400" dirty="0"/>
              <a:t>aggettivo </a:t>
            </a:r>
            <a:r>
              <a:rPr lang="ru-RU" sz="2400" b="1" dirty="0"/>
              <a:t>данный, настоящий</a:t>
            </a:r>
            <a:endParaRPr lang="it-IT" sz="2400" b="1" dirty="0"/>
          </a:p>
          <a:p>
            <a:pPr marL="0" indent="0">
              <a:buNone/>
            </a:pPr>
            <a:r>
              <a:rPr lang="ru-RU" sz="2400" dirty="0"/>
              <a:t>Настало время решить данную проблему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E’ ora di risolvere il problema.</a:t>
            </a:r>
          </a:p>
        </p:txBody>
      </p:sp>
    </p:spTree>
    <p:extLst>
      <p:ext uri="{BB962C8B-B14F-4D97-AF65-F5344CB8AC3E}">
        <p14:creationId xmlns:p14="http://schemas.microsoft.com/office/powerpoint/2010/main" val="4597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679</Words>
  <Application>Microsoft Macintosh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Traduzione RU-IT</vt:lpstr>
      <vt:lpstr>Caratteristiche tipologiche del russo e dell’italiano in sincronia</vt:lpstr>
      <vt:lpstr>Caratteristiche tipologiche del russo e dell’italiano in sincronia</vt:lpstr>
      <vt:lpstr>Categoria di determinatezza/indeterminatezza</vt:lpstr>
      <vt:lpstr>A cosa serve l’articolo italiano?</vt:lpstr>
      <vt:lpstr>Quando si usa l’articolo determinativo nella traduzione RU-IT</vt:lpstr>
      <vt:lpstr>L’articolo determinativo corrisponde ad alcuni pronomi, numerali, aggettivi</vt:lpstr>
      <vt:lpstr>L’articolo determinativo corrisponde ad alcuni pronomi, numerali, aggettivi</vt:lpstr>
      <vt:lpstr>L’articolo determinativo corrisponde ad alcuni pronomi, numerali, aggettivi</vt:lpstr>
      <vt:lpstr>Equivalenti lessicali dell’articolo indeterminativo</vt:lpstr>
      <vt:lpstr>L’articolo partitivo</vt:lpstr>
      <vt:lpstr>L’articolo partitivo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di Traduzione RU-IT</dc:title>
  <dc:creator>Natalia Guseva</dc:creator>
  <cp:lastModifiedBy>natalia.guseva@unimc.it</cp:lastModifiedBy>
  <cp:revision>14</cp:revision>
  <dcterms:created xsi:type="dcterms:W3CDTF">2021-02-18T09:30:27Z</dcterms:created>
  <dcterms:modified xsi:type="dcterms:W3CDTF">2023-02-27T17:42:40Z</dcterms:modified>
</cp:coreProperties>
</file>