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</p:sldMasterIdLst>
  <p:sldIdLst>
    <p:sldId id="256" r:id="rId2"/>
    <p:sldId id="286" r:id="rId3"/>
    <p:sldId id="287" r:id="rId4"/>
    <p:sldId id="288" r:id="rId5"/>
    <p:sldId id="289" r:id="rId6"/>
    <p:sldId id="290" r:id="rId7"/>
    <p:sldId id="291" r:id="rId8"/>
    <p:sldId id="292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300" r:id="rId17"/>
    <p:sldId id="301" r:id="rId18"/>
    <p:sldId id="302" r:id="rId19"/>
    <p:sldId id="303" r:id="rId2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66"/>
    <p:restoredTop sz="95680"/>
  </p:normalViewPr>
  <p:slideViewPr>
    <p:cSldViewPr snapToGrid="0" snapToObjects="1" showGuides="1">
      <p:cViewPr varScale="1">
        <p:scale>
          <a:sx n="124" d="100"/>
          <a:sy n="124" d="100"/>
        </p:scale>
        <p:origin x="328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3/7/23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62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571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763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738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114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72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558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187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324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780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63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7A131F-D5DE-41A5-B4CF-4F345319B40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AF4666D-BD98-40A5-A75F-478B982010B2}"/>
              </a:ext>
            </a:extLst>
          </p:cNvPr>
          <p:cNvSpPr/>
          <p:nvPr/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8680585-71F9-4721-A998-4974171D2EB4}"/>
              </a:ext>
            </a:extLst>
          </p:cNvPr>
          <p:cNvSpPr/>
          <p:nvPr/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2BC95C2-2EEC-4F59-ABA8-660B0D059CCF}"/>
              </a:ext>
            </a:extLst>
          </p:cNvPr>
          <p:cNvSpPr/>
          <p:nvPr/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</a:extLst>
          </p:cNvPr>
          <p:cNvGrpSpPr/>
          <p:nvPr/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</a:extLst>
            </p:cNvPr>
            <p:cNvSpPr/>
            <p:nvPr/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</a:extLst>
            </p:cNvPr>
            <p:cNvSpPr/>
            <p:nvPr/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</a:extLst>
            </p:cNvPr>
            <p:cNvSpPr/>
            <p:nvPr/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</a:extLst>
            </p:cNvPr>
            <p:cNvSpPr/>
            <p:nvPr/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</a:extLst>
            </p:cNvPr>
            <p:cNvSpPr/>
            <p:nvPr/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</a:extLst>
            </p:cNvPr>
            <p:cNvSpPr/>
            <p:nvPr/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</a:extLst>
            </p:cNvPr>
            <p:cNvSpPr/>
            <p:nvPr/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</a:extLst>
          </p:cNvPr>
          <p:cNvGrpSpPr/>
          <p:nvPr/>
        </p:nvGrpSpPr>
        <p:grpSpPr>
          <a:xfrm>
            <a:off x="8610600" y="3276600"/>
            <a:ext cx="3529260" cy="3581399"/>
            <a:chOff x="4114800" y="1423987"/>
            <a:chExt cx="3961542" cy="4007547"/>
          </a:xfrm>
          <a:noFill/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</a:extLst>
            </p:cNvPr>
            <p:cNvSpPr/>
            <p:nvPr/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</a:extLst>
            </p:cNvPr>
            <p:cNvSpPr/>
            <p:nvPr/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</a:extLst>
            </p:cNvPr>
            <p:cNvSpPr/>
            <p:nvPr/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</a:extLst>
            </p:cNvPr>
            <p:cNvSpPr/>
            <p:nvPr/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</a:extLst>
            </p:cNvPr>
            <p:cNvSpPr/>
            <p:nvPr/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</a:extLst>
            </p:cNvPr>
            <p:cNvSpPr/>
            <p:nvPr/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</a:extLst>
            </p:cNvPr>
            <p:cNvSpPr/>
            <p:nvPr/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0DAF61AA-5A98-4049-A93E-477E5505141A}" type="datetimeFigureOut">
              <a:rPr lang="en-US" smtClean="0"/>
              <a:pPr/>
              <a:t>3/7/23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900" kern="1200" cap="all" spc="200" dirty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73B850FF-6169-4056-8077-06FFA93A5366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29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5" r:id="rId6"/>
    <p:sldLayoutId id="2147483680" r:id="rId7"/>
    <p:sldLayoutId id="2147483681" r:id="rId8"/>
    <p:sldLayoutId id="2147483682" r:id="rId9"/>
    <p:sldLayoutId id="2147483684" r:id="rId10"/>
    <p:sldLayoutId id="2147483683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Char char="+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3" Type="http://schemas.openxmlformats.org/officeDocument/2006/relationships/image" Target="../media/image20.tiff"/><Relationship Id="rId7" Type="http://schemas.openxmlformats.org/officeDocument/2006/relationships/image" Target="../media/image24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tiff"/><Relationship Id="rId5" Type="http://schemas.openxmlformats.org/officeDocument/2006/relationships/image" Target="../media/image22.tiff"/><Relationship Id="rId4" Type="http://schemas.openxmlformats.org/officeDocument/2006/relationships/image" Target="../media/image21.tiff"/><Relationship Id="rId9" Type="http://schemas.openxmlformats.org/officeDocument/2006/relationships/image" Target="../media/image26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tiff"/><Relationship Id="rId5" Type="http://schemas.openxmlformats.org/officeDocument/2006/relationships/image" Target="../media/image35.tiff"/><Relationship Id="rId4" Type="http://schemas.openxmlformats.org/officeDocument/2006/relationships/image" Target="../media/image34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tiff"/><Relationship Id="rId4" Type="http://schemas.openxmlformats.org/officeDocument/2006/relationships/image" Target="../media/image39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7" Type="http://schemas.openxmlformats.org/officeDocument/2006/relationships/image" Target="../media/image46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tiff"/><Relationship Id="rId5" Type="http://schemas.openxmlformats.org/officeDocument/2006/relationships/image" Target="../media/image44.tiff"/><Relationship Id="rId4" Type="http://schemas.openxmlformats.org/officeDocument/2006/relationships/image" Target="../media/image43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DF0D192-5FB7-994D-B2C6-3B0365C9DF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6275" y="4098524"/>
            <a:ext cx="5996628" cy="2226076"/>
          </a:xfrm>
        </p:spPr>
        <p:txBody>
          <a:bodyPr anchor="ctr">
            <a:normAutofit/>
          </a:bodyPr>
          <a:lstStyle/>
          <a:p>
            <a:pPr algn="l"/>
            <a:r>
              <a:rPr lang="it-IT" sz="5400" dirty="0"/>
              <a:t>Traduzione RU-IT</a:t>
            </a:r>
          </a:p>
        </p:txBody>
      </p:sp>
      <p:grpSp>
        <p:nvGrpSpPr>
          <p:cNvPr id="13" name="Bottom Right">
            <a:extLst>
              <a:ext uri="{FF2B5EF4-FFF2-40B4-BE49-F238E27FC236}">
                <a16:creationId xmlns:a16="http://schemas.microsoft.com/office/drawing/2014/main" id="{F738262B-3960-4D04-92F3-C363584E9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E657100-BDC2-4335-865E-8B822BC96B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15" name="Graphic 157">
              <a:extLst>
                <a:ext uri="{FF2B5EF4-FFF2-40B4-BE49-F238E27FC236}">
                  <a16:creationId xmlns:a16="http://schemas.microsoft.com/office/drawing/2014/main" id="{7C44F7A2-EC4A-484B-BE71-8B23C0F60D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21590F86-76CD-4EB9-8741-34B0E1941D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FD6089F4-CD95-4D48-A805-34EA5F848D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8DB60A2-B18C-4F65-B0E6-66ED9CEFAF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5048C6F4-614B-45FA-AB8F-25347B5441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F25FD66F-3D7B-4850-B481-5D51840D46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E393D591-D719-4C28-B8E5-3346363580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F0E41FB1-38F3-4037-B5F2-E4E3531100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8A8B4BF-5D23-4610-AD0E-B290C8D67D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Sottotitolo 2">
            <a:extLst>
              <a:ext uri="{FF2B5EF4-FFF2-40B4-BE49-F238E27FC236}">
                <a16:creationId xmlns:a16="http://schemas.microsoft.com/office/drawing/2014/main" id="{28D6AC0C-8415-1A41-AC17-35515BC00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85430" y="4085112"/>
            <a:ext cx="3997745" cy="2228758"/>
          </a:xfrm>
        </p:spPr>
        <p:txBody>
          <a:bodyPr anchor="ctr">
            <a:normAutofit/>
          </a:bodyPr>
          <a:lstStyle/>
          <a:p>
            <a:pPr algn="l"/>
            <a:endParaRPr lang="it-IT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7E7F75-6D19-4E89-B34A-D260264CDE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703" b="24703"/>
          <a:stretch/>
        </p:blipFill>
        <p:spPr>
          <a:xfrm>
            <a:off x="198741" y="10"/>
            <a:ext cx="11812017" cy="3919684"/>
          </a:xfrm>
          <a:prstGeom prst="rect">
            <a:avLst/>
          </a:prstGeom>
        </p:spPr>
      </p:pic>
      <p:grpSp>
        <p:nvGrpSpPr>
          <p:cNvPr id="25" name="Top Left">
            <a:extLst>
              <a:ext uri="{FF2B5EF4-FFF2-40B4-BE49-F238E27FC236}">
                <a16:creationId xmlns:a16="http://schemas.microsoft.com/office/drawing/2014/main" id="{345A4508-88A7-4C04-9603-4F8CCFCDC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10849" y="15178"/>
            <a:chExt cx="2198951" cy="333125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CBEBA10-A14A-4AE6-9F5B-84BDE565C0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6C86399-9706-4DD7-8917-E6DB392421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DDA7BC8-3D83-4235-80B9-97CB95E3DD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A9C08E3-DA34-4386-990E-1CB4F68E7B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3CFB05D-200F-4880-92F6-8730C6DEBB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AB4525A-595A-4728-9298-A4DFEE991E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530A4D64-630B-47EB-9255-66DEFA42D0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34" name="Cross">
            <a:extLst>
              <a:ext uri="{FF2B5EF4-FFF2-40B4-BE49-F238E27FC236}">
                <a16:creationId xmlns:a16="http://schemas.microsoft.com/office/drawing/2014/main" id="{2E2A24AE-1C03-4337-8529-C4233C56F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200" y="3919728"/>
            <a:ext cx="118872" cy="118872"/>
            <a:chOff x="1175347" y="3733800"/>
            <a:chExt cx="118872" cy="118872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6213D2F-99EA-48EA-AD3A-A55DC4F5F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4ADACBA-0EE9-4E11-B79A-F39D15CFE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78506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4BB403-4FA6-664B-A112-733C34501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Concordanza dei tempi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0269FC-1FEF-3046-AA7C-FDC68AD238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D4CDB1D-E3C5-7046-9980-9934CD692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324" y="1825625"/>
            <a:ext cx="4408830" cy="4212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C5DCE30-9BF7-3748-99E0-18CD76094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1848" y="1825625"/>
            <a:ext cx="4620911" cy="41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4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4BB403-4FA6-664B-A112-733C34501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Concordanza dei tempi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0269FC-1FEF-3046-AA7C-FDC68AD238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752DBFE-411F-3242-B946-022BA03A7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815075"/>
            <a:ext cx="4699000" cy="21971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BD60A85-75AC-D14F-9687-30C62B92A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8554" y="2815075"/>
            <a:ext cx="5511800" cy="245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47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41A1E4-AEC3-314B-87BB-1B9E8B755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Ordine delle parole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3D90A05-3517-C04E-967D-9D0629124F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L’ordine delle parole è di primaria importanza nelle lingue analitiche, poiché distingue il soggetto dall’oggetto:</a:t>
            </a:r>
          </a:p>
          <a:p>
            <a:pPr marL="0" indent="0">
              <a:buNone/>
            </a:pPr>
            <a:endParaRPr lang="it-IT" dirty="0"/>
          </a:p>
          <a:p>
            <a:pPr marL="0" indent="0" algn="ctr">
              <a:buNone/>
            </a:pPr>
            <a:r>
              <a:rPr lang="it-IT" dirty="0"/>
              <a:t>La mamma ama Mara.</a:t>
            </a:r>
          </a:p>
          <a:p>
            <a:pPr marL="0" indent="0" algn="ctr">
              <a:buNone/>
            </a:pPr>
            <a:r>
              <a:rPr lang="it-IT" dirty="0"/>
              <a:t>Mara ama la mamma.</a:t>
            </a:r>
          </a:p>
        </p:txBody>
      </p:sp>
    </p:spTree>
    <p:extLst>
      <p:ext uri="{BB962C8B-B14F-4D97-AF65-F5344CB8AC3E}">
        <p14:creationId xmlns:p14="http://schemas.microsoft.com/office/powerpoint/2010/main" val="1371832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41A1E4-AEC3-314B-87BB-1B9E8B755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Ordine delle parole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3D90A05-3517-C04E-967D-9D0629124F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/>
              <a:t>Мама любит </a:t>
            </a:r>
            <a:r>
              <a:rPr lang="ru-RU" dirty="0" err="1"/>
              <a:t>Мару</a:t>
            </a:r>
            <a:r>
              <a:rPr lang="ru-RU" dirty="0"/>
              <a:t>.</a:t>
            </a:r>
          </a:p>
          <a:p>
            <a:pPr marL="0" indent="0" algn="ctr">
              <a:buNone/>
            </a:pPr>
            <a:r>
              <a:rPr lang="ru-RU" dirty="0" err="1"/>
              <a:t>Мару</a:t>
            </a:r>
            <a:r>
              <a:rPr lang="ru-RU" dirty="0"/>
              <a:t> любит мама.</a:t>
            </a:r>
          </a:p>
          <a:p>
            <a:pPr marL="0" indent="0" algn="ctr">
              <a:buNone/>
            </a:pPr>
            <a:r>
              <a:rPr lang="ru-RU" dirty="0"/>
              <a:t>Любит мама </a:t>
            </a:r>
            <a:r>
              <a:rPr lang="ru-RU" dirty="0" err="1"/>
              <a:t>Мару</a:t>
            </a:r>
            <a:r>
              <a:rPr lang="ru-RU" dirty="0"/>
              <a:t>.</a:t>
            </a:r>
          </a:p>
          <a:p>
            <a:pPr marL="0" indent="0" algn="ctr">
              <a:buNone/>
            </a:pPr>
            <a:r>
              <a:rPr lang="ru-RU" dirty="0" err="1"/>
              <a:t>Мару</a:t>
            </a:r>
            <a:r>
              <a:rPr lang="ru-RU" dirty="0"/>
              <a:t> мама любит.</a:t>
            </a:r>
          </a:p>
          <a:p>
            <a:pPr marL="0" indent="0" algn="ctr">
              <a:buNone/>
            </a:pPr>
            <a:r>
              <a:rPr lang="ru-RU" dirty="0"/>
              <a:t>Любит </a:t>
            </a:r>
            <a:r>
              <a:rPr lang="ru-RU" dirty="0" err="1"/>
              <a:t>Мару</a:t>
            </a:r>
            <a:r>
              <a:rPr lang="ru-RU" dirty="0"/>
              <a:t> мама.</a:t>
            </a:r>
          </a:p>
          <a:p>
            <a:pPr marL="0" indent="0" algn="ctr">
              <a:buNone/>
            </a:pPr>
            <a:r>
              <a:rPr lang="ru-RU" dirty="0"/>
              <a:t>Мама </a:t>
            </a:r>
            <a:r>
              <a:rPr lang="ru-RU" dirty="0" err="1"/>
              <a:t>Мару</a:t>
            </a:r>
            <a:r>
              <a:rPr lang="ru-RU" dirty="0"/>
              <a:t> любит.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8806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6E3DB3C-26B3-2B45-86BB-C7BC39818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938" y="690179"/>
            <a:ext cx="4598181" cy="720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E01503B-1C2D-E249-995D-52A3538E5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504" y="760029"/>
            <a:ext cx="4810908" cy="540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0B8C73F-BED3-504F-ADC9-9A7672CDC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940" y="2002221"/>
            <a:ext cx="4608000" cy="648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52470B1-C1B3-5A49-B70B-CD0C3E3D41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0504" y="2002221"/>
            <a:ext cx="5150767" cy="864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1C1BF31-1925-8D44-BD6B-BD684411F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938" y="3399221"/>
            <a:ext cx="4374000" cy="972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E149AD7-07CB-9543-AE19-844ED37631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0504" y="3408856"/>
            <a:ext cx="4698000" cy="1044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0678708-FC15-9341-B89C-07705A480B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934" y="5020879"/>
            <a:ext cx="4733795" cy="1440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256134B-8CD7-5D40-8F9A-206840BBA3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6628" y="5020879"/>
            <a:ext cx="4797000" cy="14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18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B9DFFAB-D607-784A-8A42-A1DCB40EB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115" y="1377656"/>
            <a:ext cx="4724569" cy="107483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1B6081D-D3E8-4209-B85B-EB1C655A6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1214" y="1111170"/>
            <a:ext cx="1104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6C4FD0F7-9283-5C49-8778-3B09DA2A3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316" y="1453614"/>
            <a:ext cx="4732940" cy="922923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8CA55E4-1295-45C8-BA05-5A9E705B7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3027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8C5794E-A9A1-4A23-AF68-C79A78223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10334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EA8F5475-5236-5240-8F76-A3A028AA62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115" y="4353676"/>
            <a:ext cx="4724569" cy="118114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E14EB2E-C03B-4C4F-8918-09BACA53FF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8316" y="4279523"/>
            <a:ext cx="4732940" cy="133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92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8B036D-F167-B145-9547-52C6103C5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Inversione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625B62A-7E23-2D4D-BFDE-FE696CBD0D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29F8D1C-3CEF-9141-A6AC-AD3D00579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341" y="2136665"/>
            <a:ext cx="11055317" cy="29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2367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8B036D-F167-B145-9547-52C6103C5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Inversione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625B62A-7E23-2D4D-BFDE-FE696CBD0D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71C5477-485C-934D-9680-CBB90AEB0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600" y="2047108"/>
            <a:ext cx="9702800" cy="11557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B05CFF8-D1DE-7040-836A-1833BB7C8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512" y="3552717"/>
            <a:ext cx="4076700" cy="8509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8F4167D-E7FD-8F49-809E-BD037E51AD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6149" y="3563007"/>
            <a:ext cx="3975100" cy="9017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BD1B3F3-0D34-C74E-882D-86847E249C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7512" y="5056518"/>
            <a:ext cx="4216400" cy="8636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B72AD0A-32DD-BC4F-94AD-C22D2485C6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4800" y="5011629"/>
            <a:ext cx="42926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06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8B036D-F167-B145-9547-52C6103C5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Inversione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625B62A-7E23-2D4D-BFDE-FE696CBD0D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B207A4D-516A-0E42-9A78-059F04F70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035" y="2082800"/>
            <a:ext cx="4318000" cy="13462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559842D-E85C-3A44-B70D-40DE8E63C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065" y="2137979"/>
            <a:ext cx="4406900" cy="13843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2D922FB-D639-0D47-8424-503779360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8035" y="4001294"/>
            <a:ext cx="4699000" cy="13208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75ADEE7-E549-A34E-A825-9D48240029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7065" y="4074977"/>
            <a:ext cx="45847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88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FBD61F-D78D-7D43-A25C-604673CD1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frasi personali (RU) vs frasi impersonali (IT)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3D41317-00EA-584F-8911-68FA41F41D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ED13231-5039-D347-95DE-52717F95F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757" y="1806850"/>
            <a:ext cx="3644900" cy="9906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7976681-5FAA-0C4D-AFC4-5D43FCCB3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343" y="1857650"/>
            <a:ext cx="3771900" cy="9398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03DD163-F4EE-0446-A208-289E4F6EF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757" y="3499644"/>
            <a:ext cx="4000500" cy="10033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8B56D4A-A783-E041-9DB2-0594A29324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2743" y="3509416"/>
            <a:ext cx="3975100" cy="6985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2FE8C15-ABF1-3C44-96A1-FDE55AA00E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5757" y="5029200"/>
            <a:ext cx="3987800" cy="12827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C8F2246-2EB2-0049-AD73-E4EC7CA1EE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6171" y="5029200"/>
            <a:ext cx="38227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26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E7582F5-7E94-724D-9467-9596C10BD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502" y="457200"/>
            <a:ext cx="939699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872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AB226FF-8A8D-484E-9F5C-4C9D1B621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76122"/>
            <a:ext cx="11277600" cy="490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198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7F9ACD2-4AB9-6A45-B480-B4187B3D6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23263"/>
            <a:ext cx="11277600" cy="341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21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7DB221A-941E-2E49-A54F-E9333FF86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820" y="784553"/>
            <a:ext cx="7374347" cy="1836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9FDCEA1-6509-F041-BB96-9ABA96D32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1142" y="2538248"/>
            <a:ext cx="3124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32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9304BFE-0215-C04F-A073-7B34A4D9D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214" y="616388"/>
            <a:ext cx="5384800" cy="18415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9F00B19-60DC-844E-A9A8-22F7911A1E8B}"/>
              </a:ext>
            </a:extLst>
          </p:cNvPr>
          <p:cNvSpPr txBox="1"/>
          <p:nvPr/>
        </p:nvSpPr>
        <p:spPr>
          <a:xfrm>
            <a:off x="662151" y="3216166"/>
            <a:ext cx="479271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обедать –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обедывать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быть – бывать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читать – читывать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говорить - говаривать</a:t>
            </a:r>
          </a:p>
          <a:p>
            <a:endParaRPr lang="it-I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significato frequentativo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9C766B7-B510-C841-A563-386BDC46A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9689" y="616388"/>
            <a:ext cx="46228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66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E01E85C-BCA2-7249-950B-6DEFDCD3C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642" y="2095500"/>
            <a:ext cx="4927600" cy="2667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FA32190-A5D1-E944-8BAC-CB5D1E0B4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8128" y="2133600"/>
            <a:ext cx="34798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29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F77A67E-0408-8B49-9262-D9AA5AAD5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91" y="1335032"/>
            <a:ext cx="4254500" cy="37465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7BB2FB4-9B6D-AF43-8CE8-31D487E1A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5872" y="1372282"/>
            <a:ext cx="2754000" cy="36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84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A1BEFD6-C7F5-E34A-88CF-1B35E4852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678" y="2115425"/>
            <a:ext cx="3320471" cy="2772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F130077-D819-724B-A444-E3089ACE9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820" y="2115425"/>
            <a:ext cx="54356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64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xploreVTI">
  <a:themeElements>
    <a:clrScheme name="AnalogousFromDarkSeedLeftStep">
      <a:dk1>
        <a:srgbClr val="000000"/>
      </a:dk1>
      <a:lt1>
        <a:srgbClr val="FFFFFF"/>
      </a:lt1>
      <a:dk2>
        <a:srgbClr val="243841"/>
      </a:dk2>
      <a:lt2>
        <a:srgbClr val="E8E4E2"/>
      </a:lt2>
      <a:accent1>
        <a:srgbClr val="26ACE2"/>
      </a:accent1>
      <a:accent2>
        <a:srgbClr val="17B49F"/>
      </a:accent2>
      <a:accent3>
        <a:srgbClr val="24B968"/>
      </a:accent3>
      <a:accent4>
        <a:srgbClr val="18B91E"/>
      </a:accent4>
      <a:accent5>
        <a:srgbClr val="5BB624"/>
      </a:accent5>
      <a:accent6>
        <a:srgbClr val="8EAC16"/>
      </a:accent6>
      <a:hlink>
        <a:srgbClr val="459130"/>
      </a:hlink>
      <a:folHlink>
        <a:srgbClr val="7F7F7F"/>
      </a:folHlink>
    </a:clrScheme>
    <a:fontScheme name="Custom 23">
      <a:majorFont>
        <a:latin typeface="Rockwell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loreVTI" id="{157DDAE2-BFCD-43FD-9602-E5EFEAD66DC3}" vid="{04B6EBF8-4645-4305-9753-050B4204785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93</Words>
  <Application>Microsoft Macintosh PowerPoint</Application>
  <PresentationFormat>Widescreen</PresentationFormat>
  <Paragraphs>25</Paragraphs>
  <Slides>19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6" baseType="lpstr">
      <vt:lpstr>Arial</vt:lpstr>
      <vt:lpstr>Avenir Next LT Pro</vt:lpstr>
      <vt:lpstr>AvenirNext LT Pro Medium</vt:lpstr>
      <vt:lpstr>Rockwell</vt:lpstr>
      <vt:lpstr>Segoe UI</vt:lpstr>
      <vt:lpstr>Times New Roman</vt:lpstr>
      <vt:lpstr>ExploreVTI</vt:lpstr>
      <vt:lpstr>Traduzione RU-IT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Concordanza dei tempi</vt:lpstr>
      <vt:lpstr>Concordanza dei tempi</vt:lpstr>
      <vt:lpstr>Ordine delle parole</vt:lpstr>
      <vt:lpstr>Ordine delle parole</vt:lpstr>
      <vt:lpstr>Presentazione standard di PowerPoint</vt:lpstr>
      <vt:lpstr>Presentazione standard di PowerPoint</vt:lpstr>
      <vt:lpstr>Inversione</vt:lpstr>
      <vt:lpstr>Inversione</vt:lpstr>
      <vt:lpstr>Inversione</vt:lpstr>
      <vt:lpstr>frasi personali (RU) vs frasi impersonali (IT)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Modulo di Traduzione RU-IT</dc:title>
  <dc:creator>Natalia Guseva</dc:creator>
  <cp:lastModifiedBy>natalia.guseva@unimc.it</cp:lastModifiedBy>
  <cp:revision>11</cp:revision>
  <dcterms:created xsi:type="dcterms:W3CDTF">2021-02-18T20:43:34Z</dcterms:created>
  <dcterms:modified xsi:type="dcterms:W3CDTF">2023-03-07T07:45:51Z</dcterms:modified>
</cp:coreProperties>
</file>