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4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5" r:id="rId13"/>
    <p:sldId id="316" r:id="rId14"/>
    <p:sldId id="317" r:id="rId15"/>
    <p:sldId id="318" r:id="rId16"/>
    <p:sldId id="319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5707"/>
  </p:normalViewPr>
  <p:slideViewPr>
    <p:cSldViewPr snapToGrid="0" snapToObjects="1" showGuides="1">
      <p:cViewPr varScale="1">
        <p:scale>
          <a:sx n="124" d="100"/>
          <a:sy n="124" d="100"/>
        </p:scale>
        <p:origin x="54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445EA7-F27B-8D4A-8BBA-C096E2BD6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C27E561-770F-F34B-AD8F-E87252002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012CBA-4F9B-7F4E-8484-61614468F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0B2-ABF7-764F-905A-3501B083CB96}" type="datetimeFigureOut">
              <a:rPr lang="it-IT" smtClean="0"/>
              <a:t>09/03/23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BD698A-F967-EC47-84F9-08B96EC0F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D49B9F-2573-2D40-B582-BFC6BEF8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DDCC-5194-CC4B-9154-A5A0EF40C0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883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8DDD8E-7351-F447-A51D-BAD109553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D4DB262-9E3E-A14D-BDE0-D927D47AB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977840-3525-F942-ACC8-B8D9F6A4F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0B2-ABF7-764F-905A-3501B083CB96}" type="datetimeFigureOut">
              <a:rPr lang="it-IT" smtClean="0"/>
              <a:t>09/03/23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FC4773-7932-CD47-97B5-20B98EBD1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9E68947-14BE-0342-A8DD-76D32992F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DDCC-5194-CC4B-9154-A5A0EF40C0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3021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3ADA6DD-32C8-7A41-9472-E41C33F8B2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E7B4F03-0451-744D-BEA4-03100F4B8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EDF424-CD0B-E348-82AA-09AF0BC88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0B2-ABF7-764F-905A-3501B083CB96}" type="datetimeFigureOut">
              <a:rPr lang="it-IT" smtClean="0"/>
              <a:t>09/03/23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4A0927-8562-B048-A949-9C9F1CFC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0823C9-54A7-1B4E-B089-5AB42001A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DDCC-5194-CC4B-9154-A5A0EF40C0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0203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7BA511-6953-EE40-8D3C-411DD0B9B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8C3F1A-0C56-C348-8EC7-C756D0D7F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16762C-A327-2D48-8496-FB608AF89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0B2-ABF7-764F-905A-3501B083CB96}" type="datetimeFigureOut">
              <a:rPr lang="it-IT" smtClean="0"/>
              <a:t>09/03/23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642BCA-515C-754E-93DF-04712E476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EF264E-DA70-A34C-9320-366D2B59C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DDCC-5194-CC4B-9154-A5A0EF40C0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3368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4460DA-AD99-3D4D-802C-A26C42DFF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F27526-DC46-9440-B903-9B901EA8F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3DC608-BBE8-F24A-9799-3C2BB462E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0B2-ABF7-764F-905A-3501B083CB96}" type="datetimeFigureOut">
              <a:rPr lang="it-IT" smtClean="0"/>
              <a:t>09/03/23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B9C25F-FAF8-0F4F-B797-92C37541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3DBA72-547A-0E4E-9089-EAF9A4328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DDCC-5194-CC4B-9154-A5A0EF40C0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7002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F477D0-F0E2-7542-AA4E-D191820F1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D50EB3-5115-134A-A57F-514A1A3A83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0DD1EF6-FBC8-5644-92C6-09DB81CBD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E1D110-82E4-BE4F-8DC9-1E050629B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0B2-ABF7-764F-905A-3501B083CB96}" type="datetimeFigureOut">
              <a:rPr lang="it-IT" smtClean="0"/>
              <a:t>09/03/23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4D80ECB-2637-CE46-BD0E-3285D26B9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7F7792-FAE0-1444-8D5D-AB69CFA2D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DDCC-5194-CC4B-9154-A5A0EF40C0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93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F9F787-465B-0048-A21C-C54143634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6A55BDA-7CDB-9047-9912-CB21B278E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1BC5340-0002-DB45-A13A-22023DB9E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FAE04C6-BFB4-A648-A3CA-A9D5991C0E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AAE7987-B663-8B4A-96B4-01C3B89215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B4DF5ED-E39B-4C4F-8D67-6BE63426F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0B2-ABF7-764F-905A-3501B083CB96}" type="datetimeFigureOut">
              <a:rPr lang="it-IT" smtClean="0"/>
              <a:t>09/03/23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4A3FBBE-FF11-3F43-8A5F-29B46666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A96C549-EE9E-9440-8D2F-3624F3625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DDCC-5194-CC4B-9154-A5A0EF40C0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962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502437-4B73-B34A-B5A9-6FDD8CAB3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200FC26-86ED-E546-8B48-78FE63248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0B2-ABF7-764F-905A-3501B083CB96}" type="datetimeFigureOut">
              <a:rPr lang="it-IT" smtClean="0"/>
              <a:t>09/03/23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B9FEDBA-E84E-ED49-A8F3-4F211943F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F937D11-8647-1F45-85B2-690DCD422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DDCC-5194-CC4B-9154-A5A0EF40C0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0806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AF77606-DEC4-0640-9F4C-B0676CFF4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0B2-ABF7-764F-905A-3501B083CB96}" type="datetimeFigureOut">
              <a:rPr lang="it-IT" smtClean="0"/>
              <a:t>09/03/23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94F78BA-F22B-B64A-9EB8-0722A912F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E382E98-E2F9-AE4F-A43D-210788300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DDCC-5194-CC4B-9154-A5A0EF40C0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593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651972-4BE5-9A47-BF7E-2FE44EAE5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03C067-5915-164C-8CB3-0EE3A6B7D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79A0643-28FD-E94F-A280-09C7FD94F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27F11A6-397E-B247-B091-4A36C2FA9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0B2-ABF7-764F-905A-3501B083CB96}" type="datetimeFigureOut">
              <a:rPr lang="it-IT" smtClean="0"/>
              <a:t>09/03/23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9D1998-78AD-C44B-ADBD-2DC8A9C4D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98447B0-942A-8B40-A247-82898580B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DDCC-5194-CC4B-9154-A5A0EF40C0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827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B104A6-91C2-4C41-85F2-6F2272C50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90C6E93-43D9-3842-984A-997A0F807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CE42051-4C61-AA41-AF77-B9C2F3CBA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27339F4-FC05-194C-B8B5-A8230150A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0B2-ABF7-764F-905A-3501B083CB96}" type="datetimeFigureOut">
              <a:rPr lang="it-IT" smtClean="0"/>
              <a:t>09/03/23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FD4665A-07EF-894B-8DDB-D6489A0E1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36FADD-7599-A748-A3BD-BE5006A61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DDCC-5194-CC4B-9154-A5A0EF40C0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156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0B2C324-0DE7-1345-A42E-D3D47A309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C0A3429-DB62-C045-8233-9D60FF09A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F1001D-6DBB-3947-A1D6-8BBA1865CB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5D0B2-ABF7-764F-905A-3501B083CB96}" type="datetimeFigureOut">
              <a:rPr lang="it-IT" smtClean="0"/>
              <a:t>09/03/23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7006CB-8AEA-1B4D-AE9C-3B375D4008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C48EC6-1757-8A45-AF32-784DD767A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0DDCC-5194-CC4B-9154-A5A0EF40C0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123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F0D192-5FB7-994D-B2C6-3B0365C9D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4098524"/>
            <a:ext cx="5996628" cy="2226076"/>
          </a:xfrm>
        </p:spPr>
        <p:txBody>
          <a:bodyPr anchor="ctr">
            <a:normAutofit/>
          </a:bodyPr>
          <a:lstStyle/>
          <a:p>
            <a:pPr algn="l"/>
            <a:r>
              <a:rPr lang="it-IT" sz="5400" dirty="0"/>
              <a:t>Modulo di Traduzione RU-IT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8D6AC0C-8415-1A41-AC17-35515BC00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5430" y="4085112"/>
            <a:ext cx="3997745" cy="2228758"/>
          </a:xfrm>
        </p:spPr>
        <p:txBody>
          <a:bodyPr anchor="ctr">
            <a:normAutofit/>
          </a:bodyPr>
          <a:lstStyle/>
          <a:p>
            <a:r>
              <a:rPr lang="it-IT"/>
              <a:t>Lezione</a:t>
            </a:r>
            <a:r>
              <a:rPr lang="ru-RU" dirty="0"/>
              <a:t> </a:t>
            </a:r>
            <a:r>
              <a:rPr lang="it-IT" dirty="0"/>
              <a:t>3</a:t>
            </a:r>
          </a:p>
          <a:p>
            <a:pPr algn="l"/>
            <a:endParaRPr lang="it-IT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7E7F75-6D19-4E89-B34A-D260264CDE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703" b="24703"/>
          <a:stretch/>
        </p:blipFill>
        <p:spPr>
          <a:xfrm>
            <a:off x="198741" y="10"/>
            <a:ext cx="11812017" cy="391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67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551D5F5-D739-5D48-B539-742D9AB13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314450"/>
            <a:ext cx="111506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93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E083524-EA6D-1E47-949C-70A4BEB84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2171700"/>
            <a:ext cx="11176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84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C166DA-4430-4748-806C-C9A7BFD20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b="1" dirty="0"/>
              <a:t>Tipi di equivalenza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8D5CF0-BA48-A74D-A4DA-A4340F252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it-IT" sz="3200" dirty="0"/>
              <a:t>Tre modelli di traduzione: formale, semantica e situazionale</a:t>
            </a:r>
          </a:p>
        </p:txBody>
      </p:sp>
    </p:spTree>
    <p:extLst>
      <p:ext uri="{BB962C8B-B14F-4D97-AF65-F5344CB8AC3E}">
        <p14:creationId xmlns:p14="http://schemas.microsoft.com/office/powerpoint/2010/main" val="761130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851BD5-BFD9-494D-B0BC-293484711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b="1" dirty="0"/>
              <a:t>Equivalenza formale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87652B-258A-564E-87BD-C7F868D01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ru-RU" sz="3600" dirty="0"/>
              <a:t>Итальянская кухня известна во всём мире.</a:t>
            </a:r>
          </a:p>
          <a:p>
            <a:pPr marL="0" indent="0" algn="ctr">
              <a:buNone/>
            </a:pPr>
            <a:r>
              <a:rPr lang="it-IT" sz="3600" dirty="0"/>
              <a:t>La cucina italiana è famosa in tutto il mondo.</a:t>
            </a:r>
          </a:p>
        </p:txBody>
      </p:sp>
    </p:spTree>
    <p:extLst>
      <p:ext uri="{BB962C8B-B14F-4D97-AF65-F5344CB8AC3E}">
        <p14:creationId xmlns:p14="http://schemas.microsoft.com/office/powerpoint/2010/main" val="271795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851BD5-BFD9-494D-B0BC-293484711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b="1" dirty="0"/>
              <a:t>Equivalenza semantica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87652B-258A-564E-87BD-C7F868D01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ru-RU" sz="3600" dirty="0"/>
              <a:t>В конституции Италии установлено, что президентом может быть гражданин Итальянской Республики не моложе пятидесяти лет и обладающий гражданскими и политическими правами.</a:t>
            </a:r>
          </a:p>
          <a:p>
            <a:pPr marL="0" indent="0" algn="ctr">
              <a:buNone/>
            </a:pPr>
            <a:r>
              <a:rPr lang="it-IT" sz="3600" dirty="0"/>
              <a:t>La costituzione stabilisce che può essere eletto presidente ogni cittadino italiano che abbia compiuto i cinquant’anni di età e che goda dei diritti civili e politici.</a:t>
            </a:r>
          </a:p>
        </p:txBody>
      </p:sp>
    </p:spTree>
    <p:extLst>
      <p:ext uri="{BB962C8B-B14F-4D97-AF65-F5344CB8AC3E}">
        <p14:creationId xmlns:p14="http://schemas.microsoft.com/office/powerpoint/2010/main" val="203490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851BD5-BFD9-494D-B0BC-293484711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b="1" dirty="0"/>
              <a:t>Equivalenza situazionale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87652B-258A-564E-87BD-C7F868D01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ru-RU" sz="3600" dirty="0"/>
              <a:t>Приезд Папы Римского в США стал вторым за всю историю страны визитом главы Римско-католической церкви.</a:t>
            </a:r>
          </a:p>
          <a:p>
            <a:pPr marL="0" indent="0" algn="ctr">
              <a:buNone/>
            </a:pPr>
            <a:r>
              <a:rPr lang="it-IT" sz="3600" dirty="0"/>
              <a:t>E’ la seconda visita di tutti i tempi del capo della Santa Romana Chiesa negli Stati Uniti.</a:t>
            </a:r>
          </a:p>
        </p:txBody>
      </p:sp>
    </p:spTree>
    <p:extLst>
      <p:ext uri="{BB962C8B-B14F-4D97-AF65-F5344CB8AC3E}">
        <p14:creationId xmlns:p14="http://schemas.microsoft.com/office/powerpoint/2010/main" val="178228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17217E-5463-C448-A5D1-47055369A84F}"/>
              </a:ext>
            </a:extLst>
          </p:cNvPr>
          <p:cNvSpPr txBox="1"/>
          <p:nvPr/>
        </p:nvSpPr>
        <p:spPr>
          <a:xfrm>
            <a:off x="781872" y="1204126"/>
            <a:ext cx="4476811" cy="33588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3600" cap="all" dirty="0" err="1">
                <a:latin typeface="+mj-lt"/>
                <a:ea typeface="+mj-ea"/>
                <a:cs typeface="+mj-cs"/>
              </a:rPr>
              <a:t>Traslitterazione</a:t>
            </a:r>
            <a:r>
              <a:rPr lang="en-US" sz="3600" cap="all" dirty="0">
                <a:latin typeface="+mj-lt"/>
                <a:ea typeface="+mj-ea"/>
                <a:cs typeface="+mj-cs"/>
              </a:rPr>
              <a:t> </a:t>
            </a:r>
            <a:r>
              <a:rPr lang="en-US" sz="3600" cap="all" dirty="0" err="1">
                <a:latin typeface="+mj-lt"/>
                <a:ea typeface="+mj-ea"/>
                <a:cs typeface="+mj-cs"/>
              </a:rPr>
              <a:t>scientifica</a:t>
            </a:r>
            <a:endParaRPr lang="en-US" sz="3600" cap="all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Immagine 1" descr="Immagine che contiene testo, ricevuta&#10;&#10;Descrizione generata automaticamente">
            <a:extLst>
              <a:ext uri="{FF2B5EF4-FFF2-40B4-BE49-F238E27FC236}">
                <a16:creationId xmlns:a16="http://schemas.microsoft.com/office/drawing/2014/main" id="{941AAE96-98B9-FA47-9340-0786B2829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974" y="608797"/>
            <a:ext cx="3815966" cy="578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45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3CFD24-8516-6642-99F1-42587341E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Formazione delle parole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7E73C1E-831F-704A-BED1-6EE18DD9A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271" y="2281610"/>
            <a:ext cx="6983456" cy="1116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F900C50-A30D-DE43-89E4-9F521242D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84" y="4183260"/>
            <a:ext cx="536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96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08903D-AE05-124C-BBE0-DFEB57E37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163350"/>
            <a:ext cx="5996619" cy="20658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Суффиксы</a:t>
            </a:r>
            <a:endParaRPr lang="en-US" sz="54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EADCC8E-613B-BD47-A312-075EEF292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4476" y="2126395"/>
            <a:ext cx="10400000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17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08903D-AE05-124C-BBE0-DFEB57E37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163350"/>
            <a:ext cx="5996619" cy="20658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Суффиксы</a:t>
            </a:r>
            <a:endParaRPr lang="en-US" sz="54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DFEFAAF-09F2-C94A-8178-B24D56454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DC85DD1-A999-BB49-91A7-3482977C9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86" y="1820775"/>
            <a:ext cx="10833100" cy="1270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A5FCB8F-AA79-C14D-86C7-5CEB99197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60" y="3625117"/>
            <a:ext cx="11016466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74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08903D-AE05-124C-BBE0-DFEB57E37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163350"/>
            <a:ext cx="5996619" cy="20658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Суффиксы</a:t>
            </a:r>
            <a:endParaRPr lang="en-US" sz="54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4E68D8E9-5601-144D-8DF1-A8162FE06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873379"/>
            <a:ext cx="10515600" cy="29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12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511BB9-BA2D-AA4B-88B5-925234119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b="1" dirty="0"/>
              <a:t>Reggenze dei sostantivi derivati dai verbi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D01505-AC8E-1F44-A495-D9AE6E8BC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F4B73A3-0584-0E40-A1E7-3F24AA377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" y="1943100"/>
            <a:ext cx="115697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1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08903D-AE05-124C-BBE0-DFEB57E37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163350"/>
            <a:ext cx="5996619" cy="20658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Суффиксы</a:t>
            </a:r>
            <a:endParaRPr lang="en-US" sz="54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343095D-8730-E44B-8038-59B5CB061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9698" y="2385716"/>
            <a:ext cx="9332604" cy="391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0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08903D-AE05-124C-BBE0-DFEB57E37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163350"/>
            <a:ext cx="5996619" cy="20658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Суффиксы</a:t>
            </a:r>
            <a:endParaRPr lang="en-US" sz="54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B47E010-7EB3-BC4E-88EC-1D91B7523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52755"/>
            <a:ext cx="10515600" cy="378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33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BE656FE-87F1-F442-AF67-1ED84D260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2279650"/>
            <a:ext cx="114554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938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143</Words>
  <Application>Microsoft Macintosh PowerPoint</Application>
  <PresentationFormat>Widescreen</PresentationFormat>
  <Paragraphs>21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di Office</vt:lpstr>
      <vt:lpstr>Modulo di Traduzione RU-IT</vt:lpstr>
      <vt:lpstr>Formazione delle parole</vt:lpstr>
      <vt:lpstr>Суффиксы</vt:lpstr>
      <vt:lpstr>Суффиксы</vt:lpstr>
      <vt:lpstr>Суффиксы</vt:lpstr>
      <vt:lpstr>Reggenze dei sostantivi derivati dai verbi</vt:lpstr>
      <vt:lpstr>Суффиксы</vt:lpstr>
      <vt:lpstr>Суффиксы</vt:lpstr>
      <vt:lpstr>Presentazione standard di PowerPoint</vt:lpstr>
      <vt:lpstr>Presentazione standard di PowerPoint</vt:lpstr>
      <vt:lpstr>Presentazione standard di PowerPoint</vt:lpstr>
      <vt:lpstr>Tipi di equivalenza</vt:lpstr>
      <vt:lpstr>Equivalenza formale</vt:lpstr>
      <vt:lpstr>Equivalenza semantica</vt:lpstr>
      <vt:lpstr>Equivalenza situazionale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Natalia Guseva</dc:creator>
  <cp:lastModifiedBy>natalia.guseva@unimc.it</cp:lastModifiedBy>
  <cp:revision>6</cp:revision>
  <dcterms:created xsi:type="dcterms:W3CDTF">2021-02-20T11:33:51Z</dcterms:created>
  <dcterms:modified xsi:type="dcterms:W3CDTF">2023-03-09T09:52:52Z</dcterms:modified>
</cp:coreProperties>
</file>