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314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5728"/>
  </p:normalViewPr>
  <p:slideViewPr>
    <p:cSldViewPr snapToGrid="0" snapToObjects="1" showGuides="1">
      <p:cViewPr varScale="1">
        <p:scale>
          <a:sx n="124" d="100"/>
          <a:sy n="124" d="100"/>
        </p:scale>
        <p:origin x="544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3/9/23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25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3/9/23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542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3/9/23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344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3/9/23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86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3/9/23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196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3/9/23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526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3/9/23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665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3/9/23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661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3/9/23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393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3/9/23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667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3/9/23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196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3/9/23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11501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31" r:id="rId6"/>
    <p:sldLayoutId id="2147483726" r:id="rId7"/>
    <p:sldLayoutId id="2147483727" r:id="rId8"/>
    <p:sldLayoutId id="2147483728" r:id="rId9"/>
    <p:sldLayoutId id="2147483730" r:id="rId10"/>
    <p:sldLayoutId id="2147483729" r:id="rId11"/>
  </p:sldLayoutIdLst>
  <p:hf sldNum="0"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7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F0D192-5FB7-994D-B2C6-3B0365C9DF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6275" y="4098524"/>
            <a:ext cx="5996628" cy="2226076"/>
          </a:xfrm>
        </p:spPr>
        <p:txBody>
          <a:bodyPr anchor="ctr">
            <a:normAutofit fontScale="90000"/>
          </a:bodyPr>
          <a:lstStyle/>
          <a:p>
            <a:pPr algn="l"/>
            <a:r>
              <a:rPr lang="it-IT" sz="5400" dirty="0">
                <a:solidFill>
                  <a:srgbClr val="FF0000"/>
                </a:solidFill>
              </a:rPr>
              <a:t>Modulo di Traduzione RU-IT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8D6AC0C-8415-1A41-AC17-35515BC001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85430" y="4085112"/>
            <a:ext cx="3997745" cy="2228758"/>
          </a:xfrm>
        </p:spPr>
        <p:txBody>
          <a:bodyPr anchor="ctr">
            <a:normAutofit/>
          </a:bodyPr>
          <a:lstStyle/>
          <a:p>
            <a:r>
              <a:rPr lang="it-IT">
                <a:solidFill>
                  <a:srgbClr val="FF0000"/>
                </a:solidFill>
              </a:rPr>
              <a:t>Lezione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it-IT" dirty="0">
                <a:solidFill>
                  <a:srgbClr val="FF0000"/>
                </a:solidFill>
              </a:rPr>
              <a:t>4</a:t>
            </a:r>
          </a:p>
          <a:p>
            <a:pPr algn="l"/>
            <a:endParaRPr lang="it-IT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7E7F75-6D19-4E89-B34A-D260264CDEA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4703" b="24703"/>
          <a:stretch/>
        </p:blipFill>
        <p:spPr>
          <a:xfrm>
            <a:off x="198741" y="10"/>
            <a:ext cx="11812017" cy="3919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044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FBDB3E-4029-744E-A2A8-9B55B0BE2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predicato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7CACFB-708F-DA47-AAAD-6CEAEB53B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Autofit/>
          </a:bodyPr>
          <a:lstStyle/>
          <a:p>
            <a:pPr marL="0" indent="0">
              <a:buNone/>
            </a:pPr>
            <a:r>
              <a:rPr lang="it-IT" sz="2400" dirty="0"/>
              <a:t>Per esprimere un’azione inattesa e di solito indesiderata o estemporanea il russo parlato si serve a volte di un doppio predicato: il primo è fisso e il secondo è il predicato vero e proprio</a:t>
            </a:r>
          </a:p>
          <a:p>
            <a:pPr marL="0" indent="0">
              <a:buNone/>
            </a:pPr>
            <a:r>
              <a:rPr lang="ru-RU" sz="2400" dirty="0"/>
              <a:t>А он возьми и скажи ей это в лоб.</a:t>
            </a:r>
            <a:endParaRPr lang="it-IT" sz="2400" dirty="0"/>
          </a:p>
          <a:p>
            <a:pPr marL="0" indent="0">
              <a:buNone/>
            </a:pPr>
            <a:r>
              <a:rPr lang="it-IT" sz="2400" dirty="0"/>
              <a:t>Glielo disse a bruciapelo.</a:t>
            </a:r>
            <a:endParaRPr lang="ru-RU" sz="2400" dirty="0"/>
          </a:p>
          <a:p>
            <a:pPr marL="0" indent="0">
              <a:buNone/>
            </a:pPr>
            <a:r>
              <a:rPr lang="ru-RU" sz="2400" dirty="0"/>
              <a:t>Все засмеялись, а он возьми и захлопай в ладоши.</a:t>
            </a:r>
            <a:endParaRPr lang="it-IT" sz="2400" dirty="0"/>
          </a:p>
          <a:p>
            <a:pPr marL="0" indent="0">
              <a:buNone/>
            </a:pPr>
            <a:r>
              <a:rPr lang="it-IT" sz="2400" dirty="0"/>
              <a:t>Tutti si sono messi a ridere, solo lui batteva (e lui a battere) le mani.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DCB7DC3-1BA5-4746-B768-AC306CB30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/>
              <a:t>Il predicato verbale doppio</a:t>
            </a:r>
          </a:p>
        </p:txBody>
      </p:sp>
    </p:spTree>
    <p:extLst>
      <p:ext uri="{BB962C8B-B14F-4D97-AF65-F5344CB8AC3E}">
        <p14:creationId xmlns:p14="http://schemas.microsoft.com/office/powerpoint/2010/main" val="3862822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FBDB3E-4029-744E-A2A8-9B55B0BE2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predicato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7CACFB-708F-DA47-AAAD-6CEAEB53B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Autofit/>
          </a:bodyPr>
          <a:lstStyle/>
          <a:p>
            <a:pPr marL="0" indent="0">
              <a:buNone/>
            </a:pPr>
            <a:r>
              <a:rPr lang="ru-RU" sz="2800" dirty="0"/>
              <a:t>Говорил ему ничего не трогать, а он взял и перевернул всё вверх дном.</a:t>
            </a:r>
            <a:endParaRPr lang="it-IT" sz="2800" dirty="0"/>
          </a:p>
          <a:p>
            <a:pPr marL="0" indent="0">
              <a:buNone/>
            </a:pPr>
            <a:r>
              <a:rPr lang="it-IT" sz="2800" dirty="0"/>
              <a:t>Glielo avevo detto di non toccare niente e invece lui ha messo tutto sottosopra.</a:t>
            </a:r>
            <a:endParaRPr lang="ru-RU" sz="2800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DCB7DC3-1BA5-4746-B768-AC306CB30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/>
              <a:t>Il predicato verbale doppio</a:t>
            </a:r>
          </a:p>
        </p:txBody>
      </p:sp>
    </p:spTree>
    <p:extLst>
      <p:ext uri="{BB962C8B-B14F-4D97-AF65-F5344CB8AC3E}">
        <p14:creationId xmlns:p14="http://schemas.microsoft.com/office/powerpoint/2010/main" val="2209324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FBDB3E-4029-744E-A2A8-9B55B0BE2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predicato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7CACFB-708F-DA47-AAAD-6CEAEB53B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Autofit/>
          </a:bodyPr>
          <a:lstStyle/>
          <a:p>
            <a:pPr marL="0" indent="0">
              <a:buNone/>
            </a:pPr>
            <a:r>
              <a:rPr lang="it-IT" sz="2800" dirty="0"/>
              <a:t>Altre volte il russo ripete due volte lo stesso predicato. Tale reiterazione serve a sottolineare l’azione indicata dal verbo.</a:t>
            </a:r>
          </a:p>
          <a:p>
            <a:pPr marL="0" indent="0">
              <a:buNone/>
            </a:pPr>
            <a:r>
              <a:rPr lang="ru-RU" sz="2800" dirty="0"/>
              <a:t>Шли они, шли, и наконец, пришли.</a:t>
            </a:r>
            <a:endParaRPr lang="it-IT" sz="2800" dirty="0"/>
          </a:p>
          <a:p>
            <a:pPr marL="0" indent="0">
              <a:buNone/>
            </a:pPr>
            <a:r>
              <a:rPr lang="it-IT" sz="2800" dirty="0" err="1"/>
              <a:t>Camminan</a:t>
            </a:r>
            <a:r>
              <a:rPr lang="it-IT" sz="2800" dirty="0"/>
              <a:t> camminando, arrivarono.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DCB7DC3-1BA5-4746-B768-AC306CB30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/>
              <a:t>Il predicato verbale doppio</a:t>
            </a:r>
          </a:p>
        </p:txBody>
      </p:sp>
    </p:spTree>
    <p:extLst>
      <p:ext uri="{BB962C8B-B14F-4D97-AF65-F5344CB8AC3E}">
        <p14:creationId xmlns:p14="http://schemas.microsoft.com/office/powerpoint/2010/main" val="2218332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C8E6EB-4C59-429B-97E4-72A058CFC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5B90362-AFCC-46A9-B41C-A257A8C5B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71EF7F1-38BA-471D-8CD4-2A9AE8E35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04BED40-EAF7-4E55-AFF7-2CD840EBD3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74CAE8B-A23F-6E47-823D-70FC821DA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02156"/>
            <a:ext cx="6309003" cy="10138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800" b="0" kern="1200" cap="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Il predicato	verbale doppio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367CCF1-BB1E-41CF-8499-94A870C33E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66751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393B2E3-1BE3-614B-B303-D36EDA9243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4" y="1896533"/>
            <a:ext cx="6309003" cy="3962266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ru-RU" sz="3200" dirty="0"/>
              <a:t>Дед бил, бил, не разбил, баба била, била, не разбила.</a:t>
            </a:r>
            <a:endParaRPr lang="it-IT" sz="3200" dirty="0"/>
          </a:p>
          <a:p>
            <a:pPr marL="0" indent="0">
              <a:buNone/>
            </a:pPr>
            <a:r>
              <a:rPr lang="ru-RU" sz="3200" dirty="0"/>
              <a:t>«Курочка ряба»</a:t>
            </a:r>
            <a:endParaRPr lang="it-IT" sz="3200" dirty="0"/>
          </a:p>
          <a:p>
            <a:pPr marL="0" indent="0">
              <a:buNone/>
            </a:pPr>
            <a:r>
              <a:rPr lang="it-IT" sz="3200" dirty="0"/>
              <a:t>Il vecchio cercò di romperlo [l’uovo], ma non ci riuscì, la vecchia cercò di romperlo, ma non ci riuscì.</a:t>
            </a:r>
          </a:p>
          <a:p>
            <a:pPr marL="0" indent="0">
              <a:buNone/>
            </a:pPr>
            <a:r>
              <a:rPr lang="it-IT" sz="3200" dirty="0"/>
              <a:t>«La gallinella maculata»</a:t>
            </a:r>
            <a:endParaRPr lang="ru-RU" sz="3200" dirty="0"/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6" name="Segnaposto contenuto 5" descr="Immagine che contiene sedendo, scatola, tavolo, cibo&#10;&#10;Descrizione generata automaticamente">
            <a:extLst>
              <a:ext uri="{FF2B5EF4-FFF2-40B4-BE49-F238E27FC236}">
                <a16:creationId xmlns:a16="http://schemas.microsoft.com/office/drawing/2014/main" id="{5F1026D3-3562-B64C-AB8F-35D598351AC5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/>
          <a:srcRect l="14145" r="9676" b="1"/>
          <a:stretch/>
        </p:blipFill>
        <p:spPr>
          <a:xfrm>
            <a:off x="7521283" y="10"/>
            <a:ext cx="467071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805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8D9B96-5D46-C64E-9A34-A08C09C19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Sintagmi nominali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474C80-EBE4-2D4E-A074-B5D663B1E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Autofit/>
          </a:bodyPr>
          <a:lstStyle/>
          <a:p>
            <a:pPr marL="0" indent="0" algn="ctr">
              <a:buNone/>
            </a:pPr>
            <a:r>
              <a:rPr lang="ru-RU" sz="3200" dirty="0"/>
              <a:t>Прекрасный вечер </a:t>
            </a:r>
            <a:endParaRPr lang="it-IT" sz="3200" dirty="0"/>
          </a:p>
          <a:p>
            <a:pPr marL="0" indent="0" algn="ctr">
              <a:buNone/>
            </a:pPr>
            <a:r>
              <a:rPr lang="it-IT" sz="3200" dirty="0"/>
              <a:t>bella serata</a:t>
            </a:r>
            <a:endParaRPr lang="ru-RU" sz="3200" dirty="0"/>
          </a:p>
          <a:p>
            <a:pPr marL="0" indent="0" algn="ctr">
              <a:buNone/>
            </a:pPr>
            <a:r>
              <a:rPr lang="ru-RU" sz="3200" dirty="0"/>
              <a:t>Печальный голос </a:t>
            </a:r>
            <a:endParaRPr lang="it-IT" sz="3200" dirty="0"/>
          </a:p>
          <a:p>
            <a:pPr marL="0" indent="0" algn="ctr">
              <a:buNone/>
            </a:pPr>
            <a:r>
              <a:rPr lang="it-IT" sz="3200" dirty="0"/>
              <a:t>voce triste</a:t>
            </a:r>
            <a:endParaRPr lang="ru-RU" sz="3200" dirty="0"/>
          </a:p>
          <a:p>
            <a:pPr marL="0" indent="0" algn="ctr">
              <a:buNone/>
            </a:pPr>
            <a:r>
              <a:rPr lang="ru-RU" sz="3200" dirty="0"/>
              <a:t>Переходный период </a:t>
            </a:r>
            <a:endParaRPr lang="it-IT" sz="3200" dirty="0"/>
          </a:p>
          <a:p>
            <a:pPr marL="0" indent="0" algn="ctr">
              <a:buNone/>
            </a:pPr>
            <a:r>
              <a:rPr lang="it-IT" sz="3200" dirty="0"/>
              <a:t>periodo di transizione</a:t>
            </a:r>
            <a:endParaRPr lang="ru-RU" sz="3200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9460207-D074-D641-8EF9-523137B9E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/>
              <a:t>In russo sono costituiti da</a:t>
            </a:r>
          </a:p>
          <a:p>
            <a:r>
              <a:rPr lang="it-IT" dirty="0"/>
              <a:t>Aggettivo + nome</a:t>
            </a:r>
          </a:p>
          <a:p>
            <a:r>
              <a:rPr lang="it-IT" dirty="0"/>
              <a:t>In italiano si traducono con costrutti equivalenti oppure con un costrutto preposizionale in luogo dell’aggettivo</a:t>
            </a:r>
          </a:p>
        </p:txBody>
      </p:sp>
    </p:spTree>
    <p:extLst>
      <p:ext uri="{BB962C8B-B14F-4D97-AF65-F5344CB8AC3E}">
        <p14:creationId xmlns:p14="http://schemas.microsoft.com/office/powerpoint/2010/main" val="386049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8D9B96-5D46-C64E-9A34-A08C09C19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Sintagmi nominali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474C80-EBE4-2D4E-A074-B5D663B1E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ru-RU" sz="3200" dirty="0"/>
              <a:t>Импортные товары</a:t>
            </a:r>
            <a:endParaRPr lang="it-IT" sz="3200" dirty="0"/>
          </a:p>
          <a:p>
            <a:pPr marL="0" indent="0" algn="ctr">
              <a:buNone/>
            </a:pPr>
            <a:r>
              <a:rPr lang="ru-RU" sz="3200" dirty="0"/>
              <a:t> </a:t>
            </a:r>
            <a:r>
              <a:rPr lang="it-IT" sz="3200" dirty="0"/>
              <a:t>merce d’importazione</a:t>
            </a:r>
            <a:endParaRPr lang="ru-RU" sz="3200" dirty="0"/>
          </a:p>
          <a:p>
            <a:pPr marL="0" indent="0" algn="ctr">
              <a:buNone/>
            </a:pPr>
            <a:r>
              <a:rPr lang="ru-RU" sz="3200" dirty="0"/>
              <a:t>Бессонная ночь</a:t>
            </a:r>
            <a:endParaRPr lang="it-IT" sz="3200" dirty="0"/>
          </a:p>
          <a:p>
            <a:pPr marL="0" indent="0" algn="ctr">
              <a:buNone/>
            </a:pPr>
            <a:r>
              <a:rPr lang="it-IT" sz="3200" dirty="0"/>
              <a:t>notte in bianco</a:t>
            </a:r>
            <a:endParaRPr lang="ru-RU" sz="3200" dirty="0"/>
          </a:p>
          <a:p>
            <a:pPr marL="0" indent="0" algn="ctr">
              <a:buNone/>
            </a:pPr>
            <a:r>
              <a:rPr lang="ru-RU" sz="3200" dirty="0"/>
              <a:t>Акционерное общество</a:t>
            </a:r>
            <a:endParaRPr lang="it-IT" sz="3200" dirty="0"/>
          </a:p>
          <a:p>
            <a:pPr marL="0" indent="0" algn="ctr">
              <a:buNone/>
            </a:pPr>
            <a:r>
              <a:rPr lang="it-IT" sz="3200" dirty="0"/>
              <a:t>società per azioni</a:t>
            </a:r>
            <a:endParaRPr lang="ru-RU" sz="3200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9460207-D074-D641-8EF9-523137B9E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/>
              <a:t>In russo sono costituiti da</a:t>
            </a:r>
          </a:p>
          <a:p>
            <a:r>
              <a:rPr lang="it-IT" dirty="0"/>
              <a:t>Aggettivo + nome</a:t>
            </a:r>
          </a:p>
          <a:p>
            <a:r>
              <a:rPr lang="it-IT" dirty="0"/>
              <a:t>In italiano si traducono con costrutti equivalenti oppure con un costrutto preposizionale in luogo dell’</a:t>
            </a:r>
            <a:r>
              <a:rPr lang="it-IT" dirty="0" err="1"/>
              <a:t>aggetivo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45760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8D9B96-5D46-C64E-9A34-A08C09C19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Sintagmi nominali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474C80-EBE4-2D4E-A074-B5D663B1E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ru-RU" sz="3200" dirty="0"/>
              <a:t>Охотничья собака</a:t>
            </a:r>
            <a:endParaRPr lang="it-IT" sz="3200" dirty="0"/>
          </a:p>
          <a:p>
            <a:pPr marL="0" indent="0" algn="ctr">
              <a:buNone/>
            </a:pPr>
            <a:r>
              <a:rPr lang="it-IT" sz="3200" dirty="0"/>
              <a:t>cane da caccia</a:t>
            </a:r>
            <a:endParaRPr lang="ru-RU" sz="3200" dirty="0"/>
          </a:p>
          <a:p>
            <a:pPr marL="0" indent="0" algn="ctr">
              <a:buNone/>
            </a:pPr>
            <a:r>
              <a:rPr lang="ru-RU" sz="3200" dirty="0"/>
              <a:t>Автомобильный транспорт</a:t>
            </a:r>
            <a:endParaRPr lang="it-IT" sz="3200" dirty="0"/>
          </a:p>
          <a:p>
            <a:pPr marL="0" indent="0" algn="ctr">
              <a:buNone/>
            </a:pPr>
            <a:r>
              <a:rPr lang="it-IT" sz="3200" dirty="0"/>
              <a:t>trasporto su gomma</a:t>
            </a:r>
            <a:endParaRPr lang="ru-RU" sz="3200" dirty="0"/>
          </a:p>
          <a:p>
            <a:pPr marL="0" indent="0" algn="ctr">
              <a:buNone/>
            </a:pPr>
            <a:r>
              <a:rPr lang="ru-RU" sz="3200" dirty="0"/>
              <a:t>Платный вход</a:t>
            </a:r>
            <a:endParaRPr lang="it-IT" sz="3200" dirty="0"/>
          </a:p>
          <a:p>
            <a:pPr marL="0" indent="0" algn="ctr">
              <a:buNone/>
            </a:pPr>
            <a:r>
              <a:rPr lang="it-IT" sz="3200" dirty="0"/>
              <a:t>ingresso a pagamento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9460207-D074-D641-8EF9-523137B9E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/>
              <a:t>In russo sono costituiti da</a:t>
            </a:r>
          </a:p>
          <a:p>
            <a:r>
              <a:rPr lang="it-IT" dirty="0"/>
              <a:t>Aggettivo + nome</a:t>
            </a:r>
          </a:p>
          <a:p>
            <a:r>
              <a:rPr lang="it-IT" dirty="0"/>
              <a:t>In italiano si traducono con costrutti equivalenti oppure con un costrutto preposizionale in luogo dell’</a:t>
            </a:r>
            <a:r>
              <a:rPr lang="it-IT" dirty="0" err="1"/>
              <a:t>aggetivo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435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5874A1-A446-7943-B071-746AB3C1B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predicato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ABFE36-234C-194E-BD28-196D2BBDE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ru-RU" sz="3200" dirty="0"/>
              <a:t>да</a:t>
            </a:r>
            <a:r>
              <a:rPr lang="it-IT" sz="3200" dirty="0"/>
              <a:t>, che intensifica l’azione</a:t>
            </a:r>
            <a:endParaRPr lang="ru-RU" sz="3200" dirty="0"/>
          </a:p>
          <a:p>
            <a:pPr marL="0" indent="0">
              <a:buNone/>
            </a:pPr>
            <a:r>
              <a:rPr lang="ru-RU" sz="3200" dirty="0"/>
              <a:t>По привычке она к чему-нибудь да придерётся.</a:t>
            </a:r>
            <a:endParaRPr lang="it-IT" sz="3200" dirty="0"/>
          </a:p>
          <a:p>
            <a:pPr marL="0" indent="0">
              <a:buNone/>
            </a:pPr>
            <a:r>
              <a:rPr lang="ru-RU" sz="3200" dirty="0"/>
              <a:t>придираться - </a:t>
            </a:r>
            <a:r>
              <a:rPr lang="it-IT" sz="3200" dirty="0"/>
              <a:t>cercare il pelo nell’uovo</a:t>
            </a:r>
          </a:p>
          <a:p>
            <a:pPr marL="0" indent="0">
              <a:buNone/>
            </a:pPr>
            <a:r>
              <a:rPr lang="it-IT" sz="3200" dirty="0"/>
              <a:t>Come al solito troverà qualcosa da ridire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C714465-C057-EF4A-B68A-E077DABAB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/>
              <a:t>Il predicato verbale rafforzato da particelle</a:t>
            </a:r>
          </a:p>
        </p:txBody>
      </p:sp>
    </p:spTree>
    <p:extLst>
      <p:ext uri="{BB962C8B-B14F-4D97-AF65-F5344CB8AC3E}">
        <p14:creationId xmlns:p14="http://schemas.microsoft.com/office/powerpoint/2010/main" val="1563499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5874A1-A446-7943-B071-746AB3C1B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predicato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ABFE36-234C-194E-BD28-196D2BBDE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Autofit/>
          </a:bodyPr>
          <a:lstStyle/>
          <a:p>
            <a:pPr marL="0" indent="0">
              <a:buNone/>
            </a:pPr>
            <a:r>
              <a:rPr lang="ru-RU" sz="3200" dirty="0"/>
              <a:t>бывало</a:t>
            </a:r>
            <a:r>
              <a:rPr lang="it-IT" sz="3200" dirty="0"/>
              <a:t>, che con le forme verbali del passato, del presente e del futuro semplice indica un’azione reiterata al passato</a:t>
            </a:r>
            <a:endParaRPr lang="ru-RU" sz="3200" dirty="0"/>
          </a:p>
          <a:p>
            <a:pPr marL="0" indent="0">
              <a:buNone/>
            </a:pPr>
            <a:r>
              <a:rPr lang="ru-RU" sz="3200" dirty="0"/>
              <a:t>Марина читала, бывало, до ночи.</a:t>
            </a:r>
            <a:endParaRPr lang="it-IT" sz="3200" dirty="0"/>
          </a:p>
          <a:p>
            <a:pPr marL="0" indent="0">
              <a:buNone/>
            </a:pPr>
            <a:r>
              <a:rPr lang="it-IT" sz="3200" dirty="0"/>
              <a:t>Marina era solita leggere fino a notte fonda.</a:t>
            </a:r>
            <a:endParaRPr lang="ru-RU" sz="3200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C714465-C057-EF4A-B68A-E077DABAB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/>
              <a:t>Il predicato verbale rafforzato da particelle</a:t>
            </a:r>
          </a:p>
        </p:txBody>
      </p:sp>
    </p:spTree>
    <p:extLst>
      <p:ext uri="{BB962C8B-B14F-4D97-AF65-F5344CB8AC3E}">
        <p14:creationId xmlns:p14="http://schemas.microsoft.com/office/powerpoint/2010/main" val="1630773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5874A1-A446-7943-B071-746AB3C1B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predicato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ABFE36-234C-194E-BD28-196D2BBDE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Autofit/>
          </a:bodyPr>
          <a:lstStyle/>
          <a:p>
            <a:pPr marL="0" indent="0">
              <a:buNone/>
            </a:pPr>
            <a:r>
              <a:rPr lang="ru-RU" sz="3200" dirty="0"/>
              <a:t>Бывало, работает с утра до вечера, некогда даже маме позвонить.</a:t>
            </a:r>
            <a:endParaRPr lang="it-IT" sz="3200" dirty="0"/>
          </a:p>
          <a:p>
            <a:pPr marL="0" indent="0">
              <a:buNone/>
            </a:pPr>
            <a:r>
              <a:rPr lang="it-IT" sz="3200" dirty="0"/>
              <a:t>Lavorava dalla mattina alla sera, senza trovare mai un momento per telefonare alla mamma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C714465-C057-EF4A-B68A-E077DABAB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/>
              <a:t>Il predicato verbale rafforzato da particelle</a:t>
            </a:r>
          </a:p>
        </p:txBody>
      </p:sp>
    </p:spTree>
    <p:extLst>
      <p:ext uri="{BB962C8B-B14F-4D97-AF65-F5344CB8AC3E}">
        <p14:creationId xmlns:p14="http://schemas.microsoft.com/office/powerpoint/2010/main" val="1908278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5874A1-A446-7943-B071-746AB3C1B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predicato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ABFE36-234C-194E-BD28-196D2BBDE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Autofit/>
          </a:bodyPr>
          <a:lstStyle/>
          <a:p>
            <a:pPr marL="0" indent="0">
              <a:buNone/>
            </a:pPr>
            <a:r>
              <a:rPr lang="ru-RU" sz="3200" b="1" dirty="0"/>
              <a:t>было</a:t>
            </a:r>
            <a:r>
              <a:rPr lang="it-IT" sz="3200" dirty="0"/>
              <a:t>, che indica un’azione passata che avrebbe dovuto compiersi ma non si è verificata</a:t>
            </a:r>
            <a:endParaRPr lang="ru-RU" sz="3200" dirty="0"/>
          </a:p>
          <a:p>
            <a:pPr marL="0" indent="0">
              <a:buNone/>
            </a:pPr>
            <a:r>
              <a:rPr lang="ru-RU" sz="3200" dirty="0"/>
              <a:t>Она уехала было, но передумала, и вечером, как всегда, пришла к нам.</a:t>
            </a:r>
            <a:endParaRPr lang="it-IT" sz="3200" dirty="0"/>
          </a:p>
          <a:p>
            <a:pPr marL="0" indent="0">
              <a:buNone/>
            </a:pPr>
            <a:r>
              <a:rPr lang="it-IT" sz="3200" dirty="0"/>
              <a:t>Era sul punto di partire ma ha cambiato idea e la sera stessa, come di consueto, è venuta da noi.</a:t>
            </a:r>
            <a:endParaRPr lang="ru-RU" sz="3200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C714465-C057-EF4A-B68A-E077DABAB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/>
              <a:t>Il predicato verbale rafforzato da particelle</a:t>
            </a:r>
          </a:p>
        </p:txBody>
      </p:sp>
    </p:spTree>
    <p:extLst>
      <p:ext uri="{BB962C8B-B14F-4D97-AF65-F5344CB8AC3E}">
        <p14:creationId xmlns:p14="http://schemas.microsoft.com/office/powerpoint/2010/main" val="1578336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5874A1-A446-7943-B071-746AB3C1B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predicato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ABFE36-234C-194E-BD28-196D2BBDE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Autofit/>
          </a:bodyPr>
          <a:lstStyle/>
          <a:p>
            <a:pPr marL="0" indent="0">
              <a:buNone/>
            </a:pPr>
            <a:r>
              <a:rPr lang="ru-RU" sz="3200" dirty="0"/>
              <a:t>Он ушёл было, но вернулся за зонтиком.</a:t>
            </a:r>
            <a:endParaRPr lang="it-IT" sz="3200" dirty="0"/>
          </a:p>
          <a:p>
            <a:pPr marL="0" indent="0">
              <a:buNone/>
            </a:pPr>
            <a:r>
              <a:rPr lang="it-IT" sz="3200" dirty="0"/>
              <a:t>Era lì lì per andare via, ma è tronato a prendere l’ombrello.</a:t>
            </a:r>
            <a:endParaRPr lang="ru-RU" sz="3200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C714465-C057-EF4A-B68A-E077DABAB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/>
              <a:t>Il predicato verbale rafforzato da particelle</a:t>
            </a:r>
          </a:p>
        </p:txBody>
      </p:sp>
    </p:spTree>
    <p:extLst>
      <p:ext uri="{BB962C8B-B14F-4D97-AF65-F5344CB8AC3E}">
        <p14:creationId xmlns:p14="http://schemas.microsoft.com/office/powerpoint/2010/main" val="1875578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videndVTI">
  <a:themeElements>
    <a:clrScheme name="AnalogousFromLightSeedLeftStep">
      <a:dk1>
        <a:srgbClr val="000000"/>
      </a:dk1>
      <a:lt1>
        <a:srgbClr val="FFFFFF"/>
      </a:lt1>
      <a:dk2>
        <a:srgbClr val="41242E"/>
      </a:dk2>
      <a:lt2>
        <a:srgbClr val="E8E2E3"/>
      </a:lt2>
      <a:accent1>
        <a:srgbClr val="80AAA0"/>
      </a:accent1>
      <a:accent2>
        <a:srgbClr val="75AC88"/>
      </a:accent2>
      <a:accent3>
        <a:srgbClr val="85AB82"/>
      </a:accent3>
      <a:accent4>
        <a:srgbClr val="8FAA74"/>
      </a:accent4>
      <a:accent5>
        <a:srgbClr val="A0A47C"/>
      </a:accent5>
      <a:accent6>
        <a:srgbClr val="B19F79"/>
      </a:accent6>
      <a:hlink>
        <a:srgbClr val="AE697A"/>
      </a:hlink>
      <a:folHlink>
        <a:srgbClr val="7F7F7F"/>
      </a:folHlink>
    </a:clrScheme>
    <a:fontScheme name="Dividend">
      <a:majorFont>
        <a:latin typeface="Arial Nova Ligh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ova Ligh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552</Words>
  <Application>Microsoft Macintosh PowerPoint</Application>
  <PresentationFormat>Widescreen</PresentationFormat>
  <Paragraphs>77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7" baseType="lpstr">
      <vt:lpstr>Arial Nova Light</vt:lpstr>
      <vt:lpstr>Corbel</vt:lpstr>
      <vt:lpstr>Wingdings 2</vt:lpstr>
      <vt:lpstr>DividendVTI</vt:lpstr>
      <vt:lpstr>Modulo di Traduzione RU-IT</vt:lpstr>
      <vt:lpstr>Sintagmi nominali</vt:lpstr>
      <vt:lpstr>Sintagmi nominali</vt:lpstr>
      <vt:lpstr>Sintagmi nominali</vt:lpstr>
      <vt:lpstr>Il predicato</vt:lpstr>
      <vt:lpstr>Il predicato</vt:lpstr>
      <vt:lpstr>Il predicato</vt:lpstr>
      <vt:lpstr>Il predicato</vt:lpstr>
      <vt:lpstr>Il predicato</vt:lpstr>
      <vt:lpstr>Il predicato</vt:lpstr>
      <vt:lpstr>Il predicato</vt:lpstr>
      <vt:lpstr>Il predicato</vt:lpstr>
      <vt:lpstr>Il predicato verbale doppio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Traduzione dal russo all’italiano</dc:title>
  <dc:creator>Natalia Guseva</dc:creator>
  <cp:lastModifiedBy>natalia.guseva@unimc.it</cp:lastModifiedBy>
  <cp:revision>8</cp:revision>
  <dcterms:created xsi:type="dcterms:W3CDTF">2020-03-04T09:24:08Z</dcterms:created>
  <dcterms:modified xsi:type="dcterms:W3CDTF">2023-03-09T09:52:30Z</dcterms:modified>
</cp:coreProperties>
</file>