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9" r:id="rId1"/>
  </p:sldMasterIdLst>
  <p:sldIdLst>
    <p:sldId id="256" r:id="rId2"/>
    <p:sldId id="268" r:id="rId3"/>
    <p:sldId id="269" r:id="rId4"/>
    <p:sldId id="270" r:id="rId5"/>
    <p:sldId id="272" r:id="rId6"/>
    <p:sldId id="273" r:id="rId7"/>
    <p:sldId id="274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howGuides="1">
      <p:cViewPr varScale="1">
        <p:scale>
          <a:sx n="102" d="100"/>
          <a:sy n="102" d="100"/>
        </p:scale>
        <p:origin x="192" y="4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65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8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270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22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10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7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463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39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40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53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2/8/23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5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2/8/23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85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8" r:id="rId6"/>
    <p:sldLayoutId id="2147483693" r:id="rId7"/>
    <p:sldLayoutId id="2147483694" r:id="rId8"/>
    <p:sldLayoutId id="2147483695" r:id="rId9"/>
    <p:sldLayoutId id="2147483697" r:id="rId10"/>
    <p:sldLayoutId id="2147483696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zzi di plastica di un puzzle">
            <a:extLst>
              <a:ext uri="{FF2B5EF4-FFF2-40B4-BE49-F238E27FC236}">
                <a16:creationId xmlns:a16="http://schemas.microsoft.com/office/drawing/2014/main" id="{4C09473B-791E-BAD2-9129-7397F4FB8E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5061" b="13731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EB96CAC-5A33-8303-9C73-1B3220A5D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7524" y="1250342"/>
            <a:ext cx="4357316" cy="4357316"/>
          </a:xfrm>
          <a:custGeom>
            <a:avLst/>
            <a:gdLst>
              <a:gd name="connsiteX0" fmla="*/ 2178658 w 4357316"/>
              <a:gd name="connsiteY0" fmla="*/ 0 h 4357316"/>
              <a:gd name="connsiteX1" fmla="*/ 4357316 w 4357316"/>
              <a:gd name="connsiteY1" fmla="*/ 2178658 h 4357316"/>
              <a:gd name="connsiteX2" fmla="*/ 2178658 w 4357316"/>
              <a:gd name="connsiteY2" fmla="*/ 4357316 h 4357316"/>
              <a:gd name="connsiteX3" fmla="*/ 0 w 4357316"/>
              <a:gd name="connsiteY3" fmla="*/ 2178658 h 4357316"/>
              <a:gd name="connsiteX4" fmla="*/ 2178658 w 4357316"/>
              <a:gd name="connsiteY4" fmla="*/ 0 h 4357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7316" h="4357316">
                <a:moveTo>
                  <a:pt x="2178658" y="0"/>
                </a:moveTo>
                <a:cubicBezTo>
                  <a:pt x="3381898" y="0"/>
                  <a:pt x="4357316" y="975418"/>
                  <a:pt x="4357316" y="2178658"/>
                </a:cubicBezTo>
                <a:cubicBezTo>
                  <a:pt x="4357316" y="3381898"/>
                  <a:pt x="3381898" y="4357316"/>
                  <a:pt x="2178658" y="4357316"/>
                </a:cubicBezTo>
                <a:cubicBezTo>
                  <a:pt x="975418" y="4357316"/>
                  <a:pt x="0" y="3381898"/>
                  <a:pt x="0" y="2178658"/>
                </a:cubicBezTo>
                <a:cubicBezTo>
                  <a:pt x="0" y="975418"/>
                  <a:pt x="975418" y="0"/>
                  <a:pt x="217865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0000"/>
                </a:schemeClr>
              </a:gs>
              <a:gs pos="7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BE5C461-55E9-48DD-ECE8-99CBA77E0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2211977"/>
            <a:ext cx="3535679" cy="1450961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ПРИЧАСТИЕ</a:t>
            </a:r>
            <a:br>
              <a:rPr lang="it-IT" dirty="0"/>
            </a:br>
            <a:r>
              <a:rPr lang="it-IT" dirty="0"/>
              <a:t>participio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E0B00AD-5A1E-A8CE-04CA-2CF271BC4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4244336"/>
            <a:ext cx="3048000" cy="1363318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AA 2022-2023</a:t>
            </a:r>
          </a:p>
          <a:p>
            <a:pPr algn="ctr"/>
            <a:r>
              <a:rPr lang="it-IT" dirty="0"/>
              <a:t>docente </a:t>
            </a:r>
            <a:r>
              <a:rPr lang="it-IT" b="1" dirty="0"/>
              <a:t>Natalia </a:t>
            </a:r>
            <a:r>
              <a:rPr lang="it-IT" b="1" dirty="0" err="1"/>
              <a:t>Guseva</a:t>
            </a:r>
            <a:endParaRPr lang="it-IT" b="1" dirty="0"/>
          </a:p>
          <a:p>
            <a:pPr algn="ctr"/>
            <a:r>
              <a:rPr lang="it-IT" dirty="0"/>
              <a:t>UNIMC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54BE46-239F-BB50-4643-61FF5943B7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562423" y="395142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629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A92BF06F-6BF3-C3F9-4BC5-61D25247A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45" y="81000"/>
            <a:ext cx="11652309" cy="6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42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7CC44E5-1FA8-C336-E246-474F2AFC5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836" y="0"/>
            <a:ext cx="8701260" cy="68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54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avolo&#10;&#10;Descrizione generata automaticamente">
            <a:extLst>
              <a:ext uri="{FF2B5EF4-FFF2-40B4-BE49-F238E27FC236}">
                <a16:creationId xmlns:a16="http://schemas.microsoft.com/office/drawing/2014/main" id="{3291C4BC-BF96-9931-1A51-D404761D6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206500"/>
            <a:ext cx="11778482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33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2FD3FA-9C6B-7891-D226-D1AE1E9DF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cap="none" dirty="0"/>
              <a:t>ПРИЧАСТИЕ</a:t>
            </a:r>
            <a:endParaRPr lang="it-IT" sz="3600" dirty="0"/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A20527FF-00D6-5031-AC7C-251FE40BA8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250636"/>
              </p:ext>
            </p:extLst>
          </p:nvPr>
        </p:nvGraphicFramePr>
        <p:xfrm>
          <a:off x="576942" y="2286000"/>
          <a:ext cx="10994574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29">
                  <a:extLst>
                    <a:ext uri="{9D8B030D-6E8A-4147-A177-3AD203B41FA5}">
                      <a16:colId xmlns:a16="http://schemas.microsoft.com/office/drawing/2014/main" val="3246101443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449757721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2835301412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4109706873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2653366626"/>
                    </a:ext>
                  </a:extLst>
                </a:gridCol>
                <a:gridCol w="1832429">
                  <a:extLst>
                    <a:ext uri="{9D8B030D-6E8A-4147-A177-3AD203B41FA5}">
                      <a16:colId xmlns:a16="http://schemas.microsoft.com/office/drawing/2014/main" val="1132391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глагол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вид глагола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действительное причастие настоящего времени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действительное причастие прошедшего времени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страдательное причастие настоящего времени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страдательное причастие прошедшего времени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67861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переходный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несовершенный</a:t>
                      </a:r>
                    </a:p>
                    <a:p>
                      <a:r>
                        <a:rPr lang="ru-RU" b="1" i="1" dirty="0"/>
                        <a:t>читать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r>
                        <a:rPr lang="ru-RU" b="1" i="1" dirty="0"/>
                        <a:t>читающий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читавший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b="1" i="1" dirty="0"/>
                        <a:t>читаемый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читанный</a:t>
                      </a:r>
                      <a:endParaRPr lang="it-IT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95419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совершенный</a:t>
                      </a:r>
                    </a:p>
                    <a:p>
                      <a:r>
                        <a:rPr lang="ru-RU" b="1" i="1" dirty="0"/>
                        <a:t>прочитать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прочитавший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прочитанный</a:t>
                      </a:r>
                      <a:endParaRPr lang="it-IT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647175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dirty="0"/>
                        <a:t>непереходный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несовершенный</a:t>
                      </a:r>
                    </a:p>
                    <a:p>
                      <a:r>
                        <a:rPr lang="ru-RU" b="1" i="1" dirty="0"/>
                        <a:t>отдыхать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b="1" i="1" dirty="0"/>
                        <a:t>отдыхающий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отдыхавший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50908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совершенный</a:t>
                      </a:r>
                    </a:p>
                    <a:p>
                      <a:r>
                        <a:rPr lang="ru-RU" b="1" i="1" dirty="0"/>
                        <a:t>отдохнуть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i="1" dirty="0"/>
                    </a:p>
                    <a:p>
                      <a:r>
                        <a:rPr lang="ru-RU" b="1" i="1" dirty="0"/>
                        <a:t>отдохнувший</a:t>
                      </a:r>
                      <a:endParaRPr lang="it-IT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0171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83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5A11F5EE-8914-AE79-C903-E140B0503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250949"/>
            <a:ext cx="11823419" cy="4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79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D73861B7-2C52-9C12-BC5A-B1E285CCC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471314"/>
            <a:ext cx="11838983" cy="2556000"/>
          </a:xfrm>
          <a:prstGeom prst="rect">
            <a:avLst/>
          </a:prstGeom>
        </p:spPr>
      </p:pic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1AE18305-0DEC-614F-E15D-A6EB4123E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05" y="3279541"/>
            <a:ext cx="11846189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408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9F7B37FC-5243-F8EA-7C75-368162014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23" y="565149"/>
            <a:ext cx="11816071" cy="57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598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2534F25E-9CF3-4F9B-1F8D-D82B6B348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448" y="-1"/>
            <a:ext cx="9462174" cy="68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822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AF7EFAAC-B2FF-B823-B9F7-71FAFF8B2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58" y="204941"/>
            <a:ext cx="10980000" cy="2358753"/>
          </a:xfrm>
          <a:prstGeom prst="rect">
            <a:avLst/>
          </a:prstGeom>
        </p:spPr>
      </p:pic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83A17D-B713-4CE9-15E9-DFB1B18E1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40" y="2563694"/>
            <a:ext cx="11206930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689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F28FDA54-EA24-9ADB-0C1B-6D07F299A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50" y="1396999"/>
            <a:ext cx="11730620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74846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48</Words>
  <Application>Microsoft Macintosh PowerPoint</Application>
  <PresentationFormat>Widescreen</PresentationFormat>
  <Paragraphs>39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Trade Gothic Next Cond</vt:lpstr>
      <vt:lpstr>Trade Gothic Next Light</vt:lpstr>
      <vt:lpstr>AfterglowVTI</vt:lpstr>
      <vt:lpstr>ПРИЧАСТИЕ participio</vt:lpstr>
      <vt:lpstr>Presentazione standard di PowerPoint</vt:lpstr>
      <vt:lpstr>ПРИЧАСТИЕ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ПРИЧАСТИЕ participiO</dc:title>
  <dc:creator>Natalia Guseva</dc:creator>
  <cp:lastModifiedBy>Natalia Guseva</cp:lastModifiedBy>
  <cp:revision>8</cp:revision>
  <dcterms:created xsi:type="dcterms:W3CDTF">2023-02-01T18:29:47Z</dcterms:created>
  <dcterms:modified xsi:type="dcterms:W3CDTF">2023-02-08T13:18:11Z</dcterms:modified>
</cp:coreProperties>
</file>