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sldIdLst>
    <p:sldId id="256" r:id="rId2"/>
    <p:sldId id="269" r:id="rId3"/>
    <p:sldId id="279" r:id="rId4"/>
    <p:sldId id="280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70" r:id="rId16"/>
    <p:sldId id="271" r:id="rId17"/>
    <p:sldId id="278" r:id="rId18"/>
    <p:sldId id="272" r:id="rId19"/>
    <p:sldId id="273" r:id="rId20"/>
    <p:sldId id="274" r:id="rId21"/>
    <p:sldId id="275" r:id="rId2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61"/>
    <p:restoredTop sz="94699"/>
  </p:normalViewPr>
  <p:slideViewPr>
    <p:cSldViewPr snapToGrid="0" snapToObjects="1">
      <p:cViewPr varScale="1">
        <p:scale>
          <a:sx n="124" d="100"/>
          <a:sy n="124" d="100"/>
        </p:scale>
        <p:origin x="7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2/16/23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91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2/16/23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609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2/16/23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964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2/16/23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083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2/16/23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283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2/16/23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537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2/16/23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644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2/16/23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487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2/16/23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32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2/16/23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608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2/16/23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327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2/16/23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37277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72" r:id="rId6"/>
    <p:sldLayoutId id="2147483667" r:id="rId7"/>
    <p:sldLayoutId id="2147483668" r:id="rId8"/>
    <p:sldLayoutId id="2147483669" r:id="rId9"/>
    <p:sldLayoutId id="2147483671" r:id="rId10"/>
    <p:sldLayoutId id="2147483670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C91588-1CD5-4954-B02E-CFCC216C1C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19" b="13212"/>
          <a:stretch/>
        </p:blipFill>
        <p:spPr>
          <a:xfrm>
            <a:off x="20" y="29796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4C13BAB-7C00-4D21-A857-E3D41C0A2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4797" y="1661699"/>
            <a:ext cx="3703320" cy="94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1FF39A-AC3C-4066-9D4C-519AA2281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5983" y="1812471"/>
            <a:ext cx="3702134" cy="3383831"/>
          </a:xfrm>
          <a:prstGeom prst="rect">
            <a:avLst/>
          </a:prstGeom>
          <a:solidFill>
            <a:schemeClr val="bg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CCE39DB-4AD9-AC44-B071-109F7C522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9065" y="2324906"/>
            <a:ext cx="3403426" cy="1588698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tx1"/>
                </a:solidFill>
              </a:rPr>
              <a:t>Пассивный залог</a:t>
            </a:r>
            <a:endParaRPr lang="it-IT" sz="4000" dirty="0">
              <a:solidFill>
                <a:schemeClr val="tx1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FA35C71-FF63-4B41-826D-A707EFFB54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34797" y="3945249"/>
            <a:ext cx="3703320" cy="738820"/>
          </a:xfrm>
        </p:spPr>
        <p:txBody>
          <a:bodyPr>
            <a:normAutofit/>
          </a:bodyPr>
          <a:lstStyle/>
          <a:p>
            <a:r>
              <a:rPr lang="ru-RU"/>
              <a:t>глаголов   совершенного   вида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2443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DDC3EF6-2EA5-44B3-94C7-9DDA67A12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925A9A-E9FA-496E-9C09-7C2845E00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073ABB4-E164-4CBF-ADFF-25552BB7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259A422-0023-4292-8200-E080556F3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84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2413CA5-4739-4BC9-8BB3-B0A4928D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E928E65-0C84-6241-9362-FDB0056BF6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493350"/>
            <a:ext cx="10905066" cy="387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92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1DDC3EF6-2EA5-44B3-94C7-9DDA67A12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7925A9A-E9FA-496E-9C09-7C2845E00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073ABB4-E164-4CBF-ADFF-25552BB7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259A422-0023-4292-8200-E080556F3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B5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2413CA5-4739-4BC9-8BB3-B0A4928D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1486CF5B-B51A-144D-9450-CCA93B9911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520613"/>
            <a:ext cx="10905066" cy="381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82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1DDC3EF6-2EA5-44B3-94C7-9DDA67A12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7925A9A-E9FA-496E-9C09-7C2845E00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073ABB4-E164-4CBF-ADFF-25552BB7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259A422-0023-4292-8200-E080556F3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A5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2413CA5-4739-4BC9-8BB3-B0A4928D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A634C52-A448-AE42-90CB-A0154489C4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138936"/>
            <a:ext cx="10905066" cy="458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571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1DDC3EF6-2EA5-44B3-94C7-9DDA67A12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7925A9A-E9FA-496E-9C09-7C2845E00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073ABB4-E164-4CBF-ADFF-25552BB7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259A422-0023-4292-8200-E080556F3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56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2413CA5-4739-4BC9-8BB3-B0A4928D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2A9D639-A198-2C4C-ADE5-61BDD34107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8191" y="643467"/>
            <a:ext cx="909561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652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1DDC3EF6-2EA5-44B3-94C7-9DDA67A12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7925A9A-E9FA-496E-9C09-7C2845E00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073ABB4-E164-4CBF-ADFF-25552BB7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259A422-0023-4292-8200-E080556F3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A4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2413CA5-4739-4BC9-8BB3-B0A4928D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8EAB105-783C-DA4A-AAD4-A50EDA6704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3225" y="643467"/>
            <a:ext cx="760555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20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F38456C-5C2B-2948-8ECD-1879A45F1518}"/>
              </a:ext>
            </a:extLst>
          </p:cNvPr>
          <p:cNvSpPr txBox="1"/>
          <p:nvPr/>
        </p:nvSpPr>
        <p:spPr>
          <a:xfrm>
            <a:off x="596348" y="821635"/>
            <a:ext cx="11408444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u="sng" dirty="0"/>
              <a:t>Образец</a:t>
            </a:r>
            <a:r>
              <a:rPr lang="ru-RU" sz="2400" dirty="0"/>
              <a:t>: сделать – </a:t>
            </a:r>
            <a:r>
              <a:rPr lang="ru-RU" sz="2400" b="1" dirty="0"/>
              <a:t>сделанный</a:t>
            </a:r>
            <a:r>
              <a:rPr lang="ru-RU" sz="2400" dirty="0"/>
              <a:t> </a:t>
            </a:r>
            <a:r>
              <a:rPr lang="ru-RU" sz="2400" i="1" dirty="0"/>
              <a:t>сделан, сделана, сделано, сделаны</a:t>
            </a:r>
          </a:p>
          <a:p>
            <a:pPr>
              <a:lnSpc>
                <a:spcPct val="150000"/>
              </a:lnSpc>
            </a:pPr>
            <a:r>
              <a:rPr lang="ru-RU" sz="2400" dirty="0"/>
              <a:t>основать, создать, образовать, организовать, исследовать, написать, выбрать, дать,</a:t>
            </a:r>
          </a:p>
          <a:p>
            <a:pPr>
              <a:lnSpc>
                <a:spcPct val="150000"/>
              </a:lnSpc>
            </a:pPr>
            <a:r>
              <a:rPr lang="ru-RU" sz="2400" dirty="0"/>
              <a:t>назвать, показать, послать, прочитать, рассказать, разработать.</a:t>
            </a:r>
          </a:p>
          <a:p>
            <a:pPr>
              <a:lnSpc>
                <a:spcPct val="150000"/>
              </a:lnSpc>
            </a:pPr>
            <a:r>
              <a:rPr lang="ru-RU" sz="2400" u="sng" dirty="0"/>
              <a:t>Образец</a:t>
            </a:r>
            <a:r>
              <a:rPr lang="ru-RU" sz="2400" dirty="0"/>
              <a:t>: построить – </a:t>
            </a:r>
            <a:r>
              <a:rPr lang="ru-RU" sz="2400" i="1" dirty="0"/>
              <a:t>построен, построена, построено, построены</a:t>
            </a:r>
          </a:p>
          <a:p>
            <a:pPr>
              <a:lnSpc>
                <a:spcPct val="150000"/>
              </a:lnSpc>
            </a:pPr>
            <a:r>
              <a:rPr lang="ru-RU" sz="2400" dirty="0"/>
              <a:t>изучить, выполнить, изменить, окончить, осуществить (в/</a:t>
            </a:r>
            <a:r>
              <a:rPr lang="ru-RU" sz="2400" dirty="0" err="1"/>
              <a:t>вл</a:t>
            </a:r>
            <a:r>
              <a:rPr lang="ru-RU" sz="2400" dirty="0"/>
              <a:t>), получить, решить,</a:t>
            </a:r>
          </a:p>
          <a:p>
            <a:pPr>
              <a:lnSpc>
                <a:spcPct val="150000"/>
              </a:lnSpc>
            </a:pPr>
            <a:r>
              <a:rPr lang="ru-RU" sz="2400" dirty="0"/>
              <a:t>проверить, подготовить (в/</a:t>
            </a:r>
            <a:r>
              <a:rPr lang="ru-RU" sz="2400" dirty="0" err="1"/>
              <a:t>вл</a:t>
            </a:r>
            <a:r>
              <a:rPr lang="ru-RU" sz="2400" dirty="0"/>
              <a:t>), купить (п/</a:t>
            </a:r>
            <a:r>
              <a:rPr lang="ru-RU" sz="2400" dirty="0" err="1"/>
              <a:t>пл</a:t>
            </a:r>
            <a:r>
              <a:rPr lang="ru-RU" sz="2400" dirty="0"/>
              <a:t>).</a:t>
            </a:r>
          </a:p>
          <a:p>
            <a:pPr>
              <a:lnSpc>
                <a:spcPct val="150000"/>
              </a:lnSpc>
            </a:pPr>
            <a:r>
              <a:rPr lang="ru-RU" sz="2400" u="sng" dirty="0"/>
              <a:t>Образец</a:t>
            </a:r>
            <a:r>
              <a:rPr lang="ru-RU" sz="2400" dirty="0"/>
              <a:t>: перевести – </a:t>
            </a:r>
            <a:r>
              <a:rPr lang="ru-RU" sz="2400" i="1" dirty="0"/>
              <a:t>переведён, переведена, переведено, переведены</a:t>
            </a:r>
          </a:p>
          <a:p>
            <a:pPr>
              <a:lnSpc>
                <a:spcPct val="150000"/>
              </a:lnSpc>
            </a:pPr>
            <a:r>
              <a:rPr lang="ru-RU" sz="2400" dirty="0"/>
              <a:t>произвести (с/д), привести (с/д), изобрести (с/т), приобрести (с/т)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456761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259A422-0023-4292-8200-E080556F3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5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413CA5-4739-4BC9-8BB3-B0A4928D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F64771E-986A-B643-B2BB-175F2F6F5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920835"/>
            <a:ext cx="10905066" cy="501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566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BD2A9FD-8E58-254A-A4F3-252AC68DEE24}"/>
              </a:ext>
            </a:extLst>
          </p:cNvPr>
          <p:cNvSpPr txBox="1"/>
          <p:nvPr/>
        </p:nvSpPr>
        <p:spPr>
          <a:xfrm>
            <a:off x="1514901" y="1405719"/>
            <a:ext cx="1002191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измен</a:t>
            </a:r>
            <a:r>
              <a:rPr lang="ru-RU" sz="2800" dirty="0">
                <a:highlight>
                  <a:srgbClr val="FFFF00"/>
                </a:highlight>
              </a:rPr>
              <a:t>ен</a:t>
            </a:r>
            <a:r>
              <a:rPr lang="ru-RU" sz="2800" dirty="0"/>
              <a:t>о – измен</a:t>
            </a:r>
            <a:r>
              <a:rPr lang="ru-RU" sz="2800" dirty="0">
                <a:highlight>
                  <a:srgbClr val="FFFF00"/>
                </a:highlight>
              </a:rPr>
              <a:t>ить </a:t>
            </a:r>
            <a:r>
              <a:rPr lang="ru-RU" sz="2800" dirty="0"/>
              <a:t> - изменили</a:t>
            </a:r>
          </a:p>
          <a:p>
            <a:endParaRPr lang="ru-RU" sz="2800" dirty="0"/>
          </a:p>
          <a:p>
            <a:r>
              <a:rPr lang="ru-RU" sz="2800" dirty="0">
                <a:solidFill>
                  <a:srgbClr val="0070C0"/>
                </a:solidFill>
              </a:rPr>
              <a:t>Учёным</a:t>
            </a:r>
            <a:r>
              <a:rPr lang="ru-RU" sz="2800" dirty="0"/>
              <a:t> сделано </a:t>
            </a:r>
            <a:r>
              <a:rPr lang="ru-RU" sz="2800" dirty="0">
                <a:solidFill>
                  <a:srgbClr val="FF0000"/>
                </a:solidFill>
              </a:rPr>
              <a:t>важное научное открытие</a:t>
            </a:r>
          </a:p>
          <a:p>
            <a:endParaRPr lang="ru-RU" sz="2800" dirty="0"/>
          </a:p>
          <a:p>
            <a:r>
              <a:rPr lang="ru-RU" sz="2800" dirty="0"/>
              <a:t> </a:t>
            </a:r>
            <a:r>
              <a:rPr lang="ru-RU" sz="2800" dirty="0">
                <a:solidFill>
                  <a:srgbClr val="FF0000"/>
                </a:solidFill>
              </a:rPr>
              <a:t>Учёный </a:t>
            </a:r>
            <a:r>
              <a:rPr lang="ru-RU" sz="2800" dirty="0"/>
              <a:t>сделал </a:t>
            </a:r>
            <a:r>
              <a:rPr lang="ru-RU" sz="2800" dirty="0">
                <a:solidFill>
                  <a:srgbClr val="0070C0"/>
                </a:solidFill>
              </a:rPr>
              <a:t>важное научное открытие</a:t>
            </a:r>
          </a:p>
          <a:p>
            <a:endParaRPr lang="ru-RU" sz="2800" dirty="0">
              <a:solidFill>
                <a:srgbClr val="0070C0"/>
              </a:solidFill>
            </a:endParaRPr>
          </a:p>
          <a:p>
            <a:r>
              <a:rPr lang="ru-RU" sz="2800" dirty="0">
                <a:solidFill>
                  <a:srgbClr val="FF0000"/>
                </a:solidFill>
              </a:rPr>
              <a:t>Мозг </a:t>
            </a:r>
            <a:r>
              <a:rPr lang="it-IT" sz="2800" dirty="0">
                <a:solidFill>
                  <a:srgbClr val="FF0000"/>
                </a:solidFill>
              </a:rPr>
              <a:t>(nominativo) </a:t>
            </a:r>
            <a:r>
              <a:rPr lang="ru-RU" sz="2800" dirty="0">
                <a:solidFill>
                  <a:srgbClr val="FF0000"/>
                </a:solidFill>
              </a:rPr>
              <a:t>человека </a:t>
            </a:r>
            <a:r>
              <a:rPr lang="ru-RU" sz="2800" dirty="0"/>
              <a:t>изучен</a:t>
            </a:r>
            <a:r>
              <a:rPr lang="ru-RU" sz="2800" dirty="0">
                <a:solidFill>
                  <a:srgbClr val="0070C0"/>
                </a:solidFill>
              </a:rPr>
              <a:t> </a:t>
            </a:r>
            <a:r>
              <a:rPr lang="ru-RU" sz="2800" dirty="0"/>
              <a:t>недостаточно хорошо </a:t>
            </a:r>
            <a:r>
              <a:rPr lang="ru-RU" sz="2800" dirty="0">
                <a:solidFill>
                  <a:srgbClr val="0070C0"/>
                </a:solidFill>
              </a:rPr>
              <a:t>??????</a:t>
            </a:r>
          </a:p>
          <a:p>
            <a:endParaRPr lang="ru-RU" sz="2800" dirty="0"/>
          </a:p>
          <a:p>
            <a:r>
              <a:rPr lang="ru-RU" sz="2800" dirty="0">
                <a:solidFill>
                  <a:srgbClr val="0070C0"/>
                </a:solidFill>
              </a:rPr>
              <a:t>Мозг </a:t>
            </a:r>
            <a:r>
              <a:rPr lang="it-IT" sz="2800" dirty="0">
                <a:solidFill>
                  <a:srgbClr val="0070C0"/>
                </a:solidFill>
              </a:rPr>
              <a:t>(accusativo) </a:t>
            </a:r>
            <a:r>
              <a:rPr lang="ru-RU" sz="2800" dirty="0">
                <a:solidFill>
                  <a:srgbClr val="0070C0"/>
                </a:solidFill>
              </a:rPr>
              <a:t> человека </a:t>
            </a:r>
            <a:r>
              <a:rPr lang="ru-RU" sz="2800" dirty="0"/>
              <a:t>изучили недостаточно хорошо </a:t>
            </a:r>
            <a:r>
              <a:rPr lang="ru-RU" sz="2800" dirty="0">
                <a:solidFill>
                  <a:srgbClr val="FF0000"/>
                </a:solidFill>
              </a:rPr>
              <a:t>?????</a:t>
            </a:r>
            <a:endParaRPr lang="it-IT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721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B1075C-0156-7347-9765-819AC11800BB}"/>
              </a:ext>
            </a:extLst>
          </p:cNvPr>
          <p:cNvSpPr txBox="1"/>
          <p:nvPr/>
        </p:nvSpPr>
        <p:spPr>
          <a:xfrm>
            <a:off x="779929" y="1021976"/>
            <a:ext cx="11004807" cy="3359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/>
              <a:t>Б. 1. Я уверен, что ваше решение будет поддержано руководителем. 2. В городе</a:t>
            </a:r>
          </a:p>
          <a:p>
            <a:pPr>
              <a:lnSpc>
                <a:spcPct val="150000"/>
              </a:lnSpc>
            </a:pPr>
            <a:r>
              <a:rPr lang="ru-RU" sz="2400" dirty="0"/>
              <a:t>будут восстановлены многие архитектурные памятники. 3. В новом микрорайоне</a:t>
            </a:r>
          </a:p>
          <a:p>
            <a:pPr>
              <a:lnSpc>
                <a:spcPct val="150000"/>
              </a:lnSpc>
            </a:pPr>
            <a:r>
              <a:rPr lang="ru-RU" sz="2400" dirty="0"/>
              <a:t>будут открыты школы и детские сады. 4. При достаточном финансировании</a:t>
            </a:r>
          </a:p>
          <a:p>
            <a:pPr>
              <a:lnSpc>
                <a:spcPct val="150000"/>
              </a:lnSpc>
            </a:pPr>
            <a:r>
              <a:rPr lang="ru-RU" sz="2400" dirty="0"/>
              <a:t>ремонт спортивного центра будет закончен в срок. 5. К празднику город будет </a:t>
            </a:r>
          </a:p>
          <a:p>
            <a:pPr>
              <a:lnSpc>
                <a:spcPct val="150000"/>
              </a:lnSpc>
            </a:pPr>
            <a:r>
              <a:rPr lang="ru-RU" sz="2400" dirty="0"/>
              <a:t>украшен гирляндами. 6. На встрече глав государств будут рассмотрены вопросы</a:t>
            </a:r>
          </a:p>
          <a:p>
            <a:pPr>
              <a:lnSpc>
                <a:spcPct val="150000"/>
              </a:lnSpc>
            </a:pPr>
            <a:r>
              <a:rPr lang="ru-RU" sz="2400" dirty="0"/>
              <a:t>экспорта товаров.</a:t>
            </a:r>
          </a:p>
        </p:txBody>
      </p:sp>
    </p:spTree>
    <p:extLst>
      <p:ext uri="{BB962C8B-B14F-4D97-AF65-F5344CB8AC3E}">
        <p14:creationId xmlns:p14="http://schemas.microsoft.com/office/powerpoint/2010/main" val="408123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5B3FD5-5668-8443-8726-07931C82A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cap="none" dirty="0"/>
              <a:t>Задание 44. Прочитайте предложения. Передайте содержание активных конструкций с помощью пассивных.</a:t>
            </a:r>
            <a:endParaRPr lang="it-IT" cap="none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30ED78AC-19EB-E749-BE36-9A81C20104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3424" y="2341563"/>
            <a:ext cx="9625151" cy="363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43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B21040-2CDF-444D-9F8D-BF4B10130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Пассивный (страдательный) залог</a:t>
            </a:r>
            <a:br>
              <a:rPr lang="ru-RU" dirty="0"/>
            </a:br>
            <a:br>
              <a:rPr lang="ru-RU" dirty="0"/>
            </a:br>
            <a:r>
              <a:rPr lang="it-IT" dirty="0"/>
              <a:t>voce passiva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4ABD408-6098-F84A-B353-DF0DE63E57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9744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259A422-0023-4292-8200-E080556F3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5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413CA5-4739-4BC9-8BB3-B0A4928D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375FAAB-051D-BF49-9C46-882A22A80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215811"/>
            <a:ext cx="10905066" cy="242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5163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259A422-0023-4292-8200-E080556F3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5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413CA5-4739-4BC9-8BB3-B0A4928D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2F88846-4730-414A-A767-C2728DBF1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84521"/>
            <a:ext cx="10905066" cy="528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058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47FF46E-11BE-E444-8B9F-5D48837CD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052" y="0"/>
            <a:ext cx="52938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5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B9F5FC4-01BA-B645-85F6-AC52F490D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7115" y="0"/>
            <a:ext cx="53777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34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DDC3EF6-2EA5-44B3-94C7-9DDA67A12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925A9A-E9FA-496E-9C09-7C2845E00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073ABB4-E164-4CBF-ADFF-25552BB7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259A422-0023-4292-8200-E080556F3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B4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2413CA5-4739-4BC9-8BB3-B0A4928D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2AC9FC1-6A29-6C4A-A588-4243B01151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479719"/>
            <a:ext cx="10905066" cy="38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91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DDC3EF6-2EA5-44B3-94C7-9DDA67A12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925A9A-E9FA-496E-9C09-7C2845E00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73ABB4-E164-4CBF-ADFF-25552BB7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259A422-0023-4292-8200-E080556F3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B54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413CA5-4739-4BC9-8BB3-B0A4928D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8028B50-F15B-7942-875A-10E70805EA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684189"/>
            <a:ext cx="10905066" cy="348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25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1DDC3EF6-2EA5-44B3-94C7-9DDA67A12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7925A9A-E9FA-496E-9C09-7C2845E00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073ABB4-E164-4CBF-ADFF-25552BB7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F161291-765C-4033-9E84-52C51C6A5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7F69638-8A6F-45AB-B9EC-9D8C8FC37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DADEC922-BE18-DC42-A599-34C95DD72A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697820"/>
            <a:ext cx="10905066" cy="346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74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DDC3EF6-2EA5-44B3-94C7-9DDA67A12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925A9A-E9FA-496E-9C09-7C2845E00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073ABB4-E164-4CBF-ADFF-25552BB7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259A422-0023-4292-8200-E080556F3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B6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2413CA5-4739-4BC9-8BB3-B0A4928D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9B64FD1-43A6-C843-8F0E-14C5FAD5DE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466088"/>
            <a:ext cx="10905066" cy="392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77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DDC3EF6-2EA5-44B3-94C7-9DDA67A12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925A9A-E9FA-496E-9C09-7C2845E00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073ABB4-E164-4CBF-ADFF-25552BB7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259A422-0023-4292-8200-E080556F3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555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2413CA5-4739-4BC9-8BB3-B0A4928D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9383D64-4BC9-5A4C-B88E-13E869690D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711452"/>
            <a:ext cx="10905066" cy="343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70084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">
      <a:dk1>
        <a:srgbClr val="000000"/>
      </a:dk1>
      <a:lt1>
        <a:srgbClr val="FFFFFF"/>
      </a:lt1>
      <a:dk2>
        <a:srgbClr val="412425"/>
      </a:dk2>
      <a:lt2>
        <a:srgbClr val="E8E2E4"/>
      </a:lt2>
      <a:accent1>
        <a:srgbClr val="82AC89"/>
      </a:accent1>
      <a:accent2>
        <a:srgbClr val="75AB94"/>
      </a:accent2>
      <a:accent3>
        <a:srgbClr val="80A9A9"/>
      </a:accent3>
      <a:accent4>
        <a:srgbClr val="BA7FA8"/>
      </a:accent4>
      <a:accent5>
        <a:srgbClr val="C492A0"/>
      </a:accent5>
      <a:accent6>
        <a:srgbClr val="BA877F"/>
      </a:accent6>
      <a:hlink>
        <a:srgbClr val="AE6986"/>
      </a:hlink>
      <a:folHlink>
        <a:srgbClr val="7F7F7F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250</Words>
  <Application>Microsoft Macintosh PowerPoint</Application>
  <PresentationFormat>Widescreen</PresentationFormat>
  <Paragraphs>27</Paragraphs>
  <Slides>21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5" baseType="lpstr">
      <vt:lpstr>Corbel</vt:lpstr>
      <vt:lpstr>Gill Sans MT</vt:lpstr>
      <vt:lpstr>Wingdings 2</vt:lpstr>
      <vt:lpstr>DividendVTI</vt:lpstr>
      <vt:lpstr>Пассивный залог</vt:lpstr>
      <vt:lpstr>Пассивный (страдательный) залог  voce passiva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Задание 44. Прочитайте предложения. Передайте содержание активных конструкций с помощью пассивных.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Пассивный залог</dc:title>
  <dc:creator>Natalia Guseva</dc:creator>
  <cp:lastModifiedBy>Natalia Guseva</cp:lastModifiedBy>
  <cp:revision>10</cp:revision>
  <dcterms:created xsi:type="dcterms:W3CDTF">2020-11-06T11:02:26Z</dcterms:created>
  <dcterms:modified xsi:type="dcterms:W3CDTF">2023-02-16T10:05:45Z</dcterms:modified>
</cp:coreProperties>
</file>