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80" r:id="rId5"/>
    <p:sldId id="267" r:id="rId6"/>
    <p:sldId id="268" r:id="rId7"/>
    <p:sldId id="269" r:id="rId8"/>
    <p:sldId id="266" r:id="rId9"/>
    <p:sldId id="279" r:id="rId10"/>
    <p:sldId id="27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2"/>
  </p:normalViewPr>
  <p:slideViewPr>
    <p:cSldViewPr snapToGrid="0" snapToObjects="1">
      <p:cViewPr varScale="1">
        <p:scale>
          <a:sx n="121" d="100"/>
          <a:sy n="12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Глаголы с частицей </a:t>
            </a:r>
            <a:r>
              <a:rPr lang="ru-RU" b="1" i="1" dirty="0"/>
              <a:t>–</a:t>
            </a:r>
            <a:r>
              <a:rPr lang="ru-RU" b="1" i="1" dirty="0" err="1"/>
              <a:t>ся</a:t>
            </a:r>
            <a:br>
              <a:rPr lang="ru-RU" b="1" i="1" dirty="0"/>
            </a:br>
            <a:r>
              <a:rPr lang="it-IT" b="1" dirty="0"/>
              <a:t>Verbi in </a:t>
            </a:r>
            <a:r>
              <a:rPr lang="it-IT" b="1" i="1" dirty="0"/>
              <a:t>-</a:t>
            </a:r>
            <a:r>
              <a:rPr lang="it-IT" b="1" i="1" dirty="0" err="1"/>
              <a:t>sja</a:t>
            </a:r>
            <a:br>
              <a:rPr lang="it-IT" b="1" dirty="0"/>
            </a:b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90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3415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Soggetto delle frasi con i verbi reciproci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1926" y="2222940"/>
            <a:ext cx="8915400" cy="3421116"/>
          </a:xfrm>
        </p:spPr>
        <p:txBody>
          <a:bodyPr>
            <a:normAutofit/>
          </a:bodyPr>
          <a:lstStyle/>
          <a:p>
            <a:r>
              <a:rPr lang="ru-RU" sz="2400" dirty="0"/>
              <a:t>Мы, вы, они		</a:t>
            </a:r>
            <a:r>
              <a:rPr lang="it-IT" sz="2400" dirty="0"/>
              <a:t>		</a:t>
            </a:r>
            <a:r>
              <a:rPr lang="ru-RU" sz="2400" dirty="0"/>
              <a:t>	</a:t>
            </a:r>
            <a:r>
              <a:rPr lang="ru-RU" sz="2400" b="1" dirty="0"/>
              <a:t>Они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B050"/>
                </a:solidFill>
              </a:rPr>
              <a:t>переписываются</a:t>
            </a:r>
            <a:r>
              <a:rPr lang="ru-RU" sz="2400" dirty="0"/>
              <a:t> очень 										давно</a:t>
            </a:r>
          </a:p>
          <a:p>
            <a:r>
              <a:rPr lang="it-IT" sz="2400" dirty="0"/>
              <a:t>Costrutto "</a:t>
            </a:r>
            <a:r>
              <a:rPr lang="ru-RU" sz="2400" dirty="0"/>
              <a:t>кто и кто</a:t>
            </a:r>
            <a:r>
              <a:rPr lang="it-IT" sz="2400" dirty="0"/>
              <a:t>”		</a:t>
            </a:r>
            <a:r>
              <a:rPr lang="ru-RU" sz="2400" b="1" dirty="0"/>
              <a:t>Дедушка и бабушка 												</a:t>
            </a:r>
            <a:r>
              <a:rPr lang="ru-RU" sz="2400" dirty="0">
                <a:solidFill>
                  <a:srgbClr val="00B050"/>
                </a:solidFill>
              </a:rPr>
              <a:t>познакомились</a:t>
            </a:r>
            <a:r>
              <a:rPr lang="ru-RU" sz="2400" dirty="0"/>
              <a:t> в 1940 г.</a:t>
            </a:r>
          </a:p>
          <a:p>
            <a:r>
              <a:rPr lang="it-IT" sz="2400" dirty="0"/>
              <a:t>Costrutto “</a:t>
            </a:r>
            <a:r>
              <a:rPr lang="ru-RU" sz="2400" dirty="0"/>
              <a:t>кто с кем</a:t>
            </a:r>
            <a:r>
              <a:rPr lang="it-IT" sz="2400" dirty="0"/>
              <a:t>”</a:t>
            </a:r>
            <a:r>
              <a:rPr lang="ru-RU" sz="2400" dirty="0"/>
              <a:t>		</a:t>
            </a:r>
            <a:r>
              <a:rPr lang="ru-RU" sz="2400" b="1" dirty="0"/>
              <a:t>Николай с Андреем</a:t>
            </a:r>
            <a:r>
              <a:rPr lang="ru-RU" sz="2400" dirty="0"/>
              <a:t> часто 										</a:t>
            </a:r>
            <a:r>
              <a:rPr lang="ru-RU" sz="2400" dirty="0">
                <a:solidFill>
                  <a:srgbClr val="00B050"/>
                </a:solidFill>
              </a:rPr>
              <a:t>видятся</a:t>
            </a:r>
          </a:p>
          <a:p>
            <a:r>
              <a:rPr lang="it-IT" sz="2400" dirty="0"/>
              <a:t>Costrutto “</a:t>
            </a:r>
            <a:r>
              <a:rPr lang="ru-RU" sz="2400" dirty="0"/>
              <a:t>они с кем</a:t>
            </a:r>
            <a:r>
              <a:rPr lang="it-IT" sz="2400" dirty="0"/>
              <a:t>”</a:t>
            </a:r>
            <a:r>
              <a:rPr lang="ru-RU" sz="2400" dirty="0"/>
              <a:t>	</a:t>
            </a:r>
            <a:r>
              <a:rPr lang="it-IT" sz="2400" dirty="0"/>
              <a:t>	</a:t>
            </a:r>
            <a:r>
              <a:rPr lang="ru-RU" sz="2400" b="1" dirty="0"/>
              <a:t>Они с другом </a:t>
            </a:r>
            <a:r>
              <a:rPr lang="ru-RU" sz="2400" dirty="0"/>
              <a:t>часто </a:t>
            </a:r>
            <a:r>
              <a:rPr lang="ru-RU" sz="2400" dirty="0">
                <a:solidFill>
                  <a:srgbClr val="00B050"/>
                </a:solidFill>
              </a:rPr>
              <a:t>видятся</a:t>
            </a:r>
            <a:r>
              <a:rPr lang="it-IT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970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3415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Attenzione!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5499" y="1219200"/>
            <a:ext cx="8915400" cy="5213131"/>
          </a:xfrm>
        </p:spPr>
        <p:txBody>
          <a:bodyPr>
            <a:normAutofit/>
          </a:bodyPr>
          <a:lstStyle/>
          <a:p>
            <a:r>
              <a:rPr lang="it-IT" sz="2400" dirty="0"/>
              <a:t>Costrutto “</a:t>
            </a:r>
            <a:r>
              <a:rPr lang="ru-RU" sz="2400" dirty="0"/>
              <a:t>кто с кем</a:t>
            </a:r>
            <a:r>
              <a:rPr lang="it-IT" sz="2400" dirty="0"/>
              <a:t>”</a:t>
            </a:r>
            <a:r>
              <a:rPr lang="ru-RU" sz="2400" dirty="0"/>
              <a:t>		</a:t>
            </a:r>
            <a:r>
              <a:rPr lang="ru-RU" sz="2400" b="1" dirty="0"/>
              <a:t>Николай с Андреем</a:t>
            </a:r>
            <a:r>
              <a:rPr lang="ru-RU" sz="2400" dirty="0"/>
              <a:t> часто 										</a:t>
            </a:r>
            <a:r>
              <a:rPr lang="ru-RU" sz="2400" dirty="0">
                <a:solidFill>
                  <a:srgbClr val="00B050"/>
                </a:solidFill>
              </a:rPr>
              <a:t>видятся</a:t>
            </a:r>
            <a:r>
              <a:rPr lang="it-IT" sz="2400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it-IT" sz="2400" dirty="0"/>
              <a:t>Costrutto "</a:t>
            </a:r>
            <a:r>
              <a:rPr lang="ru-RU" sz="2400" dirty="0"/>
              <a:t>кто и кто</a:t>
            </a:r>
            <a:r>
              <a:rPr lang="it-IT" sz="2400" dirty="0"/>
              <a:t>”</a:t>
            </a:r>
            <a:r>
              <a:rPr lang="ru-RU" sz="2400" dirty="0"/>
              <a:t>		</a:t>
            </a:r>
            <a:r>
              <a:rPr lang="ru-RU" sz="2400" b="1" dirty="0"/>
              <a:t>Николай и Андрей</a:t>
            </a:r>
            <a:r>
              <a:rPr lang="ru-RU" sz="2400" dirty="0"/>
              <a:t> часто 											</a:t>
            </a:r>
            <a:r>
              <a:rPr lang="ru-RU" sz="2400" dirty="0">
                <a:solidFill>
                  <a:srgbClr val="00B050"/>
                </a:solidFill>
              </a:rPr>
              <a:t>видятся</a:t>
            </a:r>
            <a:r>
              <a:rPr lang="it-IT" sz="2400" dirty="0">
                <a:solidFill>
                  <a:srgbClr val="00B050"/>
                </a:solidFill>
              </a:rPr>
              <a:t>.</a:t>
            </a:r>
            <a:r>
              <a:rPr lang="it-IT" sz="2400" dirty="0"/>
              <a:t> </a:t>
            </a:r>
            <a:endParaRPr lang="ru-RU" sz="2400" dirty="0"/>
          </a:p>
          <a:p>
            <a:r>
              <a:rPr lang="it-IT" sz="2400" dirty="0"/>
              <a:t>Costrutto “</a:t>
            </a:r>
            <a:r>
              <a:rPr lang="ru-RU" sz="2400" dirty="0"/>
              <a:t>кто </a:t>
            </a:r>
            <a:r>
              <a:rPr lang="it-IT" sz="2400" dirty="0"/>
              <a:t>+ verbo + </a:t>
            </a:r>
            <a:r>
              <a:rPr lang="ru-RU" sz="2400" dirty="0"/>
              <a:t>с кем</a:t>
            </a:r>
            <a:r>
              <a:rPr lang="it-IT" sz="2400" dirty="0"/>
              <a:t>“</a:t>
            </a:r>
          </a:p>
          <a:p>
            <a:pPr marL="0" indent="0">
              <a:buNone/>
            </a:pPr>
            <a:r>
              <a:rPr lang="it-IT" sz="2400" dirty="0"/>
              <a:t>									</a:t>
            </a:r>
            <a:r>
              <a:rPr lang="ru-RU" sz="2400" b="1" dirty="0"/>
              <a:t>Николай</a:t>
            </a:r>
            <a:r>
              <a:rPr lang="ru-RU" sz="2400" dirty="0"/>
              <a:t> часто </a:t>
            </a:r>
            <a:r>
              <a:rPr lang="ru-RU" sz="2400" dirty="0">
                <a:solidFill>
                  <a:srgbClr val="FF0000"/>
                </a:solidFill>
              </a:rPr>
              <a:t>видится</a:t>
            </a:r>
            <a:r>
              <a:rPr lang="ru-RU" sz="2400" dirty="0"/>
              <a:t> </a:t>
            </a:r>
            <a:r>
              <a:rPr lang="ru-RU" sz="2400" b="1" dirty="0"/>
              <a:t>с</a:t>
            </a:r>
          </a:p>
          <a:p>
            <a:pPr marL="0" indent="0">
              <a:buNone/>
            </a:pPr>
            <a:r>
              <a:rPr lang="ru-RU" sz="2400" b="1" dirty="0"/>
              <a:t>									Андреем</a:t>
            </a:r>
          </a:p>
          <a:p>
            <a:pPr marL="0" indent="0">
              <a:buNone/>
            </a:pPr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chemeClr val="tx1"/>
                </a:solidFill>
              </a:rPr>
              <a:t>Costrutto “</a:t>
            </a:r>
            <a:r>
              <a:rPr lang="ru-RU" sz="2400" dirty="0">
                <a:solidFill>
                  <a:schemeClr val="tx1"/>
                </a:solidFill>
              </a:rPr>
              <a:t>я и кто</a:t>
            </a:r>
            <a:r>
              <a:rPr lang="it-IT" sz="2400" dirty="0">
                <a:solidFill>
                  <a:schemeClr val="tx1"/>
                </a:solidFill>
              </a:rPr>
              <a:t>”			</a:t>
            </a:r>
            <a:r>
              <a:rPr lang="ru-RU" sz="2400" b="1" dirty="0">
                <a:solidFill>
                  <a:schemeClr val="tx1"/>
                </a:solidFill>
              </a:rPr>
              <a:t>Я и Андрей </a:t>
            </a:r>
            <a:r>
              <a:rPr lang="ru-RU" sz="2400" dirty="0">
                <a:solidFill>
                  <a:schemeClr val="tx1"/>
                </a:solidFill>
              </a:rPr>
              <a:t>часто </a:t>
            </a:r>
            <a:r>
              <a:rPr lang="ru-RU" sz="2400" dirty="0">
                <a:solidFill>
                  <a:srgbClr val="00B050"/>
                </a:solidFill>
              </a:rPr>
              <a:t>видимся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it-IT" sz="2400" dirty="0">
                <a:solidFill>
                  <a:schemeClr val="tx1"/>
                </a:solidFill>
              </a:rPr>
              <a:t>Costrutto “</a:t>
            </a:r>
            <a:r>
              <a:rPr lang="ru-RU" sz="2400" dirty="0">
                <a:solidFill>
                  <a:schemeClr val="tx1"/>
                </a:solidFill>
              </a:rPr>
              <a:t>я с кем</a:t>
            </a:r>
            <a:r>
              <a:rPr lang="it-IT" sz="2400" dirty="0">
                <a:solidFill>
                  <a:schemeClr val="tx1"/>
                </a:solidFill>
              </a:rPr>
              <a:t>”</a:t>
            </a:r>
            <a:r>
              <a:rPr lang="ru-RU" sz="2400" dirty="0">
                <a:solidFill>
                  <a:schemeClr val="tx1"/>
                </a:solidFill>
              </a:rPr>
              <a:t>		</a:t>
            </a:r>
            <a:r>
              <a:rPr lang="ru-RU" sz="2400" b="1" dirty="0">
                <a:solidFill>
                  <a:schemeClr val="tx1"/>
                </a:solidFill>
              </a:rPr>
              <a:t>Я с Андреем </a:t>
            </a:r>
            <a:r>
              <a:rPr lang="ru-RU" sz="2400" dirty="0">
                <a:solidFill>
                  <a:schemeClr val="tx1"/>
                </a:solidFill>
              </a:rPr>
              <a:t>часто </a:t>
            </a:r>
            <a:r>
              <a:rPr lang="ru-RU" sz="2400" dirty="0">
                <a:solidFill>
                  <a:srgbClr val="FF0000"/>
                </a:solidFill>
              </a:rPr>
              <a:t>вижусь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								</a:t>
            </a:r>
            <a:r>
              <a:rPr lang="ru-RU" sz="2400" b="1" dirty="0">
                <a:solidFill>
                  <a:schemeClr val="tx1"/>
                </a:solidFill>
              </a:rPr>
              <a:t>Я</a:t>
            </a:r>
            <a:r>
              <a:rPr lang="ru-RU" sz="2400" dirty="0">
                <a:solidFill>
                  <a:schemeClr val="tx1"/>
                </a:solidFill>
              </a:rPr>
              <a:t> часто </a:t>
            </a:r>
            <a:r>
              <a:rPr lang="ru-RU" sz="2400" dirty="0">
                <a:solidFill>
                  <a:srgbClr val="FF0000"/>
                </a:solidFill>
              </a:rPr>
              <a:t>вижусь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с Андреем.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Глаголы с частицей </a:t>
            </a:r>
            <a:r>
              <a:rPr lang="ru-RU" b="1" i="1" dirty="0"/>
              <a:t>-</a:t>
            </a:r>
            <a:r>
              <a:rPr lang="ru-RU" b="1" i="1" dirty="0" err="1"/>
              <a:t>ся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Собственно-возвратные глаголы</a:t>
            </a:r>
          </a:p>
          <a:p>
            <a:r>
              <a:rPr lang="ru-RU" sz="2400" dirty="0"/>
              <a:t>Взаимно-возвратные глаголы</a:t>
            </a:r>
          </a:p>
          <a:p>
            <a:r>
              <a:rPr lang="ru-RU" sz="2400" dirty="0"/>
              <a:t>Общевозвратные глаголы</a:t>
            </a:r>
          </a:p>
          <a:p>
            <a:r>
              <a:rPr lang="ru-RU" sz="2400" dirty="0"/>
              <a:t>Глаголы на </a:t>
            </a:r>
            <a:r>
              <a:rPr lang="mr-IN" sz="2400" dirty="0"/>
              <a:t>–</a:t>
            </a:r>
            <a:r>
              <a:rPr lang="ru-RU" sz="2400" dirty="0" err="1"/>
              <a:t>ся</a:t>
            </a:r>
            <a:r>
              <a:rPr lang="ru-RU" sz="2400" dirty="0"/>
              <a:t> с пассивным значением</a:t>
            </a:r>
          </a:p>
          <a:p>
            <a:r>
              <a:rPr lang="ru-RU" sz="2400" dirty="0"/>
              <a:t>Безличные возвратные глаголы</a:t>
            </a:r>
          </a:p>
          <a:p>
            <a:r>
              <a:rPr lang="ru-RU" sz="2400" dirty="0"/>
              <a:t>Глаголы, не употребляющиеся без постфикса -</a:t>
            </a:r>
            <a:r>
              <a:rPr lang="ru-RU" sz="2400" dirty="0" err="1"/>
              <a:t>ся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355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Verbi in </a:t>
            </a:r>
            <a:r>
              <a:rPr lang="it-IT" b="1" i="1" dirty="0"/>
              <a:t>-</a:t>
            </a:r>
            <a:r>
              <a:rPr lang="it-IT" b="1" i="1" dirty="0" err="1"/>
              <a:t>sja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Verbi riflessivi propri</a:t>
            </a:r>
            <a:endParaRPr lang="ru-RU" sz="2400" dirty="0"/>
          </a:p>
          <a:p>
            <a:r>
              <a:rPr lang="it-IT" sz="2400" dirty="0"/>
              <a:t>Verbi riflessivi reciproci</a:t>
            </a:r>
          </a:p>
          <a:p>
            <a:r>
              <a:rPr lang="it-IT" sz="2400" dirty="0"/>
              <a:t>Verbi riflessivi impropri apparenti</a:t>
            </a:r>
            <a:endParaRPr lang="ru-RU" sz="2400" dirty="0"/>
          </a:p>
          <a:p>
            <a:r>
              <a:rPr lang="it-IT" sz="2400" dirty="0"/>
              <a:t>Verbi in </a:t>
            </a:r>
            <a:r>
              <a:rPr lang="it-IT" sz="2400" i="1" dirty="0"/>
              <a:t>-</a:t>
            </a:r>
            <a:r>
              <a:rPr lang="it-IT" sz="2400" i="1" dirty="0" err="1"/>
              <a:t>sja</a:t>
            </a:r>
            <a:r>
              <a:rPr lang="it-IT" sz="2400" i="1" dirty="0"/>
              <a:t> </a:t>
            </a:r>
            <a:r>
              <a:rPr lang="it-IT" sz="2400" dirty="0"/>
              <a:t>con il significato passivo </a:t>
            </a:r>
          </a:p>
          <a:p>
            <a:r>
              <a:rPr lang="it-IT" sz="2400" dirty="0"/>
              <a:t>Verbi riflessivi impersonali</a:t>
            </a:r>
            <a:endParaRPr lang="ru-RU" sz="2400" dirty="0"/>
          </a:p>
          <a:p>
            <a:r>
              <a:rPr lang="it-IT" sz="2400" dirty="0"/>
              <a:t>Verbi che non si usano senza </a:t>
            </a:r>
            <a:r>
              <a:rPr lang="mr-IN" sz="2400" i="1" dirty="0"/>
              <a:t>–</a:t>
            </a:r>
            <a:r>
              <a:rPr lang="it-IT" sz="2400" i="1" dirty="0" err="1"/>
              <a:t>sja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5782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625B03-AC6E-8A46-B645-BDA54690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1673"/>
            <a:ext cx="10905066" cy="46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Espressione di riflessività con il costrutto “verbo + </a:t>
            </a:r>
            <a:r>
              <a:rPr lang="ru-RU" dirty="0"/>
              <a:t>себя</a:t>
            </a:r>
            <a:r>
              <a:rPr lang="it-IT" dirty="0"/>
              <a:t>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Se il verbo non può essere usato con </a:t>
            </a:r>
            <a:r>
              <a:rPr lang="mr-IN" sz="2400" i="1" dirty="0"/>
              <a:t>–</a:t>
            </a:r>
            <a:r>
              <a:rPr lang="it-IT" sz="2400" i="1" dirty="0" err="1"/>
              <a:t>sja</a:t>
            </a:r>
            <a:r>
              <a:rPr lang="it-IT" sz="2400" dirty="0"/>
              <a:t>: </a:t>
            </a:r>
            <a:r>
              <a:rPr lang="ru-RU" sz="2400" dirty="0"/>
              <a:t>Он очень </a:t>
            </a:r>
            <a:r>
              <a:rPr lang="ru-RU" sz="2400" u="sng" dirty="0"/>
              <a:t>любит себя</a:t>
            </a:r>
            <a:r>
              <a:rPr lang="ru-RU" sz="2400" dirty="0"/>
              <a:t>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Se aggiungendo </a:t>
            </a:r>
            <a:r>
              <a:rPr lang="mr-IN" sz="2400" i="1" dirty="0"/>
              <a:t>–</a:t>
            </a:r>
            <a:r>
              <a:rPr lang="it-IT" sz="2400" i="1" dirty="0" err="1"/>
              <a:t>sja</a:t>
            </a:r>
            <a:r>
              <a:rPr lang="it-IT" sz="2400" i="1" dirty="0"/>
              <a:t> </a:t>
            </a:r>
            <a:r>
              <a:rPr lang="it-IT" sz="2400" dirty="0"/>
              <a:t>il verbo non esprime la riflessività: </a:t>
            </a:r>
            <a:r>
              <a:rPr lang="ru-RU" sz="2400" dirty="0"/>
              <a:t>Он </a:t>
            </a:r>
            <a:r>
              <a:rPr lang="ru-RU" sz="2400" u="sng" dirty="0"/>
              <a:t>видит себя </a:t>
            </a:r>
            <a:r>
              <a:rPr lang="ru-RU" sz="2400" dirty="0"/>
              <a:t>в зеркале. (Он и она </a:t>
            </a:r>
            <a:r>
              <a:rPr lang="ru-RU" sz="2400" u="sng" dirty="0"/>
              <a:t>видятся</a:t>
            </a:r>
            <a:r>
              <a:rPr lang="ru-RU" sz="2400" dirty="0"/>
              <a:t> редко - </a:t>
            </a:r>
            <a:r>
              <a:rPr lang="it-IT" sz="2400" dirty="0"/>
              <a:t>reciprocità)</a:t>
            </a:r>
          </a:p>
        </p:txBody>
      </p:sp>
    </p:spTree>
    <p:extLst>
      <p:ext uri="{BB962C8B-B14F-4D97-AF65-F5344CB8AC3E}">
        <p14:creationId xmlns:p14="http://schemas.microsoft.com/office/powerpoint/2010/main" val="59929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Espressione di </a:t>
            </a:r>
            <a:r>
              <a:rPr lang="it-IT"/>
              <a:t>riflessività con il costrutto </a:t>
            </a:r>
            <a:r>
              <a:rPr lang="it-IT" dirty="0"/>
              <a:t>“verbo + </a:t>
            </a:r>
            <a:r>
              <a:rPr lang="ru-RU" dirty="0"/>
              <a:t>себя</a:t>
            </a:r>
            <a:r>
              <a:rPr lang="it-IT" dirty="0"/>
              <a:t>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400" dirty="0"/>
              <a:t>Pronome </a:t>
            </a:r>
            <a:r>
              <a:rPr lang="ru-RU" sz="2400" b="1" dirty="0"/>
              <a:t>себя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 err="1"/>
              <a:t>Nom</a:t>
            </a:r>
            <a:r>
              <a:rPr lang="it-IT" sz="2400" dirty="0"/>
              <a:t>.			-------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/>
              <a:t>Gen. </a:t>
            </a:r>
            <a:r>
              <a:rPr lang="it-IT" sz="2400" dirty="0" err="1"/>
              <a:t>Acc</a:t>
            </a:r>
            <a:r>
              <a:rPr lang="it-IT" sz="2400" dirty="0"/>
              <a:t>.	</a:t>
            </a:r>
            <a:r>
              <a:rPr lang="ru-RU" sz="2400" dirty="0"/>
              <a:t>себя</a:t>
            </a:r>
            <a:endParaRPr lang="it-IT" sz="2400" dirty="0"/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 err="1"/>
              <a:t>Dat</a:t>
            </a:r>
            <a:r>
              <a:rPr lang="it-IT" sz="2400" dirty="0"/>
              <a:t>. </a:t>
            </a:r>
            <a:r>
              <a:rPr lang="it-IT" sz="2400" dirty="0" err="1"/>
              <a:t>Prep</a:t>
            </a:r>
            <a:r>
              <a:rPr lang="it-IT" sz="2400" dirty="0"/>
              <a:t>.</a:t>
            </a:r>
            <a:r>
              <a:rPr lang="ru-RU" sz="2400" dirty="0"/>
              <a:t>	себе</a:t>
            </a:r>
            <a:endParaRPr lang="it-IT" sz="2400" dirty="0"/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 err="1"/>
              <a:t>Strum</a:t>
            </a:r>
            <a:r>
              <a:rPr lang="it-IT" sz="2400" dirty="0"/>
              <a:t>.</a:t>
            </a:r>
            <a:r>
              <a:rPr lang="ru-RU" sz="2400" dirty="0"/>
              <a:t>			собой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9884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Espressione di </a:t>
            </a:r>
            <a:r>
              <a:rPr lang="it-IT"/>
              <a:t>riflessività con il costrutto </a:t>
            </a:r>
            <a:r>
              <a:rPr lang="it-IT" dirty="0"/>
              <a:t>“verbo + </a:t>
            </a:r>
            <a:r>
              <a:rPr lang="ru-RU" dirty="0"/>
              <a:t>себя</a:t>
            </a:r>
            <a:r>
              <a:rPr lang="it-IT" dirty="0"/>
              <a:t>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ru-RU" sz="2400" dirty="0"/>
              <a:t>Я вижу себя в зеркале.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ru-RU" sz="2400" dirty="0"/>
              <a:t>Они приготовили эти вещи для себя.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ru-RU" sz="2400" dirty="0"/>
              <a:t>Вы должны купить это себе.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ru-RU" sz="2400" dirty="0"/>
              <a:t>Она очень занимается собой.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ru-RU" sz="2400" dirty="0"/>
              <a:t>Мы рассказывали ему о себе.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5077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Verbi con il significato di reciprocità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Я </a:t>
            </a:r>
            <a:r>
              <a:rPr lang="ru-RU" sz="2400" u="sng" dirty="0"/>
              <a:t>встретил</a:t>
            </a:r>
            <a:r>
              <a:rPr lang="ru-RU" sz="2400" dirty="0"/>
              <a:t> друга в кафе.</a:t>
            </a:r>
          </a:p>
          <a:p>
            <a:r>
              <a:rPr lang="ru-RU" sz="2400" dirty="0"/>
              <a:t>Я давно </a:t>
            </a:r>
            <a:r>
              <a:rPr lang="ru-RU" sz="2400" u="sng" dirty="0"/>
              <a:t>не видел </a:t>
            </a:r>
            <a:r>
              <a:rPr lang="ru-RU" sz="2400" dirty="0"/>
              <a:t>его.</a:t>
            </a:r>
          </a:p>
          <a:p>
            <a:r>
              <a:rPr lang="ru-RU" sz="2400" dirty="0"/>
              <a:t>Мать </a:t>
            </a:r>
            <a:r>
              <a:rPr lang="ru-RU" sz="2400" u="sng" dirty="0"/>
              <a:t>обняла</a:t>
            </a:r>
            <a:r>
              <a:rPr lang="ru-RU" sz="2400" dirty="0"/>
              <a:t> сына.</a:t>
            </a:r>
          </a:p>
          <a:p>
            <a:r>
              <a:rPr lang="ru-RU" sz="2400" dirty="0"/>
              <a:t>Друг </a:t>
            </a:r>
            <a:r>
              <a:rPr lang="ru-RU" sz="2400" u="sng" dirty="0"/>
              <a:t>познакомил</a:t>
            </a:r>
            <a:r>
              <a:rPr lang="ru-RU" sz="2400" dirty="0"/>
              <a:t> меня со своей сестрой.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Мы </a:t>
            </a:r>
            <a:r>
              <a:rPr lang="ru-RU" sz="2400" u="sng" dirty="0"/>
              <a:t>встретились</a:t>
            </a:r>
            <a:r>
              <a:rPr lang="ru-RU" sz="2400" dirty="0"/>
              <a:t> с другом в кафе.</a:t>
            </a:r>
          </a:p>
          <a:p>
            <a:r>
              <a:rPr lang="ru-RU" sz="2400" dirty="0"/>
              <a:t>Мы с ним давно </a:t>
            </a:r>
            <a:r>
              <a:rPr lang="ru-RU" sz="2400" u="sng" dirty="0"/>
              <a:t>не виделись</a:t>
            </a:r>
            <a:r>
              <a:rPr lang="ru-RU" sz="2400" dirty="0"/>
              <a:t>.</a:t>
            </a:r>
          </a:p>
          <a:p>
            <a:r>
              <a:rPr lang="ru-RU" sz="2400" dirty="0"/>
              <a:t>Мать с сыном </a:t>
            </a:r>
            <a:r>
              <a:rPr lang="ru-RU" sz="2400" u="sng" dirty="0"/>
              <a:t>обнялись</a:t>
            </a:r>
            <a:r>
              <a:rPr lang="ru-RU" sz="2400" dirty="0"/>
              <a:t>.</a:t>
            </a:r>
          </a:p>
          <a:p>
            <a:r>
              <a:rPr lang="ru-RU" sz="2400"/>
              <a:t>Я </a:t>
            </a:r>
            <a:r>
              <a:rPr lang="ru-RU" sz="2400" u="sng"/>
              <a:t>познакомился</a:t>
            </a:r>
            <a:r>
              <a:rPr lang="ru-RU" sz="2400"/>
              <a:t> с сестрой друга.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2036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Soggetto delle frasi con i verbi reciproci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Мы, вы, они		</a:t>
            </a:r>
            <a:r>
              <a:rPr lang="it-IT" sz="2400" dirty="0"/>
              <a:t>		</a:t>
            </a:r>
            <a:r>
              <a:rPr lang="ru-RU" sz="2400" dirty="0"/>
              <a:t>	</a:t>
            </a:r>
            <a:r>
              <a:rPr lang="ru-RU" sz="2400" b="1" dirty="0"/>
              <a:t>Они</a:t>
            </a:r>
            <a:r>
              <a:rPr lang="ru-RU" sz="2400" dirty="0"/>
              <a:t> познакомились в 1940 г. 	</a:t>
            </a:r>
          </a:p>
          <a:p>
            <a:r>
              <a:rPr lang="it-IT" sz="2400" dirty="0"/>
              <a:t>Costrutto "</a:t>
            </a:r>
            <a:r>
              <a:rPr lang="ru-RU" sz="2400" dirty="0"/>
              <a:t>кто и кто</a:t>
            </a:r>
            <a:r>
              <a:rPr lang="it-IT" sz="2400" dirty="0"/>
              <a:t>”		</a:t>
            </a:r>
            <a:r>
              <a:rPr lang="ru-RU" sz="2400" b="1" dirty="0"/>
              <a:t>Дедушка и бабушка 												</a:t>
            </a:r>
            <a:r>
              <a:rPr lang="ru-RU" sz="2400" dirty="0"/>
              <a:t>познакомились в 1940 г.</a:t>
            </a:r>
          </a:p>
          <a:p>
            <a:r>
              <a:rPr lang="it-IT" sz="2400" dirty="0"/>
              <a:t>Costrutto “</a:t>
            </a:r>
            <a:r>
              <a:rPr lang="ru-RU" sz="2400" dirty="0"/>
              <a:t>кто с кем</a:t>
            </a:r>
            <a:r>
              <a:rPr lang="it-IT" sz="2400" dirty="0"/>
              <a:t>”</a:t>
            </a:r>
            <a:r>
              <a:rPr lang="ru-RU" sz="2400" dirty="0"/>
              <a:t>		</a:t>
            </a:r>
            <a:r>
              <a:rPr lang="ru-RU" sz="2400" b="1" dirty="0"/>
              <a:t>Дедушка с бабушкой</a:t>
            </a:r>
            <a:r>
              <a:rPr lang="ru-RU" sz="2400" dirty="0"/>
              <a:t> 												познакомились в 1940 г.</a:t>
            </a:r>
          </a:p>
          <a:p>
            <a:r>
              <a:rPr lang="it-IT" sz="2400" dirty="0"/>
              <a:t>Costrutto “</a:t>
            </a:r>
            <a:r>
              <a:rPr lang="ru-RU" sz="2400" dirty="0"/>
              <a:t>они с кем</a:t>
            </a:r>
            <a:r>
              <a:rPr lang="it-IT" sz="2400" dirty="0"/>
              <a:t> ”</a:t>
            </a:r>
            <a:r>
              <a:rPr lang="ru-RU" sz="2400" dirty="0"/>
              <a:t>	</a:t>
            </a:r>
            <a:r>
              <a:rPr lang="ru-RU" sz="2400" b="1" dirty="0"/>
              <a:t>Они с бабушкой</a:t>
            </a:r>
            <a:r>
              <a:rPr lang="ru-RU" sz="2400" dirty="0"/>
              <a:t> 														познакомились в 1940 г.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5661510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591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Filo</vt:lpstr>
      <vt:lpstr>Глаголы с частицей –ся Verbi in -sja </vt:lpstr>
      <vt:lpstr>Глаголы с частицей -ся</vt:lpstr>
      <vt:lpstr>Verbi in -sja</vt:lpstr>
      <vt:lpstr>Presentazione standard di PowerPoint</vt:lpstr>
      <vt:lpstr>Espressione di riflessività con il costrutto “verbo + себя”</vt:lpstr>
      <vt:lpstr>Espressione di riflessività con il costrutto “verbo + себя”</vt:lpstr>
      <vt:lpstr>Espressione di riflessività con il costrutto “verbo + себя”</vt:lpstr>
      <vt:lpstr>Verbi con il significato di reciprocità</vt:lpstr>
      <vt:lpstr>Soggetto delle frasi con i verbi reciproci</vt:lpstr>
      <vt:lpstr>Soggetto delle frasi con i verbi reciproci</vt:lpstr>
      <vt:lpstr>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Lingua Russa III Lingua, Mediazione e Traduzione dal russo all’italiano e dall’italiano al russo</dc:title>
  <dc:creator>Natalia Guseva</dc:creator>
  <cp:lastModifiedBy>natalia.guseva@unimc.it</cp:lastModifiedBy>
  <cp:revision>6</cp:revision>
  <dcterms:created xsi:type="dcterms:W3CDTF">2020-11-13T12:25:03Z</dcterms:created>
  <dcterms:modified xsi:type="dcterms:W3CDTF">2023-02-22T11:00:21Z</dcterms:modified>
</cp:coreProperties>
</file>