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65" r:id="rId12"/>
    <p:sldId id="295" r:id="rId13"/>
    <p:sldId id="268" r:id="rId14"/>
    <p:sldId id="296" r:id="rId15"/>
    <p:sldId id="270" r:id="rId16"/>
    <p:sldId id="297" r:id="rId17"/>
    <p:sldId id="298" r:id="rId18"/>
    <p:sldId id="299" r:id="rId19"/>
    <p:sldId id="275" r:id="rId20"/>
    <p:sldId id="276" r:id="rId21"/>
    <p:sldId id="277" r:id="rId22"/>
    <p:sldId id="278" r:id="rId23"/>
    <p:sldId id="300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301" r:id="rId33"/>
    <p:sldId id="266" r:id="rId34"/>
    <p:sldId id="267" r:id="rId35"/>
    <p:sldId id="302" r:id="rId36"/>
    <p:sldId id="269" r:id="rId37"/>
    <p:sldId id="303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 showGuides="1">
      <p:cViewPr varScale="1">
        <p:scale>
          <a:sx n="116" d="100"/>
          <a:sy n="116" d="100"/>
        </p:scale>
        <p:origin x="86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82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9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5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8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6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9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0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5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icette-bimby.net/chiacchiere-bimby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FDDC4-317A-4153-8964-8D1E811E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2" b="7812"/>
          <a:stretch/>
        </p:blipFill>
        <p:spPr>
          <a:xfrm>
            <a:off x="20" y="230842"/>
            <a:ext cx="12191980" cy="6857990"/>
          </a:xfrm>
          <a:prstGeom prst="rect">
            <a:avLst/>
          </a:prstGeom>
        </p:spPr>
      </p:pic>
      <p:sp>
        <p:nvSpPr>
          <p:cNvPr id="11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247501-A600-2F46-8FE1-B8C14D30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9388" y="4907629"/>
            <a:ext cx="3212386" cy="1185353"/>
          </a:xfrm>
        </p:spPr>
        <p:txBody>
          <a:bodyPr anchor="ctr">
            <a:normAutofit/>
          </a:bodyPr>
          <a:lstStyle/>
          <a:p>
            <a:r>
              <a:rPr lang="ru-RU" sz="2600" dirty="0"/>
              <a:t>Разговорный стиль</a:t>
            </a:r>
            <a:endParaRPr lang="it-IT" sz="2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5223E1-3CA5-0949-BBFA-685801F2B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3912" y="4907629"/>
            <a:ext cx="2228641" cy="1185353"/>
          </a:xfrm>
        </p:spPr>
        <p:txBody>
          <a:bodyPr anchor="ctr">
            <a:normAutofit/>
          </a:bodyPr>
          <a:lstStyle/>
          <a:p>
            <a:r>
              <a:rPr lang="it-IT" sz="1700" dirty="0"/>
              <a:t>Lingua e Traduzione Russa I LM37</a:t>
            </a: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A3F0A1-3DA8-914B-AD01-4E5413AA6505}"/>
              </a:ext>
            </a:extLst>
          </p:cNvPr>
          <p:cNvSpPr txBox="1"/>
          <p:nvPr/>
        </p:nvSpPr>
        <p:spPr>
          <a:xfrm>
            <a:off x="20" y="7088832"/>
            <a:ext cx="12191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ricette-bimby.net/chiacchiere-bimby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nc-sa/3.0/"/>
              </a:rPr>
              <a:t>CC BY-SA-NC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2086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307D968-08CF-BA4E-8C1F-27617FBE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0" y="1682319"/>
            <a:ext cx="8957335" cy="34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0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FE395-3245-A147-A580-408C98E3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078378"/>
            <a:ext cx="3283403" cy="4701244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Принцип экономии речевых усилий</a:t>
            </a:r>
            <a:br>
              <a:rPr lang="ru-RU" sz="3600" dirty="0"/>
            </a:br>
            <a:br>
              <a:rPr lang="it-IT" sz="3600" dirty="0"/>
            </a:br>
            <a:r>
              <a:rPr lang="ru-RU" sz="3600" dirty="0" err="1"/>
              <a:t>универбация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B2F3E6-31DF-414B-A8A6-18A30BEA0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62" y="1078378"/>
            <a:ext cx="6262938" cy="47012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800" dirty="0"/>
              <a:t>вместо двух слов произносится одно</a:t>
            </a:r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DF0844-BCAC-CF4B-A16A-804556C4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451" y="3195000"/>
            <a:ext cx="660816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7BE542-380F-154A-9C68-FD1FFFEC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0" y="2163776"/>
            <a:ext cx="8957335" cy="25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9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84BA55-BAA5-BC4E-8379-5D759B23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078378"/>
            <a:ext cx="3519237" cy="4701244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Принцип экономии речевых усилий</a:t>
            </a:r>
            <a:br>
              <a:rPr lang="ru-RU" sz="3600" dirty="0"/>
            </a:br>
            <a:br>
              <a:rPr lang="it-IT" sz="3600" dirty="0"/>
            </a:br>
            <a:r>
              <a:rPr lang="ru-RU" sz="3600" dirty="0"/>
              <a:t>неполные предложения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A49179-9294-654A-827A-194A0BD2A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62" y="1078378"/>
            <a:ext cx="6262938" cy="47012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800" dirty="0"/>
              <a:t>Может отсутствовать</a:t>
            </a:r>
          </a:p>
          <a:p>
            <a:pPr marL="0" indent="0">
              <a:buNone/>
            </a:pPr>
            <a:r>
              <a:rPr lang="ru-RU" sz="2800" u="sng" dirty="0"/>
              <a:t>подлежащее</a:t>
            </a:r>
            <a:r>
              <a:rPr lang="ru-RU" sz="2800" dirty="0"/>
              <a:t>: Вчера в кино ходили?</a:t>
            </a:r>
          </a:p>
          <a:p>
            <a:pPr marL="0" indent="0">
              <a:buNone/>
            </a:pPr>
            <a:r>
              <a:rPr lang="ru-RU" sz="2800" u="sng" dirty="0"/>
              <a:t>сказуемое</a:t>
            </a:r>
            <a:r>
              <a:rPr lang="ru-RU" sz="2800" dirty="0"/>
              <a:t>: Мы вчера ходили в кино, а они – на выставку.</a:t>
            </a:r>
          </a:p>
          <a:p>
            <a:pPr marL="0" indent="0">
              <a:buNone/>
            </a:pPr>
            <a:r>
              <a:rPr lang="ru-RU" sz="2800" u="sng" dirty="0"/>
              <a:t>дополнение</a:t>
            </a:r>
            <a:r>
              <a:rPr lang="ru-RU" sz="2800" dirty="0"/>
              <a:t>: Дай мне, пожалуйста.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0104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3DCE3C-DE84-A84C-93B6-EC4B8B17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44" y="796343"/>
            <a:ext cx="10223912" cy="52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8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6D8D74-92D6-6A4C-A02F-18EEE085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60" y="738000"/>
            <a:ext cx="953568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B8940-24ED-9D46-9955-3A1B57DD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1078378"/>
            <a:ext cx="2917551" cy="4701244"/>
          </a:xfrm>
        </p:spPr>
        <p:txBody>
          <a:bodyPr anchor="ctr">
            <a:normAutofit/>
          </a:bodyPr>
          <a:lstStyle/>
          <a:p>
            <a:r>
              <a:rPr lang="ru-RU" sz="3200" dirty="0"/>
              <a:t>Принцип экономии речевых усилий</a:t>
            </a:r>
            <a:br>
              <a:rPr lang="ru-RU" sz="3200" dirty="0"/>
            </a:br>
            <a:br>
              <a:rPr lang="ru-RU" sz="3100" dirty="0"/>
            </a:br>
            <a:r>
              <a:rPr lang="ru-RU" sz="3100" dirty="0"/>
              <a:t>бессоюзные предложения</a:t>
            </a:r>
            <a:endParaRPr lang="it-IT" sz="31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B1BDEA-9255-AD4E-AEC7-1F842D50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62" y="1078378"/>
            <a:ext cx="6262938" cy="47012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800" dirty="0"/>
              <a:t>Будешь в Москве – звони.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Если будешь в Москве, звони. (условные отношения)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Когда будешь в Москве, звони (временные отношения)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344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BE20C7-0125-5243-9E4A-A0EEAD241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5" y="1457110"/>
            <a:ext cx="10587330" cy="39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76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5268CD-9CC6-D745-9E9D-13D4A6BE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/>
              <a:t>экономия речевых усилий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C18AA-3DF3-D94F-9FE0-70DD188A9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Формальная</a:t>
            </a:r>
          </a:p>
          <a:p>
            <a:pPr marL="0" indent="0">
              <a:buNone/>
            </a:pPr>
            <a:r>
              <a:rPr lang="ru-RU" sz="2800" dirty="0"/>
              <a:t>фонетическая компрессия, </a:t>
            </a:r>
            <a:r>
              <a:rPr lang="ru-RU" sz="2800" dirty="0" err="1"/>
              <a:t>универбация</a:t>
            </a:r>
            <a:r>
              <a:rPr lang="ru-RU" sz="2800" dirty="0"/>
              <a:t>, неполные и бессоюзные предложения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3200" b="1" dirty="0"/>
              <a:t>Мыслительная</a:t>
            </a:r>
          </a:p>
          <a:p>
            <a:pPr marL="0" indent="0">
              <a:buNone/>
            </a:pPr>
            <a:r>
              <a:rPr lang="ru-RU" sz="2800" dirty="0"/>
              <a:t>слова-заместители, наименование предмета по его функции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58120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5E332-B909-064D-B95A-1B959FBB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cap="none" dirty="0"/>
              <a:t>Субституты не имеют собственного значения, они семантически опустошённые</a:t>
            </a:r>
            <a:endParaRPr lang="it-IT" sz="3600" cap="non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EB6117-A5E6-C543-A4AC-CE17BC92B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Андрей, тут такая </a:t>
            </a:r>
            <a:r>
              <a:rPr lang="ru-RU" sz="2800" b="1" dirty="0"/>
              <a:t>штука</a:t>
            </a:r>
            <a:r>
              <a:rPr lang="ru-RU" sz="2800" dirty="0"/>
              <a:t> (такая </a:t>
            </a:r>
            <a:r>
              <a:rPr lang="ru-RU" sz="2800" b="1" dirty="0"/>
              <a:t>вещь</a:t>
            </a:r>
            <a:r>
              <a:rPr lang="ru-RU" sz="2800" dirty="0"/>
              <a:t>, такая </a:t>
            </a:r>
            <a:r>
              <a:rPr lang="ru-RU" sz="2800" b="1" dirty="0"/>
              <a:t>история</a:t>
            </a:r>
            <a:r>
              <a:rPr lang="ru-RU" sz="2800" dirty="0"/>
              <a:t>, такое </a:t>
            </a:r>
            <a:r>
              <a:rPr lang="ru-RU" sz="2800" b="1" dirty="0"/>
              <a:t>дело</a:t>
            </a:r>
            <a:r>
              <a:rPr lang="ru-RU" sz="2800" dirty="0"/>
              <a:t>): у меня завтра утром сестра приезжает, а я не могу её на вокзале встретить.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4985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FF85C-5018-8C4C-B14D-7E6145CD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81000"/>
            <a:ext cx="3519237" cy="5524500"/>
          </a:xfrm>
        </p:spPr>
        <p:txBody>
          <a:bodyPr anchor="t">
            <a:normAutofit fontScale="90000"/>
          </a:bodyPr>
          <a:lstStyle/>
          <a:p>
            <a:r>
              <a:rPr lang="ru-RU" sz="3600" dirty="0"/>
              <a:t>Разговорный стиль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разговорно-обиходный стиль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разговорная речь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разговорный язык</a:t>
            </a:r>
            <a:endParaRPr lang="it-IT" sz="3600" dirty="0"/>
          </a:p>
        </p:txBody>
      </p:sp>
      <p:pic>
        <p:nvPicPr>
          <p:cNvPr id="5" name="Segnaposto contenuto 4" descr="Immagine che contiene persona, tavolo, sedendo, interni&#10;&#10;Descrizione generata automaticamente">
            <a:extLst>
              <a:ext uri="{FF2B5EF4-FFF2-40B4-BE49-F238E27FC236}">
                <a16:creationId xmlns:a16="http://schemas.microsoft.com/office/drawing/2014/main" id="{D25E64A2-3A3A-794E-89F8-33FF4DD72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7313" y="1341438"/>
            <a:ext cx="6262687" cy="4175124"/>
          </a:xfrm>
        </p:spPr>
      </p:pic>
    </p:spTree>
    <p:extLst>
      <p:ext uri="{BB962C8B-B14F-4D97-AF65-F5344CB8AC3E}">
        <p14:creationId xmlns:p14="http://schemas.microsoft.com/office/powerpoint/2010/main" val="49281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9E383-3BD7-AA4F-ABDC-DDCA81D1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/>
              <a:t>наименование предмета по его функции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12898D-DED8-464D-A0D0-20DDF507D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Аня, дай мне, пожалуйста, полотенце.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Ань, дай чем руки вытереть.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вытирать что? чем? – что? руки – чем? полотенцем</a:t>
            </a:r>
          </a:p>
          <a:p>
            <a:pPr marL="0" indent="0">
              <a:buNone/>
            </a:pPr>
            <a:r>
              <a:rPr lang="ru-RU" sz="2800" dirty="0"/>
              <a:t>чем руки вытереть</a:t>
            </a:r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2585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DA3051-6E89-FE4E-8C8E-34904E5A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5" y="1139490"/>
            <a:ext cx="10587330" cy="45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34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55F742-1318-1544-AC0D-A3CA6BBF8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5" y="967446"/>
            <a:ext cx="10587330" cy="49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2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61F1DE-F31A-EC4D-A3C2-872CA159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1613434"/>
            <a:ext cx="3654552" cy="4594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/>
              <a:t>СЛОВА-ЗАМЕСТИТЕЛИ</a:t>
            </a:r>
            <a:br>
              <a:rPr lang="ru-RU" sz="3600" b="1" dirty="0"/>
            </a:br>
            <a:r>
              <a:rPr lang="ru-RU" sz="3600" b="1" dirty="0"/>
              <a:t>(СУБСТИТУТЫ)</a:t>
            </a:r>
            <a:endParaRPr lang="it-IT" sz="3600" b="1" dirty="0"/>
          </a:p>
          <a:p>
            <a:endParaRPr lang="it-IT" sz="1600" dirty="0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FC2508-1995-124F-9D1B-05A4047B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868" y="1045500"/>
            <a:ext cx="6942865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76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9956F8-0789-8049-9BC8-3B5F50EF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Тенденция к </a:t>
            </a:r>
            <a:r>
              <a:rPr lang="ru-RU" dirty="0" err="1"/>
              <a:t>аналитизму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2B6A4-F194-7140-89D2-356EE9307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По типу выражения выражения грамматического значения все языки мира подразделяются на </a:t>
            </a:r>
            <a:r>
              <a:rPr lang="ru-RU" b="1" dirty="0"/>
              <a:t>аналитические и синтетические.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err="1"/>
              <a:t>Аналитизм</a:t>
            </a:r>
            <a:r>
              <a:rPr lang="ru-RU" dirty="0"/>
              <a:t> – грамматические значения выражаются отдельными служебными словами.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err="1"/>
              <a:t>Синтетизм</a:t>
            </a:r>
            <a:r>
              <a:rPr lang="ru-RU" dirty="0"/>
              <a:t> – грамматические значения выражаются аффиксами в составе слова.</a:t>
            </a:r>
          </a:p>
        </p:txBody>
      </p:sp>
    </p:spTree>
    <p:extLst>
      <p:ext uri="{BB962C8B-B14F-4D97-AF65-F5344CB8AC3E}">
        <p14:creationId xmlns:p14="http://schemas.microsoft.com/office/powerpoint/2010/main" val="311972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F5305-2BB7-B04E-B742-564D98F4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разговорная речь </a:t>
            </a:r>
            <a:r>
              <a:rPr lang="it-IT" dirty="0"/>
              <a:t>vs </a:t>
            </a:r>
            <a:r>
              <a:rPr lang="ru-RU" dirty="0"/>
              <a:t>кодифицированный русский язык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489F47-BCAB-974E-A385-4CA47EFDAC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Пушкин, сказки уже читали.</a:t>
            </a:r>
          </a:p>
          <a:p>
            <a:r>
              <a:rPr lang="ru-RU" dirty="0"/>
              <a:t>А следующая неделя?</a:t>
            </a:r>
          </a:p>
          <a:p>
            <a:r>
              <a:rPr lang="ru-RU" dirty="0"/>
              <a:t>Следующая неделя у них отпускной период начинается.</a:t>
            </a:r>
          </a:p>
          <a:p>
            <a:r>
              <a:rPr lang="ru-RU" dirty="0"/>
              <a:t>Воскресенье, понедельник музей закрыт.</a:t>
            </a:r>
          </a:p>
          <a:p>
            <a:r>
              <a:rPr lang="ru-RU" dirty="0"/>
              <a:t>Я живу улица Варги, дом 3.</a:t>
            </a:r>
          </a:p>
          <a:p>
            <a:r>
              <a:rPr lang="ru-RU" dirty="0"/>
              <a:t>Какой-то биолог.</a:t>
            </a:r>
          </a:p>
          <a:p>
            <a:r>
              <a:rPr lang="ru-RU" dirty="0"/>
              <a:t>Вам шарф какой цвет?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833EC8-F9BB-0C43-9FD7-4527987968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Сказки Пушкина уже читали.</a:t>
            </a:r>
          </a:p>
          <a:p>
            <a:r>
              <a:rPr lang="ru-RU" dirty="0"/>
              <a:t>А на следующей неделе?</a:t>
            </a:r>
          </a:p>
          <a:p>
            <a:r>
              <a:rPr lang="ru-RU" dirty="0"/>
              <a:t>На следующей неделе у них начинается отпускной период.</a:t>
            </a:r>
          </a:p>
          <a:p>
            <a:r>
              <a:rPr lang="ru-RU" dirty="0"/>
              <a:t>В воскресенье и понедельник музей закрыт.</a:t>
            </a:r>
          </a:p>
          <a:p>
            <a:r>
              <a:rPr lang="ru-RU" dirty="0"/>
              <a:t>Я живу на улице Варги, дом 3.</a:t>
            </a:r>
          </a:p>
          <a:p>
            <a:r>
              <a:rPr lang="ru-RU" dirty="0"/>
              <a:t>За какого-то биолога.</a:t>
            </a:r>
          </a:p>
          <a:p>
            <a:r>
              <a:rPr lang="ru-RU" dirty="0"/>
              <a:t>Вам какого цвета шарф?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0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8882C-9442-1A40-986F-6FFD664E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Тенденция к </a:t>
            </a:r>
            <a:r>
              <a:rPr lang="ru-RU" dirty="0" err="1"/>
              <a:t>аналитизму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9AFC43-1490-4D43-BC19-5F0C5FC6F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В разговорной речи имена и местоимения выступают в форме </a:t>
            </a:r>
            <a:r>
              <a:rPr lang="ru-RU" b="1" dirty="0"/>
              <a:t>именительного</a:t>
            </a:r>
            <a:r>
              <a:rPr lang="ru-RU" dirty="0"/>
              <a:t> </a:t>
            </a:r>
            <a:r>
              <a:rPr lang="ru-RU" b="1" dirty="0"/>
              <a:t>падежа</a:t>
            </a:r>
            <a:r>
              <a:rPr lang="ru-RU" dirty="0"/>
              <a:t>: </a:t>
            </a:r>
            <a:r>
              <a:rPr lang="ru-RU" i="1" dirty="0"/>
              <a:t>Ты третья парта сидишь?</a:t>
            </a:r>
          </a:p>
          <a:p>
            <a:pPr>
              <a:lnSpc>
                <a:spcPct val="150000"/>
              </a:lnSpc>
            </a:pPr>
            <a:r>
              <a:rPr lang="ru-RU" dirty="0"/>
              <a:t>В разговорной речи широко используется </a:t>
            </a:r>
            <a:r>
              <a:rPr lang="ru-RU" b="1" dirty="0"/>
              <a:t>инфинитив</a:t>
            </a:r>
            <a:r>
              <a:rPr lang="ru-RU" dirty="0"/>
              <a:t>: </a:t>
            </a:r>
            <a:r>
              <a:rPr lang="ru-RU" i="1" dirty="0"/>
              <a:t>Ему не решить эту проблему </a:t>
            </a:r>
            <a:r>
              <a:rPr lang="ru-RU" dirty="0"/>
              <a:t>(он не решит эту проблему/он не сможет решить эту проблему)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2779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5ECF5-6745-4948-837F-A5CF1C0B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3948DC-C885-EC42-B5BB-6BCD15FE7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В тенденции к </a:t>
            </a:r>
            <a:r>
              <a:rPr lang="ru-RU" dirty="0" err="1"/>
              <a:t>аналитизму</a:t>
            </a:r>
            <a:r>
              <a:rPr lang="ru-RU" dirty="0"/>
              <a:t> проявляется закон экономии речевых усилий - одна форма (именительный падеж или инфинитив) заменяет целый ряд разнообразных форм (мыслительная экономия).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4210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2E9BB5-289C-C242-9BB8-401A3D1E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Особенности предъявления информации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A18A94-1CD8-1B44-9168-BB3181360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Говорящий желает поскорее сообщить основную информацию.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Разговорный порядок слов: самая важная информация выносится вперёд, а менее важная информация находится в конце предложения. </a:t>
            </a:r>
            <a:r>
              <a:rPr lang="ru-RU" i="1" dirty="0"/>
              <a:t>Куда он поехал? – В университет поехал.</a:t>
            </a:r>
          </a:p>
          <a:p>
            <a:r>
              <a:rPr lang="ru-RU" dirty="0"/>
              <a:t>Лексические </a:t>
            </a:r>
            <a:r>
              <a:rPr lang="ru-RU" dirty="0" err="1"/>
              <a:t>актуализаторы</a:t>
            </a:r>
            <a:r>
              <a:rPr lang="ru-RU" dirty="0"/>
              <a:t>: это специальные слова, служащие для выделения информативного центра предложения. </a:t>
            </a:r>
            <a:r>
              <a:rPr lang="ru-RU" i="1" dirty="0"/>
              <a:t>Он что? дома уже?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71786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619AC-35F6-EA4F-B1D5-FFA3AD94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Зачем это нужно?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D956E7-AFBC-7E4D-B241-87A42EF98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Говорящий стремится к тому, чтобы слушающий верно понял его высказывание. То есть он заботится о верной интерпретации своего высказывания.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Порядок слов и употребление лексических </a:t>
            </a:r>
            <a:r>
              <a:rPr lang="ru-RU" dirty="0" err="1"/>
              <a:t>актуализаторов</a:t>
            </a:r>
            <a:r>
              <a:rPr lang="ru-RU" dirty="0"/>
              <a:t> являются элементами стратегических и тактических решений при продуцировании высказывания.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255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26CC3-0C65-C74A-9E27-BC62A70C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необходимое условие употребления разговорного стиля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08DC8E-3F1C-B844-9B67-8E198E44F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отсутствие установки на официальное общение (неофициальные отношения между участниками коммуникации) - </a:t>
            </a:r>
          </a:p>
          <a:p>
            <a:pPr marL="0" indent="0">
              <a:buNone/>
            </a:pPr>
            <a:r>
              <a:rPr lang="ru-RU" sz="2800" dirty="0"/>
              <a:t>в частной сфере общения, в непринуждённой обстановке.</a:t>
            </a:r>
          </a:p>
          <a:p>
            <a:pPr marL="0" indent="0">
              <a:buNone/>
            </a:pPr>
            <a:r>
              <a:rPr lang="ru-RU" sz="2800" dirty="0"/>
              <a:t>Иногда возможно использования и книжного, и разговорного стиля: разговор пациента с врачом, диалог на улице.</a:t>
            </a:r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36175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84137-D9D6-144E-9F53-F7F4C5C6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Порядок слов</a:t>
            </a:r>
            <a:br>
              <a:rPr lang="ru-RU" dirty="0"/>
            </a:br>
            <a:r>
              <a:rPr lang="ru-RU" dirty="0"/>
              <a:t>в словосочетании и в предложении в целом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77788A-A6A2-4649-9EF9-205B98240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Высказывание содержит </a:t>
            </a:r>
            <a:r>
              <a:rPr lang="ru-RU" b="1" dirty="0"/>
              <a:t>тему и рему</a:t>
            </a:r>
            <a:r>
              <a:rPr lang="ru-RU" dirty="0"/>
              <a:t>.</a:t>
            </a:r>
          </a:p>
          <a:p>
            <a:r>
              <a:rPr lang="ru-RU" b="1" dirty="0"/>
              <a:t>Тема</a:t>
            </a:r>
            <a:r>
              <a:rPr lang="ru-RU" dirty="0"/>
              <a:t> – то, о чём сообщается (часто это уже известная информация)</a:t>
            </a:r>
          </a:p>
          <a:p>
            <a:r>
              <a:rPr lang="ru-RU" b="1" dirty="0"/>
              <a:t>Рема</a:t>
            </a:r>
            <a:r>
              <a:rPr lang="ru-RU" dirty="0"/>
              <a:t> – то, что сообщается о теме (это новая, актуальная информация).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Кто звонил? – Звонила Катя.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Бывают предложения </a:t>
            </a:r>
            <a:r>
              <a:rPr lang="ru-RU" b="1" dirty="0"/>
              <a:t>расчленённые</a:t>
            </a:r>
            <a:r>
              <a:rPr lang="ru-RU" dirty="0"/>
              <a:t> и </a:t>
            </a:r>
            <a:r>
              <a:rPr lang="ru-RU" b="1" dirty="0"/>
              <a:t>нерасчленённые</a:t>
            </a:r>
            <a:r>
              <a:rPr lang="ru-RU" dirty="0"/>
              <a:t> (с нулевой темой)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772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CD390-46C5-6C4B-A026-8246B1C7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книжная речь </a:t>
            </a:r>
            <a:r>
              <a:rPr lang="it-IT" dirty="0"/>
              <a:t>vs </a:t>
            </a:r>
            <a:r>
              <a:rPr lang="ru-RU" dirty="0"/>
              <a:t>разговорная речь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2A8F2A-318D-9440-9E42-393D06823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4960"/>
            <a:ext cx="5181600" cy="49079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нерасчленённое высказывание</a:t>
            </a:r>
          </a:p>
          <a:p>
            <a:pPr marL="0" indent="0">
              <a:buNone/>
            </a:pPr>
            <a:r>
              <a:rPr lang="ru-RU" i="1" dirty="0"/>
              <a:t>Пришла зима.</a:t>
            </a:r>
          </a:p>
          <a:p>
            <a:pPr marL="0" indent="0">
              <a:buNone/>
            </a:pPr>
            <a:r>
              <a:rPr lang="ru-RU" dirty="0"/>
              <a:t>(прямой порядок слов)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расчленённое высказывание</a:t>
            </a:r>
          </a:p>
          <a:p>
            <a:pPr marL="0" indent="0">
              <a:buNone/>
            </a:pPr>
            <a:r>
              <a:rPr lang="ru-RU" dirty="0"/>
              <a:t>тема + рема (рема после темы)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EFFE78-C293-E34D-8B9B-BE58CDB81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4960"/>
            <a:ext cx="5181600" cy="49079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нерасчленённое высказывание</a:t>
            </a:r>
          </a:p>
          <a:p>
            <a:pPr marL="0" indent="0">
              <a:buNone/>
            </a:pPr>
            <a:r>
              <a:rPr lang="ru-RU" i="1" dirty="0"/>
              <a:t>Зима пришла.</a:t>
            </a:r>
          </a:p>
          <a:p>
            <a:pPr marL="0" indent="0">
              <a:buNone/>
            </a:pPr>
            <a:r>
              <a:rPr lang="ru-RU" dirty="0"/>
              <a:t>(обратный порядок слов)</a:t>
            </a:r>
          </a:p>
          <a:p>
            <a:pPr marL="0" indent="0">
              <a:buNone/>
            </a:pPr>
            <a:r>
              <a:rPr lang="ru-RU" dirty="0"/>
              <a:t>подлежащее выделяется интонационно</a:t>
            </a:r>
            <a:endParaRPr lang="it-IT" dirty="0"/>
          </a:p>
          <a:p>
            <a:pPr marL="0" indent="0">
              <a:buNone/>
            </a:pPr>
            <a:r>
              <a:rPr lang="ru-RU" b="1" dirty="0"/>
              <a:t>расчленённое высказывание</a:t>
            </a:r>
          </a:p>
          <a:p>
            <a:pPr marL="0" indent="0">
              <a:buNone/>
            </a:pPr>
            <a:r>
              <a:rPr lang="ru-RU" dirty="0"/>
              <a:t>рема + тема (обратный порядок слов)</a:t>
            </a:r>
          </a:p>
          <a:p>
            <a:pPr marL="0" indent="0">
              <a:buNone/>
            </a:pPr>
            <a:r>
              <a:rPr lang="ru-RU" dirty="0"/>
              <a:t>Экстренное введение в ситуацию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543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A7DAD-74D3-214D-8C74-A5772DB7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разговорной речи характерно: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93BB7C-61EC-8144-B74F-4397AF9E1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расположение управляемого слова перед управляющим: </a:t>
            </a:r>
            <a:r>
              <a:rPr lang="ru-RU" i="1" dirty="0"/>
              <a:t>Я фильм смотрю. </a:t>
            </a:r>
            <a:r>
              <a:rPr lang="ru-RU" dirty="0"/>
              <a:t>– существительное несёт больше информации, чем глагол.</a:t>
            </a:r>
            <a:endParaRPr lang="ru-RU" i="1" dirty="0"/>
          </a:p>
          <a:p>
            <a:pPr>
              <a:lnSpc>
                <a:spcPct val="150000"/>
              </a:lnSpc>
            </a:pPr>
            <a:r>
              <a:rPr lang="ru-RU" dirty="0"/>
              <a:t>расположение инфинитива перед глаголом, от которого он зависит: </a:t>
            </a:r>
            <a:r>
              <a:rPr lang="ru-RU" i="1" dirty="0"/>
              <a:t>Я уже смотреть начала</a:t>
            </a:r>
            <a:r>
              <a:rPr lang="ru-RU" dirty="0"/>
              <a:t>. – инфинитив несёт большую смысловую нагрузку, чем глагол, от которого он зависит.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2590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6CD9C1-54C6-FA47-89F7-51BABBEE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компоненты словосочетания внутри ремы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2DF300-B274-B84F-A90F-2BEA9228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могут «отрываться» друг от друга: </a:t>
            </a:r>
          </a:p>
          <a:p>
            <a:pPr marL="0" indent="0">
              <a:buNone/>
            </a:pPr>
            <a:r>
              <a:rPr lang="ru-RU" b="1" dirty="0"/>
              <a:t>Дождь</a:t>
            </a:r>
            <a:r>
              <a:rPr lang="ru-RU" dirty="0"/>
              <a:t> на улице идёт </a:t>
            </a:r>
            <a:r>
              <a:rPr lang="ru-RU" b="1" dirty="0"/>
              <a:t>сильный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На улице идёт сильный</a:t>
            </a:r>
            <a:r>
              <a:rPr lang="ru-RU" b="1" dirty="0"/>
              <a:t> дождь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такие высказывания могут иметь два интонационных центра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5164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5AE22-E792-CF4E-8760-ACFB5881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Лексические </a:t>
            </a:r>
            <a:r>
              <a:rPr lang="ru-RU" dirty="0" err="1"/>
              <a:t>актуализаторы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87128E-9FBE-E047-829E-6EDB6B4F7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Лексический </a:t>
            </a:r>
            <a:r>
              <a:rPr lang="ru-RU" dirty="0" err="1"/>
              <a:t>актуализатор</a:t>
            </a:r>
            <a:r>
              <a:rPr lang="ru-RU" dirty="0"/>
              <a:t> может служить средством выделения ремы в общем вопросе:</a:t>
            </a:r>
          </a:p>
          <a:p>
            <a:pPr marL="0" indent="0">
              <a:buNone/>
            </a:pPr>
            <a:r>
              <a:rPr lang="ru-RU" dirty="0"/>
              <a:t>Саша в университете, да? В Италии эпидемия, да?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Саша</a:t>
            </a:r>
            <a:r>
              <a:rPr lang="ru-RU" dirty="0"/>
              <a:t> в университете? – Да, Саша.</a:t>
            </a:r>
          </a:p>
          <a:p>
            <a:pPr marL="0" indent="0">
              <a:buNone/>
            </a:pPr>
            <a:r>
              <a:rPr lang="ru-RU" dirty="0"/>
              <a:t>Саша </a:t>
            </a:r>
            <a:r>
              <a:rPr lang="ru-RU" b="1" dirty="0"/>
              <a:t>в университете</a:t>
            </a:r>
            <a:r>
              <a:rPr lang="ru-RU" dirty="0"/>
              <a:t>? – Да, в университете?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Лексические </a:t>
            </a:r>
            <a:r>
              <a:rPr lang="ru-RU" dirty="0" err="1"/>
              <a:t>актуализаторы</a:t>
            </a:r>
            <a:r>
              <a:rPr lang="ru-RU" dirty="0"/>
              <a:t> на вербальном уровне подчёркивают рему.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7218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25D55-8E3C-934F-BA9C-6BA5A3B52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Лексические </a:t>
            </a:r>
            <a:r>
              <a:rPr lang="ru-RU" dirty="0" err="1"/>
              <a:t>актуализаторы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AA9DFE-6F15-5A4F-9B0C-949CE71CB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Часто используются слова </a:t>
            </a:r>
            <a:r>
              <a:rPr lang="ru-RU" i="1" dirty="0"/>
              <a:t>да, нет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i="1" dirty="0"/>
              <a:t>У тебя нет ничего, да? </a:t>
            </a:r>
            <a:r>
              <a:rPr lang="ru-RU" dirty="0"/>
              <a:t>(располагаются после ремы)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i="1" dirty="0"/>
              <a:t>что</a:t>
            </a:r>
          </a:p>
          <a:p>
            <a:pPr marL="0" indent="0">
              <a:buNone/>
            </a:pPr>
            <a:r>
              <a:rPr lang="ru-RU" i="1" dirty="0"/>
              <a:t>Он что, университет уже закончил? </a:t>
            </a:r>
            <a:r>
              <a:rPr lang="ru-RU" dirty="0"/>
              <a:t>(располагается перед ремой)</a:t>
            </a: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66592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70AD7B-E679-1943-B482-0610E21E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Экспрессивность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B1E650-CBD9-D34A-97F1-B36B97A26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Эмоционально-оценочные средства несут заряд экспрессии.</a:t>
            </a:r>
          </a:p>
          <a:p>
            <a:r>
              <a:rPr lang="ru-RU" dirty="0"/>
              <a:t>Экспрессивность помогает донести до слушающего свою мысль.</a:t>
            </a:r>
          </a:p>
          <a:p>
            <a:r>
              <a:rPr lang="ru-RU" dirty="0"/>
              <a:t>Разговорные средства несут экспрессию непринуждённости или </a:t>
            </a:r>
            <a:r>
              <a:rPr lang="ru-RU" dirty="0" err="1"/>
              <a:t>сниженности</a:t>
            </a:r>
            <a:r>
              <a:rPr lang="ru-RU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8814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075B61-FCC8-9740-8427-89C36CC0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6" y="643467"/>
            <a:ext cx="898558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8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06DE40-E5F7-CC46-87E2-45F52D2E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функции разговорной речи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95A876-D2EF-254B-A1DA-7041F817B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/>
              <a:t>коммуникативная (функция общения) - ведущая функция;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информативная (функция сообщения);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функция воздействия.</a:t>
            </a:r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97353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B7849-67AD-E048-A659-6836A31D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другие характеристики разговорного стиля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38027E-8138-BF48-99D1-A06DD36CA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Разговорная речь – это речь неподготовленная, спонтанная.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Для разговорного стиля наиболее характерна устная форма.</a:t>
            </a:r>
          </a:p>
          <a:p>
            <a:pPr marL="0" indent="0" algn="ctr">
              <a:buNone/>
            </a:pPr>
            <a:r>
              <a:rPr lang="ru-RU" sz="2800" dirty="0"/>
              <a:t>Письменная форма?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1498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3EDFCB-A7B1-5A4D-AEAA-46E303A2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лексика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9B85B1-2A23-D84F-A493-FED127F62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84961"/>
            <a:ext cx="10178322" cy="429463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/>
              <a:t>нейтральная лексика (дом, писать, быстро);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разговорная лексика (привет);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разговорно-сниженная (трепаться).</a:t>
            </a:r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2800" b="1" dirty="0"/>
              <a:t>Преобладание глагола над именем</a:t>
            </a:r>
          </a:p>
          <a:p>
            <a:pPr marL="0" indent="0" algn="ctr">
              <a:buNone/>
            </a:pPr>
            <a:r>
              <a:rPr lang="ru-RU" sz="2800" dirty="0"/>
              <a:t>(глагол встречается чаще, чем существительное)</a:t>
            </a:r>
          </a:p>
          <a:p>
            <a:pPr marL="0" indent="0" algn="ctr">
              <a:buNone/>
            </a:pPr>
            <a:r>
              <a:rPr lang="ru-RU" sz="2800" dirty="0"/>
              <a:t>активно используются финитные формы глагола</a:t>
            </a:r>
          </a:p>
          <a:p>
            <a:pPr marL="0" indent="0" algn="ctr">
              <a:buNone/>
            </a:pPr>
            <a:r>
              <a:rPr lang="ru-RU" sz="2800" dirty="0"/>
              <a:t>редко используются причастия и деепричастия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7407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9149AE-5534-4140-85B1-FB3E9F20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52" y="0"/>
            <a:ext cx="8047051" cy="4104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6982F96-33AA-0141-B5DA-BB30B4B51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40" y="3202026"/>
            <a:ext cx="761806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06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4FD932-82BE-384F-8E7F-9528CADF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тенденции в разговорной речи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5902D9-3038-A747-A5B5-27A1BB8E1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Принцип экономии речевых усилий.</a:t>
            </a:r>
          </a:p>
          <a:p>
            <a:r>
              <a:rPr lang="ru-RU" sz="2800" dirty="0"/>
              <a:t>Тенденция к </a:t>
            </a:r>
            <a:r>
              <a:rPr lang="ru-RU" sz="2800" dirty="0" err="1"/>
              <a:t>аналитизму</a:t>
            </a:r>
            <a:r>
              <a:rPr lang="ru-RU" sz="2800" dirty="0"/>
              <a:t>.</a:t>
            </a:r>
          </a:p>
          <a:p>
            <a:r>
              <a:rPr lang="ru-RU" sz="2800" dirty="0"/>
              <a:t>Выделение актуальной информации.</a:t>
            </a:r>
          </a:p>
          <a:p>
            <a:r>
              <a:rPr lang="ru-RU" sz="2800" dirty="0"/>
              <a:t>Экспрессивность.</a:t>
            </a:r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5316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54C78-1E3E-DD43-87C3-5C9311EA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078378"/>
            <a:ext cx="3519237" cy="4701244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Принцип экономии речевых усилий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фонетическая компрессия</a:t>
            </a:r>
            <a:endParaRPr lang="it-IT" sz="36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60682F9-3D65-DA4F-8595-262DCC8ED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0343" y="1377000"/>
            <a:ext cx="7365762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8003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LeftStep">
      <a:dk1>
        <a:srgbClr val="000000"/>
      </a:dk1>
      <a:lt1>
        <a:srgbClr val="FFFFFF"/>
      </a:lt1>
      <a:dk2>
        <a:srgbClr val="1C322D"/>
      </a:dk2>
      <a:lt2>
        <a:srgbClr val="E8E3E2"/>
      </a:lt2>
      <a:accent1>
        <a:srgbClr val="46AFCA"/>
      </a:accent1>
      <a:accent2>
        <a:srgbClr val="33B398"/>
      </a:accent2>
      <a:accent3>
        <a:srgbClr val="40B76C"/>
      </a:accent3>
      <a:accent4>
        <a:srgbClr val="3AB834"/>
      </a:accent4>
      <a:accent5>
        <a:srgbClr val="72B13D"/>
      </a:accent5>
      <a:accent6>
        <a:srgbClr val="9BAA30"/>
      </a:accent6>
      <a:hlink>
        <a:srgbClr val="BF5A3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988</Words>
  <Application>Microsoft Macintosh PowerPoint</Application>
  <PresentationFormat>Widescreen</PresentationFormat>
  <Paragraphs>145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Arial</vt:lpstr>
      <vt:lpstr>Avenir Next LT Pro</vt:lpstr>
      <vt:lpstr>Calibri</vt:lpstr>
      <vt:lpstr>AccentBoxVTI</vt:lpstr>
      <vt:lpstr>Разговорный стиль</vt:lpstr>
      <vt:lpstr>Разговорный стиль  разговорно-обиходный стиль  разговорная речь  разговорный язык</vt:lpstr>
      <vt:lpstr>необходимое условие употребления разговорного стиля</vt:lpstr>
      <vt:lpstr>функции разговорной речи</vt:lpstr>
      <vt:lpstr>другие характеристики разговорного стиля</vt:lpstr>
      <vt:lpstr>лексика</vt:lpstr>
      <vt:lpstr>Presentazione standard di PowerPoint</vt:lpstr>
      <vt:lpstr>тенденции в разговорной речи</vt:lpstr>
      <vt:lpstr>Принцип экономии речевых усилий  фонетическая компрессия</vt:lpstr>
      <vt:lpstr>Presentazione standard di PowerPoint</vt:lpstr>
      <vt:lpstr>Принцип экономии речевых усилий  универбация</vt:lpstr>
      <vt:lpstr>Presentazione standard di PowerPoint</vt:lpstr>
      <vt:lpstr>Принцип экономии речевых усилий  неполные предложения</vt:lpstr>
      <vt:lpstr>Presentazione standard di PowerPoint</vt:lpstr>
      <vt:lpstr>Presentazione standard di PowerPoint</vt:lpstr>
      <vt:lpstr>Принцип экономии речевых усилий  бессоюзные предложения</vt:lpstr>
      <vt:lpstr>Presentazione standard di PowerPoint</vt:lpstr>
      <vt:lpstr>экономия речевых усилий</vt:lpstr>
      <vt:lpstr>Субституты не имеют собственного значения, они семантически опустошённые</vt:lpstr>
      <vt:lpstr>наименование предмета по его функции</vt:lpstr>
      <vt:lpstr>Presentazione standard di PowerPoint</vt:lpstr>
      <vt:lpstr>Presentazione standard di PowerPoint</vt:lpstr>
      <vt:lpstr>Presentazione standard di PowerPoint</vt:lpstr>
      <vt:lpstr>Тенденция к аналитизму</vt:lpstr>
      <vt:lpstr>разговорная речь vs кодифицированный русский язык</vt:lpstr>
      <vt:lpstr>Тенденция к аналитизму</vt:lpstr>
      <vt:lpstr>Presentazione standard di PowerPoint</vt:lpstr>
      <vt:lpstr>Особенности предъявления информации</vt:lpstr>
      <vt:lpstr>Зачем это нужно?</vt:lpstr>
      <vt:lpstr>Порядок слов в словосочетании и в предложении в целом</vt:lpstr>
      <vt:lpstr>книжная речь vs разговорная речь</vt:lpstr>
      <vt:lpstr>Для разговорной речи характерно:</vt:lpstr>
      <vt:lpstr>компоненты словосочетания внутри ремы</vt:lpstr>
      <vt:lpstr>Лексические актуализаторы</vt:lpstr>
      <vt:lpstr>Лексические актуализаторы</vt:lpstr>
      <vt:lpstr>Экспрессивность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Язык художественной литературы</dc:title>
  <dc:creator>Natalia Guseva</dc:creator>
  <cp:lastModifiedBy>Natalia Guseva</cp:lastModifiedBy>
  <cp:revision>7</cp:revision>
  <dcterms:created xsi:type="dcterms:W3CDTF">2021-03-08T06:36:46Z</dcterms:created>
  <dcterms:modified xsi:type="dcterms:W3CDTF">2023-10-31T05:56:41Z</dcterms:modified>
</cp:coreProperties>
</file>