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63" r:id="rId5"/>
    <p:sldId id="259" r:id="rId6"/>
    <p:sldId id="260" r:id="rId7"/>
    <p:sldId id="264" r:id="rId8"/>
    <p:sldId id="261" r:id="rId9"/>
    <p:sldId id="265" r:id="rId10"/>
    <p:sldId id="262" r:id="rId11"/>
    <p:sldId id="266" r:id="rId12"/>
    <p:sldId id="271" r:id="rId13"/>
    <p:sldId id="281" r:id="rId14"/>
    <p:sldId id="272" r:id="rId15"/>
    <p:sldId id="274" r:id="rId16"/>
    <p:sldId id="268" r:id="rId17"/>
    <p:sldId id="267" r:id="rId18"/>
    <p:sldId id="275" r:id="rId19"/>
    <p:sldId id="276" r:id="rId20"/>
    <p:sldId id="277" r:id="rId21"/>
    <p:sldId id="282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3401"/>
  </p:normalViewPr>
  <p:slideViewPr>
    <p:cSldViewPr snapToGrid="0" snapToObjects="1" showGuides="1">
      <p:cViewPr varScale="1">
        <p:scale>
          <a:sx n="115" d="100"/>
          <a:sy n="115" d="100"/>
        </p:scale>
        <p:origin x="9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9A8068-B350-F442-A5C4-26952EDC20D2}" type="datetimeFigureOut">
              <a:rPr lang="it-IT" smtClean="0"/>
              <a:t>23/11/23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37643-4375-5840-8B65-4D1988D3D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081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37643-4375-5840-8B65-4D1988D3D3B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6498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37643-4375-5840-8B65-4D1988D3D3B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3286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37643-4375-5840-8B65-4D1988D3D3BC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7389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Россия семь лет</a:t>
            </a:r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стояла между враждующими сторонами.</a:t>
            </a:r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Россия семь лет 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пыталась усадить их за стол переговоров.</a:t>
            </a:r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Россия семь лет</a:t>
            </a:r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потратила впустую (параллелизм, анафора, риторический вопрос)? </a:t>
            </a:r>
          </a:p>
          <a:p>
            <a:r>
              <a:rPr lang="ru-RU" dirty="0"/>
              <a:t>2. </a:t>
            </a:r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Нищий учёный 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оправдывается и собирает сотни справок, а</a:t>
            </a:r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богатый чиновник</a:t>
            </a:r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грозит ему судом (антитеза).</a:t>
            </a:r>
            <a:r>
              <a:rPr lang="it-IT" dirty="0">
                <a:effectLst/>
              </a:rPr>
              <a:t> Mendicante, certificato</a:t>
            </a:r>
            <a:endParaRPr lang="ru-RU" dirty="0">
              <a:effectLst/>
            </a:endParaRPr>
          </a:p>
          <a:p>
            <a:r>
              <a:rPr lang="ru-RU" dirty="0">
                <a:effectLst/>
              </a:rPr>
              <a:t>3. </a:t>
            </a:r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грязь, и снег, и бурелом</a:t>
            </a:r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«Витязю» всё нипочём (градация, многосоюзие, эллипсис, риторическое восклицание, инверсия)! </a:t>
            </a:r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 avrà problemi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Доллар и евро</a:t>
            </a:r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дешевеют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 нефть и золото</a:t>
            </a:r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дорожают</a:t>
            </a:r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(параллелизм, антитеза).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5. </a:t>
            </a:r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Маленький</a:t>
            </a:r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секрет</a:t>
            </a:r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большой 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компании «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Уралтехнострой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(антитеза, прецедентный текст).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37643-4375-5840-8B65-4D1988D3D3BC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3991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11/23/23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70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4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588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972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44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18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11/23/23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4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5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11/23/23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0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11/23/23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7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11/23/23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9125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89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400" b="1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5B7A0D-2E28-494B-A884-2A8AA89A6E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90000"/>
          </a:blip>
          <a:srcRect b="6250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B4A12B6-EF0D-43E8-8C17-4FAD4D276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>
              <a:lumMod val="85000"/>
              <a:lumOff val="15000"/>
              <a:alpha val="93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it-IT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107525-0C02-447F-8A3F-553320A72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83CBC07-7A97-0443-AAB0-7E8435E4DF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>
            <a:normAutofit/>
          </a:bodyPr>
          <a:lstStyle/>
          <a:p>
            <a:r>
              <a:rPr lang="ru-RU"/>
              <a:t>Средства выразительности</a:t>
            </a:r>
            <a:endParaRPr lang="it-IT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FE79F73-03F7-A14F-B79F-3BA023C7D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B7A42E3-05D8-4A0B-9D4E-20EF581E5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EE9A54B-189D-4645-8254-FDC4210EC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11CE48F-D5E4-4520-AF1E-8F85CFBDA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1448851-39AD-4943-BF9C-C50704E08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668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088B9B-BD94-6445-8A89-4EE5DAA60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5EB260-6091-CB44-AB3E-B3FF78EF4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dirty="0"/>
              <a:t>Лавина войны, которая сошла с горы наших страданий, набирая объём и скорость, несется, и нет той силы, которая могла бы остановить эту лавину.</a:t>
            </a:r>
          </a:p>
          <a:p>
            <a:r>
              <a:rPr lang="ru-RU" sz="2200" dirty="0"/>
              <a:t>Рубль по отношению к доллару заскакал, запрыгал.</a:t>
            </a:r>
          </a:p>
          <a:p>
            <a:r>
              <a:rPr lang="ru-RU" sz="2200" dirty="0"/>
              <a:t>Коммунисты вынесут Кремлю благодарность.</a:t>
            </a:r>
          </a:p>
          <a:p>
            <a:r>
              <a:rPr lang="ru-RU" sz="2200" dirty="0"/>
              <a:t>Россия и Европа – братья навек?</a:t>
            </a:r>
          </a:p>
          <a:p>
            <a:r>
              <a:rPr lang="ru-RU" sz="2200" dirty="0"/>
              <a:t>Денег в казне – кот наплакал.</a:t>
            </a:r>
          </a:p>
          <a:p>
            <a:r>
              <a:rPr lang="ru-RU" sz="2200" dirty="0"/>
              <a:t>Телефонный звонок показался взрывом многотонной бомбы. </a:t>
            </a:r>
          </a:p>
          <a:p>
            <a:r>
              <a:rPr lang="ru-RU" sz="2200" dirty="0"/>
              <a:t>Телефон, измученный сотнями звонков, похрипел, похрипел – и умер.</a:t>
            </a:r>
          </a:p>
          <a:p>
            <a:r>
              <a:rPr lang="ru-RU" sz="2200" dirty="0"/>
              <a:t>Чистое сердце – это наше богатство, наша слава, наша красота.</a:t>
            </a:r>
            <a:endParaRPr lang="it-IT" sz="220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7288756-4A3C-214D-B989-37786A48E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200" dirty="0"/>
              <a:t>Укажите источники речевой экспрессии (тропы, фразеологизмы, крылатые слова и т.д.) в заголовках, отрывках журнальных и газетных статей. 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26843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Изобразительные возможности лексики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ru-RU" sz="2800" dirty="0"/>
              <a:t>Антонимы, синонимы, омонимы, паронимы, диалектизмы, жаргонизмы, профессионализмы, неологизмы, окказионализмы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713608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Окказионализмы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Окказионализмы – слова, созданные в процессе индивидуального творческого акта по деривационным типам разной степени продуктивности, а также с нарушением этих типов или с помощью специфических способов и приёмов и не зафиксированная в лексикографических источниках.</a:t>
            </a:r>
            <a:br>
              <a:rPr lang="ru-RU" sz="2400" dirty="0"/>
            </a:br>
            <a:endParaRPr lang="ru-RU" sz="2400" dirty="0"/>
          </a:p>
          <a:p>
            <a:r>
              <a:rPr lang="ru-RU" sz="2400" dirty="0"/>
              <a:t>Внутриязыковые факторы появления окказионализмов – тенденция к экономии, унификации языковых средств. Основная причина их популярности - стремление достичь максимальной эмоционально-экспрессивной и стилистической выразительности текста. </a:t>
            </a:r>
          </a:p>
          <a:p>
            <a:pPr marL="0" indent="0">
              <a:buNone/>
            </a:pP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3208848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Окказионализмы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Окказионализмы </a:t>
            </a:r>
            <a:r>
              <a:rPr lang="ru-RU" sz="2400" dirty="0" err="1"/>
              <a:t>ситуативны</a:t>
            </a:r>
            <a:r>
              <a:rPr lang="ru-RU" sz="2400" dirty="0"/>
              <a:t>. Новообразования, создаваемые публицистами с определенными стилистическими целями, вне «родного» словесного окружения теряют свою выразительность и могут быть даже непонятны:</a:t>
            </a:r>
            <a:endParaRPr lang="ru-RU" sz="2400" i="1" dirty="0"/>
          </a:p>
          <a:p>
            <a:r>
              <a:rPr lang="ru-RU" sz="2400" i="1" dirty="0" err="1"/>
              <a:t>жабинг</a:t>
            </a:r>
            <a:r>
              <a:rPr lang="ru-RU" sz="2400" i="1" dirty="0"/>
              <a:t> </a:t>
            </a:r>
            <a:r>
              <a:rPr lang="ru-RU" sz="2400" dirty="0"/>
              <a:t>(жаба душит – о чувстве жадности или зависти)</a:t>
            </a:r>
            <a:r>
              <a:rPr lang="ru-RU" sz="2400" i="1" dirty="0"/>
              <a:t>,</a:t>
            </a:r>
          </a:p>
          <a:p>
            <a:r>
              <a:rPr lang="ru-RU" sz="2400" i="1" dirty="0" err="1"/>
              <a:t>ОРЗительный</a:t>
            </a:r>
            <a:r>
              <a:rPr lang="ru-RU" sz="2400" i="1" dirty="0"/>
              <a:t> </a:t>
            </a:r>
            <a:r>
              <a:rPr lang="ru-RU" sz="2400" dirty="0"/>
              <a:t>(ОРЗ – острое респираторное заболевание)</a:t>
            </a:r>
            <a:r>
              <a:rPr lang="ru-RU" sz="2400" i="1" dirty="0"/>
              <a:t>,</a:t>
            </a:r>
          </a:p>
          <a:p>
            <a:r>
              <a:rPr lang="ru-RU" sz="2400" i="1" dirty="0" err="1"/>
              <a:t>спёрбанк</a:t>
            </a:r>
            <a:r>
              <a:rPr lang="ru-RU" sz="2400" i="1" dirty="0"/>
              <a:t> </a:t>
            </a:r>
            <a:r>
              <a:rPr lang="ru-RU" sz="2400" dirty="0"/>
              <a:t>(спёр – </a:t>
            </a:r>
            <a:r>
              <a:rPr lang="ru-RU" sz="2400" dirty="0" err="1"/>
              <a:t>прош.вр</a:t>
            </a:r>
            <a:r>
              <a:rPr lang="ru-RU" sz="2400" dirty="0"/>
              <a:t>. от спереть – груб. украсть)</a:t>
            </a:r>
            <a:r>
              <a:rPr lang="ru-RU" sz="2400" i="1" dirty="0"/>
              <a:t>,</a:t>
            </a:r>
          </a:p>
          <a:p>
            <a:r>
              <a:rPr lang="ru-RU" sz="2400" i="1" dirty="0" err="1"/>
              <a:t>чтоизволизм</a:t>
            </a:r>
            <a:r>
              <a:rPr lang="ru-RU" sz="2400" i="1" dirty="0"/>
              <a:t> </a:t>
            </a:r>
            <a:r>
              <a:rPr lang="ru-RU" sz="2400" dirty="0"/>
              <a:t>(Что изволите?)</a:t>
            </a:r>
          </a:p>
          <a:p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596027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Окказионализмы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Окказиональны иногда возникают в результате замены одного или нескольких компонентов фонетической структуры слова. Иногда такое изменение сопровождается метатезой согласных звуков. Созданные таким образом окказионализмы достаточно широко представлены в печати: </a:t>
            </a:r>
          </a:p>
          <a:p>
            <a:r>
              <a:rPr lang="ru-RU" sz="2400" i="1" dirty="0" err="1"/>
              <a:t>аристо</a:t>
            </a:r>
            <a:r>
              <a:rPr lang="ru-RU" sz="2400" b="1" i="1" dirty="0" err="1"/>
              <a:t>б</a:t>
            </a:r>
            <a:r>
              <a:rPr lang="ru-RU" sz="2400" i="1" dirty="0" err="1"/>
              <a:t>ратия</a:t>
            </a:r>
            <a:r>
              <a:rPr lang="ru-RU" sz="2400" i="1" dirty="0"/>
              <a:t> </a:t>
            </a:r>
            <a:r>
              <a:rPr lang="ru-RU" sz="2400" dirty="0"/>
              <a:t>(ср</a:t>
            </a:r>
            <a:r>
              <a:rPr lang="ru-RU" sz="2400" i="1" dirty="0"/>
              <a:t>. аристократия</a:t>
            </a:r>
            <a:r>
              <a:rPr lang="ru-RU" sz="2400" dirty="0"/>
              <a:t>), </a:t>
            </a:r>
            <a:r>
              <a:rPr lang="ru-RU" sz="2400" i="1" dirty="0" err="1"/>
              <a:t>санти</a:t>
            </a:r>
            <a:r>
              <a:rPr lang="ru-RU" sz="2400" b="1" i="1" dirty="0" err="1"/>
              <a:t>мэ</a:t>
            </a:r>
            <a:r>
              <a:rPr lang="ru-RU" sz="2400" i="1" dirty="0" err="1"/>
              <a:t>тр</a:t>
            </a:r>
            <a:r>
              <a:rPr lang="ru-RU" sz="2400" i="1" dirty="0"/>
              <a:t> </a:t>
            </a:r>
            <a:r>
              <a:rPr lang="ru-RU" sz="2400" dirty="0"/>
              <a:t>(ср. </a:t>
            </a:r>
            <a:r>
              <a:rPr lang="ru-RU" sz="2400" i="1" dirty="0"/>
              <a:t>сантиметр</a:t>
            </a:r>
            <a:r>
              <a:rPr lang="ru-RU" sz="2400" dirty="0"/>
              <a:t>), </a:t>
            </a:r>
          </a:p>
          <a:p>
            <a:r>
              <a:rPr lang="ru-RU" sz="2400" i="1" dirty="0" err="1"/>
              <a:t>натюрмор</a:t>
            </a:r>
            <a:r>
              <a:rPr lang="ru-RU" sz="2400" b="1" i="1" dirty="0" err="1"/>
              <a:t>д</a:t>
            </a:r>
            <a:r>
              <a:rPr lang="ru-RU" sz="2400" b="1" i="1" dirty="0"/>
              <a:t> </a:t>
            </a:r>
            <a:r>
              <a:rPr lang="ru-RU" sz="2400" dirty="0"/>
              <a:t>(ср. </a:t>
            </a:r>
            <a:r>
              <a:rPr lang="ru-RU" sz="2400" i="1" dirty="0"/>
              <a:t>натюрморт</a:t>
            </a:r>
            <a:r>
              <a:rPr lang="ru-RU" sz="2400" dirty="0"/>
              <a:t>), </a:t>
            </a:r>
            <a:r>
              <a:rPr lang="ru-RU" sz="2400" i="1" dirty="0"/>
              <a:t>кока-ко</a:t>
            </a:r>
            <a:r>
              <a:rPr lang="ru-RU" sz="2400" b="1" i="1" dirty="0"/>
              <a:t>м</a:t>
            </a:r>
            <a:r>
              <a:rPr lang="ru-RU" sz="2400" i="1" dirty="0"/>
              <a:t>а </a:t>
            </a:r>
            <a:r>
              <a:rPr lang="ru-RU" sz="2400" dirty="0"/>
              <a:t>(ср. </a:t>
            </a:r>
            <a:r>
              <a:rPr lang="ru-RU" sz="2400" i="1" dirty="0"/>
              <a:t>кока-кола</a:t>
            </a:r>
            <a:r>
              <a:rPr lang="ru-RU" sz="2400" dirty="0"/>
              <a:t>), </a:t>
            </a:r>
            <a:r>
              <a:rPr lang="ru-RU" sz="2400" i="1" dirty="0" err="1"/>
              <a:t>АиФория</a:t>
            </a:r>
            <a:r>
              <a:rPr lang="ru-RU" sz="2400" i="1" dirty="0"/>
              <a:t> </a:t>
            </a:r>
            <a:r>
              <a:rPr lang="ru-RU" sz="2400" dirty="0"/>
              <a:t>(ср. </a:t>
            </a:r>
            <a:r>
              <a:rPr lang="ru-RU" sz="2400" i="1" dirty="0"/>
              <a:t>эйфория</a:t>
            </a:r>
            <a:r>
              <a:rPr lang="ru-RU" sz="2400" dirty="0"/>
              <a:t>), </a:t>
            </a:r>
          </a:p>
          <a:p>
            <a:r>
              <a:rPr lang="ru-RU" sz="2400" b="1" i="1" dirty="0" err="1"/>
              <a:t>б</a:t>
            </a:r>
            <a:r>
              <a:rPr lang="ru-RU" sz="2400" i="1" dirty="0" err="1"/>
              <a:t>андидат</a:t>
            </a:r>
            <a:r>
              <a:rPr lang="ru-RU" sz="2400" i="1" dirty="0"/>
              <a:t> </a:t>
            </a:r>
            <a:r>
              <a:rPr lang="ru-RU" sz="2400" dirty="0"/>
              <a:t>(ср. </a:t>
            </a:r>
            <a:r>
              <a:rPr lang="ru-RU" sz="2400" i="1" dirty="0"/>
              <a:t>кандидат</a:t>
            </a:r>
            <a:r>
              <a:rPr lang="ru-RU" sz="2400" dirty="0"/>
              <a:t>), </a:t>
            </a:r>
            <a:r>
              <a:rPr lang="ru-RU" sz="2400" i="1" dirty="0" err="1"/>
              <a:t>к</a:t>
            </a:r>
            <a:r>
              <a:rPr lang="ru-RU" sz="2400" b="1" i="1" dirty="0" err="1"/>
              <a:t>и</a:t>
            </a:r>
            <a:r>
              <a:rPr lang="ru-RU" sz="2400" i="1" dirty="0" err="1"/>
              <a:t>нонизация</a:t>
            </a:r>
            <a:r>
              <a:rPr lang="ru-RU" sz="2400" i="1" dirty="0"/>
              <a:t> </a:t>
            </a:r>
            <a:r>
              <a:rPr lang="ru-RU" sz="2400" dirty="0"/>
              <a:t>(ср. </a:t>
            </a:r>
            <a:r>
              <a:rPr lang="ru-RU" sz="2400" i="1" dirty="0"/>
              <a:t>канонизация</a:t>
            </a:r>
            <a:r>
              <a:rPr lang="ru-RU" sz="2400" dirty="0"/>
              <a:t>), </a:t>
            </a:r>
          </a:p>
          <a:p>
            <a:r>
              <a:rPr lang="ru-RU" sz="2400" i="1" dirty="0" err="1"/>
              <a:t>ду</a:t>
            </a:r>
            <a:r>
              <a:rPr lang="ru-RU" sz="2400" b="1" i="1" dirty="0" err="1"/>
              <a:t>м</a:t>
            </a:r>
            <a:r>
              <a:rPr lang="ru-RU" sz="2400" i="1" dirty="0" err="1"/>
              <a:t>ацкий</a:t>
            </a:r>
            <a:r>
              <a:rPr lang="ru-RU" sz="2400" i="1" dirty="0"/>
              <a:t> </a:t>
            </a:r>
            <a:r>
              <a:rPr lang="ru-RU" sz="2400" dirty="0"/>
              <a:t>(ср. </a:t>
            </a:r>
            <a:r>
              <a:rPr lang="ru-RU" sz="2400" i="1" dirty="0"/>
              <a:t>дурацкий</a:t>
            </a:r>
            <a:r>
              <a:rPr lang="ru-RU" sz="2400" dirty="0"/>
              <a:t>), </a:t>
            </a:r>
            <a:r>
              <a:rPr lang="ru-RU" sz="2400" i="1" dirty="0" err="1"/>
              <a:t>сексплуатация</a:t>
            </a:r>
            <a:r>
              <a:rPr lang="ru-RU" sz="2400" i="1" dirty="0"/>
              <a:t> </a:t>
            </a:r>
            <a:r>
              <a:rPr lang="ru-RU" sz="2400" dirty="0"/>
              <a:t>(ср. </a:t>
            </a:r>
            <a:r>
              <a:rPr lang="ru-RU" sz="2400" b="1" i="1" dirty="0"/>
              <a:t>экс</a:t>
            </a:r>
            <a:r>
              <a:rPr lang="ru-RU" sz="2400" i="1" dirty="0"/>
              <a:t>плуатация</a:t>
            </a:r>
            <a:r>
              <a:rPr lang="ru-RU" sz="2400" dirty="0"/>
              <a:t>) и др. </a:t>
            </a:r>
          </a:p>
          <a:p>
            <a:br>
              <a:rPr lang="ru-RU" dirty="0"/>
            </a:br>
            <a:endParaRPr lang="ru-RU" dirty="0"/>
          </a:p>
          <a:p>
            <a:r>
              <a:rPr lang="ru-RU" dirty="0"/>
              <a:t> 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5629176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Окказионализмы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Россияне официально празднуют «</a:t>
            </a:r>
            <a:r>
              <a:rPr lang="ru-RU" sz="2400" dirty="0" err="1"/>
              <a:t>второмай</a:t>
            </a:r>
            <a:r>
              <a:rPr lang="ru-RU" sz="2400" dirty="0"/>
              <a:t>».</a:t>
            </a:r>
          </a:p>
          <a:p>
            <a:r>
              <a:rPr lang="ru-RU" sz="2400" dirty="0"/>
              <a:t>Первомай</a:t>
            </a:r>
          </a:p>
          <a:p>
            <a:r>
              <a:rPr lang="ru-RU" sz="2400" dirty="0" err="1"/>
              <a:t>Аббалдеть</a:t>
            </a:r>
            <a:r>
              <a:rPr lang="ru-RU" sz="2400" dirty="0"/>
              <a:t>!</a:t>
            </a:r>
          </a:p>
          <a:p>
            <a:r>
              <a:rPr lang="ru-RU" sz="2400" dirty="0"/>
              <a:t>Обалдеть</a:t>
            </a:r>
          </a:p>
          <a:p>
            <a:r>
              <a:rPr lang="ru-RU" sz="2400" dirty="0" err="1"/>
              <a:t>САДДАМазохизм</a:t>
            </a:r>
            <a:r>
              <a:rPr lang="ru-RU" sz="2400" dirty="0"/>
              <a:t>.</a:t>
            </a:r>
          </a:p>
          <a:p>
            <a:r>
              <a:rPr lang="ru-RU" sz="2400" dirty="0"/>
              <a:t>Садомазохизм</a:t>
            </a:r>
          </a:p>
          <a:p>
            <a:r>
              <a:rPr lang="ru-RU" sz="2400" dirty="0"/>
              <a:t>В Современнике был труппный разговор</a:t>
            </a:r>
          </a:p>
          <a:p>
            <a:r>
              <a:rPr lang="ru-RU" sz="2400" dirty="0"/>
              <a:t>Труп, труппа, трупный</a:t>
            </a:r>
          </a:p>
          <a:p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353015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Экспрессивно-эмоциональная лексика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Разговорная лексика – грязнуля, крикун, бородач</a:t>
            </a:r>
          </a:p>
          <a:p>
            <a:r>
              <a:rPr lang="ru-RU" sz="2400" dirty="0"/>
              <a:t>Эмоционально-окрашенные слова – прелестный, чудный, злодей</a:t>
            </a:r>
          </a:p>
          <a:p>
            <a:r>
              <a:rPr lang="ru-RU" sz="2400" dirty="0"/>
              <a:t>Слова с суффиксами эмоциональной оценки – миленький, зайчонок, умишко, детище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935540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Изобразительные возможности морфологии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Прямое и переносное употребление форм времени глагола </a:t>
            </a:r>
          </a:p>
          <a:p>
            <a:r>
              <a:rPr lang="ru-RU" sz="2400" dirty="0"/>
              <a:t>Прихожу я вчера в школу и вижу объявление: «Карантин». Ох и обрадовался я!</a:t>
            </a:r>
          </a:p>
          <a:p>
            <a:r>
              <a:rPr lang="ru-RU" sz="2400" b="1" dirty="0"/>
              <a:t>Экспрессивное использование падежа, рода, одушевленности </a:t>
            </a:r>
          </a:p>
          <a:p>
            <a:r>
              <a:rPr lang="ru-RU" sz="2400" dirty="0"/>
              <a:t>Что-то воздуху здесь мало;</a:t>
            </a:r>
          </a:p>
          <a:p>
            <a:r>
              <a:rPr lang="ru-RU" sz="2400" dirty="0"/>
              <a:t>Мы отдыхаем в </a:t>
            </a:r>
            <a:r>
              <a:rPr lang="ru-RU" sz="2400" dirty="0" err="1"/>
              <a:t>Сочах</a:t>
            </a:r>
            <a:r>
              <a:rPr lang="ru-RU" sz="2400" dirty="0"/>
              <a:t>;</a:t>
            </a:r>
          </a:p>
          <a:p>
            <a:r>
              <a:rPr lang="ru-RU" sz="2400" dirty="0"/>
              <a:t>Сколько Плюшкиных развелось!)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7647210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Прецедентные тексты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err="1"/>
              <a:t>Прецедентность</a:t>
            </a:r>
            <a:r>
              <a:rPr lang="ru-RU" sz="2400" dirty="0"/>
              <a:t> – категория </a:t>
            </a:r>
            <a:r>
              <a:rPr lang="ru-RU" sz="2400" dirty="0" err="1"/>
              <a:t>интертекстуальности</a:t>
            </a:r>
            <a:endParaRPr lang="ru-RU" sz="2400" dirty="0"/>
          </a:p>
          <a:p>
            <a:r>
              <a:rPr lang="ru-RU" sz="2400" dirty="0"/>
              <a:t>Цитация и </a:t>
            </a:r>
            <a:r>
              <a:rPr lang="ru-RU" sz="2400" dirty="0" err="1"/>
              <a:t>квазицитация</a:t>
            </a:r>
            <a:r>
              <a:rPr lang="ru-RU" sz="2400" dirty="0"/>
              <a:t> – реализация поэтической функции языка (по Якобсону)</a:t>
            </a:r>
          </a:p>
          <a:p>
            <a:r>
              <a:rPr lang="ru-RU" sz="2400" dirty="0"/>
              <a:t>Цитация – чужой текст в неизменном виде</a:t>
            </a:r>
          </a:p>
          <a:p>
            <a:r>
              <a:rPr lang="ru-RU" sz="2400" dirty="0" err="1"/>
              <a:t>Квазицитация</a:t>
            </a:r>
            <a:r>
              <a:rPr lang="ru-RU" sz="2400" dirty="0"/>
              <a:t> – чужой текст в трансформированном виде</a:t>
            </a:r>
          </a:p>
          <a:p>
            <a:r>
              <a:rPr lang="ru-RU" sz="2400" dirty="0"/>
              <a:t>Прецедентные тексты хорошо известны широкому кругу лиц, часто повторяются в разных текстах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9520364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Прецедентные тексты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Журналист полагается на культурную компетенцию читателя, апеллирует к его культурному знанию</a:t>
            </a:r>
          </a:p>
          <a:p>
            <a:r>
              <a:rPr lang="ru-RU" sz="2400" dirty="0"/>
              <a:t>Прецедентные тексты имеют </a:t>
            </a:r>
            <a:r>
              <a:rPr lang="ru-RU" sz="2400" dirty="0" err="1"/>
              <a:t>сверхличностный</a:t>
            </a:r>
            <a:r>
              <a:rPr lang="ru-RU" sz="2400" dirty="0"/>
              <a:t> характер, т.е. хорошо известны широкому окружению данной личности, включая её предшественников и современников</a:t>
            </a:r>
          </a:p>
          <a:p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691420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2EF4DB-4778-9442-BEBD-3ED4B17C5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Средства выразительности в публицистическом тексте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CB01A-5820-B643-8F7F-9AC739F34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dirty="0">
                <a:solidFill>
                  <a:srgbClr val="FF0000"/>
                </a:solidFill>
              </a:rPr>
              <a:t>Тропы </a:t>
            </a:r>
            <a:r>
              <a:rPr lang="ru-RU" sz="2200" dirty="0"/>
              <a:t>– употребление слова в переносном значении.</a:t>
            </a:r>
          </a:p>
          <a:p>
            <a:r>
              <a:rPr lang="ru-RU" sz="2200" dirty="0">
                <a:solidFill>
                  <a:srgbClr val="FF0000"/>
                </a:solidFill>
              </a:rPr>
              <a:t>Фигуры речи </a:t>
            </a:r>
            <a:r>
              <a:rPr lang="ru-RU" sz="2200" dirty="0"/>
              <a:t>– обобщённое название стилистических приёмов, в которых слово, в отличие от тропов, не обязательно выступает в переносном значении.</a:t>
            </a:r>
          </a:p>
          <a:p>
            <a:r>
              <a:rPr lang="ru-RU" sz="2200" dirty="0">
                <a:solidFill>
                  <a:srgbClr val="FF0000"/>
                </a:solidFill>
              </a:rPr>
              <a:t>Изобразительные возможности лексики</a:t>
            </a:r>
            <a:r>
              <a:rPr lang="ru-RU" sz="2200" dirty="0"/>
              <a:t>.</a:t>
            </a:r>
          </a:p>
          <a:p>
            <a:r>
              <a:rPr lang="ru-RU" sz="2200" dirty="0">
                <a:solidFill>
                  <a:srgbClr val="FF0000"/>
                </a:solidFill>
              </a:rPr>
              <a:t>Экспрессивно-эмоциональная лексика</a:t>
            </a:r>
            <a:r>
              <a:rPr lang="ru-RU" sz="2200" dirty="0"/>
              <a:t>.</a:t>
            </a:r>
          </a:p>
          <a:p>
            <a:r>
              <a:rPr lang="ru-RU" sz="2200" dirty="0">
                <a:solidFill>
                  <a:srgbClr val="FF0000"/>
                </a:solidFill>
              </a:rPr>
              <a:t>Изобразительные возможности морфологии</a:t>
            </a:r>
            <a:r>
              <a:rPr lang="ru-RU" sz="2200" dirty="0"/>
              <a:t>.</a:t>
            </a:r>
          </a:p>
          <a:p>
            <a:pPr marL="0" indent="0">
              <a:buNone/>
            </a:pP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35018359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Источники прецедентных текстов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Стихотворные цитаты:</a:t>
            </a:r>
          </a:p>
          <a:p>
            <a:r>
              <a:rPr lang="ru-RU" sz="2400" dirty="0"/>
              <a:t>Муха по полю пошла… (Муха по полю пошла, Муха денежку нашла «Муха-Цокотуха», К. Чуковский),</a:t>
            </a:r>
          </a:p>
          <a:p>
            <a:r>
              <a:rPr lang="ru-RU" sz="2400" dirty="0"/>
              <a:t>Всё равно курить не брошу? (Все равно его не брошу – потому что он хороший (стихотворение «Мишка», А. </a:t>
            </a:r>
            <a:r>
              <a:rPr lang="ru-RU" sz="2400" dirty="0" err="1"/>
              <a:t>Барто</a:t>
            </a:r>
            <a:r>
              <a:rPr lang="ru-RU" sz="2400" dirty="0"/>
              <a:t>)</a:t>
            </a:r>
          </a:p>
          <a:p>
            <a:pPr marL="0" indent="0">
              <a:buNone/>
            </a:pP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606826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Источники прецедентных текстов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Прозаические цитаты:</a:t>
            </a:r>
          </a:p>
          <a:p>
            <a:r>
              <a:rPr lang="ru-RU" sz="2400" dirty="0"/>
              <a:t>Жила-была деревня… (Жили-были дед да баба… Русские народные сказки); </a:t>
            </a:r>
          </a:p>
          <a:p>
            <a:r>
              <a:rPr lang="ru-RU" sz="2400" dirty="0"/>
              <a:t>Дело рук самих утопающих (Спасение утопающих – дело рук самих утопающих «Двенадцать стульев», И. Ильф, Е. Петров)</a:t>
            </a:r>
          </a:p>
          <a:p>
            <a:r>
              <a:rPr lang="ru-RU" sz="2400" b="1" dirty="0"/>
              <a:t>Строки из известных песен</a:t>
            </a:r>
          </a:p>
          <a:p>
            <a:r>
              <a:rPr lang="ru-RU" sz="2400" b="1" dirty="0"/>
              <a:t>Названия художественных и публицистических произведений</a:t>
            </a:r>
          </a:p>
          <a:p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18701267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Источники прецедентных текстов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Строки из известных песен</a:t>
            </a:r>
          </a:p>
          <a:p>
            <a:r>
              <a:rPr lang="ru-RU" sz="2400" dirty="0"/>
              <a:t>Названия художественных и публицистических произведений</a:t>
            </a:r>
          </a:p>
          <a:p>
            <a:r>
              <a:rPr lang="ru-RU" sz="2400" dirty="0"/>
              <a:t>Названия кинофильмов</a:t>
            </a:r>
          </a:p>
          <a:p>
            <a:r>
              <a:rPr lang="ru-RU" sz="2400" dirty="0"/>
              <a:t>Пословицы, поговорки, крылатые выражения</a:t>
            </a:r>
          </a:p>
          <a:p>
            <a:r>
              <a:rPr lang="ru-RU" sz="2400" dirty="0"/>
              <a:t>Реклама</a:t>
            </a:r>
          </a:p>
          <a:p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41173463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Частичная трансформация прецедентных текстов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Взяли грех на душу (Брать грех на душу) – морфологическая трансформация</a:t>
            </a:r>
          </a:p>
          <a:p>
            <a:r>
              <a:rPr lang="ru-RU" sz="2400" dirty="0"/>
              <a:t>Воруют, потому что любят (Бьёт – значит любит) – синтаксическая трансформация</a:t>
            </a:r>
          </a:p>
          <a:p>
            <a:r>
              <a:rPr lang="ru-RU" sz="2400" dirty="0"/>
              <a:t>Кто рано встаёт? (Кто рано встаёт, тому Бог подаёт) – пунктуационная трансформация</a:t>
            </a:r>
          </a:p>
          <a:p>
            <a:r>
              <a:rPr lang="ru-RU" sz="2400" dirty="0"/>
              <a:t>Сайтом школу не испортить (Кашу маслом не испортишь) – замена компонента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5585905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Упражнение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600" dirty="0"/>
              <a:t>Россия семь лет</a:t>
            </a:r>
            <a:r>
              <a:rPr lang="it-IT" sz="2600" dirty="0"/>
              <a:t> </a:t>
            </a:r>
            <a:r>
              <a:rPr lang="ru-RU" sz="2600" dirty="0"/>
              <a:t>стояла между враждующими сторонами.</a:t>
            </a:r>
            <a:r>
              <a:rPr lang="it-IT" sz="2600" dirty="0"/>
              <a:t> </a:t>
            </a:r>
            <a:r>
              <a:rPr lang="ru-RU" sz="2600" dirty="0"/>
              <a:t>Россия семь лет пыталась усадить их за стол переговоров.</a:t>
            </a:r>
            <a:r>
              <a:rPr lang="it-IT" sz="2600" dirty="0"/>
              <a:t> </a:t>
            </a:r>
            <a:r>
              <a:rPr lang="ru-RU" sz="2600" dirty="0"/>
              <a:t>Россия семь лет</a:t>
            </a:r>
            <a:r>
              <a:rPr lang="it-IT" sz="2600" dirty="0"/>
              <a:t> </a:t>
            </a:r>
            <a:r>
              <a:rPr lang="ru-RU" sz="2600" dirty="0"/>
              <a:t>потратила впустую?</a:t>
            </a:r>
          </a:p>
          <a:p>
            <a:r>
              <a:rPr lang="ru-RU" sz="2600" dirty="0"/>
              <a:t>Нищий учёный оправдывается и собирает сотни справок, а</a:t>
            </a:r>
            <a:r>
              <a:rPr lang="it-IT" sz="2600" dirty="0"/>
              <a:t> </a:t>
            </a:r>
            <a:r>
              <a:rPr lang="ru-RU" sz="2600" dirty="0"/>
              <a:t>богатый чиновник</a:t>
            </a:r>
            <a:r>
              <a:rPr lang="it-IT" sz="2600" dirty="0"/>
              <a:t> </a:t>
            </a:r>
            <a:r>
              <a:rPr lang="ru-RU" sz="2600" dirty="0"/>
              <a:t>грозит ему судом.</a:t>
            </a:r>
          </a:p>
          <a:p>
            <a:r>
              <a:rPr lang="ru-RU" sz="2600" dirty="0"/>
              <a:t>И грязь, и снег, и бурелом</a:t>
            </a:r>
            <a:r>
              <a:rPr lang="it-IT" sz="2600" dirty="0"/>
              <a:t> </a:t>
            </a:r>
            <a:r>
              <a:rPr lang="ru-RU" sz="2600" dirty="0"/>
              <a:t>– «Витязю» всё нипочём!</a:t>
            </a:r>
          </a:p>
          <a:p>
            <a:r>
              <a:rPr lang="ru-RU" sz="2600" dirty="0"/>
              <a:t>Доллар и евро</a:t>
            </a:r>
            <a:r>
              <a:rPr lang="it-IT" sz="2600" dirty="0"/>
              <a:t> </a:t>
            </a:r>
            <a:r>
              <a:rPr lang="ru-RU" sz="2600" dirty="0"/>
              <a:t>дешевеют, а нефть и золото</a:t>
            </a:r>
            <a:r>
              <a:rPr lang="it-IT" sz="2600" dirty="0"/>
              <a:t> </a:t>
            </a:r>
            <a:r>
              <a:rPr lang="ru-RU" sz="2600" dirty="0"/>
              <a:t>дорожают.</a:t>
            </a:r>
          </a:p>
          <a:p>
            <a:r>
              <a:rPr lang="ru-RU" sz="2600" dirty="0"/>
              <a:t>Маленький</a:t>
            </a:r>
            <a:r>
              <a:rPr lang="it-IT" sz="2600" dirty="0"/>
              <a:t> </a:t>
            </a:r>
            <a:r>
              <a:rPr lang="ru-RU" sz="2600" dirty="0"/>
              <a:t>секрет</a:t>
            </a:r>
            <a:r>
              <a:rPr lang="it-IT" sz="2600" dirty="0"/>
              <a:t> </a:t>
            </a:r>
            <a:r>
              <a:rPr lang="ru-RU" sz="2600" dirty="0"/>
              <a:t>большой компании «</a:t>
            </a:r>
            <a:r>
              <a:rPr lang="ru-RU" sz="2600" dirty="0" err="1"/>
              <a:t>Уралтехнострой</a:t>
            </a:r>
            <a:r>
              <a:rPr lang="ru-RU" sz="2600" dirty="0"/>
              <a:t>».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1887495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393C48-3C95-974C-A457-053F333DF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Тропы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5D5632-D2F4-2B4E-B82C-1A7FCC661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46300"/>
            <a:ext cx="10058400" cy="3806444"/>
          </a:xfrm>
        </p:spPr>
        <p:txBody>
          <a:bodyPr>
            <a:noAutofit/>
          </a:bodyPr>
          <a:lstStyle/>
          <a:p>
            <a:r>
              <a:rPr lang="ru-RU" sz="2200" b="1" dirty="0"/>
              <a:t>Аллегория</a:t>
            </a:r>
            <a:r>
              <a:rPr lang="ru-RU" sz="2200" dirty="0"/>
              <a:t> – иносказательное изображение абстрактного понятия при помощи конкретного, жизненного образа. (Такое качество человека, как хитрость, показывается в образе лисы, жадность – в обличии волка, коварство – в виде змеи и т.п.)</a:t>
            </a:r>
          </a:p>
          <a:p>
            <a:r>
              <a:rPr lang="ru-RU" sz="2200" b="1" dirty="0"/>
              <a:t>Метафора</a:t>
            </a:r>
            <a:r>
              <a:rPr lang="ru-RU" sz="2200" dirty="0"/>
              <a:t> -  употребление слова в переносном значении на основе сходства двух предметов или явлений. (Предвыборный марафон; политический фарс; заповедник расизма; политический пасьянс)</a:t>
            </a:r>
          </a:p>
          <a:p>
            <a:pPr marL="0" indent="0">
              <a:buNone/>
            </a:pPr>
            <a:r>
              <a:rPr lang="ru-RU" sz="2200" dirty="0"/>
              <a:t> 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189299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393C48-3C95-974C-A457-053F333DF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Тропы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5D5632-D2F4-2B4E-B82C-1A7FCC661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12900"/>
            <a:ext cx="10058400" cy="4339844"/>
          </a:xfrm>
        </p:spPr>
        <p:txBody>
          <a:bodyPr>
            <a:noAutofit/>
          </a:bodyPr>
          <a:lstStyle/>
          <a:p>
            <a:r>
              <a:rPr lang="ru-RU" sz="2200" b="1" dirty="0"/>
              <a:t>Метонимия</a:t>
            </a:r>
            <a:r>
              <a:rPr lang="ru-RU" sz="2200" dirty="0"/>
              <a:t> – употребление названия одного предмета вместо названия другого предмета на основании внешней или внутренней связи между этими предметами или явлениями. (</a:t>
            </a:r>
            <a:r>
              <a:rPr lang="ru-RU" sz="2200" i="1" dirty="0"/>
              <a:t>Золото</a:t>
            </a:r>
            <a:r>
              <a:rPr lang="ru-RU" sz="2200" dirty="0"/>
              <a:t> (в значении «золотые медали») досталось нашим спортсменам. </a:t>
            </a:r>
            <a:r>
              <a:rPr lang="ru-RU" sz="2200" i="1" dirty="0"/>
              <a:t>Лондон</a:t>
            </a:r>
            <a:r>
              <a:rPr lang="ru-RU" sz="2200" dirty="0"/>
              <a:t> (в значении «правительство, правящие круги Великобритании») дал согласие участвовать в военной операции совместно с </a:t>
            </a:r>
            <a:r>
              <a:rPr lang="ru-RU" sz="2200" i="1" dirty="0"/>
              <a:t>Вашингтоном</a:t>
            </a:r>
            <a:r>
              <a:rPr lang="ru-RU" sz="2200" dirty="0"/>
              <a:t>(в значении «правительство, правящие круги США»)</a:t>
            </a:r>
          </a:p>
          <a:p>
            <a:r>
              <a:rPr lang="ru-RU" sz="2200" b="1" dirty="0"/>
              <a:t>Синекдоха - </a:t>
            </a:r>
            <a:r>
              <a:rPr lang="ru-RU" sz="2200" dirty="0"/>
              <a:t>разновидность метонимии, при которой название части (детали) предмета переносится на весь предмет, и наоборот – название целого употребляется вместо названия части. (На презентации преобладали </a:t>
            </a:r>
            <a:r>
              <a:rPr lang="ru-RU" sz="2200" i="1" dirty="0"/>
              <a:t>малиновые пиджаки</a:t>
            </a:r>
            <a:r>
              <a:rPr lang="ru-RU" sz="2200" dirty="0"/>
              <a:t> (вместо – состоятельные люди, условно называемые сейчас новыми русскими). </a:t>
            </a:r>
            <a:r>
              <a:rPr lang="ru-RU" sz="2200" i="1" dirty="0"/>
              <a:t>Защита</a:t>
            </a:r>
            <a:r>
              <a:rPr lang="ru-RU" sz="2200" dirty="0"/>
              <a:t> (вместо – защитник) требует полного оправдания вдовы Рохлина.)</a:t>
            </a:r>
          </a:p>
          <a:p>
            <a:pPr marL="0" indent="0">
              <a:buNone/>
            </a:pPr>
            <a:r>
              <a:rPr lang="ru-RU" sz="2200" dirty="0"/>
              <a:t> 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899001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393C48-3C95-974C-A457-053F333DF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Тропы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5D5632-D2F4-2B4E-B82C-1A7FCC661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200" b="1" dirty="0"/>
              <a:t>Эпитет</a:t>
            </a:r>
            <a:r>
              <a:rPr lang="ru-RU" sz="2200" dirty="0"/>
              <a:t> – художественное, образное определение. (</a:t>
            </a:r>
            <a:r>
              <a:rPr lang="ru-RU" sz="2200" i="1" dirty="0"/>
              <a:t>Грязная</a:t>
            </a:r>
            <a:r>
              <a:rPr lang="ru-RU" sz="2200" dirty="0"/>
              <a:t> война; </a:t>
            </a:r>
            <a:r>
              <a:rPr lang="ru-RU" sz="2200" i="1" dirty="0"/>
              <a:t>бандитские</a:t>
            </a:r>
            <a:r>
              <a:rPr lang="ru-RU" sz="2200" dirty="0"/>
              <a:t> цены; </a:t>
            </a:r>
            <a:r>
              <a:rPr lang="ru-RU" sz="2200" i="1" dirty="0"/>
              <a:t>варварские </a:t>
            </a:r>
            <a:r>
              <a:rPr lang="ru-RU" sz="2200" dirty="0"/>
              <a:t>методы)</a:t>
            </a:r>
          </a:p>
          <a:p>
            <a:r>
              <a:rPr lang="ru-RU" sz="2200" b="1" dirty="0"/>
              <a:t>Сравнение</a:t>
            </a:r>
            <a:r>
              <a:rPr lang="ru-RU" sz="2200" dirty="0"/>
              <a:t> – уподобление одного предмета другому на основании общего признака. (Снежная пыль </a:t>
            </a:r>
            <a:r>
              <a:rPr lang="ru-RU" sz="2200" i="1" dirty="0"/>
              <a:t>столбом</a:t>
            </a:r>
            <a:r>
              <a:rPr lang="ru-RU" sz="2200" dirty="0"/>
              <a:t> стояла в воздухе. Было заметно, что «лучший учитель России», выходя на сцену, волновался </a:t>
            </a:r>
            <a:r>
              <a:rPr lang="ru-RU" sz="2200" i="1" dirty="0"/>
              <a:t>как первоклассник</a:t>
            </a:r>
            <a:r>
              <a:rPr lang="ru-RU" sz="2200" dirty="0"/>
              <a:t>.)</a:t>
            </a:r>
          </a:p>
          <a:p>
            <a:r>
              <a:rPr lang="ru-RU" sz="2200" b="1" dirty="0"/>
              <a:t>Перифраз</a:t>
            </a:r>
            <a:r>
              <a:rPr lang="ru-RU" sz="2200" dirty="0"/>
              <a:t> – замена названия лица, предмета или явления описанием их существенных признаков или указанием на их характерные черты. (Туманный Альбион (Англия); царь зверей (лев); творец Макбета (Шекспир); певец Гяура и Жуана (Байрон))</a:t>
            </a:r>
          </a:p>
          <a:p>
            <a:r>
              <a:rPr lang="ru-RU" sz="2200" b="1" dirty="0"/>
              <a:t>Ирония</a:t>
            </a:r>
            <a:r>
              <a:rPr lang="ru-RU" sz="2200" dirty="0"/>
              <a:t> – тонкая насмешка, употребление в смысле, противоположном прямому. (долгожданная встреча, </a:t>
            </a:r>
            <a:r>
              <a:rPr lang="ru-RU" sz="2200" dirty="0" err="1"/>
              <a:t>прелюбезнейший</a:t>
            </a:r>
            <a:r>
              <a:rPr lang="ru-RU" sz="2200" dirty="0"/>
              <a:t> человек)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269316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Фигуры речи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200" b="1" dirty="0"/>
              <a:t>Градация</a:t>
            </a:r>
            <a:r>
              <a:rPr lang="ru-RU" sz="2200" dirty="0"/>
              <a:t> – расположение слов, выражений по возрастающей или убывающей значимости. (Наши чиновники давно забыли, что обязаны </a:t>
            </a:r>
            <a:r>
              <a:rPr lang="ru-RU" sz="2200" i="1" dirty="0"/>
              <a:t>беречь народное добро, сохранять, приумножать, драться за каждую копейку</a:t>
            </a:r>
            <a:r>
              <a:rPr lang="ru-RU" sz="2200" dirty="0"/>
              <a:t>!)</a:t>
            </a:r>
          </a:p>
          <a:p>
            <a:r>
              <a:rPr lang="ru-RU" sz="2200" b="1" dirty="0"/>
              <a:t>Инверсия</a:t>
            </a:r>
            <a:r>
              <a:rPr lang="ru-RU" sz="2200" dirty="0"/>
              <a:t>  - расположение членов предложения в особом порядке, нарушающем обычный (прямой) порядок слов. (</a:t>
            </a:r>
            <a:r>
              <a:rPr lang="ru-RU" sz="2200" i="1" dirty="0"/>
              <a:t>С радостью</a:t>
            </a:r>
            <a:r>
              <a:rPr lang="ru-RU" sz="2200" dirty="0"/>
              <a:t> было воспринято это сообщение.)</a:t>
            </a:r>
          </a:p>
        </p:txBody>
      </p:sp>
    </p:spTree>
    <p:extLst>
      <p:ext uri="{BB962C8B-B14F-4D97-AF65-F5344CB8AC3E}">
        <p14:creationId xmlns:p14="http://schemas.microsoft.com/office/powerpoint/2010/main" val="1045336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Фигуры речи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200" b="1" dirty="0"/>
              <a:t>Параллелизм</a:t>
            </a:r>
            <a:r>
              <a:rPr lang="ru-RU" sz="2200" b="1" i="1" dirty="0"/>
              <a:t> - </a:t>
            </a:r>
            <a:r>
              <a:rPr lang="ru-RU" sz="2200" dirty="0"/>
              <a:t>одинаковое синтаксическое построение соседних предложений или отрезков речи, включая такие разновидности параллелизма, как </a:t>
            </a:r>
            <a:r>
              <a:rPr lang="ru-RU" sz="2200" b="1" dirty="0"/>
              <a:t>анафора</a:t>
            </a:r>
            <a:r>
              <a:rPr lang="ru-RU" sz="2200" dirty="0"/>
              <a:t>, то есть повтор одних и тех же элементов в начале каждого параллельного ряда, и </a:t>
            </a:r>
            <a:r>
              <a:rPr lang="ru-RU" sz="2200" b="1" dirty="0"/>
              <a:t>эпифора</a:t>
            </a:r>
            <a:r>
              <a:rPr lang="ru-RU" sz="2200" dirty="0"/>
              <a:t>, то есть повтор последних элементов в конце каждого ряда. (</a:t>
            </a:r>
            <a:r>
              <a:rPr lang="ru-RU" sz="2200" i="1" dirty="0"/>
              <a:t>Каждый день</a:t>
            </a:r>
            <a:r>
              <a:rPr lang="ru-RU" sz="2200" dirty="0"/>
              <a:t> пенсионер приходил в администрацию района. </a:t>
            </a:r>
            <a:r>
              <a:rPr lang="ru-RU" sz="2200" i="1" dirty="0"/>
              <a:t>Каждый день</a:t>
            </a:r>
            <a:r>
              <a:rPr lang="ru-RU" sz="2200" dirty="0"/>
              <a:t> пенсионера не принимали. В понедельник завод не работал – </a:t>
            </a:r>
            <a:r>
              <a:rPr lang="ru-RU" sz="2200" i="1" dirty="0"/>
              <a:t>делили</a:t>
            </a:r>
            <a:r>
              <a:rPr lang="ru-RU" sz="2200" dirty="0"/>
              <a:t> полученные на новый заказ </a:t>
            </a:r>
            <a:r>
              <a:rPr lang="ru-RU" sz="2200" i="1" dirty="0"/>
              <a:t>деньги</a:t>
            </a:r>
            <a:r>
              <a:rPr lang="ru-RU" sz="2200" dirty="0"/>
              <a:t>. Во вторник тоже не работал – </a:t>
            </a:r>
            <a:r>
              <a:rPr lang="ru-RU" sz="2200" i="1" dirty="0"/>
              <a:t>делили деньги</a:t>
            </a:r>
            <a:r>
              <a:rPr lang="ru-RU" sz="2200" dirty="0"/>
              <a:t>. И сейчас, через месяц, тоже не до работы – </a:t>
            </a:r>
            <a:r>
              <a:rPr lang="ru-RU" sz="2200" i="1" dirty="0"/>
              <a:t>делят</a:t>
            </a:r>
            <a:r>
              <a:rPr lang="ru-RU" sz="2200" dirty="0"/>
              <a:t> ещё не заработанные деньги!)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200525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Фигуры речи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200" b="1" dirty="0"/>
              <a:t>Именительные темы </a:t>
            </a:r>
            <a:r>
              <a:rPr lang="ru-RU" sz="2200" dirty="0"/>
              <a:t>– изолированный именительный падеж, называющий тему последующей фразы и призванный вызвать особый интерес к предмету высказывания. (11 сентября 2001 года. Этот день стал чёрным днем в жизни всей планеты.)</a:t>
            </a:r>
          </a:p>
          <a:p>
            <a:r>
              <a:rPr lang="ru-RU" sz="2200" b="1" dirty="0"/>
              <a:t>Парцелляция</a:t>
            </a:r>
            <a:r>
              <a:rPr lang="ru-RU" sz="2200" dirty="0"/>
              <a:t> – намеренное разделение предложения на значимые в смысловом отношении отрезки. (Я признаю роль личности в истории. Особенно если это президент. Тем более Президент России. Всё делали сами. И чего только не придумали! Хуже, когда за одеждой не замечают человека. Хуже, когда обижают. Обижают незаслуженно.)</a:t>
            </a:r>
          </a:p>
        </p:txBody>
      </p:sp>
    </p:spTree>
    <p:extLst>
      <p:ext uri="{BB962C8B-B14F-4D97-AF65-F5344CB8AC3E}">
        <p14:creationId xmlns:p14="http://schemas.microsoft.com/office/powerpoint/2010/main" val="1181794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96069-8A3D-C448-8824-CD9DB0187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Фигуры речи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7AF8B6-9524-D24C-8214-6B2FF3B5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200" b="1" dirty="0"/>
              <a:t>Риторический вопрос </a:t>
            </a:r>
            <a:r>
              <a:rPr lang="ru-RU" sz="2200" dirty="0"/>
              <a:t>– выражение утверждения в вопросительной форме. </a:t>
            </a:r>
            <a:r>
              <a:rPr lang="ru-RU" sz="2200" dirty="0" err="1"/>
              <a:t>Вопросоответное</a:t>
            </a:r>
            <a:r>
              <a:rPr lang="ru-RU" sz="2200" dirty="0"/>
              <a:t> изложение материала как имитация диалога. (Так мы не услышим правды от наших доблестных флотоводцев? Получи, инспектор, синий </a:t>
            </a:r>
            <a:r>
              <a:rPr lang="ru-RU" sz="2200" dirty="0" err="1"/>
              <a:t>прикид</a:t>
            </a:r>
            <a:r>
              <a:rPr lang="ru-RU" sz="2200" dirty="0"/>
              <a:t>! Вчера министр внутренних дел подписал рапорт ГУ ГИБДД о введении в России новой формы для её сотрудников. Стену по экватору? Запросто!)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19982600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LeftStep">
      <a:dk1>
        <a:srgbClr val="000000"/>
      </a:dk1>
      <a:lt1>
        <a:srgbClr val="FFFFFF"/>
      </a:lt1>
      <a:dk2>
        <a:srgbClr val="342441"/>
      </a:dk2>
      <a:lt2>
        <a:srgbClr val="E2E3E8"/>
      </a:lt2>
      <a:accent1>
        <a:srgbClr val="B79F48"/>
      </a:accent1>
      <a:accent2>
        <a:srgbClr val="B1663B"/>
      </a:accent2>
      <a:accent3>
        <a:srgbClr val="C34D53"/>
      </a:accent3>
      <a:accent4>
        <a:srgbClr val="B13B73"/>
      </a:accent4>
      <a:accent5>
        <a:srgbClr val="C34DB6"/>
      </a:accent5>
      <a:accent6>
        <a:srgbClr val="8D3BB1"/>
      </a:accent6>
      <a:hlink>
        <a:srgbClr val="566FC6"/>
      </a:hlink>
      <a:folHlink>
        <a:srgbClr val="7F7F7F"/>
      </a:folHlink>
    </a:clrScheme>
    <a:fontScheme name="Savon">
      <a:maj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1605</Words>
  <Application>Microsoft Macintosh PowerPoint</Application>
  <PresentationFormat>Widescreen</PresentationFormat>
  <Paragraphs>123</Paragraphs>
  <Slides>24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8" baseType="lpstr">
      <vt:lpstr>Calibri</vt:lpstr>
      <vt:lpstr>Garamond</vt:lpstr>
      <vt:lpstr>Gill Sans MT</vt:lpstr>
      <vt:lpstr>SavonVTI</vt:lpstr>
      <vt:lpstr>Средства выразительности</vt:lpstr>
      <vt:lpstr>Средства выразительности в публицистическом тексте</vt:lpstr>
      <vt:lpstr>Тропы</vt:lpstr>
      <vt:lpstr>Тропы</vt:lpstr>
      <vt:lpstr>Тропы</vt:lpstr>
      <vt:lpstr>Фигуры речи</vt:lpstr>
      <vt:lpstr>Фигуры речи</vt:lpstr>
      <vt:lpstr>Фигуры речи</vt:lpstr>
      <vt:lpstr>Фигуры речи</vt:lpstr>
      <vt:lpstr>Presentazione standard di PowerPoint</vt:lpstr>
      <vt:lpstr>Изобразительные возможности лексики</vt:lpstr>
      <vt:lpstr>Окказионализмы</vt:lpstr>
      <vt:lpstr>Окказионализмы</vt:lpstr>
      <vt:lpstr>Окказионализмы</vt:lpstr>
      <vt:lpstr>Окказионализмы</vt:lpstr>
      <vt:lpstr>Экспрессивно-эмоциональная лексика</vt:lpstr>
      <vt:lpstr>Изобразительные возможности морфологии</vt:lpstr>
      <vt:lpstr>Прецедентные тексты</vt:lpstr>
      <vt:lpstr>Прецедентные тексты</vt:lpstr>
      <vt:lpstr>Источники прецедентных текстов</vt:lpstr>
      <vt:lpstr>Источники прецедентных текстов</vt:lpstr>
      <vt:lpstr>Источники прецедентных текстов</vt:lpstr>
      <vt:lpstr>Частичная трансформация прецедентных текстов</vt:lpstr>
      <vt:lpstr>Упражнение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Средства выразительности</dc:title>
  <dc:creator>Natalia Guseva</dc:creator>
  <cp:lastModifiedBy>natalia.guseva@unimc.it</cp:lastModifiedBy>
  <cp:revision>16</cp:revision>
  <dcterms:created xsi:type="dcterms:W3CDTF">2019-11-27T06:09:58Z</dcterms:created>
  <dcterms:modified xsi:type="dcterms:W3CDTF">2023-11-23T09:36:11Z</dcterms:modified>
</cp:coreProperties>
</file>