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1" r:id="rId15"/>
    <p:sldId id="266" r:id="rId16"/>
    <p:sldId id="275" r:id="rId17"/>
    <p:sldId id="274" r:id="rId18"/>
    <p:sldId id="270" r:id="rId19"/>
    <p:sldId id="272" r:id="rId20"/>
    <p:sldId id="273" r:id="rId21"/>
    <p:sldId id="276" r:id="rId2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napToObjects="1" showGuides="1">
      <p:cViewPr varScale="1">
        <p:scale>
          <a:sx n="117" d="100"/>
          <a:sy n="117" d="100"/>
        </p:scale>
        <p:origin x="808" y="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10/10/23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202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7CF8D-FF51-4FD8-B968-A2C85073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1A953-02EA-491B-A215-AF8420D74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84D1E-BC98-44E4-8D2C-89CCDC29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10/10/23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019EB-9C2B-4833-B72A-14769415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6E764-5688-45F5-94ED-A7357D2F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014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0E3CB6-3025-40BF-A04B-A7B0CB4C0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DD5CB3-8B24-48C7-89D3-8DCAD36A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BC931-E2BF-4C1D-91AA-89F82F826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10/10/23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8A135-AEE9-4483-957E-3D143318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DEFD4-A052-46B3-B2AE-F3091D8A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537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10/10/23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‹N›</a:t>
            </a:fld>
            <a:endParaRPr lang="en-US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1456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218C0-6540-400C-BB51-353D5FD5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rm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1CD69-43B3-4FF7-AA41-30C36C957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F300D-5CBE-47E9-A193-E23C8314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10/10/23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7DF3F-C51A-4DB1-9FCE-E3E0D8E9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69CF4-FAAB-44EF-A2A5-8352B4AA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‹N›</a:t>
            </a:fld>
            <a:endParaRPr lang="en-US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417A8947-4521-4FE1-8E44-27363435CE1B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32149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10/10/23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‹N›</a:t>
            </a:fld>
            <a:endParaRPr lang="en-US"/>
          </a:p>
        </p:txBody>
      </p:sp>
      <p:sp>
        <p:nvSpPr>
          <p:cNvPr id="9" name="Rectangle 8" descr="Tag=AccentColor&#10;Flavor=Light&#10;Target=FillAndLine">
            <a:extLst>
              <a:ext uri="{FF2B5EF4-FFF2-40B4-BE49-F238E27FC236}">
                <a16:creationId xmlns:a16="http://schemas.microsoft.com/office/drawing/2014/main" id="{2FAAC677-2D37-4F63-9C4B-711A2988EE0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8884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3852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26080"/>
            <a:ext cx="5157787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3852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26080"/>
            <a:ext cx="5183188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10/10/23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‹N›</a:t>
            </a:fld>
            <a:endParaRPr lang="en-US"/>
          </a:p>
        </p:txBody>
      </p:sp>
      <p:sp>
        <p:nvSpPr>
          <p:cNvPr id="11" name="Rectangle 10" descr="Tag=AccentColor&#10;Flavor=Light&#10;Target=FillAndLine">
            <a:extLst>
              <a:ext uri="{FF2B5EF4-FFF2-40B4-BE49-F238E27FC236}">
                <a16:creationId xmlns:a16="http://schemas.microsoft.com/office/drawing/2014/main" id="{F634C457-AEBF-47D7-9200-BAD05D138B1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0447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E9AC0-40CD-4451-BF00-5E2FC7B74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704" y="1728216"/>
            <a:ext cx="7781544" cy="3392424"/>
          </a:xfrm>
        </p:spPr>
        <p:txBody>
          <a:bodyPr>
            <a:normAutofit/>
          </a:bodyPr>
          <a:lstStyle>
            <a:lvl1pPr algn="ctr">
              <a:defRPr sz="7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FD9A32-9C83-452B-BC69-CC6E95D3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10/10/23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87B83E-E23E-42DE-876D-F55908A9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C03A8-D428-4010-B413-13B1E9922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‹N›</a:t>
            </a:fld>
            <a:endParaRPr lang="en-US"/>
          </a:p>
        </p:txBody>
      </p:sp>
      <p:sp>
        <p:nvSpPr>
          <p:cNvPr id="6" name="Rectangle 6" descr="Tag=AccentColor&#10;Flavor=Light&#10;Target=FillAndLine">
            <a:extLst>
              <a:ext uri="{FF2B5EF4-FFF2-40B4-BE49-F238E27FC236}">
                <a16:creationId xmlns:a16="http://schemas.microsoft.com/office/drawing/2014/main" id="{17F03060-85EC-4182-8C18-C6EE0D373E4B}"/>
              </a:ext>
            </a:extLst>
          </p:cNvPr>
          <p:cNvSpPr/>
          <p:nvPr/>
        </p:nvSpPr>
        <p:spPr>
          <a:xfrm>
            <a:off x="3974206" y="51268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4845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10/10/23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387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10/10/23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921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10/10/23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693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10/10/23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691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72" r:id="rId6"/>
    <p:sldLayoutId id="2147483667" r:id="rId7"/>
    <p:sldLayoutId id="2147483668" r:id="rId8"/>
    <p:sldLayoutId id="2147483669" r:id="rId9"/>
    <p:sldLayoutId id="2147483671" r:id="rId10"/>
    <p:sldLayoutId id="2147483670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8A95209C-5275-4E15-8EA7-7F42980ABF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4D9D3ED-6ABC-48C3-A17F-98A5B65045D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t="15393" r="-1" b="-1"/>
          <a:stretch/>
        </p:blipFill>
        <p:spPr>
          <a:xfrm>
            <a:off x="20" y="10"/>
            <a:ext cx="12188930" cy="6857990"/>
          </a:xfrm>
          <a:prstGeom prst="rect">
            <a:avLst/>
          </a:prstGeom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50F05E49-1402-E342-AA1C-F7DA3E326E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7048" y="1124712"/>
            <a:ext cx="9144000" cy="3063240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Синтаксис и пунктуация</a:t>
            </a:r>
            <a:endParaRPr lang="it-IT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58C016C6-4C36-F749-B3DA-50D3CC83D7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7048" y="4599432"/>
            <a:ext cx="9144000" cy="1227520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it-IT" sz="3200" dirty="0"/>
              <a:t>Lingua e traduzione </a:t>
            </a:r>
            <a:r>
              <a:rPr lang="it-IT" sz="3200"/>
              <a:t>Russa I LM37</a:t>
            </a:r>
            <a:endParaRPr lang="it-IT" sz="3200" dirty="0"/>
          </a:p>
        </p:txBody>
      </p:sp>
      <p:sp>
        <p:nvSpPr>
          <p:cNvPr id="20" name="Rectangle 6">
            <a:extLst>
              <a:ext uri="{FF2B5EF4-FFF2-40B4-BE49-F238E27FC236}">
                <a16:creationId xmlns:a16="http://schemas.microsoft.com/office/drawing/2014/main" id="{4F2ED431-E304-4FF0-9F4E-032783C9D6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38200" y="720953"/>
            <a:ext cx="10515600" cy="5416094"/>
          </a:xfrm>
          <a:custGeom>
            <a:avLst/>
            <a:gdLst>
              <a:gd name="connsiteX0" fmla="*/ 0 w 10515600"/>
              <a:gd name="connsiteY0" fmla="*/ 0 h 5416094"/>
              <a:gd name="connsiteX1" fmla="*/ 552069 w 10515600"/>
              <a:gd name="connsiteY1" fmla="*/ 0 h 5416094"/>
              <a:gd name="connsiteX2" fmla="*/ 893826 w 10515600"/>
              <a:gd name="connsiteY2" fmla="*/ 0 h 5416094"/>
              <a:gd name="connsiteX3" fmla="*/ 1761363 w 10515600"/>
              <a:gd name="connsiteY3" fmla="*/ 0 h 5416094"/>
              <a:gd name="connsiteX4" fmla="*/ 2313432 w 10515600"/>
              <a:gd name="connsiteY4" fmla="*/ 0 h 5416094"/>
              <a:gd name="connsiteX5" fmla="*/ 2865501 w 10515600"/>
              <a:gd name="connsiteY5" fmla="*/ 0 h 5416094"/>
              <a:gd name="connsiteX6" fmla="*/ 3733038 w 10515600"/>
              <a:gd name="connsiteY6" fmla="*/ 0 h 5416094"/>
              <a:gd name="connsiteX7" fmla="*/ 4179951 w 10515600"/>
              <a:gd name="connsiteY7" fmla="*/ 0 h 5416094"/>
              <a:gd name="connsiteX8" fmla="*/ 5047488 w 10515600"/>
              <a:gd name="connsiteY8" fmla="*/ 0 h 5416094"/>
              <a:gd name="connsiteX9" fmla="*/ 5915025 w 10515600"/>
              <a:gd name="connsiteY9" fmla="*/ 0 h 5416094"/>
              <a:gd name="connsiteX10" fmla="*/ 6572250 w 10515600"/>
              <a:gd name="connsiteY10" fmla="*/ 0 h 5416094"/>
              <a:gd name="connsiteX11" fmla="*/ 7439787 w 10515600"/>
              <a:gd name="connsiteY11" fmla="*/ 0 h 5416094"/>
              <a:gd name="connsiteX12" fmla="*/ 7991856 w 10515600"/>
              <a:gd name="connsiteY12" fmla="*/ 0 h 5416094"/>
              <a:gd name="connsiteX13" fmla="*/ 8543925 w 10515600"/>
              <a:gd name="connsiteY13" fmla="*/ 0 h 5416094"/>
              <a:gd name="connsiteX14" fmla="*/ 9306306 w 10515600"/>
              <a:gd name="connsiteY14" fmla="*/ 0 h 5416094"/>
              <a:gd name="connsiteX15" fmla="*/ 9858375 w 10515600"/>
              <a:gd name="connsiteY15" fmla="*/ 0 h 5416094"/>
              <a:gd name="connsiteX16" fmla="*/ 10515600 w 10515600"/>
              <a:gd name="connsiteY16" fmla="*/ 0 h 5416094"/>
              <a:gd name="connsiteX17" fmla="*/ 10515600 w 10515600"/>
              <a:gd name="connsiteY17" fmla="*/ 785334 h 5416094"/>
              <a:gd name="connsiteX18" fmla="*/ 10515600 w 10515600"/>
              <a:gd name="connsiteY18" fmla="*/ 1516506 h 5416094"/>
              <a:gd name="connsiteX19" fmla="*/ 10515600 w 10515600"/>
              <a:gd name="connsiteY19" fmla="*/ 2247679 h 5416094"/>
              <a:gd name="connsiteX20" fmla="*/ 10515600 w 10515600"/>
              <a:gd name="connsiteY20" fmla="*/ 2762208 h 5416094"/>
              <a:gd name="connsiteX21" fmla="*/ 10515600 w 10515600"/>
              <a:gd name="connsiteY21" fmla="*/ 3330898 h 5416094"/>
              <a:gd name="connsiteX22" fmla="*/ 10515600 w 10515600"/>
              <a:gd name="connsiteY22" fmla="*/ 4062071 h 5416094"/>
              <a:gd name="connsiteX23" fmla="*/ 10515600 w 10515600"/>
              <a:gd name="connsiteY23" fmla="*/ 4684921 h 5416094"/>
              <a:gd name="connsiteX24" fmla="*/ 10515600 w 10515600"/>
              <a:gd name="connsiteY24" fmla="*/ 5416094 h 5416094"/>
              <a:gd name="connsiteX25" fmla="*/ 9753219 w 10515600"/>
              <a:gd name="connsiteY25" fmla="*/ 5416094 h 5416094"/>
              <a:gd name="connsiteX26" fmla="*/ 9411462 w 10515600"/>
              <a:gd name="connsiteY26" fmla="*/ 5416094 h 5416094"/>
              <a:gd name="connsiteX27" fmla="*/ 8754237 w 10515600"/>
              <a:gd name="connsiteY27" fmla="*/ 5416094 h 5416094"/>
              <a:gd name="connsiteX28" fmla="*/ 8307324 w 10515600"/>
              <a:gd name="connsiteY28" fmla="*/ 5416094 h 5416094"/>
              <a:gd name="connsiteX29" fmla="*/ 7544943 w 10515600"/>
              <a:gd name="connsiteY29" fmla="*/ 5416094 h 5416094"/>
              <a:gd name="connsiteX30" fmla="*/ 7098030 w 10515600"/>
              <a:gd name="connsiteY30" fmla="*/ 5416094 h 5416094"/>
              <a:gd name="connsiteX31" fmla="*/ 6335649 w 10515600"/>
              <a:gd name="connsiteY31" fmla="*/ 5416094 h 5416094"/>
              <a:gd name="connsiteX32" fmla="*/ 5993892 w 10515600"/>
              <a:gd name="connsiteY32" fmla="*/ 5416094 h 5416094"/>
              <a:gd name="connsiteX33" fmla="*/ 5231511 w 10515600"/>
              <a:gd name="connsiteY33" fmla="*/ 5416094 h 5416094"/>
              <a:gd name="connsiteX34" fmla="*/ 4784598 w 10515600"/>
              <a:gd name="connsiteY34" fmla="*/ 5416094 h 5416094"/>
              <a:gd name="connsiteX35" fmla="*/ 4442841 w 10515600"/>
              <a:gd name="connsiteY35" fmla="*/ 5416094 h 5416094"/>
              <a:gd name="connsiteX36" fmla="*/ 3995928 w 10515600"/>
              <a:gd name="connsiteY36" fmla="*/ 5416094 h 5416094"/>
              <a:gd name="connsiteX37" fmla="*/ 3233547 w 10515600"/>
              <a:gd name="connsiteY37" fmla="*/ 5416094 h 5416094"/>
              <a:gd name="connsiteX38" fmla="*/ 2786634 w 10515600"/>
              <a:gd name="connsiteY38" fmla="*/ 5416094 h 5416094"/>
              <a:gd name="connsiteX39" fmla="*/ 2444877 w 10515600"/>
              <a:gd name="connsiteY39" fmla="*/ 5416094 h 5416094"/>
              <a:gd name="connsiteX40" fmla="*/ 1997964 w 10515600"/>
              <a:gd name="connsiteY40" fmla="*/ 5416094 h 5416094"/>
              <a:gd name="connsiteX41" fmla="*/ 1445895 w 10515600"/>
              <a:gd name="connsiteY41" fmla="*/ 5416094 h 5416094"/>
              <a:gd name="connsiteX42" fmla="*/ 788670 w 10515600"/>
              <a:gd name="connsiteY42" fmla="*/ 5416094 h 5416094"/>
              <a:gd name="connsiteX43" fmla="*/ 0 w 10515600"/>
              <a:gd name="connsiteY43" fmla="*/ 5416094 h 5416094"/>
              <a:gd name="connsiteX44" fmla="*/ 0 w 10515600"/>
              <a:gd name="connsiteY44" fmla="*/ 4630760 h 5416094"/>
              <a:gd name="connsiteX45" fmla="*/ 0 w 10515600"/>
              <a:gd name="connsiteY45" fmla="*/ 3953749 h 5416094"/>
              <a:gd name="connsiteX46" fmla="*/ 0 w 10515600"/>
              <a:gd name="connsiteY46" fmla="*/ 3276737 h 5416094"/>
              <a:gd name="connsiteX47" fmla="*/ 0 w 10515600"/>
              <a:gd name="connsiteY47" fmla="*/ 2599725 h 5416094"/>
              <a:gd name="connsiteX48" fmla="*/ 0 w 10515600"/>
              <a:gd name="connsiteY48" fmla="*/ 1922713 h 5416094"/>
              <a:gd name="connsiteX49" fmla="*/ 0 w 10515600"/>
              <a:gd name="connsiteY49" fmla="*/ 1299863 h 5416094"/>
              <a:gd name="connsiteX50" fmla="*/ 0 w 10515600"/>
              <a:gd name="connsiteY50" fmla="*/ 0 h 54160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0515600" h="5416094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24919" y="196329"/>
                  <a:pt x="10549062" y="488432"/>
                  <a:pt x="10515600" y="785334"/>
                </a:cubicBezTo>
                <a:cubicBezTo>
                  <a:pt x="10482138" y="1082236"/>
                  <a:pt x="10536385" y="1323726"/>
                  <a:pt x="10515600" y="1516506"/>
                </a:cubicBezTo>
                <a:cubicBezTo>
                  <a:pt x="10494815" y="1709286"/>
                  <a:pt x="10546328" y="2097632"/>
                  <a:pt x="10515600" y="2247679"/>
                </a:cubicBezTo>
                <a:cubicBezTo>
                  <a:pt x="10484872" y="2397726"/>
                  <a:pt x="10491771" y="2577292"/>
                  <a:pt x="10515600" y="2762208"/>
                </a:cubicBezTo>
                <a:cubicBezTo>
                  <a:pt x="10539429" y="2947124"/>
                  <a:pt x="10511007" y="3105736"/>
                  <a:pt x="10515600" y="3330898"/>
                </a:cubicBezTo>
                <a:cubicBezTo>
                  <a:pt x="10520194" y="3556060"/>
                  <a:pt x="10497393" y="3882611"/>
                  <a:pt x="10515600" y="4062071"/>
                </a:cubicBezTo>
                <a:cubicBezTo>
                  <a:pt x="10533807" y="4241531"/>
                  <a:pt x="10544791" y="4505155"/>
                  <a:pt x="10515600" y="4684921"/>
                </a:cubicBezTo>
                <a:cubicBezTo>
                  <a:pt x="10486410" y="4864687"/>
                  <a:pt x="10497356" y="5246484"/>
                  <a:pt x="10515600" y="5416094"/>
                </a:cubicBezTo>
                <a:cubicBezTo>
                  <a:pt x="10245623" y="5445692"/>
                  <a:pt x="10029676" y="5415505"/>
                  <a:pt x="9753219" y="5416094"/>
                </a:cubicBezTo>
                <a:cubicBezTo>
                  <a:pt x="9476762" y="5416683"/>
                  <a:pt x="9553148" y="5422760"/>
                  <a:pt x="9411462" y="5416094"/>
                </a:cubicBezTo>
                <a:cubicBezTo>
                  <a:pt x="9269776" y="5409428"/>
                  <a:pt x="8927709" y="5385012"/>
                  <a:pt x="8754237" y="5416094"/>
                </a:cubicBezTo>
                <a:cubicBezTo>
                  <a:pt x="8580766" y="5447176"/>
                  <a:pt x="8413264" y="5410024"/>
                  <a:pt x="8307324" y="5416094"/>
                </a:cubicBezTo>
                <a:cubicBezTo>
                  <a:pt x="8201384" y="5422164"/>
                  <a:pt x="7912690" y="5421686"/>
                  <a:pt x="7544943" y="5416094"/>
                </a:cubicBezTo>
                <a:cubicBezTo>
                  <a:pt x="7177196" y="5410502"/>
                  <a:pt x="7304235" y="5418502"/>
                  <a:pt x="7098030" y="5416094"/>
                </a:cubicBezTo>
                <a:cubicBezTo>
                  <a:pt x="6891825" y="5413686"/>
                  <a:pt x="6541479" y="5434609"/>
                  <a:pt x="6335649" y="5416094"/>
                </a:cubicBezTo>
                <a:cubicBezTo>
                  <a:pt x="6129819" y="5397579"/>
                  <a:pt x="6106541" y="5402791"/>
                  <a:pt x="5993892" y="5416094"/>
                </a:cubicBezTo>
                <a:cubicBezTo>
                  <a:pt x="5881243" y="5429397"/>
                  <a:pt x="5545248" y="5437743"/>
                  <a:pt x="5231511" y="5416094"/>
                </a:cubicBezTo>
                <a:cubicBezTo>
                  <a:pt x="4917774" y="5394445"/>
                  <a:pt x="4963237" y="5426599"/>
                  <a:pt x="4784598" y="5416094"/>
                </a:cubicBezTo>
                <a:cubicBezTo>
                  <a:pt x="4605959" y="5405589"/>
                  <a:pt x="4605904" y="5406658"/>
                  <a:pt x="4442841" y="5416094"/>
                </a:cubicBezTo>
                <a:cubicBezTo>
                  <a:pt x="4279778" y="5425530"/>
                  <a:pt x="4177180" y="5426138"/>
                  <a:pt x="3995928" y="5416094"/>
                </a:cubicBezTo>
                <a:cubicBezTo>
                  <a:pt x="3814676" y="5406050"/>
                  <a:pt x="3516440" y="5429234"/>
                  <a:pt x="3233547" y="5416094"/>
                </a:cubicBezTo>
                <a:cubicBezTo>
                  <a:pt x="2950654" y="5402954"/>
                  <a:pt x="2884354" y="5436103"/>
                  <a:pt x="2786634" y="5416094"/>
                </a:cubicBezTo>
                <a:cubicBezTo>
                  <a:pt x="2688914" y="5396085"/>
                  <a:pt x="2522958" y="5423232"/>
                  <a:pt x="2444877" y="5416094"/>
                </a:cubicBezTo>
                <a:cubicBezTo>
                  <a:pt x="2366796" y="5408956"/>
                  <a:pt x="2104768" y="5395479"/>
                  <a:pt x="1997964" y="5416094"/>
                </a:cubicBezTo>
                <a:cubicBezTo>
                  <a:pt x="1891160" y="5436709"/>
                  <a:pt x="1573016" y="5412376"/>
                  <a:pt x="1445895" y="5416094"/>
                </a:cubicBezTo>
                <a:cubicBezTo>
                  <a:pt x="1318774" y="5419812"/>
                  <a:pt x="986443" y="5400529"/>
                  <a:pt x="788670" y="5416094"/>
                </a:cubicBezTo>
                <a:cubicBezTo>
                  <a:pt x="590897" y="5431659"/>
                  <a:pt x="363709" y="5381266"/>
                  <a:pt x="0" y="5416094"/>
                </a:cubicBezTo>
                <a:cubicBezTo>
                  <a:pt x="-22973" y="5218643"/>
                  <a:pt x="-26699" y="5010779"/>
                  <a:pt x="0" y="4630760"/>
                </a:cubicBezTo>
                <a:cubicBezTo>
                  <a:pt x="26699" y="4250741"/>
                  <a:pt x="-15389" y="4196664"/>
                  <a:pt x="0" y="3953749"/>
                </a:cubicBezTo>
                <a:cubicBezTo>
                  <a:pt x="15389" y="3710834"/>
                  <a:pt x="468" y="3611311"/>
                  <a:pt x="0" y="3276737"/>
                </a:cubicBezTo>
                <a:cubicBezTo>
                  <a:pt x="-468" y="2942163"/>
                  <a:pt x="15360" y="2781998"/>
                  <a:pt x="0" y="2599725"/>
                </a:cubicBezTo>
                <a:cubicBezTo>
                  <a:pt x="-15360" y="2417452"/>
                  <a:pt x="14816" y="2100232"/>
                  <a:pt x="0" y="1922713"/>
                </a:cubicBezTo>
                <a:cubicBezTo>
                  <a:pt x="-14816" y="1745194"/>
                  <a:pt x="-24648" y="1604167"/>
                  <a:pt x="0" y="1299863"/>
                </a:cubicBezTo>
                <a:cubicBezTo>
                  <a:pt x="24648" y="995559"/>
                  <a:pt x="2182" y="279525"/>
                  <a:pt x="0" y="0"/>
                </a:cubicBezTo>
                <a:close/>
              </a:path>
            </a:pathLst>
          </a:custGeom>
          <a:noFill/>
          <a:ln w="571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6">
            <a:extLst>
              <a:ext uri="{FF2B5EF4-FFF2-40B4-BE49-F238E27FC236}">
                <a16:creationId xmlns:a16="http://schemas.microsoft.com/office/drawing/2014/main" id="{4E87FCFB-2CCE-460D-B3DD-557C8BD1B9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4206" y="441942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25701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DC9187C-A05F-DB4C-887A-D56E57C722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Упражнения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3CD8505-6B17-2249-9290-645323253B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Где поставить запятую? 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Поставить статую золотую пику держащую.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 Поставить статую, золотую пику держащую.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 Поставить статую золотую, пику держащую.</a:t>
            </a:r>
          </a:p>
          <a:p>
            <a:pPr marL="0" indent="0">
              <a:buNone/>
            </a:pP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0612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FC3B2FA-7322-9F42-B51A-17A5F97FD6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Сложносочинённое предложение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CD01D38-02E8-F64B-B861-AAA290AC70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Сложносочинённое предложение - сложное предложение с сочинительной связью между его частями. Составные части сложносочинённого предложения грамматически не зависят друг от друга, то есть они равноправны.</a:t>
            </a:r>
          </a:p>
          <a:p>
            <a:pPr algn="just"/>
            <a:r>
              <a:rPr lang="ru-RU" dirty="0"/>
              <a:t>Запятая ставится между частями сложного предложения, соединёнными союзами.</a:t>
            </a:r>
          </a:p>
          <a:p>
            <a:pPr marL="0" indent="0" algn="just">
              <a:buNone/>
            </a:pP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32033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FC3B2FA-7322-9F42-B51A-17A5F97FD6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Сложносочинённое предложение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CD01D38-02E8-F64B-B861-AAA290AC70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just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Секунду он молчал, мать смотрела на него тоже молча (М. Горький).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Люди сильно проголодались, лошади тоже нуждались в отдыхе (В. Арсеньев).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Иван Петрович ушёл, а я остался (Лесков).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Наступило утро, и наш пароход подошел к Астрахани</a:t>
            </a: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33315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45EEB85-5262-774F-A725-793CF73A0F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Сложноподчинённое предложение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AFFB6F1-F4D9-F84E-8BB8-7A175D7892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Сложноподчинённое предложение делится на две основные части: главную и придаточную. Главная часть предполагает обязательное продолжение мысли, а придаточная часть находится в подчинении (зависит от главной части).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сложноподчинённых предложениях главная и придаточные части отделяются друг от друга запятой, точкой с запятой, тире. В случае, когда придаточное предложение внутри главного, оно выделяется знаками препинания с обеих сторон.</a:t>
            </a: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95261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45EEB85-5262-774F-A725-793CF73A0F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Сложноподчинённое предложение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AFFB6F1-F4D9-F84E-8BB8-7A175D7892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dirty="0"/>
              <a:t>Когда наступила осень, листья пожелтели и опали.</a:t>
            </a:r>
          </a:p>
          <a:p>
            <a:pPr algn="just"/>
            <a:r>
              <a:rPr lang="ru-RU" i="1" dirty="0"/>
              <a:t>Я знаю, </a:t>
            </a:r>
            <a:r>
              <a:rPr lang="ru-RU" b="1" i="1" dirty="0"/>
              <a:t>где</a:t>
            </a:r>
            <a:r>
              <a:rPr lang="ru-RU" i="1" dirty="0"/>
              <a:t> он был вчера. </a:t>
            </a:r>
          </a:p>
          <a:p>
            <a:pPr algn="just"/>
            <a:r>
              <a:rPr lang="ru-RU" i="1" dirty="0"/>
              <a:t>Тот день, </a:t>
            </a:r>
            <a:r>
              <a:rPr lang="ru-RU" b="1" i="1" dirty="0"/>
              <a:t>в который</a:t>
            </a:r>
            <a:r>
              <a:rPr lang="ru-RU" i="1" dirty="0"/>
              <a:t> мы познакомились, я не забуду.</a:t>
            </a:r>
          </a:p>
          <a:p>
            <a:pPr algn="just"/>
            <a:r>
              <a:rPr lang="ru-RU" b="1" i="1" dirty="0"/>
              <a:t>Везде</a:t>
            </a:r>
            <a:r>
              <a:rPr lang="ru-RU" i="1" dirty="0"/>
              <a:t>, где мы побывали, нам видны следы запустения</a:t>
            </a:r>
            <a:r>
              <a:rPr lang="ru-RU" dirty="0"/>
              <a:t> (Солоухин).</a:t>
            </a:r>
          </a:p>
          <a:p>
            <a:pPr algn="just"/>
            <a:r>
              <a:rPr lang="ru-RU" dirty="0"/>
              <a:t>Я отправился в путь, когда все уже спали и когда стало прохладно</a:t>
            </a:r>
          </a:p>
          <a:p>
            <a:pPr algn="just"/>
            <a:endParaRPr lang="ru-RU" dirty="0"/>
          </a:p>
          <a:p>
            <a:pPr algn="just"/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50856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4AF164A-84F4-8B4D-97AC-8BF8B5A386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Упражнения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734CAC8-1B46-9147-90B0-25CAC2684D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Объясните, по каким правилам расставлены запятые в следующих предложениях.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Она нас поит, кормит, лечит… 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Помните рекламу питьевой воды, снятую чуть ли не в раю?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 борьба глобальная, она скоординировано происходит во многих странах.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endParaRPr lang="ru-RU" dirty="0"/>
          </a:p>
          <a:p>
            <a:pPr marL="514350" indent="-514350">
              <a:buFont typeface="+mj-lt"/>
              <a:buAutoNum type="arabicPeriod"/>
            </a:pPr>
            <a:endParaRPr lang="ru-RU" dirty="0"/>
          </a:p>
          <a:p>
            <a:pPr marL="514350" indent="-514350">
              <a:buFont typeface="+mj-lt"/>
              <a:buAutoNum type="arabicPeriod"/>
            </a:pP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24714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4AF164A-84F4-8B4D-97AC-8BF8B5A386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Упражнения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734CAC8-1B46-9147-90B0-25CAC2684D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Объясните, по каким правилам расставлены запятые в следующих предложениях.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 определить, к какой категории можно отнести творожки, десерты, батончики, шоколадки,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бисквитики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прочие детские продукты, в полезности которых нас убеждает реклама, мы не смогли: на их упаковках нет информации о дозах соли, сахара и вредных жиров.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Рокер, сразу «вылечившись», стал рекомендовать тот же препарат интеллигентной старушке.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endParaRPr lang="ru-RU" dirty="0"/>
          </a:p>
          <a:p>
            <a:pPr marL="514350" indent="-514350">
              <a:buFont typeface="+mj-lt"/>
              <a:buAutoNum type="arabicPeriod"/>
            </a:pP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07755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4AF164A-84F4-8B4D-97AC-8BF8B5A386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Упражнения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734CAC8-1B46-9147-90B0-25CAC2684D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Объясните, по каким правилам расставлены запятые в следующих предложениях.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яркой, похожей на мультики рекламой, как правило, скрываются продукты для детей, богатые калориями, жиром, сахаром, солью и бедные полезными веществами.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мировой эпидемии ожирения виноват не только неактивный образ жизни детей, но и подобное питание, в котором много жиров, сахара и соли. </a:t>
            </a:r>
          </a:p>
          <a:p>
            <a:pPr marL="514350" indent="-514350">
              <a:buFont typeface="+mj-lt"/>
              <a:buAutoNum type="arabicPeriod"/>
            </a:pP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82604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CEAA67B-09FB-D24B-85FE-2FD2C5E9F7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Расставьте запятые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253830B-7EAD-A745-9755-CF34B09AE0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 крикнул и мне ответило эхо. 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Гроза была там сзади них над лесом а тут сияло солнце.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Его выгнали из гимназии то есть свершилось самое для него неприятное.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Мы вошли в зал и через минуту начался спектакль.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Председатель обратился к собранию но его не слушали.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Они конечно не знают меня да я-то их знаю. (Ф.М. Достоевский)</a:t>
            </a:r>
          </a:p>
          <a:p>
            <a:endParaRPr lang="ru-RU" i="1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219111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D7BE25D-F46F-1D4F-A754-F32EC82E33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Расставьте запятые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8597F2A-8ADB-B44A-9FFD-D00FAACB35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Мы шли по улице и настроение у всех было прекрасное.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Когда мы шли по улице а на небе светило яркое солнце настроение у всех было прекрасное: пришла весна!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Он сказал что когда придет отец пойдем в парк.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 Её звонкий голос который восхищал всех был слышен издалека.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11. Дом который стоит на берегу принадлежит моему отцу.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453025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1830E60-1645-1246-8840-87482A5C0B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точка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8C89B6E-A771-E54D-8DE8-1275CD673B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Точка всегда ставится в конце повествовательного предложения. Это сигнал: дочитали до точки – предложение закончилось (следующие за точкой слова – это уже другое предложение). Чтобы поставить точку, достаточно ткнуть карандашом или ручкой в бумагу… Оказывается, глагол 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ткнуть 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существительное 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точка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– исторически однокоренные слова: здесь чередуется 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 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нуль звука, 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 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 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ч.</a:t>
            </a: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60293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C0A3FE4-6AB0-3B4C-9E9B-C2FD25A14D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Расставьте запятые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54E7CF8-3FCC-794B-9D05-6559451EA3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12. Я увидела кота лакающего молоко из миски.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13. В небо поднимался самолет улетающий в другую страну.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14. Студенты приехавшие в лагерь спешат к реке.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15. Сливы упавшие с дерева лежали на земле.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16. Не открывая глаз я наслаждался утренним пением птиц.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17. Мы долго трудились и закончив с делами решили отдохнуть.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18. Он ушел закрыв за собой дверью</a:t>
            </a: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93859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C0A3FE4-6AB0-3B4C-9E9B-C2FD25A14D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Расставьте запятые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54E7CF8-3FCC-794B-9D05-6559451EA3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19. Не тратьте время на простуду и грипп примите лекарство и езжайте на учёбу работу по другим делам.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20. А ещё вы продолжаете распространять вирусы заражая людей в транспорте на работе и учёбе. 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21. Этикетки в России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нужно менять законодательство по их оформлению.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223059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FA7342F-589C-4A4D-8CBA-5C4F464995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запятая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F4E9184-E046-1145-9E22-2B4922258A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/>
              <a:t>Запятыми на письме мы разделяем </a:t>
            </a:r>
            <a:r>
              <a:rPr lang="ru-RU" b="1" dirty="0"/>
              <a:t>слова</a:t>
            </a:r>
            <a:r>
              <a:rPr lang="ru-RU" dirty="0"/>
              <a:t>, </a:t>
            </a:r>
            <a:r>
              <a:rPr lang="ru-RU" b="1" dirty="0"/>
              <a:t>группы</a:t>
            </a:r>
            <a:r>
              <a:rPr lang="ru-RU" dirty="0"/>
              <a:t> </a:t>
            </a:r>
            <a:r>
              <a:rPr lang="ru-RU" b="1" dirty="0"/>
              <a:t>слов</a:t>
            </a:r>
            <a:r>
              <a:rPr lang="ru-RU" dirty="0"/>
              <a:t> и </a:t>
            </a:r>
            <a:r>
              <a:rPr lang="ru-RU" b="1" dirty="0"/>
              <a:t>предложения</a:t>
            </a:r>
            <a:r>
              <a:rPr lang="ru-RU" dirty="0"/>
              <a:t>. Неуместно поставленная или пропущенная запятая может изменить смысл всего предложения и привести к ошибочному пониманию написанного.</a:t>
            </a:r>
            <a:endParaRPr lang="it-IT" dirty="0"/>
          </a:p>
          <a:p>
            <a:pPr algn="just"/>
            <a:r>
              <a:rPr lang="ru-RU" dirty="0"/>
              <a:t>Одна девочка послала срочную телеграмму своим родителям, которые были в отъезде, и в этот же день получила ответную телеграмму: </a:t>
            </a:r>
            <a:r>
              <a:rPr lang="ru-RU" b="1" dirty="0"/>
              <a:t>«Быть дома нельзя идти в поход».</a:t>
            </a: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22111169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9A9AFB2-1255-8F40-81F7-ECA6084FC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Простое предложение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0F1CEE9-0FC2-6445-BC5E-0602C70935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Однородные члены предложения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 часто получаю 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письма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и 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посылки.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 часто 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получаю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и 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отправляю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письма.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 говорил медленно, с большими паузами.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 владел немецким, французским, английским языком. 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 владел немецким, французским и английским языком. 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 владел и немецким, и французским, и английским языком.</a:t>
            </a:r>
          </a:p>
        </p:txBody>
      </p:sp>
    </p:spTree>
    <p:extLst>
      <p:ext uri="{BB962C8B-B14F-4D97-AF65-F5344CB8AC3E}">
        <p14:creationId xmlns:p14="http://schemas.microsoft.com/office/powerpoint/2010/main" val="2574600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0A2F15D-C8F7-7042-81B8-6A128A6FDD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Простое предложение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CAA4F0F-03F2-E145-B334-5FFCEA81DF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Неоднородные члены предложения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Был невыносимо жаркий июльский день (Тургенев).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Почему ты не надеваешь свое новое платье? 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Наконец мы дождались первых теплых дней.</a:t>
            </a: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78148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D9A1350-CC0E-E340-A1CC-D506EF2A3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Простое предложение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3531FC2-F101-0341-9D61-A2C8531721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Однородные члены предложения и сочинительные союзы</a:t>
            </a:r>
          </a:p>
          <a:p>
            <a:pPr marL="0" indent="0">
              <a:buNone/>
            </a:pPr>
            <a:endParaRPr lang="it-IT" dirty="0"/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5F68CCA7-AA1C-2642-ADB9-69B0E8A53C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3427952"/>
              </p:ext>
            </p:extLst>
          </p:nvPr>
        </p:nvGraphicFramePr>
        <p:xfrm>
          <a:off x="838200" y="2629694"/>
          <a:ext cx="10515600" cy="2743200"/>
        </p:xfrm>
        <a:graphic>
          <a:graphicData uri="http://schemas.openxmlformats.org/drawingml/2006/table">
            <a:tbl>
              <a:tblPr/>
              <a:tblGrid>
                <a:gridCol w="3505200">
                  <a:extLst>
                    <a:ext uri="{9D8B030D-6E8A-4147-A177-3AD203B41FA5}">
                      <a16:colId xmlns:a16="http://schemas.microsoft.com/office/drawing/2014/main" val="2881322554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689338140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340818356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ru-RU" b="1" dirty="0">
                          <a:effectLst/>
                        </a:rPr>
                        <a:t>Соединительные союзы</a:t>
                      </a:r>
                      <a:endParaRPr lang="ru-RU" dirty="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137C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37C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37C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37C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b="1">
                          <a:effectLst/>
                        </a:rPr>
                        <a:t>Противительные союзы</a:t>
                      </a:r>
                      <a:endParaRPr lang="ru-RU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137C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37C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37C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37C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b="1">
                          <a:effectLst/>
                        </a:rPr>
                        <a:t>Разделительные союзы</a:t>
                      </a:r>
                      <a:endParaRPr lang="ru-RU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137C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37C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37C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37C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021553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b="1">
                          <a:effectLst/>
                        </a:rPr>
                        <a:t>И ЭТО И ТО</a:t>
                      </a:r>
                      <a:endParaRPr lang="ru-RU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137C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37C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37C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37C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b="1">
                          <a:effectLst/>
                        </a:rPr>
                        <a:t>НЕ ТО, А ЭТО</a:t>
                      </a:r>
                      <a:endParaRPr lang="ru-RU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137C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37C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37C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37C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b="1">
                          <a:effectLst/>
                        </a:rPr>
                        <a:t>ИЛИ ТО, ИЛИ ЭТО</a:t>
                      </a:r>
                      <a:endParaRPr lang="ru-RU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137C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37C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37C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37C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869132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И, НИ… НИ, </a:t>
                      </a:r>
                    </a:p>
                    <a:p>
                      <a:pPr algn="ctr"/>
                      <a:r>
                        <a:rPr lang="ru-RU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ТАКЖЕ, ТОЖЕ,</a:t>
                      </a:r>
                    </a:p>
                    <a:p>
                      <a:pPr algn="ctr"/>
                      <a:r>
                        <a:rPr lang="ru-RU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ТОЛЬКО … НО И,</a:t>
                      </a:r>
                    </a:p>
                    <a:p>
                      <a:pPr algn="ctr"/>
                      <a:r>
                        <a:rPr lang="ru-RU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КАК… ТАК И,</a:t>
                      </a:r>
                    </a:p>
                    <a:p>
                      <a:pPr algn="ctr"/>
                      <a:r>
                        <a:rPr lang="ru-RU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 (=И)</a:t>
                      </a:r>
                    </a:p>
                  </a:txBody>
                  <a:tcPr anchor="ctr">
                    <a:lnL w="9525" cap="flat" cmpd="sng" algn="ctr">
                      <a:solidFill>
                        <a:srgbClr val="137C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37C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37C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37C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НО,</a:t>
                      </a:r>
                    </a:p>
                    <a:p>
                      <a:pPr algn="ctr"/>
                      <a:r>
                        <a:rPr lang="ru-RU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А, </a:t>
                      </a:r>
                    </a:p>
                    <a:p>
                      <a:pPr algn="ctr"/>
                      <a:r>
                        <a:rPr lang="ru-RU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ЗАТО,</a:t>
                      </a:r>
                    </a:p>
                    <a:p>
                      <a:pPr algn="ctr"/>
                      <a:r>
                        <a:rPr lang="ru-RU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ОДНАКО,</a:t>
                      </a:r>
                    </a:p>
                    <a:p>
                      <a:pPr algn="ctr"/>
                      <a:r>
                        <a:rPr lang="ru-RU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ДА(=НО)</a:t>
                      </a:r>
                    </a:p>
                  </a:txBody>
                  <a:tcPr anchor="ctr">
                    <a:lnL w="9525" cap="flat" cmpd="sng" algn="ctr">
                      <a:solidFill>
                        <a:srgbClr val="137C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37C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37C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37C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ИЛИ, </a:t>
                      </a:r>
                      <a:br>
                        <a:rPr lang="ru-RU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ИЛИ… ИЛИ,</a:t>
                      </a:r>
                      <a:br>
                        <a:rPr lang="ru-RU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ЛИБО, </a:t>
                      </a:r>
                      <a:br>
                        <a:rPr lang="ru-RU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ЛИБО … ЛИБО, </a:t>
                      </a:r>
                      <a:br>
                        <a:rPr lang="ru-RU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ТО… ТО, </a:t>
                      </a:r>
                      <a:br>
                        <a:rPr lang="ru-RU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ТО… НЕ ТО, </a:t>
                      </a:r>
                      <a:br>
                        <a:rPr lang="ru-RU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 ЛИ … ТО ЛИ</a:t>
                      </a:r>
                    </a:p>
                  </a:txBody>
                  <a:tcPr anchor="ctr">
                    <a:lnL w="9525" cap="flat" cmpd="sng" algn="ctr">
                      <a:solidFill>
                        <a:srgbClr val="137C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37C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37C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37C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0185828"/>
                  </a:ext>
                </a:extLst>
              </a:tr>
            </a:tbl>
          </a:graphicData>
        </a:graphic>
      </p:graphicFrame>
      <p:sp>
        <p:nvSpPr>
          <p:cNvPr id="5" name="CasellaDiTesto 4">
            <a:extLst>
              <a:ext uri="{FF2B5EF4-FFF2-40B4-BE49-F238E27FC236}">
                <a16:creationId xmlns:a16="http://schemas.microsoft.com/office/drawing/2014/main" id="{6FC8FAED-C413-5844-B927-F9E0D13C9111}"/>
              </a:ext>
            </a:extLst>
          </p:cNvPr>
          <p:cNvSpPr txBox="1"/>
          <p:nvPr/>
        </p:nvSpPr>
        <p:spPr>
          <a:xfrm>
            <a:off x="478971" y="5719679"/>
            <a:ext cx="114742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трудная, 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зато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интересная;  Там будет праздник 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только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сегодня, 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 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завтра.</a:t>
            </a:r>
            <a:endParaRPr 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90579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2D333EA-E1DD-2843-A354-654AF1F57E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Простое предложение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46EB577-A2F5-1C4E-8B9D-F413BD1C13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Выделяются запятыми</a:t>
            </a:r>
          </a:p>
          <a:p>
            <a:r>
              <a:rPr lang="ru-RU" dirty="0"/>
              <a:t>Причастные обороты;</a:t>
            </a:r>
          </a:p>
          <a:p>
            <a:r>
              <a:rPr lang="ru-RU" dirty="0"/>
              <a:t>Деепричастные обороты.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6153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DC9187C-A05F-DB4C-887A-D56E57C722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Упражнения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3CD8505-6B17-2249-9290-645323253B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меняется смысл следующих предложений в зависимости от знаков препинания? 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 У нас один путь – к победе.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нас один путь к победе.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 Как он уехал?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Как, он уехал?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 Я не видел брата товарища и его сестру.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 не видел брата, товарища и его сестру.</a:t>
            </a:r>
          </a:p>
          <a:p>
            <a:pPr marL="0" indent="0">
              <a:buNone/>
            </a:pP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01015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DC9187C-A05F-DB4C-887A-D56E57C722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Упражнения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3CD8505-6B17-2249-9290-645323253B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меняется смысл следующих предложений в зависимости от знаков препинания? 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 Дома улицы залиты светом.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Дома, улицы залиты светом.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 Грязь покрыла все: окно, дверь, потолок, стены.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Грязь покрыла все окно, дверь, потолок, стены.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 Он встал, быстро умылся и начал делать зарядку.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 встал быстро, умылся и начал делать зарядку.</a:t>
            </a:r>
          </a:p>
          <a:p>
            <a:pPr marL="0" indent="0">
              <a:buNone/>
            </a:pP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5103040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yVTI">
  <a:themeElements>
    <a:clrScheme name="AnalogousFromDarkSeedLeftStep">
      <a:dk1>
        <a:srgbClr val="000000"/>
      </a:dk1>
      <a:lt1>
        <a:srgbClr val="FFFFFF"/>
      </a:lt1>
      <a:dk2>
        <a:srgbClr val="243541"/>
      </a:dk2>
      <a:lt2>
        <a:srgbClr val="E2E8E2"/>
      </a:lt2>
      <a:accent1>
        <a:srgbClr val="E729D7"/>
      </a:accent1>
      <a:accent2>
        <a:srgbClr val="9617D5"/>
      </a:accent2>
      <a:accent3>
        <a:srgbClr val="673BE9"/>
      </a:accent3>
      <a:accent4>
        <a:srgbClr val="3752DB"/>
      </a:accent4>
      <a:accent5>
        <a:srgbClr val="2998E7"/>
      </a:accent5>
      <a:accent6>
        <a:srgbClr val="14B6B6"/>
      </a:accent6>
      <a:hlink>
        <a:srgbClr val="4B7DC3"/>
      </a:hlink>
      <a:folHlink>
        <a:srgbClr val="7F7F7F"/>
      </a:folHlink>
    </a:clrScheme>
    <a:fontScheme name="Sketchy_SerifHand">
      <a:majorFont>
        <a:latin typeface="Modern Love"/>
        <a:ea typeface=""/>
        <a:cs typeface=""/>
      </a:majorFont>
      <a:minorFont>
        <a:latin typeface="The H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1177</Words>
  <Application>Microsoft Macintosh PowerPoint</Application>
  <PresentationFormat>Widescreen</PresentationFormat>
  <Paragraphs>119</Paragraphs>
  <Slides>21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21</vt:i4>
      </vt:variant>
    </vt:vector>
  </HeadingPairs>
  <TitlesOfParts>
    <vt:vector size="26" baseType="lpstr">
      <vt:lpstr>Arial</vt:lpstr>
      <vt:lpstr>Modern Love</vt:lpstr>
      <vt:lpstr>The Hand</vt:lpstr>
      <vt:lpstr>Times New Roman</vt:lpstr>
      <vt:lpstr>SketchyVTI</vt:lpstr>
      <vt:lpstr>Синтаксис и пунктуация</vt:lpstr>
      <vt:lpstr>точка</vt:lpstr>
      <vt:lpstr>запятая</vt:lpstr>
      <vt:lpstr>Простое предложение</vt:lpstr>
      <vt:lpstr>Простое предложение</vt:lpstr>
      <vt:lpstr>Простое предложение</vt:lpstr>
      <vt:lpstr>Простое предложение</vt:lpstr>
      <vt:lpstr>Упражнения</vt:lpstr>
      <vt:lpstr>Упражнения</vt:lpstr>
      <vt:lpstr>Упражнения</vt:lpstr>
      <vt:lpstr>Сложносочинённое предложение</vt:lpstr>
      <vt:lpstr>Сложносочинённое предложение</vt:lpstr>
      <vt:lpstr>Сложноподчинённое предложение</vt:lpstr>
      <vt:lpstr>Сложноподчинённое предложение</vt:lpstr>
      <vt:lpstr>Упражнения</vt:lpstr>
      <vt:lpstr>Упражнения</vt:lpstr>
      <vt:lpstr>Упражнения</vt:lpstr>
      <vt:lpstr>Расставьте запятые</vt:lpstr>
      <vt:lpstr>Расставьте запятые</vt:lpstr>
      <vt:lpstr>Расставьте запятые</vt:lpstr>
      <vt:lpstr>Расставьте запятые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Синтаксис и пунктуация</dc:title>
  <dc:creator>Natalia Guseva</dc:creator>
  <cp:lastModifiedBy>natalia.guseva@unimc.it</cp:lastModifiedBy>
  <cp:revision>12</cp:revision>
  <dcterms:created xsi:type="dcterms:W3CDTF">2020-04-01T06:42:54Z</dcterms:created>
  <dcterms:modified xsi:type="dcterms:W3CDTF">2023-10-10T08:32:38Z</dcterms:modified>
</cp:coreProperties>
</file>