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sldIdLst>
    <p:sldId id="256" r:id="rId2"/>
    <p:sldId id="266" r:id="rId3"/>
    <p:sldId id="267" r:id="rId4"/>
    <p:sldId id="269" r:id="rId5"/>
    <p:sldId id="271" r:id="rId6"/>
    <p:sldId id="272" r:id="rId7"/>
    <p:sldId id="273" r:id="rId8"/>
    <p:sldId id="274" r:id="rId9"/>
    <p:sldId id="275" r:id="rId10"/>
    <p:sldId id="276" r:id="rId11"/>
    <p:sldId id="278" r:id="rId12"/>
    <p:sldId id="277" r:id="rId13"/>
    <p:sldId id="279" r:id="rId14"/>
    <p:sldId id="280" r:id="rId15"/>
    <p:sldId id="281" r:id="rId16"/>
    <p:sldId id="282" r:id="rId17"/>
    <p:sldId id="257" r:id="rId18"/>
    <p:sldId id="259" r:id="rId19"/>
    <p:sldId id="283" r:id="rId20"/>
    <p:sldId id="260" r:id="rId21"/>
    <p:sldId id="261" r:id="rId22"/>
    <p:sldId id="263" r:id="rId23"/>
    <p:sldId id="262" r:id="rId24"/>
    <p:sldId id="264" r:id="rId2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howGuides="1">
      <p:cViewPr varScale="1">
        <p:scale>
          <a:sx n="117" d="100"/>
          <a:sy n="117" d="100"/>
        </p:scale>
        <p:origin x="808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9B4943-8801-4613-BFC6-2467BBA4BCB0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8677529-4B40-42BC-8D6D-75F59FD79687}">
      <dgm:prSet/>
      <dgm:spPr/>
      <dgm:t>
        <a:bodyPr/>
        <a:lstStyle/>
        <a:p>
          <a:r>
            <a:rPr lang="ru-RU"/>
            <a:t>разговорный стиль</a:t>
          </a:r>
          <a:endParaRPr lang="en-US"/>
        </a:p>
      </dgm:t>
    </dgm:pt>
    <dgm:pt modelId="{0CD0DE22-9C53-4990-8382-5321F79AA5F6}" type="parTrans" cxnId="{3B4743D4-8473-49EC-91C2-F25BBB910112}">
      <dgm:prSet/>
      <dgm:spPr/>
      <dgm:t>
        <a:bodyPr/>
        <a:lstStyle/>
        <a:p>
          <a:endParaRPr lang="en-US"/>
        </a:p>
      </dgm:t>
    </dgm:pt>
    <dgm:pt modelId="{BD28C67D-E3DD-4B29-AA5C-8613F76BC914}" type="sibTrans" cxnId="{3B4743D4-8473-49EC-91C2-F25BBB910112}">
      <dgm:prSet/>
      <dgm:spPr/>
      <dgm:t>
        <a:bodyPr/>
        <a:lstStyle/>
        <a:p>
          <a:endParaRPr lang="en-US"/>
        </a:p>
      </dgm:t>
    </dgm:pt>
    <dgm:pt modelId="{0F4D80D8-6EE4-4D8B-9FCB-DA23CF750645}">
      <dgm:prSet/>
      <dgm:spPr/>
      <dgm:t>
        <a:bodyPr/>
        <a:lstStyle/>
        <a:p>
          <a:r>
            <a:rPr lang="ru-RU"/>
            <a:t>научный стиль</a:t>
          </a:r>
          <a:endParaRPr lang="en-US"/>
        </a:p>
      </dgm:t>
    </dgm:pt>
    <dgm:pt modelId="{8DD165A6-EF35-4974-A37B-DF8B8013C56F}" type="parTrans" cxnId="{BA9CD49B-FCDD-4A6F-817E-5EF7EC55A487}">
      <dgm:prSet/>
      <dgm:spPr/>
      <dgm:t>
        <a:bodyPr/>
        <a:lstStyle/>
        <a:p>
          <a:endParaRPr lang="en-US"/>
        </a:p>
      </dgm:t>
    </dgm:pt>
    <dgm:pt modelId="{D9EB2872-5EFB-427A-9204-D9900BA137B7}" type="sibTrans" cxnId="{BA9CD49B-FCDD-4A6F-817E-5EF7EC55A487}">
      <dgm:prSet/>
      <dgm:spPr/>
      <dgm:t>
        <a:bodyPr/>
        <a:lstStyle/>
        <a:p>
          <a:endParaRPr lang="en-US"/>
        </a:p>
      </dgm:t>
    </dgm:pt>
    <dgm:pt modelId="{A4A12613-1716-4EA8-9A25-835A300975BD}">
      <dgm:prSet/>
      <dgm:spPr/>
      <dgm:t>
        <a:bodyPr/>
        <a:lstStyle/>
        <a:p>
          <a:r>
            <a:rPr lang="ru-RU"/>
            <a:t>публицистический стиль</a:t>
          </a:r>
          <a:endParaRPr lang="en-US"/>
        </a:p>
      </dgm:t>
    </dgm:pt>
    <dgm:pt modelId="{AB888024-D26E-4320-A996-B8A3C3245E27}" type="parTrans" cxnId="{D102F65A-8647-4274-9FCE-0ED5C82ADE8C}">
      <dgm:prSet/>
      <dgm:spPr/>
      <dgm:t>
        <a:bodyPr/>
        <a:lstStyle/>
        <a:p>
          <a:endParaRPr lang="en-US"/>
        </a:p>
      </dgm:t>
    </dgm:pt>
    <dgm:pt modelId="{6852A793-D3C7-4554-878C-0A421EE766D4}" type="sibTrans" cxnId="{D102F65A-8647-4274-9FCE-0ED5C82ADE8C}">
      <dgm:prSet/>
      <dgm:spPr/>
      <dgm:t>
        <a:bodyPr/>
        <a:lstStyle/>
        <a:p>
          <a:endParaRPr lang="en-US"/>
        </a:p>
      </dgm:t>
    </dgm:pt>
    <dgm:pt modelId="{BD8DE618-A41C-4FDD-9E49-122705839887}">
      <dgm:prSet/>
      <dgm:spPr/>
      <dgm:t>
        <a:bodyPr/>
        <a:lstStyle/>
        <a:p>
          <a:r>
            <a:rPr lang="ru-RU"/>
            <a:t>официально-деловой стиль</a:t>
          </a:r>
          <a:endParaRPr lang="en-US"/>
        </a:p>
      </dgm:t>
    </dgm:pt>
    <dgm:pt modelId="{73B65786-DD92-4BA8-917B-D1D13EA6B9BD}" type="parTrans" cxnId="{5DC60A82-F63D-469D-8CA4-A64967BE6185}">
      <dgm:prSet/>
      <dgm:spPr/>
      <dgm:t>
        <a:bodyPr/>
        <a:lstStyle/>
        <a:p>
          <a:endParaRPr lang="en-US"/>
        </a:p>
      </dgm:t>
    </dgm:pt>
    <dgm:pt modelId="{3436A0EB-A2BA-4C11-99B0-DCC8E7366198}" type="sibTrans" cxnId="{5DC60A82-F63D-469D-8CA4-A64967BE6185}">
      <dgm:prSet/>
      <dgm:spPr/>
      <dgm:t>
        <a:bodyPr/>
        <a:lstStyle/>
        <a:p>
          <a:endParaRPr lang="en-US"/>
        </a:p>
      </dgm:t>
    </dgm:pt>
    <dgm:pt modelId="{D3243199-F1D1-4046-86F2-BEADE4003E1F}">
      <dgm:prSet/>
      <dgm:spPr/>
      <dgm:t>
        <a:bodyPr/>
        <a:lstStyle/>
        <a:p>
          <a:endParaRPr lang="en-US" dirty="0"/>
        </a:p>
      </dgm:t>
    </dgm:pt>
    <dgm:pt modelId="{54BDB12F-497B-49EF-9AC5-24A673570FED}" type="parTrans" cxnId="{FAF68677-C708-48D0-9EFB-38A31FDA2252}">
      <dgm:prSet/>
      <dgm:spPr/>
      <dgm:t>
        <a:bodyPr/>
        <a:lstStyle/>
        <a:p>
          <a:endParaRPr lang="en-US"/>
        </a:p>
      </dgm:t>
    </dgm:pt>
    <dgm:pt modelId="{4F3C7FC7-4B16-4D0D-A34A-4D081E020A68}" type="sibTrans" cxnId="{FAF68677-C708-48D0-9EFB-38A31FDA2252}">
      <dgm:prSet/>
      <dgm:spPr/>
      <dgm:t>
        <a:bodyPr/>
        <a:lstStyle/>
        <a:p>
          <a:endParaRPr lang="en-US"/>
        </a:p>
      </dgm:t>
    </dgm:pt>
    <dgm:pt modelId="{5314BB7F-07E0-0941-8F05-6D8D30F126CF}" type="pres">
      <dgm:prSet presAssocID="{D89B4943-8801-4613-BFC6-2467BBA4BCB0}" presName="vert0" presStyleCnt="0">
        <dgm:presLayoutVars>
          <dgm:dir/>
          <dgm:animOne val="branch"/>
          <dgm:animLvl val="lvl"/>
        </dgm:presLayoutVars>
      </dgm:prSet>
      <dgm:spPr/>
    </dgm:pt>
    <dgm:pt modelId="{D2D20031-861A-F945-B9DC-7BF0950AD893}" type="pres">
      <dgm:prSet presAssocID="{B8677529-4B40-42BC-8D6D-75F59FD79687}" presName="thickLine" presStyleLbl="alignNode1" presStyleIdx="0" presStyleCnt="5"/>
      <dgm:spPr/>
    </dgm:pt>
    <dgm:pt modelId="{E962157B-334F-2B41-9F13-4CC7CCC757A6}" type="pres">
      <dgm:prSet presAssocID="{B8677529-4B40-42BC-8D6D-75F59FD79687}" presName="horz1" presStyleCnt="0"/>
      <dgm:spPr/>
    </dgm:pt>
    <dgm:pt modelId="{E103AF09-71ED-A448-8E92-CB9C6DC21726}" type="pres">
      <dgm:prSet presAssocID="{B8677529-4B40-42BC-8D6D-75F59FD79687}" presName="tx1" presStyleLbl="revTx" presStyleIdx="0" presStyleCnt="5"/>
      <dgm:spPr/>
    </dgm:pt>
    <dgm:pt modelId="{65BBE80A-2E56-F141-90B6-5286A23F1B5B}" type="pres">
      <dgm:prSet presAssocID="{B8677529-4B40-42BC-8D6D-75F59FD79687}" presName="vert1" presStyleCnt="0"/>
      <dgm:spPr/>
    </dgm:pt>
    <dgm:pt modelId="{6709867C-DA2A-BB4C-AFB2-72083C0CE7AC}" type="pres">
      <dgm:prSet presAssocID="{0F4D80D8-6EE4-4D8B-9FCB-DA23CF750645}" presName="thickLine" presStyleLbl="alignNode1" presStyleIdx="1" presStyleCnt="5"/>
      <dgm:spPr/>
    </dgm:pt>
    <dgm:pt modelId="{E074DCEB-2FC3-1748-B631-EFDE72E2AADB}" type="pres">
      <dgm:prSet presAssocID="{0F4D80D8-6EE4-4D8B-9FCB-DA23CF750645}" presName="horz1" presStyleCnt="0"/>
      <dgm:spPr/>
    </dgm:pt>
    <dgm:pt modelId="{453FF96A-B958-F640-A6D3-3FE6EC68010C}" type="pres">
      <dgm:prSet presAssocID="{0F4D80D8-6EE4-4D8B-9FCB-DA23CF750645}" presName="tx1" presStyleLbl="revTx" presStyleIdx="1" presStyleCnt="5"/>
      <dgm:spPr/>
    </dgm:pt>
    <dgm:pt modelId="{7FA326DD-3942-5744-920F-F9FDF3896BAD}" type="pres">
      <dgm:prSet presAssocID="{0F4D80D8-6EE4-4D8B-9FCB-DA23CF750645}" presName="vert1" presStyleCnt="0"/>
      <dgm:spPr/>
    </dgm:pt>
    <dgm:pt modelId="{8FCB13A7-BF32-BA44-9C6C-B1FD1CFFFDCF}" type="pres">
      <dgm:prSet presAssocID="{A4A12613-1716-4EA8-9A25-835A300975BD}" presName="thickLine" presStyleLbl="alignNode1" presStyleIdx="2" presStyleCnt="5"/>
      <dgm:spPr/>
    </dgm:pt>
    <dgm:pt modelId="{63666192-3483-7F48-B2C1-D51DF5175C4D}" type="pres">
      <dgm:prSet presAssocID="{A4A12613-1716-4EA8-9A25-835A300975BD}" presName="horz1" presStyleCnt="0"/>
      <dgm:spPr/>
    </dgm:pt>
    <dgm:pt modelId="{CA1CEF4B-4DD7-0B4C-A673-682CCDEAC95E}" type="pres">
      <dgm:prSet presAssocID="{A4A12613-1716-4EA8-9A25-835A300975BD}" presName="tx1" presStyleLbl="revTx" presStyleIdx="2" presStyleCnt="5"/>
      <dgm:spPr/>
    </dgm:pt>
    <dgm:pt modelId="{5E8C6538-47B6-7942-9A5E-0B50030CD203}" type="pres">
      <dgm:prSet presAssocID="{A4A12613-1716-4EA8-9A25-835A300975BD}" presName="vert1" presStyleCnt="0"/>
      <dgm:spPr/>
    </dgm:pt>
    <dgm:pt modelId="{27445E3E-AD42-2E41-8BBC-60AB563028E0}" type="pres">
      <dgm:prSet presAssocID="{BD8DE618-A41C-4FDD-9E49-122705839887}" presName="thickLine" presStyleLbl="alignNode1" presStyleIdx="3" presStyleCnt="5"/>
      <dgm:spPr/>
    </dgm:pt>
    <dgm:pt modelId="{017230BD-8E7B-2747-8292-448083DA7F53}" type="pres">
      <dgm:prSet presAssocID="{BD8DE618-A41C-4FDD-9E49-122705839887}" presName="horz1" presStyleCnt="0"/>
      <dgm:spPr/>
    </dgm:pt>
    <dgm:pt modelId="{BB8BD92D-8F0F-3648-BE08-1170A1124BF6}" type="pres">
      <dgm:prSet presAssocID="{BD8DE618-A41C-4FDD-9E49-122705839887}" presName="tx1" presStyleLbl="revTx" presStyleIdx="3" presStyleCnt="5"/>
      <dgm:spPr/>
    </dgm:pt>
    <dgm:pt modelId="{C5D4B169-461C-234B-917F-1322E08DD366}" type="pres">
      <dgm:prSet presAssocID="{BD8DE618-A41C-4FDD-9E49-122705839887}" presName="vert1" presStyleCnt="0"/>
      <dgm:spPr/>
    </dgm:pt>
    <dgm:pt modelId="{F291F2D2-CFB1-2D40-975B-1E0D12512A14}" type="pres">
      <dgm:prSet presAssocID="{D3243199-F1D1-4046-86F2-BEADE4003E1F}" presName="thickLine" presStyleLbl="alignNode1" presStyleIdx="4" presStyleCnt="5"/>
      <dgm:spPr/>
    </dgm:pt>
    <dgm:pt modelId="{26CAAAB7-157A-F848-92DB-01F3E7C55C94}" type="pres">
      <dgm:prSet presAssocID="{D3243199-F1D1-4046-86F2-BEADE4003E1F}" presName="horz1" presStyleCnt="0"/>
      <dgm:spPr/>
    </dgm:pt>
    <dgm:pt modelId="{387EBDC8-44AF-554E-80A0-3C1BE9F82525}" type="pres">
      <dgm:prSet presAssocID="{D3243199-F1D1-4046-86F2-BEADE4003E1F}" presName="tx1" presStyleLbl="revTx" presStyleIdx="4" presStyleCnt="5"/>
      <dgm:spPr/>
    </dgm:pt>
    <dgm:pt modelId="{742807E0-78E0-A949-A8CE-A3C53B86CC4A}" type="pres">
      <dgm:prSet presAssocID="{D3243199-F1D1-4046-86F2-BEADE4003E1F}" presName="vert1" presStyleCnt="0"/>
      <dgm:spPr/>
    </dgm:pt>
  </dgm:ptLst>
  <dgm:cxnLst>
    <dgm:cxn modelId="{CE647833-0851-804C-8E48-8493B279708E}" type="presOf" srcId="{D89B4943-8801-4613-BFC6-2467BBA4BCB0}" destId="{5314BB7F-07E0-0941-8F05-6D8D30F126CF}" srcOrd="0" destOrd="0" presId="urn:microsoft.com/office/officeart/2008/layout/LinedList"/>
    <dgm:cxn modelId="{6BD87144-86FA-F146-9C58-19ED0A329105}" type="presOf" srcId="{BD8DE618-A41C-4FDD-9E49-122705839887}" destId="{BB8BD92D-8F0F-3648-BE08-1170A1124BF6}" srcOrd="0" destOrd="0" presId="urn:microsoft.com/office/officeart/2008/layout/LinedList"/>
    <dgm:cxn modelId="{D102F65A-8647-4274-9FCE-0ED5C82ADE8C}" srcId="{D89B4943-8801-4613-BFC6-2467BBA4BCB0}" destId="{A4A12613-1716-4EA8-9A25-835A300975BD}" srcOrd="2" destOrd="0" parTransId="{AB888024-D26E-4320-A996-B8A3C3245E27}" sibTransId="{6852A793-D3C7-4554-878C-0A421EE766D4}"/>
    <dgm:cxn modelId="{FAF68677-C708-48D0-9EFB-38A31FDA2252}" srcId="{D89B4943-8801-4613-BFC6-2467BBA4BCB0}" destId="{D3243199-F1D1-4046-86F2-BEADE4003E1F}" srcOrd="4" destOrd="0" parTransId="{54BDB12F-497B-49EF-9AC5-24A673570FED}" sibTransId="{4F3C7FC7-4B16-4D0D-A34A-4D081E020A68}"/>
    <dgm:cxn modelId="{8095187F-66E2-5240-8B7B-01A8668032F3}" type="presOf" srcId="{B8677529-4B40-42BC-8D6D-75F59FD79687}" destId="{E103AF09-71ED-A448-8E92-CB9C6DC21726}" srcOrd="0" destOrd="0" presId="urn:microsoft.com/office/officeart/2008/layout/LinedList"/>
    <dgm:cxn modelId="{13C5897F-FA07-AE44-BF1F-4D9B79AEA4CF}" type="presOf" srcId="{D3243199-F1D1-4046-86F2-BEADE4003E1F}" destId="{387EBDC8-44AF-554E-80A0-3C1BE9F82525}" srcOrd="0" destOrd="0" presId="urn:microsoft.com/office/officeart/2008/layout/LinedList"/>
    <dgm:cxn modelId="{5DC60A82-F63D-469D-8CA4-A64967BE6185}" srcId="{D89B4943-8801-4613-BFC6-2467BBA4BCB0}" destId="{BD8DE618-A41C-4FDD-9E49-122705839887}" srcOrd="3" destOrd="0" parTransId="{73B65786-DD92-4BA8-917B-D1D13EA6B9BD}" sibTransId="{3436A0EB-A2BA-4C11-99B0-DCC8E7366198}"/>
    <dgm:cxn modelId="{BA9CD49B-FCDD-4A6F-817E-5EF7EC55A487}" srcId="{D89B4943-8801-4613-BFC6-2467BBA4BCB0}" destId="{0F4D80D8-6EE4-4D8B-9FCB-DA23CF750645}" srcOrd="1" destOrd="0" parTransId="{8DD165A6-EF35-4974-A37B-DF8B8013C56F}" sibTransId="{D9EB2872-5EFB-427A-9204-D9900BA137B7}"/>
    <dgm:cxn modelId="{168C47BD-250A-2645-9A1E-FC4E1EAA9C7B}" type="presOf" srcId="{0F4D80D8-6EE4-4D8B-9FCB-DA23CF750645}" destId="{453FF96A-B958-F640-A6D3-3FE6EC68010C}" srcOrd="0" destOrd="0" presId="urn:microsoft.com/office/officeart/2008/layout/LinedList"/>
    <dgm:cxn modelId="{9A91CBD2-92B9-0141-87F5-8C85FF64D4DA}" type="presOf" srcId="{A4A12613-1716-4EA8-9A25-835A300975BD}" destId="{CA1CEF4B-4DD7-0B4C-A673-682CCDEAC95E}" srcOrd="0" destOrd="0" presId="urn:microsoft.com/office/officeart/2008/layout/LinedList"/>
    <dgm:cxn modelId="{3B4743D4-8473-49EC-91C2-F25BBB910112}" srcId="{D89B4943-8801-4613-BFC6-2467BBA4BCB0}" destId="{B8677529-4B40-42BC-8D6D-75F59FD79687}" srcOrd="0" destOrd="0" parTransId="{0CD0DE22-9C53-4990-8382-5321F79AA5F6}" sibTransId="{BD28C67D-E3DD-4B29-AA5C-8613F76BC914}"/>
    <dgm:cxn modelId="{D3D955DE-3A35-CC43-A5A7-161924F69BD4}" type="presParOf" srcId="{5314BB7F-07E0-0941-8F05-6D8D30F126CF}" destId="{D2D20031-861A-F945-B9DC-7BF0950AD893}" srcOrd="0" destOrd="0" presId="urn:microsoft.com/office/officeart/2008/layout/LinedList"/>
    <dgm:cxn modelId="{D206616C-C872-9A4F-94B5-FDD13BE5E973}" type="presParOf" srcId="{5314BB7F-07E0-0941-8F05-6D8D30F126CF}" destId="{E962157B-334F-2B41-9F13-4CC7CCC757A6}" srcOrd="1" destOrd="0" presId="urn:microsoft.com/office/officeart/2008/layout/LinedList"/>
    <dgm:cxn modelId="{68D7E962-11DD-6642-8802-F7D50E188D00}" type="presParOf" srcId="{E962157B-334F-2B41-9F13-4CC7CCC757A6}" destId="{E103AF09-71ED-A448-8E92-CB9C6DC21726}" srcOrd="0" destOrd="0" presId="urn:microsoft.com/office/officeart/2008/layout/LinedList"/>
    <dgm:cxn modelId="{389DB824-4D82-B446-A03F-C9C11FC7DBDF}" type="presParOf" srcId="{E962157B-334F-2B41-9F13-4CC7CCC757A6}" destId="{65BBE80A-2E56-F141-90B6-5286A23F1B5B}" srcOrd="1" destOrd="0" presId="urn:microsoft.com/office/officeart/2008/layout/LinedList"/>
    <dgm:cxn modelId="{704BF6A5-ED9F-B74A-9032-354B2BB4B5D5}" type="presParOf" srcId="{5314BB7F-07E0-0941-8F05-6D8D30F126CF}" destId="{6709867C-DA2A-BB4C-AFB2-72083C0CE7AC}" srcOrd="2" destOrd="0" presId="urn:microsoft.com/office/officeart/2008/layout/LinedList"/>
    <dgm:cxn modelId="{DD1E09BE-4BFB-3A4C-94D8-773CA7F1F53F}" type="presParOf" srcId="{5314BB7F-07E0-0941-8F05-6D8D30F126CF}" destId="{E074DCEB-2FC3-1748-B631-EFDE72E2AADB}" srcOrd="3" destOrd="0" presId="urn:microsoft.com/office/officeart/2008/layout/LinedList"/>
    <dgm:cxn modelId="{A21A36D9-D026-F741-A057-7D105383B47C}" type="presParOf" srcId="{E074DCEB-2FC3-1748-B631-EFDE72E2AADB}" destId="{453FF96A-B958-F640-A6D3-3FE6EC68010C}" srcOrd="0" destOrd="0" presId="urn:microsoft.com/office/officeart/2008/layout/LinedList"/>
    <dgm:cxn modelId="{0A71B5B1-5ABE-4B4B-8F89-03007EC59366}" type="presParOf" srcId="{E074DCEB-2FC3-1748-B631-EFDE72E2AADB}" destId="{7FA326DD-3942-5744-920F-F9FDF3896BAD}" srcOrd="1" destOrd="0" presId="urn:microsoft.com/office/officeart/2008/layout/LinedList"/>
    <dgm:cxn modelId="{582296F5-913E-5B42-8C80-96EF29EE6579}" type="presParOf" srcId="{5314BB7F-07E0-0941-8F05-6D8D30F126CF}" destId="{8FCB13A7-BF32-BA44-9C6C-B1FD1CFFFDCF}" srcOrd="4" destOrd="0" presId="urn:microsoft.com/office/officeart/2008/layout/LinedList"/>
    <dgm:cxn modelId="{F11C2759-F799-844C-BC82-D94A8A6D4C6D}" type="presParOf" srcId="{5314BB7F-07E0-0941-8F05-6D8D30F126CF}" destId="{63666192-3483-7F48-B2C1-D51DF5175C4D}" srcOrd="5" destOrd="0" presId="urn:microsoft.com/office/officeart/2008/layout/LinedList"/>
    <dgm:cxn modelId="{7D769BE2-CEEF-AD4F-960C-1E2EACA991C1}" type="presParOf" srcId="{63666192-3483-7F48-B2C1-D51DF5175C4D}" destId="{CA1CEF4B-4DD7-0B4C-A673-682CCDEAC95E}" srcOrd="0" destOrd="0" presId="urn:microsoft.com/office/officeart/2008/layout/LinedList"/>
    <dgm:cxn modelId="{D3C3C24C-506C-D34D-B805-B79CAF6A0F51}" type="presParOf" srcId="{63666192-3483-7F48-B2C1-D51DF5175C4D}" destId="{5E8C6538-47B6-7942-9A5E-0B50030CD203}" srcOrd="1" destOrd="0" presId="urn:microsoft.com/office/officeart/2008/layout/LinedList"/>
    <dgm:cxn modelId="{DDF7BEB0-4C51-2749-8946-92223EB7DB96}" type="presParOf" srcId="{5314BB7F-07E0-0941-8F05-6D8D30F126CF}" destId="{27445E3E-AD42-2E41-8BBC-60AB563028E0}" srcOrd="6" destOrd="0" presId="urn:microsoft.com/office/officeart/2008/layout/LinedList"/>
    <dgm:cxn modelId="{0A07EF6D-ADE2-2649-9B0C-0D03765E98AD}" type="presParOf" srcId="{5314BB7F-07E0-0941-8F05-6D8D30F126CF}" destId="{017230BD-8E7B-2747-8292-448083DA7F53}" srcOrd="7" destOrd="0" presId="urn:microsoft.com/office/officeart/2008/layout/LinedList"/>
    <dgm:cxn modelId="{5A0B79D0-134B-8E40-BA28-253AA6CDD04D}" type="presParOf" srcId="{017230BD-8E7B-2747-8292-448083DA7F53}" destId="{BB8BD92D-8F0F-3648-BE08-1170A1124BF6}" srcOrd="0" destOrd="0" presId="urn:microsoft.com/office/officeart/2008/layout/LinedList"/>
    <dgm:cxn modelId="{A6B561E4-0E1F-FF40-B15C-45388652812F}" type="presParOf" srcId="{017230BD-8E7B-2747-8292-448083DA7F53}" destId="{C5D4B169-461C-234B-917F-1322E08DD366}" srcOrd="1" destOrd="0" presId="urn:microsoft.com/office/officeart/2008/layout/LinedList"/>
    <dgm:cxn modelId="{4B760E1A-E02D-E14B-AC3F-A7503A56CF5B}" type="presParOf" srcId="{5314BB7F-07E0-0941-8F05-6D8D30F126CF}" destId="{F291F2D2-CFB1-2D40-975B-1E0D12512A14}" srcOrd="8" destOrd="0" presId="urn:microsoft.com/office/officeart/2008/layout/LinedList"/>
    <dgm:cxn modelId="{45DD193D-E8DE-9D41-B64F-053D5D183426}" type="presParOf" srcId="{5314BB7F-07E0-0941-8F05-6D8D30F126CF}" destId="{26CAAAB7-157A-F848-92DB-01F3E7C55C94}" srcOrd="9" destOrd="0" presId="urn:microsoft.com/office/officeart/2008/layout/LinedList"/>
    <dgm:cxn modelId="{E01ADF86-188B-4342-ABE1-EB8E0738ED66}" type="presParOf" srcId="{26CAAAB7-157A-F848-92DB-01F3E7C55C94}" destId="{387EBDC8-44AF-554E-80A0-3C1BE9F82525}" srcOrd="0" destOrd="0" presId="urn:microsoft.com/office/officeart/2008/layout/LinedList"/>
    <dgm:cxn modelId="{FE6A5A9F-9972-8446-B66A-E20891A98C8F}" type="presParOf" srcId="{26CAAAB7-157A-F848-92DB-01F3E7C55C94}" destId="{742807E0-78E0-A949-A8CE-A3C53B86CC4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D20031-861A-F945-B9DC-7BF0950AD893}">
      <dsp:nvSpPr>
        <dsp:cNvPr id="0" name=""/>
        <dsp:cNvSpPr/>
      </dsp:nvSpPr>
      <dsp:spPr>
        <a:xfrm>
          <a:off x="0" y="703"/>
          <a:ext cx="637381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03AF09-71ED-A448-8E92-CB9C6DC21726}">
      <dsp:nvSpPr>
        <dsp:cNvPr id="0" name=""/>
        <dsp:cNvSpPr/>
      </dsp:nvSpPr>
      <dsp:spPr>
        <a:xfrm>
          <a:off x="0" y="703"/>
          <a:ext cx="6373813" cy="1151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/>
            <a:t>разговорный стиль</a:t>
          </a:r>
          <a:endParaRPr lang="en-US" sz="3200" kern="1200"/>
        </a:p>
      </dsp:txBody>
      <dsp:txXfrm>
        <a:off x="0" y="703"/>
        <a:ext cx="6373813" cy="1151608"/>
      </dsp:txXfrm>
    </dsp:sp>
    <dsp:sp modelId="{6709867C-DA2A-BB4C-AFB2-72083C0CE7AC}">
      <dsp:nvSpPr>
        <dsp:cNvPr id="0" name=""/>
        <dsp:cNvSpPr/>
      </dsp:nvSpPr>
      <dsp:spPr>
        <a:xfrm>
          <a:off x="0" y="1152311"/>
          <a:ext cx="6373813" cy="0"/>
        </a:xfrm>
        <a:prstGeom prst="line">
          <a:avLst/>
        </a:prstGeom>
        <a:solidFill>
          <a:schemeClr val="accent2">
            <a:hueOff val="-5024972"/>
            <a:satOff val="-27"/>
            <a:lumOff val="1716"/>
            <a:alphaOff val="0"/>
          </a:schemeClr>
        </a:solidFill>
        <a:ln w="12700" cap="flat" cmpd="sng" algn="ctr">
          <a:solidFill>
            <a:schemeClr val="accent2">
              <a:hueOff val="-5024972"/>
              <a:satOff val="-27"/>
              <a:lumOff val="171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3FF96A-B958-F640-A6D3-3FE6EC68010C}">
      <dsp:nvSpPr>
        <dsp:cNvPr id="0" name=""/>
        <dsp:cNvSpPr/>
      </dsp:nvSpPr>
      <dsp:spPr>
        <a:xfrm>
          <a:off x="0" y="1152311"/>
          <a:ext cx="6373813" cy="1151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/>
            <a:t>научный стиль</a:t>
          </a:r>
          <a:endParaRPr lang="en-US" sz="3200" kern="1200"/>
        </a:p>
      </dsp:txBody>
      <dsp:txXfrm>
        <a:off x="0" y="1152311"/>
        <a:ext cx="6373813" cy="1151608"/>
      </dsp:txXfrm>
    </dsp:sp>
    <dsp:sp modelId="{8FCB13A7-BF32-BA44-9C6C-B1FD1CFFFDCF}">
      <dsp:nvSpPr>
        <dsp:cNvPr id="0" name=""/>
        <dsp:cNvSpPr/>
      </dsp:nvSpPr>
      <dsp:spPr>
        <a:xfrm>
          <a:off x="0" y="2303920"/>
          <a:ext cx="6373813" cy="0"/>
        </a:xfrm>
        <a:prstGeom prst="line">
          <a:avLst/>
        </a:prstGeom>
        <a:solidFill>
          <a:schemeClr val="accent2">
            <a:hueOff val="-10049943"/>
            <a:satOff val="-54"/>
            <a:lumOff val="3431"/>
            <a:alphaOff val="0"/>
          </a:schemeClr>
        </a:solidFill>
        <a:ln w="12700" cap="flat" cmpd="sng" algn="ctr">
          <a:solidFill>
            <a:schemeClr val="accent2">
              <a:hueOff val="-10049943"/>
              <a:satOff val="-54"/>
              <a:lumOff val="343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1CEF4B-4DD7-0B4C-A673-682CCDEAC95E}">
      <dsp:nvSpPr>
        <dsp:cNvPr id="0" name=""/>
        <dsp:cNvSpPr/>
      </dsp:nvSpPr>
      <dsp:spPr>
        <a:xfrm>
          <a:off x="0" y="2303920"/>
          <a:ext cx="6373813" cy="1151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/>
            <a:t>публицистический стиль</a:t>
          </a:r>
          <a:endParaRPr lang="en-US" sz="3200" kern="1200"/>
        </a:p>
      </dsp:txBody>
      <dsp:txXfrm>
        <a:off x="0" y="2303920"/>
        <a:ext cx="6373813" cy="1151608"/>
      </dsp:txXfrm>
    </dsp:sp>
    <dsp:sp modelId="{27445E3E-AD42-2E41-8BBC-60AB563028E0}">
      <dsp:nvSpPr>
        <dsp:cNvPr id="0" name=""/>
        <dsp:cNvSpPr/>
      </dsp:nvSpPr>
      <dsp:spPr>
        <a:xfrm>
          <a:off x="0" y="3455529"/>
          <a:ext cx="6373813" cy="0"/>
        </a:xfrm>
        <a:prstGeom prst="line">
          <a:avLst/>
        </a:prstGeom>
        <a:solidFill>
          <a:schemeClr val="accent2">
            <a:hueOff val="-15074915"/>
            <a:satOff val="-80"/>
            <a:lumOff val="5147"/>
            <a:alphaOff val="0"/>
          </a:schemeClr>
        </a:solidFill>
        <a:ln w="12700" cap="flat" cmpd="sng" algn="ctr">
          <a:solidFill>
            <a:schemeClr val="accent2">
              <a:hueOff val="-15074915"/>
              <a:satOff val="-80"/>
              <a:lumOff val="514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8BD92D-8F0F-3648-BE08-1170A1124BF6}">
      <dsp:nvSpPr>
        <dsp:cNvPr id="0" name=""/>
        <dsp:cNvSpPr/>
      </dsp:nvSpPr>
      <dsp:spPr>
        <a:xfrm>
          <a:off x="0" y="3455529"/>
          <a:ext cx="6373813" cy="1151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/>
            <a:t>официально-деловой стиль</a:t>
          </a:r>
          <a:endParaRPr lang="en-US" sz="3200" kern="1200"/>
        </a:p>
      </dsp:txBody>
      <dsp:txXfrm>
        <a:off x="0" y="3455529"/>
        <a:ext cx="6373813" cy="1151608"/>
      </dsp:txXfrm>
    </dsp:sp>
    <dsp:sp modelId="{F291F2D2-CFB1-2D40-975B-1E0D12512A14}">
      <dsp:nvSpPr>
        <dsp:cNvPr id="0" name=""/>
        <dsp:cNvSpPr/>
      </dsp:nvSpPr>
      <dsp:spPr>
        <a:xfrm>
          <a:off x="0" y="4607138"/>
          <a:ext cx="6373813" cy="0"/>
        </a:xfrm>
        <a:prstGeom prst="line">
          <a:avLst/>
        </a:prstGeom>
        <a:solidFill>
          <a:schemeClr val="accent2">
            <a:hueOff val="-20099886"/>
            <a:satOff val="-107"/>
            <a:lumOff val="6863"/>
            <a:alphaOff val="0"/>
          </a:schemeClr>
        </a:solidFill>
        <a:ln w="12700" cap="flat" cmpd="sng" algn="ctr">
          <a:solidFill>
            <a:schemeClr val="accent2">
              <a:hueOff val="-20099886"/>
              <a:satOff val="-107"/>
              <a:lumOff val="686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7EBDC8-44AF-554E-80A0-3C1BE9F82525}">
      <dsp:nvSpPr>
        <dsp:cNvPr id="0" name=""/>
        <dsp:cNvSpPr/>
      </dsp:nvSpPr>
      <dsp:spPr>
        <a:xfrm>
          <a:off x="0" y="4607138"/>
          <a:ext cx="6373813" cy="1151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/>
        </a:p>
      </dsp:txBody>
      <dsp:txXfrm>
        <a:off x="0" y="4607138"/>
        <a:ext cx="6373813" cy="11516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7947-E287-4738-8C82-07CE4F01EF03}" type="datetime2">
              <a:rPr lang="en-US" smtClean="0"/>
              <a:t>Tuesday, October 24, 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‹N›</a:t>
            </a:fld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06549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79361-B9A1-48F2-9473-23DE30E2D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03906"/>
            <a:ext cx="11090275" cy="1333057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986779-C2F3-447D-85F7-F6B0E2C97D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61572-1A59-4E3B-BA65-3329E9468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BD84-71F4-4271-8C46-0D47C0A9B12E}" type="datetime2">
              <a:rPr lang="en-US" smtClean="0"/>
              <a:t>Tuesday, October 24,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F84F1-99FE-4F0B-9E76-F581C2C1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2D769-16B1-43C4-BF14-31755335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83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56583A-514F-4632-820D-E7EE236A46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73CBBB-7DDC-4437-8C7D-22A1C35202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69EBF-DA20-4024-8006-B158D571E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0CE1-F450-4107-B2CB-17B18F8A3F4A}" type="datetime2">
              <a:rPr lang="en-US" smtClean="0"/>
              <a:t>Tuesday, October 24,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AC8B9-14B5-4DF1-994D-AB47DB3BA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76582-5F9B-4F5E-AAD5-D608CB68E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592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BDBC526-6DCD-4FF6-8395-D8C22E46E527}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1600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113199"/>
            <a:ext cx="11090274" cy="3979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C025-CD7A-4966-867E-81CF82B15267}" type="datetime2">
              <a:rPr lang="en-US" smtClean="0"/>
              <a:t>Tuesday, October 24,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69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4644CBB8-40B8-42F8-9172-07A476341DDA}"/>
              </a:ext>
            </a:extLst>
          </p:cNvPr>
          <p:cNvGrpSpPr/>
          <p:nvPr/>
        </p:nvGrpSpPr>
        <p:grpSpPr>
          <a:xfrm>
            <a:off x="356481" y="879007"/>
            <a:ext cx="734257" cy="760506"/>
            <a:chOff x="5243759" y="1363788"/>
            <a:chExt cx="734257" cy="760506"/>
          </a:xfrm>
        </p:grpSpPr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id="{35CE073E-302A-4AA7-98C7-8667DDDCFA18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id="{4FD1AE2F-DD70-4E93-B905-E052A23F0B1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Freeform 8">
              <a:extLst>
                <a:ext uri="{FF2B5EF4-FFF2-40B4-BE49-F238E27FC236}">
                  <a16:creationId xmlns:a16="http://schemas.microsoft.com/office/drawing/2014/main" id="{E8D529E5-8838-47F0-98A4-2D46F11E499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5DA2564-D3DB-48AD-83F0-6CC6B574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563" y="474345"/>
            <a:ext cx="11077574" cy="2954655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64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03DDF-462A-45CE-931B-010AB4F7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9929-0719-4517-94D6-FDF7F99E70F6}" type="datetime2">
              <a:rPr lang="en-US" smtClean="0"/>
              <a:t>Tuesday, October 24,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10702-2ACF-4768-9E91-8CB87B89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FA722-391E-4FCF-8E15-0D7E2EC0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‹N›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EA752-36DA-440B-8747-0EB291408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271" y="3629772"/>
            <a:ext cx="11074866" cy="267895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BCC02B0-8581-4752-B7BC-3CE1EF17B9F7}"/>
              </a:ext>
            </a:extLst>
          </p:cNvPr>
          <p:cNvSpPr>
            <a:spLocks noChangeAspect="1"/>
          </p:cNvSpPr>
          <p:nvPr/>
        </p:nvSpPr>
        <p:spPr>
          <a:xfrm rot="18900000">
            <a:off x="11209132" y="4448189"/>
            <a:ext cx="999200" cy="1262947"/>
          </a:xfrm>
          <a:custGeom>
            <a:avLst/>
            <a:gdLst>
              <a:gd name="connsiteX0" fmla="*/ 540000 w 999200"/>
              <a:gd name="connsiteY0" fmla="*/ 0 h 1262947"/>
              <a:gd name="connsiteX1" fmla="*/ 999200 w 999200"/>
              <a:gd name="connsiteY1" fmla="*/ 815317 h 1262947"/>
              <a:gd name="connsiteX2" fmla="*/ 552185 w 999200"/>
              <a:gd name="connsiteY2" fmla="*/ 1262333 h 1262947"/>
              <a:gd name="connsiteX3" fmla="*/ 540000 w 999200"/>
              <a:gd name="connsiteY3" fmla="*/ 1262947 h 1262947"/>
              <a:gd name="connsiteX4" fmla="*/ 0 w 999200"/>
              <a:gd name="connsiteY4" fmla="*/ 992947 h 1262947"/>
              <a:gd name="connsiteX5" fmla="*/ 10971 w 999200"/>
              <a:gd name="connsiteY5" fmla="*/ 938533 h 1262947"/>
              <a:gd name="connsiteX6" fmla="*/ 15626 w 999200"/>
              <a:gd name="connsiteY6" fmla="*/ 931034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9200" h="1262947">
                <a:moveTo>
                  <a:pt x="540000" y="0"/>
                </a:moveTo>
                <a:lnTo>
                  <a:pt x="999200" y="815317"/>
                </a:lnTo>
                <a:lnTo>
                  <a:pt x="552185" y="1262333"/>
                </a:lnTo>
                <a:lnTo>
                  <a:pt x="540000" y="1262947"/>
                </a:ln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10200000" scaled="0"/>
          </a:gradFill>
          <a:ln>
            <a:noFill/>
          </a:ln>
          <a:effectLst>
            <a:innerShdw blurRad="254000" dist="101600" dir="42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EA0FF4DB-8180-4D26-AEAE-7ECDB670F71D}"/>
              </a:ext>
            </a:extLst>
          </p:cNvPr>
          <p:cNvSpPr/>
          <p:nvPr/>
        </p:nvSpPr>
        <p:spPr>
          <a:xfrm rot="2700000">
            <a:off x="11686937" y="4853516"/>
            <a:ext cx="540000" cy="978284"/>
          </a:xfrm>
          <a:custGeom>
            <a:avLst/>
            <a:gdLst>
              <a:gd name="connsiteX0" fmla="*/ 113288 w 540000"/>
              <a:gd name="connsiteY0" fmla="*/ 0 h 978284"/>
              <a:gd name="connsiteX1" fmla="*/ 539386 w 540000"/>
              <a:gd name="connsiteY1" fmla="*/ 426099 h 978284"/>
              <a:gd name="connsiteX2" fmla="*/ 540000 w 540000"/>
              <a:gd name="connsiteY2" fmla="*/ 438284 h 978284"/>
              <a:gd name="connsiteX3" fmla="*/ 270000 w 540000"/>
              <a:gd name="connsiteY3" fmla="*/ 978284 h 978284"/>
              <a:gd name="connsiteX4" fmla="*/ 0 w 540000"/>
              <a:gd name="connsiteY4" fmla="*/ 438284 h 978284"/>
              <a:gd name="connsiteX5" fmla="*/ 79081 w 540000"/>
              <a:gd name="connsiteY5" fmla="*/ 56446 h 978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000" h="978284">
                <a:moveTo>
                  <a:pt x="113288" y="0"/>
                </a:moveTo>
                <a:lnTo>
                  <a:pt x="539386" y="426099"/>
                </a:lnTo>
                <a:lnTo>
                  <a:pt x="540000" y="438284"/>
                </a:lnTo>
                <a:cubicBezTo>
                  <a:pt x="540000" y="736518"/>
                  <a:pt x="419117" y="978284"/>
                  <a:pt x="270000" y="978284"/>
                </a:cubicBezTo>
                <a:cubicBezTo>
                  <a:pt x="120883" y="978284"/>
                  <a:pt x="0" y="736518"/>
                  <a:pt x="0" y="438284"/>
                </a:cubicBezTo>
                <a:cubicBezTo>
                  <a:pt x="0" y="289167"/>
                  <a:pt x="30220" y="154167"/>
                  <a:pt x="79081" y="56446"/>
                </a:cubicBezTo>
                <a:close/>
              </a:path>
            </a:pathLst>
          </a:cu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466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4729CA3-91C4-4A89-9448-A2F0E409177A}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8347B7-45FA-4A01-924D-DC385B720B3E}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4" cy="13320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362910-87AA-4E67-992D-8D4822FD8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5538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95673-5512-4AAA-9AEB-E00C61EC65D5}" type="datetime2">
              <a:rPr lang="en-US" smtClean="0"/>
              <a:t>Tuesday, October 24,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244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FD65A50E-2F73-4426-8586-9731AFA2D2E0}"/>
              </a:ext>
            </a:extLst>
          </p:cNvPr>
          <p:cNvSpPr>
            <a:spLocks noChangeAspect="1"/>
          </p:cNvSpPr>
          <p:nvPr/>
        </p:nvSpPr>
        <p:spPr>
          <a:xfrm>
            <a:off x="11091612" y="58934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89C080-4102-49AE-BDA9-59A4A67E2486}"/>
              </a:ext>
            </a:extLst>
          </p:cNvPr>
          <p:cNvSpPr/>
          <p:nvPr/>
        </p:nvSpPr>
        <p:spPr>
          <a:xfrm>
            <a:off x="11451612" y="5827878"/>
            <a:ext cx="379049" cy="360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E62014-F04C-495A-964E-6B888D49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DF027-E633-44EE-ACA0-C205930AA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881275"/>
            <a:ext cx="5437186" cy="535354"/>
          </a:xfrm>
        </p:spPr>
        <p:txBody>
          <a:bodyPr anchor="b">
            <a:normAutofit/>
          </a:bodyPr>
          <a:lstStyle>
            <a:lvl1pPr marL="0" indent="0">
              <a:buNone/>
              <a:defRPr sz="14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4F363-FEEF-4CD2-A18E-17AE8D485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577270"/>
            <a:ext cx="5429114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E50F8C-4D64-40FD-AE8C-6A1F3C2A8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2024" y="1881275"/>
            <a:ext cx="5436392" cy="535354"/>
          </a:xfrm>
        </p:spPr>
        <p:txBody>
          <a:bodyPr vert="horz" wrap="square" lIns="0" tIns="0" rIns="0" bIns="0" rtlCol="0" anchor="b">
            <a:normAutofit/>
          </a:bodyPr>
          <a:lstStyle>
            <a:lvl1pPr>
              <a:defRPr lang="en-US" sz="1400" b="0" cap="all" spc="200" baseline="0" dirty="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AC943E-DB2B-40E0-907F-8EA140479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023" y="2577270"/>
            <a:ext cx="5436391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DCD5B-3F26-4AFA-8BD4-E5D8DD2AF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38FA-2E87-4873-8BBA-13E447C9A99A}" type="datetime2">
              <a:rPr lang="en-US" smtClean="0"/>
              <a:t>Tuesday, October 24, 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10D1EE-83A0-4FB5-9B25-8A73DE89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31C35-2E5B-491D-85ED-DB42A4FE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753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2053C-0E9C-4159-B7C9-6AB743439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149" y="550799"/>
            <a:ext cx="8283313" cy="5542025"/>
          </a:xfrm>
        </p:spPr>
        <p:txBody>
          <a:bodyPr vert="horz" wrap="square" lIns="0" tIns="0" rIns="0" bIns="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F51F65-E111-4656-83BE-CFCDE2DD6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B40A-97BD-4BFB-B639-0BFF95FDE8B7}" type="datetime2">
              <a:rPr lang="en-US" smtClean="0"/>
              <a:t>Tuesday, October 24, 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FF82CB-2D17-4918-821E-485475CF2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66589D-A056-4817-AE15-39D87FE13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‹N›</a:t>
            </a:fld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E489F067-39E1-4757-BC11-6169A343F2E1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10727" y="3958416"/>
            <a:ext cx="3536330" cy="1853969"/>
          </a:xfrm>
          <a:custGeom>
            <a:avLst/>
            <a:gdLst>
              <a:gd name="connsiteX0" fmla="*/ 3536330 w 3536330"/>
              <a:gd name="connsiteY0" fmla="*/ 1853969 h 1853969"/>
              <a:gd name="connsiteX1" fmla="*/ 1682362 w 3536330"/>
              <a:gd name="connsiteY1" fmla="*/ 0 h 1853969"/>
              <a:gd name="connsiteX2" fmla="*/ 52157 w 3536330"/>
              <a:gd name="connsiteY2" fmla="*/ 970257 h 1853969"/>
              <a:gd name="connsiteX3" fmla="*/ 0 w 3536330"/>
              <a:gd name="connsiteY3" fmla="*/ 1078528 h 1853969"/>
              <a:gd name="connsiteX4" fmla="*/ 757215 w 3536330"/>
              <a:gd name="connsiteY4" fmla="*/ 1835743 h 1853969"/>
              <a:gd name="connsiteX5" fmla="*/ 774211 w 3536330"/>
              <a:gd name="connsiteY5" fmla="*/ 1667149 h 1853969"/>
              <a:gd name="connsiteX6" fmla="*/ 1682362 w 3536330"/>
              <a:gd name="connsiteY6" fmla="*/ 926985 h 1853969"/>
              <a:gd name="connsiteX7" fmla="*/ 2609345 w 3536330"/>
              <a:gd name="connsiteY7" fmla="*/ 1853969 h 185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36330" h="1853969">
                <a:moveTo>
                  <a:pt x="3536330" y="1853969"/>
                </a:moveTo>
                <a:cubicBezTo>
                  <a:pt x="3536330" y="830051"/>
                  <a:pt x="2706280" y="0"/>
                  <a:pt x="1682362" y="0"/>
                </a:cubicBezTo>
                <a:cubicBezTo>
                  <a:pt x="978418" y="0"/>
                  <a:pt x="366107" y="392328"/>
                  <a:pt x="52157" y="970257"/>
                </a:cubicBezTo>
                <a:lnTo>
                  <a:pt x="0" y="1078528"/>
                </a:lnTo>
                <a:lnTo>
                  <a:pt x="757215" y="1835743"/>
                </a:lnTo>
                <a:lnTo>
                  <a:pt x="774211" y="1667149"/>
                </a:lnTo>
                <a:cubicBezTo>
                  <a:pt x="860649" y="1244739"/>
                  <a:pt x="1234397" y="926985"/>
                  <a:pt x="1682362" y="926985"/>
                </a:cubicBezTo>
                <a:cubicBezTo>
                  <a:pt x="2194320" y="926985"/>
                  <a:pt x="2609345" y="1342010"/>
                  <a:pt x="2609345" y="1853969"/>
                </a:cubicBezTo>
                <a:close/>
              </a:path>
            </a:pathLst>
          </a:custGeom>
          <a:gradFill flip="none" rotWithShape="1">
            <a:gsLst>
              <a:gs pos="97000">
                <a:schemeClr val="bg2"/>
              </a:gs>
              <a:gs pos="31000">
                <a:schemeClr val="bg2">
                  <a:lumMod val="90000"/>
                  <a:lumOff val="10000"/>
                </a:schemeClr>
              </a:gs>
            </a:gsLst>
            <a:lin ang="15000000" scaled="0"/>
            <a:tileRect/>
          </a:gradFill>
          <a:ln>
            <a:noFill/>
          </a:ln>
          <a:effectLst>
            <a:innerShdw blurRad="355600" dist="101600" dir="16200000">
              <a:schemeClr val="accent1">
                <a:lumMod val="60000"/>
                <a:lumOff val="40000"/>
                <a:alpha val="8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DD231011-607F-42F1-B2D9-2BA8E91CC6AF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81151" y="3649708"/>
            <a:ext cx="3478701" cy="2164843"/>
          </a:xfrm>
          <a:custGeom>
            <a:avLst/>
            <a:gdLst>
              <a:gd name="connsiteX0" fmla="*/ 3478701 w 3478701"/>
              <a:gd name="connsiteY0" fmla="*/ 2164843 h 2164843"/>
              <a:gd name="connsiteX1" fmla="*/ 1624733 w 3478701"/>
              <a:gd name="connsiteY1" fmla="*/ 0 h 2164843"/>
              <a:gd name="connsiteX2" fmla="*/ 87393 w 3478701"/>
              <a:gd name="connsiteY2" fmla="*/ 954459 h 2164843"/>
              <a:gd name="connsiteX3" fmla="*/ 0 w 3478701"/>
              <a:gd name="connsiteY3" fmla="*/ 1122434 h 2164843"/>
              <a:gd name="connsiteX4" fmla="*/ 736015 w 3478701"/>
              <a:gd name="connsiteY4" fmla="*/ 1858449 h 2164843"/>
              <a:gd name="connsiteX5" fmla="*/ 739424 w 3478701"/>
              <a:gd name="connsiteY5" fmla="*/ 1842964 h 2164843"/>
              <a:gd name="connsiteX6" fmla="*/ 1624733 w 3478701"/>
              <a:gd name="connsiteY6" fmla="*/ 1082422 h 2164843"/>
              <a:gd name="connsiteX7" fmla="*/ 2551716 w 3478701"/>
              <a:gd name="connsiteY7" fmla="*/ 2164843 h 216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8701" h="2164843">
                <a:moveTo>
                  <a:pt x="3478701" y="2164843"/>
                </a:moveTo>
                <a:cubicBezTo>
                  <a:pt x="3478701" y="969234"/>
                  <a:pt x="2648651" y="0"/>
                  <a:pt x="1624733" y="0"/>
                </a:cubicBezTo>
                <a:cubicBezTo>
                  <a:pt x="984784" y="0"/>
                  <a:pt x="420564" y="378607"/>
                  <a:pt x="87393" y="954459"/>
                </a:cubicBezTo>
                <a:lnTo>
                  <a:pt x="0" y="1122434"/>
                </a:lnTo>
                <a:lnTo>
                  <a:pt x="736015" y="1858449"/>
                </a:lnTo>
                <a:lnTo>
                  <a:pt x="739424" y="1842964"/>
                </a:lnTo>
                <a:cubicBezTo>
                  <a:pt x="856791" y="1402344"/>
                  <a:pt x="1208766" y="1082422"/>
                  <a:pt x="1624733" y="1082422"/>
                </a:cubicBezTo>
                <a:cubicBezTo>
                  <a:pt x="2136692" y="1082422"/>
                  <a:pt x="2551716" y="1567038"/>
                  <a:pt x="2551716" y="2164843"/>
                </a:cubicBezTo>
                <a:close/>
              </a:path>
            </a:pathLst>
          </a:custGeom>
          <a:solidFill>
            <a:schemeClr val="bg2">
              <a:lumMod val="50000"/>
              <a:lumOff val="50000"/>
              <a:alpha val="40000"/>
            </a:schemeClr>
          </a:solidFill>
          <a:ln>
            <a:noFill/>
          </a:ln>
          <a:effectLst>
            <a:softEdge rad="381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C472EFA-56B5-4A41-8D4B-E9F37727F34D}"/>
              </a:ext>
            </a:extLst>
          </p:cNvPr>
          <p:cNvSpPr/>
          <p:nvPr/>
        </p:nvSpPr>
        <p:spPr>
          <a:xfrm rot="13500000" flipV="1">
            <a:off x="1512277" y="2840042"/>
            <a:ext cx="214196" cy="933178"/>
          </a:xfrm>
          <a:prstGeom prst="ellipse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3781B6C-21AD-489D-A3CB-522BB2AC543F}"/>
              </a:ext>
            </a:extLst>
          </p:cNvPr>
          <p:cNvSpPr>
            <a:spLocks noChangeAspect="1"/>
          </p:cNvSpPr>
          <p:nvPr/>
        </p:nvSpPr>
        <p:spPr>
          <a:xfrm>
            <a:off x="1780661" y="385236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1AD5B80-530E-44CD-8D4A-2796FB214CBF}"/>
              </a:ext>
            </a:extLst>
          </p:cNvPr>
          <p:cNvGrpSpPr/>
          <p:nvPr/>
        </p:nvGrpSpPr>
        <p:grpSpPr>
          <a:xfrm>
            <a:off x="623181" y="1514007"/>
            <a:ext cx="734257" cy="760506"/>
            <a:chOff x="5243759" y="1363788"/>
            <a:chExt cx="734257" cy="760506"/>
          </a:xfrm>
        </p:grpSpPr>
        <p:sp>
          <p:nvSpPr>
            <p:cNvPr id="52" name="Freeform 5">
              <a:extLst>
                <a:ext uri="{FF2B5EF4-FFF2-40B4-BE49-F238E27FC236}">
                  <a16:creationId xmlns:a16="http://schemas.microsoft.com/office/drawing/2014/main" id="{2F746AA8-9050-4515-9B17-BC850368529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6">
              <a:extLst>
                <a:ext uri="{FF2B5EF4-FFF2-40B4-BE49-F238E27FC236}">
                  <a16:creationId xmlns:a16="http://schemas.microsoft.com/office/drawing/2014/main" id="{23EC1AC3-1698-46D5-80B7-F22F15E1A5E4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Freeform 8">
              <a:extLst>
                <a:ext uri="{FF2B5EF4-FFF2-40B4-BE49-F238E27FC236}">
                  <a16:creationId xmlns:a16="http://schemas.microsoft.com/office/drawing/2014/main" id="{73766156-553C-46EB-93FA-4F37CC0FF5CF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77966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E0E3-ECF6-4CFE-8698-AEFEBCECC3C0}" type="datetime2">
              <a:rPr lang="en-US" smtClean="0"/>
              <a:t>Tuesday, October 24, 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273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78B0BE9-88B0-4883-9BA9-CD594C400EC1}"/>
              </a:ext>
            </a:extLst>
          </p:cNvPr>
          <p:cNvGrpSpPr/>
          <p:nvPr/>
        </p:nvGrpSpPr>
        <p:grpSpPr>
          <a:xfrm>
            <a:off x="4949631" y="5111861"/>
            <a:ext cx="1262947" cy="1335600"/>
            <a:chOff x="2678417" y="2427951"/>
            <a:chExt cx="1262947" cy="13356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59DCBF3-7AFA-4CD1-A918-BC6DDE674E6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6964A02-96E1-4654-9187-DDDE7409F75B}"/>
                </a:ext>
              </a:extLst>
            </p:cNvPr>
            <p:cNvSpPr/>
            <p:nvPr/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F3FF76C-A012-4CDA-8AE7-E9413955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984885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A4C80-DC38-4641-924F-90D6078CF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5775" y="1750060"/>
            <a:ext cx="7345362" cy="434276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42771-D3A7-4072-85DC-B7C5E530E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50060"/>
            <a:ext cx="3565525" cy="434276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47AB1-6EB5-4E2C-B4A7-42DC643E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2FC-960E-4740-921F-B36862979F21}" type="datetime2">
              <a:rPr lang="en-US" smtClean="0"/>
              <a:t>Tuesday, October 24,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9D15F-B6ED-46E1-9840-0B625880E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EB023-7A5E-4087-B75E-A38A80EE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720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F98F1FBA-F8BB-42CF-8B3E-D19AAFEE96C1}"/>
              </a:ext>
            </a:extLst>
          </p:cNvPr>
          <p:cNvGrpSpPr/>
          <p:nvPr/>
        </p:nvGrpSpPr>
        <p:grpSpPr>
          <a:xfrm>
            <a:off x="334964" y="5115518"/>
            <a:ext cx="734257" cy="760506"/>
            <a:chOff x="5243759" y="1363788"/>
            <a:chExt cx="734257" cy="760506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60EE09DD-C3DB-4266-BCC3-A765CFFBF37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5F301FE0-96DC-4EFB-BBEE-AED762C337C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3BEAD276-8850-4C0C-9777-8537000D522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E5EE0A0-B07E-479B-9684-4BD09FA43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75409"/>
            <a:ext cx="4500562" cy="984885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893A9-3462-4F51-83AE-5D2F124B9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67324" y="575409"/>
            <a:ext cx="6373813" cy="5733316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A9240C-79C0-4A88-A476-725DE1B9C2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76195"/>
            <a:ext cx="4500562" cy="4532530"/>
          </a:xfrm>
        </p:spPr>
        <p:txBody>
          <a:bodyPr anchor="t" anchorCtr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D2D6F-49E8-4217-A908-2D9E4358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C9E2-CB44-4C05-9BB5-496C18A241E0}" type="datetime2">
              <a:rPr lang="en-US" smtClean="0"/>
              <a:t>Tuesday, October 24,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C4440-6B8D-4A24-A807-8B1302A3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FE189-E20B-4108-B290-24442433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192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028302-E866-455D-8898-5362302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11090275" cy="133305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4E72B-F0CF-4BC4-B509-A1C4508BE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2113862"/>
            <a:ext cx="11091600" cy="3978963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CE49D-C22F-4540-AC09-E421D2A2E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246CB39B-5F4C-4A7E-9BE3-AAFD45576D16}" type="datetime2">
              <a:rPr lang="en-US" smtClean="0"/>
              <a:t>Tuesday, October 24, 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5C3BE-317E-49E8-82B5-C8A7EC9C8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74E12-6C16-431F-B2CE-E4B15916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013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48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800"/>
        </a:spcAft>
        <a:buFont typeface="Arial" panose="020B0604020202020204" pitchFamily="34" charset="0"/>
        <a:buChar char="•"/>
        <a:defRPr sz="2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6A57B99-27F2-5946-3923-DDC0B04213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956" y="1031193"/>
            <a:ext cx="4834358" cy="2384898"/>
          </a:xfrm>
        </p:spPr>
        <p:txBody>
          <a:bodyPr anchor="b">
            <a:normAutofit/>
          </a:bodyPr>
          <a:lstStyle/>
          <a:p>
            <a:r>
              <a:rPr lang="ru-RU" sz="4800" dirty="0"/>
              <a:t>функциональные стили речи</a:t>
            </a:r>
            <a:endParaRPr lang="it-IT" sz="48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0BB5517-661C-1BA3-D88E-5E0F95691F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569008"/>
            <a:ext cx="3565525" cy="1731656"/>
          </a:xfrm>
        </p:spPr>
        <p:txBody>
          <a:bodyPr>
            <a:normAutofit/>
          </a:bodyPr>
          <a:lstStyle/>
          <a:p>
            <a:endParaRPr lang="it-IT" sz="2000" dirty="0">
              <a:solidFill>
                <a:schemeClr val="tx1">
                  <a:alpha val="60000"/>
                </a:schemeClr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592A8CB-0B0A-43A5-86F4-712B0C469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41850" y="444676"/>
            <a:ext cx="667802" cy="631474"/>
            <a:chOff x="10478914" y="1506691"/>
            <a:chExt cx="667802" cy="631474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C63B2AC-3D19-416D-A37F-2DDA8A3651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A474391-1271-45F9-A39C-8641371ABC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4" name="Picture 3" descr="Motivo immagine con onde">
            <a:extLst>
              <a:ext uri="{FF2B5EF4-FFF2-40B4-BE49-F238E27FC236}">
                <a16:creationId xmlns:a16="http://schemas.microsoft.com/office/drawing/2014/main" id="{E6766CB7-5675-7854-C910-BD3A57A53F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72" r="1" b="1"/>
          <a:stretch/>
        </p:blipFill>
        <p:spPr>
          <a:xfrm>
            <a:off x="4743450" y="10"/>
            <a:ext cx="7448551" cy="6857990"/>
          </a:xfrm>
          <a:custGeom>
            <a:avLst/>
            <a:gdLst/>
            <a:ahLst/>
            <a:cxnLst/>
            <a:rect l="l" t="t" r="r" b="b"/>
            <a:pathLst>
              <a:path w="7448551" h="6858000">
                <a:moveTo>
                  <a:pt x="0" y="0"/>
                </a:moveTo>
                <a:lnTo>
                  <a:pt x="7448551" y="0"/>
                </a:lnTo>
                <a:lnTo>
                  <a:pt x="7448551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1AC6C06-99FE-4BA1-BC82-8406A424CD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AEC842D-C905-4DEA-B1C3-CA51995C5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21219" y="5433223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614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C05AE3B-085E-9642-80B9-3289EE68E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экспрессивные средства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8560A51-9A6E-A647-872B-01AE52CA9B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Экспрессия</a:t>
            </a:r>
            <a:r>
              <a:rPr lang="ru-RU" dirty="0"/>
              <a:t> – это повышенная выразительность языкового средства.</a:t>
            </a:r>
          </a:p>
          <a:p>
            <a:r>
              <a:rPr lang="ru-RU" dirty="0"/>
              <a:t>Экспрессивные средства языка могут выражать </a:t>
            </a:r>
            <a:r>
              <a:rPr lang="ru-RU" b="1" dirty="0"/>
              <a:t>эмоциональное отношение </a:t>
            </a:r>
            <a:r>
              <a:rPr lang="ru-RU" dirty="0"/>
              <a:t>к предметам, к действиям и т.д.</a:t>
            </a:r>
          </a:p>
          <a:p>
            <a:r>
              <a:rPr lang="ru-RU" dirty="0"/>
              <a:t>Наши эмоции бывают </a:t>
            </a:r>
            <a:r>
              <a:rPr lang="ru-RU" b="1" dirty="0"/>
              <a:t>положительными и отрицательными </a:t>
            </a:r>
            <a:r>
              <a:rPr lang="ru-RU" dirty="0"/>
              <a:t>(восхищаться, испытывать симпатию. шутить, презирать, ненавидеть и т.д.)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b="1" dirty="0"/>
              <a:t>В словарях – пометы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жадина – </a:t>
            </a:r>
            <a:r>
              <a:rPr lang="ru-RU" i="1" dirty="0"/>
              <a:t>насмешливое</a:t>
            </a:r>
            <a:r>
              <a:rPr lang="ru-RU" dirty="0"/>
              <a:t>; страшилка – </a:t>
            </a:r>
            <a:r>
              <a:rPr lang="ru-RU" i="1" dirty="0"/>
              <a:t>шутливое</a:t>
            </a:r>
            <a:r>
              <a:rPr lang="ru-RU" dirty="0"/>
              <a:t>; пустозвон – </a:t>
            </a:r>
            <a:r>
              <a:rPr lang="ru-RU" i="1" dirty="0"/>
              <a:t>презрительное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37372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C05AE3B-085E-9642-80B9-3289EE68E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914557"/>
            <a:ext cx="10872665" cy="70578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en-US" dirty="0" err="1"/>
              <a:t>экспрессивные</a:t>
            </a:r>
            <a:r>
              <a:rPr lang="en-US" dirty="0"/>
              <a:t> </a:t>
            </a:r>
            <a:r>
              <a:rPr lang="en-US" dirty="0" err="1"/>
              <a:t>средства</a:t>
            </a:r>
            <a:endParaRPr lang="en-US" dirty="0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7E01AFCD-69F9-3648-B764-DF80F59101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1337" y="2454841"/>
            <a:ext cx="8822864" cy="21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947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620031-D3F5-BF48-8100-989A0D6B3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функциональные средства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AD4F9EB-7742-9B41-A0AA-6681B1DD81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800" dirty="0"/>
              <a:t>Это те средства, употребление которых связано с определённой сферой общения.</a:t>
            </a:r>
          </a:p>
          <a:p>
            <a:r>
              <a:rPr lang="ru-RU" sz="2800" dirty="0"/>
              <a:t>Разговорные и книжные.</a:t>
            </a:r>
          </a:p>
          <a:p>
            <a:r>
              <a:rPr lang="ru-RU" sz="2800" dirty="0"/>
              <a:t>Книжные: связанные с определённой сферой и не связанные с определённой сферой.</a:t>
            </a:r>
          </a:p>
          <a:p>
            <a:pPr marL="0" indent="0">
              <a:buNone/>
            </a:pPr>
            <a:endParaRPr lang="ru-RU" sz="2800" i="1" dirty="0"/>
          </a:p>
          <a:p>
            <a:pPr marL="0" indent="0">
              <a:buNone/>
            </a:pPr>
            <a:r>
              <a:rPr lang="ru-RU" sz="2800" i="1" dirty="0"/>
              <a:t> Нечего трепаться на эту тему! – Эта тема не подлежит обсуждению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99489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9EDD5F-AB9C-A147-BE8F-F1FBB67DF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Стилистические ресурсы языка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5D2EB41-0712-D34C-9B61-27ED3B15D7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/>
              <a:t>Эмоционально-экспрессивные средства;</a:t>
            </a:r>
          </a:p>
          <a:p>
            <a:r>
              <a:rPr lang="ru-RU" sz="3200" dirty="0"/>
              <a:t>Функционально маркированные средства;</a:t>
            </a:r>
          </a:p>
          <a:p>
            <a:r>
              <a:rPr lang="ru-RU" sz="3200" dirty="0"/>
              <a:t>Средства выразительности (эпитет, метафора, метонимия, сравнение, повтор).</a:t>
            </a:r>
          </a:p>
          <a:p>
            <a:endParaRPr lang="ru-RU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44414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21F254-7E33-9E4F-9717-3A98F062E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синонимичные ряды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1FDC5E0-E6E7-4349-9B75-747666D89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2" y="2113199"/>
            <a:ext cx="11336337" cy="39796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/>
              <a:t>кричать</a:t>
            </a:r>
            <a:r>
              <a:rPr lang="ru-RU" sz="2800" dirty="0"/>
              <a:t> (нейтральное) – </a:t>
            </a:r>
            <a:r>
              <a:rPr lang="ru-RU" sz="2800" b="1" dirty="0"/>
              <a:t>орать</a:t>
            </a:r>
            <a:r>
              <a:rPr lang="ru-RU" sz="2800" dirty="0"/>
              <a:t> (разговорное) - </a:t>
            </a:r>
            <a:r>
              <a:rPr lang="ru-RU" sz="2800" b="1" dirty="0"/>
              <a:t>горланить</a:t>
            </a:r>
            <a:r>
              <a:rPr lang="ru-RU" sz="2800" dirty="0"/>
              <a:t> (просторечное)</a:t>
            </a:r>
          </a:p>
          <a:p>
            <a:pPr marL="0" indent="0">
              <a:buNone/>
            </a:pPr>
            <a:r>
              <a:rPr lang="ru-RU" sz="2800" b="1" dirty="0"/>
              <a:t>глаза</a:t>
            </a:r>
            <a:r>
              <a:rPr lang="ru-RU" sz="2800" dirty="0"/>
              <a:t> (нейтральное) – </a:t>
            </a:r>
            <a:r>
              <a:rPr lang="ru-RU" sz="2800" b="1" dirty="0"/>
              <a:t>очи</a:t>
            </a:r>
            <a:r>
              <a:rPr lang="ru-RU" sz="2800" dirty="0"/>
              <a:t> (книжное, поэтическое)</a:t>
            </a:r>
          </a:p>
          <a:p>
            <a:pPr marL="0" indent="0">
              <a:buNone/>
            </a:pPr>
            <a:r>
              <a:rPr lang="ru-RU" sz="2800" b="1" dirty="0"/>
              <a:t>сын</a:t>
            </a:r>
            <a:r>
              <a:rPr lang="ru-RU" sz="2800" dirty="0"/>
              <a:t> (нейтральное) – </a:t>
            </a:r>
            <a:r>
              <a:rPr lang="ru-RU" sz="2800" b="1" dirty="0"/>
              <a:t>сыночек</a:t>
            </a:r>
            <a:r>
              <a:rPr lang="ru-RU" sz="2800" dirty="0"/>
              <a:t> (экспрессивное, ласкательное)</a:t>
            </a:r>
          </a:p>
          <a:p>
            <a:pPr marL="0" indent="0">
              <a:buNone/>
            </a:pPr>
            <a:r>
              <a:rPr lang="ru-RU" sz="2800" b="1" dirty="0"/>
              <a:t>потому что </a:t>
            </a:r>
            <a:r>
              <a:rPr lang="ru-RU" sz="2800" dirty="0"/>
              <a:t>(нейтральное) – </a:t>
            </a:r>
            <a:r>
              <a:rPr lang="ru-RU" sz="2800" b="1" dirty="0"/>
              <a:t>ввиду того что </a:t>
            </a:r>
            <a:r>
              <a:rPr lang="ru-RU" sz="2800" dirty="0"/>
              <a:t>(книжное)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641356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DC5F55-54D0-524C-A064-981E00DEB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Функциональный стиль речи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9DEAAD5-5CF8-FA4E-B9CA-FED52235D0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dirty="0"/>
              <a:t>это разновидность речи, соответствующая определённой сфере общения, характеризующаяся определёнными принципами отбора и сочетания языковых единиц и особой речевой организацией.</a:t>
            </a:r>
            <a:endParaRPr lang="it-IT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ru-RU" dirty="0"/>
              <a:t>Это понятие включает: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b="1" dirty="0"/>
              <a:t>экстралингвистическую или внеязыковую сторону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dirty="0"/>
              <a:t>и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b="1" dirty="0"/>
              <a:t>языковую сторону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3362771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75E1DBF-A5DF-CA43-910F-5491A3C58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968829"/>
            <a:ext cx="11090274" cy="51239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/>
              <a:t>Все функциональные стили существуют как в устной, так и письменной форме, но для одних стилей более типична устная форма, для других – письменная.</a:t>
            </a:r>
          </a:p>
          <a:p>
            <a:pPr marL="0" indent="0">
              <a:buNone/>
            </a:pPr>
            <a:r>
              <a:rPr lang="ru-RU" sz="2800" dirty="0"/>
              <a:t>Книжные стили речи – 	официально-деловой</a:t>
            </a:r>
          </a:p>
          <a:p>
            <a:pPr marL="0" indent="0">
              <a:buNone/>
            </a:pPr>
            <a:r>
              <a:rPr lang="ru-RU" sz="2800" dirty="0"/>
              <a:t>				научный</a:t>
            </a:r>
          </a:p>
          <a:p>
            <a:pPr marL="0" indent="0">
              <a:buNone/>
            </a:pPr>
            <a:r>
              <a:rPr lang="ru-RU" sz="2800" dirty="0"/>
              <a:t>				публицистический</a:t>
            </a:r>
          </a:p>
          <a:p>
            <a:pPr marL="0" indent="0">
              <a:buNone/>
            </a:pPr>
            <a:r>
              <a:rPr lang="ru-RU" sz="2800" dirty="0"/>
              <a:t>Устный стиль речи - 	разговорный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2192031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0B7752B-728D-4CA3-8923-C4F7F7702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07ECD27-5579-1A02-C7E8-0BBFA2CF0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4165601" cy="5543549"/>
          </a:xfrm>
        </p:spPr>
        <p:txBody>
          <a:bodyPr wrap="square" anchor="ctr">
            <a:normAutofit/>
          </a:bodyPr>
          <a:lstStyle/>
          <a:p>
            <a:r>
              <a:rPr lang="ru-RU" sz="3200" dirty="0"/>
              <a:t>непосредственная связь с жизнедеятельностью человека</a:t>
            </a:r>
            <a:br>
              <a:rPr lang="en-US" sz="3200" dirty="0"/>
            </a:br>
            <a:endParaRPr lang="it-IT" sz="32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9899A3-416E-4DB5-846D-023526052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50899" y="0"/>
            <a:ext cx="7641102" cy="6858000"/>
          </a:xfrm>
          <a:prstGeom prst="rect">
            <a:avLst/>
          </a:prstGeom>
          <a:solidFill>
            <a:schemeClr val="bg2">
              <a:lumMod val="10000"/>
              <a:lumOff val="9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0C77513F-54BA-A764-CF0E-B4FF2BF634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4968194"/>
              </p:ext>
            </p:extLst>
          </p:nvPr>
        </p:nvGraphicFramePr>
        <p:xfrm>
          <a:off x="5267325" y="549275"/>
          <a:ext cx="6373814" cy="5759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213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66339A-0DB4-6E58-8E46-F889C0780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художественная литература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F9521C9-305E-5FB0-7494-2B92D0A55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не связана непосредственно с жизнедеятельностью человека</a:t>
            </a:r>
          </a:p>
          <a:p>
            <a:r>
              <a:rPr lang="ru-RU" dirty="0"/>
              <a:t>удовлетворяет эстетические потребности человека</a:t>
            </a:r>
          </a:p>
          <a:p>
            <a:r>
              <a:rPr lang="ru-RU" dirty="0"/>
              <a:t>имеет коммуникативную, эстетическую и гедонистическую функции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585243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C3E93B9-FE8C-5543-8455-F8D9E0505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нехудожественный </a:t>
            </a:r>
            <a:r>
              <a:rPr lang="it-IT" dirty="0"/>
              <a:t>vs </a:t>
            </a:r>
            <a:r>
              <a:rPr lang="ru-RU" dirty="0"/>
              <a:t>художественный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BDF6B24-688C-0445-8E6A-5313D75E59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нехудожественный текст строится по законам логического мышления;</a:t>
            </a:r>
          </a:p>
          <a:p>
            <a:r>
              <a:rPr lang="ru-RU" sz="2800" dirty="0"/>
              <a:t>художественный текст строится по законам мышления ассоциативно-образного.</a:t>
            </a:r>
          </a:p>
          <a:p>
            <a:r>
              <a:rPr lang="ru-RU" sz="2800" dirty="0"/>
              <a:t>художественный образ – это способ «конкретно-чувственного воспроизведения действительности в соответствии с избранным эстетическим идеалом».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075626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82D40A-849A-F54A-825B-9D308DC48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Основные понятия функциональной стилистики русского языка</a:t>
            </a:r>
            <a:endParaRPr lang="it-IT" dirty="0"/>
          </a:p>
        </p:txBody>
      </p:sp>
      <p:pic>
        <p:nvPicPr>
          <p:cNvPr id="5" name="Segnaposto contenuto 4" descr="Immagine che contiene mappa&#10;&#10;Descrizione generata automaticamente">
            <a:extLst>
              <a:ext uri="{FF2B5EF4-FFF2-40B4-BE49-F238E27FC236}">
                <a16:creationId xmlns:a16="http://schemas.microsoft.com/office/drawing/2014/main" id="{23736897-B475-8C40-B3B1-E299C967EC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44119" y="2638085"/>
            <a:ext cx="4445000" cy="2578100"/>
          </a:xfrm>
        </p:spPr>
      </p:pic>
    </p:spTree>
    <p:extLst>
      <p:ext uri="{BB962C8B-B14F-4D97-AF65-F5344CB8AC3E}">
        <p14:creationId xmlns:p14="http://schemas.microsoft.com/office/powerpoint/2010/main" val="30642811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3561C5-3065-EF41-A39B-530405D48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Образность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11F3DCC-9BC8-CB4A-A667-B9727EB0E7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Образность – основное отличительное свойство художественного текста.</a:t>
            </a:r>
          </a:p>
          <a:p>
            <a:r>
              <a:rPr lang="ru-RU" sz="2800" dirty="0"/>
              <a:t>Основное средство создания образа – слово, воздействующее на читателя.</a:t>
            </a:r>
          </a:p>
          <a:p>
            <a:r>
              <a:rPr lang="ru-RU" sz="2800" dirty="0"/>
              <a:t>Художественный образ субъективен, так как явления действительности вызывают у разных писателей разные ассоциации.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7480338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59E612-31E1-894C-94E1-EEDC3E05C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Эмоциональность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69DD74A-9F63-A240-866F-59A28526BF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Эмоциональность присутствует и в других функциональных стилях.</a:t>
            </a:r>
          </a:p>
          <a:p>
            <a:r>
              <a:rPr lang="ru-RU" sz="2800" dirty="0"/>
              <a:t>В художественном тексте эмоциональность особенно важна и ярко выражена.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42565126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3C6549-880B-7044-99AA-AB89AA6EB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1" y="310343"/>
            <a:ext cx="7985759" cy="8688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/>
              <a:t>речь автора и речь героев</a:t>
            </a:r>
          </a:p>
        </p:txBody>
      </p:sp>
      <p:pic>
        <p:nvPicPr>
          <p:cNvPr id="6" name="Segnaposto contenuto 5" descr="Immagine che contiene testo&#10;&#10;Descrizione generata automaticamente">
            <a:extLst>
              <a:ext uri="{FF2B5EF4-FFF2-40B4-BE49-F238E27FC236}">
                <a16:creationId xmlns:a16="http://schemas.microsoft.com/office/drawing/2014/main" id="{64F3E67D-44EF-E344-B5CD-248ABA5ABB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5572" y="2360403"/>
            <a:ext cx="11420856" cy="365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7312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3C6549-880B-7044-99AA-AB89AA6EB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1" y="310343"/>
            <a:ext cx="7985759" cy="8688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/>
              <a:t>речь автора и речь героев</a:t>
            </a: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3525FCD4-9C9E-604F-AFA5-417978A0C0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6738" y="2139484"/>
            <a:ext cx="7218523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7336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8B92AF-E3A9-1147-902C-EBD0F8D0D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/>
              <a:t>Стилистически и социально маркированные средства в речи героев художественного произведения</a:t>
            </a:r>
            <a:endParaRPr lang="it-IT" sz="32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125EF78-E2C7-9B48-8B30-112F7FC0CC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/>
              <a:t>При создании речевых портретов героев автор использует различные средства языка:</a:t>
            </a:r>
          </a:p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89EDA7A-E9D1-2E4A-A4F0-C91AC7DD9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158" y="3853544"/>
            <a:ext cx="8981280" cy="19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872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A363CA7-1F29-4F40-8738-24814380E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827315"/>
            <a:ext cx="11090274" cy="52655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/>
              <a:t>Стилистика – это наука, изучающая выразительные средства языка, закономерности функционирования языка в различных сферах общения.</a:t>
            </a:r>
          </a:p>
          <a:p>
            <a:pPr marL="0" indent="0">
              <a:buNone/>
            </a:pPr>
            <a:endParaRPr lang="ru-RU" sz="2800" b="1" dirty="0"/>
          </a:p>
          <a:p>
            <a:pPr marL="0" indent="0">
              <a:buNone/>
            </a:pPr>
            <a:r>
              <a:rPr lang="ru-RU" sz="2800" b="1" dirty="0"/>
              <a:t>Как оптимально, наилучшим образом выразить конкретное содержание?</a:t>
            </a:r>
          </a:p>
          <a:p>
            <a:pPr marL="0" indent="0">
              <a:buNone/>
            </a:pPr>
            <a:r>
              <a:rPr lang="ru-RU" sz="2800" b="1" dirty="0"/>
              <a:t>«Наилучшим образом» значит в соответствии с целями общения, в соответствии со сферой и ситуацией общения.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2567352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F5C975-B76D-7443-BBDE-02DF14BF9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899024"/>
            <a:ext cx="3076032" cy="391494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400" dirty="0" err="1"/>
              <a:t>содержание</a:t>
            </a:r>
            <a:r>
              <a:rPr lang="en-US" sz="3400" dirty="0"/>
              <a:t> </a:t>
            </a:r>
            <a:r>
              <a:rPr lang="en-US" sz="3400" dirty="0" err="1"/>
              <a:t>одинаковое</a:t>
            </a:r>
            <a:br>
              <a:rPr lang="en-US" sz="3400" dirty="0"/>
            </a:br>
            <a:br>
              <a:rPr lang="ru-RU" sz="3400" dirty="0"/>
            </a:br>
            <a:br>
              <a:rPr lang="ru-RU" sz="3400" dirty="0"/>
            </a:br>
            <a:r>
              <a:rPr lang="en-US" sz="3400" dirty="0" err="1"/>
              <a:t>языковое</a:t>
            </a:r>
            <a:r>
              <a:rPr lang="en-US" sz="3400" dirty="0"/>
              <a:t> </a:t>
            </a:r>
            <a:r>
              <a:rPr lang="en-US" sz="3400" dirty="0" err="1"/>
              <a:t>оформление</a:t>
            </a:r>
            <a:r>
              <a:rPr lang="en-US" sz="3400" dirty="0"/>
              <a:t> </a:t>
            </a:r>
            <a:r>
              <a:rPr lang="en-US" sz="3400" dirty="0" err="1"/>
              <a:t>разное</a:t>
            </a:r>
            <a:endParaRPr lang="en-US" sz="3400" dirty="0"/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206A4FED-BEC7-A643-A6C4-D15DD79A62A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038595" y="1213820"/>
            <a:ext cx="7946889" cy="47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184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BE0685-DD43-4C4D-98CB-103770369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Какой из этих текстов можно напечатать в газете?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0ED7F5B-FD58-7445-AFDC-3748598F8BE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Сто пятьдесят километров в час </a:t>
            </a:r>
          </a:p>
          <a:p>
            <a:r>
              <a:rPr lang="ru-RU" dirty="0"/>
              <a:t>Когда на такой скорости летишь с ледяной горы, то темнеет в глазах</a:t>
            </a:r>
          </a:p>
          <a:p>
            <a:endParaRPr lang="ru-RU" dirty="0"/>
          </a:p>
          <a:p>
            <a:r>
              <a:rPr lang="ru-RU" dirty="0"/>
              <a:t>лететь с горы  </a:t>
            </a:r>
          </a:p>
          <a:p>
            <a:r>
              <a:rPr lang="ru-RU" dirty="0"/>
              <a:t>половина жизни  </a:t>
            </a:r>
          </a:p>
          <a:p>
            <a:r>
              <a:rPr lang="ru-RU" dirty="0"/>
              <a:t>сворачивать горы  </a:t>
            </a:r>
          </a:p>
          <a:p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005204C-DB8D-D641-8D33-AC7102AD43C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большая скорость</a:t>
            </a:r>
          </a:p>
          <a:p>
            <a:r>
              <a:rPr lang="ru-RU" dirty="0"/>
              <a:t>субъект обобщённый: с горы может «лететь» любой человек, в том числе и читатель</a:t>
            </a:r>
          </a:p>
          <a:p>
            <a:r>
              <a:rPr lang="ru-RU" dirty="0"/>
              <a:t>метафора</a:t>
            </a:r>
          </a:p>
          <a:p>
            <a:r>
              <a:rPr lang="ru-RU" dirty="0"/>
              <a:t>перифраз</a:t>
            </a:r>
          </a:p>
          <a:p>
            <a:r>
              <a:rPr lang="ru-RU" dirty="0"/>
              <a:t>игра слов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3678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422103-DFC6-E742-9FD7-3C16F0F7E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2C1168A-57B8-7849-9ECA-B509F73FBA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sz="3200" b="1" dirty="0"/>
              <a:t>Стиль</a:t>
            </a:r>
            <a:r>
              <a:rPr lang="ru-RU" sz="3200" dirty="0"/>
              <a:t> – это характеристика текста, которая определяется тем, </a:t>
            </a:r>
            <a:r>
              <a:rPr lang="ru-RU" sz="3200" b="1" dirty="0"/>
              <a:t>какие</a:t>
            </a:r>
            <a:r>
              <a:rPr lang="ru-RU" sz="3200" dirty="0"/>
              <a:t> языковые единицы используются в тексте и </a:t>
            </a:r>
            <a:r>
              <a:rPr lang="ru-RU" sz="3200" b="1" dirty="0"/>
              <a:t>как</a:t>
            </a:r>
            <a:r>
              <a:rPr lang="ru-RU" sz="3200" dirty="0"/>
              <a:t> эти единицы сочетаются друг с другом </a:t>
            </a:r>
            <a:r>
              <a:rPr lang="ru-RU" sz="3200" b="1" dirty="0"/>
              <a:t>для</a:t>
            </a:r>
            <a:r>
              <a:rPr lang="ru-RU" sz="3200" dirty="0"/>
              <a:t> достижения </a:t>
            </a:r>
            <a:r>
              <a:rPr lang="ru-RU" sz="3200" b="1" dirty="0"/>
              <a:t>нужного эффекта</a:t>
            </a:r>
            <a:endParaRPr lang="it-IT" sz="3200" b="1" dirty="0"/>
          </a:p>
        </p:txBody>
      </p:sp>
    </p:spTree>
    <p:extLst>
      <p:ext uri="{BB962C8B-B14F-4D97-AF65-F5344CB8AC3E}">
        <p14:creationId xmlns:p14="http://schemas.microsoft.com/office/powerpoint/2010/main" val="4060042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886323-1560-564E-BBB8-78C7770BC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языковые единицы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DC8A0D7-40AB-E345-8976-B972DA9F13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sz="3200" dirty="0"/>
              <a:t>нейтральные</a:t>
            </a:r>
          </a:p>
          <a:p>
            <a:pPr algn="ctr"/>
            <a:r>
              <a:rPr lang="ru-RU" sz="3200" dirty="0"/>
              <a:t>стилистически маркированные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2664979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D15204-8B07-9146-B2C0-A1E2CA69C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Стилистически нейтральные языковые единицы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45CF85C-83AB-F448-B0FA-F739B0EDF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/>
              <a:t>могут использоваться в любом тексте</a:t>
            </a:r>
          </a:p>
          <a:p>
            <a:pPr marL="0" indent="0" algn="ctr">
              <a:buNone/>
            </a:pPr>
            <a:endParaRPr lang="ru-RU" sz="3200" dirty="0"/>
          </a:p>
          <a:p>
            <a:pPr marL="0" indent="0" algn="ctr">
              <a:buNone/>
            </a:pPr>
            <a:r>
              <a:rPr lang="ru-RU" sz="3200" i="1" dirty="0"/>
              <a:t>университет, читать, быстро, холодный, никогда</a:t>
            </a:r>
            <a:endParaRPr lang="it-IT" sz="3200" i="1" dirty="0"/>
          </a:p>
        </p:txBody>
      </p:sp>
    </p:spTree>
    <p:extLst>
      <p:ext uri="{BB962C8B-B14F-4D97-AF65-F5344CB8AC3E}">
        <p14:creationId xmlns:p14="http://schemas.microsoft.com/office/powerpoint/2010/main" val="634792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395DB9-2057-2045-96FC-DBF0BB813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Стилистически маркированные языковые единицы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B9E7679-F79F-2B4F-86F4-48392347B0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sz="3200" dirty="0"/>
              <a:t>экспрессивные средства</a:t>
            </a:r>
          </a:p>
          <a:p>
            <a:pPr algn="ctr"/>
            <a:r>
              <a:rPr lang="ru-RU" sz="3200" dirty="0"/>
              <a:t>функциональные средства</a:t>
            </a:r>
          </a:p>
          <a:p>
            <a:pPr marL="0" indent="0">
              <a:buNone/>
            </a:pP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94652837"/>
      </p:ext>
    </p:extLst>
  </p:cSld>
  <p:clrMapOvr>
    <a:masterClrMapping/>
  </p:clrMapOvr>
</p:sld>
</file>

<file path=ppt/theme/theme1.xml><?xml version="1.0" encoding="utf-8"?>
<a:theme xmlns:a="http://schemas.openxmlformats.org/drawingml/2006/main" name="3DFloatVTI">
  <a:themeElements>
    <a:clrScheme name="AnalogousFromLightSeedRightStep">
      <a:dk1>
        <a:srgbClr val="000000"/>
      </a:dk1>
      <a:lt1>
        <a:srgbClr val="FFFFFF"/>
      </a:lt1>
      <a:dk2>
        <a:srgbClr val="413424"/>
      </a:dk2>
      <a:lt2>
        <a:srgbClr val="E2E8E4"/>
      </a:lt2>
      <a:accent1>
        <a:srgbClr val="EC70C6"/>
      </a:accent1>
      <a:accent2>
        <a:srgbClr val="E8517A"/>
      </a:accent2>
      <a:accent3>
        <a:srgbClr val="EC8270"/>
      </a:accent3>
      <a:accent4>
        <a:srgbClr val="E2912A"/>
      </a:accent4>
      <a:accent5>
        <a:srgbClr val="A8A650"/>
      </a:accent5>
      <a:accent6>
        <a:srgbClr val="83AF3D"/>
      </a:accent6>
      <a:hlink>
        <a:srgbClr val="568E67"/>
      </a:hlink>
      <a:folHlink>
        <a:srgbClr val="7F7F7F"/>
      </a:folHlink>
    </a:clrScheme>
    <a:fontScheme name="Float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DFloatVTI" id="{F59BA300-ED19-4B39-9AE3-7882B1DE8B78}" vid="{0FEC63E3-719F-4F50-9F1E-5B8BAF3910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603</Words>
  <Application>Microsoft Macintosh PowerPoint</Application>
  <PresentationFormat>Widescreen</PresentationFormat>
  <Paragraphs>87</Paragraphs>
  <Slides>24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7" baseType="lpstr">
      <vt:lpstr>Arial</vt:lpstr>
      <vt:lpstr>Avenir Next LT Pro</vt:lpstr>
      <vt:lpstr>3DFloatVTI</vt:lpstr>
      <vt:lpstr>функциональные стили речи</vt:lpstr>
      <vt:lpstr>Основные понятия функциональной стилистики русского языка</vt:lpstr>
      <vt:lpstr>Presentazione standard di PowerPoint</vt:lpstr>
      <vt:lpstr>содержание одинаковое   языковое оформление разное</vt:lpstr>
      <vt:lpstr>Какой из этих текстов можно напечатать в газете?</vt:lpstr>
      <vt:lpstr>Presentazione standard di PowerPoint</vt:lpstr>
      <vt:lpstr>языковые единицы</vt:lpstr>
      <vt:lpstr>Стилистически нейтральные языковые единицы</vt:lpstr>
      <vt:lpstr>Стилистически маркированные языковые единицы</vt:lpstr>
      <vt:lpstr>экспрессивные средства</vt:lpstr>
      <vt:lpstr>экспрессивные средства</vt:lpstr>
      <vt:lpstr>функциональные средства</vt:lpstr>
      <vt:lpstr>Стилистические ресурсы языка</vt:lpstr>
      <vt:lpstr>синонимичные ряды</vt:lpstr>
      <vt:lpstr>Функциональный стиль речи</vt:lpstr>
      <vt:lpstr>Presentazione standard di PowerPoint</vt:lpstr>
      <vt:lpstr>непосредственная связь с жизнедеятельностью человека </vt:lpstr>
      <vt:lpstr>художественная литература</vt:lpstr>
      <vt:lpstr>нехудожественный vs художественный</vt:lpstr>
      <vt:lpstr>Образность</vt:lpstr>
      <vt:lpstr>Эмоциональность</vt:lpstr>
      <vt:lpstr>речь автора и речь героев</vt:lpstr>
      <vt:lpstr>речь автора и речь героев</vt:lpstr>
      <vt:lpstr>Стилистически и социально маркированные средства в речи героев художественного произведения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функциональные стили речи</dc:title>
  <dc:creator>natalia.guseva@unimc.it</dc:creator>
  <cp:lastModifiedBy>natalia.guseva@unimc.it</cp:lastModifiedBy>
  <cp:revision>1</cp:revision>
  <dcterms:created xsi:type="dcterms:W3CDTF">2023-10-24T12:32:59Z</dcterms:created>
  <dcterms:modified xsi:type="dcterms:W3CDTF">2023-10-24T12:59:56Z</dcterms:modified>
</cp:coreProperties>
</file>