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66" r:id="rId3"/>
    <p:sldId id="267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8" r:id="rId12"/>
    <p:sldId id="277" r:id="rId13"/>
    <p:sldId id="279" r:id="rId14"/>
    <p:sldId id="280" r:id="rId15"/>
    <p:sldId id="281" r:id="rId16"/>
    <p:sldId id="282" r:id="rId17"/>
    <p:sldId id="257" r:id="rId18"/>
    <p:sldId id="259" r:id="rId19"/>
    <p:sldId id="283" r:id="rId20"/>
    <p:sldId id="260" r:id="rId21"/>
    <p:sldId id="261" r:id="rId22"/>
    <p:sldId id="263" r:id="rId23"/>
    <p:sldId id="262" r:id="rId24"/>
    <p:sldId id="264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9B4943-8801-4613-BFC6-2467BBA4BCB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677529-4B40-42BC-8D6D-75F59FD79687}">
      <dgm:prSet/>
      <dgm:spPr/>
      <dgm:t>
        <a:bodyPr/>
        <a:lstStyle/>
        <a:p>
          <a:r>
            <a:rPr lang="ru-RU"/>
            <a:t>разговорный стиль</a:t>
          </a:r>
          <a:endParaRPr lang="en-US"/>
        </a:p>
      </dgm:t>
    </dgm:pt>
    <dgm:pt modelId="{0CD0DE22-9C53-4990-8382-5321F79AA5F6}" type="parTrans" cxnId="{3B4743D4-8473-49EC-91C2-F25BBB910112}">
      <dgm:prSet/>
      <dgm:spPr/>
      <dgm:t>
        <a:bodyPr/>
        <a:lstStyle/>
        <a:p>
          <a:endParaRPr lang="en-US"/>
        </a:p>
      </dgm:t>
    </dgm:pt>
    <dgm:pt modelId="{BD28C67D-E3DD-4B29-AA5C-8613F76BC914}" type="sibTrans" cxnId="{3B4743D4-8473-49EC-91C2-F25BBB910112}">
      <dgm:prSet/>
      <dgm:spPr/>
      <dgm:t>
        <a:bodyPr/>
        <a:lstStyle/>
        <a:p>
          <a:endParaRPr lang="en-US"/>
        </a:p>
      </dgm:t>
    </dgm:pt>
    <dgm:pt modelId="{0F4D80D8-6EE4-4D8B-9FCB-DA23CF750645}">
      <dgm:prSet/>
      <dgm:spPr/>
      <dgm:t>
        <a:bodyPr/>
        <a:lstStyle/>
        <a:p>
          <a:r>
            <a:rPr lang="ru-RU"/>
            <a:t>научный стиль</a:t>
          </a:r>
          <a:endParaRPr lang="en-US"/>
        </a:p>
      </dgm:t>
    </dgm:pt>
    <dgm:pt modelId="{8DD165A6-EF35-4974-A37B-DF8B8013C56F}" type="parTrans" cxnId="{BA9CD49B-FCDD-4A6F-817E-5EF7EC55A487}">
      <dgm:prSet/>
      <dgm:spPr/>
      <dgm:t>
        <a:bodyPr/>
        <a:lstStyle/>
        <a:p>
          <a:endParaRPr lang="en-US"/>
        </a:p>
      </dgm:t>
    </dgm:pt>
    <dgm:pt modelId="{D9EB2872-5EFB-427A-9204-D9900BA137B7}" type="sibTrans" cxnId="{BA9CD49B-FCDD-4A6F-817E-5EF7EC55A487}">
      <dgm:prSet/>
      <dgm:spPr/>
      <dgm:t>
        <a:bodyPr/>
        <a:lstStyle/>
        <a:p>
          <a:endParaRPr lang="en-US"/>
        </a:p>
      </dgm:t>
    </dgm:pt>
    <dgm:pt modelId="{A4A12613-1716-4EA8-9A25-835A300975BD}">
      <dgm:prSet/>
      <dgm:spPr/>
      <dgm:t>
        <a:bodyPr/>
        <a:lstStyle/>
        <a:p>
          <a:r>
            <a:rPr lang="ru-RU"/>
            <a:t>публицистический стиль</a:t>
          </a:r>
          <a:endParaRPr lang="en-US"/>
        </a:p>
      </dgm:t>
    </dgm:pt>
    <dgm:pt modelId="{AB888024-D26E-4320-A996-B8A3C3245E27}" type="parTrans" cxnId="{D102F65A-8647-4274-9FCE-0ED5C82ADE8C}">
      <dgm:prSet/>
      <dgm:spPr/>
      <dgm:t>
        <a:bodyPr/>
        <a:lstStyle/>
        <a:p>
          <a:endParaRPr lang="en-US"/>
        </a:p>
      </dgm:t>
    </dgm:pt>
    <dgm:pt modelId="{6852A793-D3C7-4554-878C-0A421EE766D4}" type="sibTrans" cxnId="{D102F65A-8647-4274-9FCE-0ED5C82ADE8C}">
      <dgm:prSet/>
      <dgm:spPr/>
      <dgm:t>
        <a:bodyPr/>
        <a:lstStyle/>
        <a:p>
          <a:endParaRPr lang="en-US"/>
        </a:p>
      </dgm:t>
    </dgm:pt>
    <dgm:pt modelId="{BD8DE618-A41C-4FDD-9E49-122705839887}">
      <dgm:prSet/>
      <dgm:spPr/>
      <dgm:t>
        <a:bodyPr/>
        <a:lstStyle/>
        <a:p>
          <a:r>
            <a:rPr lang="ru-RU"/>
            <a:t>официально-деловой стиль</a:t>
          </a:r>
          <a:endParaRPr lang="en-US"/>
        </a:p>
      </dgm:t>
    </dgm:pt>
    <dgm:pt modelId="{73B65786-DD92-4BA8-917B-D1D13EA6B9BD}" type="parTrans" cxnId="{5DC60A82-F63D-469D-8CA4-A64967BE6185}">
      <dgm:prSet/>
      <dgm:spPr/>
      <dgm:t>
        <a:bodyPr/>
        <a:lstStyle/>
        <a:p>
          <a:endParaRPr lang="en-US"/>
        </a:p>
      </dgm:t>
    </dgm:pt>
    <dgm:pt modelId="{3436A0EB-A2BA-4C11-99B0-DCC8E7366198}" type="sibTrans" cxnId="{5DC60A82-F63D-469D-8CA4-A64967BE6185}">
      <dgm:prSet/>
      <dgm:spPr/>
      <dgm:t>
        <a:bodyPr/>
        <a:lstStyle/>
        <a:p>
          <a:endParaRPr lang="en-US"/>
        </a:p>
      </dgm:t>
    </dgm:pt>
    <dgm:pt modelId="{D3243199-F1D1-4046-86F2-BEADE4003E1F}">
      <dgm:prSet/>
      <dgm:spPr/>
      <dgm:t>
        <a:bodyPr/>
        <a:lstStyle/>
        <a:p>
          <a:endParaRPr lang="en-US" dirty="0"/>
        </a:p>
      </dgm:t>
    </dgm:pt>
    <dgm:pt modelId="{54BDB12F-497B-49EF-9AC5-24A673570FED}" type="parTrans" cxnId="{FAF68677-C708-48D0-9EFB-38A31FDA2252}">
      <dgm:prSet/>
      <dgm:spPr/>
      <dgm:t>
        <a:bodyPr/>
        <a:lstStyle/>
        <a:p>
          <a:endParaRPr lang="en-US"/>
        </a:p>
      </dgm:t>
    </dgm:pt>
    <dgm:pt modelId="{4F3C7FC7-4B16-4D0D-A34A-4D081E020A68}" type="sibTrans" cxnId="{FAF68677-C708-48D0-9EFB-38A31FDA2252}">
      <dgm:prSet/>
      <dgm:spPr/>
      <dgm:t>
        <a:bodyPr/>
        <a:lstStyle/>
        <a:p>
          <a:endParaRPr lang="en-US"/>
        </a:p>
      </dgm:t>
    </dgm:pt>
    <dgm:pt modelId="{5314BB7F-07E0-0941-8F05-6D8D30F126CF}" type="pres">
      <dgm:prSet presAssocID="{D89B4943-8801-4613-BFC6-2467BBA4BCB0}" presName="vert0" presStyleCnt="0">
        <dgm:presLayoutVars>
          <dgm:dir/>
          <dgm:animOne val="branch"/>
          <dgm:animLvl val="lvl"/>
        </dgm:presLayoutVars>
      </dgm:prSet>
      <dgm:spPr/>
    </dgm:pt>
    <dgm:pt modelId="{D2D20031-861A-F945-B9DC-7BF0950AD893}" type="pres">
      <dgm:prSet presAssocID="{B8677529-4B40-42BC-8D6D-75F59FD79687}" presName="thickLine" presStyleLbl="alignNode1" presStyleIdx="0" presStyleCnt="5"/>
      <dgm:spPr/>
    </dgm:pt>
    <dgm:pt modelId="{E962157B-334F-2B41-9F13-4CC7CCC757A6}" type="pres">
      <dgm:prSet presAssocID="{B8677529-4B40-42BC-8D6D-75F59FD79687}" presName="horz1" presStyleCnt="0"/>
      <dgm:spPr/>
    </dgm:pt>
    <dgm:pt modelId="{E103AF09-71ED-A448-8E92-CB9C6DC21726}" type="pres">
      <dgm:prSet presAssocID="{B8677529-4B40-42BC-8D6D-75F59FD79687}" presName="tx1" presStyleLbl="revTx" presStyleIdx="0" presStyleCnt="5"/>
      <dgm:spPr/>
    </dgm:pt>
    <dgm:pt modelId="{65BBE80A-2E56-F141-90B6-5286A23F1B5B}" type="pres">
      <dgm:prSet presAssocID="{B8677529-4B40-42BC-8D6D-75F59FD79687}" presName="vert1" presStyleCnt="0"/>
      <dgm:spPr/>
    </dgm:pt>
    <dgm:pt modelId="{6709867C-DA2A-BB4C-AFB2-72083C0CE7AC}" type="pres">
      <dgm:prSet presAssocID="{0F4D80D8-6EE4-4D8B-9FCB-DA23CF750645}" presName="thickLine" presStyleLbl="alignNode1" presStyleIdx="1" presStyleCnt="5"/>
      <dgm:spPr/>
    </dgm:pt>
    <dgm:pt modelId="{E074DCEB-2FC3-1748-B631-EFDE72E2AADB}" type="pres">
      <dgm:prSet presAssocID="{0F4D80D8-6EE4-4D8B-9FCB-DA23CF750645}" presName="horz1" presStyleCnt="0"/>
      <dgm:spPr/>
    </dgm:pt>
    <dgm:pt modelId="{453FF96A-B958-F640-A6D3-3FE6EC68010C}" type="pres">
      <dgm:prSet presAssocID="{0F4D80D8-6EE4-4D8B-9FCB-DA23CF750645}" presName="tx1" presStyleLbl="revTx" presStyleIdx="1" presStyleCnt="5"/>
      <dgm:spPr/>
    </dgm:pt>
    <dgm:pt modelId="{7FA326DD-3942-5744-920F-F9FDF3896BAD}" type="pres">
      <dgm:prSet presAssocID="{0F4D80D8-6EE4-4D8B-9FCB-DA23CF750645}" presName="vert1" presStyleCnt="0"/>
      <dgm:spPr/>
    </dgm:pt>
    <dgm:pt modelId="{8FCB13A7-BF32-BA44-9C6C-B1FD1CFFFDCF}" type="pres">
      <dgm:prSet presAssocID="{A4A12613-1716-4EA8-9A25-835A300975BD}" presName="thickLine" presStyleLbl="alignNode1" presStyleIdx="2" presStyleCnt="5"/>
      <dgm:spPr/>
    </dgm:pt>
    <dgm:pt modelId="{63666192-3483-7F48-B2C1-D51DF5175C4D}" type="pres">
      <dgm:prSet presAssocID="{A4A12613-1716-4EA8-9A25-835A300975BD}" presName="horz1" presStyleCnt="0"/>
      <dgm:spPr/>
    </dgm:pt>
    <dgm:pt modelId="{CA1CEF4B-4DD7-0B4C-A673-682CCDEAC95E}" type="pres">
      <dgm:prSet presAssocID="{A4A12613-1716-4EA8-9A25-835A300975BD}" presName="tx1" presStyleLbl="revTx" presStyleIdx="2" presStyleCnt="5"/>
      <dgm:spPr/>
    </dgm:pt>
    <dgm:pt modelId="{5E8C6538-47B6-7942-9A5E-0B50030CD203}" type="pres">
      <dgm:prSet presAssocID="{A4A12613-1716-4EA8-9A25-835A300975BD}" presName="vert1" presStyleCnt="0"/>
      <dgm:spPr/>
    </dgm:pt>
    <dgm:pt modelId="{27445E3E-AD42-2E41-8BBC-60AB563028E0}" type="pres">
      <dgm:prSet presAssocID="{BD8DE618-A41C-4FDD-9E49-122705839887}" presName="thickLine" presStyleLbl="alignNode1" presStyleIdx="3" presStyleCnt="5"/>
      <dgm:spPr/>
    </dgm:pt>
    <dgm:pt modelId="{017230BD-8E7B-2747-8292-448083DA7F53}" type="pres">
      <dgm:prSet presAssocID="{BD8DE618-A41C-4FDD-9E49-122705839887}" presName="horz1" presStyleCnt="0"/>
      <dgm:spPr/>
    </dgm:pt>
    <dgm:pt modelId="{BB8BD92D-8F0F-3648-BE08-1170A1124BF6}" type="pres">
      <dgm:prSet presAssocID="{BD8DE618-A41C-4FDD-9E49-122705839887}" presName="tx1" presStyleLbl="revTx" presStyleIdx="3" presStyleCnt="5"/>
      <dgm:spPr/>
    </dgm:pt>
    <dgm:pt modelId="{C5D4B169-461C-234B-917F-1322E08DD366}" type="pres">
      <dgm:prSet presAssocID="{BD8DE618-A41C-4FDD-9E49-122705839887}" presName="vert1" presStyleCnt="0"/>
      <dgm:spPr/>
    </dgm:pt>
    <dgm:pt modelId="{F291F2D2-CFB1-2D40-975B-1E0D12512A14}" type="pres">
      <dgm:prSet presAssocID="{D3243199-F1D1-4046-86F2-BEADE4003E1F}" presName="thickLine" presStyleLbl="alignNode1" presStyleIdx="4" presStyleCnt="5"/>
      <dgm:spPr/>
    </dgm:pt>
    <dgm:pt modelId="{26CAAAB7-157A-F848-92DB-01F3E7C55C94}" type="pres">
      <dgm:prSet presAssocID="{D3243199-F1D1-4046-86F2-BEADE4003E1F}" presName="horz1" presStyleCnt="0"/>
      <dgm:spPr/>
    </dgm:pt>
    <dgm:pt modelId="{387EBDC8-44AF-554E-80A0-3C1BE9F82525}" type="pres">
      <dgm:prSet presAssocID="{D3243199-F1D1-4046-86F2-BEADE4003E1F}" presName="tx1" presStyleLbl="revTx" presStyleIdx="4" presStyleCnt="5"/>
      <dgm:spPr/>
    </dgm:pt>
    <dgm:pt modelId="{742807E0-78E0-A949-A8CE-A3C53B86CC4A}" type="pres">
      <dgm:prSet presAssocID="{D3243199-F1D1-4046-86F2-BEADE4003E1F}" presName="vert1" presStyleCnt="0"/>
      <dgm:spPr/>
    </dgm:pt>
  </dgm:ptLst>
  <dgm:cxnLst>
    <dgm:cxn modelId="{CE647833-0851-804C-8E48-8493B279708E}" type="presOf" srcId="{D89B4943-8801-4613-BFC6-2467BBA4BCB0}" destId="{5314BB7F-07E0-0941-8F05-6D8D30F126CF}" srcOrd="0" destOrd="0" presId="urn:microsoft.com/office/officeart/2008/layout/LinedList"/>
    <dgm:cxn modelId="{6BD87144-86FA-F146-9C58-19ED0A329105}" type="presOf" srcId="{BD8DE618-A41C-4FDD-9E49-122705839887}" destId="{BB8BD92D-8F0F-3648-BE08-1170A1124BF6}" srcOrd="0" destOrd="0" presId="urn:microsoft.com/office/officeart/2008/layout/LinedList"/>
    <dgm:cxn modelId="{D102F65A-8647-4274-9FCE-0ED5C82ADE8C}" srcId="{D89B4943-8801-4613-BFC6-2467BBA4BCB0}" destId="{A4A12613-1716-4EA8-9A25-835A300975BD}" srcOrd="2" destOrd="0" parTransId="{AB888024-D26E-4320-A996-B8A3C3245E27}" sibTransId="{6852A793-D3C7-4554-878C-0A421EE766D4}"/>
    <dgm:cxn modelId="{FAF68677-C708-48D0-9EFB-38A31FDA2252}" srcId="{D89B4943-8801-4613-BFC6-2467BBA4BCB0}" destId="{D3243199-F1D1-4046-86F2-BEADE4003E1F}" srcOrd="4" destOrd="0" parTransId="{54BDB12F-497B-49EF-9AC5-24A673570FED}" sibTransId="{4F3C7FC7-4B16-4D0D-A34A-4D081E020A68}"/>
    <dgm:cxn modelId="{8095187F-66E2-5240-8B7B-01A8668032F3}" type="presOf" srcId="{B8677529-4B40-42BC-8D6D-75F59FD79687}" destId="{E103AF09-71ED-A448-8E92-CB9C6DC21726}" srcOrd="0" destOrd="0" presId="urn:microsoft.com/office/officeart/2008/layout/LinedList"/>
    <dgm:cxn modelId="{13C5897F-FA07-AE44-BF1F-4D9B79AEA4CF}" type="presOf" srcId="{D3243199-F1D1-4046-86F2-BEADE4003E1F}" destId="{387EBDC8-44AF-554E-80A0-3C1BE9F82525}" srcOrd="0" destOrd="0" presId="urn:microsoft.com/office/officeart/2008/layout/LinedList"/>
    <dgm:cxn modelId="{5DC60A82-F63D-469D-8CA4-A64967BE6185}" srcId="{D89B4943-8801-4613-BFC6-2467BBA4BCB0}" destId="{BD8DE618-A41C-4FDD-9E49-122705839887}" srcOrd="3" destOrd="0" parTransId="{73B65786-DD92-4BA8-917B-D1D13EA6B9BD}" sibTransId="{3436A0EB-A2BA-4C11-99B0-DCC8E7366198}"/>
    <dgm:cxn modelId="{BA9CD49B-FCDD-4A6F-817E-5EF7EC55A487}" srcId="{D89B4943-8801-4613-BFC6-2467BBA4BCB0}" destId="{0F4D80D8-6EE4-4D8B-9FCB-DA23CF750645}" srcOrd="1" destOrd="0" parTransId="{8DD165A6-EF35-4974-A37B-DF8B8013C56F}" sibTransId="{D9EB2872-5EFB-427A-9204-D9900BA137B7}"/>
    <dgm:cxn modelId="{168C47BD-250A-2645-9A1E-FC4E1EAA9C7B}" type="presOf" srcId="{0F4D80D8-6EE4-4D8B-9FCB-DA23CF750645}" destId="{453FF96A-B958-F640-A6D3-3FE6EC68010C}" srcOrd="0" destOrd="0" presId="urn:microsoft.com/office/officeart/2008/layout/LinedList"/>
    <dgm:cxn modelId="{9A91CBD2-92B9-0141-87F5-8C85FF64D4DA}" type="presOf" srcId="{A4A12613-1716-4EA8-9A25-835A300975BD}" destId="{CA1CEF4B-4DD7-0B4C-A673-682CCDEAC95E}" srcOrd="0" destOrd="0" presId="urn:microsoft.com/office/officeart/2008/layout/LinedList"/>
    <dgm:cxn modelId="{3B4743D4-8473-49EC-91C2-F25BBB910112}" srcId="{D89B4943-8801-4613-BFC6-2467BBA4BCB0}" destId="{B8677529-4B40-42BC-8D6D-75F59FD79687}" srcOrd="0" destOrd="0" parTransId="{0CD0DE22-9C53-4990-8382-5321F79AA5F6}" sibTransId="{BD28C67D-E3DD-4B29-AA5C-8613F76BC914}"/>
    <dgm:cxn modelId="{D3D955DE-3A35-CC43-A5A7-161924F69BD4}" type="presParOf" srcId="{5314BB7F-07E0-0941-8F05-6D8D30F126CF}" destId="{D2D20031-861A-F945-B9DC-7BF0950AD893}" srcOrd="0" destOrd="0" presId="urn:microsoft.com/office/officeart/2008/layout/LinedList"/>
    <dgm:cxn modelId="{D206616C-C872-9A4F-94B5-FDD13BE5E973}" type="presParOf" srcId="{5314BB7F-07E0-0941-8F05-6D8D30F126CF}" destId="{E962157B-334F-2B41-9F13-4CC7CCC757A6}" srcOrd="1" destOrd="0" presId="urn:microsoft.com/office/officeart/2008/layout/LinedList"/>
    <dgm:cxn modelId="{68D7E962-11DD-6642-8802-F7D50E188D00}" type="presParOf" srcId="{E962157B-334F-2B41-9F13-4CC7CCC757A6}" destId="{E103AF09-71ED-A448-8E92-CB9C6DC21726}" srcOrd="0" destOrd="0" presId="urn:microsoft.com/office/officeart/2008/layout/LinedList"/>
    <dgm:cxn modelId="{389DB824-4D82-B446-A03F-C9C11FC7DBDF}" type="presParOf" srcId="{E962157B-334F-2B41-9F13-4CC7CCC757A6}" destId="{65BBE80A-2E56-F141-90B6-5286A23F1B5B}" srcOrd="1" destOrd="0" presId="urn:microsoft.com/office/officeart/2008/layout/LinedList"/>
    <dgm:cxn modelId="{704BF6A5-ED9F-B74A-9032-354B2BB4B5D5}" type="presParOf" srcId="{5314BB7F-07E0-0941-8F05-6D8D30F126CF}" destId="{6709867C-DA2A-BB4C-AFB2-72083C0CE7AC}" srcOrd="2" destOrd="0" presId="urn:microsoft.com/office/officeart/2008/layout/LinedList"/>
    <dgm:cxn modelId="{DD1E09BE-4BFB-3A4C-94D8-773CA7F1F53F}" type="presParOf" srcId="{5314BB7F-07E0-0941-8F05-6D8D30F126CF}" destId="{E074DCEB-2FC3-1748-B631-EFDE72E2AADB}" srcOrd="3" destOrd="0" presId="urn:microsoft.com/office/officeart/2008/layout/LinedList"/>
    <dgm:cxn modelId="{A21A36D9-D026-F741-A057-7D105383B47C}" type="presParOf" srcId="{E074DCEB-2FC3-1748-B631-EFDE72E2AADB}" destId="{453FF96A-B958-F640-A6D3-3FE6EC68010C}" srcOrd="0" destOrd="0" presId="urn:microsoft.com/office/officeart/2008/layout/LinedList"/>
    <dgm:cxn modelId="{0A71B5B1-5ABE-4B4B-8F89-03007EC59366}" type="presParOf" srcId="{E074DCEB-2FC3-1748-B631-EFDE72E2AADB}" destId="{7FA326DD-3942-5744-920F-F9FDF3896BAD}" srcOrd="1" destOrd="0" presId="urn:microsoft.com/office/officeart/2008/layout/LinedList"/>
    <dgm:cxn modelId="{582296F5-913E-5B42-8C80-96EF29EE6579}" type="presParOf" srcId="{5314BB7F-07E0-0941-8F05-6D8D30F126CF}" destId="{8FCB13A7-BF32-BA44-9C6C-B1FD1CFFFDCF}" srcOrd="4" destOrd="0" presId="urn:microsoft.com/office/officeart/2008/layout/LinedList"/>
    <dgm:cxn modelId="{F11C2759-F799-844C-BC82-D94A8A6D4C6D}" type="presParOf" srcId="{5314BB7F-07E0-0941-8F05-6D8D30F126CF}" destId="{63666192-3483-7F48-B2C1-D51DF5175C4D}" srcOrd="5" destOrd="0" presId="urn:microsoft.com/office/officeart/2008/layout/LinedList"/>
    <dgm:cxn modelId="{7D769BE2-CEEF-AD4F-960C-1E2EACA991C1}" type="presParOf" srcId="{63666192-3483-7F48-B2C1-D51DF5175C4D}" destId="{CA1CEF4B-4DD7-0B4C-A673-682CCDEAC95E}" srcOrd="0" destOrd="0" presId="urn:microsoft.com/office/officeart/2008/layout/LinedList"/>
    <dgm:cxn modelId="{D3C3C24C-506C-D34D-B805-B79CAF6A0F51}" type="presParOf" srcId="{63666192-3483-7F48-B2C1-D51DF5175C4D}" destId="{5E8C6538-47B6-7942-9A5E-0B50030CD203}" srcOrd="1" destOrd="0" presId="urn:microsoft.com/office/officeart/2008/layout/LinedList"/>
    <dgm:cxn modelId="{DDF7BEB0-4C51-2749-8946-92223EB7DB96}" type="presParOf" srcId="{5314BB7F-07E0-0941-8F05-6D8D30F126CF}" destId="{27445E3E-AD42-2E41-8BBC-60AB563028E0}" srcOrd="6" destOrd="0" presId="urn:microsoft.com/office/officeart/2008/layout/LinedList"/>
    <dgm:cxn modelId="{0A07EF6D-ADE2-2649-9B0C-0D03765E98AD}" type="presParOf" srcId="{5314BB7F-07E0-0941-8F05-6D8D30F126CF}" destId="{017230BD-8E7B-2747-8292-448083DA7F53}" srcOrd="7" destOrd="0" presId="urn:microsoft.com/office/officeart/2008/layout/LinedList"/>
    <dgm:cxn modelId="{5A0B79D0-134B-8E40-BA28-253AA6CDD04D}" type="presParOf" srcId="{017230BD-8E7B-2747-8292-448083DA7F53}" destId="{BB8BD92D-8F0F-3648-BE08-1170A1124BF6}" srcOrd="0" destOrd="0" presId="urn:microsoft.com/office/officeart/2008/layout/LinedList"/>
    <dgm:cxn modelId="{A6B561E4-0E1F-FF40-B15C-45388652812F}" type="presParOf" srcId="{017230BD-8E7B-2747-8292-448083DA7F53}" destId="{C5D4B169-461C-234B-917F-1322E08DD366}" srcOrd="1" destOrd="0" presId="urn:microsoft.com/office/officeart/2008/layout/LinedList"/>
    <dgm:cxn modelId="{4B760E1A-E02D-E14B-AC3F-A7503A56CF5B}" type="presParOf" srcId="{5314BB7F-07E0-0941-8F05-6D8D30F126CF}" destId="{F291F2D2-CFB1-2D40-975B-1E0D12512A14}" srcOrd="8" destOrd="0" presId="urn:microsoft.com/office/officeart/2008/layout/LinedList"/>
    <dgm:cxn modelId="{45DD193D-E8DE-9D41-B64F-053D5D183426}" type="presParOf" srcId="{5314BB7F-07E0-0941-8F05-6D8D30F126CF}" destId="{26CAAAB7-157A-F848-92DB-01F3E7C55C94}" srcOrd="9" destOrd="0" presId="urn:microsoft.com/office/officeart/2008/layout/LinedList"/>
    <dgm:cxn modelId="{E01ADF86-188B-4342-ABE1-EB8E0738ED66}" type="presParOf" srcId="{26CAAAB7-157A-F848-92DB-01F3E7C55C94}" destId="{387EBDC8-44AF-554E-80A0-3C1BE9F82525}" srcOrd="0" destOrd="0" presId="urn:microsoft.com/office/officeart/2008/layout/LinedList"/>
    <dgm:cxn modelId="{FE6A5A9F-9972-8446-B66A-E20891A98C8F}" type="presParOf" srcId="{26CAAAB7-157A-F848-92DB-01F3E7C55C94}" destId="{742807E0-78E0-A949-A8CE-A3C53B86CC4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20031-861A-F945-B9DC-7BF0950AD893}">
      <dsp:nvSpPr>
        <dsp:cNvPr id="0" name=""/>
        <dsp:cNvSpPr/>
      </dsp:nvSpPr>
      <dsp:spPr>
        <a:xfrm>
          <a:off x="0" y="703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3AF09-71ED-A448-8E92-CB9C6DC21726}">
      <dsp:nvSpPr>
        <dsp:cNvPr id="0" name=""/>
        <dsp:cNvSpPr/>
      </dsp:nvSpPr>
      <dsp:spPr>
        <a:xfrm>
          <a:off x="0" y="703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разговорный стиль</a:t>
          </a:r>
          <a:endParaRPr lang="en-US" sz="3200" kern="1200"/>
        </a:p>
      </dsp:txBody>
      <dsp:txXfrm>
        <a:off x="0" y="703"/>
        <a:ext cx="6373813" cy="1151608"/>
      </dsp:txXfrm>
    </dsp:sp>
    <dsp:sp modelId="{6709867C-DA2A-BB4C-AFB2-72083C0CE7AC}">
      <dsp:nvSpPr>
        <dsp:cNvPr id="0" name=""/>
        <dsp:cNvSpPr/>
      </dsp:nvSpPr>
      <dsp:spPr>
        <a:xfrm>
          <a:off x="0" y="1152311"/>
          <a:ext cx="6373813" cy="0"/>
        </a:xfrm>
        <a:prstGeom prst="line">
          <a:avLst/>
        </a:prstGeom>
        <a:solidFill>
          <a:schemeClr val="accent2">
            <a:hueOff val="-5024972"/>
            <a:satOff val="-27"/>
            <a:lumOff val="1716"/>
            <a:alphaOff val="0"/>
          </a:schemeClr>
        </a:solidFill>
        <a:ln w="12700" cap="flat" cmpd="sng" algn="ctr">
          <a:solidFill>
            <a:schemeClr val="accent2">
              <a:hueOff val="-5024972"/>
              <a:satOff val="-27"/>
              <a:lumOff val="17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FF96A-B958-F640-A6D3-3FE6EC68010C}">
      <dsp:nvSpPr>
        <dsp:cNvPr id="0" name=""/>
        <dsp:cNvSpPr/>
      </dsp:nvSpPr>
      <dsp:spPr>
        <a:xfrm>
          <a:off x="0" y="1152311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научный стиль</a:t>
          </a:r>
          <a:endParaRPr lang="en-US" sz="3200" kern="1200"/>
        </a:p>
      </dsp:txBody>
      <dsp:txXfrm>
        <a:off x="0" y="1152311"/>
        <a:ext cx="6373813" cy="1151608"/>
      </dsp:txXfrm>
    </dsp:sp>
    <dsp:sp modelId="{8FCB13A7-BF32-BA44-9C6C-B1FD1CFFFDCF}">
      <dsp:nvSpPr>
        <dsp:cNvPr id="0" name=""/>
        <dsp:cNvSpPr/>
      </dsp:nvSpPr>
      <dsp:spPr>
        <a:xfrm>
          <a:off x="0" y="2303920"/>
          <a:ext cx="6373813" cy="0"/>
        </a:xfrm>
        <a:prstGeom prst="line">
          <a:avLst/>
        </a:prstGeom>
        <a:solidFill>
          <a:schemeClr val="accent2">
            <a:hueOff val="-10049943"/>
            <a:satOff val="-54"/>
            <a:lumOff val="3431"/>
            <a:alphaOff val="0"/>
          </a:schemeClr>
        </a:solidFill>
        <a:ln w="12700" cap="flat" cmpd="sng" algn="ctr">
          <a:solidFill>
            <a:schemeClr val="accent2">
              <a:hueOff val="-10049943"/>
              <a:satOff val="-54"/>
              <a:lumOff val="34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CEF4B-4DD7-0B4C-A673-682CCDEAC95E}">
      <dsp:nvSpPr>
        <dsp:cNvPr id="0" name=""/>
        <dsp:cNvSpPr/>
      </dsp:nvSpPr>
      <dsp:spPr>
        <a:xfrm>
          <a:off x="0" y="2303920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публицистический стиль</a:t>
          </a:r>
          <a:endParaRPr lang="en-US" sz="3200" kern="1200"/>
        </a:p>
      </dsp:txBody>
      <dsp:txXfrm>
        <a:off x="0" y="2303920"/>
        <a:ext cx="6373813" cy="1151608"/>
      </dsp:txXfrm>
    </dsp:sp>
    <dsp:sp modelId="{27445E3E-AD42-2E41-8BBC-60AB563028E0}">
      <dsp:nvSpPr>
        <dsp:cNvPr id="0" name=""/>
        <dsp:cNvSpPr/>
      </dsp:nvSpPr>
      <dsp:spPr>
        <a:xfrm>
          <a:off x="0" y="3455529"/>
          <a:ext cx="6373813" cy="0"/>
        </a:xfrm>
        <a:prstGeom prst="line">
          <a:avLst/>
        </a:prstGeom>
        <a:solidFill>
          <a:schemeClr val="accent2">
            <a:hueOff val="-15074915"/>
            <a:satOff val="-80"/>
            <a:lumOff val="5147"/>
            <a:alphaOff val="0"/>
          </a:schemeClr>
        </a:solidFill>
        <a:ln w="12700" cap="flat" cmpd="sng" algn="ctr">
          <a:solidFill>
            <a:schemeClr val="accent2">
              <a:hueOff val="-15074915"/>
              <a:satOff val="-80"/>
              <a:lumOff val="51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BD92D-8F0F-3648-BE08-1170A1124BF6}">
      <dsp:nvSpPr>
        <dsp:cNvPr id="0" name=""/>
        <dsp:cNvSpPr/>
      </dsp:nvSpPr>
      <dsp:spPr>
        <a:xfrm>
          <a:off x="0" y="3455529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/>
            <a:t>официально-деловой стиль</a:t>
          </a:r>
          <a:endParaRPr lang="en-US" sz="3200" kern="1200"/>
        </a:p>
      </dsp:txBody>
      <dsp:txXfrm>
        <a:off x="0" y="3455529"/>
        <a:ext cx="6373813" cy="1151608"/>
      </dsp:txXfrm>
    </dsp:sp>
    <dsp:sp modelId="{F291F2D2-CFB1-2D40-975B-1E0D12512A14}">
      <dsp:nvSpPr>
        <dsp:cNvPr id="0" name=""/>
        <dsp:cNvSpPr/>
      </dsp:nvSpPr>
      <dsp:spPr>
        <a:xfrm>
          <a:off x="0" y="4607138"/>
          <a:ext cx="6373813" cy="0"/>
        </a:xfrm>
        <a:prstGeom prst="line">
          <a:avLst/>
        </a:prstGeom>
        <a:solidFill>
          <a:schemeClr val="accent2">
            <a:hueOff val="-20099886"/>
            <a:satOff val="-107"/>
            <a:lumOff val="6863"/>
            <a:alphaOff val="0"/>
          </a:schemeClr>
        </a:solidFill>
        <a:ln w="12700" cap="flat" cmpd="sng" algn="ctr">
          <a:solidFill>
            <a:schemeClr val="accent2">
              <a:hueOff val="-20099886"/>
              <a:satOff val="-107"/>
              <a:lumOff val="68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EBDC8-44AF-554E-80A0-3C1BE9F82525}">
      <dsp:nvSpPr>
        <dsp:cNvPr id="0" name=""/>
        <dsp:cNvSpPr/>
      </dsp:nvSpPr>
      <dsp:spPr>
        <a:xfrm>
          <a:off x="0" y="4607138"/>
          <a:ext cx="6373813" cy="1151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0" y="4607138"/>
        <a:ext cx="6373813" cy="1151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October 24,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654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8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9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6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66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44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5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796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7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2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October 24,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9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October 24,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1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6A57B99-27F2-5946-3923-DDC0B0421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56" y="1031193"/>
            <a:ext cx="4834358" cy="2384898"/>
          </a:xfrm>
        </p:spPr>
        <p:txBody>
          <a:bodyPr anchor="b">
            <a:normAutofit/>
          </a:bodyPr>
          <a:lstStyle/>
          <a:p>
            <a:r>
              <a:rPr lang="ru-RU" sz="4800" dirty="0"/>
              <a:t>функциональные стили речи</a:t>
            </a:r>
            <a:endParaRPr lang="it-IT" sz="48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BB5517-661C-1BA3-D88E-5E0F95691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569008"/>
            <a:ext cx="3565525" cy="1731656"/>
          </a:xfrm>
        </p:spPr>
        <p:txBody>
          <a:bodyPr>
            <a:normAutofit/>
          </a:bodyPr>
          <a:lstStyle/>
          <a:p>
            <a:endParaRPr lang="it-IT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Motivo immagine con onde">
            <a:extLst>
              <a:ext uri="{FF2B5EF4-FFF2-40B4-BE49-F238E27FC236}">
                <a16:creationId xmlns:a16="http://schemas.microsoft.com/office/drawing/2014/main" id="{E6766CB7-5675-7854-C910-BD3A57A53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72" r="1" b="1"/>
          <a:stretch/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1AC6C06-99FE-4BA1-BC82-8406A424C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14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5AE3B-085E-9642-80B9-3289EE68E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экспрессивные средства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560A51-9A6E-A647-872B-01AE52CA9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Экспрессия</a:t>
            </a:r>
            <a:r>
              <a:rPr lang="ru-RU" dirty="0"/>
              <a:t> – это повышенная выразительность языкового средства.</a:t>
            </a:r>
          </a:p>
          <a:p>
            <a:r>
              <a:rPr lang="ru-RU" dirty="0"/>
              <a:t>Экспрессивные средства языка могут выражать </a:t>
            </a:r>
            <a:r>
              <a:rPr lang="ru-RU" b="1" dirty="0"/>
              <a:t>эмоциональное отношение </a:t>
            </a:r>
            <a:r>
              <a:rPr lang="ru-RU" dirty="0"/>
              <a:t>к предметам, к действиям и т.д.</a:t>
            </a:r>
          </a:p>
          <a:p>
            <a:r>
              <a:rPr lang="ru-RU" dirty="0"/>
              <a:t>Наши эмоции бывают </a:t>
            </a:r>
            <a:r>
              <a:rPr lang="ru-RU" b="1" dirty="0"/>
              <a:t>положительными и отрицательными </a:t>
            </a:r>
            <a:r>
              <a:rPr lang="ru-RU" dirty="0"/>
              <a:t>(восхищаться, испытывать симпатию. шутить, презирать, ненавидеть и т.д.)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/>
              <a:t>В словарях – пометы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жадина – </a:t>
            </a:r>
            <a:r>
              <a:rPr lang="ru-RU" i="1" dirty="0"/>
              <a:t>насмешливое</a:t>
            </a:r>
            <a:r>
              <a:rPr lang="ru-RU" dirty="0"/>
              <a:t>; страшилка – </a:t>
            </a:r>
            <a:r>
              <a:rPr lang="ru-RU" i="1" dirty="0"/>
              <a:t>шутливое</a:t>
            </a:r>
            <a:r>
              <a:rPr lang="ru-RU" dirty="0"/>
              <a:t>; пустозвон – </a:t>
            </a:r>
            <a:r>
              <a:rPr lang="ru-RU" i="1" dirty="0"/>
              <a:t>презрительное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7372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5AE3B-085E-9642-80B9-3289EE68E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dirty="0" err="1"/>
              <a:t>экспрессивные</a:t>
            </a:r>
            <a:r>
              <a:rPr lang="en-US" dirty="0"/>
              <a:t> </a:t>
            </a:r>
            <a:r>
              <a:rPr lang="en-US" dirty="0" err="1"/>
              <a:t>средства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E01AFCD-69F9-3648-B764-DF80F5910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1337" y="2454841"/>
            <a:ext cx="8822864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47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620031-D3F5-BF48-8100-989A0D6B3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функциональные средства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D4F9EB-7742-9B41-A0AA-6681B1DD8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Это те средства, употребление которых связано с определённой сферой общения.</a:t>
            </a:r>
          </a:p>
          <a:p>
            <a:r>
              <a:rPr lang="ru-RU" sz="2800" dirty="0"/>
              <a:t>Разговорные и книжные.</a:t>
            </a:r>
          </a:p>
          <a:p>
            <a:r>
              <a:rPr lang="ru-RU" sz="2800" dirty="0"/>
              <a:t>Книжные: связанные с определённой сферой и не связанные с определённой сферой.</a:t>
            </a:r>
          </a:p>
          <a:p>
            <a:pPr marL="0" indent="0">
              <a:buNone/>
            </a:pPr>
            <a:endParaRPr lang="ru-RU" sz="2800" i="1" dirty="0"/>
          </a:p>
          <a:p>
            <a:pPr marL="0" indent="0">
              <a:buNone/>
            </a:pPr>
            <a:r>
              <a:rPr lang="ru-RU" sz="2800" i="1" dirty="0"/>
              <a:t> Нечего трепаться на эту тему! – Эта тема не подлежит обсуждению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948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9EDD5F-AB9C-A147-BE8F-F1FBB67DF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Стилистические ресурсы языка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D2EB41-0712-D34C-9B61-27ED3B15D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Эмоционально-экспрессивные средства;</a:t>
            </a:r>
          </a:p>
          <a:p>
            <a:r>
              <a:rPr lang="ru-RU" sz="3200" dirty="0"/>
              <a:t>Функционально маркированные средства;</a:t>
            </a:r>
          </a:p>
          <a:p>
            <a:r>
              <a:rPr lang="ru-RU" sz="3200" dirty="0"/>
              <a:t>Средства выразительности (эпитет, метафора, метонимия, сравнение, повтор).</a:t>
            </a:r>
          </a:p>
          <a:p>
            <a:endParaRPr lang="ru-RU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441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21F254-7E33-9E4F-9717-3A98F062E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синонимичные ряды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FDC5E0-E6E7-4349-9B75-747666D89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2113199"/>
            <a:ext cx="11336337" cy="3979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кричать</a:t>
            </a:r>
            <a:r>
              <a:rPr lang="ru-RU" sz="2800" dirty="0"/>
              <a:t> (нейтральное) – </a:t>
            </a:r>
            <a:r>
              <a:rPr lang="ru-RU" sz="2800" b="1" dirty="0"/>
              <a:t>орать</a:t>
            </a:r>
            <a:r>
              <a:rPr lang="ru-RU" sz="2800" dirty="0"/>
              <a:t> (разговорное) - </a:t>
            </a:r>
            <a:r>
              <a:rPr lang="ru-RU" sz="2800" b="1" dirty="0"/>
              <a:t>горланить</a:t>
            </a:r>
            <a:r>
              <a:rPr lang="ru-RU" sz="2800" dirty="0"/>
              <a:t> (просторечное)</a:t>
            </a:r>
          </a:p>
          <a:p>
            <a:pPr marL="0" indent="0">
              <a:buNone/>
            </a:pPr>
            <a:r>
              <a:rPr lang="ru-RU" sz="2800" b="1" dirty="0"/>
              <a:t>глаза</a:t>
            </a:r>
            <a:r>
              <a:rPr lang="ru-RU" sz="2800" dirty="0"/>
              <a:t> (нейтральное) – </a:t>
            </a:r>
            <a:r>
              <a:rPr lang="ru-RU" sz="2800" b="1" dirty="0"/>
              <a:t>очи</a:t>
            </a:r>
            <a:r>
              <a:rPr lang="ru-RU" sz="2800" dirty="0"/>
              <a:t> (книжное, поэтическое)</a:t>
            </a:r>
          </a:p>
          <a:p>
            <a:pPr marL="0" indent="0">
              <a:buNone/>
            </a:pPr>
            <a:r>
              <a:rPr lang="ru-RU" sz="2800" b="1" dirty="0"/>
              <a:t>сын</a:t>
            </a:r>
            <a:r>
              <a:rPr lang="ru-RU" sz="2800" dirty="0"/>
              <a:t> (нейтральное) – </a:t>
            </a:r>
            <a:r>
              <a:rPr lang="ru-RU" sz="2800" b="1" dirty="0"/>
              <a:t>сыночек</a:t>
            </a:r>
            <a:r>
              <a:rPr lang="ru-RU" sz="2800" dirty="0"/>
              <a:t> (экспрессивное, ласкательное)</a:t>
            </a:r>
          </a:p>
          <a:p>
            <a:pPr marL="0" indent="0">
              <a:buNone/>
            </a:pPr>
            <a:r>
              <a:rPr lang="ru-RU" sz="2800" b="1" dirty="0"/>
              <a:t>потому что </a:t>
            </a:r>
            <a:r>
              <a:rPr lang="ru-RU" sz="2800" dirty="0"/>
              <a:t>(нейтральное) – </a:t>
            </a:r>
            <a:r>
              <a:rPr lang="ru-RU" sz="2800" b="1" dirty="0"/>
              <a:t>ввиду того что </a:t>
            </a:r>
            <a:r>
              <a:rPr lang="ru-RU" sz="2800" dirty="0"/>
              <a:t>(книжное)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4135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DC5F55-54D0-524C-A064-981E00DEB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Функциональный стиль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DEAAD5-5CF8-FA4E-B9CA-FED52235D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/>
              <a:t>это разновидность речи, соответствующая определённой сфере общения, характеризующаяся определёнными принципами отбора и сочетания языковых единиц и особой речевой организацией.</a:t>
            </a:r>
            <a:endParaRPr lang="it-IT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dirty="0"/>
              <a:t>Это понятие включает: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/>
              <a:t>экстралингвистическую или внеязыковую сторону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dirty="0"/>
              <a:t>и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/>
              <a:t>языковую сторону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36277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5E1DBF-A5DF-CA43-910F-5491A3C58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968829"/>
            <a:ext cx="11090274" cy="51239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Все функциональные стили существуют как в устной, так и письменной форме, но для одних стилей более типична устная форма, для других – письменная.</a:t>
            </a:r>
          </a:p>
          <a:p>
            <a:pPr marL="0" indent="0">
              <a:buNone/>
            </a:pPr>
            <a:r>
              <a:rPr lang="ru-RU" sz="2800" dirty="0"/>
              <a:t>Книжные стили речи – 	официально-деловой</a:t>
            </a:r>
          </a:p>
          <a:p>
            <a:pPr marL="0" indent="0">
              <a:buNone/>
            </a:pPr>
            <a:r>
              <a:rPr lang="ru-RU" sz="2800" dirty="0"/>
              <a:t>				научный</a:t>
            </a:r>
          </a:p>
          <a:p>
            <a:pPr marL="0" indent="0">
              <a:buNone/>
            </a:pPr>
            <a:r>
              <a:rPr lang="ru-RU" sz="2800" dirty="0"/>
              <a:t>				публицистический</a:t>
            </a:r>
          </a:p>
          <a:p>
            <a:pPr marL="0" indent="0">
              <a:buNone/>
            </a:pPr>
            <a:r>
              <a:rPr lang="ru-RU" sz="2800" dirty="0"/>
              <a:t>Устный стиль речи - 	разговорный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1920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07ECD27-5579-1A02-C7E8-0BBFA2CF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4165601" cy="5543549"/>
          </a:xfrm>
        </p:spPr>
        <p:txBody>
          <a:bodyPr wrap="square" anchor="ctr">
            <a:normAutofit/>
          </a:bodyPr>
          <a:lstStyle/>
          <a:p>
            <a:r>
              <a:rPr lang="ru-RU" sz="3200" dirty="0"/>
              <a:t>непосредственная связь с жизнедеятельностью человека</a:t>
            </a:r>
            <a:br>
              <a:rPr lang="en-US" sz="3200" dirty="0"/>
            </a:br>
            <a:endParaRPr lang="it-IT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0C77513F-54BA-A764-CF0E-B4FF2BF634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968194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213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66339A-0DB4-6E58-8E46-F889C078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художественная литература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9521C9-305E-5FB0-7494-2B92D0A55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 связана непосредственно с жизнедеятельностью человека</a:t>
            </a:r>
          </a:p>
          <a:p>
            <a:r>
              <a:rPr lang="ru-RU" dirty="0"/>
              <a:t>удовлетворяет эстетические потребности человека</a:t>
            </a:r>
          </a:p>
          <a:p>
            <a:r>
              <a:rPr lang="ru-RU" dirty="0"/>
              <a:t>имеет коммуникативную, эстетическую и гедонистическую функции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8524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E93B9-FE8C-5543-8455-F8D9E0505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нехудожественный </a:t>
            </a:r>
            <a:r>
              <a:rPr lang="it-IT" dirty="0"/>
              <a:t>vs </a:t>
            </a:r>
            <a:r>
              <a:rPr lang="ru-RU" dirty="0"/>
              <a:t>художественный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DF6B24-688C-0445-8E6A-5313D75E5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нехудожественный текст строится по законам логического мышления;</a:t>
            </a:r>
          </a:p>
          <a:p>
            <a:r>
              <a:rPr lang="ru-RU" sz="2800" dirty="0"/>
              <a:t>художественный текст строится по законам мышления ассоциативно-образного.</a:t>
            </a:r>
          </a:p>
          <a:p>
            <a:r>
              <a:rPr lang="ru-RU" sz="2800" dirty="0"/>
              <a:t>художественный образ – это способ «конкретно-чувственного воспроизведения действительности в соответствии с избранным эстетическим идеалом».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7562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82D40A-849A-F54A-825B-9D308DC48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Основные понятия функциональной стилистики русского языка</a:t>
            </a:r>
            <a:endParaRPr lang="it-IT" dirty="0"/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23736897-B475-8C40-B3B1-E299C967E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4119" y="2638085"/>
            <a:ext cx="4445000" cy="2578100"/>
          </a:xfrm>
        </p:spPr>
      </p:pic>
    </p:spTree>
    <p:extLst>
      <p:ext uri="{BB962C8B-B14F-4D97-AF65-F5344CB8AC3E}">
        <p14:creationId xmlns:p14="http://schemas.microsoft.com/office/powerpoint/2010/main" val="3064281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3561C5-3065-EF41-A39B-530405D48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Образность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1F3DCC-9BC8-CB4A-A667-B9727EB0E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Образность – основное отличительное свойство художественного текста.</a:t>
            </a:r>
          </a:p>
          <a:p>
            <a:r>
              <a:rPr lang="ru-RU" sz="2800" dirty="0"/>
              <a:t>Основное средство создания образа – слово, воздействующее на читателя.</a:t>
            </a:r>
          </a:p>
          <a:p>
            <a:r>
              <a:rPr lang="ru-RU" sz="2800" dirty="0"/>
              <a:t>Художественный образ субъективен, так как явления действительности вызывают у разных писателей разные ассоциации.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48033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59E612-31E1-894C-94E1-EEDC3E05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Эмоциональность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9DD74A-9F63-A240-866F-59A28526B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Эмоциональность присутствует и в других функциональных стилях.</a:t>
            </a:r>
          </a:p>
          <a:p>
            <a:r>
              <a:rPr lang="ru-RU" sz="2800" dirty="0"/>
              <a:t>В художественном тексте эмоциональность особенно важна и ярко выражена.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256512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3C6549-880B-7044-99AA-AB89AA6E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речь автора и речь героев</a:t>
            </a:r>
          </a:p>
        </p:txBody>
      </p:sp>
      <p:pic>
        <p:nvPicPr>
          <p:cNvPr id="6" name="Segnaposto contenuto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64F3E67D-44EF-E344-B5CD-248ABA5AB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572" y="2360403"/>
            <a:ext cx="11420856" cy="365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31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3C6549-880B-7044-99AA-AB89AA6E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речь автора и речь героев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525FCD4-9C9E-604F-AFA5-417978A0C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6738" y="2139484"/>
            <a:ext cx="7218523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33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8B92AF-E3A9-1147-902C-EBD0F8D0D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Стилистически и социально маркированные средства в речи героев художественного произведения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5EF78-E2C7-9B48-8B30-112F7FC0C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При создании речевых портретов героев автор использует различные средства языка: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9EDA7A-E9D1-2E4A-A4F0-C91AC7DD9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158" y="3853544"/>
            <a:ext cx="898128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7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363CA7-1F29-4F40-8738-24814380E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27315"/>
            <a:ext cx="11090274" cy="52655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/>
              <a:t>Стилистика – это наука, изучающая выразительные средства языка, закономерности функционирования языка в различных сферах общения.</a:t>
            </a:r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Как оптимально, наилучшим образом выразить конкретное содержание?</a:t>
            </a:r>
          </a:p>
          <a:p>
            <a:pPr marL="0" indent="0">
              <a:buNone/>
            </a:pPr>
            <a:r>
              <a:rPr lang="ru-RU" sz="2800" b="1" dirty="0"/>
              <a:t>«Наилучшим образом» значит в соответствии с целями общения, в соответствии со сферой и ситуацией общения.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56735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F5C975-B76D-7443-BBDE-02DF14BF9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dirty="0" err="1"/>
              <a:t>содержание</a:t>
            </a:r>
            <a:r>
              <a:rPr lang="en-US" sz="3400" dirty="0"/>
              <a:t> </a:t>
            </a:r>
            <a:r>
              <a:rPr lang="en-US" sz="3400" dirty="0" err="1"/>
              <a:t>одинаковое</a:t>
            </a:r>
            <a:br>
              <a:rPr lang="en-US" sz="3400" dirty="0"/>
            </a:br>
            <a:br>
              <a:rPr lang="ru-RU" sz="3400" dirty="0"/>
            </a:br>
            <a:br>
              <a:rPr lang="ru-RU" sz="3400" dirty="0"/>
            </a:br>
            <a:r>
              <a:rPr lang="en-US" sz="3400" dirty="0" err="1"/>
              <a:t>языковое</a:t>
            </a:r>
            <a:r>
              <a:rPr lang="en-US" sz="3400" dirty="0"/>
              <a:t> </a:t>
            </a:r>
            <a:r>
              <a:rPr lang="en-US" sz="3400" dirty="0" err="1"/>
              <a:t>оформление</a:t>
            </a:r>
            <a:r>
              <a:rPr lang="en-US" sz="3400" dirty="0"/>
              <a:t> </a:t>
            </a:r>
            <a:r>
              <a:rPr lang="en-US" sz="3400" dirty="0" err="1"/>
              <a:t>разное</a:t>
            </a:r>
            <a:endParaRPr lang="en-US" sz="3400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06A4FED-BEC7-A643-A6C4-D15DD79A62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38595" y="1213820"/>
            <a:ext cx="7946889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8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E0685-DD43-4C4D-98CB-10377036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Какой из этих текстов можно напечатать в газете?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ED7F5B-FD58-7445-AFDC-3748598F8B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Сто пятьдесят километров в час </a:t>
            </a:r>
          </a:p>
          <a:p>
            <a:r>
              <a:rPr lang="ru-RU" dirty="0"/>
              <a:t>Когда на такой скорости летишь с ледяной горы, то темнеет в глазах</a:t>
            </a:r>
          </a:p>
          <a:p>
            <a:endParaRPr lang="ru-RU" dirty="0"/>
          </a:p>
          <a:p>
            <a:r>
              <a:rPr lang="ru-RU" dirty="0"/>
              <a:t>лететь с горы  </a:t>
            </a:r>
          </a:p>
          <a:p>
            <a:r>
              <a:rPr lang="ru-RU" dirty="0"/>
              <a:t>половина жизни  </a:t>
            </a:r>
          </a:p>
          <a:p>
            <a:r>
              <a:rPr lang="ru-RU" dirty="0"/>
              <a:t>сворачивать горы  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005204C-DB8D-D641-8D33-AC7102AD43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большая скорость</a:t>
            </a:r>
          </a:p>
          <a:p>
            <a:r>
              <a:rPr lang="ru-RU" dirty="0"/>
              <a:t>субъект обобщённый: с горы может «лететь» любой человек, в том числе и читатель</a:t>
            </a:r>
          </a:p>
          <a:p>
            <a:r>
              <a:rPr lang="ru-RU" dirty="0"/>
              <a:t>метафора</a:t>
            </a:r>
          </a:p>
          <a:p>
            <a:r>
              <a:rPr lang="ru-RU" dirty="0"/>
              <a:t>перифраз</a:t>
            </a:r>
          </a:p>
          <a:p>
            <a:r>
              <a:rPr lang="ru-RU" dirty="0"/>
              <a:t>игра слов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678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22103-DFC6-E742-9FD7-3C16F0F7E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C1168A-57B8-7849-9ECA-B509F73FB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b="1" dirty="0"/>
              <a:t>Стиль</a:t>
            </a:r>
            <a:r>
              <a:rPr lang="ru-RU" sz="3200" dirty="0"/>
              <a:t> – это характеристика текста, которая определяется тем, </a:t>
            </a:r>
            <a:r>
              <a:rPr lang="ru-RU" sz="3200" b="1" dirty="0"/>
              <a:t>какие</a:t>
            </a:r>
            <a:r>
              <a:rPr lang="ru-RU" sz="3200" dirty="0"/>
              <a:t> языковые единицы используются в тексте и </a:t>
            </a:r>
            <a:r>
              <a:rPr lang="ru-RU" sz="3200" b="1" dirty="0"/>
              <a:t>как</a:t>
            </a:r>
            <a:r>
              <a:rPr lang="ru-RU" sz="3200" dirty="0"/>
              <a:t> эти единицы сочетаются друг с другом </a:t>
            </a:r>
            <a:r>
              <a:rPr lang="ru-RU" sz="3200" b="1" dirty="0"/>
              <a:t>для</a:t>
            </a:r>
            <a:r>
              <a:rPr lang="ru-RU" sz="3200" dirty="0"/>
              <a:t> достижения </a:t>
            </a:r>
            <a:r>
              <a:rPr lang="ru-RU" sz="3200" b="1" dirty="0"/>
              <a:t>нужного эффекта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406004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886323-1560-564E-BBB8-78C7770B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языковые единицы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C8A0D7-40AB-E345-8976-B972DA9F1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dirty="0"/>
              <a:t>нейтральные</a:t>
            </a:r>
          </a:p>
          <a:p>
            <a:pPr algn="ctr"/>
            <a:r>
              <a:rPr lang="ru-RU" sz="3200" dirty="0"/>
              <a:t>стилистически маркированные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66497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15204-8B07-9146-B2C0-A1E2CA6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Стилистически нейтральные языковые единицы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5CF85C-83AB-F448-B0FA-F739B0EDF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могут использоваться в любом тексте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3200" i="1" dirty="0"/>
              <a:t>университет, читать, быстро, холодный, никогда</a:t>
            </a:r>
            <a:endParaRPr lang="it-IT" sz="3200" i="1" dirty="0"/>
          </a:p>
        </p:txBody>
      </p:sp>
    </p:spTree>
    <p:extLst>
      <p:ext uri="{BB962C8B-B14F-4D97-AF65-F5344CB8AC3E}">
        <p14:creationId xmlns:p14="http://schemas.microsoft.com/office/powerpoint/2010/main" val="634792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95DB9-2057-2045-96FC-DBF0BB81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Стилистически маркированные языковые единицы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9E7679-F79F-2B4F-86F4-48392347B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dirty="0"/>
              <a:t>экспрессивные средства</a:t>
            </a:r>
          </a:p>
          <a:p>
            <a:pPr algn="ctr"/>
            <a:r>
              <a:rPr lang="ru-RU" sz="3200" dirty="0"/>
              <a:t>функциональные средства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4652837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8E4"/>
      </a:lt2>
      <a:accent1>
        <a:srgbClr val="EC70C6"/>
      </a:accent1>
      <a:accent2>
        <a:srgbClr val="E8517A"/>
      </a:accent2>
      <a:accent3>
        <a:srgbClr val="EC8270"/>
      </a:accent3>
      <a:accent4>
        <a:srgbClr val="E2912A"/>
      </a:accent4>
      <a:accent5>
        <a:srgbClr val="A8A650"/>
      </a:accent5>
      <a:accent6>
        <a:srgbClr val="83AF3D"/>
      </a:accent6>
      <a:hlink>
        <a:srgbClr val="568E67"/>
      </a:hlink>
      <a:folHlink>
        <a:srgbClr val="7F7F7F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603</Words>
  <Application>Microsoft Macintosh PowerPoint</Application>
  <PresentationFormat>Widescreen</PresentationFormat>
  <Paragraphs>87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Arial</vt:lpstr>
      <vt:lpstr>Avenir Next LT Pro</vt:lpstr>
      <vt:lpstr>3DFloatVTI</vt:lpstr>
      <vt:lpstr>функциональные стили речи</vt:lpstr>
      <vt:lpstr>Основные понятия функциональной стилистики русского языка</vt:lpstr>
      <vt:lpstr>Presentazione standard di PowerPoint</vt:lpstr>
      <vt:lpstr>содержание одинаковое   языковое оформление разное</vt:lpstr>
      <vt:lpstr>Какой из этих текстов можно напечатать в газете?</vt:lpstr>
      <vt:lpstr>Presentazione standard di PowerPoint</vt:lpstr>
      <vt:lpstr>языковые единицы</vt:lpstr>
      <vt:lpstr>Стилистически нейтральные языковые единицы</vt:lpstr>
      <vt:lpstr>Стилистически маркированные языковые единицы</vt:lpstr>
      <vt:lpstr>экспрессивные средства</vt:lpstr>
      <vt:lpstr>экспрессивные средства</vt:lpstr>
      <vt:lpstr>функциональные средства</vt:lpstr>
      <vt:lpstr>Стилистические ресурсы языка</vt:lpstr>
      <vt:lpstr>синонимичные ряды</vt:lpstr>
      <vt:lpstr>Функциональный стиль речи</vt:lpstr>
      <vt:lpstr>Presentazione standard di PowerPoint</vt:lpstr>
      <vt:lpstr>непосредственная связь с жизнедеятельностью человека </vt:lpstr>
      <vt:lpstr>художественная литература</vt:lpstr>
      <vt:lpstr>нехудожественный vs художественный</vt:lpstr>
      <vt:lpstr>Образность</vt:lpstr>
      <vt:lpstr>Эмоциональность</vt:lpstr>
      <vt:lpstr>речь автора и речь героев</vt:lpstr>
      <vt:lpstr>речь автора и речь героев</vt:lpstr>
      <vt:lpstr>Стилистически и социально маркированные средства в речи героев художественного произведения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функциональные стили речи</dc:title>
  <dc:creator>natalia.guseva@unimc.it</dc:creator>
  <cp:lastModifiedBy>natalia.guseva@unimc.it</cp:lastModifiedBy>
  <cp:revision>1</cp:revision>
  <dcterms:created xsi:type="dcterms:W3CDTF">2023-10-24T12:32:59Z</dcterms:created>
  <dcterms:modified xsi:type="dcterms:W3CDTF">2023-10-24T12:59:56Z</dcterms:modified>
</cp:coreProperties>
</file>