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7" r:id="rId10"/>
    <p:sldId id="268" r:id="rId11"/>
    <p:sldId id="270" r:id="rId12"/>
    <p:sldId id="271" r:id="rId13"/>
    <p:sldId id="272" r:id="rId14"/>
    <p:sldId id="273" r:id="rId15"/>
    <p:sldId id="274" r:id="rId16"/>
    <p:sldId id="265" r:id="rId17"/>
    <p:sldId id="275" r:id="rId18"/>
    <p:sldId id="276" r:id="rId19"/>
    <p:sldId id="277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9"/>
    <p:restoredTop sz="94676"/>
  </p:normalViewPr>
  <p:slideViewPr>
    <p:cSldViewPr snapToGrid="0" snapToObjects="1">
      <p:cViewPr varScale="1">
        <p:scale>
          <a:sx n="124" d="100"/>
          <a:sy n="124" d="100"/>
        </p:scale>
        <p:origin x="51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237744-5AB6-DA41-BD72-189EBEE76E32}" type="datetimeFigureOut">
              <a:rPr lang="it-IT" smtClean="0"/>
              <a:t>31/10/23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D2E097-4949-F446-9F06-B74A7F7444D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0679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Портретный очерк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 описание жизни какого-либо человека, известного или нет. Он должен изобразить не только внешность, но и исследовать внутренний мир своего героя.</a:t>
            </a:r>
            <a:endParaRPr lang="it-I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Путевой очерк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фиксирует интересные события, происходившие с автором во время какой-нибудь поездки. </a:t>
            </a:r>
            <a:endParaRPr lang="it-I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Проблемный очерк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интересен своим острым конфликтом, который решается посредством качественного анализа различной информации. </a:t>
            </a:r>
            <a:endParaRPr lang="it-I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Социологический очерк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это, конечно, анализ крупной общественной проблемы. Например, повышение количества суицидов среди школьников. </a:t>
            </a:r>
            <a:endParaRPr lang="it-I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Художественный очерк говорит сам за себя. Здесь уже важны будут не столько факты, сколько их воздействие на читателей. Описывая героев, рекомендуется заострить внимание на деталях (выражение лица, жесты).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Главная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задача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здесь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эмоциональное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воздействие</a:t>
            </a: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it-I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D2E097-4949-F446-9F06-B74A7F7444DC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8343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10/31/23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10/31/23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10/31/23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10/31/23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10/31/23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10/31/23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10/31/23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10/31/23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10/31/23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10/31/23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10/31/23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10/31/23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10/31/23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10/31/23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10/31/23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10/31/23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10/31/23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10/31/23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AD644E-2E92-AA4A-9233-97A0FAF701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Публицистический стиль</a:t>
            </a: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C1B34A8-88CD-BA4D-8A25-9D7C6F88F1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912037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8F57A0-CAE7-6949-BCBD-B2B3E5F73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Информационные жанры</a:t>
            </a:r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DD896F5-BCC4-E54B-A334-BD6FE1E8146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3200" b="1" dirty="0"/>
              <a:t>Информационное интервью</a:t>
            </a:r>
            <a:r>
              <a:rPr lang="ru-RU" sz="3200" dirty="0"/>
              <a:t> – диалог журналиста и лица, владеющего информацией.</a:t>
            </a:r>
            <a:endParaRPr lang="it-IT" sz="3200" dirty="0"/>
          </a:p>
          <a:p>
            <a:endParaRPr lang="it-IT" dirty="0"/>
          </a:p>
        </p:txBody>
      </p:sp>
      <p:pic>
        <p:nvPicPr>
          <p:cNvPr id="8" name="Segnaposto immagine 7">
            <a:extLst>
              <a:ext uri="{FF2B5EF4-FFF2-40B4-BE49-F238E27FC236}">
                <a16:creationId xmlns:a16="http://schemas.microsoft.com/office/drawing/2014/main" id="{C4547426-6838-3C44-9ADE-3848BDF5AEF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7831" r="7831"/>
          <a:stretch>
            <a:fillRect/>
          </a:stretch>
        </p:blipFill>
        <p:spPr>
          <a:xfrm>
            <a:off x="5840790" y="2336873"/>
            <a:ext cx="5425849" cy="3599312"/>
          </a:xfrm>
        </p:spPr>
      </p:pic>
    </p:spTree>
    <p:extLst>
      <p:ext uri="{BB962C8B-B14F-4D97-AF65-F5344CB8AC3E}">
        <p14:creationId xmlns:p14="http://schemas.microsoft.com/office/powerpoint/2010/main" val="7679625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872CA50E-C2E0-F544-AB7B-043A670460FF}"/>
              </a:ext>
            </a:extLst>
          </p:cNvPr>
          <p:cNvSpPr txBox="1"/>
          <p:nvPr/>
        </p:nvSpPr>
        <p:spPr>
          <a:xfrm>
            <a:off x="633984" y="474345"/>
            <a:ext cx="9707531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2400" dirty="0">
                <a:solidFill>
                  <a:schemeClr val="bg1"/>
                </a:solidFill>
              </a:rPr>
              <a:t>Из публикации «Знакомьтесь: Павел Бородин» </a:t>
            </a:r>
          </a:p>
          <a:p>
            <a:pPr fontAlgn="base"/>
            <a:r>
              <a:rPr lang="ru-RU" sz="2400" dirty="0">
                <a:solidFill>
                  <a:schemeClr val="bg1"/>
                </a:solidFill>
              </a:rPr>
              <a:t>(Мир за неделю. № 1. 2000)</a:t>
            </a:r>
          </a:p>
          <a:p>
            <a:pPr fontAlgn="base"/>
            <a:r>
              <a:rPr lang="ru-RU" sz="2400" dirty="0">
                <a:solidFill>
                  <a:schemeClr val="bg1"/>
                </a:solidFill>
              </a:rPr>
              <a:t>— Ваше любимое блюдо? </a:t>
            </a:r>
          </a:p>
          <a:p>
            <a:pPr fontAlgn="base"/>
            <a:r>
              <a:rPr lang="ru-RU" sz="2400" dirty="0">
                <a:solidFill>
                  <a:schemeClr val="bg1"/>
                </a:solidFill>
              </a:rPr>
              <a:t>— Рыба. </a:t>
            </a:r>
          </a:p>
          <a:p>
            <a:pPr fontAlgn="base"/>
            <a:r>
              <a:rPr lang="ru-RU" sz="2400" dirty="0">
                <a:solidFill>
                  <a:schemeClr val="bg1"/>
                </a:solidFill>
              </a:rPr>
              <a:t>— Ваш любимый алкогольный напиток? </a:t>
            </a:r>
          </a:p>
          <a:p>
            <a:pPr fontAlgn="base"/>
            <a:r>
              <a:rPr lang="ru-RU" sz="2400" dirty="0">
                <a:solidFill>
                  <a:schemeClr val="bg1"/>
                </a:solidFill>
              </a:rPr>
              <a:t>— Водка. </a:t>
            </a:r>
          </a:p>
          <a:p>
            <a:pPr fontAlgn="base"/>
            <a:r>
              <a:rPr lang="ru-RU" sz="2400" dirty="0">
                <a:solidFill>
                  <a:schemeClr val="bg1"/>
                </a:solidFill>
              </a:rPr>
              <a:t>— Наличие дачи? </a:t>
            </a:r>
          </a:p>
          <a:p>
            <a:pPr fontAlgn="base"/>
            <a:r>
              <a:rPr lang="ru-RU" sz="2400" dirty="0">
                <a:solidFill>
                  <a:schemeClr val="bg1"/>
                </a:solidFill>
              </a:rPr>
              <a:t>— Нет. </a:t>
            </a:r>
          </a:p>
          <a:p>
            <a:pPr fontAlgn="base"/>
            <a:r>
              <a:rPr lang="ru-RU" sz="2400" dirty="0">
                <a:solidFill>
                  <a:schemeClr val="bg1"/>
                </a:solidFill>
              </a:rPr>
              <a:t>— Наличие автомобиля? </a:t>
            </a:r>
          </a:p>
          <a:p>
            <a:pPr fontAlgn="base"/>
            <a:r>
              <a:rPr lang="ru-RU" sz="2400" dirty="0">
                <a:solidFill>
                  <a:schemeClr val="bg1"/>
                </a:solidFill>
              </a:rPr>
              <a:t>— «Газ 2410». </a:t>
            </a:r>
          </a:p>
          <a:p>
            <a:pPr fontAlgn="base"/>
            <a:r>
              <a:rPr lang="ru-RU" sz="2400" dirty="0">
                <a:solidFill>
                  <a:schemeClr val="bg1"/>
                </a:solidFill>
              </a:rPr>
              <a:t>— Хобби? </a:t>
            </a:r>
          </a:p>
          <a:p>
            <a:pPr fontAlgn="base"/>
            <a:r>
              <a:rPr lang="ru-RU" sz="2400" dirty="0">
                <a:solidFill>
                  <a:schemeClr val="bg1"/>
                </a:solidFill>
              </a:rPr>
              <a:t>— Работа. </a:t>
            </a:r>
          </a:p>
          <a:p>
            <a:pPr fontAlgn="base"/>
            <a:r>
              <a:rPr lang="ru-RU" sz="2400" dirty="0">
                <a:solidFill>
                  <a:schemeClr val="bg1"/>
                </a:solidFill>
              </a:rPr>
              <a:t>— Любимая телепрограмма? </a:t>
            </a:r>
          </a:p>
          <a:p>
            <a:pPr fontAlgn="base"/>
            <a:r>
              <a:rPr lang="ru-RU" sz="2400" dirty="0">
                <a:solidFill>
                  <a:schemeClr val="bg1"/>
                </a:solidFill>
              </a:rPr>
              <a:t>— «Футбольное обозрение». А также обязательно смотрю «Время» и «Вести».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980491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4880EE05-534A-2848-BFAD-8BA4D0CEAAE7}"/>
              </a:ext>
            </a:extLst>
          </p:cNvPr>
          <p:cNvSpPr txBox="1"/>
          <p:nvPr/>
        </p:nvSpPr>
        <p:spPr>
          <a:xfrm>
            <a:off x="97536" y="573024"/>
            <a:ext cx="11856131" cy="61863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ru-RU" b="1" dirty="0" err="1"/>
              <a:t>М.Наки</a:t>
            </a:r>
            <a:r>
              <a:rPr lang="ru-RU" dirty="0"/>
              <a:t>― Добрый вечер! У микрофона — Майкл </a:t>
            </a:r>
            <a:r>
              <a:rPr lang="ru-RU" dirty="0" err="1"/>
              <a:t>Наки</a:t>
            </a:r>
            <a:r>
              <a:rPr lang="ru-RU" dirty="0"/>
              <a:t>. Со мной в студии Екатерина Шульман. Здравствуйте! </a:t>
            </a:r>
          </a:p>
          <a:p>
            <a:pPr fontAlgn="base">
              <a:lnSpc>
                <a:spcPct val="150000"/>
              </a:lnSpc>
            </a:pPr>
            <a:r>
              <a:rPr lang="ru-RU" b="1" dirty="0" err="1"/>
              <a:t>Е.Шульман</a:t>
            </a:r>
            <a:r>
              <a:rPr lang="ru-RU" dirty="0"/>
              <a:t>― Добрый вечер! </a:t>
            </a:r>
          </a:p>
          <a:p>
            <a:pPr fontAlgn="base">
              <a:lnSpc>
                <a:spcPct val="150000"/>
              </a:lnSpc>
            </a:pPr>
            <a:r>
              <a:rPr lang="ru-RU" b="1" dirty="0" err="1"/>
              <a:t>М.Наки</a:t>
            </a:r>
            <a:r>
              <a:rPr lang="ru-RU" dirty="0"/>
              <a:t>― Программа «Статус» в эфире «Эхо Москвы», а также на </a:t>
            </a:r>
            <a:r>
              <a:rPr lang="it-IT" dirty="0" err="1"/>
              <a:t>YouTube</a:t>
            </a:r>
            <a:r>
              <a:rPr lang="it-IT" dirty="0"/>
              <a:t>-</a:t>
            </a:r>
            <a:r>
              <a:rPr lang="ru-RU" dirty="0"/>
              <a:t>канале «Эхо Москвы». </a:t>
            </a:r>
          </a:p>
          <a:p>
            <a:pPr fontAlgn="base">
              <a:lnSpc>
                <a:spcPct val="150000"/>
              </a:lnSpc>
            </a:pPr>
            <a:r>
              <a:rPr lang="ru-RU" dirty="0"/>
              <a:t>Здесь можно посмотреть на Екатерину Михайловну и на доску, которую мы к каждому выпуску готовим. </a:t>
            </a:r>
          </a:p>
          <a:p>
            <a:pPr fontAlgn="base">
              <a:lnSpc>
                <a:spcPct val="150000"/>
              </a:lnSpc>
            </a:pPr>
            <a:r>
              <a:rPr lang="ru-RU" dirty="0"/>
              <a:t>Она сопровождается различными словами, ребусами, словами… </a:t>
            </a:r>
          </a:p>
          <a:p>
            <a:pPr fontAlgn="base">
              <a:lnSpc>
                <a:spcPct val="150000"/>
              </a:lnSpc>
            </a:pPr>
            <a:r>
              <a:rPr lang="ru-RU" b="1" dirty="0" err="1"/>
              <a:t>Е.Шульман</a:t>
            </a:r>
            <a:r>
              <a:rPr lang="ru-RU" dirty="0"/>
              <a:t>― Загадочными картинками. </a:t>
            </a:r>
          </a:p>
          <a:p>
            <a:pPr fontAlgn="base">
              <a:lnSpc>
                <a:spcPct val="150000"/>
              </a:lnSpc>
            </a:pPr>
            <a:r>
              <a:rPr lang="ru-RU" b="1" dirty="0" err="1"/>
              <a:t>М.Наки</a:t>
            </a:r>
            <a:r>
              <a:rPr lang="ru-RU" dirty="0"/>
              <a:t>― А мы переходим к нашей первой рубрике. НЕ НОВОСТИ, НО СОБЫТИЯ </a:t>
            </a:r>
          </a:p>
          <a:p>
            <a:pPr fontAlgn="base">
              <a:lnSpc>
                <a:spcPct val="150000"/>
              </a:lnSpc>
            </a:pPr>
            <a:r>
              <a:rPr lang="ru-RU" b="1" dirty="0" err="1"/>
              <a:t>Е.Шульман</a:t>
            </a:r>
            <a:r>
              <a:rPr lang="ru-RU" dirty="0"/>
              <a:t>― Короткая рабочая неделя, рекордно теплая погода, по крайней мере, в городе Москве. </a:t>
            </a:r>
          </a:p>
          <a:p>
            <a:pPr fontAlgn="base">
              <a:lnSpc>
                <a:spcPct val="150000"/>
              </a:lnSpc>
            </a:pPr>
            <a:r>
              <a:rPr lang="ru-RU" dirty="0"/>
              <a:t>Прошедший День народного единства 4 ноября, один из самых загадочных праздников в нашем с вами </a:t>
            </a:r>
          </a:p>
          <a:p>
            <a:pPr fontAlgn="base">
              <a:lnSpc>
                <a:spcPct val="150000"/>
              </a:lnSpc>
            </a:pPr>
            <a:r>
              <a:rPr lang="ru-RU" dirty="0"/>
              <a:t>праздничном календаре. </a:t>
            </a:r>
          </a:p>
          <a:p>
            <a:pPr fontAlgn="base">
              <a:lnSpc>
                <a:spcPct val="150000"/>
              </a:lnSpc>
            </a:pPr>
            <a:r>
              <a:rPr lang="ru-RU" b="1" dirty="0" err="1"/>
              <a:t>М.Наки</a:t>
            </a:r>
            <a:r>
              <a:rPr lang="ru-RU" dirty="0"/>
              <a:t>― Связаны ли все эти события между собой? </a:t>
            </a:r>
          </a:p>
          <a:p>
            <a:pPr fontAlgn="base">
              <a:lnSpc>
                <a:spcPct val="150000"/>
              </a:lnSpc>
            </a:pPr>
            <a:r>
              <a:rPr lang="ru-RU" b="1" dirty="0" err="1"/>
              <a:t>Е.Шульман</a:t>
            </a:r>
            <a:r>
              <a:rPr lang="ru-RU" dirty="0"/>
              <a:t>― Совпадение? Не думаю.</a:t>
            </a:r>
          </a:p>
          <a:p>
            <a:pPr fontAlgn="base">
              <a:lnSpc>
                <a:spcPct val="150000"/>
              </a:lnSpc>
            </a:pPr>
            <a:r>
              <a:rPr lang="ru-RU" dirty="0"/>
              <a:t>В связи с прошедшим Днем народного единства нам надо с вами поговорить о том, каким образом </a:t>
            </a:r>
          </a:p>
          <a:p>
            <a:pPr fontAlgn="base">
              <a:lnSpc>
                <a:spcPct val="150000"/>
              </a:lnSpc>
            </a:pPr>
            <a:r>
              <a:rPr lang="ru-RU" dirty="0"/>
              <a:t>он у нас отмечался.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156214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5FA46D-1CDB-094A-B779-1782B6B9A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/>
          <a:lstStyle/>
          <a:p>
            <a:r>
              <a:rPr lang="ru-RU"/>
              <a:t>Аналитические жанры</a:t>
            </a:r>
            <a:endParaRPr lang="it-IT" dirty="0"/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690BE4FF-6437-8040-AD70-A32E2FAB8E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70400" y="1834167"/>
            <a:ext cx="7041277" cy="4871433"/>
          </a:xfrm>
        </p:spPr>
      </p:pic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D459BF3-5035-FA4F-8D41-7076B54013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/>
          <a:lstStyle/>
          <a:p>
            <a:r>
              <a:rPr lang="ru-RU" sz="3200" b="1"/>
              <a:t>Статья</a:t>
            </a:r>
            <a:r>
              <a:rPr lang="ru-RU" sz="3200"/>
              <a:t> – рассуждения журналиста о какой-либо актуальной проблеме.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934107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5FA46D-1CDB-094A-B779-1782B6B9A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/>
          <a:lstStyle/>
          <a:p>
            <a:r>
              <a:rPr lang="ru-RU"/>
              <a:t>Аналитические жанры</a:t>
            </a:r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D459BF3-5035-FA4F-8D41-7076B54013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>
            <a:normAutofit lnSpcReduction="10000"/>
          </a:bodyPr>
          <a:lstStyle/>
          <a:p>
            <a:r>
              <a:rPr lang="ru-RU" sz="3200" b="1" dirty="0"/>
              <a:t>Беседа</a:t>
            </a:r>
            <a:r>
              <a:rPr lang="ru-RU" sz="3200" dirty="0"/>
              <a:t> – обсуждение какой-либо проблемы. Журналист задаёт вопросы и высказывает своё мнение.</a:t>
            </a:r>
          </a:p>
          <a:p>
            <a:endParaRPr lang="it-IT" dirty="0"/>
          </a:p>
        </p:txBody>
      </p:sp>
      <p:sp>
        <p:nvSpPr>
          <p:cNvPr id="9" name="Segnaposto contenuto 8">
            <a:extLst>
              <a:ext uri="{FF2B5EF4-FFF2-40B4-BE49-F238E27FC236}">
                <a16:creationId xmlns:a16="http://schemas.microsoft.com/office/drawing/2014/main" id="{6260E698-D95E-E44E-B6CD-9A1A2DED6F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0400" y="1959429"/>
            <a:ext cx="7503886" cy="4479465"/>
          </a:xfrm>
        </p:spPr>
        <p:txBody>
          <a:bodyPr>
            <a:normAutofit/>
          </a:bodyPr>
          <a:lstStyle/>
          <a:p>
            <a:r>
              <a:rPr lang="ru-RU" dirty="0"/>
              <a:t>Журналист-собеседник является равноправным, наряду со своим партнером по коммуникативному акту, создателем содержания будущего текста. Поэтому вопросно-ответной форме обмена мыслями, присущей интервью, в беседе будет соответствовать обмен «равноправными», равнозначными репликами, суждениями, размышлениями. Когда журналист берет интервью, то он может лишь задать направление размышлениям интервьюируемого. В беседе журналист высказывают и свою позицию, которая может отличаться от позиции его собеседника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733721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5FA46D-1CDB-094A-B779-1782B6B9A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/>
          <a:lstStyle/>
          <a:p>
            <a:r>
              <a:rPr lang="ru-RU"/>
              <a:t>Аналитические жанры</a:t>
            </a:r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D459BF3-5035-FA4F-8D41-7076B54013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>
            <a:normAutofit/>
          </a:bodyPr>
          <a:lstStyle/>
          <a:p>
            <a:r>
              <a:rPr lang="ru-RU" sz="3200" b="1" dirty="0"/>
              <a:t>Обзор СМИ </a:t>
            </a:r>
            <a:r>
              <a:rPr lang="ru-RU" sz="3200" dirty="0"/>
              <a:t>– знакомит читателей или зрителей с материалами СМИ.</a:t>
            </a:r>
            <a:endParaRPr lang="it-IT" sz="3200" dirty="0"/>
          </a:p>
          <a:p>
            <a:endParaRPr lang="it-IT" dirty="0"/>
          </a:p>
        </p:txBody>
      </p:sp>
      <p:pic>
        <p:nvPicPr>
          <p:cNvPr id="3" name="Segnaposto contenuto 2">
            <a:extLst>
              <a:ext uri="{FF2B5EF4-FFF2-40B4-BE49-F238E27FC236}">
                <a16:creationId xmlns:a16="http://schemas.microsoft.com/office/drawing/2014/main" id="{854CAA60-708A-A04B-92F7-AFF2764F84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60457" y="1944914"/>
            <a:ext cx="2595449" cy="4804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399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1D78814-28E8-DA4C-8A1C-97CABA84A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Художественно-публицистические жанры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044AA8A-7262-9247-BF6E-F27BBB46E1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Очерк – журналист анализирует какую-либо актуальную проблему. Создаёт образы (портреты людей, описание природы, изложение событий)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6140678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F26FE7-3DB7-504D-9848-76D79D5EA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Художественно-публицистические жанры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E80925F-07BE-F341-9A3F-B7A27255B8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r>
              <a:rPr lang="ru-RU" dirty="0"/>
              <a:t>Портретный очерк</a:t>
            </a:r>
          </a:p>
          <a:p>
            <a:r>
              <a:rPr lang="ru-RU" dirty="0"/>
              <a:t>Путевые очерки</a:t>
            </a:r>
          </a:p>
          <a:p>
            <a:r>
              <a:rPr lang="ru-RU" dirty="0"/>
              <a:t>Проблемный очерк</a:t>
            </a:r>
          </a:p>
          <a:p>
            <a:r>
              <a:rPr lang="ru-RU" dirty="0"/>
              <a:t>Социологический очерк</a:t>
            </a:r>
          </a:p>
          <a:p>
            <a:r>
              <a:rPr lang="ru-RU" dirty="0"/>
              <a:t>Художественный очерк</a:t>
            </a:r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F5B114F-0421-4F46-89DE-A3C59F4DFCD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3200" dirty="0"/>
              <a:t>Очерк – журналист анализирует какую-либо актуальную проблему. Создаёт образы (портреты людей, описание природы, изложение событий)</a:t>
            </a:r>
            <a:endParaRPr lang="it-IT" sz="32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716440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7576994B-95D8-3242-BDAE-51266FC67A74}"/>
              </a:ext>
            </a:extLst>
          </p:cNvPr>
          <p:cNvSpPr txBox="1"/>
          <p:nvPr/>
        </p:nvSpPr>
        <p:spPr>
          <a:xfrm>
            <a:off x="309451" y="827407"/>
            <a:ext cx="1176062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На первый взгляд, Катя типичная девушка, ничем не выделяющаяся из </a:t>
            </a:r>
          </a:p>
          <a:p>
            <a:r>
              <a:rPr lang="ru-RU" sz="2400" dirty="0"/>
              <a:t>общей массы. Невысокий рост, приятные черты лица, светлые, слегка </a:t>
            </a:r>
          </a:p>
          <a:p>
            <a:r>
              <a:rPr lang="ru-RU" sz="2400" dirty="0"/>
              <a:t>золотистые, с мягким овсяным оттенком волосы и карие, словно написанные </a:t>
            </a:r>
          </a:p>
          <a:p>
            <a:r>
              <a:rPr lang="ru-RU" sz="2400" dirty="0"/>
              <a:t>акварелью глаза. Ко всему этому добавить минимум макияжа, потертые джинсы </a:t>
            </a:r>
          </a:p>
          <a:p>
            <a:r>
              <a:rPr lang="ru-RU" sz="2400" dirty="0"/>
              <a:t>и спортивную куртку и складывается портрет заурядной, ничем не отличающейся от других девушки. И все же, есть в ней что-то необычайно притягательное, что-то, что заставляет взглянуть на нее, как бы, через призму зеркал, отразившись в которых, она уже не кажется таким обычным и простым </a:t>
            </a:r>
          </a:p>
          <a:p>
            <a:r>
              <a:rPr lang="ru-RU" sz="2400" dirty="0"/>
              <a:t>человеком. Открывается очаровательная, интересная натура, способная </a:t>
            </a:r>
          </a:p>
          <a:p>
            <a:r>
              <a:rPr lang="ru-RU" sz="2400" dirty="0"/>
              <a:t>вдохновить, приободрить, а если надо, то и утешить одним вдохновенным </a:t>
            </a:r>
          </a:p>
          <a:p>
            <a:r>
              <a:rPr lang="ru-RU" sz="2400" dirty="0"/>
              <a:t>словом. Ей можно довериться, зная, что она всегда выслушает, поддержит, </a:t>
            </a:r>
          </a:p>
          <a:p>
            <a:r>
              <a:rPr lang="ru-RU" sz="2400" dirty="0"/>
              <a:t>вдохновит, а если возникнет такая необходимость, то и утешит в любой </a:t>
            </a:r>
          </a:p>
          <a:p>
            <a:r>
              <a:rPr lang="ru-RU" sz="2400" dirty="0"/>
              <a:t>жизненной ситуации. 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4014748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B736D922-8546-B84F-9C0F-837A738E5FF0}"/>
              </a:ext>
            </a:extLst>
          </p:cNvPr>
          <p:cNvSpPr txBox="1"/>
          <p:nvPr/>
        </p:nvSpPr>
        <p:spPr>
          <a:xfrm>
            <a:off x="316992" y="731520"/>
            <a:ext cx="11623695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Долгожданное второе января настало неожиданно. Побросав зимние вещички </a:t>
            </a:r>
          </a:p>
          <a:p>
            <a:r>
              <a:rPr lang="ru-RU" sz="2400" dirty="0"/>
              <a:t>в чемодан потащились на Белорусский вокзал города-героя Москвы, дабы </a:t>
            </a:r>
          </a:p>
          <a:p>
            <a:r>
              <a:rPr lang="ru-RU" sz="2400" dirty="0"/>
              <a:t>отправиться в город-герой Брест  для последующей погрузки на автобус и </a:t>
            </a:r>
          </a:p>
          <a:p>
            <a:r>
              <a:rPr lang="ru-RU" sz="2400" dirty="0"/>
              <a:t>осмотра кусочка Европейского государства. Проехать предстояло немало. </a:t>
            </a:r>
          </a:p>
          <a:p>
            <a:r>
              <a:rPr lang="ru-RU" sz="2400" dirty="0"/>
              <a:t>По самым минимальным расчетам маршрут только на автобусе был </a:t>
            </a:r>
          </a:p>
          <a:p>
            <a:r>
              <a:rPr lang="ru-RU" sz="2400" dirty="0"/>
              <a:t>протяженностью 2000 километров. Это исключая железнодорожный переезд и </a:t>
            </a:r>
          </a:p>
          <a:p>
            <a:r>
              <a:rPr lang="ru-RU" sz="2400" dirty="0"/>
              <a:t>пешие прогулки.</a:t>
            </a:r>
            <a:br>
              <a:rPr lang="ru-RU" sz="2400" dirty="0"/>
            </a:br>
            <a:endParaRPr lang="ru-RU" sz="2400" dirty="0"/>
          </a:p>
          <a:p>
            <a:r>
              <a:rPr lang="ru-RU" sz="2400" dirty="0"/>
              <a:t>По прибытии на вокзал обнаружили, что обстановка там как в условиях </a:t>
            </a:r>
          </a:p>
          <a:p>
            <a:r>
              <a:rPr lang="ru-RU" sz="2400" dirty="0"/>
              <a:t>эвакуации. Народу море, все мечутся организованными толпами, ищут </a:t>
            </a:r>
          </a:p>
          <a:p>
            <a:r>
              <a:rPr lang="ru-RU" sz="2400" dirty="0"/>
              <a:t>сопровождение и свои документы (которые предварительно сдали для </a:t>
            </a:r>
          </a:p>
          <a:p>
            <a:r>
              <a:rPr lang="ru-RU" sz="2400" dirty="0"/>
              <a:t>оформления). Билеты на поезд оказались групповыми, что в обычной жизни </a:t>
            </a:r>
          </a:p>
          <a:p>
            <a:r>
              <a:rPr lang="ru-RU" sz="2400" dirty="0"/>
              <a:t>значит — садись кто хочет, никто ничего проверять не будет. Заняли купе, </a:t>
            </a:r>
          </a:p>
          <a:p>
            <a:r>
              <a:rPr lang="ru-RU" sz="2400" dirty="0"/>
              <a:t>приготовились ехать.</a:t>
            </a:r>
            <a:br>
              <a:rPr lang="ru-RU" sz="2400" dirty="0"/>
            </a:b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262892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33A5A5-647E-DF44-AE49-26A34DBA2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/>
              <a:t>Публицистический стиль.</a:t>
            </a:r>
            <a:br>
              <a:rPr lang="ru-RU" sz="4000" dirty="0"/>
            </a:br>
            <a:r>
              <a:rPr lang="ru-RU" sz="4000" dirty="0"/>
              <a:t>Сфера применения</a:t>
            </a:r>
            <a:endParaRPr lang="it-IT" sz="40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9E91D4C-9E0A-6B49-9743-B5D17DCC0A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2"/>
            <a:ext cx="9613861" cy="4395397"/>
          </a:xfrm>
        </p:spPr>
        <p:txBody>
          <a:bodyPr>
            <a:normAutofit/>
          </a:bodyPr>
          <a:lstStyle/>
          <a:p>
            <a:r>
              <a:rPr lang="ru-RU" sz="2800" dirty="0"/>
              <a:t>Политика (внутренняя или внешняя);</a:t>
            </a:r>
          </a:p>
          <a:p>
            <a:r>
              <a:rPr lang="ru-RU" sz="2800" dirty="0"/>
              <a:t>Экономика;</a:t>
            </a:r>
          </a:p>
          <a:p>
            <a:r>
              <a:rPr lang="ru-RU" sz="2800" dirty="0"/>
              <a:t>Культура;</a:t>
            </a:r>
          </a:p>
          <a:p>
            <a:r>
              <a:rPr lang="ru-RU" sz="2800" dirty="0"/>
              <a:t>Спорт;</a:t>
            </a:r>
          </a:p>
          <a:p>
            <a:r>
              <a:rPr lang="ru-RU" sz="2800" dirty="0"/>
              <a:t>Повседневно-бытовая жизнь.</a:t>
            </a:r>
          </a:p>
          <a:p>
            <a:endParaRPr lang="ru-RU" sz="2800" dirty="0"/>
          </a:p>
          <a:p>
            <a:pPr marL="0" indent="0">
              <a:buNone/>
            </a:pPr>
            <a:r>
              <a:rPr lang="ru-RU" sz="2800" dirty="0"/>
              <a:t>* </a:t>
            </a:r>
            <a:r>
              <a:rPr lang="ru-RU" sz="2000" dirty="0"/>
              <a:t>политика – деятельность, связанная с воздействием на ход жизни общества, с решением социальных проблем.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11903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19E4130-44B8-8E47-A7ED-221A6E323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Журналист</a:t>
            </a:r>
            <a:r>
              <a:rPr lang="ru-RU" dirty="0"/>
              <a:t>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001B4EE-7020-5049-A65F-36A8DD379D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Сообщает информацию;</a:t>
            </a:r>
          </a:p>
          <a:p>
            <a:r>
              <a:rPr lang="ru-RU" sz="2800" dirty="0"/>
              <a:t>Даёт ей оценку;</a:t>
            </a:r>
          </a:p>
          <a:p>
            <a:r>
              <a:rPr lang="ru-RU" sz="2800" dirty="0"/>
              <a:t>Воздействует на читателя (на его мнение и поведение).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50692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B34C67C-3B0E-6E4C-A95D-6BEF29CB8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Адресат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E0523AF-A241-FA4D-8DA9-382118AC4B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Массовый характер адресата</a:t>
            </a:r>
          </a:p>
          <a:p>
            <a:endParaRPr lang="ru-RU" dirty="0"/>
          </a:p>
          <a:p>
            <a:r>
              <a:rPr lang="ru-RU" dirty="0"/>
              <a:t>Средства массовой информации (СМИ):</a:t>
            </a:r>
          </a:p>
          <a:p>
            <a:pPr>
              <a:buFont typeface="Wingdings" pitchFamily="2" charset="2"/>
              <a:buChar char="Ø"/>
            </a:pPr>
            <a:r>
              <a:rPr lang="ru-RU" dirty="0"/>
              <a:t> периодическая печать (газеты, журналы);</a:t>
            </a:r>
          </a:p>
          <a:p>
            <a:pPr>
              <a:buFont typeface="Wingdings" pitchFamily="2" charset="2"/>
              <a:buChar char="Ø"/>
            </a:pPr>
            <a:r>
              <a:rPr lang="ru-RU" dirty="0"/>
              <a:t> радио;</a:t>
            </a:r>
          </a:p>
          <a:p>
            <a:pPr>
              <a:buFont typeface="Wingdings" pitchFamily="2" charset="2"/>
              <a:buChar char="Ø"/>
            </a:pPr>
            <a:r>
              <a:rPr lang="ru-RU" dirty="0"/>
              <a:t> телевидение;</a:t>
            </a:r>
          </a:p>
          <a:p>
            <a:pPr>
              <a:buFont typeface="Wingdings" pitchFamily="2" charset="2"/>
              <a:buChar char="Ø"/>
            </a:pPr>
            <a:r>
              <a:rPr lang="ru-RU" dirty="0"/>
              <a:t> Интернет.</a:t>
            </a:r>
          </a:p>
        </p:txBody>
      </p:sp>
    </p:spTree>
    <p:extLst>
      <p:ext uri="{BB962C8B-B14F-4D97-AF65-F5344CB8AC3E}">
        <p14:creationId xmlns:p14="http://schemas.microsoft.com/office/powerpoint/2010/main" val="4078833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C6439F-9889-4647-B3AE-5986DD96A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Формы публицистического стиля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0D4435A-D2BD-AD43-B543-A67EB65F3F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Письменная:</a:t>
            </a:r>
          </a:p>
          <a:p>
            <a:pPr>
              <a:buFont typeface="Wingdings" pitchFamily="2" charset="2"/>
              <a:buChar char="Ø"/>
            </a:pPr>
            <a:r>
              <a:rPr lang="ru-RU" dirty="0"/>
              <a:t> газеты, журналы, тексты в Интернете.</a:t>
            </a:r>
          </a:p>
          <a:p>
            <a:pPr>
              <a:buFont typeface="Wingdings" pitchFamily="2" charset="2"/>
              <a:buChar char="Ø"/>
            </a:pPr>
            <a:endParaRPr lang="ru-RU" dirty="0"/>
          </a:p>
          <a:p>
            <a:r>
              <a:rPr lang="ru-RU" dirty="0"/>
              <a:t>Устная:</a:t>
            </a:r>
          </a:p>
          <a:p>
            <a:pPr>
              <a:buFont typeface="Wingdings" pitchFamily="2" charset="2"/>
              <a:buChar char="Ø"/>
            </a:pPr>
            <a:r>
              <a:rPr lang="ru-RU" dirty="0"/>
              <a:t> радио- и телепередачи, документальное кино, аудио- и видеоматериалы в Интернете, ораторские выступления.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02574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AD0700-3F42-7B45-BC07-2AC38D9E0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Функции публицистического стиля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180EBB-EA90-1846-973C-C14A450AF1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Информационная;</a:t>
            </a:r>
          </a:p>
          <a:p>
            <a:r>
              <a:rPr lang="ru-RU" dirty="0"/>
              <a:t>Просветительская;</a:t>
            </a:r>
          </a:p>
          <a:p>
            <a:r>
              <a:rPr lang="ru-RU" dirty="0"/>
              <a:t>Оценочная;</a:t>
            </a:r>
          </a:p>
          <a:p>
            <a:r>
              <a:rPr lang="ru-RU" dirty="0"/>
              <a:t>Воздействия;</a:t>
            </a:r>
          </a:p>
          <a:p>
            <a:r>
              <a:rPr lang="ru-RU" dirty="0"/>
              <a:t>Гедонистическая.</a:t>
            </a:r>
          </a:p>
        </p:txBody>
      </p:sp>
    </p:spTree>
    <p:extLst>
      <p:ext uri="{BB962C8B-B14F-4D97-AF65-F5344CB8AC3E}">
        <p14:creationId xmlns:p14="http://schemas.microsoft.com/office/powerpoint/2010/main" val="2621843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A975DF-60AF-2B49-87F2-04073ED2A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Жанры в публицистическом стиле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2747EB3-FB5A-6A49-A4C3-89F7EE76F7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Информационные жанры;</a:t>
            </a:r>
          </a:p>
          <a:p>
            <a:r>
              <a:rPr lang="ru-RU" sz="2800" dirty="0"/>
              <a:t>Аналитические жанры;</a:t>
            </a:r>
          </a:p>
          <a:p>
            <a:r>
              <a:rPr lang="ru-RU" sz="2800" dirty="0"/>
              <a:t>Художественно-публицистические жанры.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570345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8F57A0-CAE7-6949-BCBD-B2B3E5F73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Информационные жанры</a:t>
            </a:r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DD896F5-BCC4-E54B-A334-BD6FE1E8146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3200" b="1" dirty="0"/>
              <a:t>Заметка</a:t>
            </a:r>
            <a:r>
              <a:rPr lang="ru-RU" sz="3200" dirty="0"/>
              <a:t> – небольшое сообщение о каком-либо событии.</a:t>
            </a:r>
          </a:p>
          <a:p>
            <a:endParaRPr lang="it-IT" dirty="0"/>
          </a:p>
        </p:txBody>
      </p:sp>
      <p:pic>
        <p:nvPicPr>
          <p:cNvPr id="10" name="Segnaposto immagine 9">
            <a:extLst>
              <a:ext uri="{FF2B5EF4-FFF2-40B4-BE49-F238E27FC236}">
                <a16:creationId xmlns:a16="http://schemas.microsoft.com/office/drawing/2014/main" id="{05820C7F-FB42-6E40-BCE8-4A3631EC0C0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6538" b="26538"/>
          <a:stretch>
            <a:fillRect/>
          </a:stretch>
        </p:blipFill>
        <p:spPr>
          <a:xfrm>
            <a:off x="3976913" y="2133599"/>
            <a:ext cx="7910287" cy="4615543"/>
          </a:xfrm>
        </p:spPr>
      </p:pic>
    </p:spTree>
    <p:extLst>
      <p:ext uri="{BB962C8B-B14F-4D97-AF65-F5344CB8AC3E}">
        <p14:creationId xmlns:p14="http://schemas.microsoft.com/office/powerpoint/2010/main" val="29629266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8F57A0-CAE7-6949-BCBD-B2B3E5F73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Информационные жанры</a:t>
            </a:r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DD896F5-BCC4-E54B-A334-BD6FE1E8146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3200" b="1" dirty="0"/>
              <a:t>Репортаж</a:t>
            </a:r>
            <a:r>
              <a:rPr lang="ru-RU" sz="3200" dirty="0"/>
              <a:t> – рассказ о событии, который ведётся одновременно с развёртыванием событий.</a:t>
            </a:r>
          </a:p>
          <a:p>
            <a:endParaRPr lang="it-IT" dirty="0"/>
          </a:p>
        </p:txBody>
      </p:sp>
      <p:pic>
        <p:nvPicPr>
          <p:cNvPr id="7" name="Segnaposto immagine 6">
            <a:extLst>
              <a:ext uri="{FF2B5EF4-FFF2-40B4-BE49-F238E27FC236}">
                <a16:creationId xmlns:a16="http://schemas.microsoft.com/office/drawing/2014/main" id="{520CCB5F-423B-E84B-87CC-22C21F91269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7700" r="7700"/>
          <a:stretch>
            <a:fillRect/>
          </a:stretch>
        </p:blipFill>
        <p:spPr>
          <a:xfrm>
            <a:off x="5710161" y="2336873"/>
            <a:ext cx="5425849" cy="3599312"/>
          </a:xfrm>
        </p:spPr>
      </p:pic>
    </p:spTree>
    <p:extLst>
      <p:ext uri="{BB962C8B-B14F-4D97-AF65-F5344CB8AC3E}">
        <p14:creationId xmlns:p14="http://schemas.microsoft.com/office/powerpoint/2010/main" val="3337821938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o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Berlino</Template>
  <TotalTime>177</TotalTime>
  <Words>1007</Words>
  <Application>Microsoft Macintosh PowerPoint</Application>
  <PresentationFormat>Widescreen</PresentationFormat>
  <Paragraphs>117</Paragraphs>
  <Slides>19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4" baseType="lpstr">
      <vt:lpstr>Arial</vt:lpstr>
      <vt:lpstr>Calibri</vt:lpstr>
      <vt:lpstr>Trebuchet MS</vt:lpstr>
      <vt:lpstr>Wingdings</vt:lpstr>
      <vt:lpstr>Berlino</vt:lpstr>
      <vt:lpstr>Публицистический стиль</vt:lpstr>
      <vt:lpstr>Публицистический стиль. Сфера применения</vt:lpstr>
      <vt:lpstr>Журналист </vt:lpstr>
      <vt:lpstr>Адресат</vt:lpstr>
      <vt:lpstr>Формы публицистического стиля</vt:lpstr>
      <vt:lpstr>Функции публицистического стиля</vt:lpstr>
      <vt:lpstr>Жанры в публицистическом стиле</vt:lpstr>
      <vt:lpstr>Информационные жанры</vt:lpstr>
      <vt:lpstr>Информационные жанры</vt:lpstr>
      <vt:lpstr>Информационные жанры</vt:lpstr>
      <vt:lpstr>Presentazione standard di PowerPoint</vt:lpstr>
      <vt:lpstr>Presentazione standard di PowerPoint</vt:lpstr>
      <vt:lpstr>Аналитические жанры</vt:lpstr>
      <vt:lpstr>Аналитические жанры</vt:lpstr>
      <vt:lpstr>Аналитические жанры</vt:lpstr>
      <vt:lpstr>Художественно-публицистические жанры</vt:lpstr>
      <vt:lpstr>Художественно-публицистические жанры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Публицистический стиль</dc:title>
  <dc:creator>Natalia Guseva</dc:creator>
  <cp:lastModifiedBy>Natalia Guseva</cp:lastModifiedBy>
  <cp:revision>15</cp:revision>
  <dcterms:created xsi:type="dcterms:W3CDTF">2018-11-19T05:42:07Z</dcterms:created>
  <dcterms:modified xsi:type="dcterms:W3CDTF">2023-10-31T06:02:48Z</dcterms:modified>
</cp:coreProperties>
</file>