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647DCEA-0BAD-1E44-AA1E-27346F228A49}" type="datetimeFigureOut">
              <a:rPr lang="it-IT" smtClean="0"/>
              <a:t>31/10/23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48E8AB3-51B3-B94D-84D6-ED173550500A}" type="slidenum">
              <a:rPr lang="it-IT" smtClean="0"/>
              <a:t>‹N›</a:t>
            </a:fld>
            <a:endParaRPr lang="it-IT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750266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DCEA-0BAD-1E44-AA1E-27346F228A49}" type="datetimeFigureOut">
              <a:rPr lang="it-IT" smtClean="0"/>
              <a:t>31/10/23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E8AB3-51B3-B94D-84D6-ED17355050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0854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DCEA-0BAD-1E44-AA1E-27346F228A49}" type="datetimeFigureOut">
              <a:rPr lang="it-IT" smtClean="0"/>
              <a:t>31/10/23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E8AB3-51B3-B94D-84D6-ED17355050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1710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DCEA-0BAD-1E44-AA1E-27346F228A49}" type="datetimeFigureOut">
              <a:rPr lang="it-IT" smtClean="0"/>
              <a:t>31/10/23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E8AB3-51B3-B94D-84D6-ED17355050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5129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47DCEA-0BAD-1E44-AA1E-27346F228A49}" type="datetimeFigureOut">
              <a:rPr lang="it-IT" smtClean="0"/>
              <a:t>31/10/23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8E8AB3-51B3-B94D-84D6-ED173550500A}" type="slidenum">
              <a:rPr lang="it-IT" smtClean="0"/>
              <a:t>‹N›</a:t>
            </a:fld>
            <a:endParaRPr lang="it-IT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467912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DCEA-0BAD-1E44-AA1E-27346F228A49}" type="datetimeFigureOut">
              <a:rPr lang="it-IT" smtClean="0"/>
              <a:t>31/10/23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E8AB3-51B3-B94D-84D6-ED17355050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2298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DCEA-0BAD-1E44-AA1E-27346F228A49}" type="datetimeFigureOut">
              <a:rPr lang="it-IT" smtClean="0"/>
              <a:t>31/10/23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E8AB3-51B3-B94D-84D6-ED17355050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481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DCEA-0BAD-1E44-AA1E-27346F228A49}" type="datetimeFigureOut">
              <a:rPr lang="it-IT" smtClean="0"/>
              <a:t>31/10/23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E8AB3-51B3-B94D-84D6-ED17355050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1170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DCEA-0BAD-1E44-AA1E-27346F228A49}" type="datetimeFigureOut">
              <a:rPr lang="it-IT" smtClean="0"/>
              <a:t>31/10/23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E8AB3-51B3-B94D-84D6-ED17355050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8662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47DCEA-0BAD-1E44-AA1E-27346F228A49}" type="datetimeFigureOut">
              <a:rPr lang="it-IT" smtClean="0"/>
              <a:t>31/10/23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8E8AB3-51B3-B94D-84D6-ED173550500A}" type="slidenum">
              <a:rPr lang="it-IT" smtClean="0"/>
              <a:t>‹N›</a:t>
            </a:fld>
            <a:endParaRPr lang="it-IT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09078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47DCEA-0BAD-1E44-AA1E-27346F228A49}" type="datetimeFigureOut">
              <a:rPr lang="it-IT" smtClean="0"/>
              <a:t>31/10/23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8E8AB3-51B3-B94D-84D6-ED173550500A}" type="slidenum">
              <a:rPr lang="it-IT" smtClean="0"/>
              <a:t>‹N›</a:t>
            </a:fld>
            <a:endParaRPr lang="it-IT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10166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647DCEA-0BAD-1E44-AA1E-27346F228A49}" type="datetimeFigureOut">
              <a:rPr lang="it-IT" smtClean="0"/>
              <a:t>31/10/23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48E8AB3-51B3-B94D-84D6-ED173550500A}" type="slidenum">
              <a:rPr lang="it-IT" smtClean="0"/>
              <a:t>‹N›</a:t>
            </a:fld>
            <a:endParaRPr lang="it-IT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79883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D37204-38F6-5942-8738-A368B08535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Язык публицистики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1DEC062-C686-C549-8D69-146D8E76E2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276080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AE6C38-416C-8B46-A5A9-CDE963954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400300"/>
            <a:ext cx="9601200" cy="430094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/>
              <a:t>Фрагмент из письма читательницы газеты «Московский комсомолец»: «Цинизм, мрачность, нытьё, истерика, склеротическая ностальгия по прошлому осточертели и стали пошлыми. Да, да пошлыми, т. к. пошли по рукам, стали общим местом и единственной палитрой наших СМИ. Вы ежедневно лепите образ жизни как кровавый гиньоль*. Ну, станьте оригинальными! Сделайте хоть раз в неделю день приятных, радостных, добрых новостей! Попробуйте! Вам самим станет от этого хорошо! Это будет дерзкий вызов всеобщему тошнотворному мазохизму» (МК. 1993. 2 сент.). </a:t>
            </a:r>
          </a:p>
          <a:p>
            <a:pPr marL="0" indent="0" algn="just">
              <a:buNone/>
            </a:pPr>
            <a:r>
              <a:rPr lang="ru-RU" sz="2400" dirty="0"/>
              <a:t>* От фр. </a:t>
            </a:r>
            <a:r>
              <a:rPr lang="fr-FR" sz="2400" dirty="0"/>
              <a:t>guignol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822097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DD2FDE-E7AA-CD45-9B04-3CBCFCA4A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85800"/>
            <a:ext cx="9601200" cy="570193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/>
              <a:t>Обозреватель газеты ответил читательнице следующим образом: «Действительно, сегодня тот, кто занимается „производством“ новостей, стоит перед рядом сложных проблем. С одной стороны — надо быть интересным читателю-телезрителю, чтобы сбывать свой товар. Ибо „производитель“ новостей одновременно является и агентом по продаже своего товара. С другой стороны — как быть интересным, сообщая хорошие новости? Ведь хорошее, извините, но это мое твердое убеждение, настолько распространено, настолько типично и характерно для любого времени (а я также считаю, что плохих времен не бывает), настолько, если хотите, заурядно, что оно просто-напросто неинтересно. Сразу же здесь и оговорюсь: не всегда интересно. Вот и приходится нам, многогрешным, трупы показывать &lt;...&gt;Ну и спешка, знаете. Также не всегда мастерства хватает. Зло ведь эффектней. Тут готовая драматургия. А чтобы хорошее показать, нужно попотеть, пока эту самую драматургию извлечешь» (</a:t>
            </a:r>
            <a:r>
              <a:rPr lang="ru-RU" sz="2400" dirty="0" err="1"/>
              <a:t>Новоженов</a:t>
            </a:r>
            <a:r>
              <a:rPr lang="ru-RU" sz="2400" dirty="0"/>
              <a:t> Л. Хорошие новости и плохие // МК. 1993. 2 сент.).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526186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8A8475-B4C4-B043-9E48-4F439CF4F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Фактологичность</a:t>
            </a:r>
            <a:r>
              <a:rPr lang="ru-RU" b="1" dirty="0"/>
              <a:t> 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CF3C55-717E-014B-BBDD-9303A0957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67853"/>
            <a:ext cx="9601200" cy="523373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2400" b="1" dirty="0"/>
              <a:t>Проявляется в</a:t>
            </a:r>
          </a:p>
          <a:p>
            <a:pPr algn="ctr">
              <a:lnSpc>
                <a:spcPct val="150000"/>
              </a:lnSpc>
            </a:pPr>
            <a:r>
              <a:rPr lang="ru-RU" sz="2400" dirty="0"/>
              <a:t>Использовании лексики, относящейся к разным областям знания и сферам деятельности;</a:t>
            </a:r>
          </a:p>
          <a:p>
            <a:pPr algn="ctr">
              <a:lnSpc>
                <a:spcPct val="150000"/>
              </a:lnSpc>
            </a:pPr>
            <a:r>
              <a:rPr lang="ru-RU" sz="2400" dirty="0"/>
              <a:t>Употреблении пассивных бессубъектных конструкций;</a:t>
            </a:r>
          </a:p>
          <a:p>
            <a:pPr algn="ctr">
              <a:lnSpc>
                <a:spcPct val="150000"/>
              </a:lnSpc>
            </a:pPr>
            <a:r>
              <a:rPr lang="ru-RU" sz="2400" dirty="0"/>
              <a:t> Характерности глаголов со значением передачи информации;</a:t>
            </a:r>
          </a:p>
          <a:p>
            <a:pPr algn="ctr">
              <a:lnSpc>
                <a:spcPct val="150000"/>
              </a:lnSpc>
            </a:pPr>
            <a:r>
              <a:rPr lang="ru-RU" sz="2400" dirty="0"/>
              <a:t>Стандартности выражений (клише) – языковой стандарт облегчает сообщение и восприятие информации.</a:t>
            </a:r>
          </a:p>
        </p:txBody>
      </p:sp>
    </p:spTree>
    <p:extLst>
      <p:ext uri="{BB962C8B-B14F-4D97-AF65-F5344CB8AC3E}">
        <p14:creationId xmlns:p14="http://schemas.microsoft.com/office/powerpoint/2010/main" val="904588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71B794-B862-4748-8D55-00369BAB9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Тема публицистического текста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60E0BE-8CC7-DB4A-9827-983D5FD3F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800" b="1" dirty="0"/>
              <a:t>Любое явление</a:t>
            </a:r>
          </a:p>
          <a:p>
            <a:pPr marL="0" indent="0" algn="ctr">
              <a:buNone/>
            </a:pPr>
            <a:r>
              <a:rPr lang="ru-RU" sz="2800" b="1" dirty="0"/>
              <a:t>Любой объект</a:t>
            </a:r>
          </a:p>
          <a:p>
            <a:pPr marL="0" indent="0" algn="ctr">
              <a:buNone/>
            </a:pPr>
            <a:endParaRPr lang="ru-RU" sz="2800" dirty="0"/>
          </a:p>
          <a:p>
            <a:pPr marL="0" indent="0" algn="ctr">
              <a:buNone/>
            </a:pPr>
            <a:r>
              <a:rPr lang="ru-RU" sz="2800" b="1" i="1" dirty="0">
                <a:solidFill>
                  <a:srgbClr val="0070C0"/>
                </a:solidFill>
              </a:rPr>
              <a:t>Политика, искусство, наука, спорт, повседневная жизнь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2400" dirty="0"/>
              <a:t>следовательно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184859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082737-0505-E146-A1C1-F440EF97B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Язык публицистики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F50655-6F90-1342-BA2A-4CA9730D7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/>
              <a:t>Самые разные языковые средства:</a:t>
            </a:r>
          </a:p>
          <a:p>
            <a:r>
              <a:rPr lang="ru-RU" sz="2400" dirty="0"/>
              <a:t>Книжные (+ научная и официально-деловая терминология);</a:t>
            </a:r>
          </a:p>
          <a:p>
            <a:r>
              <a:rPr lang="ru-RU" sz="2400" dirty="0"/>
              <a:t>Разговорные;</a:t>
            </a:r>
          </a:p>
          <a:p>
            <a:r>
              <a:rPr lang="ru-RU" sz="2400" dirty="0"/>
              <a:t>Нелитературные (просторечие, жаргон).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48483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688814-743E-764E-81B9-FD04BDC28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Полистилизм</a:t>
            </a:r>
            <a:r>
              <a:rPr lang="ru-RU" dirty="0"/>
              <a:t>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542D93-BC58-0541-AF94-0BF46B336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2400" dirty="0"/>
              <a:t>Средства с различной стилистической окраской в пределах одного текста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400" dirty="0"/>
              <a:t>▼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400" dirty="0"/>
              <a:t>Особая выразительность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400" dirty="0"/>
              <a:t>Средство создания определённого эффекта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249117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07E7FE-7475-7E46-9328-AB683E6E4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Книжный характер публицистического текста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AAC0A3-6879-494A-AF93-5726E7964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400" dirty="0"/>
              <a:t>Отбор лексических единиц;</a:t>
            </a:r>
          </a:p>
          <a:p>
            <a:pPr>
              <a:lnSpc>
                <a:spcPct val="150000"/>
              </a:lnSpc>
            </a:pPr>
            <a:r>
              <a:rPr lang="ru-RU" sz="2400" dirty="0"/>
              <a:t>Имя преобладает над глаголом (номинативный строй);</a:t>
            </a:r>
          </a:p>
          <a:p>
            <a:pPr>
              <a:lnSpc>
                <a:spcPct val="150000"/>
              </a:lnSpc>
            </a:pPr>
            <a:r>
              <a:rPr lang="ru-RU" sz="2400" dirty="0"/>
              <a:t>Синтаксические конструкции (причастные, деепричастные обороты, сложноподчиненные предложения).</a:t>
            </a:r>
          </a:p>
          <a:p>
            <a:pPr>
              <a:lnSpc>
                <a:spcPct val="150000"/>
              </a:lnSpc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926442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83BFC5-B29B-2748-B02C-2B0C41C02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Лексика. Номинативный строй.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1C4465-0652-6041-BE6E-D9EE4A0F5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Специальная газетная профессиональная </a:t>
            </a:r>
            <a:r>
              <a:rPr lang="ru-RU" sz="2400" dirty="0"/>
              <a:t>лексика (</a:t>
            </a:r>
            <a:r>
              <a:rPr lang="ru-RU" sz="2400" i="1" dirty="0"/>
              <a:t>репортаж, корреспондент, интервью</a:t>
            </a:r>
            <a:r>
              <a:rPr lang="ru-RU" sz="2400" dirty="0"/>
              <a:t>) – характерная морфема </a:t>
            </a:r>
            <a:r>
              <a:rPr lang="ru-RU" sz="2400" i="1" dirty="0"/>
              <a:t>-</a:t>
            </a:r>
            <a:r>
              <a:rPr lang="ru-RU" sz="2400" i="1" dirty="0" err="1"/>
              <a:t>ий</a:t>
            </a:r>
            <a:r>
              <a:rPr lang="ru-RU" sz="2400" i="1" dirty="0"/>
              <a:t>, -</a:t>
            </a:r>
            <a:r>
              <a:rPr lang="ru-RU" sz="2400" i="1" dirty="0" err="1"/>
              <a:t>ция</a:t>
            </a:r>
            <a:r>
              <a:rPr lang="ru-RU" sz="2400" i="1" dirty="0"/>
              <a:t>, -</a:t>
            </a:r>
            <a:r>
              <a:rPr lang="ru-RU" sz="2400" i="1" dirty="0" err="1"/>
              <a:t>изм</a:t>
            </a:r>
            <a:r>
              <a:rPr lang="ru-RU" sz="2400" i="1" dirty="0"/>
              <a:t>, -</a:t>
            </a:r>
            <a:r>
              <a:rPr lang="ru-RU" sz="2400" i="1" dirty="0" err="1"/>
              <a:t>нича</a:t>
            </a:r>
            <a:r>
              <a:rPr lang="ru-RU" sz="2400" i="1" dirty="0"/>
              <a:t>-, -</a:t>
            </a:r>
            <a:r>
              <a:rPr lang="ru-RU" sz="2400" i="1" dirty="0" err="1"/>
              <a:t>щин</a:t>
            </a:r>
            <a:r>
              <a:rPr lang="ru-RU" sz="2400" i="1" dirty="0"/>
              <a:t>-</a:t>
            </a:r>
            <a:r>
              <a:rPr lang="ru-RU" sz="2400" dirty="0"/>
              <a:t>; </a:t>
            </a:r>
            <a:r>
              <a:rPr lang="ru-RU" sz="2400" dirty="0" err="1"/>
              <a:t>адъектированные</a:t>
            </a:r>
            <a:r>
              <a:rPr lang="ru-RU" sz="2400" dirty="0"/>
              <a:t> причастия с приставкой </a:t>
            </a:r>
            <a:r>
              <a:rPr lang="ru-RU" sz="2400" i="1" dirty="0"/>
              <a:t>не-</a:t>
            </a:r>
            <a:r>
              <a:rPr lang="ru-RU" sz="2400" dirty="0"/>
              <a:t>; иноязычные приставки </a:t>
            </a:r>
            <a:r>
              <a:rPr lang="ru-RU" sz="2400" i="1" dirty="0"/>
              <a:t>ультра-, архи-, анти-</a:t>
            </a:r>
            <a:r>
              <a:rPr lang="ru-RU" sz="2400" dirty="0"/>
              <a:t>.</a:t>
            </a:r>
          </a:p>
          <a:p>
            <a:r>
              <a:rPr lang="ru-RU" sz="2400" dirty="0"/>
              <a:t>Общественно-политическая лексика (иноязычные заимствования: </a:t>
            </a:r>
            <a:r>
              <a:rPr lang="ru-RU" sz="2400" i="1" dirty="0"/>
              <a:t>дискриминация, монополист</a:t>
            </a:r>
            <a:r>
              <a:rPr lang="ru-RU" sz="2400" dirty="0"/>
              <a:t>);</a:t>
            </a:r>
          </a:p>
          <a:p>
            <a:r>
              <a:rPr lang="ru-RU" sz="2400" dirty="0"/>
              <a:t>Оценочные, эмоционально-экспрессивные слова языка газет (книжная, разговорная  и даже просторечная лексика – </a:t>
            </a:r>
            <a:r>
              <a:rPr lang="ru-RU" sz="2400" i="1" dirty="0"/>
              <a:t>чаяния</a:t>
            </a:r>
            <a:r>
              <a:rPr lang="ru-RU" sz="2400" dirty="0"/>
              <a:t>=надежды, </a:t>
            </a:r>
            <a:r>
              <a:rPr lang="ru-RU" sz="2400" i="1" dirty="0"/>
              <a:t>грызня</a:t>
            </a:r>
            <a:r>
              <a:rPr lang="ru-RU" sz="2400" dirty="0"/>
              <a:t>=мелочная ссора, </a:t>
            </a:r>
            <a:r>
              <a:rPr lang="ru-RU" sz="2400" i="1" dirty="0"/>
              <a:t>заваруха</a:t>
            </a:r>
            <a:r>
              <a:rPr lang="ru-RU" sz="2400" dirty="0"/>
              <a:t>=вызванный чем-либо беспорядок).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151438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708509-27E4-C64C-A3D3-12F0567D2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Информационная функция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1D2D18-0EA5-B04A-892A-6C945D18C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200000"/>
              </a:lnSpc>
              <a:buNone/>
            </a:pPr>
            <a:r>
              <a:rPr lang="ru-RU" sz="2400" b="1" dirty="0"/>
              <a:t>Информация</a:t>
            </a:r>
            <a:r>
              <a:rPr lang="ru-RU" sz="2400" dirty="0"/>
              <a:t>: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ru-RU" sz="2400" dirty="0"/>
              <a:t>Достоверная (правдивая)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ru-RU" sz="2400" dirty="0"/>
              <a:t>Адекватно и полно отражает действительность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ru-RU" sz="2400" dirty="0" err="1"/>
              <a:t>Фактологична</a:t>
            </a:r>
            <a:r>
              <a:rPr lang="ru-RU" sz="2400" dirty="0"/>
              <a:t> (</a:t>
            </a:r>
            <a:r>
              <a:rPr lang="ru-RU" sz="2400" dirty="0" err="1"/>
              <a:t>фактологичность</a:t>
            </a:r>
            <a:r>
              <a:rPr lang="ru-RU" sz="2400" dirty="0"/>
              <a:t> – точное изложение фактов)</a:t>
            </a:r>
          </a:p>
          <a:p>
            <a:pPr marL="0" indent="0" algn="ctr">
              <a:lnSpc>
                <a:spcPct val="200000"/>
              </a:lnSpc>
              <a:buNone/>
            </a:pPr>
            <a:endParaRPr lang="ru-RU" sz="24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25499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7F1C9E-7FF7-B745-83DA-20B6C6BEF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Фактологичность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2EA4D8-9AD7-C444-85E6-73A3F12DF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9" y="2286000"/>
            <a:ext cx="10528662" cy="3581400"/>
          </a:xfrm>
        </p:spPr>
        <p:txBody>
          <a:bodyPr>
            <a:normAutofit/>
          </a:bodyPr>
          <a:lstStyle/>
          <a:p>
            <a:r>
              <a:rPr lang="ru-RU" dirty="0"/>
              <a:t>Подобно тому как </a:t>
            </a:r>
            <a:r>
              <a:rPr lang="ru-RU" b="1" dirty="0"/>
              <a:t>энтропия</a:t>
            </a:r>
            <a:r>
              <a:rPr lang="ru-RU" dirty="0"/>
              <a:t> есть мера дезорганизации, </a:t>
            </a:r>
            <a:r>
              <a:rPr lang="ru-RU" b="1" dirty="0"/>
              <a:t>информация</a:t>
            </a:r>
            <a:r>
              <a:rPr lang="ru-RU" dirty="0"/>
              <a:t> есть мера организации.</a:t>
            </a:r>
          </a:p>
          <a:p>
            <a:r>
              <a:rPr lang="ru-RU" dirty="0"/>
              <a:t>Под информацией понимается вся совокупность </a:t>
            </a:r>
            <a:r>
              <a:rPr lang="ru-RU" b="1" dirty="0"/>
              <a:t>данных</a:t>
            </a:r>
            <a:r>
              <a:rPr lang="ru-RU" dirty="0"/>
              <a:t>, </a:t>
            </a:r>
            <a:r>
              <a:rPr lang="ru-RU" b="1" dirty="0"/>
              <a:t>фактов</a:t>
            </a:r>
            <a:r>
              <a:rPr lang="ru-RU" dirty="0"/>
              <a:t>, </a:t>
            </a:r>
            <a:r>
              <a:rPr lang="ru-RU" b="1" dirty="0"/>
              <a:t>сведений</a:t>
            </a:r>
            <a:r>
              <a:rPr lang="ru-RU" dirty="0"/>
              <a:t> о физическом мире и обществе, вся сумма знаний.</a:t>
            </a:r>
          </a:p>
          <a:p>
            <a:r>
              <a:rPr lang="ru-RU" b="1" dirty="0"/>
              <a:t>Основу</a:t>
            </a:r>
            <a:r>
              <a:rPr lang="ru-RU" dirty="0"/>
              <a:t> информации в СМИ составляют </a:t>
            </a:r>
            <a:r>
              <a:rPr lang="ru-RU" b="1" dirty="0"/>
              <a:t>сообщения</a:t>
            </a:r>
            <a:r>
              <a:rPr lang="ru-RU" dirty="0"/>
              <a:t> о фактах и их </a:t>
            </a:r>
            <a:r>
              <a:rPr lang="ru-RU" b="1" dirty="0"/>
              <a:t>комментарии</a:t>
            </a:r>
            <a:r>
              <a:rPr lang="ru-RU" dirty="0"/>
              <a:t> или </a:t>
            </a:r>
            <a:r>
              <a:rPr lang="ru-RU" b="1" dirty="0"/>
              <a:t>оценки</a:t>
            </a:r>
            <a:r>
              <a:rPr lang="ru-RU" dirty="0"/>
              <a:t>.</a:t>
            </a:r>
          </a:p>
          <a:p>
            <a:r>
              <a:rPr lang="ru-RU" b="1" dirty="0"/>
              <a:t>В идеале </a:t>
            </a:r>
            <a:r>
              <a:rPr lang="ru-RU" dirty="0"/>
              <a:t>СМИ должны сообщать о всех возможных фрагментах действительности. </a:t>
            </a:r>
            <a:r>
              <a:rPr lang="ru-RU" b="1" dirty="0"/>
              <a:t>На деле</a:t>
            </a:r>
            <a:r>
              <a:rPr lang="ru-RU" dirty="0"/>
              <a:t> объем информационного поля всегда ограничен. Эти ограничения могут носить </a:t>
            </a:r>
            <a:r>
              <a:rPr lang="ru-RU" dirty="0" err="1"/>
              <a:t>институционализированный</a:t>
            </a:r>
            <a:r>
              <a:rPr lang="ru-RU" dirty="0"/>
              <a:t> (запрет на разглашение государственных тайн) или конвенциональный (например, следование этическим нормам) характер.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3347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84F500-90F5-F74E-B256-DBA1A794D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Фактологичность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4F29CD-160B-AF42-A749-423CB14B7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71700"/>
            <a:ext cx="10424160" cy="4307476"/>
          </a:xfrm>
        </p:spPr>
        <p:txBody>
          <a:bodyPr>
            <a:normAutofit/>
          </a:bodyPr>
          <a:lstStyle/>
          <a:p>
            <a:r>
              <a:rPr lang="ru-RU" dirty="0"/>
              <a:t>Применительно к советской печати можно говорить об идеологической пропаганде и глобальной и своего рода системной лжи. Информация становится дезинформацией во всех случаях, «когда надо скрыть имеющуюся действительность и когда надо построить «новую».</a:t>
            </a:r>
          </a:p>
          <a:p>
            <a:r>
              <a:rPr lang="ru-RU" dirty="0"/>
              <a:t>Социальные предпосылки этого были: 1) недостаток информации, 2) приверженность «стереотипам и жёстким </a:t>
            </a:r>
            <a:r>
              <a:rPr lang="ru-RU" dirty="0" err="1"/>
              <a:t>высокоидеологизированным</a:t>
            </a:r>
            <a:r>
              <a:rPr lang="ru-RU" dirty="0"/>
              <a:t> структурам»; 3) социальная пассивность реципиентов.</a:t>
            </a:r>
          </a:p>
          <a:p>
            <a:r>
              <a:rPr lang="ru-RU" dirty="0"/>
              <a:t>Современную (постперестроечную) прессу часто обвиняют в </a:t>
            </a:r>
            <a:r>
              <a:rPr lang="ru-RU" dirty="0" err="1"/>
              <a:t>парадоксографии</a:t>
            </a:r>
            <a:r>
              <a:rPr lang="ru-RU" dirty="0"/>
              <a:t> (термин, означающий нечто удивительное, экстравагантное, сенсационное), безнравственности (под которой чаще всего подразумевается интерес к сексуальным проблемам, и особенно к проблемам нетрадиционного сексуального поведения), «</a:t>
            </a:r>
            <a:r>
              <a:rPr lang="ru-RU" dirty="0" err="1"/>
              <a:t>кадаврофилии</a:t>
            </a:r>
            <a:r>
              <a:rPr lang="ru-RU" dirty="0"/>
              <a:t>», склонности к описанию «негатива» и т. д.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20280224"/>
      </p:ext>
    </p:extLst>
  </p:cSld>
  <p:clrMapOvr>
    <a:masterClrMapping/>
  </p:clrMapOvr>
</p:sld>
</file>

<file path=ppt/theme/theme1.xml><?xml version="1.0" encoding="utf-8"?>
<a:theme xmlns:a="http://schemas.openxmlformats.org/drawingml/2006/main" name="Ritaglio">
  <a:themeElements>
    <a:clrScheme name="Ritaglio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Ritaglio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itagli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{EA5E4A93-20EE-D044-ABF3-207C2CA27B3E}tf10001072</Template>
  <TotalTime>93</TotalTime>
  <Words>732</Words>
  <Application>Microsoft Macintosh PowerPoint</Application>
  <PresentationFormat>Widescreen</PresentationFormat>
  <Paragraphs>50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4" baseType="lpstr">
      <vt:lpstr>Franklin Gothic Book</vt:lpstr>
      <vt:lpstr>Ritaglio</vt:lpstr>
      <vt:lpstr>Язык публицистики</vt:lpstr>
      <vt:lpstr>Тема публицистического текста</vt:lpstr>
      <vt:lpstr>Язык публицистики</vt:lpstr>
      <vt:lpstr>Полистилизм </vt:lpstr>
      <vt:lpstr>Книжный характер публицистического текста</vt:lpstr>
      <vt:lpstr>Лексика. Номинативный строй.</vt:lpstr>
      <vt:lpstr>Информационная функция</vt:lpstr>
      <vt:lpstr>Фактологичность</vt:lpstr>
      <vt:lpstr>Фактологичность</vt:lpstr>
      <vt:lpstr>Presentazione standard di PowerPoint</vt:lpstr>
      <vt:lpstr>Presentazione standard di PowerPoint</vt:lpstr>
      <vt:lpstr>Фактологичность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лексика</dc:title>
  <dc:creator>Natalia Guseva</dc:creator>
  <cp:lastModifiedBy>Natalia Guseva</cp:lastModifiedBy>
  <cp:revision>10</cp:revision>
  <dcterms:created xsi:type="dcterms:W3CDTF">2018-11-25T20:20:27Z</dcterms:created>
  <dcterms:modified xsi:type="dcterms:W3CDTF">2023-10-31T06:02:12Z</dcterms:modified>
</cp:coreProperties>
</file>