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58" r:id="rId4"/>
    <p:sldId id="259" r:id="rId5"/>
    <p:sldId id="267" r:id="rId6"/>
    <p:sldId id="271" r:id="rId7"/>
    <p:sldId id="272" r:id="rId8"/>
    <p:sldId id="260" r:id="rId9"/>
    <p:sldId id="273" r:id="rId10"/>
    <p:sldId id="261" r:id="rId11"/>
    <p:sldId id="270" r:id="rId12"/>
    <p:sldId id="268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9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05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42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60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81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7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6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29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75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1ACA27B-E700-414E-B912-96D78DC0BA60}" type="datetimeFigureOut">
              <a:rPr lang="it-IT" smtClean="0"/>
              <a:t>31/10/23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55A94E8-4CD5-F144-A2F1-F0790D0716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16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222D0-76AC-1645-8D3F-5416AD929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5400" dirty="0"/>
              <a:t>Функция воздействия</a:t>
            </a:r>
            <a:endParaRPr lang="it-IT" sz="5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7E2E065-9363-A543-9E60-A535DA7DC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29" y="5499895"/>
            <a:ext cx="9638443" cy="484633"/>
          </a:xfrm>
        </p:spPr>
        <p:txBody>
          <a:bodyPr>
            <a:norm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38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CDF26-3857-EB4B-A89C-591C6C59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1F4FB5-A9BD-9B4B-891C-96E21AD3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Журналист даёт оценку:</a:t>
            </a:r>
          </a:p>
          <a:p>
            <a:r>
              <a:rPr lang="ru-RU" sz="2400" dirty="0"/>
              <a:t>Старается быть убедительным (читатель должен согласиться с его точкой зрения)</a:t>
            </a:r>
          </a:p>
          <a:p>
            <a:r>
              <a:rPr lang="ru-RU" sz="2400" dirty="0"/>
              <a:t>Часто оценка выражается открыто</a:t>
            </a:r>
          </a:p>
          <a:p>
            <a:r>
              <a:rPr lang="ru-RU" sz="2400" dirty="0"/>
              <a:t>Используется эмоционально-оценочная лексика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8651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694B61-9DFA-044D-B10F-81913D92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3BB86C-EB79-BB45-BF5F-DFB21EDE5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037" y="225000"/>
            <a:ext cx="3779784" cy="6408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FC7DBA-CED2-7549-B8CD-CB9A0A5FD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/>
              <a:t>«Без заголовка текст в наши дни читать никто не будет»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0885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1737D-78BD-9D40-B3AB-A144986F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A4A388-37E3-BC4E-B725-41428BD3C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«поразительно, конечно», «разумеется», «но если вы», «простое и милое враньё», «больше того, очевидно», «безнадёжная полемика с мнением полоумных», «как однажды и навсегда сказал»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7091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Отношение к информации формируется через оценочные шкалы:</a:t>
            </a:r>
          </a:p>
          <a:p>
            <a:pPr marL="0" indent="0">
              <a:buNone/>
            </a:pPr>
            <a:r>
              <a:rPr lang="ru-RU" sz="2400" dirty="0"/>
              <a:t>Истинное – ложное</a:t>
            </a:r>
          </a:p>
          <a:p>
            <a:pPr marL="0" indent="0">
              <a:buNone/>
            </a:pPr>
            <a:r>
              <a:rPr lang="ru-RU" sz="2400" dirty="0"/>
              <a:t>Хорошее – плохое</a:t>
            </a:r>
          </a:p>
          <a:p>
            <a:pPr marL="0" indent="0">
              <a:buNone/>
            </a:pPr>
            <a:r>
              <a:rPr lang="ru-RU" sz="2400" dirty="0"/>
              <a:t>Высокое – низменное</a:t>
            </a:r>
          </a:p>
          <a:p>
            <a:pPr marL="0" indent="0">
              <a:buNone/>
            </a:pPr>
            <a:r>
              <a:rPr lang="ru-RU" sz="2400" dirty="0"/>
              <a:t>Прекрасное – безобразное</a:t>
            </a:r>
          </a:p>
          <a:p>
            <a:pPr marL="0" indent="0">
              <a:buNone/>
            </a:pPr>
            <a:r>
              <a:rPr lang="ru-RU" sz="2400" dirty="0"/>
              <a:t>Нравственное - безнравственное</a:t>
            </a:r>
          </a:p>
        </p:txBody>
      </p:sp>
    </p:spTree>
    <p:extLst>
      <p:ext uri="{BB962C8B-B14F-4D97-AF65-F5344CB8AC3E}">
        <p14:creationId xmlns:p14="http://schemas.microsoft.com/office/powerpoint/2010/main" val="341857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53412"/>
            <a:ext cx="10058400" cy="43518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/>
              <a:t>Трудность – в обществе размыты ценностно-нравственные и эстетические ориентиры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Журналисты тоже разделены по нравственному принципу</a:t>
            </a:r>
          </a:p>
          <a:p>
            <a:pPr marL="0" indent="0" algn="ctr">
              <a:buNone/>
            </a:pPr>
            <a:r>
              <a:rPr lang="ru-RU" sz="2400" dirty="0"/>
              <a:t>(нравственно-просветительская функция)</a:t>
            </a:r>
          </a:p>
          <a:p>
            <a:pPr marL="457200" indent="-457200" algn="ctr">
              <a:buAutoNum type="arabicPeriod"/>
            </a:pPr>
            <a:r>
              <a:rPr lang="ru-RU" sz="2400" dirty="0"/>
              <a:t>одни описывают преступления «нейтрально», «объективно», описывая его детали и тонкости, чтобы материал был более «горячим» и коммерческим ;</a:t>
            </a:r>
          </a:p>
          <a:p>
            <a:pPr marL="457200" indent="-457200" algn="ctr">
              <a:buAutoNum type="arabicPeriod"/>
            </a:pPr>
            <a:r>
              <a:rPr lang="ru-RU" sz="2400" dirty="0"/>
              <a:t>другие придерживаются морально-ценностного подхода, применяя к преступникам и их поступкам негативно-оценочную лексику</a:t>
            </a:r>
          </a:p>
        </p:txBody>
      </p:sp>
    </p:spTree>
    <p:extLst>
      <p:ext uri="{BB962C8B-B14F-4D97-AF65-F5344CB8AC3E}">
        <p14:creationId xmlns:p14="http://schemas.microsoft.com/office/powerpoint/2010/main" val="1413086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153412"/>
            <a:ext cx="10204174" cy="4351891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sz="2400" dirty="0"/>
              <a:t>В Ингушетии </a:t>
            </a:r>
            <a:r>
              <a:rPr lang="ru-RU" sz="2400" i="1" dirty="0"/>
              <a:t>уничтожен </a:t>
            </a:r>
            <a:r>
              <a:rPr lang="ru-RU" sz="2400" dirty="0"/>
              <a:t>эмиссар запрещенной в России ИГИЛ </a:t>
            </a:r>
            <a:r>
              <a:rPr lang="ru-RU" sz="2400" dirty="0" err="1"/>
              <a:t>Зубайри</a:t>
            </a:r>
            <a:r>
              <a:rPr lang="ru-RU" sz="2400" dirty="0"/>
              <a:t> </a:t>
            </a:r>
            <a:r>
              <a:rPr lang="ru-RU" sz="2400" dirty="0" err="1"/>
              <a:t>Саутиев</a:t>
            </a:r>
            <a:r>
              <a:rPr lang="ru-RU" sz="2400" dirty="0"/>
              <a:t>, который прибыл из Сирии, и находился в числе боевиков, </a:t>
            </a:r>
            <a:r>
              <a:rPr lang="ru-RU" sz="2400" i="1" dirty="0"/>
              <a:t>ликвидированных </a:t>
            </a:r>
            <a:r>
              <a:rPr lang="ru-RU" sz="2400" dirty="0"/>
              <a:t>ФСБ минувшей ночью в ходе контртеррористической операции. Силами спецназа в городе Назрани </a:t>
            </a:r>
            <a:r>
              <a:rPr lang="ru-RU" sz="2400" i="1" dirty="0"/>
              <a:t>нейтрализованы </a:t>
            </a:r>
            <a:r>
              <a:rPr lang="ru-RU" sz="2400" dirty="0"/>
              <a:t>четверо бандитов. («</a:t>
            </a:r>
            <a:r>
              <a:rPr lang="ru-RU" sz="2400" dirty="0" err="1"/>
              <a:t>Рен</a:t>
            </a:r>
            <a:r>
              <a:rPr lang="ru-RU" sz="2400" dirty="0"/>
              <a:t>-ТВ») </a:t>
            </a:r>
          </a:p>
        </p:txBody>
      </p:sp>
    </p:spTree>
    <p:extLst>
      <p:ext uri="{BB962C8B-B14F-4D97-AF65-F5344CB8AC3E}">
        <p14:creationId xmlns:p14="http://schemas.microsoft.com/office/powerpoint/2010/main" val="282374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9" y="2153412"/>
            <a:ext cx="10160839" cy="4351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 описаниях событий в Крыму в русскоязычных СМИ используются формулировки, подразумевающие добровольность со стороны Крымской республики: «</a:t>
            </a:r>
            <a:r>
              <a:rPr lang="ru-RU" sz="2400" b="1" dirty="0"/>
              <a:t>присоединение</a:t>
            </a:r>
            <a:r>
              <a:rPr lang="ru-RU" sz="2400" dirty="0"/>
              <a:t> Крыма», «</a:t>
            </a:r>
            <a:r>
              <a:rPr lang="ru-RU" sz="2400" b="1" dirty="0"/>
              <a:t>вхождение</a:t>
            </a:r>
            <a:r>
              <a:rPr lang="ru-RU" sz="2400" dirty="0"/>
              <a:t> Крыма», «</a:t>
            </a:r>
            <a:r>
              <a:rPr lang="ru-RU" sz="2400" b="1" dirty="0"/>
              <a:t>воссоединение</a:t>
            </a:r>
            <a:r>
              <a:rPr lang="ru-RU" sz="2400" dirty="0"/>
              <a:t> Крыма с Россией»</a:t>
            </a:r>
          </a:p>
          <a:p>
            <a:pPr marL="0" indent="0">
              <a:buNone/>
            </a:pPr>
            <a:r>
              <a:rPr lang="ru-RU" sz="2400" dirty="0"/>
              <a:t> комментарий министра иностранных дел С. Лаврова: «Никакой правовой проблемы с признанием нашими западными партнерами вхождения Крыма, его воссоединения с Российской Федерацией не существует» (РИА «Новости»). </a:t>
            </a:r>
          </a:p>
          <a:p>
            <a:pPr marL="0" indent="0">
              <a:buNone/>
            </a:pPr>
            <a:r>
              <a:rPr lang="ru-RU" sz="2400" dirty="0"/>
              <a:t>Англоязычная пресса в аналогичных контекстах используются лексемы </a:t>
            </a:r>
            <a:r>
              <a:rPr lang="it-IT" sz="2400" dirty="0"/>
              <a:t>to </a:t>
            </a:r>
            <a:r>
              <a:rPr lang="it-IT" sz="2400" dirty="0" err="1"/>
              <a:t>annex</a:t>
            </a:r>
            <a:r>
              <a:rPr lang="it-IT" sz="2400" dirty="0"/>
              <a:t>, </a:t>
            </a:r>
            <a:r>
              <a:rPr lang="it-IT" sz="2400" dirty="0" err="1"/>
              <a:t>annexation</a:t>
            </a:r>
            <a:r>
              <a:rPr lang="it-IT" sz="2400" dirty="0"/>
              <a:t>, </a:t>
            </a:r>
            <a:r>
              <a:rPr lang="it-IT" sz="2400" dirty="0" err="1"/>
              <a:t>incorporation</a:t>
            </a:r>
            <a:r>
              <a:rPr lang="it-IT" sz="2400" dirty="0"/>
              <a:t>, </a:t>
            </a:r>
            <a:r>
              <a:rPr lang="ru-RU" sz="2400" dirty="0"/>
              <a:t>подразумевающие насильственный захват территории и соответственно формирующие негативное впечатление.</a:t>
            </a:r>
          </a:p>
        </p:txBody>
      </p:sp>
    </p:spTree>
    <p:extLst>
      <p:ext uri="{BB962C8B-B14F-4D97-AF65-F5344CB8AC3E}">
        <p14:creationId xmlns:p14="http://schemas.microsoft.com/office/powerpoint/2010/main" val="191012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оценочность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153412"/>
            <a:ext cx="7729728" cy="43518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ru-RU" sz="2400" dirty="0"/>
              <a:t>Итальянская </a:t>
            </a:r>
            <a:r>
              <a:rPr lang="it-IT" sz="2400" dirty="0"/>
              <a:t>Wikipedia: il territorio della Crimea appartiene di diritto all'Ucraina, ma il controllo amministrativo dal 2014 è esercitato </a:t>
            </a:r>
            <a:r>
              <a:rPr lang="it-IT" sz="2400" i="1" dirty="0"/>
              <a:t>de facto</a:t>
            </a:r>
            <a:r>
              <a:rPr lang="it-IT" sz="2400" dirty="0"/>
              <a:t> dalla Russia, che l'ha annesso a seguito di un referendum.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Nel linguaggio storico e </a:t>
            </a:r>
            <a:r>
              <a:rPr lang="it-IT" sz="2400" dirty="0" err="1"/>
              <a:t>polit</a:t>
            </a:r>
            <a:r>
              <a:rPr lang="it-IT" sz="2400" dirty="0"/>
              <a:t>., </a:t>
            </a:r>
            <a:r>
              <a:rPr lang="it-IT" sz="2400" i="1" dirty="0"/>
              <a:t>a</a:t>
            </a:r>
            <a:r>
              <a:rPr lang="it-IT" sz="2400" dirty="0"/>
              <a:t>. </a:t>
            </a:r>
            <a:r>
              <a:rPr lang="it-IT" sz="2400" i="1" dirty="0"/>
              <a:t>una provincia</a:t>
            </a:r>
            <a:r>
              <a:rPr lang="it-IT" sz="2400" dirty="0"/>
              <a:t>, </a:t>
            </a:r>
            <a:r>
              <a:rPr lang="it-IT" sz="2400" i="1" dirty="0"/>
              <a:t>un territorio</a:t>
            </a:r>
            <a:r>
              <a:rPr lang="it-IT" sz="2400" dirty="0"/>
              <a:t>, dichiararne l’annessione; spesso </a:t>
            </a:r>
            <a:r>
              <a:rPr lang="it-IT" sz="2400" dirty="0" err="1"/>
              <a:t>eufem</a:t>
            </a:r>
            <a:r>
              <a:rPr lang="it-IT" sz="2400" dirty="0"/>
              <a:t>. per indicare occupazione, conquista.</a:t>
            </a:r>
          </a:p>
          <a:p>
            <a:pPr marL="0" indent="0">
              <a:buNone/>
            </a:pPr>
            <a:r>
              <a:rPr lang="it-IT" sz="2400" dirty="0"/>
              <a:t>Treccani</a:t>
            </a:r>
          </a:p>
        </p:txBody>
      </p:sp>
    </p:spTree>
    <p:extLst>
      <p:ext uri="{BB962C8B-B14F-4D97-AF65-F5344CB8AC3E}">
        <p14:creationId xmlns:p14="http://schemas.microsoft.com/office/powerpoint/2010/main" val="82154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E6AB0C-2A81-F346-9238-668DCD96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СМИ – четвёртая власть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3B8417-C6AE-3542-8044-0F5D580E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273968"/>
            <a:ext cx="7729728" cy="4235116"/>
          </a:xfrm>
        </p:spPr>
        <p:txBody>
          <a:bodyPr>
            <a:normAutofit/>
          </a:bodyPr>
          <a:lstStyle/>
          <a:p>
            <a:r>
              <a:rPr lang="ru-RU" sz="2400" dirty="0"/>
              <a:t>Сообщает информацию;</a:t>
            </a:r>
          </a:p>
          <a:p>
            <a:r>
              <a:rPr lang="ru-RU" sz="2400" dirty="0"/>
              <a:t>Стремится воздействовать на взгляды и поведение адресата.</a:t>
            </a:r>
          </a:p>
          <a:p>
            <a:endParaRPr lang="ru-RU" sz="2400" dirty="0"/>
          </a:p>
          <a:p>
            <a:pPr marL="0" indent="0" algn="ctr">
              <a:buNone/>
            </a:pPr>
            <a:r>
              <a:rPr lang="ru-RU" sz="2400" b="1" dirty="0"/>
              <a:t>Особенности публицистического текста</a:t>
            </a:r>
          </a:p>
          <a:p>
            <a:r>
              <a:rPr lang="ru-RU" sz="2400" dirty="0"/>
              <a:t>Личный характер изложения</a:t>
            </a:r>
          </a:p>
          <a:p>
            <a:r>
              <a:rPr lang="ru-RU" sz="2400" dirty="0"/>
              <a:t>Прямая обращённость к читателю</a:t>
            </a:r>
          </a:p>
          <a:p>
            <a:r>
              <a:rPr lang="ru-RU" sz="2400" dirty="0" err="1"/>
              <a:t>Оценочность</a:t>
            </a:r>
            <a:r>
              <a:rPr lang="ru-RU" sz="2400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49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3D4D17-146D-AB4E-B987-4105DA04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экспрессивность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685FC2-29AA-7F4C-AA11-0853888A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Журналист насыщает публицистический текст эмотивными средствами, средствами выразительности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Экспрессия + стандарт = конфликт (общий признак газетных текстов)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357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6E699-49D5-974A-8813-3D607C36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характер изложения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88E049-8544-0742-BF6D-A2F2D325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Авторское »я»</a:t>
            </a:r>
          </a:p>
          <a:p>
            <a:r>
              <a:rPr lang="ru-RU" sz="2400" dirty="0"/>
              <a:t>Значительная степень близости автора с читателем</a:t>
            </a:r>
          </a:p>
          <a:p>
            <a:r>
              <a:rPr lang="ru-RU" sz="2400" dirty="0"/>
              <a:t>Степень выраженности авторского начала может быть разной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9115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6E699-49D5-974A-8813-3D607C36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характер изложения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88E049-8544-0742-BF6D-A2F2D325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2400" b="1" dirty="0"/>
              <a:t>Авторская колонка (англ. – </a:t>
            </a:r>
            <a:r>
              <a:rPr lang="it-IT" sz="2400" b="1" dirty="0" err="1"/>
              <a:t>column</a:t>
            </a:r>
            <a:r>
              <a:rPr lang="it-IT" sz="2400" b="1" dirty="0"/>
              <a:t>) </a:t>
            </a:r>
            <a:r>
              <a:rPr lang="ru-RU" sz="2400" dirty="0"/>
              <a:t>- персональное суждение, высказывание на злободневную тему.</a:t>
            </a:r>
            <a:endParaRPr lang="it-IT" sz="2400" dirty="0"/>
          </a:p>
          <a:p>
            <a:pPr fontAlgn="base"/>
            <a:r>
              <a:rPr lang="ru-RU" sz="2400" b="1" dirty="0" err="1"/>
              <a:t>Колумнист</a:t>
            </a:r>
            <a:endParaRPr lang="ru-RU" sz="2400" b="1" dirty="0"/>
          </a:p>
          <a:p>
            <a:r>
              <a:rPr lang="ru-RU" sz="2400" b="1" dirty="0"/>
              <a:t>Предмет авторской колонки </a:t>
            </a:r>
            <a:r>
              <a:rPr lang="ru-RU" sz="2400" dirty="0"/>
              <a:t>— личное переживание. </a:t>
            </a:r>
            <a:r>
              <a:rPr lang="ru-RU" sz="2400" dirty="0" err="1"/>
              <a:t>Инфоповодом</a:t>
            </a:r>
            <a:r>
              <a:rPr lang="ru-RU" sz="2400" dirty="0"/>
              <a:t> к статье может стать небольшое событие, крупное происшествие. Иногда журналисты пишут о чьей-либо судьбе или раскрывают характер героя. При этом на первый план выдвигаются суждения и чувства самого автора.</a:t>
            </a:r>
            <a:br>
              <a:rPr lang="ru-RU" sz="2400" dirty="0"/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7515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6E699-49D5-974A-8813-3D607C36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характер изложения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88E049-8544-0742-BF6D-A2F2D325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sz="2400" dirty="0"/>
              <a:t>Авторские колонки характеризуются небольшим объемом, эмоционально окрашенным стилем подачи материала и ярко </a:t>
            </a:r>
            <a:r>
              <a:rPr lang="ru-RU" sz="2400" dirty="0" err="1"/>
              <a:t>выраженнои</a:t>
            </a:r>
            <a:r>
              <a:rPr lang="ru-RU" sz="2400" dirty="0"/>
              <a:t>̆ </a:t>
            </a:r>
            <a:r>
              <a:rPr lang="ru-RU" sz="2400" dirty="0" err="1"/>
              <a:t>субъективнои</a:t>
            </a:r>
            <a:r>
              <a:rPr lang="ru-RU" sz="2400" dirty="0"/>
              <a:t>̆ </a:t>
            </a:r>
            <a:r>
              <a:rPr lang="ru-RU" sz="2400" dirty="0" err="1"/>
              <a:t>оценкои</a:t>
            </a:r>
            <a:r>
              <a:rPr lang="ru-RU" sz="2400" dirty="0"/>
              <a:t>̆. Главное – позиция автора, его видение ситуации или проблемы. Следовательно, </a:t>
            </a:r>
            <a:r>
              <a:rPr lang="ru-RU" sz="2400" dirty="0" err="1"/>
              <a:t>колумнист</a:t>
            </a:r>
            <a:r>
              <a:rPr lang="ru-RU" sz="2400" dirty="0"/>
              <a:t> – это всегда человек с громким именем, ведь читатели, которые не готовы платить за новости, охотно покупают авторскую точку зрения. </a:t>
            </a:r>
          </a:p>
        </p:txBody>
      </p:sp>
    </p:spTree>
    <p:extLst>
      <p:ext uri="{BB962C8B-B14F-4D97-AF65-F5344CB8AC3E}">
        <p14:creationId xmlns:p14="http://schemas.microsoft.com/office/powerpoint/2010/main" val="203473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BF2DEC-09A2-AF40-93FC-EE734E76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характер изложения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17EA94F-9B59-BD43-807A-D89F2AC0C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664" y="315000"/>
            <a:ext cx="3631336" cy="6228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337B2E-FA9B-2145-B497-64B21929E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82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Прямая обращённость к адресату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Журналист прямо обращается к читателю (</a:t>
            </a:r>
            <a:r>
              <a:rPr lang="ru-RU" sz="2400" i="1" dirty="0"/>
              <a:t>ты, вы</a:t>
            </a:r>
            <a:r>
              <a:rPr lang="ru-RU" sz="2400" dirty="0"/>
              <a:t>)</a:t>
            </a:r>
          </a:p>
          <a:p>
            <a:r>
              <a:rPr lang="ru-RU" sz="2400" dirty="0"/>
              <a:t>Открыто побуждает к каким-либо действиям</a:t>
            </a:r>
          </a:p>
        </p:txBody>
      </p:sp>
    </p:spTree>
    <p:extLst>
      <p:ext uri="{BB962C8B-B14F-4D97-AF65-F5344CB8AC3E}">
        <p14:creationId xmlns:p14="http://schemas.microsoft.com/office/powerpoint/2010/main" val="114640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50E17-965C-2147-B96B-7ECD1C1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Прямая обращённость к адресату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2A55DE-7D7B-B945-92B8-C18D2FCA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Диалогичность - </a:t>
            </a:r>
            <a:r>
              <a:rPr lang="ru-RU" dirty="0"/>
              <a:t> </a:t>
            </a:r>
            <a:r>
              <a:rPr lang="ru-RU" sz="2400" dirty="0"/>
              <a:t>Диалог начинается там, где рождается ответ на поставленный вопрос.</a:t>
            </a:r>
          </a:p>
          <a:p>
            <a:r>
              <a:rPr lang="ru-RU" sz="2400" dirty="0"/>
              <a:t>Заголовки в виде вопросов: </a:t>
            </a:r>
          </a:p>
          <a:p>
            <a:pPr marL="0" indent="0">
              <a:buNone/>
            </a:pPr>
            <a:r>
              <a:rPr lang="ru-RU" sz="2400" dirty="0"/>
              <a:t>Чему учит </a:t>
            </a:r>
            <a:r>
              <a:rPr lang="ru-RU" sz="2400" dirty="0" err="1"/>
              <a:t>современныи</a:t>
            </a:r>
            <a:r>
              <a:rPr lang="ru-RU" sz="2400" dirty="0"/>
              <a:t>̆ </a:t>
            </a:r>
            <a:r>
              <a:rPr lang="ru-RU" sz="2400" dirty="0" err="1"/>
              <a:t>Китаи</a:t>
            </a:r>
            <a:r>
              <a:rPr lang="ru-RU" sz="2400" dirty="0"/>
              <a:t>̆. </a:t>
            </a:r>
          </a:p>
          <a:p>
            <a:pPr marL="0" indent="0">
              <a:buNone/>
            </a:pPr>
            <a:r>
              <a:rPr lang="ru-RU" sz="2400" dirty="0"/>
              <a:t>Где растут президенты. </a:t>
            </a:r>
          </a:p>
          <a:p>
            <a:pPr marL="0" indent="0">
              <a:buNone/>
            </a:pPr>
            <a:r>
              <a:rPr lang="ru-RU" sz="2400" dirty="0"/>
              <a:t>Как сделать </a:t>
            </a:r>
            <a:r>
              <a:rPr lang="ru-RU" sz="2400" dirty="0" err="1"/>
              <a:t>судеи</a:t>
            </a:r>
            <a:r>
              <a:rPr lang="ru-RU" sz="2400" dirty="0"/>
              <a:t>̆ независимыми. </a:t>
            </a:r>
          </a:p>
          <a:p>
            <a:pPr marL="0" indent="0">
              <a:buNone/>
            </a:pPr>
            <a:r>
              <a:rPr lang="ru-RU" sz="2400" dirty="0"/>
              <a:t>(Ведомости. 12.09.2013)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47274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{AD5A835C-7CA9-A445-A677-C09AE27CCFCE}tf10001070</Template>
  <TotalTime>86</TotalTime>
  <Words>615</Words>
  <Application>Microsoft Macintosh PowerPoint</Application>
  <PresentationFormat>Widescreen</PresentationFormat>
  <Paragraphs>73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Calibri</vt:lpstr>
      <vt:lpstr>Cambria</vt:lpstr>
      <vt:lpstr>Rockwell</vt:lpstr>
      <vt:lpstr>Rockwell Condensed</vt:lpstr>
      <vt:lpstr>Rockwell Extra Bold</vt:lpstr>
      <vt:lpstr>Wingdings</vt:lpstr>
      <vt:lpstr>Legno</vt:lpstr>
      <vt:lpstr>Функция воздействия</vt:lpstr>
      <vt:lpstr>СМИ – четвёртая власть</vt:lpstr>
      <vt:lpstr>экспрессивность</vt:lpstr>
      <vt:lpstr>Личный характер изложения</vt:lpstr>
      <vt:lpstr>Личный характер изложения</vt:lpstr>
      <vt:lpstr>Личный характер изложения</vt:lpstr>
      <vt:lpstr>Личный характер изложения</vt:lpstr>
      <vt:lpstr>Прямая обращённость к адресату</vt:lpstr>
      <vt:lpstr>Прямая обращённость к адресату</vt:lpstr>
      <vt:lpstr>оценочность</vt:lpstr>
      <vt:lpstr>оценочность</vt:lpstr>
      <vt:lpstr>оценочность</vt:lpstr>
      <vt:lpstr>оценочность</vt:lpstr>
      <vt:lpstr>оценочность</vt:lpstr>
      <vt:lpstr>оценочность</vt:lpstr>
      <vt:lpstr>оценочность</vt:lpstr>
      <vt:lpstr>оценочность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Функция воздействия</dc:title>
  <dc:creator>Natalia Guseva</dc:creator>
  <cp:lastModifiedBy>Natalia Guseva</cp:lastModifiedBy>
  <cp:revision>9</cp:revision>
  <dcterms:created xsi:type="dcterms:W3CDTF">2018-12-03T08:08:11Z</dcterms:created>
  <dcterms:modified xsi:type="dcterms:W3CDTF">2023-10-31T06:01:27Z</dcterms:modified>
</cp:coreProperties>
</file>