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0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76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10/9/23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8211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8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18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6801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30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7071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76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63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10/9/23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74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0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10/9/23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705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10/9/23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69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6F2B51C-9578-EB41-A17E-FFF9D491A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4E9CAEA-4CF4-D249-8127-CD2FA2018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85">
              <a:extLst>
                <a:ext uri="{FF2B5EF4-FFF2-40B4-BE49-F238E27FC236}">
                  <a16:creationId xmlns:a16="http://schemas.microsoft.com/office/drawing/2014/main" id="{E51EDD93-C3A3-DF47-BCFC-43B049E3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86">
              <a:extLst>
                <a:ext uri="{FF2B5EF4-FFF2-40B4-BE49-F238E27FC236}">
                  <a16:creationId xmlns:a16="http://schemas.microsoft.com/office/drawing/2014/main" id="{D574DB0D-896A-D649-89B1-33753E1D4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87">
              <a:extLst>
                <a:ext uri="{FF2B5EF4-FFF2-40B4-BE49-F238E27FC236}">
                  <a16:creationId xmlns:a16="http://schemas.microsoft.com/office/drawing/2014/main" id="{62256DD9-FEA3-4A40-80D1-B33F0FF15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88">
              <a:extLst>
                <a:ext uri="{FF2B5EF4-FFF2-40B4-BE49-F238E27FC236}">
                  <a16:creationId xmlns:a16="http://schemas.microsoft.com/office/drawing/2014/main" id="{534E9839-EAD7-3C49-8D10-E4BFE0820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89">
              <a:extLst>
                <a:ext uri="{FF2B5EF4-FFF2-40B4-BE49-F238E27FC236}">
                  <a16:creationId xmlns:a16="http://schemas.microsoft.com/office/drawing/2014/main" id="{DDFC3FA6-9BB5-A34E-9337-A2E9A1EED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97">
              <a:extLst>
                <a:ext uri="{FF2B5EF4-FFF2-40B4-BE49-F238E27FC236}">
                  <a16:creationId xmlns:a16="http://schemas.microsoft.com/office/drawing/2014/main" id="{45000D9E-4AD7-5A4F-8E99-302F388C8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460A2C70-8838-A067-620D-FB972441F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9751" y="768334"/>
            <a:ext cx="6479629" cy="2866405"/>
          </a:xfrm>
        </p:spPr>
        <p:txBody>
          <a:bodyPr>
            <a:normAutofit/>
          </a:bodyPr>
          <a:lstStyle/>
          <a:p>
            <a:r>
              <a:rPr lang="it-IT" dirty="0"/>
              <a:t>Teoria e prassi della traduzione</a:t>
            </a:r>
          </a:p>
        </p:txBody>
      </p:sp>
      <p:pic>
        <p:nvPicPr>
          <p:cNvPr id="21" name="Picture 3" descr="Sfondo fumo astratto">
            <a:extLst>
              <a:ext uri="{FF2B5EF4-FFF2-40B4-BE49-F238E27FC236}">
                <a16:creationId xmlns:a16="http://schemas.microsoft.com/office/drawing/2014/main" id="{794E9AA8-086A-A3A6-7CCF-1E1FFD9055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345" r="33187"/>
          <a:stretch/>
        </p:blipFill>
        <p:spPr>
          <a:xfrm>
            <a:off x="20" y="1"/>
            <a:ext cx="4173349" cy="6857999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39752" y="6087110"/>
            <a:ext cx="688374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823D41B5-ABF4-6DBD-748A-754FFB99B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016659"/>
              </p:ext>
            </p:extLst>
          </p:nvPr>
        </p:nvGraphicFramePr>
        <p:xfrm>
          <a:off x="4405510" y="4586604"/>
          <a:ext cx="7335838" cy="1371600"/>
        </p:xfrm>
        <a:graphic>
          <a:graphicData uri="http://schemas.openxmlformats.org/drawingml/2006/table">
            <a:tbl>
              <a:tblPr/>
              <a:tblGrid>
                <a:gridCol w="7335838">
                  <a:extLst>
                    <a:ext uri="{9D8B030D-6E8A-4147-A177-3AD203B41FA5}">
                      <a16:colId xmlns:a16="http://schemas.microsoft.com/office/drawing/2014/main" val="19493601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effectLst/>
                          <a:latin typeface="Times"/>
                        </a:rPr>
                        <a:t> MEDIAZIONE LINGUISTICA PERL'IMPRESA INTERNAZIONALE </a:t>
                      </a:r>
                    </a:p>
                    <a:p>
                      <a:pPr algn="ctr"/>
                      <a:r>
                        <a:rPr lang="it-IT" dirty="0">
                          <a:effectLst/>
                          <a:latin typeface="Times"/>
                        </a:rPr>
                        <a:t>E I MEDIA DIGITALI</a:t>
                      </a:r>
                    </a:p>
                    <a:p>
                      <a:pPr algn="ctr"/>
                      <a:endParaRPr lang="it-IT" dirty="0">
                        <a:effectLst/>
                        <a:latin typeface="Times"/>
                      </a:endParaRPr>
                    </a:p>
                    <a:p>
                      <a:pPr algn="ctr"/>
                      <a:r>
                        <a:rPr lang="it-IT" dirty="0">
                          <a:effectLst/>
                          <a:latin typeface="Times"/>
                        </a:rPr>
                        <a:t>LINGUA RUSSA</a:t>
                      </a:r>
                    </a:p>
                    <a:p>
                      <a:pPr algn="ctr"/>
                      <a:endParaRPr lang="it-IT" dirty="0">
                        <a:effectLst/>
                        <a:latin typeface="Times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619602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E8315CA6-DF79-FBDE-1E0D-2D7B630D46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740275" y="4283075"/>
            <a:ext cx="6478588" cy="147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rPr>
            </a:b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3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EC9556C-FD4F-2B57-EA6F-0EDCA60D3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it-IT" dirty="0"/>
              <a:t>Teoria e prassi della traduzione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1A52C6-70E8-1634-2DD7-96DB443F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  <a:latin typeface="Times"/>
              </a:rPr>
              <a:t>Il corso prevede il consolidamento delle strutture linguistiche introdotte al primo anno, l'avanzamento</a:t>
            </a:r>
            <a:r>
              <a:rPr lang="ru-RU" dirty="0">
                <a:effectLst/>
                <a:latin typeface="Times"/>
              </a:rPr>
              <a:t> </a:t>
            </a:r>
            <a:r>
              <a:rPr lang="it-IT" dirty="0">
                <a:effectLst/>
                <a:latin typeface="Times"/>
              </a:rPr>
              <a:t>nello</a:t>
            </a:r>
            <a:r>
              <a:rPr lang="ru-RU" dirty="0">
                <a:latin typeface="Times"/>
              </a:rPr>
              <a:t> </a:t>
            </a:r>
            <a:r>
              <a:rPr lang="it-IT" dirty="0">
                <a:effectLst/>
                <a:latin typeface="Times"/>
              </a:rPr>
              <a:t>studio della morfosintassi, l'arricchimento lessicale.</a:t>
            </a:r>
          </a:p>
          <a:p>
            <a:pPr marL="0" indent="0">
              <a:buNone/>
            </a:pPr>
            <a:r>
              <a:rPr lang="it-IT" dirty="0">
                <a:effectLst/>
                <a:latin typeface="Times"/>
              </a:rPr>
              <a:t>Le lezioni presteranno particolare attenzione al sistema verbale e ai verbi di moto senza e con prefissi.</a:t>
            </a:r>
            <a:r>
              <a:rPr lang="ru-RU" dirty="0">
                <a:effectLst/>
                <a:latin typeface="Times"/>
              </a:rPr>
              <a:t> </a:t>
            </a:r>
            <a:r>
              <a:rPr lang="it-IT" dirty="0">
                <a:effectLst/>
                <a:latin typeface="Times"/>
              </a:rPr>
              <a:t>Contestualmente i discenti acquisiranno gli strumenti per analizzare e comprendere testi russi di media</a:t>
            </a:r>
            <a:r>
              <a:rPr lang="ru-RU" dirty="0">
                <a:effectLst/>
                <a:latin typeface="Times"/>
              </a:rPr>
              <a:t> </a:t>
            </a:r>
            <a:r>
              <a:rPr lang="it-IT" dirty="0">
                <a:effectLst/>
                <a:latin typeface="Times"/>
              </a:rPr>
              <a:t>complessità (livello A2-B1).</a:t>
            </a:r>
          </a:p>
          <a:p>
            <a:pPr marL="0" indent="0">
              <a:buNone/>
            </a:pPr>
            <a:r>
              <a:rPr lang="it-IT" dirty="0">
                <a:effectLst/>
                <a:latin typeface="Times"/>
              </a:rPr>
              <a:t>Verranno altresì sviluppate le tecniche di traduzione da e per la lingua russa di frasi del livello di</a:t>
            </a:r>
            <a:r>
              <a:rPr lang="ru-RU" dirty="0">
                <a:effectLst/>
                <a:latin typeface="Times"/>
              </a:rPr>
              <a:t> </a:t>
            </a:r>
            <a:r>
              <a:rPr lang="it-IT" dirty="0">
                <a:effectLst/>
                <a:latin typeface="Times"/>
              </a:rPr>
              <a:t>riferimento A2 B1</a:t>
            </a:r>
          </a:p>
          <a:p>
            <a:pPr marL="0" indent="0">
              <a:buNone/>
            </a:pPr>
            <a:endParaRPr lang="it-IT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7569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EC9556C-FD4F-2B57-EA6F-0EDCA60D3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it-IT" dirty="0"/>
              <a:t>Libri di testo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1A52C6-70E8-1634-2DD7-96DB443F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/>
          </a:bodyPr>
          <a:lstStyle/>
          <a:p>
            <a:r>
              <a:rPr lang="it-IT" dirty="0">
                <a:effectLst/>
                <a:latin typeface="Times"/>
              </a:rPr>
              <a:t>S. </a:t>
            </a:r>
            <a:r>
              <a:rPr lang="it-IT" dirty="0" err="1">
                <a:effectLst/>
                <a:latin typeface="Times"/>
              </a:rPr>
              <a:t>Chernyshov</a:t>
            </a:r>
            <a:r>
              <a:rPr lang="it-IT" dirty="0">
                <a:effectLst/>
                <a:latin typeface="Times"/>
              </a:rPr>
              <a:t>, A. </a:t>
            </a:r>
            <a:r>
              <a:rPr lang="it-IT" dirty="0" err="1">
                <a:effectLst/>
                <a:latin typeface="Times"/>
              </a:rPr>
              <a:t>Chernyshova</a:t>
            </a:r>
            <a:r>
              <a:rPr lang="it-IT" dirty="0">
                <a:effectLst/>
                <a:latin typeface="Times"/>
              </a:rPr>
              <a:t>, </a:t>
            </a:r>
            <a:r>
              <a:rPr lang="it-IT" dirty="0" err="1">
                <a:effectLst/>
                <a:latin typeface="Times"/>
              </a:rPr>
              <a:t>Poechali</a:t>
            </a:r>
            <a:r>
              <a:rPr lang="it-IT" dirty="0">
                <a:effectLst/>
                <a:latin typeface="Times"/>
              </a:rPr>
              <a:t>! 1.2 (</a:t>
            </a:r>
            <a:r>
              <a:rPr lang="it-IT" dirty="0" err="1">
                <a:effectLst/>
                <a:latin typeface="Times"/>
              </a:rPr>
              <a:t>textbook</a:t>
            </a:r>
            <a:r>
              <a:rPr lang="it-IT" dirty="0">
                <a:effectLst/>
                <a:latin typeface="Times"/>
              </a:rPr>
              <a:t> + </a:t>
            </a:r>
            <a:r>
              <a:rPr lang="it-IT" dirty="0" err="1">
                <a:effectLst/>
                <a:latin typeface="Times"/>
              </a:rPr>
              <a:t>workbook</a:t>
            </a:r>
            <a:r>
              <a:rPr lang="it-IT" dirty="0">
                <a:effectLst/>
                <a:latin typeface="Times"/>
              </a:rPr>
              <a:t>), </a:t>
            </a:r>
            <a:r>
              <a:rPr lang="it-IT" dirty="0" err="1">
                <a:effectLst/>
                <a:latin typeface="Times"/>
              </a:rPr>
              <a:t>Zlatoust</a:t>
            </a:r>
            <a:r>
              <a:rPr lang="it-IT" dirty="0">
                <a:effectLst/>
                <a:latin typeface="Times"/>
              </a:rPr>
              <a:t>, San Pietroburgo, 2019 A</a:t>
            </a:r>
          </a:p>
          <a:p>
            <a:r>
              <a:rPr lang="it-IT" dirty="0">
                <a:effectLst/>
                <a:latin typeface="Times"/>
              </a:rPr>
              <a:t>C. Cevese, </a:t>
            </a:r>
            <a:r>
              <a:rPr lang="it-IT" dirty="0" err="1">
                <a:effectLst/>
                <a:latin typeface="Times"/>
              </a:rPr>
              <a:t>J</a:t>
            </a:r>
            <a:r>
              <a:rPr lang="it-IT" dirty="0">
                <a:effectLst/>
                <a:latin typeface="Times"/>
              </a:rPr>
              <a:t>. </a:t>
            </a:r>
            <a:r>
              <a:rPr lang="it-IT" dirty="0" err="1">
                <a:effectLst/>
                <a:latin typeface="Times"/>
              </a:rPr>
              <a:t>Dobrovolskaja</a:t>
            </a:r>
            <a:r>
              <a:rPr lang="it-IT" dirty="0">
                <a:effectLst/>
                <a:latin typeface="Times"/>
              </a:rPr>
              <a:t>, E. Magnanini, Grammatica russa. Morfologia: teoria e esercizi, HOEPLI, Milano, 2000 C</a:t>
            </a:r>
          </a:p>
          <a:p>
            <a:r>
              <a:rPr lang="it-IT" dirty="0">
                <a:effectLst/>
                <a:latin typeface="Times"/>
              </a:rPr>
              <a:t>D. Bonciani, </a:t>
            </a:r>
            <a:r>
              <a:rPr lang="it-IT" dirty="0" err="1">
                <a:effectLst/>
                <a:latin typeface="Times"/>
              </a:rPr>
              <a:t>R</a:t>
            </a:r>
            <a:r>
              <a:rPr lang="it-IT" dirty="0">
                <a:effectLst/>
                <a:latin typeface="Times"/>
              </a:rPr>
              <a:t>. Romagnoli, </a:t>
            </a:r>
            <a:r>
              <a:rPr lang="it-IT" dirty="0" err="1">
                <a:effectLst/>
                <a:latin typeface="Times"/>
              </a:rPr>
              <a:t>Vsjo</a:t>
            </a:r>
            <a:r>
              <a:rPr lang="it-IT" dirty="0">
                <a:effectLst/>
                <a:latin typeface="Times"/>
              </a:rPr>
              <a:t> </a:t>
            </a:r>
            <a:r>
              <a:rPr lang="it-IT" dirty="0" err="1">
                <a:effectLst/>
                <a:latin typeface="Times"/>
              </a:rPr>
              <a:t>tak</a:t>
            </a:r>
            <a:r>
              <a:rPr lang="it-IT" dirty="0">
                <a:effectLst/>
                <a:latin typeface="Times"/>
              </a:rPr>
              <a:t>! Grammatica e lessico della lingua russa, HOEPLI, Milano, 2020 A</a:t>
            </a:r>
          </a:p>
          <a:p>
            <a:r>
              <a:rPr lang="it-IT" dirty="0">
                <a:effectLst/>
                <a:latin typeface="Times"/>
              </a:rPr>
              <a:t>V. </a:t>
            </a:r>
            <a:r>
              <a:rPr lang="it-IT" dirty="0" err="1">
                <a:effectLst/>
                <a:latin typeface="Times"/>
              </a:rPr>
              <a:t>Kovalev</a:t>
            </a:r>
            <a:r>
              <a:rPr lang="it-IT" dirty="0">
                <a:effectLst/>
                <a:latin typeface="Times"/>
              </a:rPr>
              <a:t>, Dizionario russo-italiano, italiano-russo, Zanichelli, Bologna, 2020 A</a:t>
            </a:r>
          </a:p>
          <a:p>
            <a:pPr marL="0" indent="0">
              <a:buNone/>
            </a:pPr>
            <a:endParaRPr lang="it-IT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220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EC9556C-FD4F-2B57-EA6F-0EDCA60D3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it-IT" dirty="0"/>
              <a:t>Modalità di verifica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1A52C6-70E8-1634-2DD7-96DB443F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dirty="0" err="1">
                <a:effectLst/>
                <a:latin typeface="Times"/>
              </a:rPr>
              <a:t>Gramtest</a:t>
            </a:r>
            <a:r>
              <a:rPr lang="it-IT" dirty="0">
                <a:effectLst/>
                <a:latin typeface="Times"/>
              </a:rPr>
              <a:t> (dott.ssa </a:t>
            </a:r>
            <a:r>
              <a:rPr lang="it-IT" dirty="0" err="1">
                <a:effectLst/>
                <a:latin typeface="Times"/>
              </a:rPr>
              <a:t>Voronina</a:t>
            </a:r>
            <a:r>
              <a:rPr lang="it-IT" dirty="0">
                <a:effectLst/>
                <a:latin typeface="Times"/>
              </a:rPr>
              <a:t>), dur</a:t>
            </a:r>
            <a:r>
              <a:rPr lang="it-IT" dirty="0">
                <a:latin typeface="Times"/>
              </a:rPr>
              <a:t>ata</a:t>
            </a:r>
            <a:r>
              <a:rPr lang="it-IT" dirty="0">
                <a:effectLst/>
                <a:latin typeface="Times"/>
              </a:rPr>
              <a:t> 1 ora (senza vocabolario)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>
                <a:effectLst/>
                <a:latin typeface="Times"/>
              </a:rPr>
              <a:t>Ascolto (dott.ssa </a:t>
            </a:r>
            <a:r>
              <a:rPr lang="it-IT" dirty="0" err="1">
                <a:effectLst/>
                <a:latin typeface="Times"/>
              </a:rPr>
              <a:t>Voronina</a:t>
            </a:r>
            <a:r>
              <a:rPr lang="it-IT" dirty="0">
                <a:effectLst/>
                <a:latin typeface="Times"/>
              </a:rPr>
              <a:t>), dur</a:t>
            </a:r>
            <a:r>
              <a:rPr lang="it-IT" dirty="0">
                <a:latin typeface="Times"/>
              </a:rPr>
              <a:t>ata</a:t>
            </a:r>
            <a:r>
              <a:rPr lang="it-IT" dirty="0">
                <a:effectLst/>
                <a:latin typeface="Times"/>
              </a:rPr>
              <a:t> 30 min. (senza vocabolario)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>
                <a:effectLst/>
                <a:latin typeface="Times"/>
              </a:rPr>
              <a:t>Prova teorica (dott.ssa </a:t>
            </a:r>
            <a:r>
              <a:rPr lang="it-IT" dirty="0" err="1">
                <a:effectLst/>
                <a:latin typeface="Times"/>
              </a:rPr>
              <a:t>Guseva</a:t>
            </a:r>
            <a:r>
              <a:rPr lang="it-IT" dirty="0">
                <a:effectLst/>
                <a:latin typeface="Times"/>
              </a:rPr>
              <a:t>) dur</a:t>
            </a:r>
            <a:r>
              <a:rPr lang="it-IT" dirty="0">
                <a:latin typeface="Times"/>
              </a:rPr>
              <a:t>ata</a:t>
            </a:r>
            <a:r>
              <a:rPr lang="it-IT" dirty="0">
                <a:effectLst/>
                <a:latin typeface="Times"/>
              </a:rPr>
              <a:t> 1 ora (senza vocabolario)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>
                <a:effectLst/>
                <a:latin typeface="Times"/>
              </a:rPr>
              <a:t>Traduzione RU-IT e IT-RU (dott.ssa </a:t>
            </a:r>
            <a:r>
              <a:rPr lang="it-IT" dirty="0" err="1">
                <a:effectLst/>
                <a:latin typeface="Times"/>
              </a:rPr>
              <a:t>Guseva</a:t>
            </a:r>
            <a:r>
              <a:rPr lang="it-IT" dirty="0">
                <a:effectLst/>
                <a:latin typeface="Times"/>
              </a:rPr>
              <a:t>), dur</a:t>
            </a:r>
            <a:r>
              <a:rPr lang="it-IT" dirty="0">
                <a:latin typeface="Times"/>
              </a:rPr>
              <a:t>ata</a:t>
            </a:r>
            <a:r>
              <a:rPr lang="it-IT" dirty="0">
                <a:effectLst/>
                <a:latin typeface="Times"/>
              </a:rPr>
              <a:t> 1 ora e 30 min. (con vocabolario)</a:t>
            </a:r>
          </a:p>
          <a:p>
            <a:pPr marL="0" indent="0">
              <a:buNone/>
            </a:pPr>
            <a:endParaRPr lang="it-IT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5109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CD14F1E-B856-2938-2C04-F1A4906E1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it-IT" dirty="0"/>
              <a:t>Criteri di valutazione (prova scritta)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38E15A-FE31-3F02-D4FB-49B4D08E3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/>
          </a:bodyPr>
          <a:lstStyle/>
          <a:p>
            <a:r>
              <a:rPr lang="it-IT" dirty="0">
                <a:effectLst/>
                <a:latin typeface="Times"/>
              </a:rPr>
              <a:t>Per la prova teorica: completezza dell'esposizione dell'argomento richiesto.</a:t>
            </a:r>
          </a:p>
          <a:p>
            <a:r>
              <a:rPr lang="it-IT" dirty="0">
                <a:effectLst/>
                <a:latin typeface="Times"/>
              </a:rPr>
              <a:t>Per la traduzione: il rispetto della tempistica, l'equivalenza semantica del TA al TP.</a:t>
            </a:r>
          </a:p>
          <a:p>
            <a:pPr marL="0" indent="0">
              <a:buNone/>
            </a:pPr>
            <a:endParaRPr lang="it-IT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35911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CD14F1E-B856-2938-2C04-F1A4906E1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it-IT" dirty="0"/>
              <a:t>Prova orale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38E15A-FE31-3F02-D4FB-49B4D08E3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  <a:latin typeface="Times"/>
              </a:rPr>
              <a:t>L'esame orale consiste in due prove:</a:t>
            </a:r>
          </a:p>
          <a:p>
            <a:r>
              <a:rPr lang="it-IT" dirty="0">
                <a:effectLst/>
                <a:latin typeface="Times"/>
              </a:rPr>
              <a:t>- esonero con la dott.ssa </a:t>
            </a:r>
            <a:r>
              <a:rPr lang="it-IT" dirty="0" err="1">
                <a:effectLst/>
                <a:latin typeface="Times"/>
              </a:rPr>
              <a:t>Voronina</a:t>
            </a:r>
            <a:endParaRPr lang="it-IT" dirty="0">
              <a:effectLst/>
              <a:latin typeface="Times"/>
            </a:endParaRPr>
          </a:p>
          <a:p>
            <a:r>
              <a:rPr lang="it-IT" dirty="0">
                <a:effectLst/>
                <a:latin typeface="Times"/>
              </a:rPr>
              <a:t>- colloquio con la dott.ssa </a:t>
            </a:r>
            <a:r>
              <a:rPr lang="it-IT" dirty="0" err="1">
                <a:effectLst/>
                <a:latin typeface="Times"/>
              </a:rPr>
              <a:t>Guseva</a:t>
            </a:r>
            <a:r>
              <a:rPr lang="it-IT" dirty="0">
                <a:effectLst/>
                <a:latin typeface="Times"/>
              </a:rPr>
              <a:t> che prevede lettura, analisi morfosintattica e traduzione a vista di brani in lingua russa.</a:t>
            </a:r>
          </a:p>
          <a:p>
            <a:pPr marL="0" indent="0">
              <a:buNone/>
            </a:pPr>
            <a:r>
              <a:rPr lang="it-IT" dirty="0">
                <a:effectLst/>
                <a:latin typeface="Times"/>
              </a:rPr>
              <a:t>Nel caso in cui gli studenti non abbiano sostenuto l’esonero con la dott.ssa </a:t>
            </a:r>
            <a:r>
              <a:rPr lang="it-IT" dirty="0" err="1">
                <a:effectLst/>
                <a:latin typeface="Times"/>
              </a:rPr>
              <a:t>Voronina</a:t>
            </a:r>
            <a:r>
              <a:rPr lang="it-IT" dirty="0">
                <a:effectLst/>
                <a:latin typeface="Times"/>
              </a:rPr>
              <a:t> dovranno sostenerlo con la dott.ssa </a:t>
            </a:r>
            <a:r>
              <a:rPr lang="it-IT" dirty="0" err="1">
                <a:effectLst/>
                <a:latin typeface="Times"/>
              </a:rPr>
              <a:t>Guseva</a:t>
            </a:r>
            <a:r>
              <a:rPr lang="it-IT" dirty="0">
                <a:effectLst/>
                <a:latin typeface="Times"/>
              </a:rPr>
              <a:t> nelle date d’esame. </a:t>
            </a:r>
          </a:p>
          <a:p>
            <a:pPr marL="0" indent="0">
              <a:buNone/>
            </a:pPr>
            <a:r>
              <a:rPr lang="it-IT" dirty="0">
                <a:effectLst/>
                <a:latin typeface="Times"/>
              </a:rPr>
              <a:t>Alla prova orale si accede solo dopo il superamento di TUTTE le prove scritte.</a:t>
            </a:r>
          </a:p>
          <a:p>
            <a:pPr marL="0" indent="0">
              <a:buNone/>
            </a:pPr>
            <a:endParaRPr lang="it-IT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65545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CD14F1E-B856-2938-2C04-F1A4906E1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it-IT" dirty="0"/>
              <a:t>Criteri di valutazione (prova orale)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38E15A-FE31-3F02-D4FB-49B4D08E3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/>
          </a:bodyPr>
          <a:lstStyle/>
          <a:p>
            <a:r>
              <a:rPr lang="it-IT" dirty="0">
                <a:effectLst/>
                <a:latin typeface="Times"/>
              </a:rPr>
              <a:t>Per la lettura: la correttezza della pronuncia e degli accenti.</a:t>
            </a:r>
          </a:p>
          <a:p>
            <a:r>
              <a:rPr lang="it-IT" dirty="0">
                <a:effectLst/>
                <a:latin typeface="Times"/>
              </a:rPr>
              <a:t>Per la traduzione: la capacità di dividere l'attenzione tra le attività di comprensione del testo scritto in L2 e di produzione orale in italiano standard gestendo al meglio i tempi. Il TA (orale) deve risultare chiaro, completo e fluente.</a:t>
            </a:r>
          </a:p>
          <a:p>
            <a:r>
              <a:rPr lang="it-IT" dirty="0">
                <a:effectLst/>
                <a:latin typeface="Times"/>
              </a:rPr>
              <a:t>Il voto complessivo che viene verbalizzato rappresenta la media tra la prova scritta e l'esame orale.</a:t>
            </a:r>
          </a:p>
          <a:p>
            <a:pPr marL="0" indent="0">
              <a:buNone/>
            </a:pPr>
            <a:endParaRPr lang="it-IT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8731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CD14F1E-B856-2938-2C04-F1A4906E1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it-IT" dirty="0"/>
              <a:t>Contatti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38E15A-FE31-3F02-D4FB-49B4D08E3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/>
          </a:bodyPr>
          <a:lstStyle/>
          <a:p>
            <a:r>
              <a:rPr lang="it-IT" dirty="0" err="1">
                <a:effectLst/>
                <a:latin typeface="Times"/>
              </a:rPr>
              <a:t>natalia.guseva@unimc.it</a:t>
            </a:r>
            <a:endParaRPr lang="it-IT" dirty="0">
              <a:effectLst/>
              <a:latin typeface="Times"/>
            </a:endParaRPr>
          </a:p>
          <a:p>
            <a:pPr marL="0" indent="0">
              <a:buNone/>
            </a:pPr>
            <a:endParaRPr lang="it-IT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38320216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AnalogousFromDarkSeedLeftStep">
      <a:dk1>
        <a:srgbClr val="000000"/>
      </a:dk1>
      <a:lt1>
        <a:srgbClr val="FFFFFF"/>
      </a:lt1>
      <a:dk2>
        <a:srgbClr val="301B2D"/>
      </a:dk2>
      <a:lt2>
        <a:srgbClr val="F0F3F2"/>
      </a:lt2>
      <a:accent1>
        <a:srgbClr val="E72983"/>
      </a:accent1>
      <a:accent2>
        <a:srgbClr val="D517C0"/>
      </a:accent2>
      <a:accent3>
        <a:srgbClr val="AD29E7"/>
      </a:accent3>
      <a:accent4>
        <a:srgbClr val="5725D7"/>
      </a:accent4>
      <a:accent5>
        <a:srgbClr val="2944E7"/>
      </a:accent5>
      <a:accent6>
        <a:srgbClr val="1781D5"/>
      </a:accent6>
      <a:hlink>
        <a:srgbClr val="433FBF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468</Words>
  <Application>Microsoft Macintosh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Neue Haas Grotesk Text Pro</vt:lpstr>
      <vt:lpstr>Times</vt:lpstr>
      <vt:lpstr>PunchcardVTI</vt:lpstr>
      <vt:lpstr>Teoria e prassi della traduzione</vt:lpstr>
      <vt:lpstr>Teoria e prassi della traduzione</vt:lpstr>
      <vt:lpstr>Libri di testo</vt:lpstr>
      <vt:lpstr>Modalità di verifica</vt:lpstr>
      <vt:lpstr>Criteri di valutazione (prova scritta)</vt:lpstr>
      <vt:lpstr>Prova orale</vt:lpstr>
      <vt:lpstr>Criteri di valutazione (prova orale)</vt:lpstr>
      <vt:lpstr>Contatti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e prassi della traduzione</dc:title>
  <dc:creator>natalia.guseva@unimc.it</dc:creator>
  <cp:lastModifiedBy>Natalia Guseva</cp:lastModifiedBy>
  <cp:revision>1</cp:revision>
  <dcterms:created xsi:type="dcterms:W3CDTF">2023-10-09T18:43:22Z</dcterms:created>
  <dcterms:modified xsi:type="dcterms:W3CDTF">2023-10-09T19:40:16Z</dcterms:modified>
</cp:coreProperties>
</file>