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6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4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6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l/_1058xn96ld27jblvybxjs3c0000gn/T/com.microsoft.Word/WebArchiveCopyPasteTempFiles/5eb5754b15e9f95233716f3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l/_1058xn96ld27jblvybxjs3c0000gn/T/com.microsoft.Word/WebArchiveCopyPasteTempFiles/5eb5754c15e9f95233716f3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l/_1058xn96ld27jblvybxjs3c0000gn/T/com.microsoft.Word/WebArchiveCopyPasteTempFiles/5eb5755115e9f95233716f4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l/_1058xn96ld27jblvybxjs3c0000gn/T/com.microsoft.Word/WebArchiveCopyPasteTempFiles/5eb5755015e9f95233716f4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5DB74EA8-7034-4C30-9C00-B9548577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magine che contiene diagramma, modello, cerchio, design&#10;&#10;Descrizione generata automaticamente">
            <a:extLst>
              <a:ext uri="{FF2B5EF4-FFF2-40B4-BE49-F238E27FC236}">
                <a16:creationId xmlns:a16="http://schemas.microsoft.com/office/drawing/2014/main" id="{3A06D77A-84FB-E658-2771-1A70F31FF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4000"/>
          </a:blip>
          <a:srcRect t="8435" b="128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31F892-FC2F-3CA4-2F9C-14C4BC45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3" y="880744"/>
            <a:ext cx="5686041" cy="4791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VERBI DI MOTO</a:t>
            </a:r>
            <a:br>
              <a:rPr lang="en-US" sz="5400" b="1">
                <a:solidFill>
                  <a:srgbClr val="FFFFFF"/>
                </a:solidFill>
              </a:rPr>
            </a:br>
            <a:r>
              <a:rPr lang="en-US" sz="5400" b="1">
                <a:solidFill>
                  <a:srgbClr val="FFFFFF"/>
                </a:solidFill>
              </a:rPr>
              <a:t>LINGUA RUSSA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5EE9-9E56-582C-E8C4-541E5A27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307" y="2307984"/>
            <a:ext cx="2634124" cy="3404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FFFFFF"/>
                </a:solidFill>
              </a:rPr>
              <a:t>TEORIA E PRASSI DELLA TRADUZIONE L12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65C608-2429-428E-BDC9-29C15CF3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277100" y="345831"/>
            <a:ext cx="0" cy="5693702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3304C-9FBF-F266-AF6C-5E6718B9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F337F6-885E-7BCE-977C-51DAC1B6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studia la lingua russa sa che tra gli argomenti più tosti c’è quello dei 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(verbi di moto) che esprimono movimento e spostamento e seguono regole del tutto particolari.</a:t>
            </a:r>
            <a:endParaRPr lang="it-IT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anche voi almeno una volta avete scosso la testa sui libri, sconsolati, pensando “ma chi me lo ha fatto fare?”, state tranquilli: è normale! Si tratta infatti di un argomento complesso e con tante eccezioni, che mette in crisi molti stranieri, soprattutto chi parla una lingua latina.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03872-7BA3-80F4-CFA3-C2067942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00A5F9-29D2-160C-E07D-31FABE95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BEDE05-3FEA-7E0D-BF74-B66A99DA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48355-532D-9145-DBD5-FFCF35E0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particolarità dei verbi di moto: </a:t>
            </a:r>
            <a:br>
              <a:rPr lang="it-IT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 semplici e con prefisso</a:t>
            </a:r>
            <a:r>
              <a:rPr lang="it-IT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B6A49-E69E-A6C6-7712-FC870FCF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verbi di moto in russo si suddividono in verbi di moto semplici (senza prefisso) e con prefisso; i verbi di moto semplici sono imperfettivi e si presentano in coppia, ad esempio 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ходить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(andare a piedi), e, pur indicando lo stesso movimento, ne specificano in modo diverso la direzione (determinata e univoca per i verbi del 1° gruppo, come 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indeterminata e varia per il verbo corrispondente, detto anche del 2° gruppo, come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ходить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E7C83-37AB-C1D1-5C1C-01EC449E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FE6105-24B2-68C7-FD51-93B67556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D5020-9F64-904A-0334-DCF759B7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309280-21AB-89CF-0681-E184F7DE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10/10/23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58ABDF-086A-B3DB-57C4-04B152A5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8F62AB-F424-D7FE-8557-54F003D7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E2430D-5D20-1B33-56B8-C300F475C3B2}"/>
              </a:ext>
            </a:extLst>
          </p:cNvPr>
          <p:cNvSpPr txBox="1"/>
          <p:nvPr/>
        </p:nvSpPr>
        <p:spPr>
          <a:xfrm>
            <a:off x="1567543" y="789944"/>
            <a:ext cx="88609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verbi di moto semplici comprendono 14 coppie di verbi, ciascuna delle quali è costituita da due verbi di uguale significato, uno detto “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unidirezionale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e l’altro detto “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pluridirezionale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cinque coppie più comuni di verbi di moto semplici sono: 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3417888" algn="l"/>
              </a:tabLst>
            </a:pP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ИДТИ-ХОДИТЬ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(andare, a piedi)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3417888" algn="l"/>
              </a:tabLst>
            </a:pP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ЕХАТЬ-ЕЗДИТЬ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(andare, con un mezzo)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3417888" algn="l"/>
              </a:tabLs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БЕЖАТЬ-БЕГАТЬ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3417888" algn="l"/>
              </a:tabLs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ЛЕТЕТЬ-ЛЕТАТЬ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3417888" algn="l"/>
              </a:tabLst>
            </a:pPr>
            <a:r>
              <a:rPr lang="it-IT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ПЛЫТЬ-ПЛАВАТЬ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(nuotare)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(Unidirezionale-Pluridirezionale)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1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48355-532D-9145-DBD5-FFCF35E0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L’importanza della direzione</a:t>
            </a:r>
            <a:endParaRPr lang="it-IT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B6A49-E69E-A6C6-7712-FC870FCF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quale contesto si utilizza la forma unidirezionale e quando, invece, quella pluridirezionale?</a:t>
            </a:r>
            <a:endParaRPr lang="it-IT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caso di </a:t>
            </a:r>
            <a:r>
              <a:rPr lang="it-IT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ИДТИ-ХОДИТЬ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(andare, a piedi), utilizziamo la forma </a:t>
            </a:r>
            <a:r>
              <a:rPr lang="it-IT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nel caso in cui il moto vada in una sola direzione, verso una meta precisa e concreta, e </a:t>
            </a:r>
            <a:r>
              <a:rPr lang="it-IT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ХОДИТЬ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nel caso in cui il moto sia abituale o ripetuto, con un’andata e un ritorno, oppure si svolga in più direzioni o senza una meta precisa.</a:t>
            </a:r>
            <a:endParaRPr lang="it-IT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E7C83-37AB-C1D1-5C1C-01EC449E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FE6105-24B2-68C7-FD51-93B67556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D5020-9F64-904A-0334-DCF759B7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9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Immagine 10" descr="Immagine che contiene orologio, maglietta, frigorifero&#10;&#10;Descrizione generata automaticamente">
            <a:extLst>
              <a:ext uri="{FF2B5EF4-FFF2-40B4-BE49-F238E27FC236}">
                <a16:creationId xmlns:a16="http://schemas.microsoft.com/office/drawing/2014/main" id="{D6860F4D-0199-CC43-D418-B2FC1F1A3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E85C6F8-1197-41BB-810E-FD2CBA60E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29902" y="429899"/>
            <a:ext cx="6858000" cy="599819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55C8441-74BB-42B4-8567-536A105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08835" y="1964820"/>
            <a:ext cx="6858000" cy="292836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541" y="334928"/>
            <a:ext cx="11453713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081487-919A-FCEA-8102-7DA3DF3E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658807"/>
            <a:ext cx="8891690" cy="103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иду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Vado al negozio (si tratta di un movimento concreto verso una meta ben definita)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5C5B2-4BD9-DFCA-D370-1461B150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6047437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C1EB65-9B2B-2329-E327-C5672E3C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C85554-0204-2FE1-E575-7FF18A10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B60FF6C-865C-E48D-6E0B-064CA95D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1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Immagine 9" descr="Immagine che contiene frigorifero&#10;&#10;Descrizione generata automaticamente">
            <a:extLst>
              <a:ext uri="{FF2B5EF4-FFF2-40B4-BE49-F238E27FC236}">
                <a16:creationId xmlns:a16="http://schemas.microsoft.com/office/drawing/2014/main" id="{521292C9-392C-2B64-68D1-1957243B5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334926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E85C6F8-1197-41BB-810E-FD2CBA60E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29902" y="429899"/>
            <a:ext cx="6858000" cy="599819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55C8441-74BB-42B4-8567-536A105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08835" y="1964820"/>
            <a:ext cx="6858000" cy="292836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541" y="334928"/>
            <a:ext cx="11453713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8BC211-A819-CD2A-3496-3952F7A5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658807"/>
            <a:ext cx="8891690" cy="10354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хожу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тренажерный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Vado in palestra due volte alla settimana (si tratta di un moto che avviene in modo abituale, ripetuto, con un’andata e un ritorno).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E89829-233A-3CDD-8200-15AA4DB4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6047437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D6DB03-44FE-166E-058D-3EA11670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10/10/23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76D75-1FC0-2F41-BBFF-482CEE45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F1B705-6CA5-CA8A-99FE-9C11B18F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3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77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53CD05-B656-0F6F-1040-E6A71E4C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4818488"/>
            <a:ext cx="5377526" cy="1026499"/>
          </a:xfrm>
        </p:spPr>
        <p:txBody>
          <a:bodyPr anchor="b">
            <a:normAutofit/>
          </a:bodyPr>
          <a:lstStyle/>
          <a:p>
            <a: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piedi o con un mezzo di trasporto? </a:t>
            </a:r>
            <a:b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differenza conta!</a:t>
            </a:r>
            <a:endParaRPr lang="it-IT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Immagine 2" descr="Immagine che contiene testo, maglietta&#10;&#10;Descrizione generata automaticamente">
            <a:extLst>
              <a:ext uri="{FF2B5EF4-FFF2-40B4-BE49-F238E27FC236}">
                <a16:creationId xmlns:a16="http://schemas.microsoft.com/office/drawing/2014/main" id="{7E3283D3-E101-B762-9859-708472A6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5668" b="1"/>
          <a:stretch>
            <a:fillRect/>
          </a:stretch>
        </p:blipFill>
        <p:spPr bwMode="auto">
          <a:xfrm>
            <a:off x="367744" y="334926"/>
            <a:ext cx="6072704" cy="41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D7153-693F-B13F-26BF-C0EF92C1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832" y="838201"/>
            <a:ext cx="3321753" cy="4834504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russo esistono più modi per indicare il verbo “andare”: 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ИДТИ-ХОДИТЬ</a:t>
            </a:r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 utilizza quando il movimento si svolge </a:t>
            </a:r>
            <a:r>
              <a:rPr lang="it-IT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piedi</a:t>
            </a:r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ad esempio, se vi trovate in una città piccola e state andando a visitare un museo che si trova in una strada vicina, direte: 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иду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 andando al museo (sottinteso: a piedi)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7455FB-9B62-E12A-9EE9-D91DF63F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BE05C-F1E1-7BA5-DC9A-D25C11F3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10/10/23</a:t>
            </a:fld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E60C5-15F9-3FC1-90F2-036B4C5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082" name="Rectangle 308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4" name="Straight Connector 3083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Connector 3085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495800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E68BB51-CFE6-0C3B-970E-9F99E15C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89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512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Rectangle 512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53CD05-B656-0F6F-1040-E6A71E4C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4818488"/>
            <a:ext cx="5377526" cy="1026499"/>
          </a:xfrm>
        </p:spPr>
        <p:txBody>
          <a:bodyPr anchor="b">
            <a:normAutofit/>
          </a:bodyPr>
          <a:lstStyle/>
          <a:p>
            <a: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piedi o con un mezzo di trasporto? </a:t>
            </a:r>
            <a:b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differenza conta!</a:t>
            </a:r>
            <a:endParaRPr lang="it-IT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Immagine 1" descr="Immagine che contiene schizzo, disegno, Veicolo terrestre, veicolo&#10;&#10;Descrizione generata automaticamente">
            <a:extLst>
              <a:ext uri="{FF2B5EF4-FFF2-40B4-BE49-F238E27FC236}">
                <a16:creationId xmlns:a16="http://schemas.microsoft.com/office/drawing/2014/main" id="{6D54D73C-74CA-28C0-ED15-8F7F5F42B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7506" b="1"/>
          <a:stretch>
            <a:fillRect/>
          </a:stretch>
        </p:blipFill>
        <p:spPr bwMode="auto">
          <a:xfrm>
            <a:off x="367744" y="334926"/>
            <a:ext cx="6072704" cy="41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D7153-693F-B13F-26BF-C0EF92C1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832" y="838201"/>
            <a:ext cx="3321753" cy="4834504"/>
          </a:xfrm>
        </p:spPr>
        <p:txBody>
          <a:bodyPr anchor="t">
            <a:normAutofit/>
          </a:bodyPr>
          <a:lstStyle/>
          <a:p>
            <a:r>
              <a:rPr lang="it-IT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ЕХАТЬ-ЕЗДИТЬ</a:t>
            </a:r>
            <a:r>
              <a:rPr lang="it-IT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si utilizza quando il movimento avviene con un mezzo di trasporto, ad esempio in auto o in bicicletta. Se state andando al museo e il tragitto prevede l’utilizzo dei mezzi di trasporto, direte: 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Sto andando al museo (sottinteso: con un mezzo di trasporto)</a:t>
            </a:r>
            <a:endParaRPr lang="it-IT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7455FB-9B62-E12A-9EE9-D91DF63F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BE05C-F1E1-7BA5-DC9A-D25C11F3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10/10/23</a:t>
            </a:fld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E60C5-15F9-3FC1-90F2-036B4C5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2" name="Straight Connector 5131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495800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3E68BB51-CFE6-0C3B-970E-9F99E15C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9466F64-1543-2D76-D2C2-D12F1C8B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747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411335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C39790"/>
      </a:accent1>
      <a:accent2>
        <a:srgbClr val="BAA07F"/>
      </a:accent2>
      <a:accent3>
        <a:srgbClr val="A6A57E"/>
      </a:accent3>
      <a:accent4>
        <a:srgbClr val="96AB75"/>
      </a:accent4>
      <a:accent5>
        <a:srgbClr val="8BAD83"/>
      </a:accent5>
      <a:accent6>
        <a:srgbClr val="78AF84"/>
      </a:accent6>
      <a:hlink>
        <a:srgbClr val="598C94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592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Elephant</vt:lpstr>
      <vt:lpstr>Times New Roman</vt:lpstr>
      <vt:lpstr>Univers Condensed</vt:lpstr>
      <vt:lpstr>MemoVTI</vt:lpstr>
      <vt:lpstr>VERBI DI MOTO LINGUA RUSSA</vt:lpstr>
      <vt:lpstr>Presentazione standard di PowerPoint</vt:lpstr>
      <vt:lpstr>La particolarità dei verbi di moto:  verbi semplici e con prefisso </vt:lpstr>
      <vt:lpstr>Presentazione standard di PowerPoint</vt:lpstr>
      <vt:lpstr>L’importanza della direzione</vt:lpstr>
      <vt:lpstr>Я иду в магазин - Vado al negozio (si tratta di un movimento concreto verso una meta ben definita) </vt:lpstr>
      <vt:lpstr>Я хожу в тренажерный зал два раза в неделю - Vado in palestra due volte alla settimana (si tratta di un moto che avviene in modo abituale, ripetuto, con un’andata e un ritorno).</vt:lpstr>
      <vt:lpstr>A piedi o con un mezzo di trasporto?  La differenza conta!</vt:lpstr>
      <vt:lpstr>A piedi o con un mezzo di trasporto?  La differenza conta!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 DI MOTO LINGUA RUSSA</dc:title>
  <dc:creator>natalia.guseva@unimc.it</dc:creator>
  <cp:lastModifiedBy>natalia.guseva@unimc.it</cp:lastModifiedBy>
  <cp:revision>1</cp:revision>
  <dcterms:created xsi:type="dcterms:W3CDTF">2023-10-10T08:35:16Z</dcterms:created>
  <dcterms:modified xsi:type="dcterms:W3CDTF">2023-10-10T08:57:47Z</dcterms:modified>
</cp:coreProperties>
</file>