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84DA-E3E0-4099-8BC4-1813584C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5" y="800100"/>
            <a:ext cx="8447314" cy="3314694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BD63B-9405-4E42-9E2F-07573F9B1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6415" y="4909459"/>
            <a:ext cx="8292874" cy="9143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8D03A-9A11-476C-B52A-593F3C019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0168-EB40-45AF-89A1-87DE0A55FFC6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50CD1-7906-4885-9A4D-B764220DD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ECA96-1AD5-41FE-AB5C-68ABD6522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09E39A-DA3F-4BDC-A89A-6545C1DD3721}"/>
              </a:ext>
            </a:extLst>
          </p:cNvPr>
          <p:cNvCxnSpPr>
            <a:cxnSpLocks/>
          </p:cNvCxnSpPr>
          <p:nvPr/>
        </p:nvCxnSpPr>
        <p:spPr>
          <a:xfrm>
            <a:off x="360154" y="460266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763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4882-AC48-4F1E-837D-E154BEED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439"/>
            <a:ext cx="9613106" cy="128288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D34B7-C335-425E-BF89-DB1A0C235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914525"/>
            <a:ext cx="9613106" cy="388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63754-C885-4DC6-962D-C861267B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CA68F-747D-436A-B5BB-2EBC3ED499E4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C9693-03CD-4EBD-A3D7-BE310CD5F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BBD01-5E50-4FF1-A1D6-B24B7B75E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EA1D39-AB23-4CEE-BBAA-55B29415D4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78644"/>
            <a:ext cx="1912144" cy="5272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C20688-FA9B-4ABD-9E9E-C7EADE949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578643"/>
            <a:ext cx="7943848" cy="5272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B1A6B-AE19-4BD4-AE49-43E78CC0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DC11-9E39-40A0-B3DC-E3F2AD04A616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62144-27EE-4CE0-B167-F5DBA41B3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A40B2-EFB0-47EA-878B-6405E1DC1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6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2BEE8-2E4A-4A4A-833E-89D8D794E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5914"/>
            <a:ext cx="9527275" cy="1241944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6CFDA-CDBF-4B24-9EC3-827F540F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8595"/>
            <a:ext cx="9527275" cy="36439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5871D-4A14-4A17-A0ED-7DDA7752B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88F0-556B-4BB7-8AAB-D63AEB65C662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BD654-899B-4DAF-93B9-1CBCAB5F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7FCA-B968-443D-90A7-E0F3C6D64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F5CC56-CBE8-4152-AD5E-982DD286AA28}"/>
              </a:ext>
            </a:extLst>
          </p:cNvPr>
          <p:cNvCxnSpPr>
            <a:cxnSpLocks/>
          </p:cNvCxnSpPr>
          <p:nvPr/>
        </p:nvCxnSpPr>
        <p:spPr>
          <a:xfrm>
            <a:off x="386707" y="1905000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44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895B8-786F-418B-9367-52B195268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3426"/>
            <a:ext cx="8840344" cy="34890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CF574-9044-4964-B6AE-A3983D595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18488"/>
            <a:ext cx="8840344" cy="90077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2A109-E9F9-428E-858A-38375BF1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05506-6815-4E0E-B1DE-ECA35C2016DF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9BA6F-665B-4D62-84D1-23E03428C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1A2D7-4390-4B51-90D4-900EAAB1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69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66EE-5127-48B4-A6F6-F5F6B38DB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87828"/>
            <a:ext cx="9578683" cy="99060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7B8A9-5914-49F9-8E0E-C8723C533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2057407"/>
            <a:ext cx="4318906" cy="3725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7D0C2-CAEA-4E31-8FA6-D866315DF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9577" y="2057407"/>
            <a:ext cx="4405746" cy="37251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E5DE2-0BD6-45B3-BDB1-675BA058B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85F7-A724-48A4-9D33-CEBC5174E865}" type="datetime1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622B7-97C1-4C72-BCA9-290DC716F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7BEE3-B3AE-45B6-924A-08ABC951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10397D-8A25-4307-B58D-8DE617EFD26D}"/>
              </a:ext>
            </a:extLst>
          </p:cNvPr>
          <p:cNvCxnSpPr>
            <a:cxnSpLocks/>
          </p:cNvCxnSpPr>
          <p:nvPr/>
        </p:nvCxnSpPr>
        <p:spPr>
          <a:xfrm>
            <a:off x="375523" y="176040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747697-5C57-4DA6-8ED6-CAB14CDD220A}"/>
              </a:ext>
            </a:extLst>
          </p:cNvPr>
          <p:cNvCxnSpPr>
            <a:cxnSpLocks/>
          </p:cNvCxnSpPr>
          <p:nvPr/>
        </p:nvCxnSpPr>
        <p:spPr>
          <a:xfrm>
            <a:off x="5563342" y="1752600"/>
            <a:ext cx="0" cy="430010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61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2296-2B01-4044-AD7B-497BAC8A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09600"/>
            <a:ext cx="10515600" cy="95149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08880-DE5D-4299-BAC3-D45377C49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989859"/>
            <a:ext cx="4381644" cy="60267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A655D-7A3A-4BA5-B82A-744276BE2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713126"/>
            <a:ext cx="4381644" cy="31213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37933-BDAC-4317-9B7E-E30CF0B42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0530" y="1989859"/>
            <a:ext cx="4487137" cy="60267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A5878F-AE56-4F8C-A84A-A8534180D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0531" y="2713127"/>
            <a:ext cx="4487136" cy="31213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FF249A-9D93-4A8E-9284-5AB19AC0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E7A-BDD3-46A3-BEE2-EB821F9236B4}" type="datetime1">
              <a:rPr lang="en-US" smtClean="0"/>
              <a:t>10/10/23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563883-9438-44C9-877E-EC771D1B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ED3CC-D7BA-43BD-973A-B09921FE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4B03ADF-AEED-49C1-9CF7-7749387E2A4F}"/>
              </a:ext>
            </a:extLst>
          </p:cNvPr>
          <p:cNvCxnSpPr>
            <a:cxnSpLocks/>
          </p:cNvCxnSpPr>
          <p:nvPr/>
        </p:nvCxnSpPr>
        <p:spPr>
          <a:xfrm>
            <a:off x="378503" y="1752600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5345CA-2FC8-42B9-85F7-84F77724D011}"/>
              </a:ext>
            </a:extLst>
          </p:cNvPr>
          <p:cNvCxnSpPr>
            <a:cxnSpLocks/>
          </p:cNvCxnSpPr>
          <p:nvPr/>
        </p:nvCxnSpPr>
        <p:spPr>
          <a:xfrm>
            <a:off x="5563342" y="1752600"/>
            <a:ext cx="0" cy="430010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06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F8770-E2EE-4C9B-9F89-128DAC661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16" y="703687"/>
            <a:ext cx="9406190" cy="17225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1CE391-8E22-4716-8A8B-C39BA61A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40C-9440-4E7A-B71A-BEFEE06869E3}" type="datetime1">
              <a:rPr lang="en-US" smtClean="0"/>
              <a:t>10/10/23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6C042F-179F-4DBC-80B7-34B89EA2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86EA4-4BE5-4D17-A1DC-196FEA972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5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649B6B-2C1C-452D-9F93-BD9A6F2B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10/10/23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CA8ED-78AC-4474-8874-E4C42429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0B764-0B68-4801-ADE7-93105912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4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E717A-ED7D-43FE-881F-9407FF22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97476"/>
            <a:ext cx="3932237" cy="169371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FE954-332E-4D66-AFFD-A15389A76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97475"/>
            <a:ext cx="5140180" cy="52635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15CDA-9FC3-4F17-963C-DD9E226EC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1194"/>
            <a:ext cx="3932237" cy="357779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C30BE-8EE8-4A41-B20E-ACEFC980C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ABFB-60E7-4BA1-866A-7059F058065B}" type="datetime1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B6719-F550-42EF-B377-8E41A46D0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A6636-5EF9-499C-A3A0-3021812D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18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038CB-27F1-47CF-B05A-CC0688301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59822"/>
            <a:ext cx="3932237" cy="16521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9C67EA-3155-4708-9B86-D7B2B54FC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03687"/>
            <a:ext cx="5212917" cy="49690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434F1-C813-4E9B-98A4-B0B372CE2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26277"/>
            <a:ext cx="3932237" cy="32464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2A0B8-75E7-465D-84CB-BC9C3FB2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112F-55F4-4776-A323-7418930321C8}" type="datetime1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879C9-B751-43BD-8B27-FA18290E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998FB-27B9-46E5-90E3-09B108B0E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7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BA68A5-A7C7-4D91-AB95-6E0B6FFD87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F93EBF-655A-4373-ADBE-9606BFA94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439"/>
            <a:ext cx="9485160" cy="1282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F2994-4D2E-43BB-9D9B-117ED94A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757"/>
            <a:ext cx="9485163" cy="3706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28926-9DF1-4A3E-8B81-2191D6F75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2" y="6140304"/>
            <a:ext cx="3154896" cy="287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300" baseline="0">
                <a:solidFill>
                  <a:schemeClr val="accent1"/>
                </a:solidFill>
              </a:defRPr>
            </a:lvl1pPr>
          </a:lstStyle>
          <a:p>
            <a:fld id="{CFBEA57F-793F-4683-BD8A-741FD4B89154}" type="datetime1">
              <a:rPr lang="en-US" smtClean="0"/>
              <a:t>10/10/23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1BD4F-CE83-48A3-9683-19CF03C0A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3562" y="25785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 cap="all" spc="300" baseline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94939-09B3-4A6E-88F8-4D923A56D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1701" y="5672706"/>
            <a:ext cx="951908" cy="754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fld id="{81D2C36F-4504-47C0-B82F-A167342A2754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4051E3-92B2-42FC-BB3D-372E4A614439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425084-C97A-4C25-AE47-DDECF2DD3ABC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A478A1-0B34-4F2B-88FA-CF47551E5DF9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022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l/_1058xn96ld27jblvybxjs3c0000gn/T/com.microsoft.Word/WebArchiveCopyPasteTempFiles/5eb5754b15e9f95233716f32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l/_1058xn96ld27jblvybxjs3c0000gn/T/com.microsoft.Word/WebArchiveCopyPasteTempFiles/5eb5754c15e9f95233716f33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l/_1058xn96ld27jblvybxjs3c0000gn/T/com.microsoft.Word/WebArchiveCopyPasteTempFiles/5eb5755115e9f95233716f41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4l/_1058xn96ld27jblvybxjs3c0000gn/T/com.microsoft.Word/WebArchiveCopyPasteTempFiles/5eb5755015e9f95233716f40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8FBA68A5-A7C7-4D91-AB95-6E0B6FFD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DA4051E3-92B2-42FC-BB3D-372E4A614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3C425084-C97A-4C25-AE47-DDECF2DD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>
            <a:extLst>
              <a:ext uri="{FF2B5EF4-FFF2-40B4-BE49-F238E27FC236}">
                <a16:creationId xmlns:a16="http://schemas.microsoft.com/office/drawing/2014/main" id="{96A478A1-0B34-4F2B-88FA-CF47551E5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6">
            <a:extLst>
              <a:ext uri="{FF2B5EF4-FFF2-40B4-BE49-F238E27FC236}">
                <a16:creationId xmlns:a16="http://schemas.microsoft.com/office/drawing/2014/main" id="{0A09E39A-DA3F-4BDC-A89A-6545C1DD3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0154" y="460266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8">
            <a:extLst>
              <a:ext uri="{FF2B5EF4-FFF2-40B4-BE49-F238E27FC236}">
                <a16:creationId xmlns:a16="http://schemas.microsoft.com/office/drawing/2014/main" id="{551580BD-7D80-4957-A58D-916E994AB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5DB74EA8-7034-4C30-9C00-B9548577C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magine che contiene diagramma, modello, cerchio, design&#10;&#10;Descrizione generata automaticamente">
            <a:extLst>
              <a:ext uri="{FF2B5EF4-FFF2-40B4-BE49-F238E27FC236}">
                <a16:creationId xmlns:a16="http://schemas.microsoft.com/office/drawing/2014/main" id="{3A06D77A-84FB-E658-2771-1A70F31FF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4000"/>
          </a:blip>
          <a:srcRect t="8435" b="12894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B59DE95-F3B9-4A35-9681-78FA926F0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31F892-FC2F-3CA4-2F9C-14C4BC455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13" y="880744"/>
            <a:ext cx="5686041" cy="47919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>
                <a:solidFill>
                  <a:srgbClr val="FFFFFF"/>
                </a:solidFill>
              </a:rPr>
              <a:t>VERBI DI MOTO</a:t>
            </a:r>
            <a:br>
              <a:rPr lang="en-US" sz="5400" b="1">
                <a:solidFill>
                  <a:srgbClr val="FFFFFF"/>
                </a:solidFill>
              </a:rPr>
            </a:br>
            <a:r>
              <a:rPr lang="en-US" sz="5400" b="1">
                <a:solidFill>
                  <a:srgbClr val="FFFFFF"/>
                </a:solidFill>
              </a:rPr>
              <a:t>LINGUA RUSSA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D875EE9-9E56-582C-E8C4-541E5A275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9307" y="2307984"/>
            <a:ext cx="2634124" cy="34045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>
                <a:solidFill>
                  <a:srgbClr val="FFFFFF"/>
                </a:solidFill>
              </a:rPr>
              <a:t>TEORIA E PRASSI DELLA TRADUZIONE L12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E687E3B-9C6D-4102-8F38-DCB77C49C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3C7C39-C73B-4051-B742-C9086B7B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F65C608-2429-428E-BDC9-29C15CF30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277100" y="345831"/>
            <a:ext cx="0" cy="5693702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100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53304C-9FBF-F266-AF6C-5E6718B90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F337F6-885E-7BCE-977C-51DAC1B63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 studia la lingua russa sa che tra gli argomenti più tosti c’è quello dei 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глаголы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(verbi di moto) che esprimono movimento e spostamento e seguono regole del tutto particolari.</a:t>
            </a:r>
            <a:endParaRPr lang="it-IT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anche voi almeno una volta avete scosso la testa sui libri, sconsolati, pensando “ma chi me lo ha fatto fare?”, state tranquilli: è normale! Si tratta infatti di un argomento complesso e con tante eccezioni, che mette in crisi molti stranieri, soprattutto chi parla una lingua latina.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703872-7BA3-80F4-CFA3-C20679425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88F0-556B-4BB7-8AAB-D63AEB65C662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00A5F9-29D2-160C-E07D-31FABE95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BEDE05-3FEA-7E0D-BF74-B66A99DA9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34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348355-532D-9145-DBD5-FFCF35E0B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particolarità dei verbi di moto: </a:t>
            </a:r>
            <a:br>
              <a:rPr lang="it-IT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verbi semplici e con prefisso</a:t>
            </a:r>
            <a:r>
              <a:rPr lang="it-IT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CB6A49-E69E-A6C6-7712-FC870FCF9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verbi di moto in russo si suddividono in verbi di moto semplici (senza prefisso) e con prefisso; i verbi di moto semplici sono imperfettivi e si presentano in coppia, ad esempio 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идти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ходить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(andare a piedi), e, pur indicando lo stesso movimento, ne specificano in modo diverso la direzione (determinata e univoca per i verbi del 1° gruppo, come 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идти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indeterminata e varia per il verbo corrispondente, detto anche del 2° gruppo, come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ходить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it-IT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0E7C83-37AB-C1D1-5C1C-01EC449EB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88F0-556B-4BB7-8AAB-D63AEB65C662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FE6105-24B2-68C7-FD51-93B67556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FD5020-9F64-904A-0334-DCF759B70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7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3309280-21AB-89CF-0681-E184F7DEE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10/10/23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458ABDF-086A-B3DB-57C4-04B152A5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A8F62AB-F424-D7FE-8557-54F003D7F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4</a:t>
            </a:fld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CE2430D-5D20-1B33-56B8-C300F475C3B2}"/>
              </a:ext>
            </a:extLst>
          </p:cNvPr>
          <p:cNvSpPr txBox="1"/>
          <p:nvPr/>
        </p:nvSpPr>
        <p:spPr>
          <a:xfrm>
            <a:off x="1567543" y="789944"/>
            <a:ext cx="886097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verbi di moto semplici comprendono 14 coppie di verbi, ciascuna delle quali è costituita da due verbi di uguale significato, uno detto “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unidirezionale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e l’altro detto “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pluridirezionale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cinque coppie più comuni di verbi di moto semplici sono: 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3417888" algn="l"/>
              </a:tabLst>
            </a:pPr>
            <a:r>
              <a:rPr lang="it-IT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ИДТИ-ХОДИТЬ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(andare, a piedi)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3417888" algn="l"/>
              </a:tabLst>
            </a:pPr>
            <a:r>
              <a:rPr lang="it-IT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ЕХАТЬ-ЕЗДИТЬ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(andare, con un mezzo)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3417888" algn="l"/>
              </a:tabLst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БЕЖАТЬ-БЕГАТЬ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correre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3417888" algn="l"/>
              </a:tabLst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ЛЕТЕТЬ-ЛЕТАТЬ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volare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3417888" algn="l"/>
              </a:tabLst>
            </a:pPr>
            <a:r>
              <a:rPr lang="it-IT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ПЛЫТЬ-ПЛАВАТЬ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(nuotare)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(Unidirezionale-Pluridirezionale)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315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348355-532D-9145-DBD5-FFCF35E0B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L’importanza della direzione</a:t>
            </a:r>
            <a:endParaRPr lang="it-IT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CB6A49-E69E-A6C6-7712-FC870FCF9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quale contesto si utilizza la forma unidirezionale e quando, invece, quella pluridirezionale?</a:t>
            </a:r>
            <a:endParaRPr lang="it-IT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caso di </a:t>
            </a:r>
            <a:r>
              <a:rPr lang="it-IT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ИДТИ-ХОДИТЬ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(andare, a piedi), utilizziamo la forma </a:t>
            </a:r>
            <a:r>
              <a:rPr lang="it-IT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ИДТИ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nel caso in cui il moto vada in una sola direzione, verso una meta precisa e concreta, e </a:t>
            </a:r>
            <a:r>
              <a:rPr lang="it-IT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ХОДИТЬ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nel caso in cui il moto sia abituale o ripetuto, con un’andata e un ritorno, oppure si svolga in più direzioni o senza una meta precisa.</a:t>
            </a:r>
            <a:endParaRPr lang="it-IT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0E7C83-37AB-C1D1-5C1C-01EC449EB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88F0-556B-4BB7-8AAB-D63AEB65C662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FE6105-24B2-68C7-FD51-93B67556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FD5020-9F64-904A-0334-DCF759B70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97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029">
            <a:extLst>
              <a:ext uri="{FF2B5EF4-FFF2-40B4-BE49-F238E27FC236}">
                <a16:creationId xmlns:a16="http://schemas.microsoft.com/office/drawing/2014/main" id="{8FBA68A5-A7C7-4D91-AB95-6E0B6FFD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DA4051E3-92B2-42FC-BB3D-372E4A614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4" name="Straight Connector 1033">
            <a:extLst>
              <a:ext uri="{FF2B5EF4-FFF2-40B4-BE49-F238E27FC236}">
                <a16:creationId xmlns:a16="http://schemas.microsoft.com/office/drawing/2014/main" id="{3C425084-C97A-4C25-AE47-DDECF2DD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Straight Connector 1035">
            <a:extLst>
              <a:ext uri="{FF2B5EF4-FFF2-40B4-BE49-F238E27FC236}">
                <a16:creationId xmlns:a16="http://schemas.microsoft.com/office/drawing/2014/main" id="{96A478A1-0B34-4F2B-88FA-CF47551E5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0A09E39A-DA3F-4BDC-A89A-6545C1DD3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0154" y="460266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B9BBDDCC-0358-4EDD-9820-287B1D8FD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5" name="Immagine 10" descr="Immagine che contiene orologio, maglietta, frigorifero&#10;&#10;Descrizione generata automaticamente">
            <a:extLst>
              <a:ext uri="{FF2B5EF4-FFF2-40B4-BE49-F238E27FC236}">
                <a16:creationId xmlns:a16="http://schemas.microsoft.com/office/drawing/2014/main" id="{D6860F4D-0199-CC43-D418-B2FC1F1A31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DE85C6F8-1197-41BB-810E-FD2CBA60E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429902" y="429899"/>
            <a:ext cx="6858000" cy="5998193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155C8441-74BB-42B4-8567-536A10555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08835" y="1964820"/>
            <a:ext cx="6858000" cy="2928361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1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FBE31AC6-E383-4D2B-9A24-69EEE084D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0541" y="334928"/>
            <a:ext cx="11453713" cy="618814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2081487-919A-FCEA-8102-7DA3DF3E6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75" y="658807"/>
            <a:ext cx="8891690" cy="10354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иду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магазин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Vado al negozio (si tratta di un movimento concreto verso una meta ben definita)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48" name="Straight Connector 1047">
            <a:extLst>
              <a:ext uri="{FF2B5EF4-FFF2-40B4-BE49-F238E27FC236}">
                <a16:creationId xmlns:a16="http://schemas.microsoft.com/office/drawing/2014/main" id="{2DD089E2-CEA3-48C4-9094-610D00D94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Straight Connector 1049">
            <a:extLst>
              <a:ext uri="{FF2B5EF4-FFF2-40B4-BE49-F238E27FC236}">
                <a16:creationId xmlns:a16="http://schemas.microsoft.com/office/drawing/2014/main" id="{2F49F475-10BF-4E7D-9BE8-5329BCAFE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0541" y="1913965"/>
            <a:ext cx="10378157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C5C5B2-4BD9-DFCA-D370-1461B150E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233562" y="2578525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050" b="1" kern="1200" cap="all" spc="300" baseline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052" name="Straight Connector 1051">
            <a:extLst>
              <a:ext uri="{FF2B5EF4-FFF2-40B4-BE49-F238E27FC236}">
                <a16:creationId xmlns:a16="http://schemas.microsoft.com/office/drawing/2014/main" id="{621E947D-525D-4D2A-B0C3-E1BFCA606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0541" y="6047437"/>
            <a:ext cx="10378157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C1EB65-9B2B-2329-E327-C5672E3C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2" y="6140304"/>
            <a:ext cx="3154896" cy="2870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E0A88F0-556B-4BB7-8AAB-D63AEB65C662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10/10/23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C85554-0204-2FE1-E575-7FF18A109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1701" y="5672706"/>
            <a:ext cx="951908" cy="7546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1D2C36F-4504-47C0-B82F-A167342A2754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60FF6C-865C-E48D-6E0B-064CA95D4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198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053">
            <a:extLst>
              <a:ext uri="{FF2B5EF4-FFF2-40B4-BE49-F238E27FC236}">
                <a16:creationId xmlns:a16="http://schemas.microsoft.com/office/drawing/2014/main" id="{8FBA68A5-A7C7-4D91-AB95-6E0B6FFD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Rectangle 2055">
            <a:extLst>
              <a:ext uri="{FF2B5EF4-FFF2-40B4-BE49-F238E27FC236}">
                <a16:creationId xmlns:a16="http://schemas.microsoft.com/office/drawing/2014/main" id="{DA4051E3-92B2-42FC-BB3D-372E4A614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58" name="Straight Connector 2057">
            <a:extLst>
              <a:ext uri="{FF2B5EF4-FFF2-40B4-BE49-F238E27FC236}">
                <a16:creationId xmlns:a16="http://schemas.microsoft.com/office/drawing/2014/main" id="{3C425084-C97A-4C25-AE47-DDECF2DD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0" name="Straight Connector 2059">
            <a:extLst>
              <a:ext uri="{FF2B5EF4-FFF2-40B4-BE49-F238E27FC236}">
                <a16:creationId xmlns:a16="http://schemas.microsoft.com/office/drawing/2014/main" id="{96A478A1-0B34-4F2B-88FA-CF47551E5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Straight Connector 2061">
            <a:extLst>
              <a:ext uri="{FF2B5EF4-FFF2-40B4-BE49-F238E27FC236}">
                <a16:creationId xmlns:a16="http://schemas.microsoft.com/office/drawing/2014/main" id="{0A09E39A-DA3F-4BDC-A89A-6545C1DD3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0154" y="460266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64" name="Rectangle 2063">
            <a:extLst>
              <a:ext uri="{FF2B5EF4-FFF2-40B4-BE49-F238E27FC236}">
                <a16:creationId xmlns:a16="http://schemas.microsoft.com/office/drawing/2014/main" id="{B9BBDDCC-0358-4EDD-9820-287B1D8FD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9" name="Immagine 9" descr="Immagine che contiene frigorifero&#10;&#10;Descrizione generata automaticamente">
            <a:extLst>
              <a:ext uri="{FF2B5EF4-FFF2-40B4-BE49-F238E27FC236}">
                <a16:creationId xmlns:a16="http://schemas.microsoft.com/office/drawing/2014/main" id="{521292C9-392C-2B64-68D1-1957243B51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334926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6" name="Rectangle 2065">
            <a:extLst>
              <a:ext uri="{FF2B5EF4-FFF2-40B4-BE49-F238E27FC236}">
                <a16:creationId xmlns:a16="http://schemas.microsoft.com/office/drawing/2014/main" id="{DE85C6F8-1197-41BB-810E-FD2CBA60E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429902" y="429899"/>
            <a:ext cx="6858000" cy="5998193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155C8441-74BB-42B4-8567-536A10555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08835" y="1964820"/>
            <a:ext cx="6858000" cy="2928361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1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FBE31AC6-E383-4D2B-9A24-69EEE084D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0541" y="334928"/>
            <a:ext cx="11453713" cy="618814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E8BC211-A819-CD2A-3496-3952F7A57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75" y="658807"/>
            <a:ext cx="8891690" cy="10354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хожу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тренажерный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раза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Vado in palestra due volte alla settimana (si tratta di un moto che avviene in modo abituale, ripetuto, con un’andata e un ritorno).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72" name="Straight Connector 2071">
            <a:extLst>
              <a:ext uri="{FF2B5EF4-FFF2-40B4-BE49-F238E27FC236}">
                <a16:creationId xmlns:a16="http://schemas.microsoft.com/office/drawing/2014/main" id="{2DD089E2-CEA3-48C4-9094-610D00D94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4" name="Straight Connector 2073">
            <a:extLst>
              <a:ext uri="{FF2B5EF4-FFF2-40B4-BE49-F238E27FC236}">
                <a16:creationId xmlns:a16="http://schemas.microsoft.com/office/drawing/2014/main" id="{2F49F475-10BF-4E7D-9BE8-5329BCAFE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0541" y="1913965"/>
            <a:ext cx="10378157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E89829-233A-3CDD-8200-15AA4DB4A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233562" y="2578525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050" b="1" kern="1200" cap="all" spc="300" baseline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076" name="Straight Connector 2075">
            <a:extLst>
              <a:ext uri="{FF2B5EF4-FFF2-40B4-BE49-F238E27FC236}">
                <a16:creationId xmlns:a16="http://schemas.microsoft.com/office/drawing/2014/main" id="{621E947D-525D-4D2A-B0C3-E1BFCA606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0541" y="6047437"/>
            <a:ext cx="10378157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D6DB03-44FE-166E-058D-3EA1167094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2" y="6140304"/>
            <a:ext cx="3154896" cy="2870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E0A88F0-556B-4BB7-8AAB-D63AEB65C662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10/10/23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E76D75-1FC0-2F41-BBFF-482CEE456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1701" y="5672706"/>
            <a:ext cx="951908" cy="7546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1D2C36F-4504-47C0-B82F-A167342A2754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5F1B705-6CA5-CA8A-99FE-9C11B18FF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033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8" name="Rectangle 3077">
            <a:extLst>
              <a:ext uri="{FF2B5EF4-FFF2-40B4-BE49-F238E27FC236}">
                <a16:creationId xmlns:a16="http://schemas.microsoft.com/office/drawing/2014/main" id="{870F1165-C2FC-4313-ADED-D8514C00E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0" name="Rectangle 3079">
            <a:extLst>
              <a:ext uri="{FF2B5EF4-FFF2-40B4-BE49-F238E27FC236}">
                <a16:creationId xmlns:a16="http://schemas.microsoft.com/office/drawing/2014/main" id="{3FD564DD-780E-4279-99FF-A16618E11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53CD05-B656-0F6F-1040-E6A71E4C2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75" y="4818488"/>
            <a:ext cx="5377526" cy="1026499"/>
          </a:xfrm>
        </p:spPr>
        <p:txBody>
          <a:bodyPr anchor="b">
            <a:normAutofit/>
          </a:bodyPr>
          <a:lstStyle/>
          <a:p>
            <a:r>
              <a:rPr lang="it-IT" sz="2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piedi o con un mezzo di trasporto? </a:t>
            </a:r>
            <a:br>
              <a:rPr lang="it-IT" sz="2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differenza conta!</a:t>
            </a:r>
            <a:endParaRPr lang="it-IT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3" name="Immagine 2" descr="Immagine che contiene testo, maglietta&#10;&#10;Descrizione generata automaticamente">
            <a:extLst>
              <a:ext uri="{FF2B5EF4-FFF2-40B4-BE49-F238E27FC236}">
                <a16:creationId xmlns:a16="http://schemas.microsoft.com/office/drawing/2014/main" id="{7E3283D3-E101-B762-9859-708472A68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7" r="5668" b="1"/>
          <a:stretch>
            <a:fillRect/>
          </a:stretch>
        </p:blipFill>
        <p:spPr bwMode="auto">
          <a:xfrm>
            <a:off x="367744" y="334926"/>
            <a:ext cx="6072704" cy="416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CD7153-693F-B13F-26BF-C0EF92C1D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0832" y="838201"/>
            <a:ext cx="3321753" cy="4834504"/>
          </a:xfrm>
        </p:spPr>
        <p:txBody>
          <a:bodyPr anchor="t">
            <a:normAutofit/>
          </a:bodyPr>
          <a:lstStyle/>
          <a:p>
            <a:r>
              <a:rPr lang="it-IT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russo esistono più modi per indicare il verbo “andare”: </a:t>
            </a:r>
            <a:endParaRPr lang="it-IT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ИДТИ-ХОДИТЬ</a:t>
            </a:r>
            <a:r>
              <a:rPr lang="it-IT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si utilizza quando il movimento si svolge </a:t>
            </a:r>
            <a:r>
              <a:rPr lang="it-IT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piedi</a:t>
            </a:r>
            <a:r>
              <a:rPr lang="it-IT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ad esempio, se vi trovate in una città piccola e state andando a visitare un museo che si trova in una strada vicina, direte: </a:t>
            </a:r>
            <a:endParaRPr lang="it-IT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it-IT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иду</a:t>
            </a:r>
            <a:r>
              <a:rPr lang="it-IT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it-IT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музей</a:t>
            </a:r>
            <a:r>
              <a:rPr lang="it-IT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it-IT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 andando al museo (sottinteso: a piedi)</a:t>
            </a:r>
            <a:endParaRPr lang="it-IT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7455FB-9B62-E12A-9EE9-D91DF63F4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233562" y="2578525"/>
            <a:ext cx="4114800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FBE05C-F1E1-7BA5-DC9A-D25C11F37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2" y="6140304"/>
            <a:ext cx="3154896" cy="2870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0A88F0-556B-4BB7-8AAB-D63AEB65C662}" type="datetime1">
              <a:rPr lang="en-US" smtClean="0"/>
              <a:pPr>
                <a:spcAft>
                  <a:spcPts val="600"/>
                </a:spcAft>
              </a:pPr>
              <a:t>10/10/23</a:t>
            </a:fld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AE60C5-15F9-3FC1-90F2-036B4C5F3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1701" y="5672706"/>
            <a:ext cx="951908" cy="75467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1D2C36F-4504-47C0-B82F-A167342A2754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3082" name="Rectangle 3081">
            <a:extLst>
              <a:ext uri="{FF2B5EF4-FFF2-40B4-BE49-F238E27FC236}">
                <a16:creationId xmlns:a16="http://schemas.microsoft.com/office/drawing/2014/main" id="{F5BB14C7-B6E4-427D-AEAC-7A18D089F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84" name="Straight Connector 3083">
            <a:extLst>
              <a:ext uri="{FF2B5EF4-FFF2-40B4-BE49-F238E27FC236}">
                <a16:creationId xmlns:a16="http://schemas.microsoft.com/office/drawing/2014/main" id="{ABAD74CF-CB22-463B-9031-D3BE16111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6" name="Straight Connector 3085">
            <a:extLst>
              <a:ext uri="{FF2B5EF4-FFF2-40B4-BE49-F238E27FC236}">
                <a16:creationId xmlns:a16="http://schemas.microsoft.com/office/drawing/2014/main" id="{82B589D1-AB2D-469C-960E-40C719BA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8" name="Straight Connector 3087">
            <a:extLst>
              <a:ext uri="{FF2B5EF4-FFF2-40B4-BE49-F238E27FC236}">
                <a16:creationId xmlns:a16="http://schemas.microsoft.com/office/drawing/2014/main" id="{055BC9DE-F4C7-4F1F-833F-C0E20531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40447" y="345884"/>
            <a:ext cx="0" cy="570155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0" name="Straight Connector 3089">
            <a:extLst>
              <a:ext uri="{FF2B5EF4-FFF2-40B4-BE49-F238E27FC236}">
                <a16:creationId xmlns:a16="http://schemas.microsoft.com/office/drawing/2014/main" id="{5876D832-527B-45C0-8F01-17AA4D902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6197" y="4495800"/>
            <a:ext cx="6072703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>
            <a:extLst>
              <a:ext uri="{FF2B5EF4-FFF2-40B4-BE49-F238E27FC236}">
                <a16:creationId xmlns:a16="http://schemas.microsoft.com/office/drawing/2014/main" id="{3E68BB51-CFE6-0C3B-970E-9F99E15C3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0892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6" name="Rectangle 5125">
            <a:extLst>
              <a:ext uri="{FF2B5EF4-FFF2-40B4-BE49-F238E27FC236}">
                <a16:creationId xmlns:a16="http://schemas.microsoft.com/office/drawing/2014/main" id="{870F1165-C2FC-4313-ADED-D8514C00E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8" name="Rectangle 5127">
            <a:extLst>
              <a:ext uri="{FF2B5EF4-FFF2-40B4-BE49-F238E27FC236}">
                <a16:creationId xmlns:a16="http://schemas.microsoft.com/office/drawing/2014/main" id="{3FD564DD-780E-4279-99FF-A16618E11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53CD05-B656-0F6F-1040-E6A71E4C2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75" y="4818488"/>
            <a:ext cx="5377526" cy="1026499"/>
          </a:xfrm>
        </p:spPr>
        <p:txBody>
          <a:bodyPr anchor="b">
            <a:normAutofit/>
          </a:bodyPr>
          <a:lstStyle/>
          <a:p>
            <a:r>
              <a:rPr lang="it-IT" sz="2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piedi o con un mezzo di trasporto? </a:t>
            </a:r>
            <a:br>
              <a:rPr lang="it-IT" sz="2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differenza conta!</a:t>
            </a:r>
            <a:endParaRPr lang="it-IT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1" name="Immagine 1" descr="Immagine che contiene schizzo, disegno, Veicolo terrestre, veicolo&#10;&#10;Descrizione generata automaticamente">
            <a:extLst>
              <a:ext uri="{FF2B5EF4-FFF2-40B4-BE49-F238E27FC236}">
                <a16:creationId xmlns:a16="http://schemas.microsoft.com/office/drawing/2014/main" id="{6D54D73C-74CA-28C0-ED15-8F7F5F42B6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9" r="7506" b="1"/>
          <a:stretch>
            <a:fillRect/>
          </a:stretch>
        </p:blipFill>
        <p:spPr bwMode="auto">
          <a:xfrm>
            <a:off x="367744" y="334926"/>
            <a:ext cx="6072704" cy="416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CD7153-693F-B13F-26BF-C0EF92C1D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0832" y="838201"/>
            <a:ext cx="3321753" cy="4834504"/>
          </a:xfrm>
        </p:spPr>
        <p:txBody>
          <a:bodyPr anchor="t">
            <a:normAutofit/>
          </a:bodyPr>
          <a:lstStyle/>
          <a:p>
            <a:r>
              <a:rPr lang="it-IT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ЕХАТЬ-ЕЗДИТЬ</a:t>
            </a:r>
            <a:r>
              <a:rPr lang="it-IT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si utilizza quando il movimento avviene con un mezzo di trasporto, ad esempio in auto o in bicicletta. Se state andando al museo e il tragitto prevede l’utilizzo dei mezzi di trasporto, direte: </a:t>
            </a:r>
            <a:endParaRPr lang="it-IT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it-IT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еду</a:t>
            </a:r>
            <a:r>
              <a:rPr lang="it-IT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it-IT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музей</a:t>
            </a:r>
            <a:r>
              <a:rPr lang="it-IT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Sto andando al museo (sottinteso: con un mezzo di trasporto)</a:t>
            </a:r>
            <a:endParaRPr lang="it-IT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7455FB-9B62-E12A-9EE9-D91DF63F4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233562" y="2578525"/>
            <a:ext cx="4114800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FBE05C-F1E1-7BA5-DC9A-D25C11F37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2" y="6140304"/>
            <a:ext cx="3154896" cy="2870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0A88F0-556B-4BB7-8AAB-D63AEB65C662}" type="datetime1">
              <a:rPr lang="en-US" smtClean="0"/>
              <a:pPr>
                <a:spcAft>
                  <a:spcPts val="600"/>
                </a:spcAft>
              </a:pPr>
              <a:t>10/10/23</a:t>
            </a:fld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AE60C5-15F9-3FC1-90F2-036B4C5F3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1701" y="5672706"/>
            <a:ext cx="951908" cy="75467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1D2C36F-4504-47C0-B82F-A167342A2754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5130" name="Rectangle 5129">
            <a:extLst>
              <a:ext uri="{FF2B5EF4-FFF2-40B4-BE49-F238E27FC236}">
                <a16:creationId xmlns:a16="http://schemas.microsoft.com/office/drawing/2014/main" id="{F5BB14C7-B6E4-427D-AEAC-7A18D089F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32" name="Straight Connector 5131">
            <a:extLst>
              <a:ext uri="{FF2B5EF4-FFF2-40B4-BE49-F238E27FC236}">
                <a16:creationId xmlns:a16="http://schemas.microsoft.com/office/drawing/2014/main" id="{ABAD74CF-CB22-463B-9031-D3BE16111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4" name="Straight Connector 5133">
            <a:extLst>
              <a:ext uri="{FF2B5EF4-FFF2-40B4-BE49-F238E27FC236}">
                <a16:creationId xmlns:a16="http://schemas.microsoft.com/office/drawing/2014/main" id="{82B589D1-AB2D-469C-960E-40C719BA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6" name="Straight Connector 5135">
            <a:extLst>
              <a:ext uri="{FF2B5EF4-FFF2-40B4-BE49-F238E27FC236}">
                <a16:creationId xmlns:a16="http://schemas.microsoft.com/office/drawing/2014/main" id="{055BC9DE-F4C7-4F1F-833F-C0E20531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40447" y="345884"/>
            <a:ext cx="0" cy="570155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8" name="Straight Connector 5137">
            <a:extLst>
              <a:ext uri="{FF2B5EF4-FFF2-40B4-BE49-F238E27FC236}">
                <a16:creationId xmlns:a16="http://schemas.microsoft.com/office/drawing/2014/main" id="{5876D832-527B-45C0-8F01-17AA4D902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6197" y="4495800"/>
            <a:ext cx="6072703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>
            <a:extLst>
              <a:ext uri="{FF2B5EF4-FFF2-40B4-BE49-F238E27FC236}">
                <a16:creationId xmlns:a16="http://schemas.microsoft.com/office/drawing/2014/main" id="{3E68BB51-CFE6-0C3B-970E-9F99E15C3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9466F64-1543-2D76-D2C2-D12F1C8B1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74767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411335"/>
      </p:ext>
    </p:extLst>
  </p:cSld>
  <p:clrMapOvr>
    <a:masterClrMapping/>
  </p:clrMapOvr>
</p:sld>
</file>

<file path=ppt/theme/theme1.xml><?xml version="1.0" encoding="utf-8"?>
<a:theme xmlns:a="http://schemas.openxmlformats.org/drawingml/2006/main" name="MemoVTI">
  <a:themeElements>
    <a:clrScheme name="AnalogousFromLightSeedRightStep">
      <a:dk1>
        <a:srgbClr val="000000"/>
      </a:dk1>
      <a:lt1>
        <a:srgbClr val="FFFFFF"/>
      </a:lt1>
      <a:dk2>
        <a:srgbClr val="412824"/>
      </a:dk2>
      <a:lt2>
        <a:srgbClr val="E2E7E8"/>
      </a:lt2>
      <a:accent1>
        <a:srgbClr val="C39790"/>
      </a:accent1>
      <a:accent2>
        <a:srgbClr val="BAA07F"/>
      </a:accent2>
      <a:accent3>
        <a:srgbClr val="A6A57E"/>
      </a:accent3>
      <a:accent4>
        <a:srgbClr val="96AB75"/>
      </a:accent4>
      <a:accent5>
        <a:srgbClr val="8BAD83"/>
      </a:accent5>
      <a:accent6>
        <a:srgbClr val="78AF84"/>
      </a:accent6>
      <a:hlink>
        <a:srgbClr val="598C94"/>
      </a:hlink>
      <a:folHlink>
        <a:srgbClr val="7F7F7F"/>
      </a:folHlink>
    </a:clrScheme>
    <a:fontScheme name="Elephant Univers Condensed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oVTI" id="{DF30D94D-D909-45F8-8565-C675708280D4}" vid="{636A8D8B-0354-48FA-9492-83E81C2616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592</Words>
  <Application>Microsoft Macintosh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Elephant</vt:lpstr>
      <vt:lpstr>Times New Roman</vt:lpstr>
      <vt:lpstr>Univers Condensed</vt:lpstr>
      <vt:lpstr>MemoVTI</vt:lpstr>
      <vt:lpstr>VERBI DI MOTO LINGUA RUSSA</vt:lpstr>
      <vt:lpstr>Presentazione standard di PowerPoint</vt:lpstr>
      <vt:lpstr>La particolarità dei verbi di moto:  verbi semplici e con prefisso </vt:lpstr>
      <vt:lpstr>Presentazione standard di PowerPoint</vt:lpstr>
      <vt:lpstr>L’importanza della direzione</vt:lpstr>
      <vt:lpstr>Я иду в магазин - Vado al negozio (si tratta di un movimento concreto verso una meta ben definita) </vt:lpstr>
      <vt:lpstr>Я хожу в тренажерный зал два раза в неделю - Vado in palestra due volte alla settimana (si tratta di un moto che avviene in modo abituale, ripetuto, con un’andata e un ritorno).</vt:lpstr>
      <vt:lpstr>A piedi o con un mezzo di trasporto?  La differenza conta!</vt:lpstr>
      <vt:lpstr>A piedi o con un mezzo di trasporto?  La differenza conta!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VERBI DI MOTO LINGUA RUSSA</dc:title>
  <dc:creator>natalia.guseva@unimc.it</dc:creator>
  <cp:lastModifiedBy>natalia.guseva@unimc.it</cp:lastModifiedBy>
  <cp:revision>1</cp:revision>
  <dcterms:created xsi:type="dcterms:W3CDTF">2023-10-10T08:35:16Z</dcterms:created>
  <dcterms:modified xsi:type="dcterms:W3CDTF">2023-10-10T08:57:47Z</dcterms:modified>
</cp:coreProperties>
</file>