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0"/>
  </p:notesMasterIdLst>
  <p:sldIdLst>
    <p:sldId id="368" r:id="rId2"/>
    <p:sldId id="374" r:id="rId3"/>
    <p:sldId id="375" r:id="rId4"/>
    <p:sldId id="382" r:id="rId5"/>
    <p:sldId id="376" r:id="rId6"/>
    <p:sldId id="377" r:id="rId7"/>
    <p:sldId id="378" r:id="rId8"/>
    <p:sldId id="379" r:id="rId9"/>
    <p:sldId id="387" r:id="rId10"/>
    <p:sldId id="388" r:id="rId11"/>
    <p:sldId id="389" r:id="rId12"/>
    <p:sldId id="390" r:id="rId13"/>
    <p:sldId id="380" r:id="rId14"/>
    <p:sldId id="381" r:id="rId15"/>
    <p:sldId id="391" r:id="rId16"/>
    <p:sldId id="392" r:id="rId17"/>
    <p:sldId id="283" r:id="rId18"/>
    <p:sldId id="384" r:id="rId19"/>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4671" autoAdjust="0"/>
  </p:normalViewPr>
  <p:slideViewPr>
    <p:cSldViewPr>
      <p:cViewPr varScale="1">
        <p:scale>
          <a:sx n="72" d="100"/>
          <a:sy n="72" d="100"/>
        </p:scale>
        <p:origin x="1326"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BA77929-966A-499D-99D5-6115057B8AF3}" type="datetimeFigureOut">
              <a:rPr lang="it-IT" smtClean="0"/>
              <a:t>22/12/2022</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5422637B-CE8B-47EB-AC32-D2B3FEC8C07C}" type="slidenum">
              <a:rPr lang="it-IT" smtClean="0"/>
              <a:t>‹N›</a:t>
            </a:fld>
            <a:endParaRPr lang="it-IT"/>
          </a:p>
        </p:txBody>
      </p:sp>
    </p:spTree>
    <p:extLst>
      <p:ext uri="{BB962C8B-B14F-4D97-AF65-F5344CB8AC3E}">
        <p14:creationId xmlns:p14="http://schemas.microsoft.com/office/powerpoint/2010/main" val="4214683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0669C50B-6696-45BF-99DB-99F701A1743B}" type="datetime1">
              <a:rPr lang="it-IT" smtClean="0"/>
              <a:t>22/12/2022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4145CA6-D15E-4661-A94B-88138F02B2BF}" type="slidenum">
              <a:rPr lang="it-IT" smtClean="0"/>
              <a:t>‹N›</a:t>
            </a:fld>
            <a:endParaRPr lang="it-IT"/>
          </a:p>
        </p:txBody>
      </p:sp>
    </p:spTree>
    <p:extLst>
      <p:ext uri="{BB962C8B-B14F-4D97-AF65-F5344CB8AC3E}">
        <p14:creationId xmlns:p14="http://schemas.microsoft.com/office/powerpoint/2010/main" val="1556401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7DC4547-3665-4BBF-8181-14340AD20D9C}" type="datetime1">
              <a:rPr lang="it-IT" smtClean="0"/>
              <a:t>22/12/2022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4145CA6-D15E-4661-A94B-88138F02B2BF}" type="slidenum">
              <a:rPr lang="it-IT" smtClean="0"/>
              <a:t>‹N›</a:t>
            </a:fld>
            <a:endParaRPr lang="it-IT"/>
          </a:p>
        </p:txBody>
      </p:sp>
    </p:spTree>
    <p:extLst>
      <p:ext uri="{BB962C8B-B14F-4D97-AF65-F5344CB8AC3E}">
        <p14:creationId xmlns:p14="http://schemas.microsoft.com/office/powerpoint/2010/main" val="2545898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2487C05-CACA-4F6B-91E1-962AE45EDF15}" type="datetime1">
              <a:rPr lang="it-IT" smtClean="0"/>
              <a:t>22/12/2022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4145CA6-D15E-4661-A94B-88138F02B2BF}" type="slidenum">
              <a:rPr lang="it-IT" smtClean="0"/>
              <a:t>‹N›</a:t>
            </a:fld>
            <a:endParaRPr lang="it-IT"/>
          </a:p>
        </p:txBody>
      </p:sp>
    </p:spTree>
    <p:extLst>
      <p:ext uri="{BB962C8B-B14F-4D97-AF65-F5344CB8AC3E}">
        <p14:creationId xmlns:p14="http://schemas.microsoft.com/office/powerpoint/2010/main" val="771952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E6BDDEC-D7EA-4DA4-8CCC-DD91A67ED55A}" type="datetime1">
              <a:rPr lang="it-IT" smtClean="0"/>
              <a:t>22/12/2022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4145CA6-D15E-4661-A94B-88138F02B2BF}" type="slidenum">
              <a:rPr lang="it-IT" smtClean="0"/>
              <a:t>‹N›</a:t>
            </a:fld>
            <a:endParaRPr lang="it-IT"/>
          </a:p>
        </p:txBody>
      </p:sp>
    </p:spTree>
    <p:extLst>
      <p:ext uri="{BB962C8B-B14F-4D97-AF65-F5344CB8AC3E}">
        <p14:creationId xmlns:p14="http://schemas.microsoft.com/office/powerpoint/2010/main" val="2270700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9E226874-2CA2-40A4-AC3B-2D1BFCA458BA}" type="datetime1">
              <a:rPr lang="it-IT" smtClean="0"/>
              <a:t>22/12/2022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4145CA6-D15E-4661-A94B-88138F02B2BF}" type="slidenum">
              <a:rPr lang="it-IT" smtClean="0"/>
              <a:t>‹N›</a:t>
            </a:fld>
            <a:endParaRPr lang="it-IT"/>
          </a:p>
        </p:txBody>
      </p:sp>
    </p:spTree>
    <p:extLst>
      <p:ext uri="{BB962C8B-B14F-4D97-AF65-F5344CB8AC3E}">
        <p14:creationId xmlns:p14="http://schemas.microsoft.com/office/powerpoint/2010/main" val="1122568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22E7B1A3-D4E7-494D-9A5A-DAFE34F63188}" type="datetime1">
              <a:rPr lang="it-IT" smtClean="0"/>
              <a:t>22/12/2022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4145CA6-D15E-4661-A94B-88138F02B2BF}" type="slidenum">
              <a:rPr lang="it-IT" smtClean="0"/>
              <a:t>‹N›</a:t>
            </a:fld>
            <a:endParaRPr lang="it-IT"/>
          </a:p>
        </p:txBody>
      </p:sp>
    </p:spTree>
    <p:extLst>
      <p:ext uri="{BB962C8B-B14F-4D97-AF65-F5344CB8AC3E}">
        <p14:creationId xmlns:p14="http://schemas.microsoft.com/office/powerpoint/2010/main" val="3493017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766F16C3-782B-4972-8354-8F3F8732E5F7}" type="datetime1">
              <a:rPr lang="it-IT" smtClean="0"/>
              <a:t>22/12/2022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4145CA6-D15E-4661-A94B-88138F02B2BF}" type="slidenum">
              <a:rPr lang="it-IT" smtClean="0"/>
              <a:t>‹N›</a:t>
            </a:fld>
            <a:endParaRPr lang="it-IT"/>
          </a:p>
        </p:txBody>
      </p:sp>
    </p:spTree>
    <p:extLst>
      <p:ext uri="{BB962C8B-B14F-4D97-AF65-F5344CB8AC3E}">
        <p14:creationId xmlns:p14="http://schemas.microsoft.com/office/powerpoint/2010/main" val="3560551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6D4A1E40-5635-46B2-8D72-02C2C80800DC}" type="datetime1">
              <a:rPr lang="it-IT" smtClean="0"/>
              <a:t>22/12/2022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4145CA6-D15E-4661-A94B-88138F02B2BF}" type="slidenum">
              <a:rPr lang="it-IT" smtClean="0"/>
              <a:t>‹N›</a:t>
            </a:fld>
            <a:endParaRPr lang="it-IT"/>
          </a:p>
        </p:txBody>
      </p:sp>
    </p:spTree>
    <p:extLst>
      <p:ext uri="{BB962C8B-B14F-4D97-AF65-F5344CB8AC3E}">
        <p14:creationId xmlns:p14="http://schemas.microsoft.com/office/powerpoint/2010/main" val="2492309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77429CB-3E05-4B82-B0AD-80C0FBDA8419}" type="datetime1">
              <a:rPr lang="it-IT" smtClean="0"/>
              <a:t>22/12/2022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4145CA6-D15E-4661-A94B-88138F02B2BF}" type="slidenum">
              <a:rPr lang="it-IT" smtClean="0"/>
              <a:t>‹N›</a:t>
            </a:fld>
            <a:endParaRPr lang="it-IT"/>
          </a:p>
        </p:txBody>
      </p:sp>
    </p:spTree>
    <p:extLst>
      <p:ext uri="{BB962C8B-B14F-4D97-AF65-F5344CB8AC3E}">
        <p14:creationId xmlns:p14="http://schemas.microsoft.com/office/powerpoint/2010/main" val="1490284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0D6ACAE3-DCA1-40A5-A71D-EF4AD4821277}" type="datetime1">
              <a:rPr lang="it-IT" smtClean="0"/>
              <a:t>22/12/2022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4145CA6-D15E-4661-A94B-88138F02B2BF}" type="slidenum">
              <a:rPr lang="it-IT" smtClean="0"/>
              <a:t>‹N›</a:t>
            </a:fld>
            <a:endParaRPr lang="it-IT"/>
          </a:p>
        </p:txBody>
      </p:sp>
    </p:spTree>
    <p:extLst>
      <p:ext uri="{BB962C8B-B14F-4D97-AF65-F5344CB8AC3E}">
        <p14:creationId xmlns:p14="http://schemas.microsoft.com/office/powerpoint/2010/main" val="4114891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32E433CE-19D4-4E61-99C8-700E51BB19A5}" type="datetime1">
              <a:rPr lang="it-IT" smtClean="0"/>
              <a:t>22/12/2022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4145CA6-D15E-4661-A94B-88138F02B2BF}" type="slidenum">
              <a:rPr lang="it-IT" smtClean="0"/>
              <a:t>‹N›</a:t>
            </a:fld>
            <a:endParaRPr lang="it-IT"/>
          </a:p>
        </p:txBody>
      </p:sp>
    </p:spTree>
    <p:extLst>
      <p:ext uri="{BB962C8B-B14F-4D97-AF65-F5344CB8AC3E}">
        <p14:creationId xmlns:p14="http://schemas.microsoft.com/office/powerpoint/2010/main" val="1666494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6958D1-3C79-49EB-A319-5D9EAA997F3D}" type="datetime1">
              <a:rPr lang="it-IT" smtClean="0"/>
              <a:t>22/12/2022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145CA6-D15E-4661-A94B-88138F02B2BF}" type="slidenum">
              <a:rPr lang="it-IT" smtClean="0"/>
              <a:t>‹N›</a:t>
            </a:fld>
            <a:endParaRPr lang="it-IT"/>
          </a:p>
        </p:txBody>
      </p:sp>
    </p:spTree>
    <p:extLst>
      <p:ext uri="{BB962C8B-B14F-4D97-AF65-F5344CB8AC3E}">
        <p14:creationId xmlns:p14="http://schemas.microsoft.com/office/powerpoint/2010/main" val="6101457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708920"/>
            <a:ext cx="8229600" cy="1143000"/>
          </a:xfrm>
        </p:spPr>
        <p:txBody>
          <a:bodyPr>
            <a:normAutofit/>
          </a:bodyPr>
          <a:lstStyle/>
          <a:p>
            <a:r>
              <a:rPr lang="it-IT" sz="3200" b="1" dirty="0"/>
              <a:t>LABORATORIO DI DIRITTO E POLICY DEI SOCIAL MEDIA</a:t>
            </a:r>
          </a:p>
        </p:txBody>
      </p:sp>
      <p:sp>
        <p:nvSpPr>
          <p:cNvPr id="3" name="Segnaposto numero diapositiva 2"/>
          <p:cNvSpPr>
            <a:spLocks noGrp="1"/>
          </p:cNvSpPr>
          <p:nvPr>
            <p:ph type="sldNum" sz="quarter" idx="12"/>
          </p:nvPr>
        </p:nvSpPr>
        <p:spPr/>
        <p:txBody>
          <a:bodyPr/>
          <a:lstStyle/>
          <a:p>
            <a:endParaRPr lang="it-IT" dirty="0"/>
          </a:p>
        </p:txBody>
      </p:sp>
      <p:graphicFrame>
        <p:nvGraphicFramePr>
          <p:cNvPr id="4" name="Tabella 3"/>
          <p:cNvGraphicFramePr>
            <a:graphicFrameLocks noGrp="1"/>
          </p:cNvGraphicFramePr>
          <p:nvPr>
            <p:extLst>
              <p:ext uri="{D42A27DB-BD31-4B8C-83A1-F6EECF244321}">
                <p14:modId xmlns:p14="http://schemas.microsoft.com/office/powerpoint/2010/main" val="1517107034"/>
              </p:ext>
            </p:extLst>
          </p:nvPr>
        </p:nvGraphicFramePr>
        <p:xfrm>
          <a:off x="1547664" y="548680"/>
          <a:ext cx="6096000" cy="1371600"/>
        </p:xfrm>
        <a:graphic>
          <a:graphicData uri="http://schemas.openxmlformats.org/drawingml/2006/table">
            <a:tbl>
              <a:tblPr firstRow="1" bandRow="1">
                <a:tableStyleId>{2D5ABB26-0587-4C30-8999-92F81FD0307C}</a:tableStyleId>
              </a:tblPr>
              <a:tblGrid>
                <a:gridCol w="6096000">
                  <a:extLst>
                    <a:ext uri="{9D8B030D-6E8A-4147-A177-3AD203B41FA5}">
                      <a16:colId xmlns:a16="http://schemas.microsoft.com/office/drawing/2014/main" val="20000"/>
                    </a:ext>
                  </a:extLst>
                </a:gridCol>
              </a:tblGrid>
              <a:tr h="370840">
                <a:tc>
                  <a:txBody>
                    <a:bodyPr/>
                    <a:lstStyle/>
                    <a:p>
                      <a:endParaRPr lang="it-IT" sz="1800" kern="1200" dirty="0">
                        <a:effectLst/>
                      </a:endParaRPr>
                    </a:p>
                    <a:p>
                      <a:pPr algn="ctr"/>
                      <a:endParaRPr lang="it-IT" sz="2400" kern="1200" dirty="0">
                        <a:effectLst/>
                      </a:endParaRPr>
                    </a:p>
                    <a:p>
                      <a:pPr algn="ctr"/>
                      <a:r>
                        <a:rPr lang="it-IT" sz="2400" kern="1200" dirty="0">
                          <a:effectLst/>
                        </a:rPr>
                        <a:t>Università di Macerata</a:t>
                      </a:r>
                      <a:endParaRPr lang="it-IT" sz="1800" kern="1200" dirty="0">
                        <a:effectLst/>
                        <a:sym typeface="Symbol"/>
                      </a:endParaRPr>
                    </a:p>
                    <a:p>
                      <a:endParaRPr lang="it-IT" sz="1800" kern="1200" dirty="0">
                        <a:effectLst/>
                        <a:sym typeface="Symbol"/>
                      </a:endParaRPr>
                    </a:p>
                  </a:txBody>
                  <a:tcPr/>
                </a:tc>
                <a:extLst>
                  <a:ext uri="{0D108BD9-81ED-4DB2-BD59-A6C34878D82A}">
                    <a16:rowId xmlns:a16="http://schemas.microsoft.com/office/drawing/2014/main" val="10000"/>
                  </a:ext>
                </a:extLst>
              </a:tr>
            </a:tbl>
          </a:graphicData>
        </a:graphic>
      </p:graphicFrame>
      <p:graphicFrame>
        <p:nvGraphicFramePr>
          <p:cNvPr id="5" name="Tabella 4"/>
          <p:cNvGraphicFramePr>
            <a:graphicFrameLocks noGrp="1"/>
          </p:cNvGraphicFramePr>
          <p:nvPr>
            <p:extLst>
              <p:ext uri="{D42A27DB-BD31-4B8C-83A1-F6EECF244321}">
                <p14:modId xmlns:p14="http://schemas.microsoft.com/office/powerpoint/2010/main" val="4177034929"/>
              </p:ext>
            </p:extLst>
          </p:nvPr>
        </p:nvGraphicFramePr>
        <p:xfrm>
          <a:off x="1547664" y="5733256"/>
          <a:ext cx="6096000" cy="370840"/>
        </p:xfrm>
        <a:graphic>
          <a:graphicData uri="http://schemas.openxmlformats.org/drawingml/2006/table">
            <a:tbl>
              <a:tblPr firstRow="1" bandRow="1">
                <a:tableStyleId>{2D5ABB26-0587-4C30-8999-92F81FD0307C}</a:tableStyleId>
              </a:tblPr>
              <a:tblGrid>
                <a:gridCol w="6096000">
                  <a:extLst>
                    <a:ext uri="{9D8B030D-6E8A-4147-A177-3AD203B41FA5}">
                      <a16:colId xmlns:a16="http://schemas.microsoft.com/office/drawing/2014/main" val="20000"/>
                    </a:ext>
                  </a:extLst>
                </a:gridCol>
              </a:tblGrid>
              <a:tr h="370840">
                <a:tc>
                  <a:txBody>
                    <a:bodyPr/>
                    <a:lstStyle/>
                    <a:p>
                      <a:pPr algn="ctr"/>
                      <a:r>
                        <a:rPr lang="it-IT" sz="1800" kern="1200" dirty="0">
                          <a:effectLst/>
                          <a:sym typeface="Symbol"/>
                        </a:rPr>
                        <a:t></a:t>
                      </a:r>
                      <a:r>
                        <a:rPr lang="it-IT" sz="1800" kern="1200" dirty="0">
                          <a:effectLst/>
                        </a:rPr>
                        <a:t>Ottavio Grandinetti</a:t>
                      </a:r>
                      <a:endParaRPr lang="it-IT"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201749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E4145CA6-D15E-4661-A94B-88138F02B2BF}" type="slidenum">
              <a:rPr lang="it-IT" smtClean="0"/>
              <a:t>10</a:t>
            </a:fld>
            <a:endParaRPr lang="it-IT"/>
          </a:p>
        </p:txBody>
      </p:sp>
      <p:graphicFrame>
        <p:nvGraphicFramePr>
          <p:cNvPr id="4" name="Tabella 3"/>
          <p:cNvGraphicFramePr>
            <a:graphicFrameLocks noGrp="1"/>
          </p:cNvGraphicFramePr>
          <p:nvPr>
            <p:extLst>
              <p:ext uri="{D42A27DB-BD31-4B8C-83A1-F6EECF244321}">
                <p14:modId xmlns:p14="http://schemas.microsoft.com/office/powerpoint/2010/main" val="873822777"/>
              </p:ext>
            </p:extLst>
          </p:nvPr>
        </p:nvGraphicFramePr>
        <p:xfrm>
          <a:off x="1043608" y="476672"/>
          <a:ext cx="7200800" cy="4221480"/>
        </p:xfrm>
        <a:graphic>
          <a:graphicData uri="http://schemas.openxmlformats.org/drawingml/2006/table">
            <a:tbl>
              <a:tblPr firstRow="1" bandRow="1">
                <a:tableStyleId>{5940675A-B579-460E-94D1-54222C63F5DA}</a:tableStyleId>
              </a:tblPr>
              <a:tblGrid>
                <a:gridCol w="1512168">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816424">
                  <a:extLst>
                    <a:ext uri="{9D8B030D-6E8A-4147-A177-3AD203B41FA5}">
                      <a16:colId xmlns:a16="http://schemas.microsoft.com/office/drawing/2014/main" val="20002"/>
                    </a:ext>
                  </a:extLst>
                </a:gridCol>
              </a:tblGrid>
              <a:tr h="370840">
                <a:tc gridSpan="3">
                  <a:txBody>
                    <a:bodyPr/>
                    <a:lstStyle/>
                    <a:p>
                      <a:pPr algn="ctr"/>
                      <a:r>
                        <a:rPr lang="it-IT" sz="1800" kern="1200" dirty="0">
                          <a:effectLst/>
                          <a:latin typeface="+mj-lt"/>
                        </a:rPr>
                        <a:t>Università di Macerata – </a:t>
                      </a:r>
                      <a:r>
                        <a:rPr lang="it-IT" sz="1800" kern="1200" dirty="0">
                          <a:effectLst/>
                          <a:latin typeface="+mj-lt"/>
                          <a:sym typeface="Symbol"/>
                        </a:rPr>
                        <a:t></a:t>
                      </a:r>
                      <a:r>
                        <a:rPr lang="it-IT" sz="1800" kern="1200" dirty="0">
                          <a:effectLst/>
                          <a:latin typeface="+mj-lt"/>
                        </a:rPr>
                        <a:t>Ottavio Grandinetti</a:t>
                      </a:r>
                      <a:endParaRPr lang="it-IT"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0"/>
                  </a:ext>
                </a:extLst>
              </a:tr>
              <a:tr h="370840">
                <a:tc gridSpan="3">
                  <a:txBody>
                    <a:bodyPr/>
                    <a:lstStyle/>
                    <a:p>
                      <a:pPr algn="ctr"/>
                      <a:endParaRPr lang="it-IT" cap="small" dirty="0">
                        <a:latin typeface="+mj-lt"/>
                      </a:endParaRPr>
                    </a:p>
                    <a:p>
                      <a:pPr algn="ctr"/>
                      <a:r>
                        <a:rPr lang="it-IT" cap="small" dirty="0">
                          <a:latin typeface="+mj-lt"/>
                        </a:rPr>
                        <a:t>Laboratorio</a:t>
                      </a:r>
                      <a:r>
                        <a:rPr lang="it-IT" cap="small" baseline="0" dirty="0">
                          <a:latin typeface="+mj-lt"/>
                        </a:rPr>
                        <a:t> di diritto e policy dei social media</a:t>
                      </a:r>
                    </a:p>
                    <a:p>
                      <a:pPr algn="ctr"/>
                      <a:endParaRPr lang="it-IT" cap="small" baseline="0" dirty="0">
                        <a:latin typeface="+mj-lt"/>
                      </a:endParaRPr>
                    </a:p>
                    <a:p>
                      <a:pPr algn="ctr"/>
                      <a:endParaRPr lang="it-IT" cap="small"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1"/>
                  </a:ext>
                </a:extLst>
              </a:tr>
              <a:tr h="741680">
                <a:tc rowSpan="2">
                  <a:txBody>
                    <a:bodyPr/>
                    <a:lstStyle/>
                    <a:p>
                      <a:endParaRPr lang="it-IT" sz="1200" dirty="0">
                        <a:latin typeface="+mj-lt"/>
                      </a:endParaRPr>
                    </a:p>
                    <a:p>
                      <a:endParaRPr lang="it-IT" sz="1200" dirty="0">
                        <a:latin typeface="+mj-lt"/>
                      </a:endParaRPr>
                    </a:p>
                    <a:p>
                      <a:endParaRPr lang="it-IT" sz="1200" dirty="0">
                        <a:latin typeface="+mj-lt"/>
                      </a:endParaRPr>
                    </a:p>
                    <a:p>
                      <a:endParaRPr lang="it-IT" sz="1200" dirty="0">
                        <a:latin typeface="+mj-lt"/>
                      </a:endParaRPr>
                    </a:p>
                    <a:p>
                      <a:r>
                        <a:rPr lang="it-IT" sz="1200" b="1" dirty="0">
                          <a:latin typeface="+mj-lt"/>
                        </a:rPr>
                        <a:t>Le Piattaforme online (segue)</a:t>
                      </a: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endParaRPr lang="it-IT" sz="1200" dirty="0">
                        <a:latin typeface="+mj-lt"/>
                        <a:cs typeface="Courier New"/>
                      </a:endParaRPr>
                    </a:p>
                    <a:p>
                      <a:endParaRPr lang="it-IT" sz="1200" dirty="0">
                        <a:latin typeface="+mj-lt"/>
                        <a:cs typeface="Courier New"/>
                      </a:endParaRPr>
                    </a:p>
                    <a:p>
                      <a:endParaRPr lang="it-IT" sz="1200" dirty="0">
                        <a:latin typeface="+mj-lt"/>
                      </a:endParaRPr>
                    </a:p>
                    <a:p>
                      <a:endParaRPr lang="it-IT" sz="1200" dirty="0">
                        <a:latin typeface="+mj-lt"/>
                      </a:endParaRPr>
                    </a:p>
                    <a:p>
                      <a:endParaRPr lang="it-IT" sz="1200" kern="1200" dirty="0">
                        <a:solidFill>
                          <a:schemeClr val="tx1"/>
                        </a:solidFill>
                        <a:latin typeface="+mj-lt"/>
                        <a:ea typeface="+mn-ea"/>
                        <a:cs typeface="Courier New"/>
                      </a:endParaRPr>
                    </a:p>
                    <a:p>
                      <a:r>
                        <a:rPr lang="it-IT" sz="1200" kern="1200" dirty="0">
                          <a:solidFill>
                            <a:schemeClr val="tx1"/>
                          </a:solidFill>
                          <a:latin typeface="+mj-lt"/>
                          <a:ea typeface="+mn-ea"/>
                          <a:cs typeface="Courier New"/>
                        </a:rPr>
                        <a:t>● </a:t>
                      </a:r>
                      <a:r>
                        <a:rPr lang="it-IT" sz="1200" u="sng" kern="1200" dirty="0">
                          <a:solidFill>
                            <a:schemeClr val="tx1"/>
                          </a:solidFill>
                          <a:latin typeface="+mj-lt"/>
                          <a:ea typeface="+mn-ea"/>
                          <a:cs typeface="Courier New"/>
                        </a:rPr>
                        <a:t>I motori di ricerca</a:t>
                      </a:r>
                      <a:endParaRPr lang="it-IT" sz="1200" kern="1200" dirty="0">
                        <a:solidFill>
                          <a:schemeClr val="tx1"/>
                        </a:solidFill>
                        <a:latin typeface="+mj-lt"/>
                        <a:ea typeface="+mn-ea"/>
                        <a:cs typeface="Courier New"/>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endParaRPr lang="it-IT" sz="1200" dirty="0">
                        <a:latin typeface="+mj-lt"/>
                      </a:endParaRPr>
                    </a:p>
                    <a:p>
                      <a:pPr algn="just"/>
                      <a:endParaRPr lang="it-IT" sz="1200" dirty="0">
                        <a:latin typeface="+mj-lt"/>
                      </a:endParaRPr>
                    </a:p>
                    <a:p>
                      <a:pPr algn="just"/>
                      <a:r>
                        <a:rPr lang="it-IT" sz="1200" dirty="0">
                          <a:latin typeface="+mj-lt"/>
                        </a:rPr>
                        <a:t>Un servizio intermediario che consente all’utente di formulare domande al fine di effettuare ricerche, in linea di principio, su tutti i siti web, o su tutti i siti web in una lingua particolare, sulla base di un’interrogazione su qualsiasi tema sotto forma di parola chiave, richiesta vocale, frase o di altro input, e che restituisce i risultati in qualsiasi formato in cui possono essere trovate le informazioni relative al contenuto richiesto</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741680">
                <a:tc vMerge="1">
                  <a:txBody>
                    <a:bodyPr/>
                    <a:lstStyle/>
                    <a:p>
                      <a:endParaRPr lang="it-IT" dirty="0"/>
                    </a:p>
                  </a:txBody>
                  <a:tcPr>
                    <a:lnT w="12700" cmpd="sng">
                      <a:noFill/>
                    </a:lnT>
                  </a:tcPr>
                </a:tc>
                <a:tc vMerge="1">
                  <a:txBody>
                    <a:bodyPr/>
                    <a:lstStyle/>
                    <a:p>
                      <a:endParaRPr lang="it-IT" sz="1200" dirty="0">
                        <a:latin typeface="+mj-lt"/>
                      </a:endParaRPr>
                    </a:p>
                  </a:txBody>
                  <a:tcPr>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it-IT" sz="1200" dirty="0">
                          <a:latin typeface="+mj-lt"/>
                        </a:rPr>
                        <a:t>[DSA]</a:t>
                      </a:r>
                    </a:p>
                    <a:p>
                      <a:pPr algn="just"/>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55130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E4145CA6-D15E-4661-A94B-88138F02B2BF}" type="slidenum">
              <a:rPr lang="it-IT" smtClean="0"/>
              <a:t>11</a:t>
            </a:fld>
            <a:endParaRPr lang="it-IT"/>
          </a:p>
        </p:txBody>
      </p:sp>
      <p:graphicFrame>
        <p:nvGraphicFramePr>
          <p:cNvPr id="4" name="Tabella 3"/>
          <p:cNvGraphicFramePr>
            <a:graphicFrameLocks noGrp="1"/>
          </p:cNvGraphicFramePr>
          <p:nvPr>
            <p:extLst>
              <p:ext uri="{D42A27DB-BD31-4B8C-83A1-F6EECF244321}">
                <p14:modId xmlns:p14="http://schemas.microsoft.com/office/powerpoint/2010/main" val="1809829447"/>
              </p:ext>
            </p:extLst>
          </p:nvPr>
        </p:nvGraphicFramePr>
        <p:xfrm>
          <a:off x="1043608" y="476672"/>
          <a:ext cx="7200800" cy="5867400"/>
        </p:xfrm>
        <a:graphic>
          <a:graphicData uri="http://schemas.openxmlformats.org/drawingml/2006/table">
            <a:tbl>
              <a:tblPr firstRow="1" bandRow="1">
                <a:tableStyleId>{5940675A-B579-460E-94D1-54222C63F5DA}</a:tableStyleId>
              </a:tblPr>
              <a:tblGrid>
                <a:gridCol w="1512168">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816424">
                  <a:extLst>
                    <a:ext uri="{9D8B030D-6E8A-4147-A177-3AD203B41FA5}">
                      <a16:colId xmlns:a16="http://schemas.microsoft.com/office/drawing/2014/main" val="20002"/>
                    </a:ext>
                  </a:extLst>
                </a:gridCol>
              </a:tblGrid>
              <a:tr h="370840">
                <a:tc gridSpan="3">
                  <a:txBody>
                    <a:bodyPr/>
                    <a:lstStyle/>
                    <a:p>
                      <a:pPr algn="ctr"/>
                      <a:r>
                        <a:rPr lang="it-IT" sz="1800" kern="1200" dirty="0">
                          <a:effectLst/>
                          <a:latin typeface="+mj-lt"/>
                        </a:rPr>
                        <a:t>Università di Macerata – </a:t>
                      </a:r>
                      <a:r>
                        <a:rPr lang="it-IT" sz="1800" kern="1200" dirty="0">
                          <a:effectLst/>
                          <a:latin typeface="+mj-lt"/>
                          <a:sym typeface="Symbol"/>
                        </a:rPr>
                        <a:t></a:t>
                      </a:r>
                      <a:r>
                        <a:rPr lang="it-IT" sz="1800" kern="1200" dirty="0">
                          <a:effectLst/>
                          <a:latin typeface="+mj-lt"/>
                        </a:rPr>
                        <a:t>Ottavio Grandinetti</a:t>
                      </a:r>
                      <a:endParaRPr lang="it-IT"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0"/>
                  </a:ext>
                </a:extLst>
              </a:tr>
              <a:tr h="370840">
                <a:tc gridSpan="3">
                  <a:txBody>
                    <a:bodyPr/>
                    <a:lstStyle/>
                    <a:p>
                      <a:pPr algn="ctr"/>
                      <a:endParaRPr lang="it-IT" cap="small" dirty="0">
                        <a:latin typeface="+mj-lt"/>
                      </a:endParaRPr>
                    </a:p>
                    <a:p>
                      <a:pPr algn="ctr"/>
                      <a:r>
                        <a:rPr lang="it-IT" cap="small" dirty="0">
                          <a:latin typeface="+mj-lt"/>
                        </a:rPr>
                        <a:t>Laboratorio</a:t>
                      </a:r>
                      <a:r>
                        <a:rPr lang="it-IT" cap="small" baseline="0" dirty="0">
                          <a:latin typeface="+mj-lt"/>
                        </a:rPr>
                        <a:t> di diritto e policy dei social media</a:t>
                      </a:r>
                    </a:p>
                    <a:p>
                      <a:pPr algn="ctr"/>
                      <a:endParaRPr lang="it-IT" cap="small" baseline="0" dirty="0">
                        <a:latin typeface="+mj-lt"/>
                      </a:endParaRPr>
                    </a:p>
                    <a:p>
                      <a:pPr algn="ctr"/>
                      <a:endParaRPr lang="it-IT" cap="small"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1"/>
                  </a:ext>
                </a:extLst>
              </a:tr>
              <a:tr h="741680">
                <a:tc rowSpan="2">
                  <a:txBody>
                    <a:bodyPr/>
                    <a:lstStyle/>
                    <a:p>
                      <a:endParaRPr lang="it-IT" sz="1200" dirty="0">
                        <a:latin typeface="+mj-lt"/>
                      </a:endParaRPr>
                    </a:p>
                    <a:p>
                      <a:endParaRPr lang="it-IT" sz="1200" dirty="0">
                        <a:latin typeface="+mj-lt"/>
                      </a:endParaRPr>
                    </a:p>
                    <a:p>
                      <a:endParaRPr lang="it-IT" sz="1200" dirty="0">
                        <a:latin typeface="+mj-lt"/>
                      </a:endParaRPr>
                    </a:p>
                    <a:p>
                      <a:endParaRPr lang="it-IT" sz="1200" dirty="0">
                        <a:latin typeface="+mj-lt"/>
                      </a:endParaRPr>
                    </a:p>
                    <a:p>
                      <a:endParaRPr lang="it-IT" sz="1200" b="1" dirty="0">
                        <a:latin typeface="+mj-lt"/>
                      </a:endParaRPr>
                    </a:p>
                    <a:p>
                      <a:endParaRPr lang="it-IT" sz="1200" b="1" dirty="0">
                        <a:latin typeface="+mj-lt"/>
                      </a:endParaRPr>
                    </a:p>
                    <a:p>
                      <a:endParaRPr lang="it-IT" sz="1200" b="1" dirty="0">
                        <a:latin typeface="+mj-lt"/>
                      </a:endParaRPr>
                    </a:p>
                    <a:p>
                      <a:r>
                        <a:rPr lang="it-IT" sz="1200" b="1" dirty="0">
                          <a:latin typeface="+mj-lt"/>
                        </a:rPr>
                        <a:t>Le Piattaforme online (segue)</a:t>
                      </a: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endParaRPr lang="it-IT" sz="1200" dirty="0">
                        <a:latin typeface="+mj-lt"/>
                        <a:cs typeface="Courier New"/>
                      </a:endParaRPr>
                    </a:p>
                    <a:p>
                      <a:endParaRPr lang="it-IT" sz="1200" dirty="0">
                        <a:latin typeface="+mj-lt"/>
                        <a:cs typeface="Courier New"/>
                      </a:endParaRPr>
                    </a:p>
                    <a:p>
                      <a:endParaRPr lang="it-IT" sz="1200" dirty="0">
                        <a:latin typeface="+mj-lt"/>
                      </a:endParaRPr>
                    </a:p>
                    <a:p>
                      <a:endParaRPr lang="it-IT" sz="1200" dirty="0">
                        <a:latin typeface="+mj-lt"/>
                      </a:endParaRPr>
                    </a:p>
                    <a:p>
                      <a:endParaRPr lang="it-IT" sz="1200" kern="1200" dirty="0">
                        <a:solidFill>
                          <a:schemeClr val="tx1"/>
                        </a:solidFill>
                        <a:latin typeface="+mj-lt"/>
                        <a:ea typeface="+mn-ea"/>
                        <a:cs typeface="Courier New"/>
                      </a:endParaRPr>
                    </a:p>
                    <a:p>
                      <a:endParaRPr lang="it-IT" sz="1200" kern="1200" dirty="0">
                        <a:solidFill>
                          <a:schemeClr val="tx1"/>
                        </a:solidFill>
                        <a:latin typeface="+mj-lt"/>
                        <a:ea typeface="+mn-ea"/>
                        <a:cs typeface="Courier New"/>
                      </a:endParaRPr>
                    </a:p>
                    <a:p>
                      <a:endParaRPr lang="it-IT" sz="1200" kern="1200" dirty="0">
                        <a:solidFill>
                          <a:schemeClr val="tx1"/>
                        </a:solidFill>
                        <a:latin typeface="+mj-lt"/>
                        <a:ea typeface="+mn-ea"/>
                        <a:cs typeface="Courier New"/>
                      </a:endParaRPr>
                    </a:p>
                    <a:p>
                      <a:endParaRPr lang="it-IT" sz="1200" kern="1200" dirty="0">
                        <a:solidFill>
                          <a:schemeClr val="tx1"/>
                        </a:solidFill>
                        <a:latin typeface="+mj-lt"/>
                        <a:ea typeface="+mn-ea"/>
                        <a:cs typeface="Courier New"/>
                      </a:endParaRPr>
                    </a:p>
                    <a:p>
                      <a:r>
                        <a:rPr lang="it-IT" sz="1200" kern="1200" dirty="0">
                          <a:solidFill>
                            <a:schemeClr val="tx1"/>
                          </a:solidFill>
                          <a:latin typeface="+mj-lt"/>
                          <a:ea typeface="+mn-ea"/>
                          <a:cs typeface="Courier New"/>
                        </a:rPr>
                        <a:t>● </a:t>
                      </a:r>
                      <a:r>
                        <a:rPr lang="it-IT" sz="1200" u="sng" kern="1200" dirty="0">
                          <a:solidFill>
                            <a:schemeClr val="tx1"/>
                          </a:solidFill>
                          <a:latin typeface="+mj-lt"/>
                          <a:ea typeface="+mn-ea"/>
                          <a:cs typeface="Courier New"/>
                        </a:rPr>
                        <a:t>Servizio intermediario</a:t>
                      </a:r>
                      <a:endParaRPr lang="it-IT" sz="1200" kern="1200" dirty="0">
                        <a:solidFill>
                          <a:schemeClr val="tx1"/>
                        </a:solidFill>
                        <a:latin typeface="+mj-lt"/>
                        <a:ea typeface="+mn-ea"/>
                        <a:cs typeface="Courier New"/>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it-IT" sz="1200" dirty="0">
                          <a:latin typeface="+mj-lt"/>
                        </a:rPr>
                        <a:t>«Servizio intermediario»: uno dei seguenti servizi della società dell’informazione:</a:t>
                      </a:r>
                    </a:p>
                    <a:p>
                      <a:pPr marL="285750" indent="-285750" algn="just">
                        <a:buAutoNum type="romanLcParenR"/>
                      </a:pPr>
                      <a:r>
                        <a:rPr lang="it-IT" sz="1200" dirty="0">
                          <a:latin typeface="+mj-lt"/>
                        </a:rPr>
                        <a:t>Un servizio di semplice trasporto (cosiddetto «mere conduit»), consistente nel trasmettere, su una rete di comunicazione, informazioni fornite da un destinatario del servizio o nel fornire accesso a una rete di comunicazione;</a:t>
                      </a:r>
                    </a:p>
                    <a:p>
                      <a:pPr marL="285750" indent="-285750" algn="just">
                        <a:buAutoNum type="romanLcParenR"/>
                      </a:pPr>
                      <a:r>
                        <a:rPr lang="it-IT" sz="1200" dirty="0">
                          <a:latin typeface="+mj-lt"/>
                        </a:rPr>
                        <a:t>un servizio di memorizzazione temporanea (cosiddetto «caching»), consistente nel trasmettere, su una rete di comunicazione, informazioni fornite dal destinatario del servizio, che comporta la memorizzazione automatica, intermedia e temporanea di tali informazioni effettuata al solo scopo di rendere più efficiente il successivo inoltro delle informazioni ad altri destinatari su loro richiesta;</a:t>
                      </a:r>
                    </a:p>
                    <a:p>
                      <a:pPr marL="285750" indent="-285750" algn="just">
                        <a:buAutoNum type="romanLcParenR"/>
                      </a:pPr>
                      <a:r>
                        <a:rPr lang="it-IT" sz="1200" dirty="0">
                          <a:latin typeface="+mj-lt"/>
                        </a:rPr>
                        <a:t>un servizio di memorizzazione di informazioni (cosiddetto «hosting»), consistente nel memorizzare informazioni fornite da un destinatario del servizio su richiesta dello stesso</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741680">
                <a:tc vMerge="1">
                  <a:txBody>
                    <a:bodyPr/>
                    <a:lstStyle/>
                    <a:p>
                      <a:endParaRPr lang="it-IT" dirty="0"/>
                    </a:p>
                  </a:txBody>
                  <a:tcPr>
                    <a:lnT w="12700" cmpd="sng">
                      <a:noFill/>
                    </a:lnT>
                  </a:tcPr>
                </a:tc>
                <a:tc vMerge="1">
                  <a:txBody>
                    <a:bodyPr/>
                    <a:lstStyle/>
                    <a:p>
                      <a:endParaRPr lang="it-IT" sz="1200" dirty="0">
                        <a:latin typeface="+mj-lt"/>
                      </a:endParaRPr>
                    </a:p>
                  </a:txBody>
                  <a:tcPr>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it-IT" sz="1200" dirty="0">
                          <a:latin typeface="+mj-lt"/>
                        </a:rPr>
                        <a:t>        [DSA]</a:t>
                      </a:r>
                    </a:p>
                    <a:p>
                      <a:pPr algn="just"/>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49404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E4145CA6-D15E-4661-A94B-88138F02B2BF}" type="slidenum">
              <a:rPr lang="it-IT" smtClean="0"/>
              <a:t>12</a:t>
            </a:fld>
            <a:endParaRPr lang="it-IT"/>
          </a:p>
        </p:txBody>
      </p:sp>
      <p:graphicFrame>
        <p:nvGraphicFramePr>
          <p:cNvPr id="4" name="Tabella 3"/>
          <p:cNvGraphicFramePr>
            <a:graphicFrameLocks noGrp="1"/>
          </p:cNvGraphicFramePr>
          <p:nvPr>
            <p:extLst>
              <p:ext uri="{D42A27DB-BD31-4B8C-83A1-F6EECF244321}">
                <p14:modId xmlns:p14="http://schemas.microsoft.com/office/powerpoint/2010/main" val="4238624994"/>
              </p:ext>
            </p:extLst>
          </p:nvPr>
        </p:nvGraphicFramePr>
        <p:xfrm>
          <a:off x="1043608" y="476672"/>
          <a:ext cx="7200800" cy="5318760"/>
        </p:xfrm>
        <a:graphic>
          <a:graphicData uri="http://schemas.openxmlformats.org/drawingml/2006/table">
            <a:tbl>
              <a:tblPr firstRow="1" bandRow="1">
                <a:tableStyleId>{5940675A-B579-460E-94D1-54222C63F5DA}</a:tableStyleId>
              </a:tblPr>
              <a:tblGrid>
                <a:gridCol w="1512168">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816424">
                  <a:extLst>
                    <a:ext uri="{9D8B030D-6E8A-4147-A177-3AD203B41FA5}">
                      <a16:colId xmlns:a16="http://schemas.microsoft.com/office/drawing/2014/main" val="20002"/>
                    </a:ext>
                  </a:extLst>
                </a:gridCol>
              </a:tblGrid>
              <a:tr h="370840">
                <a:tc gridSpan="3">
                  <a:txBody>
                    <a:bodyPr/>
                    <a:lstStyle/>
                    <a:p>
                      <a:pPr algn="ctr"/>
                      <a:r>
                        <a:rPr lang="it-IT" sz="1800" kern="1200" dirty="0">
                          <a:effectLst/>
                          <a:latin typeface="+mj-lt"/>
                        </a:rPr>
                        <a:t>Università di Macerata – </a:t>
                      </a:r>
                      <a:r>
                        <a:rPr lang="it-IT" sz="1800" kern="1200" dirty="0">
                          <a:effectLst/>
                          <a:latin typeface="+mj-lt"/>
                          <a:sym typeface="Symbol"/>
                        </a:rPr>
                        <a:t></a:t>
                      </a:r>
                      <a:r>
                        <a:rPr lang="it-IT" sz="1800" kern="1200" dirty="0">
                          <a:effectLst/>
                          <a:latin typeface="+mj-lt"/>
                        </a:rPr>
                        <a:t>Ottavio Grandinetti</a:t>
                      </a:r>
                      <a:endParaRPr lang="it-IT"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0"/>
                  </a:ext>
                </a:extLst>
              </a:tr>
              <a:tr h="370840">
                <a:tc gridSpan="3">
                  <a:txBody>
                    <a:bodyPr/>
                    <a:lstStyle/>
                    <a:p>
                      <a:pPr algn="ctr"/>
                      <a:endParaRPr lang="it-IT" cap="small" dirty="0">
                        <a:latin typeface="+mj-lt"/>
                      </a:endParaRPr>
                    </a:p>
                    <a:p>
                      <a:pPr algn="ctr"/>
                      <a:r>
                        <a:rPr lang="it-IT" cap="small" dirty="0">
                          <a:latin typeface="+mj-lt"/>
                        </a:rPr>
                        <a:t>Laboratorio</a:t>
                      </a:r>
                      <a:r>
                        <a:rPr lang="it-IT" cap="small" baseline="0" dirty="0">
                          <a:latin typeface="+mj-lt"/>
                        </a:rPr>
                        <a:t> di diritto e policy dei social media</a:t>
                      </a:r>
                    </a:p>
                    <a:p>
                      <a:pPr algn="ctr"/>
                      <a:endParaRPr lang="it-IT" cap="small" baseline="0" dirty="0">
                        <a:latin typeface="+mj-lt"/>
                      </a:endParaRPr>
                    </a:p>
                    <a:p>
                      <a:pPr algn="ctr"/>
                      <a:endParaRPr lang="it-IT" cap="small"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1"/>
                  </a:ext>
                </a:extLst>
              </a:tr>
              <a:tr h="741680">
                <a:tc rowSpan="2">
                  <a:txBody>
                    <a:bodyPr/>
                    <a:lstStyle/>
                    <a:p>
                      <a:endParaRPr lang="it-IT" sz="1200" dirty="0">
                        <a:latin typeface="+mj-lt"/>
                      </a:endParaRPr>
                    </a:p>
                    <a:p>
                      <a:endParaRPr lang="it-IT" sz="1200" dirty="0">
                        <a:latin typeface="+mj-lt"/>
                      </a:endParaRPr>
                    </a:p>
                    <a:p>
                      <a:endParaRPr lang="it-IT" sz="1200" dirty="0">
                        <a:latin typeface="+mj-lt"/>
                      </a:endParaRPr>
                    </a:p>
                    <a:p>
                      <a:endParaRPr lang="it-IT" sz="1200" dirty="0">
                        <a:latin typeface="+mj-lt"/>
                      </a:endParaRPr>
                    </a:p>
                    <a:p>
                      <a:endParaRPr lang="it-IT" sz="1200" b="1" dirty="0">
                        <a:latin typeface="+mj-lt"/>
                      </a:endParaRPr>
                    </a:p>
                    <a:p>
                      <a:endParaRPr lang="it-IT" sz="1200" b="1" dirty="0">
                        <a:latin typeface="+mj-lt"/>
                      </a:endParaRPr>
                    </a:p>
                    <a:p>
                      <a:r>
                        <a:rPr lang="it-IT" sz="1200" b="1" dirty="0">
                          <a:latin typeface="+mj-lt"/>
                        </a:rPr>
                        <a:t>Le Piattaforme online (segue)</a:t>
                      </a: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endParaRPr lang="it-IT" sz="1200" dirty="0">
                        <a:latin typeface="+mj-lt"/>
                        <a:cs typeface="Courier New"/>
                      </a:endParaRPr>
                    </a:p>
                    <a:p>
                      <a:endParaRPr lang="it-IT" sz="1200" dirty="0">
                        <a:latin typeface="+mj-lt"/>
                        <a:cs typeface="Courier New"/>
                      </a:endParaRPr>
                    </a:p>
                    <a:p>
                      <a:endParaRPr lang="it-IT" sz="1200" dirty="0">
                        <a:latin typeface="+mj-lt"/>
                      </a:endParaRPr>
                    </a:p>
                    <a:p>
                      <a:endParaRPr lang="it-IT" sz="1200" dirty="0">
                        <a:latin typeface="+mj-lt"/>
                      </a:endParaRPr>
                    </a:p>
                    <a:p>
                      <a:endParaRPr lang="it-IT" sz="1200" kern="1200" dirty="0">
                        <a:solidFill>
                          <a:schemeClr val="tx1"/>
                        </a:solidFill>
                        <a:latin typeface="+mj-lt"/>
                        <a:ea typeface="+mn-ea"/>
                        <a:cs typeface="Courier New"/>
                      </a:endParaRPr>
                    </a:p>
                    <a:p>
                      <a:endParaRPr lang="it-IT" sz="1200" kern="1200" dirty="0">
                        <a:solidFill>
                          <a:schemeClr val="tx1"/>
                        </a:solidFill>
                        <a:latin typeface="+mj-lt"/>
                        <a:ea typeface="+mn-ea"/>
                        <a:cs typeface="Courier New"/>
                      </a:endParaRPr>
                    </a:p>
                    <a:p>
                      <a:r>
                        <a:rPr lang="it-IT" sz="1200" kern="1200" dirty="0">
                          <a:solidFill>
                            <a:schemeClr val="tx1"/>
                          </a:solidFill>
                          <a:latin typeface="+mj-lt"/>
                          <a:ea typeface="+mn-ea"/>
                          <a:cs typeface="Courier New"/>
                        </a:rPr>
                        <a:t>● </a:t>
                      </a:r>
                      <a:r>
                        <a:rPr lang="it-IT" sz="1200" u="sng" kern="1200" dirty="0">
                          <a:solidFill>
                            <a:schemeClr val="tx1"/>
                          </a:solidFill>
                          <a:latin typeface="+mj-lt"/>
                          <a:ea typeface="+mn-ea"/>
                          <a:cs typeface="Courier New"/>
                        </a:rPr>
                        <a:t>Servizio della società dell’informazione</a:t>
                      </a:r>
                      <a:endParaRPr lang="it-IT" sz="1200" kern="1200" dirty="0">
                        <a:solidFill>
                          <a:schemeClr val="tx1"/>
                        </a:solidFill>
                        <a:latin typeface="+mj-lt"/>
                        <a:ea typeface="+mn-ea"/>
                        <a:cs typeface="Courier New"/>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it-IT" sz="1200" dirty="0">
                          <a:latin typeface="+mj-lt"/>
                        </a:rPr>
                        <a:t>Qualsiasi servizio prestato normalmente dietro retribuzione, a distanza, per via elettronica e a richiesta individuale di un destinatario di servizi.</a:t>
                      </a:r>
                    </a:p>
                    <a:p>
                      <a:pPr algn="just"/>
                      <a:r>
                        <a:rPr lang="it-IT" sz="1200" dirty="0">
                          <a:latin typeface="+mj-lt"/>
                        </a:rPr>
                        <a:t>Ai fini della presente definizione si intende per:</a:t>
                      </a:r>
                    </a:p>
                    <a:p>
                      <a:pPr marL="285750" indent="-285750" algn="just">
                        <a:buAutoNum type="romanLcParenR"/>
                      </a:pPr>
                      <a:r>
                        <a:rPr lang="it-IT" sz="1200" dirty="0">
                          <a:latin typeface="+mj-lt"/>
                        </a:rPr>
                        <a:t>«a distanza»: un servizio fornito senza la presenza simultanea delle parti;</a:t>
                      </a:r>
                    </a:p>
                    <a:p>
                      <a:pPr marL="285750" indent="-285750" algn="just">
                        <a:buAutoNum type="romanLcParenR"/>
                      </a:pPr>
                      <a:r>
                        <a:rPr lang="it-IT" sz="1200" dirty="0">
                          <a:latin typeface="+mj-lt"/>
                        </a:rPr>
                        <a:t>«per via elettronica»: un servizio inviato all’origine e ricevuto a destinazione mediante attrezzature elettroniche di trattamento (compresa la compressione digitale) e di memorizzazione di dati, e che è interamente trasmesso, inoltrato e ricevuto mediante fili, radio, mezzi ottici o altri mezzi elettromagnetici;</a:t>
                      </a:r>
                    </a:p>
                    <a:p>
                      <a:pPr marL="285750" indent="-285750" algn="just">
                        <a:buAutoNum type="romanLcParenR"/>
                      </a:pPr>
                      <a:r>
                        <a:rPr lang="it-IT" sz="1200" dirty="0">
                          <a:latin typeface="+mj-lt"/>
                        </a:rPr>
                        <a:t>«a richiesta individuale di un destinatario di servizi»: un servizio fornito mediante trasmissione di dati su richiesta individuale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741680">
                <a:tc vMerge="1">
                  <a:txBody>
                    <a:bodyPr/>
                    <a:lstStyle/>
                    <a:p>
                      <a:endParaRPr lang="it-IT" dirty="0"/>
                    </a:p>
                  </a:txBody>
                  <a:tcPr>
                    <a:lnT w="12700" cmpd="sng">
                      <a:noFill/>
                    </a:lnT>
                  </a:tcPr>
                </a:tc>
                <a:tc vMerge="1">
                  <a:txBody>
                    <a:bodyPr/>
                    <a:lstStyle/>
                    <a:p>
                      <a:endParaRPr lang="it-IT" sz="1200" dirty="0">
                        <a:latin typeface="+mj-lt"/>
                      </a:endParaRPr>
                    </a:p>
                  </a:txBody>
                  <a:tcPr>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it-IT" sz="1200" dirty="0">
                          <a:latin typeface="+mj-lt"/>
                        </a:rPr>
                        <a:t>        [Direttiva UE 2015/1535]</a:t>
                      </a:r>
                    </a:p>
                    <a:p>
                      <a:pPr algn="just"/>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77428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E4145CA6-D15E-4661-A94B-88138F02B2BF}" type="slidenum">
              <a:rPr lang="it-IT" smtClean="0"/>
              <a:t>13</a:t>
            </a:fld>
            <a:endParaRPr lang="it-IT"/>
          </a:p>
        </p:txBody>
      </p:sp>
      <p:graphicFrame>
        <p:nvGraphicFramePr>
          <p:cNvPr id="4" name="Tabella 3"/>
          <p:cNvGraphicFramePr>
            <a:graphicFrameLocks noGrp="1"/>
          </p:cNvGraphicFramePr>
          <p:nvPr>
            <p:extLst>
              <p:ext uri="{D42A27DB-BD31-4B8C-83A1-F6EECF244321}">
                <p14:modId xmlns:p14="http://schemas.microsoft.com/office/powerpoint/2010/main" val="3736458092"/>
              </p:ext>
            </p:extLst>
          </p:nvPr>
        </p:nvGraphicFramePr>
        <p:xfrm>
          <a:off x="1043608" y="476672"/>
          <a:ext cx="6840760" cy="4765040"/>
        </p:xfrm>
        <a:graphic>
          <a:graphicData uri="http://schemas.openxmlformats.org/drawingml/2006/table">
            <a:tbl>
              <a:tblPr firstRow="1" bandRow="1">
                <a:tableStyleId>{5940675A-B579-460E-94D1-54222C63F5DA}</a:tableStyleId>
              </a:tblPr>
              <a:tblGrid>
                <a:gridCol w="2448272">
                  <a:extLst>
                    <a:ext uri="{9D8B030D-6E8A-4147-A177-3AD203B41FA5}">
                      <a16:colId xmlns:a16="http://schemas.microsoft.com/office/drawing/2014/main" val="20000"/>
                    </a:ext>
                  </a:extLst>
                </a:gridCol>
                <a:gridCol w="4392488">
                  <a:extLst>
                    <a:ext uri="{9D8B030D-6E8A-4147-A177-3AD203B41FA5}">
                      <a16:colId xmlns:a16="http://schemas.microsoft.com/office/drawing/2014/main" val="20001"/>
                    </a:ext>
                  </a:extLst>
                </a:gridCol>
              </a:tblGrid>
              <a:tr h="370840">
                <a:tc gridSpan="2">
                  <a:txBody>
                    <a:bodyPr/>
                    <a:lstStyle/>
                    <a:p>
                      <a:pPr algn="ctr"/>
                      <a:r>
                        <a:rPr lang="it-IT" sz="1800" kern="1200" dirty="0">
                          <a:effectLst/>
                          <a:latin typeface="+mj-lt"/>
                        </a:rPr>
                        <a:t>Università di Macerata – </a:t>
                      </a:r>
                      <a:r>
                        <a:rPr lang="it-IT" sz="1800" kern="1200" dirty="0">
                          <a:effectLst/>
                          <a:latin typeface="+mj-lt"/>
                          <a:sym typeface="Symbol"/>
                        </a:rPr>
                        <a:t></a:t>
                      </a:r>
                      <a:r>
                        <a:rPr lang="it-IT" sz="1800" kern="1200" dirty="0">
                          <a:effectLst/>
                          <a:latin typeface="+mj-lt"/>
                        </a:rPr>
                        <a:t>Ottavio Grandinetti</a:t>
                      </a:r>
                      <a:endParaRPr lang="it-IT"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extLst>
                  <a:ext uri="{0D108BD9-81ED-4DB2-BD59-A6C34878D82A}">
                    <a16:rowId xmlns:a16="http://schemas.microsoft.com/office/drawing/2014/main" val="10000"/>
                  </a:ext>
                </a:extLst>
              </a:tr>
              <a:tr h="370840">
                <a:tc gridSpan="2">
                  <a:txBody>
                    <a:bodyPr/>
                    <a:lstStyle/>
                    <a:p>
                      <a:pPr algn="ctr"/>
                      <a:endParaRPr lang="it-IT" cap="small" dirty="0">
                        <a:latin typeface="+mj-lt"/>
                      </a:endParaRPr>
                    </a:p>
                    <a:p>
                      <a:pPr algn="ctr"/>
                      <a:r>
                        <a:rPr lang="it-IT" cap="small" dirty="0">
                          <a:latin typeface="+mj-lt"/>
                        </a:rPr>
                        <a:t>Laboratorio</a:t>
                      </a:r>
                      <a:r>
                        <a:rPr lang="it-IT" cap="small" baseline="0" dirty="0">
                          <a:latin typeface="+mj-lt"/>
                        </a:rPr>
                        <a:t> di diritto e policy dei social media</a:t>
                      </a:r>
                    </a:p>
                    <a:p>
                      <a:pPr algn="ctr"/>
                      <a:endParaRPr lang="it-IT" cap="small" baseline="0" dirty="0">
                        <a:latin typeface="+mj-lt"/>
                      </a:endParaRPr>
                    </a:p>
                    <a:p>
                      <a:pPr algn="ctr"/>
                      <a:endParaRPr lang="it-IT" cap="small"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extLst>
                  <a:ext uri="{0D108BD9-81ED-4DB2-BD59-A6C34878D82A}">
                    <a16:rowId xmlns:a16="http://schemas.microsoft.com/office/drawing/2014/main" val="10001"/>
                  </a:ext>
                </a:extLst>
              </a:tr>
              <a:tr h="370840">
                <a:tc rowSpan="2">
                  <a:txBody>
                    <a:bodyPr/>
                    <a:lstStyle/>
                    <a:p>
                      <a:endParaRPr lang="it-IT" sz="1200" dirty="0">
                        <a:latin typeface="+mj-lt"/>
                      </a:endParaRPr>
                    </a:p>
                    <a:p>
                      <a:endParaRPr lang="it-IT" sz="1200" dirty="0">
                        <a:latin typeface="+mj-lt"/>
                      </a:endParaRPr>
                    </a:p>
                    <a:p>
                      <a:endParaRPr lang="it-IT" sz="1200" dirty="0">
                        <a:latin typeface="+mj-lt"/>
                      </a:endParaRPr>
                    </a:p>
                    <a:p>
                      <a:endParaRPr lang="it-IT" sz="1200" dirty="0">
                        <a:latin typeface="+mj-lt"/>
                      </a:endParaRPr>
                    </a:p>
                    <a:p>
                      <a:endParaRPr lang="it-IT" sz="1200" dirty="0">
                        <a:latin typeface="+mj-lt"/>
                      </a:endParaRPr>
                    </a:p>
                    <a:p>
                      <a:r>
                        <a:rPr lang="it-IT" sz="1200" b="1" dirty="0">
                          <a:latin typeface="+mj-lt"/>
                        </a:rPr>
                        <a:t>Le Piattaforme online</a:t>
                      </a:r>
                      <a:endParaRPr lang="it-IT" sz="1200" b="1" baseline="0" dirty="0">
                        <a:latin typeface="+mj-lt"/>
                      </a:endParaRPr>
                    </a:p>
                    <a:p>
                      <a:r>
                        <a:rPr lang="it-IT" sz="1200" b="1" baseline="0" dirty="0">
                          <a:latin typeface="+mj-lt"/>
                        </a:rPr>
                        <a:t>(segue)</a:t>
                      </a:r>
                      <a:endParaRPr lang="it-IT" sz="1200" b="1" dirty="0">
                        <a:latin typeface="+mj-lt"/>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171450" indent="-171450" algn="just">
                        <a:buFontTx/>
                        <a:buChar char="-"/>
                      </a:pPr>
                      <a:r>
                        <a:rPr lang="it-IT" sz="1200" dirty="0">
                          <a:latin typeface="+mj-lt"/>
                        </a:rPr>
                        <a:t>Anche le Piattaforme online</a:t>
                      </a:r>
                      <a:r>
                        <a:rPr lang="it-IT" sz="1200" baseline="0" dirty="0">
                          <a:latin typeface="+mj-lt"/>
                        </a:rPr>
                        <a:t> di Internet  predispongono unilateralmente condizioni generali di contratto per l’utilizzo dei loro servizi, sia pure qualificandoli con espressioni diverse e più accattivanti, ma ambigue, come, ad es. per FB, «Condizioni d’uso» o «Standard della Community»</a:t>
                      </a:r>
                    </a:p>
                    <a:p>
                      <a:pPr marL="171450" indent="-171450" algn="just">
                        <a:buFontTx/>
                        <a:buChar char="-"/>
                      </a:pPr>
                      <a:endParaRPr lang="it-IT" sz="1200" baseline="0" dirty="0">
                        <a:latin typeface="+mj-lt"/>
                      </a:endParaRPr>
                    </a:p>
                    <a:p>
                      <a:pPr marL="171450" indent="-171450" algn="just">
                        <a:buFontTx/>
                        <a:buChar char="-"/>
                      </a:pPr>
                      <a:r>
                        <a:rPr lang="it-IT" sz="1200" baseline="0" dirty="0">
                          <a:latin typeface="+mj-lt"/>
                        </a:rPr>
                        <a:t>«condizioni generali: tutte le clausole, comunque denominate e indipendentemente dalla loro forma, che disciplinano il rapporto contrattuale tra il prestatore dei servizi intermediari e il destinatario del servizio</a:t>
                      </a:r>
                    </a:p>
                    <a:p>
                      <a:pPr marL="0" indent="0" algn="just">
                        <a:buFontTx/>
                        <a:buNone/>
                      </a:pPr>
                      <a:r>
                        <a:rPr lang="it-IT" sz="1200" baseline="0" dirty="0">
                          <a:latin typeface="+mj-lt"/>
                        </a:rPr>
                        <a:t>     DSA</a:t>
                      </a:r>
                    </a:p>
                    <a:p>
                      <a:pPr marL="171450" indent="-171450" algn="just">
                        <a:buFontTx/>
                        <a:buChar char="-"/>
                      </a:pPr>
                      <a:endParaRPr lang="it-IT" sz="1200" baseline="0" dirty="0">
                        <a:latin typeface="+mj-lt"/>
                      </a:endParaRPr>
                    </a:p>
                    <a:p>
                      <a:pPr marL="171450" indent="-171450" algn="just">
                        <a:buFontTx/>
                        <a:buChar char="-"/>
                      </a:pPr>
                      <a:r>
                        <a:rPr lang="it-IT" sz="1200" baseline="0" dirty="0">
                          <a:latin typeface="+mj-lt"/>
                        </a:rPr>
                        <a:t>Differenza tra comunità «autoregolate» e servizi unilateralmente regolati</a:t>
                      </a:r>
                    </a:p>
                    <a:p>
                      <a:pPr algn="just"/>
                      <a:endParaRPr lang="it-IT" sz="1200" dirty="0">
                        <a:latin typeface="+mj-lt"/>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70840">
                <a:tc vMerge="1">
                  <a:txBody>
                    <a:bodyPr/>
                    <a:lstStyle/>
                    <a:p>
                      <a:endParaRPr lang="it-IT" dirty="0"/>
                    </a:p>
                  </a:txBody>
                  <a:tcPr/>
                </a:tc>
                <a:tc>
                  <a:txBody>
                    <a:bodyPr/>
                    <a:lstStyle/>
                    <a:p>
                      <a:pPr algn="just"/>
                      <a:endParaRPr lang="it-IT" sz="1200" dirty="0">
                        <a:latin typeface="+mj-lt"/>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47549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E4145CA6-D15E-4661-A94B-88138F02B2BF}" type="slidenum">
              <a:rPr lang="it-IT" smtClean="0"/>
              <a:t>14</a:t>
            </a:fld>
            <a:endParaRPr lang="it-IT"/>
          </a:p>
        </p:txBody>
      </p:sp>
      <p:graphicFrame>
        <p:nvGraphicFramePr>
          <p:cNvPr id="4" name="Tabella 3"/>
          <p:cNvGraphicFramePr>
            <a:graphicFrameLocks noGrp="1"/>
          </p:cNvGraphicFramePr>
          <p:nvPr>
            <p:extLst>
              <p:ext uri="{D42A27DB-BD31-4B8C-83A1-F6EECF244321}">
                <p14:modId xmlns:p14="http://schemas.microsoft.com/office/powerpoint/2010/main" val="72788820"/>
              </p:ext>
            </p:extLst>
          </p:nvPr>
        </p:nvGraphicFramePr>
        <p:xfrm>
          <a:off x="1043608" y="476672"/>
          <a:ext cx="7200800" cy="5405120"/>
        </p:xfrm>
        <a:graphic>
          <a:graphicData uri="http://schemas.openxmlformats.org/drawingml/2006/table">
            <a:tbl>
              <a:tblPr firstRow="1" bandRow="1">
                <a:tableStyleId>{5940675A-B579-460E-94D1-54222C63F5DA}</a:tableStyleId>
              </a:tblPr>
              <a:tblGrid>
                <a:gridCol w="1512168">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816424">
                  <a:extLst>
                    <a:ext uri="{9D8B030D-6E8A-4147-A177-3AD203B41FA5}">
                      <a16:colId xmlns:a16="http://schemas.microsoft.com/office/drawing/2014/main" val="20002"/>
                    </a:ext>
                  </a:extLst>
                </a:gridCol>
              </a:tblGrid>
              <a:tr h="370840">
                <a:tc gridSpan="3">
                  <a:txBody>
                    <a:bodyPr/>
                    <a:lstStyle/>
                    <a:p>
                      <a:pPr algn="ctr"/>
                      <a:r>
                        <a:rPr lang="it-IT" sz="1800" kern="1200" dirty="0">
                          <a:effectLst/>
                          <a:latin typeface="+mj-lt"/>
                        </a:rPr>
                        <a:t>Università di Macerata – </a:t>
                      </a:r>
                      <a:r>
                        <a:rPr lang="it-IT" sz="1800" kern="1200" dirty="0">
                          <a:effectLst/>
                          <a:latin typeface="+mj-lt"/>
                          <a:sym typeface="Symbol"/>
                        </a:rPr>
                        <a:t></a:t>
                      </a:r>
                      <a:r>
                        <a:rPr lang="it-IT" sz="1800" kern="1200" dirty="0">
                          <a:effectLst/>
                          <a:latin typeface="+mj-lt"/>
                        </a:rPr>
                        <a:t>Ottavio Grandinetti</a:t>
                      </a:r>
                      <a:endParaRPr lang="it-IT"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0"/>
                  </a:ext>
                </a:extLst>
              </a:tr>
              <a:tr h="370840">
                <a:tc gridSpan="3">
                  <a:txBody>
                    <a:bodyPr/>
                    <a:lstStyle/>
                    <a:p>
                      <a:pPr algn="ctr"/>
                      <a:endParaRPr lang="it-IT" cap="small" dirty="0">
                        <a:latin typeface="+mj-lt"/>
                      </a:endParaRPr>
                    </a:p>
                    <a:p>
                      <a:pPr algn="ctr"/>
                      <a:r>
                        <a:rPr lang="it-IT" cap="small" dirty="0">
                          <a:latin typeface="+mj-lt"/>
                        </a:rPr>
                        <a:t>Laboratorio</a:t>
                      </a:r>
                      <a:r>
                        <a:rPr lang="it-IT" cap="small" baseline="0" dirty="0">
                          <a:latin typeface="+mj-lt"/>
                        </a:rPr>
                        <a:t> di diritto e policy dei social media</a:t>
                      </a:r>
                    </a:p>
                    <a:p>
                      <a:pPr algn="ctr"/>
                      <a:endParaRPr lang="it-IT" cap="small" baseline="0" dirty="0">
                        <a:latin typeface="+mj-lt"/>
                      </a:endParaRPr>
                    </a:p>
                    <a:p>
                      <a:pPr algn="ctr"/>
                      <a:endParaRPr lang="it-IT" cap="small"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1"/>
                  </a:ext>
                </a:extLst>
              </a:tr>
              <a:tr h="370840">
                <a:tc rowSpan="3">
                  <a:txBody>
                    <a:bodyPr/>
                    <a:lstStyle/>
                    <a:p>
                      <a:endParaRPr lang="it-IT" sz="1200" b="1" dirty="0">
                        <a:latin typeface="+mj-lt"/>
                      </a:endParaRPr>
                    </a:p>
                    <a:p>
                      <a:endParaRPr lang="it-IT" sz="1200" b="1" dirty="0">
                        <a:latin typeface="+mj-lt"/>
                      </a:endParaRPr>
                    </a:p>
                    <a:p>
                      <a:endParaRPr lang="it-IT" sz="1200" b="1" dirty="0">
                        <a:latin typeface="+mj-lt"/>
                      </a:endParaRPr>
                    </a:p>
                    <a:p>
                      <a:endParaRPr lang="it-IT" sz="1200" b="1" dirty="0">
                        <a:latin typeface="+mj-lt"/>
                      </a:endParaRPr>
                    </a:p>
                    <a:p>
                      <a:r>
                        <a:rPr lang="it-IT" sz="1200" b="1" dirty="0">
                          <a:latin typeface="+mj-lt"/>
                        </a:rPr>
                        <a:t>Le Piattaforme online</a:t>
                      </a:r>
                      <a:endParaRPr lang="it-IT" sz="1200" b="1" baseline="0" dirty="0">
                        <a:latin typeface="+mj-lt"/>
                      </a:endParaRPr>
                    </a:p>
                    <a:p>
                      <a:r>
                        <a:rPr lang="it-IT" sz="1200" b="1" baseline="0" dirty="0">
                          <a:latin typeface="+mj-lt"/>
                        </a:rPr>
                        <a:t>(segue)</a:t>
                      </a:r>
                      <a:endParaRPr lang="it-IT" sz="1200" b="1" dirty="0">
                        <a:latin typeface="+mj-lt"/>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lang="it-IT" sz="1200" dirty="0">
                        <a:latin typeface="+mj-lt"/>
                        <a:cs typeface="Courier New"/>
                      </a:endParaRPr>
                    </a:p>
                    <a:p>
                      <a:endParaRPr lang="it-IT" sz="1200" dirty="0">
                        <a:latin typeface="+mj-lt"/>
                        <a:cs typeface="Courier New"/>
                      </a:endParaRPr>
                    </a:p>
                    <a:p>
                      <a:r>
                        <a:rPr lang="it-IT" sz="1200" dirty="0">
                          <a:latin typeface="+mj-lt"/>
                          <a:cs typeface="Courier New"/>
                        </a:rPr>
                        <a:t>● </a:t>
                      </a:r>
                      <a:r>
                        <a:rPr lang="it-IT" sz="1200" u="sng" dirty="0">
                          <a:latin typeface="+mj-lt"/>
                          <a:cs typeface="Courier New"/>
                        </a:rPr>
                        <a:t>Social</a:t>
                      </a:r>
                      <a:r>
                        <a:rPr lang="it-IT" sz="1200" u="sng" baseline="0" dirty="0">
                          <a:latin typeface="+mj-lt"/>
                          <a:cs typeface="Courier New"/>
                        </a:rPr>
                        <a:t> media</a:t>
                      </a:r>
                      <a:r>
                        <a:rPr lang="it-IT" sz="1200" dirty="0">
                          <a:latin typeface="+mj-lt"/>
                          <a:cs typeface="Courier New"/>
                        </a:rPr>
                        <a:t>:</a:t>
                      </a:r>
                    </a:p>
                    <a:p>
                      <a:endParaRPr lang="it-IT" sz="1200" dirty="0">
                        <a:latin typeface="+mj-lt"/>
                        <a:cs typeface="Courier New"/>
                      </a:endParaRPr>
                    </a:p>
                    <a:p>
                      <a:endParaRPr lang="it-IT" sz="1200" dirty="0">
                        <a:latin typeface="+mj-lt"/>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it-IT" sz="1200" kern="1200" dirty="0">
                          <a:solidFill>
                            <a:schemeClr val="tx1"/>
                          </a:solidFill>
                          <a:latin typeface="+mn-lt"/>
                          <a:ea typeface="+mn-ea"/>
                          <a:cs typeface="+mn-cs"/>
                        </a:rPr>
                        <a:t>Piattaforme online</a:t>
                      </a:r>
                      <a:r>
                        <a:rPr lang="it-IT" sz="1200" kern="1200" baseline="0" dirty="0">
                          <a:solidFill>
                            <a:schemeClr val="tx1"/>
                          </a:solidFill>
                          <a:latin typeface="+mn-lt"/>
                          <a:ea typeface="+mn-ea"/>
                          <a:cs typeface="+mn-cs"/>
                        </a:rPr>
                        <a:t>, le cui funzionalità consentono che gli   utenti possano interagire con altri utenti, per le più svariate finalità </a:t>
                      </a:r>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70840">
                <a:tc vMerge="1">
                  <a:txBody>
                    <a:bodyPr/>
                    <a:lstStyle/>
                    <a:p>
                      <a:endParaRPr lang="it-IT" dirty="0"/>
                    </a:p>
                  </a:txBody>
                  <a:tcPr/>
                </a:tc>
                <a:tc>
                  <a:txBody>
                    <a:bodyPr/>
                    <a:lstStyle/>
                    <a:p>
                      <a:endParaRPr lang="it-IT" sz="1200" dirty="0">
                        <a:latin typeface="+mj-lt"/>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840">
                <a:tc vMerge="1">
                  <a:txBody>
                    <a:bodyPr/>
                    <a:lstStyle/>
                    <a:p>
                      <a:endParaRPr lang="it-IT" dirty="0"/>
                    </a:p>
                  </a:txBody>
                  <a:tcPr/>
                </a:tc>
                <a:tc>
                  <a:txBody>
                    <a:bodyPr/>
                    <a:lstStyle/>
                    <a:p>
                      <a:endParaRPr lang="it-IT" sz="1200" kern="1200" dirty="0">
                        <a:solidFill>
                          <a:schemeClr val="tx1"/>
                        </a:solidFill>
                        <a:latin typeface="+mj-lt"/>
                        <a:ea typeface="+mn-ea"/>
                        <a:cs typeface="Courier New"/>
                      </a:endParaRPr>
                    </a:p>
                    <a:p>
                      <a:r>
                        <a:rPr lang="it-IT" sz="1200" kern="1200" dirty="0">
                          <a:solidFill>
                            <a:schemeClr val="tx1"/>
                          </a:solidFill>
                          <a:latin typeface="+mj-lt"/>
                          <a:ea typeface="+mn-ea"/>
                          <a:cs typeface="Courier New"/>
                        </a:rPr>
                        <a:t>● </a:t>
                      </a:r>
                      <a:r>
                        <a:rPr lang="it-IT" sz="1200" u="sng" kern="1200" dirty="0">
                          <a:solidFill>
                            <a:schemeClr val="tx1"/>
                          </a:solidFill>
                          <a:latin typeface="+mj-lt"/>
                          <a:ea typeface="+mn-ea"/>
                          <a:cs typeface="Courier New"/>
                        </a:rPr>
                        <a:t>Social</a:t>
                      </a:r>
                      <a:r>
                        <a:rPr lang="it-IT" sz="1200" u="sng" kern="1200" baseline="0" dirty="0">
                          <a:solidFill>
                            <a:schemeClr val="tx1"/>
                          </a:solidFill>
                          <a:latin typeface="+mj-lt"/>
                          <a:ea typeface="+mn-ea"/>
                          <a:cs typeface="Courier New"/>
                        </a:rPr>
                        <a:t> Network:</a:t>
                      </a:r>
                      <a:endParaRPr lang="it-IT" sz="1200" kern="1200" dirty="0">
                        <a:solidFill>
                          <a:schemeClr val="tx1"/>
                        </a:solidFill>
                        <a:latin typeface="+mj-lt"/>
                        <a:ea typeface="+mn-ea"/>
                        <a:cs typeface="Courier New"/>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it-IT" sz="1200" kern="1200" dirty="0">
                          <a:solidFill>
                            <a:schemeClr val="tx1"/>
                          </a:solidFill>
                          <a:latin typeface="+mn-lt"/>
                          <a:ea typeface="+mn-ea"/>
                          <a:cs typeface="+mn-cs"/>
                        </a:rPr>
                        <a:t>Sono piattaforme</a:t>
                      </a:r>
                      <a:r>
                        <a:rPr lang="it-IT" sz="1200" kern="1200" baseline="0" dirty="0">
                          <a:solidFill>
                            <a:schemeClr val="tx1"/>
                          </a:solidFill>
                          <a:latin typeface="+mn-lt"/>
                          <a:ea typeface="+mn-ea"/>
                          <a:cs typeface="+mn-cs"/>
                        </a:rPr>
                        <a:t> online che consentono agli utenti di costruire un profilo pubblico o semi-pubblico all’interno di un sistema predefinito, creando una propria rete di contatti (tra gli utenti collegati e iscritti alla medesima piattaforma), nonché di visualizzare e scorrere liste di utenti presenti negli altri profili interagendo con «persone che già conoscono» </a:t>
                      </a: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1200" i="0" kern="1200" baseline="0" dirty="0">
                          <a:solidFill>
                            <a:schemeClr val="tx1"/>
                          </a:solidFill>
                          <a:latin typeface="+mn-lt"/>
                          <a:ea typeface="+mn-ea"/>
                          <a:cs typeface="+mn-cs"/>
                        </a:rPr>
                        <a:t>[</a:t>
                      </a:r>
                      <a:r>
                        <a:rPr lang="it-IT" sz="1200" i="1" kern="1200" baseline="0" dirty="0" err="1">
                          <a:solidFill>
                            <a:schemeClr val="tx1"/>
                          </a:solidFill>
                          <a:latin typeface="+mn-lt"/>
                          <a:ea typeface="+mn-ea"/>
                          <a:cs typeface="+mn-cs"/>
                        </a:rPr>
                        <a:t>Bundeskartellamt</a:t>
                      </a:r>
                      <a:r>
                        <a:rPr lang="it-IT" sz="1200" kern="1200" baseline="0" dirty="0">
                          <a:solidFill>
                            <a:schemeClr val="tx1"/>
                          </a:solidFill>
                          <a:latin typeface="+mn-lt"/>
                          <a:ea typeface="+mn-ea"/>
                          <a:cs typeface="+mn-cs"/>
                        </a:rPr>
                        <a:t>, </a:t>
                      </a:r>
                      <a:r>
                        <a:rPr lang="it-IT" sz="1200" kern="1200" baseline="0" dirty="0" err="1">
                          <a:solidFill>
                            <a:schemeClr val="tx1"/>
                          </a:solidFill>
                          <a:latin typeface="+mn-lt"/>
                          <a:ea typeface="+mn-ea"/>
                          <a:cs typeface="+mn-cs"/>
                        </a:rPr>
                        <a:t>Provv</a:t>
                      </a:r>
                      <a:r>
                        <a:rPr lang="it-IT" sz="1200" kern="1200" baseline="0" dirty="0">
                          <a:solidFill>
                            <a:schemeClr val="tx1"/>
                          </a:solidFill>
                          <a:latin typeface="+mn-lt"/>
                          <a:ea typeface="+mn-ea"/>
                          <a:cs typeface="+mn-cs"/>
                        </a:rPr>
                        <a:t>. 6 febbraio 2019, B6-22/16, § 249; CMA inglese nell’indagine </a:t>
                      </a:r>
                      <a:r>
                        <a:rPr lang="it-IT" sz="1200" i="1" kern="1200" baseline="0" dirty="0">
                          <a:solidFill>
                            <a:schemeClr val="tx1"/>
                          </a:solidFill>
                          <a:latin typeface="+mn-lt"/>
                          <a:ea typeface="+mn-ea"/>
                          <a:cs typeface="+mn-cs"/>
                        </a:rPr>
                        <a:t>Online </a:t>
                      </a:r>
                      <a:r>
                        <a:rPr lang="it-IT" sz="1200" i="1" kern="1200" baseline="0" dirty="0" err="1">
                          <a:solidFill>
                            <a:schemeClr val="tx1"/>
                          </a:solidFill>
                          <a:latin typeface="+mn-lt"/>
                          <a:ea typeface="+mn-ea"/>
                          <a:cs typeface="+mn-cs"/>
                        </a:rPr>
                        <a:t>Platforms</a:t>
                      </a:r>
                      <a:r>
                        <a:rPr lang="it-IT" sz="1200" i="1" kern="1200" baseline="0" dirty="0">
                          <a:solidFill>
                            <a:schemeClr val="tx1"/>
                          </a:solidFill>
                          <a:latin typeface="+mn-lt"/>
                          <a:ea typeface="+mn-ea"/>
                          <a:cs typeface="+mn-cs"/>
                        </a:rPr>
                        <a:t> and digital advertising, Market Study, </a:t>
                      </a:r>
                      <a:r>
                        <a:rPr lang="it-IT" sz="1200" i="1" kern="1200" baseline="0" dirty="0" err="1">
                          <a:solidFill>
                            <a:schemeClr val="tx1"/>
                          </a:solidFill>
                          <a:latin typeface="+mn-lt"/>
                          <a:ea typeface="+mn-ea"/>
                          <a:cs typeface="+mn-cs"/>
                        </a:rPr>
                        <a:t>Final</a:t>
                      </a:r>
                      <a:r>
                        <a:rPr lang="it-IT" sz="1200" i="1" kern="1200" baseline="0" dirty="0">
                          <a:solidFill>
                            <a:schemeClr val="tx1"/>
                          </a:solidFill>
                          <a:latin typeface="+mn-lt"/>
                          <a:ea typeface="+mn-ea"/>
                          <a:cs typeface="+mn-cs"/>
                        </a:rPr>
                        <a:t> Report</a:t>
                      </a:r>
                      <a:r>
                        <a:rPr lang="it-IT" sz="1200" i="0" kern="1200" baseline="0" dirty="0">
                          <a:solidFill>
                            <a:schemeClr val="tx1"/>
                          </a:solidFill>
                          <a:latin typeface="+mn-lt"/>
                          <a:ea typeface="+mn-ea"/>
                          <a:cs typeface="+mn-cs"/>
                        </a:rPr>
                        <a:t>, July2020, p. 54, e dall’Indagine della Camera dei rappresentanti USA, U.S. House of </a:t>
                      </a:r>
                      <a:r>
                        <a:rPr lang="it-IT" sz="1200" i="0" kern="1200" baseline="0" dirty="0" err="1">
                          <a:solidFill>
                            <a:schemeClr val="tx1"/>
                          </a:solidFill>
                          <a:latin typeface="+mn-lt"/>
                          <a:ea typeface="+mn-ea"/>
                          <a:cs typeface="+mn-cs"/>
                        </a:rPr>
                        <a:t>Representatives</a:t>
                      </a:r>
                      <a:r>
                        <a:rPr lang="it-IT" sz="1200" i="0" kern="1200" baseline="0" dirty="0">
                          <a:solidFill>
                            <a:schemeClr val="tx1"/>
                          </a:solidFill>
                          <a:latin typeface="+mn-lt"/>
                          <a:ea typeface="+mn-ea"/>
                          <a:cs typeface="+mn-cs"/>
                        </a:rPr>
                        <a:t>, p. 91]</a:t>
                      </a:r>
                      <a:endParaRPr lang="it-IT" sz="1200" kern="1200" dirty="0">
                        <a:solidFill>
                          <a:schemeClr val="tx1"/>
                        </a:solidFill>
                        <a:latin typeface="+mn-lt"/>
                        <a:ea typeface="+mn-ea"/>
                        <a:cs typeface="+mn-cs"/>
                      </a:endParaRPr>
                    </a:p>
                    <a:p>
                      <a:pPr algn="just"/>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56983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E4145CA6-D15E-4661-A94B-88138F02B2BF}" type="slidenum">
              <a:rPr lang="it-IT" smtClean="0"/>
              <a:t>15</a:t>
            </a:fld>
            <a:endParaRPr lang="it-IT"/>
          </a:p>
        </p:txBody>
      </p:sp>
      <p:graphicFrame>
        <p:nvGraphicFramePr>
          <p:cNvPr id="4" name="Tabella 3"/>
          <p:cNvGraphicFramePr>
            <a:graphicFrameLocks noGrp="1"/>
          </p:cNvGraphicFramePr>
          <p:nvPr>
            <p:extLst>
              <p:ext uri="{D42A27DB-BD31-4B8C-83A1-F6EECF244321}">
                <p14:modId xmlns:p14="http://schemas.microsoft.com/office/powerpoint/2010/main" val="105745949"/>
              </p:ext>
            </p:extLst>
          </p:nvPr>
        </p:nvGraphicFramePr>
        <p:xfrm>
          <a:off x="1043608" y="476672"/>
          <a:ext cx="7200800" cy="3850640"/>
        </p:xfrm>
        <a:graphic>
          <a:graphicData uri="http://schemas.openxmlformats.org/drawingml/2006/table">
            <a:tbl>
              <a:tblPr firstRow="1" bandRow="1">
                <a:tableStyleId>{5940675A-B579-460E-94D1-54222C63F5DA}</a:tableStyleId>
              </a:tblPr>
              <a:tblGrid>
                <a:gridCol w="1512168">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816424">
                  <a:extLst>
                    <a:ext uri="{9D8B030D-6E8A-4147-A177-3AD203B41FA5}">
                      <a16:colId xmlns:a16="http://schemas.microsoft.com/office/drawing/2014/main" val="20002"/>
                    </a:ext>
                  </a:extLst>
                </a:gridCol>
              </a:tblGrid>
              <a:tr h="370840">
                <a:tc gridSpan="3">
                  <a:txBody>
                    <a:bodyPr/>
                    <a:lstStyle/>
                    <a:p>
                      <a:pPr algn="ctr"/>
                      <a:r>
                        <a:rPr lang="it-IT" sz="1800" kern="1200" dirty="0">
                          <a:effectLst/>
                          <a:latin typeface="+mj-lt"/>
                        </a:rPr>
                        <a:t>Università di Macerata – </a:t>
                      </a:r>
                      <a:r>
                        <a:rPr lang="it-IT" sz="1800" kern="1200" dirty="0">
                          <a:effectLst/>
                          <a:latin typeface="+mj-lt"/>
                          <a:sym typeface="Symbol"/>
                        </a:rPr>
                        <a:t></a:t>
                      </a:r>
                      <a:r>
                        <a:rPr lang="it-IT" sz="1800" kern="1200" dirty="0">
                          <a:effectLst/>
                          <a:latin typeface="+mj-lt"/>
                        </a:rPr>
                        <a:t>Ottavio Grandinetti</a:t>
                      </a:r>
                      <a:endParaRPr lang="it-IT"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0"/>
                  </a:ext>
                </a:extLst>
              </a:tr>
              <a:tr h="370840">
                <a:tc gridSpan="3">
                  <a:txBody>
                    <a:bodyPr/>
                    <a:lstStyle/>
                    <a:p>
                      <a:pPr algn="ctr"/>
                      <a:endParaRPr lang="it-IT" cap="small" dirty="0">
                        <a:latin typeface="+mj-lt"/>
                      </a:endParaRPr>
                    </a:p>
                    <a:p>
                      <a:pPr algn="ctr"/>
                      <a:r>
                        <a:rPr lang="it-IT" cap="small" dirty="0">
                          <a:latin typeface="+mj-lt"/>
                        </a:rPr>
                        <a:t>Laboratorio</a:t>
                      </a:r>
                      <a:r>
                        <a:rPr lang="it-IT" cap="small" baseline="0" dirty="0">
                          <a:latin typeface="+mj-lt"/>
                        </a:rPr>
                        <a:t> di diritto e policy dei social media</a:t>
                      </a:r>
                    </a:p>
                    <a:p>
                      <a:pPr algn="ctr"/>
                      <a:endParaRPr lang="it-IT" cap="small" baseline="0" dirty="0">
                        <a:latin typeface="+mj-lt"/>
                      </a:endParaRPr>
                    </a:p>
                    <a:p>
                      <a:pPr algn="ctr"/>
                      <a:endParaRPr lang="it-IT" cap="small"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1"/>
                  </a:ext>
                </a:extLst>
              </a:tr>
              <a:tr h="370840">
                <a:tc rowSpan="2">
                  <a:txBody>
                    <a:bodyPr/>
                    <a:lstStyle/>
                    <a:p>
                      <a:endParaRPr lang="it-IT" sz="1200" b="1" dirty="0">
                        <a:latin typeface="+mj-lt"/>
                      </a:endParaRPr>
                    </a:p>
                    <a:p>
                      <a:endParaRPr lang="it-IT" sz="1200" b="1" dirty="0">
                        <a:latin typeface="+mj-lt"/>
                      </a:endParaRPr>
                    </a:p>
                    <a:p>
                      <a:endParaRPr lang="it-IT" sz="1200" b="1" dirty="0">
                        <a:latin typeface="+mj-lt"/>
                      </a:endParaRPr>
                    </a:p>
                    <a:p>
                      <a:endParaRPr lang="it-IT" sz="1200" b="1" dirty="0">
                        <a:latin typeface="+mj-lt"/>
                      </a:endParaRPr>
                    </a:p>
                    <a:p>
                      <a:r>
                        <a:rPr lang="it-IT" sz="1200" b="1" dirty="0">
                          <a:latin typeface="+mj-lt"/>
                        </a:rPr>
                        <a:t>Le Piattaforme online (segue)</a:t>
                      </a: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lang="it-IT" sz="1200" dirty="0">
                        <a:latin typeface="+mj-lt"/>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629920">
                <a:tc vMerge="1">
                  <a:txBody>
                    <a:bodyPr/>
                    <a:lstStyle/>
                    <a:p>
                      <a:endParaRPr lang="it-IT" sz="1200" dirty="0">
                        <a:latin typeface="+mj-lt"/>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lang="it-IT" sz="1200" kern="1200" dirty="0">
                        <a:solidFill>
                          <a:schemeClr val="tx1"/>
                        </a:solidFill>
                        <a:latin typeface="+mj-lt"/>
                        <a:ea typeface="+mn-ea"/>
                        <a:cs typeface="Courier New"/>
                      </a:endParaRPr>
                    </a:p>
                    <a:p>
                      <a:endParaRPr lang="it-IT" sz="1200" kern="1200" dirty="0">
                        <a:solidFill>
                          <a:schemeClr val="tx1"/>
                        </a:solidFill>
                        <a:latin typeface="+mj-lt"/>
                        <a:ea typeface="+mn-ea"/>
                        <a:cs typeface="Courier New"/>
                      </a:endParaRPr>
                    </a:p>
                    <a:p>
                      <a:r>
                        <a:rPr lang="it-IT" sz="1200" kern="1200" dirty="0">
                          <a:solidFill>
                            <a:schemeClr val="tx1"/>
                          </a:solidFill>
                          <a:latin typeface="+mj-lt"/>
                          <a:ea typeface="+mn-ea"/>
                          <a:cs typeface="Courier New"/>
                        </a:rPr>
                        <a:t>● </a:t>
                      </a:r>
                      <a:r>
                        <a:rPr lang="it-IT" sz="1200" u="sng" kern="1200" dirty="0">
                          <a:solidFill>
                            <a:schemeClr val="tx1"/>
                          </a:solidFill>
                          <a:latin typeface="+mj-lt"/>
                          <a:ea typeface="+mn-ea"/>
                          <a:cs typeface="Courier New"/>
                        </a:rPr>
                        <a:t>Attività di raccomandazione</a:t>
                      </a:r>
                      <a:endParaRPr lang="it-IT" sz="1200" kern="1200" dirty="0">
                        <a:solidFill>
                          <a:schemeClr val="tx1"/>
                        </a:solidFill>
                        <a:latin typeface="+mj-lt"/>
                        <a:ea typeface="+mn-ea"/>
                        <a:cs typeface="Courier New"/>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it-IT" sz="1200" kern="1200" dirty="0">
                          <a:solidFill>
                            <a:schemeClr val="tx1"/>
                          </a:solidFill>
                          <a:latin typeface="+mn-lt"/>
                          <a:ea typeface="+mn-ea"/>
                          <a:cs typeface="+mn-cs"/>
                        </a:rPr>
                        <a:t>Un sistema interamente o parzialmente automatizzato che una piattaforma online utilizza per suggerire informazioni specifiche, tramite la propria interfaccia online, ai destinatari del servizio o mettere in ordine di priorità dette informazioni anche quale risultato di una ricerca avviata dal destinatario del servizio o determinando in altro modo l’ordine relativo o l’importanza delle informazioni visualizzate</a:t>
                      </a: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1200" kern="1200" dirty="0">
                          <a:solidFill>
                            <a:schemeClr val="tx1"/>
                          </a:solidFill>
                          <a:latin typeface="+mn-lt"/>
                          <a:ea typeface="+mn-ea"/>
                          <a:cs typeface="+mn-cs"/>
                        </a:rPr>
                        <a:t>[DSA]</a:t>
                      </a:r>
                    </a:p>
                    <a:p>
                      <a:pPr algn="just"/>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06714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E4145CA6-D15E-4661-A94B-88138F02B2BF}" type="slidenum">
              <a:rPr lang="it-IT" smtClean="0"/>
              <a:t>16</a:t>
            </a:fld>
            <a:endParaRPr lang="it-IT"/>
          </a:p>
        </p:txBody>
      </p:sp>
      <p:graphicFrame>
        <p:nvGraphicFramePr>
          <p:cNvPr id="4" name="Tabella 3"/>
          <p:cNvGraphicFramePr>
            <a:graphicFrameLocks noGrp="1"/>
          </p:cNvGraphicFramePr>
          <p:nvPr>
            <p:extLst>
              <p:ext uri="{D42A27DB-BD31-4B8C-83A1-F6EECF244321}">
                <p14:modId xmlns:p14="http://schemas.microsoft.com/office/powerpoint/2010/main" val="1862158827"/>
              </p:ext>
            </p:extLst>
          </p:nvPr>
        </p:nvGraphicFramePr>
        <p:xfrm>
          <a:off x="1043608" y="476672"/>
          <a:ext cx="7200800" cy="4582160"/>
        </p:xfrm>
        <a:graphic>
          <a:graphicData uri="http://schemas.openxmlformats.org/drawingml/2006/table">
            <a:tbl>
              <a:tblPr firstRow="1" bandRow="1">
                <a:tableStyleId>{5940675A-B579-460E-94D1-54222C63F5DA}</a:tableStyleId>
              </a:tblPr>
              <a:tblGrid>
                <a:gridCol w="1512168">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816424">
                  <a:extLst>
                    <a:ext uri="{9D8B030D-6E8A-4147-A177-3AD203B41FA5}">
                      <a16:colId xmlns:a16="http://schemas.microsoft.com/office/drawing/2014/main" val="20002"/>
                    </a:ext>
                  </a:extLst>
                </a:gridCol>
              </a:tblGrid>
              <a:tr h="370840">
                <a:tc gridSpan="3">
                  <a:txBody>
                    <a:bodyPr/>
                    <a:lstStyle/>
                    <a:p>
                      <a:pPr algn="ctr"/>
                      <a:r>
                        <a:rPr lang="it-IT" sz="1800" kern="1200" dirty="0">
                          <a:effectLst/>
                          <a:latin typeface="+mj-lt"/>
                        </a:rPr>
                        <a:t>Università di Macerata – </a:t>
                      </a:r>
                      <a:r>
                        <a:rPr lang="it-IT" sz="1800" kern="1200" dirty="0">
                          <a:effectLst/>
                          <a:latin typeface="+mj-lt"/>
                          <a:sym typeface="Symbol"/>
                        </a:rPr>
                        <a:t></a:t>
                      </a:r>
                      <a:r>
                        <a:rPr lang="it-IT" sz="1800" kern="1200" dirty="0">
                          <a:effectLst/>
                          <a:latin typeface="+mj-lt"/>
                        </a:rPr>
                        <a:t>Ottavio Grandinetti</a:t>
                      </a:r>
                      <a:endParaRPr lang="it-IT"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0"/>
                  </a:ext>
                </a:extLst>
              </a:tr>
              <a:tr h="370840">
                <a:tc gridSpan="3">
                  <a:txBody>
                    <a:bodyPr/>
                    <a:lstStyle/>
                    <a:p>
                      <a:pPr algn="ctr"/>
                      <a:endParaRPr lang="it-IT" cap="small" dirty="0">
                        <a:latin typeface="+mj-lt"/>
                      </a:endParaRPr>
                    </a:p>
                    <a:p>
                      <a:pPr algn="ctr"/>
                      <a:r>
                        <a:rPr lang="it-IT" cap="small" dirty="0">
                          <a:latin typeface="+mj-lt"/>
                        </a:rPr>
                        <a:t>Laboratorio</a:t>
                      </a:r>
                      <a:r>
                        <a:rPr lang="it-IT" cap="small" baseline="0" dirty="0">
                          <a:latin typeface="+mj-lt"/>
                        </a:rPr>
                        <a:t> di diritto e policy dei social media</a:t>
                      </a:r>
                    </a:p>
                    <a:p>
                      <a:pPr algn="ctr"/>
                      <a:endParaRPr lang="it-IT" cap="small" baseline="0" dirty="0">
                        <a:latin typeface="+mj-lt"/>
                      </a:endParaRPr>
                    </a:p>
                    <a:p>
                      <a:pPr algn="ctr"/>
                      <a:endParaRPr lang="it-IT" cap="small"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1"/>
                  </a:ext>
                </a:extLst>
              </a:tr>
              <a:tr h="370840">
                <a:tc rowSpan="2">
                  <a:txBody>
                    <a:bodyPr/>
                    <a:lstStyle/>
                    <a:p>
                      <a:endParaRPr lang="it-IT" sz="1200" b="1" dirty="0">
                        <a:latin typeface="+mj-lt"/>
                      </a:endParaRPr>
                    </a:p>
                    <a:p>
                      <a:endParaRPr lang="it-IT" sz="1200" b="1" dirty="0">
                        <a:latin typeface="+mj-lt"/>
                      </a:endParaRPr>
                    </a:p>
                    <a:p>
                      <a:endParaRPr lang="it-IT" sz="1200" b="1" dirty="0">
                        <a:latin typeface="+mj-lt"/>
                      </a:endParaRPr>
                    </a:p>
                    <a:p>
                      <a:endParaRPr lang="it-IT" sz="1200" b="1" dirty="0">
                        <a:latin typeface="+mj-lt"/>
                      </a:endParaRPr>
                    </a:p>
                    <a:p>
                      <a:endParaRPr lang="it-IT" sz="1200" b="1" dirty="0">
                        <a:latin typeface="+mj-lt"/>
                      </a:endParaRPr>
                    </a:p>
                    <a:p>
                      <a:endParaRPr lang="it-IT" sz="1200" b="1" dirty="0">
                        <a:latin typeface="+mj-lt"/>
                      </a:endParaRPr>
                    </a:p>
                    <a:p>
                      <a:r>
                        <a:rPr lang="it-IT" sz="1200" b="1" dirty="0">
                          <a:latin typeface="+mj-lt"/>
                        </a:rPr>
                        <a:t>Le Piattaforme online</a:t>
                      </a: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lang="it-IT" sz="1200" dirty="0">
                        <a:latin typeface="+mj-lt"/>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629920">
                <a:tc vMerge="1">
                  <a:txBody>
                    <a:bodyPr/>
                    <a:lstStyle/>
                    <a:p>
                      <a:endParaRPr lang="it-IT" sz="1200" dirty="0">
                        <a:latin typeface="+mj-lt"/>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lang="it-IT" sz="1200" kern="1200" dirty="0">
                        <a:solidFill>
                          <a:schemeClr val="tx1"/>
                        </a:solidFill>
                        <a:latin typeface="+mj-lt"/>
                        <a:ea typeface="+mn-ea"/>
                        <a:cs typeface="Courier New"/>
                      </a:endParaRPr>
                    </a:p>
                    <a:p>
                      <a:endParaRPr lang="it-IT" sz="1200" kern="1200" dirty="0">
                        <a:solidFill>
                          <a:schemeClr val="tx1"/>
                        </a:solidFill>
                        <a:latin typeface="+mj-lt"/>
                        <a:ea typeface="+mn-ea"/>
                        <a:cs typeface="Courier New"/>
                      </a:endParaRPr>
                    </a:p>
                    <a:p>
                      <a:endParaRPr lang="it-IT" sz="1200" kern="1200" dirty="0">
                        <a:solidFill>
                          <a:schemeClr val="tx1"/>
                        </a:solidFill>
                        <a:latin typeface="+mj-lt"/>
                        <a:ea typeface="+mn-ea"/>
                        <a:cs typeface="Courier New"/>
                      </a:endParaRPr>
                    </a:p>
                    <a:p>
                      <a:endParaRPr lang="it-IT" sz="1200" kern="1200" dirty="0">
                        <a:solidFill>
                          <a:schemeClr val="tx1"/>
                        </a:solidFill>
                        <a:latin typeface="+mj-lt"/>
                        <a:ea typeface="+mn-ea"/>
                        <a:cs typeface="Courier New"/>
                      </a:endParaRPr>
                    </a:p>
                    <a:p>
                      <a:endParaRPr lang="it-IT" sz="1200" kern="1200" dirty="0">
                        <a:solidFill>
                          <a:schemeClr val="tx1"/>
                        </a:solidFill>
                        <a:latin typeface="+mj-lt"/>
                        <a:ea typeface="+mn-ea"/>
                        <a:cs typeface="Courier New"/>
                      </a:endParaRPr>
                    </a:p>
                    <a:p>
                      <a:r>
                        <a:rPr lang="it-IT" sz="1200" kern="1200" dirty="0">
                          <a:solidFill>
                            <a:schemeClr val="tx1"/>
                          </a:solidFill>
                          <a:latin typeface="+mj-lt"/>
                          <a:ea typeface="+mn-ea"/>
                          <a:cs typeface="Courier New"/>
                        </a:rPr>
                        <a:t>● </a:t>
                      </a:r>
                      <a:r>
                        <a:rPr lang="it-IT" sz="1200" u="sng" kern="1200" dirty="0">
                          <a:solidFill>
                            <a:schemeClr val="tx1"/>
                          </a:solidFill>
                          <a:latin typeface="+mj-lt"/>
                          <a:ea typeface="+mn-ea"/>
                          <a:cs typeface="Courier New"/>
                        </a:rPr>
                        <a:t>Attività di moderazione</a:t>
                      </a:r>
                      <a:endParaRPr lang="it-IT" sz="1200" kern="1200" dirty="0">
                        <a:solidFill>
                          <a:schemeClr val="tx1"/>
                        </a:solidFill>
                        <a:latin typeface="+mj-lt"/>
                        <a:ea typeface="+mn-ea"/>
                        <a:cs typeface="Courier New"/>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it-IT" sz="1200" kern="1200" dirty="0">
                          <a:solidFill>
                            <a:schemeClr val="tx1"/>
                          </a:solidFill>
                          <a:latin typeface="+mn-lt"/>
                          <a:ea typeface="+mn-ea"/>
                          <a:cs typeface="+mn-cs"/>
                        </a:rPr>
                        <a:t>Le attività, automatizzate o meno, svolte dai prestatori di servizi intermediari con il fine, in particolare, di individuare, identificare e contrastare contenuti illegali e informazioni incompatibili con le condizioni generali, forniti dai destinatari del servizio, comprese le misure adottate che incidono sulla disponibilità, sulla visibilità e sull’accessibilità di tali contenuti illegali o informazioni, quali la loro retrocessione, demonetizzazione o rimozione o la disabilitazione dell’accesso agli stessi, o che incidono sulla capacità dei destinatari del servizio di fornire tali informazioni, quali la cessazione o la sospensione dell’account di un destinatario del servizio.</a:t>
                      </a: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1200" kern="1200" dirty="0">
                          <a:solidFill>
                            <a:schemeClr val="tx1"/>
                          </a:solidFill>
                          <a:latin typeface="+mn-lt"/>
                          <a:ea typeface="+mn-ea"/>
                          <a:cs typeface="+mn-cs"/>
                        </a:rPr>
                        <a:t>[DSA]</a:t>
                      </a:r>
                    </a:p>
                    <a:p>
                      <a:pPr algn="just"/>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89713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egnaposto numero diapositiva 1">
            <a:extLst>
              <a:ext uri="{FF2B5EF4-FFF2-40B4-BE49-F238E27FC236}">
                <a16:creationId xmlns:a16="http://schemas.microsoft.com/office/drawing/2014/main" id="{5C76EF5A-9F81-6652-AA39-62E24D5B25D4}"/>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35C0485-CDEA-4B2F-BA08-9C340C11E1B8}" type="slidenum">
              <a:rPr lang="it-IT" altLang="it-IT" sz="1400" smtClean="0"/>
              <a:pPr>
                <a:spcBef>
                  <a:spcPct val="0"/>
                </a:spcBef>
                <a:buFontTx/>
                <a:buNone/>
              </a:pPr>
              <a:t>17</a:t>
            </a:fld>
            <a:endParaRPr lang="it-IT" altLang="it-IT" sz="1400"/>
          </a:p>
        </p:txBody>
      </p:sp>
      <p:pic>
        <p:nvPicPr>
          <p:cNvPr id="8195" name="Immagine 2">
            <a:extLst>
              <a:ext uri="{FF2B5EF4-FFF2-40B4-BE49-F238E27FC236}">
                <a16:creationId xmlns:a16="http://schemas.microsoft.com/office/drawing/2014/main" id="{2E1BA8BF-B956-763B-F7BF-DF5736AA6D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201" y="476250"/>
            <a:ext cx="8280400" cy="590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Tabella 2">
            <a:extLst>
              <a:ext uri="{FF2B5EF4-FFF2-40B4-BE49-F238E27FC236}">
                <a16:creationId xmlns:a16="http://schemas.microsoft.com/office/drawing/2014/main" id="{3C413CB5-AEC8-6B47-759B-002D4CE4254A}"/>
              </a:ext>
            </a:extLst>
          </p:cNvPr>
          <p:cNvGraphicFramePr>
            <a:graphicFrameLocks noGrp="1"/>
          </p:cNvGraphicFramePr>
          <p:nvPr/>
        </p:nvGraphicFramePr>
        <p:xfrm>
          <a:off x="1619250" y="5516563"/>
          <a:ext cx="6096000" cy="515937"/>
        </p:xfrm>
        <a:graphic>
          <a:graphicData uri="http://schemas.openxmlformats.org/drawingml/2006/table">
            <a:tbl>
              <a:tblPr firstRow="1" bandRow="1">
                <a:tableStyleId>{C083E6E3-FA7D-4D7B-A595-EF9225AFEA82}</a:tableStyleId>
              </a:tblPr>
              <a:tblGrid>
                <a:gridCol w="6096000">
                  <a:extLst>
                    <a:ext uri="{9D8B030D-6E8A-4147-A177-3AD203B41FA5}">
                      <a16:colId xmlns:a16="http://schemas.microsoft.com/office/drawing/2014/main" val="20000"/>
                    </a:ext>
                  </a:extLst>
                </a:gridCol>
              </a:tblGrid>
              <a:tr h="515937">
                <a:tc>
                  <a:txBody>
                    <a:bodyPr/>
                    <a:lstStyle/>
                    <a:p>
                      <a:pPr algn="ctr"/>
                      <a:r>
                        <a:rPr lang="it-IT" sz="1200" dirty="0"/>
                        <a:t>Fonte:</a:t>
                      </a:r>
                      <a:r>
                        <a:rPr lang="it-IT" sz="1200" baseline="0" dirty="0"/>
                        <a:t> Free Speech </a:t>
                      </a:r>
                      <a:r>
                        <a:rPr lang="it-IT" sz="1200" baseline="0" dirty="0" err="1"/>
                        <a:t>is</a:t>
                      </a:r>
                      <a:r>
                        <a:rPr lang="it-IT" sz="1200" baseline="0" dirty="0"/>
                        <a:t> a </a:t>
                      </a:r>
                      <a:r>
                        <a:rPr lang="it-IT" sz="1200" baseline="0" dirty="0" err="1"/>
                        <a:t>Triangle</a:t>
                      </a:r>
                      <a:r>
                        <a:rPr lang="it-IT" sz="1200" baseline="0" dirty="0"/>
                        <a:t> – Jack M. </a:t>
                      </a:r>
                      <a:r>
                        <a:rPr lang="it-IT" sz="1200" baseline="0" dirty="0" err="1"/>
                        <a:t>Balkin</a:t>
                      </a:r>
                      <a:endParaRPr lang="it-IT" sz="1200" dirty="0">
                        <a:solidFill>
                          <a:schemeClr val="tx1"/>
                        </a:solidFill>
                      </a:endParaRPr>
                    </a:p>
                  </a:txBody>
                  <a:tcPr marT="45891" marB="45891"/>
                </a:tc>
                <a:extLst>
                  <a:ext uri="{0D108BD9-81ED-4DB2-BD59-A6C34878D82A}">
                    <a16:rowId xmlns:a16="http://schemas.microsoft.com/office/drawing/2014/main" val="10000"/>
                  </a:ext>
                </a:extLst>
              </a:tr>
            </a:tbl>
          </a:graphicData>
        </a:graphic>
      </p:graphicFrame>
      <p:sp>
        <p:nvSpPr>
          <p:cNvPr id="5" name="CasellaDiTesto 4">
            <a:extLst>
              <a:ext uri="{FF2B5EF4-FFF2-40B4-BE49-F238E27FC236}">
                <a16:creationId xmlns:a16="http://schemas.microsoft.com/office/drawing/2014/main" id="{4E47703B-BA5D-CC86-E26F-7CA2194279DD}"/>
              </a:ext>
            </a:extLst>
          </p:cNvPr>
          <p:cNvSpPr txBox="1"/>
          <p:nvPr/>
        </p:nvSpPr>
        <p:spPr>
          <a:xfrm>
            <a:off x="2381250" y="136525"/>
            <a:ext cx="4572000" cy="369332"/>
          </a:xfrm>
          <a:prstGeom prst="rect">
            <a:avLst/>
          </a:prstGeom>
          <a:noFill/>
        </p:spPr>
        <p:txBody>
          <a:bodyPr wrap="square">
            <a:spAutoFit/>
          </a:bodyPr>
          <a:lstStyle/>
          <a:p>
            <a:pPr algn="ctr"/>
            <a:r>
              <a:rPr lang="it-IT" sz="1800" kern="1200" dirty="0">
                <a:effectLst/>
                <a:latin typeface="+mj-lt"/>
              </a:rPr>
              <a:t>Università di Macerata – </a:t>
            </a:r>
            <a:r>
              <a:rPr lang="it-IT" sz="1800" kern="1200" dirty="0">
                <a:effectLst/>
                <a:latin typeface="+mj-lt"/>
                <a:sym typeface="Symbol"/>
              </a:rPr>
              <a:t></a:t>
            </a:r>
            <a:r>
              <a:rPr lang="it-IT" sz="1800" kern="1200" dirty="0">
                <a:effectLst/>
                <a:latin typeface="+mj-lt"/>
              </a:rPr>
              <a:t>Ottavio Grandinetti</a:t>
            </a:r>
            <a:endParaRPr lang="it-IT" dirty="0">
              <a:latin typeface="+mj-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E4145CA6-D15E-4661-A94B-88138F02B2BF}" type="slidenum">
              <a:rPr lang="it-IT" smtClean="0"/>
              <a:t>18</a:t>
            </a:fld>
            <a:endParaRPr lang="it-IT"/>
          </a:p>
        </p:txBody>
      </p:sp>
      <p:pic>
        <p:nvPicPr>
          <p:cNvPr id="3" name="Immagine 2" descr="https://www.key4biz.it/wp-content/uploads/2020/11/top48.jpg-695x1024.png"/>
          <p:cNvPicPr/>
          <p:nvPr/>
        </p:nvPicPr>
        <p:blipFill>
          <a:blip r:embed="rId2">
            <a:extLst>
              <a:ext uri="{28A0092B-C50C-407E-A947-70E740481C1C}">
                <a14:useLocalDpi xmlns:a14="http://schemas.microsoft.com/office/drawing/2010/main" val="0"/>
              </a:ext>
            </a:extLst>
          </a:blip>
          <a:srcRect/>
          <a:stretch>
            <a:fillRect/>
          </a:stretch>
        </p:blipFill>
        <p:spPr bwMode="auto">
          <a:xfrm>
            <a:off x="1979712" y="34220"/>
            <a:ext cx="5184576" cy="6669360"/>
          </a:xfrm>
          <a:prstGeom prst="rect">
            <a:avLst/>
          </a:prstGeom>
          <a:noFill/>
          <a:ln>
            <a:noFill/>
          </a:ln>
        </p:spPr>
      </p:pic>
    </p:spTree>
    <p:extLst>
      <p:ext uri="{BB962C8B-B14F-4D97-AF65-F5344CB8AC3E}">
        <p14:creationId xmlns:p14="http://schemas.microsoft.com/office/powerpoint/2010/main" val="1261130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E4145CA6-D15E-4661-A94B-88138F02B2BF}" type="slidenum">
              <a:rPr lang="it-IT" smtClean="0"/>
              <a:t>2</a:t>
            </a:fld>
            <a:endParaRPr lang="it-IT"/>
          </a:p>
        </p:txBody>
      </p:sp>
      <p:graphicFrame>
        <p:nvGraphicFramePr>
          <p:cNvPr id="4" name="Tabella 3"/>
          <p:cNvGraphicFramePr>
            <a:graphicFrameLocks noGrp="1"/>
          </p:cNvGraphicFramePr>
          <p:nvPr>
            <p:extLst>
              <p:ext uri="{D42A27DB-BD31-4B8C-83A1-F6EECF244321}">
                <p14:modId xmlns:p14="http://schemas.microsoft.com/office/powerpoint/2010/main" val="4074939104"/>
              </p:ext>
            </p:extLst>
          </p:nvPr>
        </p:nvGraphicFramePr>
        <p:xfrm>
          <a:off x="1547664" y="476672"/>
          <a:ext cx="6096000" cy="4124960"/>
        </p:xfrm>
        <a:graphic>
          <a:graphicData uri="http://schemas.openxmlformats.org/drawingml/2006/table">
            <a:tbl>
              <a:tblPr firstRow="1" bandRow="1">
                <a:tableStyleId>{5940675A-B579-460E-94D1-54222C63F5DA}</a:tableStyleId>
              </a:tblPr>
              <a:tblGrid>
                <a:gridCol w="1656184">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2567608">
                  <a:extLst>
                    <a:ext uri="{9D8B030D-6E8A-4147-A177-3AD203B41FA5}">
                      <a16:colId xmlns:a16="http://schemas.microsoft.com/office/drawing/2014/main" val="20002"/>
                    </a:ext>
                  </a:extLst>
                </a:gridCol>
              </a:tblGrid>
              <a:tr h="370840">
                <a:tc gridSpan="3">
                  <a:txBody>
                    <a:bodyPr/>
                    <a:lstStyle/>
                    <a:p>
                      <a:pPr algn="ctr"/>
                      <a:r>
                        <a:rPr lang="it-IT" sz="1800" kern="1200" dirty="0">
                          <a:effectLst/>
                          <a:latin typeface="+mj-lt"/>
                        </a:rPr>
                        <a:t>Università di Macerata – </a:t>
                      </a:r>
                      <a:r>
                        <a:rPr lang="it-IT" sz="1800" kern="1200" dirty="0">
                          <a:effectLst/>
                          <a:latin typeface="+mj-lt"/>
                          <a:sym typeface="Symbol"/>
                        </a:rPr>
                        <a:t></a:t>
                      </a:r>
                      <a:r>
                        <a:rPr lang="it-IT" sz="1800" kern="1200" dirty="0">
                          <a:effectLst/>
                          <a:latin typeface="+mj-lt"/>
                        </a:rPr>
                        <a:t>Ottavio Grandinetti</a:t>
                      </a:r>
                      <a:endParaRPr lang="it-IT"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0"/>
                  </a:ext>
                </a:extLst>
              </a:tr>
              <a:tr h="370840">
                <a:tc gridSpan="3">
                  <a:txBody>
                    <a:bodyPr/>
                    <a:lstStyle/>
                    <a:p>
                      <a:pPr algn="ctr"/>
                      <a:endParaRPr lang="it-IT" cap="small" dirty="0">
                        <a:latin typeface="+mj-lt"/>
                      </a:endParaRPr>
                    </a:p>
                    <a:p>
                      <a:pPr algn="ctr"/>
                      <a:r>
                        <a:rPr lang="it-IT" cap="small" dirty="0">
                          <a:latin typeface="+mj-lt"/>
                        </a:rPr>
                        <a:t>Laboratorio</a:t>
                      </a:r>
                      <a:r>
                        <a:rPr lang="it-IT" cap="small" baseline="0" dirty="0">
                          <a:latin typeface="+mj-lt"/>
                        </a:rPr>
                        <a:t> di diritto e policy dei social media</a:t>
                      </a:r>
                    </a:p>
                    <a:p>
                      <a:pPr algn="ctr"/>
                      <a:endParaRPr lang="it-IT" cap="small" baseline="0" dirty="0">
                        <a:latin typeface="+mj-lt"/>
                      </a:endParaRPr>
                    </a:p>
                    <a:p>
                      <a:pPr algn="ctr"/>
                      <a:endParaRPr lang="it-IT" cap="small"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1"/>
                  </a:ext>
                </a:extLst>
              </a:tr>
              <a:tr h="370840">
                <a:tc rowSpan="3">
                  <a:txBody>
                    <a:bodyPr/>
                    <a:lstStyle/>
                    <a:p>
                      <a:endParaRPr lang="it-IT" sz="1200" dirty="0">
                        <a:latin typeface="+mj-lt"/>
                      </a:endParaRPr>
                    </a:p>
                    <a:p>
                      <a:endParaRPr lang="it-IT" sz="1200" dirty="0">
                        <a:latin typeface="+mj-lt"/>
                      </a:endParaRPr>
                    </a:p>
                    <a:p>
                      <a:endParaRPr lang="it-IT" sz="1200" dirty="0">
                        <a:latin typeface="+mj-lt"/>
                      </a:endParaRPr>
                    </a:p>
                    <a:p>
                      <a:endParaRPr lang="it-IT" sz="1200" dirty="0">
                        <a:latin typeface="+mj-lt"/>
                      </a:endParaRPr>
                    </a:p>
                    <a:p>
                      <a:r>
                        <a:rPr lang="it-IT" sz="1200" b="1" dirty="0">
                          <a:latin typeface="+mj-lt"/>
                        </a:rPr>
                        <a:t>Alcune</a:t>
                      </a:r>
                      <a:r>
                        <a:rPr lang="it-IT" sz="1200" b="1" baseline="0" dirty="0">
                          <a:latin typeface="+mj-lt"/>
                        </a:rPr>
                        <a:t> precisazioni terminologiche</a:t>
                      </a:r>
                    </a:p>
                    <a:p>
                      <a:r>
                        <a:rPr lang="it-IT" sz="1200" b="1" baseline="0" dirty="0">
                          <a:latin typeface="+mj-lt"/>
                        </a:rPr>
                        <a:t>(segue)</a:t>
                      </a:r>
                      <a:endParaRPr lang="it-IT" sz="1200" b="1" dirty="0">
                        <a:latin typeface="+mj-lt"/>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lang="it-IT" sz="1200" dirty="0">
                        <a:latin typeface="+mj-lt"/>
                        <a:cs typeface="Courier New"/>
                      </a:endParaRPr>
                    </a:p>
                    <a:p>
                      <a:endParaRPr lang="it-IT" sz="1200" dirty="0">
                        <a:latin typeface="+mj-lt"/>
                        <a:cs typeface="Courier New"/>
                      </a:endParaRPr>
                    </a:p>
                    <a:p>
                      <a:r>
                        <a:rPr lang="it-IT" sz="1200" dirty="0">
                          <a:latin typeface="+mj-lt"/>
                          <a:cs typeface="Courier New"/>
                        </a:rPr>
                        <a:t>● </a:t>
                      </a:r>
                      <a:r>
                        <a:rPr lang="it-IT" sz="1200" u="sng" dirty="0">
                          <a:latin typeface="+mj-lt"/>
                          <a:cs typeface="Courier New"/>
                        </a:rPr>
                        <a:t>Diritto</a:t>
                      </a:r>
                      <a:r>
                        <a:rPr lang="it-IT" sz="1200" dirty="0">
                          <a:latin typeface="+mj-lt"/>
                          <a:cs typeface="Courier New"/>
                        </a:rPr>
                        <a:t>:</a:t>
                      </a:r>
                    </a:p>
                    <a:p>
                      <a:r>
                        <a:rPr lang="it-IT" sz="1200" dirty="0">
                          <a:latin typeface="+mj-lt"/>
                          <a:cs typeface="Courier New"/>
                        </a:rPr>
                        <a:t>(in senso oggettivo)</a:t>
                      </a:r>
                      <a:endParaRPr lang="it-IT" sz="1200" dirty="0">
                        <a:latin typeface="+mj-lt"/>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it-IT" sz="1200" dirty="0">
                          <a:latin typeface="+mj-lt"/>
                        </a:rPr>
                        <a:t>Il sistema di regole, modelli e schemi mediante i quali</a:t>
                      </a:r>
                      <a:r>
                        <a:rPr lang="it-IT" sz="1200" baseline="0" dirty="0">
                          <a:latin typeface="+mj-lt"/>
                        </a:rPr>
                        <a:t> è organizzata una collettività (</a:t>
                      </a:r>
                      <a:r>
                        <a:rPr lang="it-IT" sz="1200" i="1" baseline="0" dirty="0" err="1">
                          <a:latin typeface="+mj-lt"/>
                        </a:rPr>
                        <a:t>ubi</a:t>
                      </a:r>
                      <a:r>
                        <a:rPr lang="it-IT" sz="1200" i="1" baseline="0" dirty="0">
                          <a:latin typeface="+mj-lt"/>
                        </a:rPr>
                        <a:t> </a:t>
                      </a:r>
                      <a:r>
                        <a:rPr lang="it-IT" sz="1200" i="1" baseline="0" dirty="0" err="1">
                          <a:latin typeface="+mj-lt"/>
                        </a:rPr>
                        <a:t>societas</a:t>
                      </a:r>
                      <a:r>
                        <a:rPr lang="it-IT" sz="1200" i="1" baseline="0" dirty="0">
                          <a:latin typeface="+mj-lt"/>
                        </a:rPr>
                        <a:t>, </a:t>
                      </a:r>
                      <a:r>
                        <a:rPr lang="it-IT" sz="1200" i="1" baseline="0" dirty="0" err="1">
                          <a:latin typeface="+mj-lt"/>
                        </a:rPr>
                        <a:t>ibi</a:t>
                      </a:r>
                      <a:r>
                        <a:rPr lang="it-IT" sz="1200" i="1" baseline="0" dirty="0">
                          <a:latin typeface="+mj-lt"/>
                        </a:rPr>
                        <a:t> </a:t>
                      </a:r>
                      <a:r>
                        <a:rPr lang="it-IT" sz="1200" i="1" baseline="0" dirty="0" err="1">
                          <a:latin typeface="+mj-lt"/>
                        </a:rPr>
                        <a:t>ius</a:t>
                      </a:r>
                      <a:r>
                        <a:rPr lang="it-IT" sz="1200" i="0" baseline="0" dirty="0">
                          <a:latin typeface="+mj-lt"/>
                        </a:rPr>
                        <a:t>) e viene regolato e diretto lo svolgimento della vita sociale (ordinamento giuridico)</a:t>
                      </a:r>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70840">
                <a:tc vMerge="1">
                  <a:txBody>
                    <a:bodyPr/>
                    <a:lstStyle/>
                    <a:p>
                      <a:endParaRPr lang="it-IT" dirty="0"/>
                    </a:p>
                  </a:txBody>
                  <a:tcPr/>
                </a:tc>
                <a:tc>
                  <a:txBody>
                    <a:bodyPr/>
                    <a:lstStyle/>
                    <a:p>
                      <a:endParaRPr lang="it-IT" sz="1200" dirty="0">
                        <a:latin typeface="+mj-lt"/>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840">
                <a:tc vMerge="1">
                  <a:txBody>
                    <a:bodyPr/>
                    <a:lstStyle/>
                    <a:p>
                      <a:endParaRPr lang="it-IT" dirty="0"/>
                    </a:p>
                  </a:txBody>
                  <a:tcPr/>
                </a:tc>
                <a:tc>
                  <a:txBody>
                    <a:bodyPr/>
                    <a:lstStyle/>
                    <a:p>
                      <a:endParaRPr lang="it-IT" sz="1200" kern="1200" dirty="0">
                        <a:solidFill>
                          <a:schemeClr val="tx1"/>
                        </a:solidFill>
                        <a:latin typeface="+mj-lt"/>
                        <a:ea typeface="+mn-ea"/>
                        <a:cs typeface="Courier New"/>
                      </a:endParaRPr>
                    </a:p>
                    <a:p>
                      <a:endParaRPr lang="it-IT" sz="1200" kern="1200" dirty="0">
                        <a:solidFill>
                          <a:schemeClr val="tx1"/>
                        </a:solidFill>
                        <a:latin typeface="+mj-lt"/>
                        <a:ea typeface="+mn-ea"/>
                        <a:cs typeface="Courier New"/>
                      </a:endParaRPr>
                    </a:p>
                    <a:p>
                      <a:r>
                        <a:rPr lang="it-IT" sz="1200" kern="1200" dirty="0">
                          <a:solidFill>
                            <a:schemeClr val="tx1"/>
                          </a:solidFill>
                          <a:latin typeface="+mj-lt"/>
                          <a:ea typeface="+mn-ea"/>
                          <a:cs typeface="Courier New"/>
                        </a:rPr>
                        <a:t>● </a:t>
                      </a:r>
                      <a:r>
                        <a:rPr lang="it-IT" sz="1200" u="sng" kern="1200" dirty="0">
                          <a:solidFill>
                            <a:schemeClr val="tx1"/>
                          </a:solidFill>
                          <a:latin typeface="+mj-lt"/>
                          <a:ea typeface="+mn-ea"/>
                          <a:cs typeface="Courier New"/>
                        </a:rPr>
                        <a:t>Diritto</a:t>
                      </a:r>
                      <a:r>
                        <a:rPr lang="it-IT" sz="1200" kern="1200" dirty="0">
                          <a:solidFill>
                            <a:schemeClr val="tx1"/>
                          </a:solidFill>
                          <a:latin typeface="+mj-lt"/>
                          <a:ea typeface="+mn-ea"/>
                          <a:cs typeface="Courier New"/>
                        </a:rPr>
                        <a:t>:</a:t>
                      </a:r>
                    </a:p>
                    <a:p>
                      <a:r>
                        <a:rPr lang="it-IT" sz="1200" kern="1200" dirty="0">
                          <a:solidFill>
                            <a:schemeClr val="tx1"/>
                          </a:solidFill>
                          <a:latin typeface="+mj-lt"/>
                          <a:ea typeface="+mn-ea"/>
                          <a:cs typeface="Courier New"/>
                        </a:rPr>
                        <a:t>(in senso soggettivo)</a:t>
                      </a:r>
                      <a:endParaRPr lang="it-IT" sz="1200" dirty="0">
                        <a:latin typeface="+mj-lt"/>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it-IT" sz="1200" dirty="0">
                          <a:latin typeface="+mj-lt"/>
                        </a:rPr>
                        <a:t>Il potere che l’ordinamento</a:t>
                      </a:r>
                      <a:r>
                        <a:rPr lang="it-IT" sz="1200" baseline="0" dirty="0">
                          <a:latin typeface="+mj-lt"/>
                        </a:rPr>
                        <a:t> giuridico attribuisce ad un soggetto per realizzare un proprio interesse (ritenuto dall’ordinamento meritevole di tutela: ad es., diritto di proprietà)</a:t>
                      </a:r>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415681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E4145CA6-D15E-4661-A94B-88138F02B2BF}" type="slidenum">
              <a:rPr lang="it-IT" smtClean="0"/>
              <a:t>3</a:t>
            </a:fld>
            <a:endParaRPr lang="it-IT"/>
          </a:p>
        </p:txBody>
      </p:sp>
      <p:graphicFrame>
        <p:nvGraphicFramePr>
          <p:cNvPr id="4" name="Tabella 3"/>
          <p:cNvGraphicFramePr>
            <a:graphicFrameLocks noGrp="1"/>
          </p:cNvGraphicFramePr>
          <p:nvPr>
            <p:extLst>
              <p:ext uri="{D42A27DB-BD31-4B8C-83A1-F6EECF244321}">
                <p14:modId xmlns:p14="http://schemas.microsoft.com/office/powerpoint/2010/main" val="3711822125"/>
              </p:ext>
            </p:extLst>
          </p:nvPr>
        </p:nvGraphicFramePr>
        <p:xfrm>
          <a:off x="1547664" y="476672"/>
          <a:ext cx="6096000" cy="4856480"/>
        </p:xfrm>
        <a:graphic>
          <a:graphicData uri="http://schemas.openxmlformats.org/drawingml/2006/table">
            <a:tbl>
              <a:tblPr firstRow="1" bandRow="1">
                <a:tableStyleId>{5940675A-B579-460E-94D1-54222C63F5DA}</a:tableStyleId>
              </a:tblPr>
              <a:tblGrid>
                <a:gridCol w="1656184">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2567608">
                  <a:extLst>
                    <a:ext uri="{9D8B030D-6E8A-4147-A177-3AD203B41FA5}">
                      <a16:colId xmlns:a16="http://schemas.microsoft.com/office/drawing/2014/main" val="20002"/>
                    </a:ext>
                  </a:extLst>
                </a:gridCol>
              </a:tblGrid>
              <a:tr h="370840">
                <a:tc gridSpan="3">
                  <a:txBody>
                    <a:bodyPr/>
                    <a:lstStyle/>
                    <a:p>
                      <a:pPr algn="ctr"/>
                      <a:r>
                        <a:rPr lang="it-IT" sz="1800" kern="1200" dirty="0">
                          <a:effectLst/>
                          <a:latin typeface="+mj-lt"/>
                        </a:rPr>
                        <a:t>Università di Macerata – </a:t>
                      </a:r>
                      <a:r>
                        <a:rPr lang="it-IT" sz="1800" kern="1200" dirty="0">
                          <a:effectLst/>
                          <a:latin typeface="+mj-lt"/>
                          <a:sym typeface="Symbol"/>
                        </a:rPr>
                        <a:t></a:t>
                      </a:r>
                      <a:r>
                        <a:rPr lang="it-IT" sz="1800" kern="1200" dirty="0">
                          <a:effectLst/>
                          <a:latin typeface="+mj-lt"/>
                        </a:rPr>
                        <a:t>Ottavio Grandinetti</a:t>
                      </a:r>
                      <a:endParaRPr lang="it-IT"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0"/>
                  </a:ext>
                </a:extLst>
              </a:tr>
              <a:tr h="370840">
                <a:tc gridSpan="3">
                  <a:txBody>
                    <a:bodyPr/>
                    <a:lstStyle/>
                    <a:p>
                      <a:pPr algn="ctr"/>
                      <a:endParaRPr lang="it-IT" cap="small" dirty="0">
                        <a:latin typeface="+mj-lt"/>
                      </a:endParaRPr>
                    </a:p>
                    <a:p>
                      <a:pPr algn="ctr"/>
                      <a:r>
                        <a:rPr lang="it-IT" cap="small" dirty="0">
                          <a:latin typeface="+mj-lt"/>
                        </a:rPr>
                        <a:t>Laboratorio</a:t>
                      </a:r>
                      <a:r>
                        <a:rPr lang="it-IT" cap="small" baseline="0" dirty="0">
                          <a:latin typeface="+mj-lt"/>
                        </a:rPr>
                        <a:t> di diritto e policy dei social media</a:t>
                      </a:r>
                    </a:p>
                    <a:p>
                      <a:pPr algn="ctr"/>
                      <a:endParaRPr lang="it-IT" cap="small" baseline="0" dirty="0">
                        <a:latin typeface="+mj-lt"/>
                      </a:endParaRPr>
                    </a:p>
                    <a:p>
                      <a:pPr algn="ctr"/>
                      <a:endParaRPr lang="it-IT" cap="small"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1"/>
                  </a:ext>
                </a:extLst>
              </a:tr>
              <a:tr h="370840">
                <a:tc rowSpan="3">
                  <a:txBody>
                    <a:bodyPr/>
                    <a:lstStyle/>
                    <a:p>
                      <a:endParaRPr lang="it-IT" sz="1200" dirty="0">
                        <a:latin typeface="+mj-lt"/>
                      </a:endParaRPr>
                    </a:p>
                    <a:p>
                      <a:endParaRPr lang="it-IT" sz="1200" dirty="0">
                        <a:latin typeface="+mj-lt"/>
                      </a:endParaRPr>
                    </a:p>
                    <a:p>
                      <a:endParaRPr lang="it-IT" sz="1200" dirty="0">
                        <a:latin typeface="+mj-lt"/>
                      </a:endParaRPr>
                    </a:p>
                    <a:p>
                      <a:endParaRPr lang="it-IT" sz="1200" dirty="0">
                        <a:latin typeface="+mj-lt"/>
                      </a:endParaRPr>
                    </a:p>
                    <a:p>
                      <a:r>
                        <a:rPr lang="it-IT" sz="1200" b="1" dirty="0">
                          <a:latin typeface="+mj-lt"/>
                        </a:rPr>
                        <a:t>Alcune</a:t>
                      </a:r>
                      <a:r>
                        <a:rPr lang="it-IT" sz="1200" b="1" baseline="0" dirty="0">
                          <a:latin typeface="+mj-lt"/>
                        </a:rPr>
                        <a:t> precisazioni terminologiche</a:t>
                      </a:r>
                    </a:p>
                    <a:p>
                      <a:r>
                        <a:rPr lang="it-IT" sz="1200" b="1" baseline="0" dirty="0">
                          <a:latin typeface="+mj-lt"/>
                        </a:rPr>
                        <a:t>(segue)</a:t>
                      </a:r>
                      <a:endParaRPr lang="it-IT" sz="1200" b="1" dirty="0">
                        <a:latin typeface="+mj-lt"/>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lang="it-IT" sz="1200" dirty="0">
                        <a:latin typeface="+mj-lt"/>
                        <a:cs typeface="Courier New"/>
                      </a:endParaRPr>
                    </a:p>
                    <a:p>
                      <a:endParaRPr lang="it-IT" sz="1200" dirty="0">
                        <a:latin typeface="+mj-lt"/>
                        <a:cs typeface="Courier New"/>
                      </a:endParaRPr>
                    </a:p>
                    <a:p>
                      <a:r>
                        <a:rPr lang="it-IT" sz="1200" dirty="0">
                          <a:latin typeface="+mj-lt"/>
                          <a:cs typeface="Courier New"/>
                        </a:rPr>
                        <a:t>● </a:t>
                      </a:r>
                      <a:r>
                        <a:rPr lang="it-IT" sz="1200" u="sng" dirty="0">
                          <a:latin typeface="+mj-lt"/>
                          <a:cs typeface="Courier New"/>
                        </a:rPr>
                        <a:t>Norma</a:t>
                      </a:r>
                      <a:r>
                        <a:rPr lang="it-IT" sz="1200" u="sng" baseline="0" dirty="0">
                          <a:latin typeface="+mj-lt"/>
                          <a:cs typeface="Courier New"/>
                        </a:rPr>
                        <a:t> giuridica</a:t>
                      </a:r>
                      <a:r>
                        <a:rPr lang="it-IT" sz="1200" dirty="0">
                          <a:latin typeface="+mj-lt"/>
                          <a:cs typeface="Courier New"/>
                        </a:rPr>
                        <a:t>:</a:t>
                      </a:r>
                    </a:p>
                    <a:p>
                      <a:endParaRPr lang="it-IT" sz="1200" dirty="0">
                        <a:latin typeface="+mj-lt"/>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it-IT" sz="1200" dirty="0">
                          <a:latin typeface="+mj-lt"/>
                        </a:rPr>
                        <a:t>E’ una regola che, in un</a:t>
                      </a:r>
                      <a:r>
                        <a:rPr lang="it-IT" sz="1200" baseline="0" dirty="0">
                          <a:latin typeface="+mj-lt"/>
                        </a:rPr>
                        <a:t> determinato ordinamento giuridico, è dotata di «autorità», in quanto è prevista da un «atto» (c.d. fonte del diritto) a cui l’ordinamento giuridico riconosce l’ «autorità» di regolare l’organizzazione di una collettività</a:t>
                      </a:r>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70840">
                <a:tc vMerge="1">
                  <a:txBody>
                    <a:bodyPr/>
                    <a:lstStyle/>
                    <a:p>
                      <a:endParaRPr lang="it-IT" dirty="0"/>
                    </a:p>
                  </a:txBody>
                  <a:tcPr/>
                </a:tc>
                <a:tc>
                  <a:txBody>
                    <a:bodyPr/>
                    <a:lstStyle/>
                    <a:p>
                      <a:endParaRPr lang="it-IT" sz="1200" dirty="0">
                        <a:latin typeface="+mj-lt"/>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840">
                <a:tc vMerge="1">
                  <a:txBody>
                    <a:bodyPr/>
                    <a:lstStyle/>
                    <a:p>
                      <a:endParaRPr lang="it-IT" dirty="0"/>
                    </a:p>
                  </a:txBody>
                  <a:tcPr/>
                </a:tc>
                <a:tc>
                  <a:txBody>
                    <a:bodyPr/>
                    <a:lstStyle/>
                    <a:p>
                      <a:endParaRPr lang="it-IT" sz="1200" kern="1200" dirty="0">
                        <a:solidFill>
                          <a:schemeClr val="tx1"/>
                        </a:solidFill>
                        <a:latin typeface="+mj-lt"/>
                        <a:ea typeface="+mn-ea"/>
                        <a:cs typeface="Courier New"/>
                      </a:endParaRPr>
                    </a:p>
                    <a:p>
                      <a:r>
                        <a:rPr lang="it-IT" sz="1200" kern="1200" dirty="0">
                          <a:solidFill>
                            <a:schemeClr val="tx1"/>
                          </a:solidFill>
                          <a:latin typeface="+mj-lt"/>
                          <a:ea typeface="+mn-ea"/>
                          <a:cs typeface="Courier New"/>
                        </a:rPr>
                        <a:t>● </a:t>
                      </a:r>
                      <a:r>
                        <a:rPr lang="it-IT" sz="1200" u="sng" kern="1200" dirty="0">
                          <a:solidFill>
                            <a:schemeClr val="tx1"/>
                          </a:solidFill>
                          <a:latin typeface="+mj-lt"/>
                          <a:ea typeface="+mn-ea"/>
                          <a:cs typeface="Courier New"/>
                        </a:rPr>
                        <a:t>Carattere «eteronomo» della norma</a:t>
                      </a:r>
                      <a:r>
                        <a:rPr lang="it-IT" sz="1200" u="sng" kern="1200" baseline="0" dirty="0">
                          <a:solidFill>
                            <a:schemeClr val="tx1"/>
                          </a:solidFill>
                          <a:latin typeface="+mj-lt"/>
                          <a:ea typeface="+mn-ea"/>
                          <a:cs typeface="Courier New"/>
                        </a:rPr>
                        <a:t> giuridica</a:t>
                      </a:r>
                      <a:r>
                        <a:rPr lang="it-IT" sz="1200" kern="1200" dirty="0">
                          <a:solidFill>
                            <a:schemeClr val="tx1"/>
                          </a:solidFill>
                          <a:latin typeface="+mj-lt"/>
                          <a:ea typeface="+mn-ea"/>
                          <a:cs typeface="Courier New"/>
                        </a:rPr>
                        <a:t>:</a:t>
                      </a: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it-IT" sz="1200" dirty="0">
                          <a:latin typeface="+mj-lt"/>
                        </a:rPr>
                        <a:t>La norma giuridica si</a:t>
                      </a:r>
                      <a:r>
                        <a:rPr lang="it-IT" sz="1200" baseline="0" dirty="0">
                          <a:latin typeface="+mj-lt"/>
                        </a:rPr>
                        <a:t> distingue da quella «morale» (non per il suo contenuto, es.: «non uccidere»), ma per il fatto di imporsi al singolo anche a prescindere dalla sua intima adesione alla regola ed è quindi imposta da un’entità diversa da sé (</a:t>
                      </a:r>
                      <a:r>
                        <a:rPr lang="it-IT" sz="1200" baseline="0" dirty="0" err="1">
                          <a:latin typeface="+mj-lt"/>
                        </a:rPr>
                        <a:t>eteronormazione</a:t>
                      </a:r>
                      <a:r>
                        <a:rPr lang="it-IT" sz="1200" baseline="0" dirty="0">
                          <a:latin typeface="+mj-lt"/>
                        </a:rPr>
                        <a:t>)</a:t>
                      </a:r>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49165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E4145CA6-D15E-4661-A94B-88138F02B2BF}" type="slidenum">
              <a:rPr lang="it-IT" smtClean="0"/>
              <a:t>4</a:t>
            </a:fld>
            <a:endParaRPr lang="it-IT"/>
          </a:p>
        </p:txBody>
      </p:sp>
      <p:graphicFrame>
        <p:nvGraphicFramePr>
          <p:cNvPr id="4" name="Tabella 3"/>
          <p:cNvGraphicFramePr>
            <a:graphicFrameLocks noGrp="1"/>
          </p:cNvGraphicFramePr>
          <p:nvPr>
            <p:extLst>
              <p:ext uri="{D42A27DB-BD31-4B8C-83A1-F6EECF244321}">
                <p14:modId xmlns:p14="http://schemas.microsoft.com/office/powerpoint/2010/main" val="1247561229"/>
              </p:ext>
            </p:extLst>
          </p:nvPr>
        </p:nvGraphicFramePr>
        <p:xfrm>
          <a:off x="1475656" y="476672"/>
          <a:ext cx="6096000" cy="5405120"/>
        </p:xfrm>
        <a:graphic>
          <a:graphicData uri="http://schemas.openxmlformats.org/drawingml/2006/table">
            <a:tbl>
              <a:tblPr firstRow="1" bandRow="1">
                <a:tableStyleId>{5940675A-B579-460E-94D1-54222C63F5DA}</a:tableStyleId>
              </a:tblPr>
              <a:tblGrid>
                <a:gridCol w="1656184">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2927648">
                  <a:extLst>
                    <a:ext uri="{9D8B030D-6E8A-4147-A177-3AD203B41FA5}">
                      <a16:colId xmlns:a16="http://schemas.microsoft.com/office/drawing/2014/main" val="20002"/>
                    </a:ext>
                  </a:extLst>
                </a:gridCol>
              </a:tblGrid>
              <a:tr h="370840">
                <a:tc gridSpan="3">
                  <a:txBody>
                    <a:bodyPr/>
                    <a:lstStyle/>
                    <a:p>
                      <a:pPr algn="ctr"/>
                      <a:r>
                        <a:rPr lang="it-IT" sz="1800" kern="1200" dirty="0">
                          <a:effectLst/>
                          <a:latin typeface="+mj-lt"/>
                        </a:rPr>
                        <a:t>Università di Macerata – </a:t>
                      </a:r>
                      <a:r>
                        <a:rPr lang="it-IT" sz="1800" kern="1200" dirty="0">
                          <a:effectLst/>
                          <a:latin typeface="+mj-lt"/>
                          <a:sym typeface="Symbol"/>
                        </a:rPr>
                        <a:t></a:t>
                      </a:r>
                      <a:r>
                        <a:rPr lang="it-IT" sz="1800" kern="1200" dirty="0">
                          <a:effectLst/>
                          <a:latin typeface="+mj-lt"/>
                        </a:rPr>
                        <a:t>Ottavio Grandinetti</a:t>
                      </a:r>
                      <a:endParaRPr lang="it-IT"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0"/>
                  </a:ext>
                </a:extLst>
              </a:tr>
              <a:tr h="370840">
                <a:tc gridSpan="3">
                  <a:txBody>
                    <a:bodyPr/>
                    <a:lstStyle/>
                    <a:p>
                      <a:pPr algn="ctr"/>
                      <a:endParaRPr lang="it-IT" cap="small" dirty="0">
                        <a:latin typeface="+mj-lt"/>
                      </a:endParaRPr>
                    </a:p>
                    <a:p>
                      <a:pPr algn="ctr"/>
                      <a:r>
                        <a:rPr lang="it-IT" cap="small" dirty="0">
                          <a:latin typeface="+mj-lt"/>
                        </a:rPr>
                        <a:t>Laboratorio</a:t>
                      </a:r>
                      <a:r>
                        <a:rPr lang="it-IT" cap="small" baseline="0" dirty="0">
                          <a:latin typeface="+mj-lt"/>
                        </a:rPr>
                        <a:t> di diritto e policy dei social media</a:t>
                      </a:r>
                    </a:p>
                    <a:p>
                      <a:pPr algn="ctr"/>
                      <a:endParaRPr lang="it-IT" cap="small" baseline="0" dirty="0">
                        <a:latin typeface="+mj-lt"/>
                      </a:endParaRPr>
                    </a:p>
                    <a:p>
                      <a:pPr algn="ctr"/>
                      <a:endParaRPr lang="it-IT" cap="small"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1"/>
                  </a:ext>
                </a:extLst>
              </a:tr>
              <a:tr h="370840">
                <a:tc rowSpan="3">
                  <a:txBody>
                    <a:bodyPr/>
                    <a:lstStyle/>
                    <a:p>
                      <a:endParaRPr lang="it-IT" sz="1200" dirty="0">
                        <a:latin typeface="+mj-lt"/>
                      </a:endParaRPr>
                    </a:p>
                    <a:p>
                      <a:endParaRPr lang="it-IT" sz="1200" dirty="0">
                        <a:latin typeface="+mj-lt"/>
                      </a:endParaRPr>
                    </a:p>
                    <a:p>
                      <a:endParaRPr lang="it-IT" sz="1200" dirty="0">
                        <a:latin typeface="+mj-lt"/>
                      </a:endParaRPr>
                    </a:p>
                    <a:p>
                      <a:endParaRPr lang="it-IT" sz="1200" dirty="0">
                        <a:latin typeface="+mj-lt"/>
                      </a:endParaRPr>
                    </a:p>
                    <a:p>
                      <a:r>
                        <a:rPr lang="it-IT" sz="1200" b="1" dirty="0">
                          <a:latin typeface="+mj-lt"/>
                        </a:rPr>
                        <a:t>Alcune</a:t>
                      </a:r>
                      <a:r>
                        <a:rPr lang="it-IT" sz="1200" b="1" baseline="0" dirty="0">
                          <a:latin typeface="+mj-lt"/>
                        </a:rPr>
                        <a:t> precisazioni terminologiche</a:t>
                      </a:r>
                    </a:p>
                    <a:p>
                      <a:r>
                        <a:rPr lang="it-IT" sz="1200" b="1" baseline="0" dirty="0">
                          <a:latin typeface="+mj-lt"/>
                        </a:rPr>
                        <a:t>(segue)</a:t>
                      </a:r>
                      <a:endParaRPr lang="it-IT" sz="1200" b="1" dirty="0">
                        <a:latin typeface="+mj-lt"/>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lang="it-IT" sz="1200" dirty="0">
                        <a:latin typeface="+mj-lt"/>
                        <a:cs typeface="Courier New"/>
                      </a:endParaRPr>
                    </a:p>
                    <a:p>
                      <a:endParaRPr lang="it-IT" sz="1200" dirty="0">
                        <a:latin typeface="+mj-lt"/>
                        <a:cs typeface="Courier New"/>
                      </a:endParaRPr>
                    </a:p>
                    <a:p>
                      <a:r>
                        <a:rPr lang="it-IT" sz="1200" u="sng" dirty="0">
                          <a:latin typeface="+mj-lt"/>
                          <a:cs typeface="Courier New"/>
                        </a:rPr>
                        <a:t>Diritto pubblico</a:t>
                      </a:r>
                      <a:r>
                        <a:rPr lang="it-IT" sz="1200" dirty="0">
                          <a:latin typeface="+mj-lt"/>
                          <a:cs typeface="Courier New"/>
                        </a:rPr>
                        <a:t>:</a:t>
                      </a:r>
                    </a:p>
                    <a:p>
                      <a:r>
                        <a:rPr lang="it-IT" sz="1200" dirty="0">
                          <a:latin typeface="+mj-lt"/>
                          <a:cs typeface="Courier New"/>
                        </a:rPr>
                        <a:t>Autorità/libertà</a:t>
                      </a:r>
                    </a:p>
                    <a:p>
                      <a:endParaRPr lang="it-IT" sz="1200" dirty="0">
                        <a:latin typeface="+mj-lt"/>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it-IT" sz="1200" dirty="0">
                          <a:latin typeface="+mj-lt"/>
                        </a:rPr>
                        <a:t>disciplina l’organizzazione dello Stato e degli altri enti pubblici, regola la loro azione, interna e nei</a:t>
                      </a:r>
                      <a:r>
                        <a:rPr lang="it-IT" sz="1200" baseline="0" dirty="0">
                          <a:latin typeface="+mj-lt"/>
                        </a:rPr>
                        <a:t> confronti dei privati (cittadini ed imprese), ed impone a questi ultimi il comportamento cui sono tenuti per rispettare la vita sociale ed il reperimento dei mezzi finanziari necessari per il perseguimento delle finalità di volta in volta considerate  pubbliche (diritto costituzionale, amministrativo penale, tributario, ecc.)</a:t>
                      </a:r>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70840">
                <a:tc vMerge="1">
                  <a:txBody>
                    <a:bodyPr/>
                    <a:lstStyle/>
                    <a:p>
                      <a:endParaRPr lang="it-IT" dirty="0"/>
                    </a:p>
                  </a:txBody>
                  <a:tcPr/>
                </a:tc>
                <a:tc>
                  <a:txBody>
                    <a:bodyPr/>
                    <a:lstStyle/>
                    <a:p>
                      <a:endParaRPr lang="it-IT" sz="1200" dirty="0">
                        <a:latin typeface="+mj-lt"/>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840">
                <a:tc vMerge="1">
                  <a:txBody>
                    <a:bodyPr/>
                    <a:lstStyle/>
                    <a:p>
                      <a:endParaRPr lang="it-IT" dirty="0"/>
                    </a:p>
                  </a:txBody>
                  <a:tcPr/>
                </a:tc>
                <a:tc>
                  <a:txBody>
                    <a:bodyPr/>
                    <a:lstStyle/>
                    <a:p>
                      <a:endParaRPr lang="it-IT" sz="1200" kern="1200" dirty="0">
                        <a:solidFill>
                          <a:schemeClr val="tx1"/>
                        </a:solidFill>
                        <a:latin typeface="+mj-lt"/>
                        <a:ea typeface="+mn-ea"/>
                        <a:cs typeface="Courier New"/>
                      </a:endParaRPr>
                    </a:p>
                    <a:p>
                      <a:r>
                        <a:rPr lang="it-IT" sz="1200" u="sng" kern="1200" dirty="0">
                          <a:solidFill>
                            <a:schemeClr val="tx1"/>
                          </a:solidFill>
                          <a:latin typeface="+mj-lt"/>
                          <a:ea typeface="+mn-ea"/>
                          <a:cs typeface="Courier New"/>
                        </a:rPr>
                        <a:t>Diritto</a:t>
                      </a:r>
                      <a:r>
                        <a:rPr lang="it-IT" sz="1200" u="sng" kern="1200" baseline="0" dirty="0">
                          <a:solidFill>
                            <a:schemeClr val="tx1"/>
                          </a:solidFill>
                          <a:latin typeface="+mj-lt"/>
                          <a:ea typeface="+mn-ea"/>
                          <a:cs typeface="Courier New"/>
                        </a:rPr>
                        <a:t> privato</a:t>
                      </a:r>
                      <a:r>
                        <a:rPr lang="it-IT" sz="1200" kern="1200" dirty="0">
                          <a:solidFill>
                            <a:schemeClr val="tx1"/>
                          </a:solidFill>
                          <a:latin typeface="+mj-lt"/>
                          <a:ea typeface="+mn-ea"/>
                          <a:cs typeface="Courier New"/>
                        </a:rPr>
                        <a:t>:</a:t>
                      </a:r>
                    </a:p>
                    <a:p>
                      <a:r>
                        <a:rPr lang="it-IT" sz="1200" kern="1200" dirty="0">
                          <a:solidFill>
                            <a:schemeClr val="tx1"/>
                          </a:solidFill>
                          <a:latin typeface="+mj-lt"/>
                          <a:ea typeface="+mn-ea"/>
                          <a:cs typeface="Courier New"/>
                        </a:rPr>
                        <a:t>Libertà/libertà</a:t>
                      </a: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it-IT" sz="1200" dirty="0">
                          <a:latin typeface="+mj-lt"/>
                        </a:rPr>
                        <a:t>disciplina le relazioni interindividuali sia dei singoli che degli enti privati: esempio paradigmatico</a:t>
                      </a:r>
                      <a:r>
                        <a:rPr lang="it-IT" sz="1200" baseline="0" dirty="0">
                          <a:latin typeface="+mj-lt"/>
                        </a:rPr>
                        <a:t> è la disciplina del contratto (cioè, l’accordo di due o più parti per costituire, regolare o estinguere un rapporto giuridico patrimoniale: art. 1321 cod. civ.)</a:t>
                      </a:r>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50850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E4145CA6-D15E-4661-A94B-88138F02B2BF}" type="slidenum">
              <a:rPr lang="it-IT" smtClean="0"/>
              <a:t>5</a:t>
            </a:fld>
            <a:endParaRPr lang="it-IT"/>
          </a:p>
        </p:txBody>
      </p:sp>
      <p:graphicFrame>
        <p:nvGraphicFramePr>
          <p:cNvPr id="4" name="Tabella 3"/>
          <p:cNvGraphicFramePr>
            <a:graphicFrameLocks noGrp="1"/>
          </p:cNvGraphicFramePr>
          <p:nvPr>
            <p:extLst>
              <p:ext uri="{D42A27DB-BD31-4B8C-83A1-F6EECF244321}">
                <p14:modId xmlns:p14="http://schemas.microsoft.com/office/powerpoint/2010/main" val="976825425"/>
              </p:ext>
            </p:extLst>
          </p:nvPr>
        </p:nvGraphicFramePr>
        <p:xfrm>
          <a:off x="1043608" y="476672"/>
          <a:ext cx="7200800" cy="5039360"/>
        </p:xfrm>
        <a:graphic>
          <a:graphicData uri="http://schemas.openxmlformats.org/drawingml/2006/table">
            <a:tbl>
              <a:tblPr firstRow="1" bandRow="1">
                <a:tableStyleId>{5940675A-B579-460E-94D1-54222C63F5DA}</a:tableStyleId>
              </a:tblPr>
              <a:tblGrid>
                <a:gridCol w="1512168">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816424">
                  <a:extLst>
                    <a:ext uri="{9D8B030D-6E8A-4147-A177-3AD203B41FA5}">
                      <a16:colId xmlns:a16="http://schemas.microsoft.com/office/drawing/2014/main" val="20002"/>
                    </a:ext>
                  </a:extLst>
                </a:gridCol>
              </a:tblGrid>
              <a:tr h="370840">
                <a:tc gridSpan="3">
                  <a:txBody>
                    <a:bodyPr/>
                    <a:lstStyle/>
                    <a:p>
                      <a:pPr algn="ctr"/>
                      <a:r>
                        <a:rPr lang="it-IT" sz="1800" kern="1200" dirty="0">
                          <a:effectLst/>
                          <a:latin typeface="+mj-lt"/>
                        </a:rPr>
                        <a:t>Università di Macerata – </a:t>
                      </a:r>
                      <a:r>
                        <a:rPr lang="it-IT" sz="1800" kern="1200" dirty="0">
                          <a:effectLst/>
                          <a:latin typeface="+mj-lt"/>
                          <a:sym typeface="Symbol"/>
                        </a:rPr>
                        <a:t></a:t>
                      </a:r>
                      <a:r>
                        <a:rPr lang="it-IT" sz="1800" kern="1200" dirty="0">
                          <a:effectLst/>
                          <a:latin typeface="+mj-lt"/>
                        </a:rPr>
                        <a:t>Ottavio Grandinetti</a:t>
                      </a:r>
                      <a:endParaRPr lang="it-IT"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0"/>
                  </a:ext>
                </a:extLst>
              </a:tr>
              <a:tr h="370840">
                <a:tc gridSpan="3">
                  <a:txBody>
                    <a:bodyPr/>
                    <a:lstStyle/>
                    <a:p>
                      <a:pPr algn="ctr"/>
                      <a:endParaRPr lang="it-IT" cap="small" dirty="0">
                        <a:latin typeface="+mj-lt"/>
                      </a:endParaRPr>
                    </a:p>
                    <a:p>
                      <a:pPr algn="ctr"/>
                      <a:r>
                        <a:rPr lang="it-IT" cap="small" dirty="0">
                          <a:latin typeface="+mj-lt"/>
                        </a:rPr>
                        <a:t>Laboratorio</a:t>
                      </a:r>
                      <a:r>
                        <a:rPr lang="it-IT" cap="small" baseline="0" dirty="0">
                          <a:latin typeface="+mj-lt"/>
                        </a:rPr>
                        <a:t> di diritto e policy dei social media</a:t>
                      </a:r>
                    </a:p>
                    <a:p>
                      <a:pPr algn="ctr"/>
                      <a:endParaRPr lang="it-IT" cap="small" baseline="0" dirty="0">
                        <a:latin typeface="+mj-lt"/>
                      </a:endParaRPr>
                    </a:p>
                    <a:p>
                      <a:pPr algn="ctr"/>
                      <a:endParaRPr lang="it-IT" cap="small"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1"/>
                  </a:ext>
                </a:extLst>
              </a:tr>
              <a:tr h="370840">
                <a:tc rowSpan="3">
                  <a:txBody>
                    <a:bodyPr/>
                    <a:lstStyle/>
                    <a:p>
                      <a:endParaRPr lang="it-IT" sz="1200" dirty="0">
                        <a:latin typeface="+mj-lt"/>
                      </a:endParaRPr>
                    </a:p>
                    <a:p>
                      <a:endParaRPr lang="it-IT" sz="1200" dirty="0">
                        <a:latin typeface="+mj-lt"/>
                      </a:endParaRPr>
                    </a:p>
                    <a:p>
                      <a:endParaRPr lang="it-IT" sz="1200" dirty="0">
                        <a:latin typeface="+mj-lt"/>
                      </a:endParaRPr>
                    </a:p>
                    <a:p>
                      <a:endParaRPr lang="it-IT" sz="1200" dirty="0">
                        <a:latin typeface="+mj-lt"/>
                      </a:endParaRPr>
                    </a:p>
                    <a:p>
                      <a:r>
                        <a:rPr lang="it-IT" sz="1200" b="1" dirty="0">
                          <a:latin typeface="+mj-lt"/>
                        </a:rPr>
                        <a:t>Alcune</a:t>
                      </a:r>
                      <a:r>
                        <a:rPr lang="it-IT" sz="1200" b="1" baseline="0" dirty="0">
                          <a:latin typeface="+mj-lt"/>
                        </a:rPr>
                        <a:t> precisazioni terminologiche</a:t>
                      </a:r>
                    </a:p>
                    <a:p>
                      <a:r>
                        <a:rPr lang="it-IT" sz="1200" b="1" baseline="0" dirty="0">
                          <a:latin typeface="+mj-lt"/>
                        </a:rPr>
                        <a:t>(segue)</a:t>
                      </a:r>
                      <a:endParaRPr lang="it-IT" sz="1200" b="1" dirty="0">
                        <a:latin typeface="+mj-lt"/>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lang="it-IT" sz="1200" dirty="0">
                        <a:latin typeface="+mj-lt"/>
                        <a:cs typeface="Courier New"/>
                      </a:endParaRPr>
                    </a:p>
                    <a:p>
                      <a:endParaRPr lang="it-IT" sz="1200" dirty="0">
                        <a:latin typeface="+mj-lt"/>
                        <a:cs typeface="Courier New"/>
                      </a:endParaRPr>
                    </a:p>
                    <a:p>
                      <a:r>
                        <a:rPr lang="it-IT" sz="1200" dirty="0">
                          <a:latin typeface="+mj-lt"/>
                          <a:cs typeface="Courier New"/>
                        </a:rPr>
                        <a:t>● </a:t>
                      </a:r>
                      <a:r>
                        <a:rPr lang="it-IT" sz="1200" u="sng" dirty="0">
                          <a:latin typeface="+mj-lt"/>
                          <a:cs typeface="Courier New"/>
                        </a:rPr>
                        <a:t>Autonomia contrattuale</a:t>
                      </a:r>
                      <a:r>
                        <a:rPr lang="it-IT" sz="1200" dirty="0">
                          <a:latin typeface="+mj-lt"/>
                          <a:cs typeface="Courier New"/>
                        </a:rPr>
                        <a:t>:</a:t>
                      </a:r>
                    </a:p>
                    <a:p>
                      <a:endParaRPr lang="it-IT" sz="1200" dirty="0">
                        <a:latin typeface="+mj-lt"/>
                        <a:cs typeface="Courier New"/>
                      </a:endParaRPr>
                    </a:p>
                    <a:p>
                      <a:endParaRPr lang="it-IT" sz="1200" dirty="0">
                        <a:latin typeface="+mj-lt"/>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it-IT" sz="1200" dirty="0">
                          <a:latin typeface="+mj-lt"/>
                        </a:rPr>
                        <a:t>È il potere di darsi delle regole</a:t>
                      </a:r>
                      <a:r>
                        <a:rPr lang="it-IT" sz="1200" baseline="0" dirty="0">
                          <a:latin typeface="+mj-lt"/>
                        </a:rPr>
                        <a:t> da sé stessi: in ambito contrattuale, ciò si realizza mediante l’accordo (volontà comune) raggiunto tra le parti nell’esercizio della loro libertà contrattuale; peraltro, le parti possono determinare il contenuto del contratto nei limiti imposti dalla legge e se diretto a realizzare interessi meritevoli di tutela secondo l’ordinamento giuridico</a:t>
                      </a:r>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70840">
                <a:tc vMerge="1">
                  <a:txBody>
                    <a:bodyPr/>
                    <a:lstStyle/>
                    <a:p>
                      <a:endParaRPr lang="it-IT" dirty="0"/>
                    </a:p>
                  </a:txBody>
                  <a:tcPr/>
                </a:tc>
                <a:tc>
                  <a:txBody>
                    <a:bodyPr/>
                    <a:lstStyle/>
                    <a:p>
                      <a:endParaRPr lang="it-IT" sz="1200" dirty="0">
                        <a:latin typeface="+mj-lt"/>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840">
                <a:tc vMerge="1">
                  <a:txBody>
                    <a:bodyPr/>
                    <a:lstStyle/>
                    <a:p>
                      <a:endParaRPr lang="it-IT" dirty="0"/>
                    </a:p>
                  </a:txBody>
                  <a:tcPr/>
                </a:tc>
                <a:tc>
                  <a:txBody>
                    <a:bodyPr/>
                    <a:lstStyle/>
                    <a:p>
                      <a:endParaRPr lang="it-IT" sz="1200" kern="1200" dirty="0">
                        <a:solidFill>
                          <a:schemeClr val="tx1"/>
                        </a:solidFill>
                        <a:latin typeface="+mj-lt"/>
                        <a:ea typeface="+mn-ea"/>
                        <a:cs typeface="Courier New"/>
                      </a:endParaRPr>
                    </a:p>
                    <a:p>
                      <a:r>
                        <a:rPr lang="it-IT" sz="1200" kern="1200" dirty="0">
                          <a:solidFill>
                            <a:schemeClr val="tx1"/>
                          </a:solidFill>
                          <a:latin typeface="+mj-lt"/>
                          <a:ea typeface="+mn-ea"/>
                          <a:cs typeface="Courier New"/>
                        </a:rPr>
                        <a:t>● </a:t>
                      </a:r>
                      <a:r>
                        <a:rPr lang="it-IT" sz="1200" u="sng" kern="1200" dirty="0">
                          <a:solidFill>
                            <a:schemeClr val="tx1"/>
                          </a:solidFill>
                          <a:latin typeface="+mj-lt"/>
                          <a:ea typeface="+mn-ea"/>
                          <a:cs typeface="Courier New"/>
                        </a:rPr>
                        <a:t>Autonomia</a:t>
                      </a:r>
                      <a:r>
                        <a:rPr lang="it-IT" sz="1200" u="sng" kern="1200" baseline="0" dirty="0">
                          <a:solidFill>
                            <a:schemeClr val="tx1"/>
                          </a:solidFill>
                          <a:latin typeface="+mj-lt"/>
                          <a:ea typeface="+mn-ea"/>
                          <a:cs typeface="Courier New"/>
                        </a:rPr>
                        <a:t> nell’ambito dei gruppi e delle organizzazioni:</a:t>
                      </a:r>
                      <a:endParaRPr lang="it-IT" sz="1200" kern="1200" dirty="0">
                        <a:solidFill>
                          <a:schemeClr val="tx1"/>
                        </a:solidFill>
                        <a:latin typeface="+mj-lt"/>
                        <a:ea typeface="+mn-ea"/>
                        <a:cs typeface="Courier New"/>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it-IT" sz="1200" dirty="0">
                          <a:latin typeface="+mj-lt"/>
                        </a:rPr>
                        <a:t>Premessa di questa nozione di autonomia</a:t>
                      </a:r>
                      <a:r>
                        <a:rPr lang="it-IT" sz="1200" baseline="0" dirty="0">
                          <a:latin typeface="+mj-lt"/>
                        </a:rPr>
                        <a:t> è la presenza di più soggetti cui fa capo un interesse comune (es., un’associazione, una società, un condominio, ecc.): in questo caso la decisione sull’interesse comune passa necessariamente attraverso le decisioni dei singoli componenti del gruppo o dell’organizzazione (es., associati, soci, condomini) o di un organo che li rappresenti (</a:t>
                      </a:r>
                      <a:r>
                        <a:rPr lang="it-IT" sz="1200" baseline="0" dirty="0" err="1">
                          <a:latin typeface="+mj-lt"/>
                        </a:rPr>
                        <a:t>CdA</a:t>
                      </a:r>
                      <a:r>
                        <a:rPr lang="it-IT" sz="1200" baseline="0" dirty="0">
                          <a:latin typeface="+mj-lt"/>
                        </a:rPr>
                        <a:t>) in base alla regole della maggioranza (più o meno qualificata) o persino dell’unanimità</a:t>
                      </a:r>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68162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E4145CA6-D15E-4661-A94B-88138F02B2BF}" type="slidenum">
              <a:rPr lang="it-IT" smtClean="0"/>
              <a:t>6</a:t>
            </a:fld>
            <a:endParaRPr lang="it-IT"/>
          </a:p>
        </p:txBody>
      </p:sp>
      <p:graphicFrame>
        <p:nvGraphicFramePr>
          <p:cNvPr id="4" name="Tabella 3"/>
          <p:cNvGraphicFramePr>
            <a:graphicFrameLocks noGrp="1"/>
          </p:cNvGraphicFramePr>
          <p:nvPr>
            <p:extLst>
              <p:ext uri="{D42A27DB-BD31-4B8C-83A1-F6EECF244321}">
                <p14:modId xmlns:p14="http://schemas.microsoft.com/office/powerpoint/2010/main" val="3298904581"/>
              </p:ext>
            </p:extLst>
          </p:nvPr>
        </p:nvGraphicFramePr>
        <p:xfrm>
          <a:off x="1043608" y="476672"/>
          <a:ext cx="7200800" cy="4124960"/>
        </p:xfrm>
        <a:graphic>
          <a:graphicData uri="http://schemas.openxmlformats.org/drawingml/2006/table">
            <a:tbl>
              <a:tblPr firstRow="1" bandRow="1">
                <a:tableStyleId>{5940675A-B579-460E-94D1-54222C63F5DA}</a:tableStyleId>
              </a:tblPr>
              <a:tblGrid>
                <a:gridCol w="1512168">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816424">
                  <a:extLst>
                    <a:ext uri="{9D8B030D-6E8A-4147-A177-3AD203B41FA5}">
                      <a16:colId xmlns:a16="http://schemas.microsoft.com/office/drawing/2014/main" val="20002"/>
                    </a:ext>
                  </a:extLst>
                </a:gridCol>
              </a:tblGrid>
              <a:tr h="370840">
                <a:tc gridSpan="3">
                  <a:txBody>
                    <a:bodyPr/>
                    <a:lstStyle/>
                    <a:p>
                      <a:pPr algn="ctr"/>
                      <a:r>
                        <a:rPr lang="it-IT" sz="1800" kern="1200" dirty="0">
                          <a:effectLst/>
                          <a:latin typeface="+mj-lt"/>
                        </a:rPr>
                        <a:t>Università di Macerata – </a:t>
                      </a:r>
                      <a:r>
                        <a:rPr lang="it-IT" sz="1800" kern="1200" dirty="0">
                          <a:effectLst/>
                          <a:latin typeface="+mj-lt"/>
                          <a:sym typeface="Symbol"/>
                        </a:rPr>
                        <a:t></a:t>
                      </a:r>
                      <a:r>
                        <a:rPr lang="it-IT" sz="1800" kern="1200" dirty="0">
                          <a:effectLst/>
                          <a:latin typeface="+mj-lt"/>
                        </a:rPr>
                        <a:t>Ottavio Grandinetti</a:t>
                      </a:r>
                      <a:endParaRPr lang="it-IT"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0"/>
                  </a:ext>
                </a:extLst>
              </a:tr>
              <a:tr h="370840">
                <a:tc gridSpan="3">
                  <a:txBody>
                    <a:bodyPr/>
                    <a:lstStyle/>
                    <a:p>
                      <a:pPr algn="ctr"/>
                      <a:endParaRPr lang="it-IT" cap="small" dirty="0">
                        <a:latin typeface="+mj-lt"/>
                      </a:endParaRPr>
                    </a:p>
                    <a:p>
                      <a:pPr algn="ctr"/>
                      <a:r>
                        <a:rPr lang="it-IT" cap="small" dirty="0">
                          <a:latin typeface="+mj-lt"/>
                        </a:rPr>
                        <a:t>Laboratorio</a:t>
                      </a:r>
                      <a:r>
                        <a:rPr lang="it-IT" cap="small" baseline="0" dirty="0">
                          <a:latin typeface="+mj-lt"/>
                        </a:rPr>
                        <a:t> di diritto e policy dei social media</a:t>
                      </a:r>
                    </a:p>
                    <a:p>
                      <a:pPr algn="ctr"/>
                      <a:endParaRPr lang="it-IT" cap="small" baseline="0" dirty="0">
                        <a:latin typeface="+mj-lt"/>
                      </a:endParaRPr>
                    </a:p>
                    <a:p>
                      <a:pPr algn="ctr"/>
                      <a:endParaRPr lang="it-IT" cap="small"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1"/>
                  </a:ext>
                </a:extLst>
              </a:tr>
              <a:tr h="370840">
                <a:tc rowSpan="3">
                  <a:txBody>
                    <a:bodyPr/>
                    <a:lstStyle/>
                    <a:p>
                      <a:endParaRPr lang="it-IT" sz="1200" dirty="0">
                        <a:latin typeface="+mj-lt"/>
                      </a:endParaRPr>
                    </a:p>
                    <a:p>
                      <a:endParaRPr lang="it-IT" sz="1200" dirty="0">
                        <a:latin typeface="+mj-lt"/>
                      </a:endParaRPr>
                    </a:p>
                    <a:p>
                      <a:endParaRPr lang="it-IT" sz="1200" dirty="0">
                        <a:latin typeface="+mj-lt"/>
                      </a:endParaRPr>
                    </a:p>
                    <a:p>
                      <a:endParaRPr lang="it-IT" sz="1200" dirty="0">
                        <a:latin typeface="+mj-lt"/>
                      </a:endParaRPr>
                    </a:p>
                    <a:p>
                      <a:r>
                        <a:rPr lang="it-IT" sz="1200" b="1" dirty="0">
                          <a:latin typeface="+mj-lt"/>
                        </a:rPr>
                        <a:t>Alcune</a:t>
                      </a:r>
                      <a:r>
                        <a:rPr lang="it-IT" sz="1200" b="1" baseline="0" dirty="0">
                          <a:latin typeface="+mj-lt"/>
                        </a:rPr>
                        <a:t> precisazioni terminologiche</a:t>
                      </a:r>
                    </a:p>
                    <a:p>
                      <a:r>
                        <a:rPr lang="it-IT" sz="1200" b="1" baseline="0" dirty="0">
                          <a:latin typeface="+mj-lt"/>
                        </a:rPr>
                        <a:t>(segue)</a:t>
                      </a:r>
                      <a:endParaRPr lang="it-IT" sz="1200" b="1" dirty="0">
                        <a:latin typeface="+mj-lt"/>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lang="it-IT" sz="1200" dirty="0">
                        <a:latin typeface="+mj-lt"/>
                        <a:cs typeface="Courier New"/>
                      </a:endParaRPr>
                    </a:p>
                    <a:p>
                      <a:endParaRPr lang="it-IT" sz="1200" dirty="0">
                        <a:latin typeface="+mj-lt"/>
                        <a:cs typeface="Courier New"/>
                      </a:endParaRPr>
                    </a:p>
                    <a:p>
                      <a:r>
                        <a:rPr lang="it-IT" sz="1200" dirty="0">
                          <a:latin typeface="+mj-lt"/>
                          <a:cs typeface="Courier New"/>
                        </a:rPr>
                        <a:t>● </a:t>
                      </a:r>
                      <a:r>
                        <a:rPr lang="it-IT" sz="1200" u="sng" dirty="0">
                          <a:latin typeface="+mj-lt"/>
                          <a:cs typeface="Courier New"/>
                        </a:rPr>
                        <a:t>Autoregolamentazione</a:t>
                      </a:r>
                      <a:r>
                        <a:rPr lang="it-IT" sz="1200" dirty="0">
                          <a:latin typeface="+mj-lt"/>
                          <a:cs typeface="Courier New"/>
                        </a:rPr>
                        <a:t>:</a:t>
                      </a:r>
                    </a:p>
                    <a:p>
                      <a:endParaRPr lang="it-IT" sz="1200" dirty="0">
                        <a:latin typeface="+mj-lt"/>
                        <a:cs typeface="Courier New"/>
                      </a:endParaRPr>
                    </a:p>
                    <a:p>
                      <a:endParaRPr lang="it-IT" sz="1200" dirty="0">
                        <a:latin typeface="+mj-lt"/>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it-IT" sz="1200" dirty="0">
                          <a:latin typeface="+mj-lt"/>
                        </a:rPr>
                        <a:t>Costituisce un’iniziativa volontaria che permette</a:t>
                      </a:r>
                      <a:r>
                        <a:rPr lang="it-IT" sz="1200" baseline="0" dirty="0">
                          <a:latin typeface="+mj-lt"/>
                        </a:rPr>
                        <a:t> agli operatori economici, alle parti sociali, alle organizzazioni non governative (ONG) o alle associazioni di adottare fra di loro e per sé stessi regole comuni</a:t>
                      </a:r>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70840">
                <a:tc vMerge="1">
                  <a:txBody>
                    <a:bodyPr/>
                    <a:lstStyle/>
                    <a:p>
                      <a:endParaRPr lang="it-IT" dirty="0"/>
                    </a:p>
                  </a:txBody>
                  <a:tcPr/>
                </a:tc>
                <a:tc>
                  <a:txBody>
                    <a:bodyPr/>
                    <a:lstStyle/>
                    <a:p>
                      <a:endParaRPr lang="it-IT" sz="1200" dirty="0">
                        <a:latin typeface="+mj-lt"/>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840">
                <a:tc vMerge="1">
                  <a:txBody>
                    <a:bodyPr/>
                    <a:lstStyle/>
                    <a:p>
                      <a:endParaRPr lang="it-IT" dirty="0"/>
                    </a:p>
                  </a:txBody>
                  <a:tcPr/>
                </a:tc>
                <a:tc>
                  <a:txBody>
                    <a:bodyPr/>
                    <a:lstStyle/>
                    <a:p>
                      <a:endParaRPr lang="it-IT" sz="1200" kern="1200" dirty="0">
                        <a:solidFill>
                          <a:schemeClr val="tx1"/>
                        </a:solidFill>
                        <a:latin typeface="+mj-lt"/>
                        <a:ea typeface="+mn-ea"/>
                        <a:cs typeface="Courier New"/>
                      </a:endParaRPr>
                    </a:p>
                    <a:p>
                      <a:r>
                        <a:rPr lang="it-IT" sz="1200" kern="1200" dirty="0">
                          <a:solidFill>
                            <a:schemeClr val="tx1"/>
                          </a:solidFill>
                          <a:latin typeface="+mj-lt"/>
                          <a:ea typeface="+mn-ea"/>
                          <a:cs typeface="Courier New"/>
                        </a:rPr>
                        <a:t>● </a:t>
                      </a:r>
                      <a:r>
                        <a:rPr lang="it-IT" sz="1200" u="sng" kern="1200" dirty="0" err="1">
                          <a:solidFill>
                            <a:schemeClr val="tx1"/>
                          </a:solidFill>
                          <a:latin typeface="+mj-lt"/>
                          <a:ea typeface="+mn-ea"/>
                          <a:cs typeface="Courier New"/>
                        </a:rPr>
                        <a:t>Coregolamentazione</a:t>
                      </a:r>
                      <a:r>
                        <a:rPr lang="it-IT" sz="1200" u="sng" kern="1200" baseline="0" dirty="0">
                          <a:solidFill>
                            <a:schemeClr val="tx1"/>
                          </a:solidFill>
                          <a:latin typeface="+mj-lt"/>
                          <a:ea typeface="+mn-ea"/>
                          <a:cs typeface="Courier New"/>
                        </a:rPr>
                        <a:t>:</a:t>
                      </a:r>
                      <a:endParaRPr lang="it-IT" sz="1200" kern="1200" dirty="0">
                        <a:solidFill>
                          <a:schemeClr val="tx1"/>
                        </a:solidFill>
                        <a:latin typeface="+mj-lt"/>
                        <a:ea typeface="+mn-ea"/>
                        <a:cs typeface="Courier New"/>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it-IT" sz="1200" dirty="0">
                          <a:latin typeface="+mj-lt"/>
                        </a:rPr>
                        <a:t>Realizza un collegamento giuridico tra l’autoregolamentazione e l’autorità statale consentendo l’intervento correttivo dello Stato qualora gli obiettivi di interesse generale (di rilevanza</a:t>
                      </a:r>
                      <a:r>
                        <a:rPr lang="it-IT" sz="1200" baseline="0" dirty="0">
                          <a:latin typeface="+mj-lt"/>
                        </a:rPr>
                        <a:t> pubblica) non siano conseguiti attraverso l’autoregolamentazione degli operatori economici</a:t>
                      </a:r>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965446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E4145CA6-D15E-4661-A94B-88138F02B2BF}" type="slidenum">
              <a:rPr lang="it-IT" smtClean="0"/>
              <a:t>7</a:t>
            </a:fld>
            <a:endParaRPr lang="it-IT"/>
          </a:p>
        </p:txBody>
      </p:sp>
      <p:graphicFrame>
        <p:nvGraphicFramePr>
          <p:cNvPr id="4" name="Tabella 3"/>
          <p:cNvGraphicFramePr>
            <a:graphicFrameLocks noGrp="1"/>
          </p:cNvGraphicFramePr>
          <p:nvPr>
            <p:extLst>
              <p:ext uri="{D42A27DB-BD31-4B8C-83A1-F6EECF244321}">
                <p14:modId xmlns:p14="http://schemas.microsoft.com/office/powerpoint/2010/main" val="2328115605"/>
              </p:ext>
            </p:extLst>
          </p:nvPr>
        </p:nvGraphicFramePr>
        <p:xfrm>
          <a:off x="1043608" y="476672"/>
          <a:ext cx="7200800" cy="4673600"/>
        </p:xfrm>
        <a:graphic>
          <a:graphicData uri="http://schemas.openxmlformats.org/drawingml/2006/table">
            <a:tbl>
              <a:tblPr firstRow="1" bandRow="1">
                <a:tableStyleId>{5940675A-B579-460E-94D1-54222C63F5DA}</a:tableStyleId>
              </a:tblPr>
              <a:tblGrid>
                <a:gridCol w="1512168">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816424">
                  <a:extLst>
                    <a:ext uri="{9D8B030D-6E8A-4147-A177-3AD203B41FA5}">
                      <a16:colId xmlns:a16="http://schemas.microsoft.com/office/drawing/2014/main" val="20002"/>
                    </a:ext>
                  </a:extLst>
                </a:gridCol>
              </a:tblGrid>
              <a:tr h="370840">
                <a:tc gridSpan="3">
                  <a:txBody>
                    <a:bodyPr/>
                    <a:lstStyle/>
                    <a:p>
                      <a:pPr algn="ctr"/>
                      <a:r>
                        <a:rPr lang="it-IT" sz="1800" kern="1200" dirty="0">
                          <a:effectLst/>
                          <a:latin typeface="+mj-lt"/>
                        </a:rPr>
                        <a:t>Università di Macerata – </a:t>
                      </a:r>
                      <a:r>
                        <a:rPr lang="it-IT" sz="1800" kern="1200" dirty="0">
                          <a:effectLst/>
                          <a:latin typeface="+mj-lt"/>
                          <a:sym typeface="Symbol"/>
                        </a:rPr>
                        <a:t></a:t>
                      </a:r>
                      <a:r>
                        <a:rPr lang="it-IT" sz="1800" kern="1200" dirty="0">
                          <a:effectLst/>
                          <a:latin typeface="+mj-lt"/>
                        </a:rPr>
                        <a:t>Ottavio Grandinetti</a:t>
                      </a:r>
                      <a:endParaRPr lang="it-IT"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0"/>
                  </a:ext>
                </a:extLst>
              </a:tr>
              <a:tr h="370840">
                <a:tc gridSpan="3">
                  <a:txBody>
                    <a:bodyPr/>
                    <a:lstStyle/>
                    <a:p>
                      <a:pPr algn="ctr"/>
                      <a:endParaRPr lang="it-IT" cap="small" dirty="0">
                        <a:latin typeface="+mj-lt"/>
                      </a:endParaRPr>
                    </a:p>
                    <a:p>
                      <a:pPr algn="ctr"/>
                      <a:r>
                        <a:rPr lang="it-IT" cap="small" dirty="0">
                          <a:latin typeface="+mj-lt"/>
                        </a:rPr>
                        <a:t>Laboratorio</a:t>
                      </a:r>
                      <a:r>
                        <a:rPr lang="it-IT" cap="small" baseline="0" dirty="0">
                          <a:latin typeface="+mj-lt"/>
                        </a:rPr>
                        <a:t> di diritto e policy dei social media</a:t>
                      </a:r>
                    </a:p>
                    <a:p>
                      <a:pPr algn="ctr"/>
                      <a:endParaRPr lang="it-IT" cap="small" baseline="0" dirty="0">
                        <a:latin typeface="+mj-lt"/>
                      </a:endParaRPr>
                    </a:p>
                    <a:p>
                      <a:pPr algn="ctr"/>
                      <a:endParaRPr lang="it-IT" cap="small"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1"/>
                  </a:ext>
                </a:extLst>
              </a:tr>
              <a:tr h="370840">
                <a:tc rowSpan="3">
                  <a:txBody>
                    <a:bodyPr/>
                    <a:lstStyle/>
                    <a:p>
                      <a:endParaRPr lang="it-IT" sz="1200" dirty="0">
                        <a:latin typeface="+mj-lt"/>
                      </a:endParaRPr>
                    </a:p>
                    <a:p>
                      <a:endParaRPr lang="it-IT" sz="1200" dirty="0">
                        <a:latin typeface="+mj-lt"/>
                      </a:endParaRPr>
                    </a:p>
                    <a:p>
                      <a:endParaRPr lang="it-IT" sz="1200" dirty="0">
                        <a:latin typeface="+mj-lt"/>
                      </a:endParaRPr>
                    </a:p>
                    <a:p>
                      <a:endParaRPr lang="it-IT" sz="1200" dirty="0">
                        <a:latin typeface="+mj-lt"/>
                      </a:endParaRPr>
                    </a:p>
                    <a:p>
                      <a:r>
                        <a:rPr lang="it-IT" sz="1200" b="1" dirty="0">
                          <a:latin typeface="+mj-lt"/>
                        </a:rPr>
                        <a:t>Alcune</a:t>
                      </a:r>
                      <a:r>
                        <a:rPr lang="it-IT" sz="1200" b="1" baseline="0" dirty="0">
                          <a:latin typeface="+mj-lt"/>
                        </a:rPr>
                        <a:t> precisazioni terminologiche</a:t>
                      </a:r>
                    </a:p>
                    <a:p>
                      <a:r>
                        <a:rPr lang="it-IT" sz="1200" b="1" baseline="0" dirty="0">
                          <a:latin typeface="+mj-lt"/>
                        </a:rPr>
                        <a:t>(segue)</a:t>
                      </a:r>
                      <a:endParaRPr lang="it-IT" sz="1200" b="1" dirty="0">
                        <a:latin typeface="+mj-lt"/>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3">
                  <a:txBody>
                    <a:bodyPr/>
                    <a:lstStyle/>
                    <a:p>
                      <a:endParaRPr lang="it-IT" sz="1200" dirty="0">
                        <a:latin typeface="+mj-lt"/>
                        <a:cs typeface="Courier New"/>
                      </a:endParaRPr>
                    </a:p>
                    <a:p>
                      <a:endParaRPr lang="it-IT" sz="1200" dirty="0">
                        <a:latin typeface="+mj-lt"/>
                        <a:cs typeface="Courier New"/>
                      </a:endParaRPr>
                    </a:p>
                    <a:p>
                      <a:endParaRPr lang="it-IT" sz="1200" dirty="0">
                        <a:latin typeface="+mj-lt"/>
                      </a:endParaRPr>
                    </a:p>
                    <a:p>
                      <a:endParaRPr lang="it-IT" sz="1200" kern="1200" dirty="0">
                        <a:solidFill>
                          <a:schemeClr val="tx1"/>
                        </a:solidFill>
                        <a:latin typeface="+mj-lt"/>
                        <a:ea typeface="+mn-ea"/>
                        <a:cs typeface="Courier New"/>
                      </a:endParaRPr>
                    </a:p>
                    <a:p>
                      <a:endParaRPr lang="it-IT" sz="1200" kern="1200" dirty="0">
                        <a:solidFill>
                          <a:schemeClr val="tx1"/>
                        </a:solidFill>
                        <a:latin typeface="+mj-lt"/>
                        <a:ea typeface="+mn-ea"/>
                        <a:cs typeface="Courier New"/>
                      </a:endParaRPr>
                    </a:p>
                    <a:p>
                      <a:endParaRPr lang="it-IT" sz="1200" kern="1200" dirty="0">
                        <a:solidFill>
                          <a:schemeClr val="tx1"/>
                        </a:solidFill>
                        <a:latin typeface="+mj-lt"/>
                        <a:ea typeface="+mn-ea"/>
                        <a:cs typeface="Courier New"/>
                      </a:endParaRPr>
                    </a:p>
                    <a:p>
                      <a:endParaRPr lang="it-IT" sz="1200" kern="1200" dirty="0">
                        <a:solidFill>
                          <a:schemeClr val="tx1"/>
                        </a:solidFill>
                        <a:latin typeface="+mj-lt"/>
                        <a:ea typeface="+mn-ea"/>
                        <a:cs typeface="Courier New"/>
                      </a:endParaRPr>
                    </a:p>
                    <a:p>
                      <a:r>
                        <a:rPr lang="it-IT" sz="1200" kern="1200" dirty="0">
                          <a:solidFill>
                            <a:schemeClr val="tx1"/>
                          </a:solidFill>
                          <a:latin typeface="+mj-lt"/>
                          <a:ea typeface="+mn-ea"/>
                          <a:cs typeface="Courier New"/>
                        </a:rPr>
                        <a:t>● </a:t>
                      </a:r>
                      <a:r>
                        <a:rPr lang="it-IT" sz="1200" u="sng" kern="1200" dirty="0">
                          <a:solidFill>
                            <a:schemeClr val="tx1"/>
                          </a:solidFill>
                          <a:latin typeface="+mj-lt"/>
                          <a:ea typeface="+mn-ea"/>
                          <a:cs typeface="Courier New"/>
                        </a:rPr>
                        <a:t>Predisposizione unilaterale di condizioni generali di contratto</a:t>
                      </a:r>
                      <a:r>
                        <a:rPr lang="it-IT" sz="1200" u="sng" kern="1200" baseline="0" dirty="0">
                          <a:solidFill>
                            <a:schemeClr val="tx1"/>
                          </a:solidFill>
                          <a:latin typeface="+mj-lt"/>
                          <a:ea typeface="+mn-ea"/>
                          <a:cs typeface="Courier New"/>
                        </a:rPr>
                        <a:t>:</a:t>
                      </a:r>
                      <a:endParaRPr lang="it-IT" sz="1200" kern="1200" dirty="0">
                        <a:solidFill>
                          <a:schemeClr val="tx1"/>
                        </a:solidFill>
                        <a:latin typeface="+mj-lt"/>
                        <a:ea typeface="+mn-ea"/>
                        <a:cs typeface="Courier New"/>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it-IT" sz="1200" dirty="0">
                          <a:latin typeface="+mj-lt"/>
                        </a:rPr>
                        <a:t>- Questo fenomeno</a:t>
                      </a:r>
                      <a:r>
                        <a:rPr lang="it-IT" sz="1200" baseline="0" dirty="0">
                          <a:latin typeface="+mj-lt"/>
                        </a:rPr>
                        <a:t> si realizza quando il rapporto contrattuale intercorre tra parti con potere economico diverso, in cui c’è un contraente «forte» (ad es., un’impresa) ed un contraente «debole» (ad es., un consumatore) e quindi il primo ha la possibilità di prevaricare il secondo, imponendogli contratti ingiusti (artt. 1341-42, 1370 cod. civ.; Codice di consumo; discipline settoriali a tutela del consumatore o dell’utente)</a:t>
                      </a:r>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70840">
                <a:tc vMerge="1">
                  <a:txBody>
                    <a:bodyPr/>
                    <a:lstStyle/>
                    <a:p>
                      <a:endParaRPr lang="it-IT" dirty="0"/>
                    </a:p>
                  </a:txBody>
                  <a:tcPr/>
                </a:tc>
                <a:tc vMerge="1">
                  <a:txBody>
                    <a:bodyPr/>
                    <a:lstStyle/>
                    <a:p>
                      <a:endParaRPr lang="it-IT" sz="1200" dirty="0">
                        <a:latin typeface="+mj-lt"/>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840">
                <a:tc vMerge="1">
                  <a:txBody>
                    <a:bodyPr/>
                    <a:lstStyle/>
                    <a:p>
                      <a:endParaRPr lang="it-IT" dirty="0"/>
                    </a:p>
                  </a:txBody>
                  <a:tcPr/>
                </a:tc>
                <a:tc vMerge="1">
                  <a:txBody>
                    <a:bodyPr/>
                    <a:lstStyle/>
                    <a:p>
                      <a:endParaRPr lang="it-IT" sz="1200" kern="1200" dirty="0">
                        <a:solidFill>
                          <a:schemeClr val="tx1"/>
                        </a:solidFill>
                        <a:latin typeface="+mj-lt"/>
                        <a:ea typeface="+mn-ea"/>
                        <a:cs typeface="Courier New"/>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it-IT" sz="1200" dirty="0">
                          <a:latin typeface="+mj-lt"/>
                        </a:rPr>
                        <a:t>- Soprattutto nel caso di beni e servizi standardizzati, le imprese ricorrono</a:t>
                      </a:r>
                      <a:r>
                        <a:rPr lang="it-IT" sz="1200" baseline="0" dirty="0">
                          <a:latin typeface="+mj-lt"/>
                        </a:rPr>
                        <a:t> alla predisposizione unilaterale di condizioni generali di contratto (CG), a cui la controparte debole può solo decidere di aderire, accettando in blocco tutte le condizioni, oppure rinunziare a quel bene o servizio</a:t>
                      </a:r>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616396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E4145CA6-D15E-4661-A94B-88138F02B2BF}" type="slidenum">
              <a:rPr lang="it-IT" smtClean="0"/>
              <a:t>8</a:t>
            </a:fld>
            <a:endParaRPr lang="it-IT"/>
          </a:p>
        </p:txBody>
      </p:sp>
      <p:graphicFrame>
        <p:nvGraphicFramePr>
          <p:cNvPr id="4" name="Tabella 3"/>
          <p:cNvGraphicFramePr>
            <a:graphicFrameLocks noGrp="1"/>
          </p:cNvGraphicFramePr>
          <p:nvPr>
            <p:extLst>
              <p:ext uri="{D42A27DB-BD31-4B8C-83A1-F6EECF244321}">
                <p14:modId xmlns:p14="http://schemas.microsoft.com/office/powerpoint/2010/main" val="3140960820"/>
              </p:ext>
            </p:extLst>
          </p:nvPr>
        </p:nvGraphicFramePr>
        <p:xfrm>
          <a:off x="1043608" y="476672"/>
          <a:ext cx="7200800" cy="4861560"/>
        </p:xfrm>
        <a:graphic>
          <a:graphicData uri="http://schemas.openxmlformats.org/drawingml/2006/table">
            <a:tbl>
              <a:tblPr firstRow="1" bandRow="1">
                <a:tableStyleId>{5940675A-B579-460E-94D1-54222C63F5DA}</a:tableStyleId>
              </a:tblPr>
              <a:tblGrid>
                <a:gridCol w="1512168">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816424">
                  <a:extLst>
                    <a:ext uri="{9D8B030D-6E8A-4147-A177-3AD203B41FA5}">
                      <a16:colId xmlns:a16="http://schemas.microsoft.com/office/drawing/2014/main" val="20002"/>
                    </a:ext>
                  </a:extLst>
                </a:gridCol>
              </a:tblGrid>
              <a:tr h="370840">
                <a:tc gridSpan="3">
                  <a:txBody>
                    <a:bodyPr/>
                    <a:lstStyle/>
                    <a:p>
                      <a:pPr algn="ctr"/>
                      <a:r>
                        <a:rPr lang="it-IT" sz="1800" kern="1200" dirty="0">
                          <a:effectLst/>
                          <a:latin typeface="+mj-lt"/>
                        </a:rPr>
                        <a:t>Università di Macerata – </a:t>
                      </a:r>
                      <a:r>
                        <a:rPr lang="it-IT" sz="1800" kern="1200" dirty="0">
                          <a:effectLst/>
                          <a:latin typeface="+mj-lt"/>
                          <a:sym typeface="Symbol"/>
                        </a:rPr>
                        <a:t></a:t>
                      </a:r>
                      <a:r>
                        <a:rPr lang="it-IT" sz="1800" kern="1200" dirty="0">
                          <a:effectLst/>
                          <a:latin typeface="+mj-lt"/>
                        </a:rPr>
                        <a:t>Ottavio Grandinetti</a:t>
                      </a:r>
                      <a:endParaRPr lang="it-IT"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0"/>
                  </a:ext>
                </a:extLst>
              </a:tr>
              <a:tr h="370840">
                <a:tc gridSpan="3">
                  <a:txBody>
                    <a:bodyPr/>
                    <a:lstStyle/>
                    <a:p>
                      <a:pPr algn="ctr"/>
                      <a:endParaRPr lang="it-IT" cap="small" dirty="0">
                        <a:latin typeface="+mj-lt"/>
                      </a:endParaRPr>
                    </a:p>
                    <a:p>
                      <a:pPr algn="ctr"/>
                      <a:r>
                        <a:rPr lang="it-IT" cap="small" dirty="0">
                          <a:latin typeface="+mj-lt"/>
                        </a:rPr>
                        <a:t>Laboratorio</a:t>
                      </a:r>
                      <a:r>
                        <a:rPr lang="it-IT" cap="small" baseline="0" dirty="0">
                          <a:latin typeface="+mj-lt"/>
                        </a:rPr>
                        <a:t> di diritto e policy dei social media</a:t>
                      </a:r>
                    </a:p>
                    <a:p>
                      <a:pPr algn="ctr"/>
                      <a:endParaRPr lang="it-IT" cap="small" baseline="0" dirty="0">
                        <a:latin typeface="+mj-lt"/>
                      </a:endParaRPr>
                    </a:p>
                    <a:p>
                      <a:pPr algn="ctr"/>
                      <a:endParaRPr lang="it-IT" cap="small"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1"/>
                  </a:ext>
                </a:extLst>
              </a:tr>
              <a:tr h="370840">
                <a:tc rowSpan="4">
                  <a:txBody>
                    <a:bodyPr/>
                    <a:lstStyle/>
                    <a:p>
                      <a:endParaRPr lang="it-IT" sz="1200" dirty="0">
                        <a:latin typeface="+mj-lt"/>
                      </a:endParaRPr>
                    </a:p>
                    <a:p>
                      <a:endParaRPr lang="it-IT" sz="1200" dirty="0">
                        <a:latin typeface="+mj-lt"/>
                      </a:endParaRPr>
                    </a:p>
                    <a:p>
                      <a:endParaRPr lang="it-IT" sz="1200" dirty="0">
                        <a:latin typeface="+mj-lt"/>
                      </a:endParaRPr>
                    </a:p>
                    <a:p>
                      <a:endParaRPr lang="it-IT" sz="1200" dirty="0">
                        <a:latin typeface="+mj-lt"/>
                      </a:endParaRPr>
                    </a:p>
                    <a:p>
                      <a:r>
                        <a:rPr lang="it-IT" sz="1200" b="1" dirty="0">
                          <a:latin typeface="+mj-lt"/>
                        </a:rPr>
                        <a:t>Le Piattaforme online </a:t>
                      </a: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4">
                  <a:txBody>
                    <a:bodyPr/>
                    <a:lstStyle/>
                    <a:p>
                      <a:endParaRPr lang="it-IT" sz="1200" dirty="0">
                        <a:latin typeface="+mj-lt"/>
                        <a:cs typeface="Courier New"/>
                      </a:endParaRPr>
                    </a:p>
                    <a:p>
                      <a:endParaRPr lang="it-IT" sz="1200" dirty="0">
                        <a:latin typeface="+mj-lt"/>
                        <a:cs typeface="Courier New"/>
                      </a:endParaRPr>
                    </a:p>
                    <a:p>
                      <a:endParaRPr lang="it-IT" sz="1200" dirty="0">
                        <a:latin typeface="+mj-lt"/>
                      </a:endParaRPr>
                    </a:p>
                    <a:p>
                      <a:endParaRPr lang="it-IT" sz="1200" kern="1200" dirty="0">
                        <a:solidFill>
                          <a:schemeClr val="tx1"/>
                        </a:solidFill>
                        <a:latin typeface="+mj-lt"/>
                        <a:ea typeface="+mn-ea"/>
                        <a:cs typeface="Courier New"/>
                      </a:endParaRPr>
                    </a:p>
                    <a:p>
                      <a:endParaRPr lang="it-IT" sz="1200" kern="1200" dirty="0">
                        <a:solidFill>
                          <a:schemeClr val="tx1"/>
                        </a:solidFill>
                        <a:latin typeface="+mj-lt"/>
                        <a:ea typeface="+mn-ea"/>
                        <a:cs typeface="Courier New"/>
                      </a:endParaRPr>
                    </a:p>
                    <a:p>
                      <a:endParaRPr lang="it-IT" sz="1200" kern="1200" dirty="0">
                        <a:solidFill>
                          <a:schemeClr val="tx1"/>
                        </a:solidFill>
                        <a:latin typeface="+mj-lt"/>
                        <a:ea typeface="+mn-ea"/>
                        <a:cs typeface="Courier New"/>
                      </a:endParaRPr>
                    </a:p>
                    <a:p>
                      <a:endParaRPr lang="it-IT" sz="1200" kern="1200" dirty="0">
                        <a:solidFill>
                          <a:schemeClr val="tx1"/>
                        </a:solidFill>
                        <a:latin typeface="+mj-lt"/>
                        <a:ea typeface="+mn-ea"/>
                        <a:cs typeface="Courier New"/>
                      </a:endParaRPr>
                    </a:p>
                    <a:p>
                      <a:r>
                        <a:rPr lang="it-IT" sz="1200" kern="1200" dirty="0">
                          <a:solidFill>
                            <a:schemeClr val="tx1"/>
                          </a:solidFill>
                          <a:latin typeface="+mj-lt"/>
                          <a:ea typeface="+mn-ea"/>
                          <a:cs typeface="Courier New"/>
                        </a:rPr>
                        <a:t>● </a:t>
                      </a:r>
                      <a:r>
                        <a:rPr lang="it-IT" sz="1200" u="sng" kern="1200" dirty="0">
                          <a:solidFill>
                            <a:schemeClr val="tx1"/>
                          </a:solidFill>
                          <a:latin typeface="+mj-lt"/>
                          <a:ea typeface="+mn-ea"/>
                          <a:cs typeface="Courier New"/>
                        </a:rPr>
                        <a:t>Piattaforme</a:t>
                      </a:r>
                      <a:r>
                        <a:rPr lang="it-IT" sz="1200" u="sng" kern="1200" baseline="0" dirty="0">
                          <a:solidFill>
                            <a:schemeClr val="tx1"/>
                          </a:solidFill>
                          <a:latin typeface="+mj-lt"/>
                          <a:ea typeface="+mn-ea"/>
                          <a:cs typeface="Courier New"/>
                        </a:rPr>
                        <a:t> online dal punto di vista economico</a:t>
                      </a:r>
                      <a:endParaRPr lang="it-IT" sz="1200" kern="1200" dirty="0">
                        <a:solidFill>
                          <a:schemeClr val="tx1"/>
                        </a:solidFill>
                        <a:latin typeface="+mj-lt"/>
                        <a:ea typeface="+mn-ea"/>
                        <a:cs typeface="Courier New"/>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it-IT" sz="1200" dirty="0">
                          <a:latin typeface="+mj-lt"/>
                        </a:rPr>
                        <a:t>- Ambiguità del termine</a:t>
                      </a:r>
                      <a:r>
                        <a:rPr lang="it-IT" sz="1200" baseline="0" dirty="0">
                          <a:latin typeface="+mj-lt"/>
                        </a:rPr>
                        <a:t> «piattaforma»</a:t>
                      </a:r>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70840">
                <a:tc vMerge="1">
                  <a:txBody>
                    <a:bodyPr/>
                    <a:lstStyle/>
                    <a:p>
                      <a:endParaRPr lang="it-IT"/>
                    </a:p>
                  </a:txBody>
                  <a:tcPr/>
                </a:tc>
                <a:tc vMerge="1">
                  <a:txBody>
                    <a:bodyPr/>
                    <a:lstStyle/>
                    <a:p>
                      <a:endParaRPr lang="it-IT"/>
                    </a:p>
                  </a:txBody>
                  <a:tcPr/>
                </a:tc>
                <a:tc>
                  <a:txBody>
                    <a:bodyPr/>
                    <a:lstStyle/>
                    <a:p>
                      <a:pPr algn="just"/>
                      <a:r>
                        <a:rPr lang="it-IT" sz="1200" dirty="0">
                          <a:latin typeface="+mj-lt"/>
                        </a:rPr>
                        <a:t>- </a:t>
                      </a:r>
                      <a:r>
                        <a:rPr lang="it-IT" sz="1200" u="sng" dirty="0">
                          <a:latin typeface="+mj-lt"/>
                        </a:rPr>
                        <a:t>Definizione di massima</a:t>
                      </a:r>
                      <a:r>
                        <a:rPr lang="it-IT" sz="1200" u="none" dirty="0">
                          <a:latin typeface="+mj-lt"/>
                        </a:rPr>
                        <a:t>:</a:t>
                      </a:r>
                      <a:r>
                        <a:rPr lang="it-IT" sz="1200" u="none" baseline="0" dirty="0">
                          <a:latin typeface="+mj-lt"/>
                        </a:rPr>
                        <a:t> un’impresa che opera in mercati a due (o più) versanti e che usa Internet per consentire interazioni tra due o più gruppi di utenti così da generare valore almeno per uno dei due gruppi (Commissione Europea, 2015-2016)</a:t>
                      </a:r>
                      <a:endParaRPr lang="it-IT" sz="1200" u="sng"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840">
                <a:tc vMerge="1">
                  <a:txBody>
                    <a:bodyPr/>
                    <a:lstStyle/>
                    <a:p>
                      <a:endParaRPr lang="it-IT" dirty="0"/>
                    </a:p>
                  </a:txBody>
                  <a:tcPr/>
                </a:tc>
                <a:tc vMerge="1">
                  <a:txBody>
                    <a:bodyPr/>
                    <a:lstStyle/>
                    <a:p>
                      <a:endParaRPr lang="it-IT" sz="1200" dirty="0">
                        <a:latin typeface="+mj-lt"/>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it-IT" sz="1200" dirty="0">
                          <a:latin typeface="+mj-lt"/>
                        </a:rPr>
                        <a:t>- Caratteristiche dei mercati a due</a:t>
                      </a:r>
                      <a:r>
                        <a:rPr lang="it-IT" sz="1200" baseline="0" dirty="0">
                          <a:latin typeface="+mj-lt"/>
                        </a:rPr>
                        <a:t> (o più) versanti</a:t>
                      </a:r>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70840">
                <a:tc vMerge="1">
                  <a:txBody>
                    <a:bodyPr/>
                    <a:lstStyle/>
                    <a:p>
                      <a:endParaRPr lang="it-IT" dirty="0"/>
                    </a:p>
                  </a:txBody>
                  <a:tcPr/>
                </a:tc>
                <a:tc vMerge="1">
                  <a:txBody>
                    <a:bodyPr/>
                    <a:lstStyle/>
                    <a:p>
                      <a:endParaRPr lang="it-IT" sz="1200" kern="1200" dirty="0">
                        <a:solidFill>
                          <a:schemeClr val="tx1"/>
                        </a:solidFill>
                        <a:latin typeface="+mj-lt"/>
                        <a:ea typeface="+mn-ea"/>
                        <a:cs typeface="Courier New"/>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it-IT" sz="1200" dirty="0">
                          <a:latin typeface="+mj-lt"/>
                        </a:rPr>
                        <a:t>- Eccessiva genericità</a:t>
                      </a:r>
                      <a:r>
                        <a:rPr lang="it-IT" sz="1200" baseline="0" dirty="0">
                          <a:latin typeface="+mj-lt"/>
                        </a:rPr>
                        <a:t> della definizione, perché le piattaforme variano molto a secondo del tipo di servizio intermediato (ad es., taxi, hotel, </a:t>
                      </a:r>
                      <a:r>
                        <a:rPr lang="it-IT" sz="1200" baseline="0" dirty="0" err="1">
                          <a:latin typeface="+mj-lt"/>
                        </a:rPr>
                        <a:t>b&amp;b</a:t>
                      </a:r>
                      <a:r>
                        <a:rPr lang="it-IT" sz="1200" baseline="0" dirty="0">
                          <a:latin typeface="+mj-lt"/>
                        </a:rPr>
                        <a:t>, contenuti audiovisivi, ecc.) e del modello di business adottato (remunerazione attraverso: la pubblicità, il pagamento per l’inserimento in piattaforma; una percentuale sulle transazioni realizzate attraverso la piattaforma; acquisizione dei dati degli utilizzatori; ecc.)</a:t>
                      </a:r>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862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E4145CA6-D15E-4661-A94B-88138F02B2BF}" type="slidenum">
              <a:rPr lang="it-IT" smtClean="0"/>
              <a:t>9</a:t>
            </a:fld>
            <a:endParaRPr lang="it-IT"/>
          </a:p>
        </p:txBody>
      </p:sp>
      <p:graphicFrame>
        <p:nvGraphicFramePr>
          <p:cNvPr id="4" name="Tabella 3"/>
          <p:cNvGraphicFramePr>
            <a:graphicFrameLocks noGrp="1"/>
          </p:cNvGraphicFramePr>
          <p:nvPr>
            <p:extLst>
              <p:ext uri="{D42A27DB-BD31-4B8C-83A1-F6EECF244321}">
                <p14:modId xmlns:p14="http://schemas.microsoft.com/office/powerpoint/2010/main" val="566128348"/>
              </p:ext>
            </p:extLst>
          </p:nvPr>
        </p:nvGraphicFramePr>
        <p:xfrm>
          <a:off x="1043608" y="476672"/>
          <a:ext cx="7200800" cy="4221480"/>
        </p:xfrm>
        <a:graphic>
          <a:graphicData uri="http://schemas.openxmlformats.org/drawingml/2006/table">
            <a:tbl>
              <a:tblPr firstRow="1" bandRow="1">
                <a:tableStyleId>{5940675A-B579-460E-94D1-54222C63F5DA}</a:tableStyleId>
              </a:tblPr>
              <a:tblGrid>
                <a:gridCol w="1512168">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816424">
                  <a:extLst>
                    <a:ext uri="{9D8B030D-6E8A-4147-A177-3AD203B41FA5}">
                      <a16:colId xmlns:a16="http://schemas.microsoft.com/office/drawing/2014/main" val="20002"/>
                    </a:ext>
                  </a:extLst>
                </a:gridCol>
              </a:tblGrid>
              <a:tr h="370840">
                <a:tc gridSpan="3">
                  <a:txBody>
                    <a:bodyPr/>
                    <a:lstStyle/>
                    <a:p>
                      <a:pPr algn="ctr"/>
                      <a:r>
                        <a:rPr lang="it-IT" sz="1800" kern="1200" dirty="0">
                          <a:effectLst/>
                          <a:latin typeface="+mj-lt"/>
                        </a:rPr>
                        <a:t>Università di Macerata – </a:t>
                      </a:r>
                      <a:r>
                        <a:rPr lang="it-IT" sz="1800" kern="1200" dirty="0">
                          <a:effectLst/>
                          <a:latin typeface="+mj-lt"/>
                          <a:sym typeface="Symbol"/>
                        </a:rPr>
                        <a:t></a:t>
                      </a:r>
                      <a:r>
                        <a:rPr lang="it-IT" sz="1800" kern="1200" dirty="0">
                          <a:effectLst/>
                          <a:latin typeface="+mj-lt"/>
                        </a:rPr>
                        <a:t>Ottavio Grandinetti</a:t>
                      </a:r>
                      <a:endParaRPr lang="it-IT"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0"/>
                  </a:ext>
                </a:extLst>
              </a:tr>
              <a:tr h="370840">
                <a:tc gridSpan="3">
                  <a:txBody>
                    <a:bodyPr/>
                    <a:lstStyle/>
                    <a:p>
                      <a:pPr algn="ctr"/>
                      <a:endParaRPr lang="it-IT" cap="small" dirty="0">
                        <a:latin typeface="+mj-lt"/>
                      </a:endParaRPr>
                    </a:p>
                    <a:p>
                      <a:pPr algn="ctr"/>
                      <a:r>
                        <a:rPr lang="it-IT" cap="small" dirty="0">
                          <a:latin typeface="+mj-lt"/>
                        </a:rPr>
                        <a:t>Laboratorio</a:t>
                      </a:r>
                      <a:r>
                        <a:rPr lang="it-IT" cap="small" baseline="0" dirty="0">
                          <a:latin typeface="+mj-lt"/>
                        </a:rPr>
                        <a:t> di diritto e policy dei social media</a:t>
                      </a:r>
                    </a:p>
                    <a:p>
                      <a:pPr algn="ctr"/>
                      <a:endParaRPr lang="it-IT" cap="small" baseline="0" dirty="0">
                        <a:latin typeface="+mj-lt"/>
                      </a:endParaRPr>
                    </a:p>
                    <a:p>
                      <a:pPr algn="ctr"/>
                      <a:endParaRPr lang="it-IT" cap="small"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1"/>
                  </a:ext>
                </a:extLst>
              </a:tr>
              <a:tr h="741680">
                <a:tc rowSpan="2">
                  <a:txBody>
                    <a:bodyPr/>
                    <a:lstStyle/>
                    <a:p>
                      <a:endParaRPr lang="it-IT" sz="1200" dirty="0">
                        <a:latin typeface="+mj-lt"/>
                      </a:endParaRPr>
                    </a:p>
                    <a:p>
                      <a:endParaRPr lang="it-IT" sz="1200" dirty="0">
                        <a:latin typeface="+mj-lt"/>
                      </a:endParaRPr>
                    </a:p>
                    <a:p>
                      <a:endParaRPr lang="it-IT" sz="1200" dirty="0">
                        <a:latin typeface="+mj-lt"/>
                      </a:endParaRPr>
                    </a:p>
                    <a:p>
                      <a:endParaRPr lang="it-IT" sz="1200" dirty="0">
                        <a:latin typeface="+mj-lt"/>
                      </a:endParaRPr>
                    </a:p>
                    <a:p>
                      <a:r>
                        <a:rPr lang="it-IT" sz="1200" b="1" dirty="0">
                          <a:latin typeface="+mj-lt"/>
                        </a:rPr>
                        <a:t>Le Piattaforme online (segue) </a:t>
                      </a: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endParaRPr lang="it-IT" sz="1200" dirty="0">
                        <a:latin typeface="+mj-lt"/>
                        <a:cs typeface="Courier New"/>
                      </a:endParaRPr>
                    </a:p>
                    <a:p>
                      <a:endParaRPr lang="it-IT" sz="1200" dirty="0">
                        <a:latin typeface="+mj-lt"/>
                        <a:cs typeface="Courier New"/>
                      </a:endParaRPr>
                    </a:p>
                    <a:p>
                      <a:endParaRPr lang="it-IT" sz="1200" dirty="0">
                        <a:latin typeface="+mj-lt"/>
                      </a:endParaRPr>
                    </a:p>
                    <a:p>
                      <a:endParaRPr lang="it-IT" sz="1200" dirty="0">
                        <a:latin typeface="+mj-lt"/>
                      </a:endParaRPr>
                    </a:p>
                    <a:p>
                      <a:endParaRPr lang="it-IT" sz="1200" kern="1200" dirty="0">
                        <a:solidFill>
                          <a:schemeClr val="tx1"/>
                        </a:solidFill>
                        <a:latin typeface="+mj-lt"/>
                        <a:ea typeface="+mn-ea"/>
                        <a:cs typeface="Courier New"/>
                      </a:endParaRPr>
                    </a:p>
                    <a:p>
                      <a:r>
                        <a:rPr lang="it-IT" sz="1200" kern="1200" dirty="0">
                          <a:solidFill>
                            <a:schemeClr val="tx1"/>
                          </a:solidFill>
                          <a:latin typeface="+mj-lt"/>
                          <a:ea typeface="+mn-ea"/>
                          <a:cs typeface="Courier New"/>
                        </a:rPr>
                        <a:t>● </a:t>
                      </a:r>
                      <a:r>
                        <a:rPr lang="it-IT" sz="1200" u="sng" kern="1200" dirty="0">
                          <a:solidFill>
                            <a:schemeClr val="tx1"/>
                          </a:solidFill>
                          <a:latin typeface="+mj-lt"/>
                          <a:ea typeface="+mn-ea"/>
                          <a:cs typeface="Courier New"/>
                        </a:rPr>
                        <a:t>Piattaforme</a:t>
                      </a:r>
                      <a:r>
                        <a:rPr lang="it-IT" sz="1200" u="sng" kern="1200" baseline="0" dirty="0">
                          <a:solidFill>
                            <a:schemeClr val="tx1"/>
                          </a:solidFill>
                          <a:latin typeface="+mj-lt"/>
                          <a:ea typeface="+mn-ea"/>
                          <a:cs typeface="Courier New"/>
                        </a:rPr>
                        <a:t> online dal punto di vista giuridico</a:t>
                      </a:r>
                      <a:endParaRPr lang="it-IT" sz="1200" kern="1200" dirty="0">
                        <a:solidFill>
                          <a:schemeClr val="tx1"/>
                        </a:solidFill>
                        <a:latin typeface="+mj-lt"/>
                        <a:ea typeface="+mn-ea"/>
                        <a:cs typeface="Courier New"/>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it-IT" sz="1200" dirty="0">
                          <a:latin typeface="+mj-lt"/>
                        </a:rPr>
                        <a:t>Un servizio di memorizzazione di informazioni che, su richiesta di un destinatario del servizio, memorizza e diffonde informazioni al pubblico, tranne qualora tale attività sia una funzione minore e puramente accessoria di un altro servizio o funzionalità minore del servizio principale e, per ragioni oggettive e tecniche, non possa essere utilizzata senza tale altro servizio e a condizione che l’integrazione di tale funzione o funzionalità nell’altro servizio non sia un mezzo </a:t>
                      </a:r>
                      <a:r>
                        <a:rPr lang="it-IT" sz="1200" dirty="0" err="1">
                          <a:latin typeface="+mj-lt"/>
                        </a:rPr>
                        <a:t>epr</a:t>
                      </a:r>
                      <a:r>
                        <a:rPr lang="it-IT" sz="1200" dirty="0">
                          <a:latin typeface="+mj-lt"/>
                        </a:rPr>
                        <a:t> eludere l’applicabilità del presente regolamento</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741680">
                <a:tc vMerge="1">
                  <a:txBody>
                    <a:bodyPr/>
                    <a:lstStyle/>
                    <a:p>
                      <a:endParaRPr lang="it-IT" dirty="0"/>
                    </a:p>
                  </a:txBody>
                  <a:tcPr>
                    <a:lnT w="12700" cmpd="sng">
                      <a:noFill/>
                    </a:lnT>
                  </a:tcPr>
                </a:tc>
                <a:tc vMerge="1">
                  <a:txBody>
                    <a:bodyPr/>
                    <a:lstStyle/>
                    <a:p>
                      <a:endParaRPr lang="it-IT" sz="1200" dirty="0">
                        <a:latin typeface="+mj-lt"/>
                      </a:endParaRPr>
                    </a:p>
                  </a:txBody>
                  <a:tcPr>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it-IT" sz="1200" dirty="0">
                          <a:latin typeface="+mj-lt"/>
                        </a:rPr>
                        <a:t>[Reg. UE 2022/2065: in prosieguo «DSA»]</a:t>
                      </a:r>
                    </a:p>
                    <a:p>
                      <a:pPr algn="just"/>
                      <a:endParaRPr lang="it-IT" sz="1200" dirty="0">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07627746"/>
      </p:ext>
    </p:extLst>
  </p:cSld>
  <p:clrMapOvr>
    <a:masterClrMapping/>
  </p:clrMapOvr>
</p:sld>
</file>

<file path=ppt/theme/theme1.xml><?xml version="1.0" encoding="utf-8"?>
<a:theme xmlns:a="http://schemas.openxmlformats.org/drawingml/2006/main" name="Tema di Office">
  <a:themeElements>
    <a:clrScheme name="Personalizzato 2">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nde">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5893</TotalTime>
  <Words>2065</Words>
  <Application>Microsoft Office PowerPoint</Application>
  <PresentationFormat>Presentazione su schermo (4:3)</PresentationFormat>
  <Paragraphs>294</Paragraphs>
  <Slides>18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18</vt:i4>
      </vt:variant>
    </vt:vector>
  </HeadingPairs>
  <TitlesOfParts>
    <vt:vector size="23" baseType="lpstr">
      <vt:lpstr>Arial</vt:lpstr>
      <vt:lpstr>Calibri</vt:lpstr>
      <vt:lpstr>Symbol</vt:lpstr>
      <vt:lpstr>Times New Roman</vt:lpstr>
      <vt:lpstr>Tema di Office</vt:lpstr>
      <vt:lpstr>LABORATORIO DI DIRITTO E POLICY DEI SOCIAL MEDIA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Anna Fantini</dc:creator>
  <cp:lastModifiedBy>segreteria@studiolegalegrandinetti.it</cp:lastModifiedBy>
  <cp:revision>303</cp:revision>
  <cp:lastPrinted>2022-11-30T11:24:15Z</cp:lastPrinted>
  <dcterms:created xsi:type="dcterms:W3CDTF">2015-10-02T10:07:31Z</dcterms:created>
  <dcterms:modified xsi:type="dcterms:W3CDTF">2022-12-22T12:36:14Z</dcterms:modified>
</cp:coreProperties>
</file>