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lvl="0">
      <a:defRPr lang="it-IT"/>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0243BB07-C837-4B9C-BD55-10C659C13323}" type="datetimeFigureOut">
              <a:rPr lang="it-IT" smtClean="0"/>
              <a:t>10/10/2022</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38D7801B-B3B7-4C36-98ED-309FE028926E}" type="slidenum">
              <a:rPr lang="it-IT" smtClean="0"/>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0243BB07-C837-4B9C-BD55-10C659C13323}" type="datetimeFigureOut">
              <a:rPr lang="it-IT" smtClean="0"/>
              <a:t>10/10/2022</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38D7801B-B3B7-4C36-98ED-309FE028926E}"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0243BB07-C837-4B9C-BD55-10C659C13323}"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7801B-B3B7-4C36-98ED-309FE028926E}" type="slidenum">
              <a:rPr lang="it-IT" smtClean="0"/>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0243BB07-C837-4B9C-BD55-10C659C13323}" type="datetimeFigureOut">
              <a:rPr lang="it-IT" smtClean="0"/>
              <a:t>10/10/2022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D7801B-B3B7-4C36-98ED-309FE028926E}" type="slidenum">
              <a:rPr lang="it-IT" smtClean="0"/>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0243BB07-C837-4B9C-BD55-10C659C13323}" type="datetimeFigureOut">
              <a:rPr lang="it-IT" smtClean="0"/>
              <a:t>10/10/2022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43BB07-C837-4B9C-BD55-10C659C13323}" type="datetimeFigureOut">
              <a:rPr lang="it-IT" smtClean="0"/>
              <a:t>10/10/2022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0243BB07-C837-4B9C-BD55-10C659C13323}"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7801B-B3B7-4C36-98ED-309FE028926E}" type="slidenum">
              <a:rPr lang="it-IT" smtClean="0"/>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0243BB07-C837-4B9C-BD55-10C659C13323}" type="datetimeFigureOut">
              <a:rPr lang="it-IT" smtClean="0"/>
              <a:t>10/10/2022</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38D7801B-B3B7-4C36-98ED-309FE028926E}" type="slidenum">
              <a:rPr lang="it-IT" smtClean="0"/>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243BB07-C837-4B9C-BD55-10C659C13323}" type="datetimeFigureOut">
              <a:rPr lang="it-IT" smtClean="0"/>
              <a:t>10/10/2022</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8D7801B-B3B7-4C36-98ED-309FE028926E}"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2103" y="3789040"/>
            <a:ext cx="3884949" cy="1600200"/>
          </a:xfrm>
        </p:spPr>
        <p:txBody>
          <a:bodyPr>
            <a:normAutofit/>
          </a:bodyPr>
          <a:lstStyle/>
          <a:p>
            <a:r>
              <a:rPr lang="it-IT" sz="3200" b="1" dirty="0">
                <a:latin typeface="Times New Roman" panose="02020603050405020304" pitchFamily="18" charset="0"/>
                <a:cs typeface="Times New Roman" panose="02020603050405020304" pitchFamily="18" charset="0"/>
              </a:rPr>
              <a:t>Urie Bronfenbrenner</a:t>
            </a:r>
          </a:p>
        </p:txBody>
      </p:sp>
      <p:sp>
        <p:nvSpPr>
          <p:cNvPr id="2" name="Titolo 1"/>
          <p:cNvSpPr>
            <a:spLocks noGrp="1"/>
          </p:cNvSpPr>
          <p:nvPr>
            <p:ph type="ctrTitle"/>
          </p:nvPr>
        </p:nvSpPr>
        <p:spPr>
          <a:xfrm>
            <a:off x="395536" y="1412776"/>
            <a:ext cx="8229600" cy="1470025"/>
          </a:xfrm>
        </p:spPr>
        <p:txBody>
          <a:bodyPr/>
          <a:lstStyle/>
          <a:p>
            <a:r>
              <a:rPr lang="it-IT" dirty="0"/>
              <a:t>La teoria ecologica </a:t>
            </a:r>
            <a:br>
              <a:rPr lang="it-IT" dirty="0"/>
            </a:br>
            <a:r>
              <a:rPr lang="it-IT" dirty="0"/>
              <a:t>(</a:t>
            </a:r>
            <a:r>
              <a:rPr lang="it-IT" dirty="0" err="1"/>
              <a:t>Ecological</a:t>
            </a:r>
            <a:r>
              <a:rPr lang="it-IT" dirty="0"/>
              <a:t> </a:t>
            </a:r>
            <a:r>
              <a:rPr lang="it-IT" dirty="0" err="1"/>
              <a:t>systems</a:t>
            </a:r>
            <a:r>
              <a:rPr lang="it-IT" dirty="0"/>
              <a:t> </a:t>
            </a:r>
            <a:r>
              <a:rPr lang="it-IT" dirty="0" err="1"/>
              <a:t>theory</a:t>
            </a:r>
            <a:r>
              <a:rPr lang="it-IT"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052" y="3212976"/>
            <a:ext cx="4876795" cy="342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39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latin typeface="Times New Roman" panose="02020603050405020304" pitchFamily="18" charset="0"/>
                <a:cs typeface="Times New Roman" panose="02020603050405020304" pitchFamily="18" charset="0"/>
              </a:rPr>
              <a:t>Principi della teoria ecologica di Bronfenbrenner</a:t>
            </a:r>
          </a:p>
        </p:txBody>
      </p:sp>
      <p:sp>
        <p:nvSpPr>
          <p:cNvPr id="3" name="Segnaposto contenuto 2"/>
          <p:cNvSpPr>
            <a:spLocks noGrp="1"/>
          </p:cNvSpPr>
          <p:nvPr>
            <p:ph sz="quarter" idx="1"/>
          </p:nvPr>
        </p:nvSpPr>
        <p:spPr/>
        <p:txBody>
          <a:bodyPr>
            <a:normAutofit lnSpcReduction="10000"/>
          </a:bodyPr>
          <a:lstStyle/>
          <a:p>
            <a:pPr marL="0" indent="0">
              <a:buNone/>
            </a:pPr>
            <a:endParaRPr lang="it-IT" dirty="0"/>
          </a:p>
          <a:p>
            <a:pPr marL="0" indent="0">
              <a:buNone/>
            </a:pPr>
            <a:r>
              <a:rPr lang="it-IT" dirty="0"/>
              <a:t>Urie Bronfenbrenner, (1917 – 2005)  psicologo statunitense ideatore della teoria, osservò che il modo di essere dei bambini cambiava in funzione del contesto in cui erano cresciuti. Decise pertanto di studiare gli elementi che influenzavano maggiormente lo sviluppo infantile in questo senso. Lo psicologo concepiva l’ambiente come un insieme di sistemi collegati tra loro. All’inizio ne individuò quattro, sebbene nelle versioni successive ne venne aggiunto un quinto.</a:t>
            </a:r>
          </a:p>
          <a:p>
            <a:pPr marL="0" indent="0">
              <a:buNone/>
            </a:pPr>
            <a:r>
              <a:rPr lang="it-IT" dirty="0"/>
              <a:t>Bronfenbrenner ha identificato lo psicologo dello sviluppo sovietico </a:t>
            </a:r>
            <a:r>
              <a:rPr lang="it-IT" dirty="0" err="1"/>
              <a:t>Lev</a:t>
            </a:r>
            <a:r>
              <a:rPr lang="it-IT" dirty="0"/>
              <a:t> </a:t>
            </a:r>
            <a:r>
              <a:rPr lang="it-IT" dirty="0" err="1"/>
              <a:t>Vygotsky</a:t>
            </a:r>
            <a:r>
              <a:rPr lang="it-IT" dirty="0"/>
              <a:t> e lo psicologo di origine tedesca Kurt </a:t>
            </a:r>
            <a:r>
              <a:rPr lang="it-IT" dirty="0" err="1"/>
              <a:t>Lewin</a:t>
            </a:r>
            <a:r>
              <a:rPr lang="it-IT" dirty="0"/>
              <a:t> come importanti influenze sulla sua teoria.</a:t>
            </a:r>
          </a:p>
        </p:txBody>
      </p:sp>
    </p:spTree>
    <p:extLst>
      <p:ext uri="{BB962C8B-B14F-4D97-AF65-F5344CB8AC3E}">
        <p14:creationId xmlns:p14="http://schemas.microsoft.com/office/powerpoint/2010/main" val="131302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634082"/>
          </a:xfrm>
        </p:spPr>
        <p:txBody>
          <a:bodyPr>
            <a:normAutofit fontScale="90000"/>
          </a:bodyPr>
          <a:lstStyle/>
          <a:p>
            <a:endParaRPr lang="it-IT" dirty="0"/>
          </a:p>
        </p:txBody>
      </p:sp>
      <p:sp>
        <p:nvSpPr>
          <p:cNvPr id="3" name="Segnaposto contenuto 2"/>
          <p:cNvSpPr>
            <a:spLocks noGrp="1"/>
          </p:cNvSpPr>
          <p:nvPr>
            <p:ph sz="quarter" idx="1"/>
          </p:nvPr>
        </p:nvSpPr>
        <p:spPr>
          <a:xfrm>
            <a:off x="914400" y="1052736"/>
            <a:ext cx="7772400" cy="4967064"/>
          </a:xfrm>
        </p:spPr>
        <p:txBody>
          <a:bodyPr>
            <a:normAutofit/>
          </a:bodyPr>
          <a:lstStyle/>
          <a:p>
            <a:r>
              <a:rPr lang="it-IT" dirty="0"/>
              <a:t>la prima pubblicazione della teoria - 1979</a:t>
            </a:r>
          </a:p>
          <a:p>
            <a:r>
              <a:rPr lang="it-IT" dirty="0"/>
              <a:t>I cinque sistemi sono interconnessi tra loro. Di conseguenza, l’influenza di uno di essi sullo sviluppo del bambino dipende dalla relazione con gli altri. Inoltre, sono organizzati a partire da quelli più vicini al bambino, fino a quelli più distanti da lui.</a:t>
            </a:r>
          </a:p>
          <a:p>
            <a:r>
              <a:rPr lang="it-IT" dirty="0"/>
              <a:t>1 - Microsistema.</a:t>
            </a:r>
          </a:p>
          <a:p>
            <a:r>
              <a:rPr lang="it-IT" dirty="0"/>
              <a:t>2 - </a:t>
            </a:r>
            <a:r>
              <a:rPr lang="it-IT" dirty="0" err="1"/>
              <a:t>Mesosistema</a:t>
            </a:r>
            <a:r>
              <a:rPr lang="it-IT" dirty="0"/>
              <a:t>.</a:t>
            </a:r>
          </a:p>
          <a:p>
            <a:r>
              <a:rPr lang="it-IT" dirty="0"/>
              <a:t>3 - </a:t>
            </a:r>
            <a:r>
              <a:rPr lang="it-IT" dirty="0" err="1"/>
              <a:t>Esosistema</a:t>
            </a:r>
            <a:r>
              <a:rPr lang="it-IT" dirty="0"/>
              <a:t>.</a:t>
            </a:r>
          </a:p>
          <a:p>
            <a:r>
              <a:rPr lang="it-IT" dirty="0"/>
              <a:t>4 - Macrosistema.</a:t>
            </a:r>
          </a:p>
          <a:p>
            <a:r>
              <a:rPr lang="it-IT" dirty="0"/>
              <a:t>5 - </a:t>
            </a:r>
            <a:r>
              <a:rPr lang="it-IT" dirty="0" err="1"/>
              <a:t>Cronosistema</a:t>
            </a:r>
            <a:r>
              <a:rPr lang="it-IT" dirty="0"/>
              <a:t>.</a:t>
            </a:r>
          </a:p>
          <a:p>
            <a:endParaRPr lang="it-IT" dirty="0"/>
          </a:p>
        </p:txBody>
      </p:sp>
    </p:spTree>
    <p:extLst>
      <p:ext uri="{BB962C8B-B14F-4D97-AF65-F5344CB8AC3E}">
        <p14:creationId xmlns:p14="http://schemas.microsoft.com/office/powerpoint/2010/main" val="15619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864096"/>
          </a:xfrm>
        </p:spPr>
        <p:txBody>
          <a:bodyPr>
            <a:normAutofit fontScale="90000"/>
          </a:bodyPr>
          <a:lstStyle/>
          <a:p>
            <a:pPr algn="ctr"/>
            <a:r>
              <a:rPr lang="it-IT" sz="3100" b="1" dirty="0">
                <a:latin typeface="Times New Roman" panose="02020603050405020304" pitchFamily="18" charset="0"/>
                <a:cs typeface="Times New Roman" panose="02020603050405020304" pitchFamily="18" charset="0"/>
              </a:rPr>
              <a:t>I sistemi e la relazione tra loro</a:t>
            </a:r>
            <a:br>
              <a:rPr lang="it-IT" b="1" dirty="0">
                <a:latin typeface="Times New Roman" panose="02020603050405020304" pitchFamily="18" charset="0"/>
                <a:cs typeface="Times New Roman" panose="02020603050405020304" pitchFamily="18" charset="0"/>
              </a:rPr>
            </a:br>
            <a:endParaRPr lang="it-IT" sz="31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704"/>
            <a:ext cx="5760640" cy="584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4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490066"/>
          </a:xfrm>
        </p:spPr>
        <p:txBody>
          <a:bodyPr>
            <a:normAutofit fontScale="90000"/>
          </a:bodyPr>
          <a:lstStyle/>
          <a:p>
            <a:endParaRPr lang="it-IT" dirty="0"/>
          </a:p>
        </p:txBody>
      </p:sp>
      <p:sp>
        <p:nvSpPr>
          <p:cNvPr id="3" name="Segnaposto contenuto 2"/>
          <p:cNvSpPr>
            <a:spLocks noGrp="1"/>
          </p:cNvSpPr>
          <p:nvPr>
            <p:ph sz="quarter" idx="1"/>
          </p:nvPr>
        </p:nvSpPr>
        <p:spPr>
          <a:xfrm>
            <a:off x="251520" y="1052736"/>
            <a:ext cx="5065283" cy="5256584"/>
          </a:xfrm>
        </p:spPr>
        <p:txBody>
          <a:bodyPr>
            <a:normAutofit fontScale="92500" lnSpcReduction="10000"/>
          </a:bodyPr>
          <a:lstStyle/>
          <a:p>
            <a:pPr marL="0" indent="0">
              <a:buNone/>
            </a:pPr>
            <a:r>
              <a:rPr lang="it-IT" dirty="0"/>
              <a:t>1 - Microsistema</a:t>
            </a:r>
          </a:p>
          <a:p>
            <a:pPr marL="0" indent="0">
              <a:buNone/>
            </a:pPr>
            <a:r>
              <a:rPr lang="it-IT" dirty="0"/>
              <a:t>Il microsistema è formato dai gruppi che hanno un contatto diretto con il bambino. Sebbene possano esistere diverse possibilità, alcuni dei più importanti sono la famiglia e la scuola.</a:t>
            </a:r>
            <a:endParaRPr lang="ru-RU" dirty="0"/>
          </a:p>
          <a:p>
            <a:pPr marL="0" indent="0">
              <a:buNone/>
            </a:pPr>
            <a:endParaRPr lang="it-IT" dirty="0"/>
          </a:p>
          <a:p>
            <a:pPr marL="0" indent="0">
              <a:buNone/>
            </a:pPr>
            <a:r>
              <a:rPr lang="it-IT" dirty="0"/>
              <a:t>2 - </a:t>
            </a:r>
            <a:r>
              <a:rPr lang="it-IT" dirty="0" err="1"/>
              <a:t>Mesosistema</a:t>
            </a:r>
            <a:endParaRPr lang="it-IT" dirty="0"/>
          </a:p>
          <a:p>
            <a:pPr marL="0" indent="0">
              <a:buNone/>
            </a:pPr>
            <a:r>
              <a:rPr lang="it-IT" dirty="0"/>
              <a:t>Il secondo sistema descritto dalla teoria ecologica di Bronfenbrenner è formato dalle relazioni esistenti tra quelle del primo livello. In questo senso, la relazione dei genitori con gli insegnanti, ad esempio, avrà un impatto diretto sul bambino.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803" y="1556792"/>
            <a:ext cx="382719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418058"/>
          </a:xfrm>
        </p:spPr>
        <p:txBody>
          <a:bodyPr>
            <a:normAutofit fontScale="90000"/>
          </a:bodyPr>
          <a:lstStyle/>
          <a:p>
            <a:endParaRPr lang="it-IT" dirty="0"/>
          </a:p>
        </p:txBody>
      </p:sp>
      <p:sp>
        <p:nvSpPr>
          <p:cNvPr id="3" name="Segnaposto contenuto 2"/>
          <p:cNvSpPr>
            <a:spLocks noGrp="1"/>
          </p:cNvSpPr>
          <p:nvPr>
            <p:ph sz="quarter" idx="1"/>
          </p:nvPr>
        </p:nvSpPr>
        <p:spPr>
          <a:xfrm>
            <a:off x="251520" y="764704"/>
            <a:ext cx="4824536" cy="5616624"/>
          </a:xfrm>
        </p:spPr>
        <p:txBody>
          <a:bodyPr>
            <a:normAutofit fontScale="85000" lnSpcReduction="10000"/>
          </a:bodyPr>
          <a:lstStyle/>
          <a:p>
            <a:pPr marL="0" indent="0">
              <a:buNone/>
            </a:pPr>
            <a:r>
              <a:rPr lang="it-IT" dirty="0"/>
              <a:t>3</a:t>
            </a:r>
            <a:r>
              <a:rPr lang="ru-RU" dirty="0"/>
              <a:t> </a:t>
            </a:r>
            <a:r>
              <a:rPr lang="it-IT" dirty="0"/>
              <a:t>– </a:t>
            </a:r>
            <a:r>
              <a:rPr lang="it-IT" dirty="0" err="1"/>
              <a:t>Esosistema</a:t>
            </a:r>
            <a:endParaRPr lang="ru-RU" dirty="0"/>
          </a:p>
          <a:p>
            <a:pPr marL="0" indent="0">
              <a:buNone/>
            </a:pPr>
            <a:r>
              <a:rPr lang="it-IT" dirty="0"/>
              <a:t>Il terzo livello riguarda gli elementi che influenzano la vita del bambino, pur non avendo una relazione diretta con essi. L’influenza sullo sviluppo della persona, quindi, avviene per via indiretta.</a:t>
            </a:r>
            <a:r>
              <a:rPr lang="ru-RU" dirty="0"/>
              <a:t> </a:t>
            </a:r>
            <a:r>
              <a:rPr lang="it-IT" dirty="0"/>
              <a:t>Un esempio di </a:t>
            </a:r>
            <a:r>
              <a:rPr lang="it-IT" dirty="0" err="1"/>
              <a:t>esosistema</a:t>
            </a:r>
            <a:r>
              <a:rPr lang="it-IT" dirty="0"/>
              <a:t> può essere l’attività in cui lavorano i membri della famiglia del bambino.</a:t>
            </a:r>
          </a:p>
          <a:p>
            <a:pPr marL="0" indent="0">
              <a:buNone/>
            </a:pPr>
            <a:endParaRPr lang="ru-RU" dirty="0"/>
          </a:p>
          <a:p>
            <a:pPr marL="0" indent="0">
              <a:buNone/>
            </a:pPr>
            <a:r>
              <a:rPr lang="it-IT" dirty="0"/>
              <a:t>4- Macrosistema</a:t>
            </a:r>
          </a:p>
          <a:p>
            <a:pPr marL="0" indent="0">
              <a:buNone/>
            </a:pPr>
            <a:r>
              <a:rPr lang="it-IT" dirty="0"/>
              <a:t>Il quattro sistema (originariamente  ultimo) descritti dalla teoria ecologica di Bronfenbrenner è il macrosistema. Questo è costituito da quegli elementi della cultura in cui la persona è immersa e che influenzano chiunque. Ad esempio, i valori della stessa o l’esistenza di una religione ufficiale.</a:t>
            </a:r>
            <a:endParaRPr lang="ru-RU" dirty="0"/>
          </a:p>
          <a:p>
            <a:pPr marL="0" indent="0">
              <a:buNone/>
            </a:pP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81" y="1268761"/>
            <a:ext cx="40398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0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274042"/>
          </a:xfrm>
        </p:spPr>
        <p:txBody>
          <a:bodyPr>
            <a:normAutofit fontScale="90000"/>
          </a:bodyPr>
          <a:lstStyle/>
          <a:p>
            <a:endParaRPr lang="it-IT" dirty="0"/>
          </a:p>
        </p:txBody>
      </p:sp>
      <p:sp>
        <p:nvSpPr>
          <p:cNvPr id="3" name="Segnaposto contenuto 2"/>
          <p:cNvSpPr>
            <a:spLocks noGrp="1"/>
          </p:cNvSpPr>
          <p:nvPr>
            <p:ph sz="quarter" idx="1"/>
          </p:nvPr>
        </p:nvSpPr>
        <p:spPr>
          <a:xfrm>
            <a:off x="179512" y="836712"/>
            <a:ext cx="4896544" cy="5328592"/>
          </a:xfrm>
        </p:spPr>
        <p:txBody>
          <a:bodyPr>
            <a:normAutofit fontScale="85000" lnSpcReduction="20000"/>
          </a:bodyPr>
          <a:lstStyle/>
          <a:p>
            <a:pPr marL="0" indent="0">
              <a:buNone/>
            </a:pPr>
            <a:r>
              <a:rPr lang="it-IT" dirty="0"/>
              <a:t>5 - </a:t>
            </a:r>
            <a:r>
              <a:rPr lang="it-IT" dirty="0" err="1"/>
              <a:t>Cronosistema</a:t>
            </a:r>
            <a:endParaRPr lang="it-IT" dirty="0"/>
          </a:p>
          <a:p>
            <a:pPr marL="0" indent="0">
              <a:buNone/>
            </a:pPr>
            <a:r>
              <a:rPr lang="it-IT" dirty="0"/>
              <a:t>Quest’ultimo sistema è stato aggiunto nelle versioni successive della teoria. Si tratta degli eventi ambientali e delle transizioni nel corso della vita, nonché nel cambiamento delle circostanze storico-sociali. Per esempio, un mutamento delle circostanze sociali, l'aumento delle opportunità per le donne di intraprendere una carriera negli ultimi trent'anni, momento storico di pandemia ecc.</a:t>
            </a:r>
          </a:p>
          <a:p>
            <a:pPr marL="0" indent="0">
              <a:buNone/>
            </a:pPr>
            <a:endParaRPr lang="it-IT" dirty="0"/>
          </a:p>
          <a:p>
            <a:pPr marL="0" indent="0">
              <a:buNone/>
            </a:pPr>
            <a:r>
              <a:rPr lang="it-IT" dirty="0"/>
              <a:t>Anche un cambiamento in termini di situazione ambientale può influenzare la persona. È dunque normale che il modo di essere di qualcuno che si trasferisce in un paese dalla cultura diversa dalla propria cambi. Lo stesso può accadere quando si cambia ruolo sociale all’interno di uno dei sistemi.</a:t>
            </a:r>
          </a:p>
          <a:p>
            <a:pPr marL="0" indent="0">
              <a:buNone/>
            </a:pP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6753"/>
            <a:ext cx="3936699" cy="399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6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r>
              <a:rPr lang="it-IT" dirty="0"/>
              <a:t>Il lavoro successivo di Bronfenbrenner ha considerato anche il ruolo della biologia in questo modello; quindi la teoria è stata talvolta chiamata modello bioecologico.</a:t>
            </a:r>
          </a:p>
          <a:p>
            <a:pPr marL="0" indent="0">
              <a:buNone/>
            </a:pPr>
            <a:r>
              <a:rPr lang="it-IT" dirty="0"/>
              <a:t>Secondo questa costruzione teorica, ogni sistema contiene ruoli, norme e regole che possono modellare lo sviluppo psicologico. Ad esempio, una famiglia di un quartiere popolare deve affrontare molte più sfide rispetto a una famiglia benestante che vive in una villa o in un contesto di lusso.</a:t>
            </a:r>
          </a:p>
        </p:txBody>
      </p:sp>
    </p:spTree>
    <p:extLst>
      <p:ext uri="{BB962C8B-B14F-4D97-AF65-F5344CB8AC3E}">
        <p14:creationId xmlns:p14="http://schemas.microsoft.com/office/powerpoint/2010/main" val="42170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Bibliografia</a:t>
            </a:r>
          </a:p>
        </p:txBody>
      </p:sp>
      <p:sp>
        <p:nvSpPr>
          <p:cNvPr id="3" name="Segnaposto contenuto 2"/>
          <p:cNvSpPr>
            <a:spLocks noGrp="1"/>
          </p:cNvSpPr>
          <p:nvPr>
            <p:ph sz="quarter" idx="1"/>
          </p:nvPr>
        </p:nvSpPr>
        <p:spPr/>
        <p:txBody>
          <a:bodyPr/>
          <a:lstStyle/>
          <a:p>
            <a:r>
              <a:rPr lang="en-US" dirty="0" err="1"/>
              <a:t>Bronfebrenner</a:t>
            </a:r>
            <a:r>
              <a:rPr lang="en-US" dirty="0"/>
              <a:t>, </a:t>
            </a:r>
            <a:r>
              <a:rPr lang="en-US" dirty="0" err="1"/>
              <a:t>Urie</a:t>
            </a:r>
            <a:r>
              <a:rPr lang="en-US" dirty="0"/>
              <a:t>; Morris, Pamela A. (2007). "The </a:t>
            </a:r>
            <a:r>
              <a:rPr lang="en-US" dirty="0" err="1"/>
              <a:t>Bioecological</a:t>
            </a:r>
            <a:r>
              <a:rPr lang="en-US" dirty="0"/>
              <a:t> Model of Human Development". Handbook of Child Psychology. doi:10.1002/9780470147658.chpsy0114. ISBN 978-0470147658.</a:t>
            </a:r>
          </a:p>
          <a:p>
            <a:r>
              <a:rPr lang="en-US" dirty="0" err="1"/>
              <a:t>Bronfenbrenner</a:t>
            </a:r>
            <a:r>
              <a:rPr lang="en-US" dirty="0"/>
              <a:t>, U. (1979). The Ecology of Human Development: Experiments by Nature and Design. Cambridge, Massachusetts: Harvard University Press. ISBN 0-674-22457-4</a:t>
            </a:r>
          </a:p>
          <a:p>
            <a:endParaRPr lang="it-IT" dirty="0"/>
          </a:p>
        </p:txBody>
      </p:sp>
    </p:spTree>
    <p:extLst>
      <p:ext uri="{BB962C8B-B14F-4D97-AF65-F5344CB8AC3E}">
        <p14:creationId xmlns:p14="http://schemas.microsoft.com/office/powerpoint/2010/main" val="2727501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Presentazione su schermo (4:3)</PresentationFormat>
  <Paragraphs>33</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Cambria</vt:lpstr>
      <vt:lpstr>Franklin Gothic Book</vt:lpstr>
      <vt:lpstr>Perpetua</vt:lpstr>
      <vt:lpstr>Times New Roman</vt:lpstr>
      <vt:lpstr>Wingdings 2</vt:lpstr>
      <vt:lpstr>Universo</vt:lpstr>
      <vt:lpstr>La teoria ecologica  (Ecological systems theory)</vt:lpstr>
      <vt:lpstr>Principi della teoria ecologica di Bronfenbrenner</vt:lpstr>
      <vt:lpstr>Presentazione standard di PowerPoint</vt:lpstr>
      <vt:lpstr>I sistemi e la relazione tra loro </vt:lpstr>
      <vt:lpstr>Presentazione standard di PowerPoint</vt:lpstr>
      <vt:lpstr>Presentazione standard di PowerPoint</vt:lpstr>
      <vt:lpstr>Presentazione standard di PowerPoint</vt:lpstr>
      <vt:lpstr>Presentazione standard di PowerPoint</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teoria ecologica  (Ecological systems theory)</dc:title>
  <dc:creator>UAL</dc:creator>
  <cp:lastModifiedBy>francesco.bartolini@unimc.it</cp:lastModifiedBy>
  <cp:revision>2</cp:revision>
  <dcterms:modified xsi:type="dcterms:W3CDTF">2022-10-10T14:16:26Z</dcterms:modified>
</cp:coreProperties>
</file>