
<file path=[Content_Types].xml><?xml version="1.0" encoding="utf-8"?>
<Types xmlns="http://schemas.openxmlformats.org/package/2006/content-types">
  <Default ContentType="application/xml" Extension="xml"/>
  <Default ContentType="image/png" Extension="png"/>
  <Default ContentType="image/jpeg" Extension="jpeg"/>
  <Default ContentType="application/vnd.openxmlformats-package.relationships+xml" Extension="rels"/>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8.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presentation.main+xml" PartName="/ppt/presentation.xml"/>
  <Override ContentType="application/vnd.openxmlformats-officedocument.presentationml.presProps+xml" PartName="/ppt/presProps1.xml"/>
  <Override ContentType="application/vnd.openxmlformats-officedocument.theme+xml" PartName="/ppt/theme/theme1.xml"/>
  <Override ContentType="application/vnd.openxmlformats-officedocument.presentationml.viewProps+xml" PartName="/ppt/viewProps1.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Lst>
  <p:sldSz cy="6858000" cx="9144000"/>
  <p:notesSz cx="6858000" cy="9144000"/>
  <p:defaultTextStyle>
    <a:defPPr lvl="0">
      <a:defRPr lang="it-IT"/>
    </a:defPPr>
    <a:lvl1pPr defTabSz="914400" eaLnBrk="1" hangingPunct="1" latinLnBrk="0" lvl="0" marL="0" rtl="0" algn="l">
      <a:defRPr kern="1200" sz="1800">
        <a:solidFill>
          <a:schemeClr val="tx1"/>
        </a:solidFill>
        <a:latin typeface="+mn-lt"/>
        <a:ea typeface="+mn-ea"/>
        <a:cs typeface="+mn-cs"/>
      </a:defRPr>
    </a:lvl1pPr>
    <a:lvl2pPr defTabSz="914400" eaLnBrk="1" hangingPunct="1" latinLnBrk="0" lvl="1" marL="457200" rtl="0" algn="l">
      <a:defRPr kern="1200" sz="1800">
        <a:solidFill>
          <a:schemeClr val="tx1"/>
        </a:solidFill>
        <a:latin typeface="+mn-lt"/>
        <a:ea typeface="+mn-ea"/>
        <a:cs typeface="+mn-cs"/>
      </a:defRPr>
    </a:lvl2pPr>
    <a:lvl3pPr defTabSz="914400" eaLnBrk="1" hangingPunct="1" latinLnBrk="0" lvl="2" marL="914400" rtl="0" algn="l">
      <a:defRPr kern="1200" sz="1800">
        <a:solidFill>
          <a:schemeClr val="tx1"/>
        </a:solidFill>
        <a:latin typeface="+mn-lt"/>
        <a:ea typeface="+mn-ea"/>
        <a:cs typeface="+mn-cs"/>
      </a:defRPr>
    </a:lvl3pPr>
    <a:lvl4pPr defTabSz="914400" eaLnBrk="1" hangingPunct="1" latinLnBrk="0" lvl="3" marL="1371600" rtl="0" algn="l">
      <a:defRPr kern="1200" sz="1800">
        <a:solidFill>
          <a:schemeClr val="tx1"/>
        </a:solidFill>
        <a:latin typeface="+mn-lt"/>
        <a:ea typeface="+mn-ea"/>
        <a:cs typeface="+mn-cs"/>
      </a:defRPr>
    </a:lvl4pPr>
    <a:lvl5pPr defTabSz="914400" eaLnBrk="1" hangingPunct="1" latinLnBrk="0" lvl="4" marL="1828800" rtl="0" algn="l">
      <a:defRPr kern="1200" sz="1800">
        <a:solidFill>
          <a:schemeClr val="tx1"/>
        </a:solidFill>
        <a:latin typeface="+mn-lt"/>
        <a:ea typeface="+mn-ea"/>
        <a:cs typeface="+mn-cs"/>
      </a:defRPr>
    </a:lvl5pPr>
    <a:lvl6pPr defTabSz="914400" eaLnBrk="1" hangingPunct="1" latinLnBrk="0" lvl="5" marL="2286000" rtl="0" algn="l">
      <a:defRPr kern="1200" sz="1800">
        <a:solidFill>
          <a:schemeClr val="tx1"/>
        </a:solidFill>
        <a:latin typeface="+mn-lt"/>
        <a:ea typeface="+mn-ea"/>
        <a:cs typeface="+mn-cs"/>
      </a:defRPr>
    </a:lvl6pPr>
    <a:lvl7pPr defTabSz="914400" eaLnBrk="1" hangingPunct="1" latinLnBrk="0" lvl="6" marL="2743200" rtl="0" algn="l">
      <a:defRPr kern="1200" sz="1800">
        <a:solidFill>
          <a:schemeClr val="tx1"/>
        </a:solidFill>
        <a:latin typeface="+mn-lt"/>
        <a:ea typeface="+mn-ea"/>
        <a:cs typeface="+mn-cs"/>
      </a:defRPr>
    </a:lvl7pPr>
    <a:lvl8pPr defTabSz="914400" eaLnBrk="1" hangingPunct="1" latinLnBrk="0" lvl="7" marL="3200400" rtl="0" algn="l">
      <a:defRPr kern="1200" sz="1800">
        <a:solidFill>
          <a:schemeClr val="tx1"/>
        </a:solidFill>
        <a:latin typeface="+mn-lt"/>
        <a:ea typeface="+mn-ea"/>
        <a:cs typeface="+mn-cs"/>
      </a:defRPr>
    </a:lvl8pPr>
    <a:lvl9pPr defTabSz="914400" eaLnBrk="1" hangingPunct="1" latinLnBrk="0" lvl="8" marL="3657600" rtl="0" algn="l">
      <a:defRPr kern="1200" sz="1800">
        <a:solidFill>
          <a:schemeClr val="tx1"/>
        </a:solidFill>
        <a:latin typeface="+mn-lt"/>
        <a:ea typeface="+mn-ea"/>
        <a:cs typeface="+mn-cs"/>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1.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1.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viewProps" Target="viewProps1.xml"/><Relationship Id="rId3" Type="http://schemas.openxmlformats.org/officeDocument/2006/relationships/presProps" Target="presProps1.xml"/><Relationship Id="rId4" Type="http://schemas.openxmlformats.org/officeDocument/2006/relationships/slideMaster" Target="slideMasters/slide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Ref idx="1003">
        <a:schemeClr val="bg1"/>
      </p:bgRef>
    </p:bg>
    <p:spTree>
      <p:nvGrpSpPr>
        <p:cNvPr id="1" name=""/>
        <p:cNvGrpSpPr/>
        <p:nvPr/>
      </p:nvGrpSpPr>
      <p:grpSpPr>
        <a:xfrm>
          <a:off x="0" y="0"/>
          <a:ext cx="0" cy="0"/>
          <a:chOff x="0" y="0"/>
          <a:chExt cx="0" cy="0"/>
        </a:xfrm>
      </p:grpSpPr>
      <p:sp>
        <p:nvSpPr>
          <p:cNvPr id="12" name="Rettangolo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ettangolo arrotondato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ottotitolo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28" name="Segnaposto data 27"/>
          <p:cNvSpPr>
            <a:spLocks noGrp="1"/>
          </p:cNvSpPr>
          <p:nvPr>
            <p:ph type="dt" sz="half" idx="10"/>
          </p:nvPr>
        </p:nvSpPr>
        <p:spPr/>
        <p:txBody>
          <a:bodyPr/>
          <a:lstStyle/>
          <a:p>
            <a:fld id="{0243BB07-C837-4B9C-BD55-10C659C13323}" type="datetimeFigureOut">
              <a:rPr lang="it-IT" smtClean="0"/>
              <a:t>19/10/2020</a:t>
            </a:fld>
            <a:endParaRPr lang="it-IT"/>
          </a:p>
        </p:txBody>
      </p:sp>
      <p:sp>
        <p:nvSpPr>
          <p:cNvPr id="17" name="Segnaposto piè di pagina 16"/>
          <p:cNvSpPr>
            <a:spLocks noGrp="1"/>
          </p:cNvSpPr>
          <p:nvPr>
            <p:ph type="ftr" sz="quarter" idx="11"/>
          </p:nvPr>
        </p:nvSpPr>
        <p:spPr/>
        <p:txBody>
          <a:bodyPr/>
          <a:lstStyle/>
          <a:p>
            <a:endParaRPr lang="it-IT"/>
          </a:p>
        </p:txBody>
      </p:sp>
      <p:sp>
        <p:nvSpPr>
          <p:cNvPr id="29" name="Segnaposto numero diapositiva 28"/>
          <p:cNvSpPr>
            <a:spLocks noGrp="1"/>
          </p:cNvSpPr>
          <p:nvPr>
            <p:ph type="sldNum" sz="quarter" idx="12"/>
          </p:nvPr>
        </p:nvSpPr>
        <p:spPr/>
        <p:txBody>
          <a:bodyPr lIns="0" tIns="0" rIns="0" bIns="0">
            <a:noAutofit/>
          </a:bodyPr>
          <a:lstStyle>
            <a:lvl1pPr>
              <a:defRPr sz="1400">
                <a:solidFill>
                  <a:srgbClr val="FFFFFF"/>
                </a:solidFill>
              </a:defRPr>
            </a:lvl1pPr>
          </a:lstStyle>
          <a:p>
            <a:fld id="{38D7801B-B3B7-4C36-98ED-309FE028926E}" type="slidenum">
              <a:rPr lang="it-IT" smtClean="0"/>
              <a:t>‹N›</a:t>
            </a:fld>
            <a:endParaRPr lang="it-IT"/>
          </a:p>
        </p:txBody>
      </p:sp>
      <p:sp>
        <p:nvSpPr>
          <p:cNvPr id="7" name="Rettangolo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ttangolo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ttangolo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olo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it-IT" smtClean="0"/>
              <a:t>Fare clic per modificare lo stile del titolo</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0243BB07-C837-4B9C-BD55-10C659C13323}" type="datetimeFigureOut">
              <a:rPr lang="it-IT" smtClean="0"/>
              <a:t>19/10/2020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8D7801B-B3B7-4C36-98ED-309FE028926E}"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41"/>
            <a:ext cx="201168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914400" y="274640"/>
            <a:ext cx="55626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0243BB07-C837-4B9C-BD55-10C659C13323}" type="datetimeFigureOut">
              <a:rPr lang="it-IT" smtClean="0"/>
              <a:t>19/10/2020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8D7801B-B3B7-4C36-98ED-309FE028926E}" type="slidenum">
              <a:rPr lang="it-IT" smtClean="0"/>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4" name="Segnaposto data 3"/>
          <p:cNvSpPr>
            <a:spLocks noGrp="1"/>
          </p:cNvSpPr>
          <p:nvPr>
            <p:ph type="dt" sz="half" idx="10"/>
          </p:nvPr>
        </p:nvSpPr>
        <p:spPr/>
        <p:txBody>
          <a:bodyPr/>
          <a:lstStyle/>
          <a:p>
            <a:fld id="{0243BB07-C837-4B9C-BD55-10C659C13323}" type="datetimeFigureOut">
              <a:rPr lang="it-IT" smtClean="0"/>
              <a:t>19/10/2020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8D7801B-B3B7-4C36-98ED-309FE028926E}" type="slidenum">
              <a:rPr lang="it-IT" smtClean="0"/>
              <a:t>‹N›</a:t>
            </a:fld>
            <a:endParaRPr lang="it-IT"/>
          </a:p>
        </p:txBody>
      </p:sp>
      <p:sp>
        <p:nvSpPr>
          <p:cNvPr id="8" name="Segnaposto contenuto 7"/>
          <p:cNvSpPr>
            <a:spLocks noGrp="1"/>
          </p:cNvSpPr>
          <p:nvPr>
            <p:ph sz="quarter" idx="1"/>
          </p:nvPr>
        </p:nvSpPr>
        <p:spPr>
          <a:xfrm>
            <a:off x="914400" y="1447800"/>
            <a:ext cx="7772400" cy="4572000"/>
          </a:xfrm>
        </p:spPr>
        <p:txBody>
          <a:bodyPr vert="horz"/>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3">
        <a:schemeClr val="bg1"/>
      </p:bgRef>
    </p:bg>
    <p:spTree>
      <p:nvGrpSpPr>
        <p:cNvPr id="1" name=""/>
        <p:cNvGrpSpPr/>
        <p:nvPr/>
      </p:nvGrpSpPr>
      <p:grpSpPr>
        <a:xfrm>
          <a:off x="0" y="0"/>
          <a:ext cx="0" cy="0"/>
          <a:chOff x="0" y="0"/>
          <a:chExt cx="0" cy="0"/>
        </a:xfrm>
      </p:grpSpPr>
      <p:sp>
        <p:nvSpPr>
          <p:cNvPr id="11" name="Rettangolo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ettangolo arrotondato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olo 1"/>
          <p:cNvSpPr>
            <a:spLocks noGrp="1"/>
          </p:cNvSpPr>
          <p:nvPr>
            <p:ph type="title"/>
          </p:nvPr>
        </p:nvSpPr>
        <p:spPr>
          <a:xfrm>
            <a:off x="722313" y="952500"/>
            <a:ext cx="7772400" cy="1362075"/>
          </a:xfrm>
        </p:spPr>
        <p:txBody>
          <a:bodyPr anchor="b" anchorCtr="0"/>
          <a:lstStyle>
            <a:lvl1pPr algn="l">
              <a:buNone/>
              <a:defRPr sz="4000" b="0" cap="none"/>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p>
            <a:fld id="{0243BB07-C837-4B9C-BD55-10C659C13323}" type="datetimeFigureOut">
              <a:rPr lang="it-IT" smtClean="0"/>
              <a:t>19/10/2020</a:t>
            </a:fld>
            <a:endParaRPr lang="it-IT"/>
          </a:p>
        </p:txBody>
      </p:sp>
      <p:sp>
        <p:nvSpPr>
          <p:cNvPr id="5" name="Segnaposto piè di pagina 4"/>
          <p:cNvSpPr>
            <a:spLocks noGrp="1"/>
          </p:cNvSpPr>
          <p:nvPr>
            <p:ph type="ftr" sz="quarter" idx="11"/>
          </p:nvPr>
        </p:nvSpPr>
        <p:spPr>
          <a:xfrm>
            <a:off x="800100" y="6172200"/>
            <a:ext cx="4000500" cy="457200"/>
          </a:xfrm>
        </p:spPr>
        <p:txBody>
          <a:bodyPr/>
          <a:lstStyle/>
          <a:p>
            <a:endParaRPr lang="it-IT"/>
          </a:p>
        </p:txBody>
      </p:sp>
      <p:sp>
        <p:nvSpPr>
          <p:cNvPr id="7" name="Rettangolo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ttangolo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ttangolo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egnaposto numero diapositiva 5"/>
          <p:cNvSpPr>
            <a:spLocks noGrp="1"/>
          </p:cNvSpPr>
          <p:nvPr>
            <p:ph type="sldNum" sz="quarter" idx="12"/>
          </p:nvPr>
        </p:nvSpPr>
        <p:spPr>
          <a:xfrm>
            <a:off x="146304" y="6208776"/>
            <a:ext cx="457200" cy="457200"/>
          </a:xfrm>
        </p:spPr>
        <p:txBody>
          <a:bodyPr/>
          <a:lstStyle/>
          <a:p>
            <a:fld id="{38D7801B-B3B7-4C36-98ED-309FE028926E}" type="slidenum">
              <a:rPr lang="it-IT" smtClean="0"/>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5" name="Segnaposto data 4"/>
          <p:cNvSpPr>
            <a:spLocks noGrp="1"/>
          </p:cNvSpPr>
          <p:nvPr>
            <p:ph type="dt" sz="half" idx="10"/>
          </p:nvPr>
        </p:nvSpPr>
        <p:spPr/>
        <p:txBody>
          <a:bodyPr/>
          <a:lstStyle/>
          <a:p>
            <a:fld id="{0243BB07-C837-4B9C-BD55-10C659C13323}" type="datetimeFigureOut">
              <a:rPr lang="it-IT" smtClean="0"/>
              <a:t>19/10/2020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8D7801B-B3B7-4C36-98ED-309FE028926E}" type="slidenum">
              <a:rPr lang="it-IT" smtClean="0"/>
              <a:t>‹N›</a:t>
            </a:fld>
            <a:endParaRPr lang="it-IT"/>
          </a:p>
        </p:txBody>
      </p:sp>
      <p:sp>
        <p:nvSpPr>
          <p:cNvPr id="9" name="Segnaposto contenuto 8"/>
          <p:cNvSpPr>
            <a:spLocks noGrp="1"/>
          </p:cNvSpPr>
          <p:nvPr>
            <p:ph sz="quarter" idx="1"/>
          </p:nvPr>
        </p:nvSpPr>
        <p:spPr>
          <a:xfrm>
            <a:off x="914400" y="1447800"/>
            <a:ext cx="3749040" cy="4572000"/>
          </a:xfrm>
        </p:spPr>
        <p:txBody>
          <a:bodyPr vert="horz"/>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1" name="Segnaposto contenuto 10"/>
          <p:cNvSpPr>
            <a:spLocks noGrp="1"/>
          </p:cNvSpPr>
          <p:nvPr>
            <p:ph sz="quarter" idx="2"/>
          </p:nvPr>
        </p:nvSpPr>
        <p:spPr>
          <a:xfrm>
            <a:off x="4933950" y="1447800"/>
            <a:ext cx="3749040" cy="4572000"/>
          </a:xfrm>
        </p:spPr>
        <p:txBody>
          <a:bodyPr vert="horz"/>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914400" y="273050"/>
            <a:ext cx="7772400" cy="1143000"/>
          </a:xfrm>
        </p:spPr>
        <p:txBody>
          <a:bodyPr anchor="b" anchorCtr="0"/>
          <a:lstStyle>
            <a:lvl1pPr>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7" name="Segnaposto data 6"/>
          <p:cNvSpPr>
            <a:spLocks noGrp="1"/>
          </p:cNvSpPr>
          <p:nvPr>
            <p:ph type="dt" sz="half" idx="10"/>
          </p:nvPr>
        </p:nvSpPr>
        <p:spPr/>
        <p:txBody>
          <a:bodyPr/>
          <a:lstStyle/>
          <a:p>
            <a:fld id="{0243BB07-C837-4B9C-BD55-10C659C13323}" type="datetimeFigureOut">
              <a:rPr lang="it-IT" smtClean="0"/>
              <a:t>19/10/2020</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38D7801B-B3B7-4C36-98ED-309FE028926E}" type="slidenum">
              <a:rPr lang="it-IT" smtClean="0"/>
              <a:t>‹N›</a:t>
            </a:fld>
            <a:endParaRPr lang="it-IT"/>
          </a:p>
        </p:txBody>
      </p:sp>
      <p:sp>
        <p:nvSpPr>
          <p:cNvPr id="11" name="Segnaposto contenuto 10"/>
          <p:cNvSpPr>
            <a:spLocks noGrp="1"/>
          </p:cNvSpPr>
          <p:nvPr>
            <p:ph sz="half" idx="2"/>
          </p:nvPr>
        </p:nvSpPr>
        <p:spPr>
          <a:xfrm>
            <a:off x="914400" y="2247900"/>
            <a:ext cx="3733800" cy="3886200"/>
          </a:xfrm>
        </p:spPr>
        <p:txBody>
          <a:bodyPr vert="horz"/>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3" name="Segnaposto contenuto 12"/>
          <p:cNvSpPr>
            <a:spLocks noGrp="1"/>
          </p:cNvSpPr>
          <p:nvPr>
            <p:ph sz="half" idx="4"/>
          </p:nvPr>
        </p:nvSpPr>
        <p:spPr>
          <a:xfrm>
            <a:off x="4953000" y="2247900"/>
            <a:ext cx="3733800" cy="3886200"/>
          </a:xfrm>
        </p:spPr>
        <p:txBody>
          <a:bodyPr vert="horz"/>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p>
            <a:fld id="{0243BB07-C837-4B9C-BD55-10C659C13323}" type="datetimeFigureOut">
              <a:rPr lang="it-IT" smtClean="0"/>
              <a:t>19/10/2020</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38D7801B-B3B7-4C36-98ED-309FE028926E}" type="slidenum">
              <a:rPr lang="it-IT" smtClean="0"/>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0243BB07-C837-4B9C-BD55-10C659C13323}" type="datetimeFigureOut">
              <a:rPr lang="it-IT" smtClean="0"/>
              <a:t>19/10/2020</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38D7801B-B3B7-4C36-98ED-309FE028926E}"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8" name="Rettangolo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ettangolo arrotondato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olo 1"/>
          <p:cNvSpPr>
            <a:spLocks noGrp="1"/>
          </p:cNvSpPr>
          <p:nvPr>
            <p:ph type="title"/>
          </p:nvPr>
        </p:nvSpPr>
        <p:spPr>
          <a:xfrm>
            <a:off x="914400" y="273050"/>
            <a:ext cx="7772400" cy="1143000"/>
          </a:xfrm>
        </p:spPr>
        <p:txBody>
          <a:bodyPr anchor="b" anchorCtr="0"/>
          <a:lstStyle>
            <a:lvl1pPr algn="l">
              <a:buNone/>
              <a:defRPr sz="4000" b="0"/>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5" name="Segnaposto data 4"/>
          <p:cNvSpPr>
            <a:spLocks noGrp="1"/>
          </p:cNvSpPr>
          <p:nvPr>
            <p:ph type="dt" sz="half" idx="10"/>
          </p:nvPr>
        </p:nvSpPr>
        <p:spPr/>
        <p:txBody>
          <a:bodyPr/>
          <a:lstStyle/>
          <a:p>
            <a:fld id="{0243BB07-C837-4B9C-BD55-10C659C13323}" type="datetimeFigureOut">
              <a:rPr lang="it-IT" smtClean="0"/>
              <a:t>19/10/2020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8D7801B-B3B7-4C36-98ED-309FE028926E}" type="slidenum">
              <a:rPr lang="it-IT" smtClean="0"/>
              <a:t>‹N›</a:t>
            </a:fld>
            <a:endParaRPr lang="it-IT"/>
          </a:p>
        </p:txBody>
      </p:sp>
      <p:sp>
        <p:nvSpPr>
          <p:cNvPr id="11" name="Segnaposto contenuto 10"/>
          <p:cNvSpPr>
            <a:spLocks noGrp="1"/>
          </p:cNvSpPr>
          <p:nvPr>
            <p:ph sz="quarter" idx="1"/>
          </p:nvPr>
        </p:nvSpPr>
        <p:spPr>
          <a:xfrm>
            <a:off x="2971800" y="1600200"/>
            <a:ext cx="5715000" cy="4495800"/>
          </a:xfrm>
        </p:spPr>
        <p:txBody>
          <a:bodyPr vert="horz"/>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it-IT" smtClean="0"/>
              <a:t>Fare clic per modificare lo stile del titolo</a:t>
            </a:r>
            <a:endParaRPr kumimoji="0" lang="en-US"/>
          </a:p>
        </p:txBody>
      </p:sp>
      <p:sp>
        <p:nvSpPr>
          <p:cNvPr id="4" name="Segnaposto testo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5" name="Segnaposto data 4"/>
          <p:cNvSpPr>
            <a:spLocks noGrp="1"/>
          </p:cNvSpPr>
          <p:nvPr>
            <p:ph type="dt" sz="half" idx="10"/>
          </p:nvPr>
        </p:nvSpPr>
        <p:spPr/>
        <p:txBody>
          <a:bodyPr/>
          <a:lstStyle/>
          <a:p>
            <a:fld id="{0243BB07-C837-4B9C-BD55-10C659C13323}" type="datetimeFigureOut">
              <a:rPr lang="it-IT" smtClean="0"/>
              <a:t>19/10/2020</a:t>
            </a:fld>
            <a:endParaRPr lang="it-IT"/>
          </a:p>
        </p:txBody>
      </p:sp>
      <p:sp>
        <p:nvSpPr>
          <p:cNvPr id="6" name="Segnaposto piè di pagina 5"/>
          <p:cNvSpPr>
            <a:spLocks noGrp="1"/>
          </p:cNvSpPr>
          <p:nvPr>
            <p:ph type="ftr" sz="quarter" idx="11"/>
          </p:nvPr>
        </p:nvSpPr>
        <p:spPr>
          <a:xfrm>
            <a:off x="914400" y="6172200"/>
            <a:ext cx="3886200" cy="457200"/>
          </a:xfrm>
        </p:spPr>
        <p:txBody>
          <a:bodyPr/>
          <a:lstStyle/>
          <a:p>
            <a:endParaRPr lang="it-IT"/>
          </a:p>
        </p:txBody>
      </p:sp>
      <p:sp>
        <p:nvSpPr>
          <p:cNvPr id="7" name="Segnaposto numero diapositiva 6"/>
          <p:cNvSpPr>
            <a:spLocks noGrp="1"/>
          </p:cNvSpPr>
          <p:nvPr>
            <p:ph type="sldNum" sz="quarter" idx="12"/>
          </p:nvPr>
        </p:nvSpPr>
        <p:spPr>
          <a:xfrm>
            <a:off x="146304" y="6208776"/>
            <a:ext cx="457200" cy="457200"/>
          </a:xfrm>
        </p:spPr>
        <p:txBody>
          <a:bodyPr/>
          <a:lstStyle/>
          <a:p>
            <a:fld id="{38D7801B-B3B7-4C36-98ED-309FE028926E}" type="slidenum">
              <a:rPr lang="it-IT" smtClean="0"/>
              <a:t>‹N›</a:t>
            </a:fld>
            <a:endParaRPr lang="it-IT"/>
          </a:p>
        </p:txBody>
      </p:sp>
      <p:sp>
        <p:nvSpPr>
          <p:cNvPr id="11" name="Rettangolo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ttangolo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ttangolo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Segnaposto immagine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it-IT" smtClean="0"/>
              <a:t>Fare clic sull'icona per inserire un'immagine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ttangolo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ettangolo arrotondato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Segnaposto titolo 21"/>
          <p:cNvSpPr>
            <a:spLocks noGrp="1"/>
          </p:cNvSpPr>
          <p:nvPr>
            <p:ph type="title"/>
          </p:nvPr>
        </p:nvSpPr>
        <p:spPr>
          <a:xfrm>
            <a:off x="914400" y="274638"/>
            <a:ext cx="7772400" cy="1143000"/>
          </a:xfrm>
          <a:prstGeom prst="rect">
            <a:avLst/>
          </a:prstGeom>
        </p:spPr>
        <p:txBody>
          <a:bodyPr bIns="91440" anchor="b" anchorCtr="0">
            <a:normAutofit/>
          </a:bodyPr>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4" name="Segnaposto data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0243BB07-C837-4B9C-BD55-10C659C13323}" type="datetimeFigureOut">
              <a:rPr lang="it-IT" smtClean="0"/>
              <a:t>19/10/2020</a:t>
            </a:fld>
            <a:endParaRPr lang="it-IT"/>
          </a:p>
        </p:txBody>
      </p:sp>
      <p:sp>
        <p:nvSpPr>
          <p:cNvPr id="3" name="Segnaposto piè di pagina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it-IT"/>
          </a:p>
        </p:txBody>
      </p:sp>
      <p:sp>
        <p:nvSpPr>
          <p:cNvPr id="23" name="Segnaposto numero diapositiva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38D7801B-B3B7-4C36-98ED-309FE028926E}" type="slidenum">
              <a:rPr lang="it-IT" smtClean="0"/>
              <a:t>‹N›</a:t>
            </a:fld>
            <a:endParaRPr lang="it-IT"/>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72103" y="3789040"/>
            <a:ext cx="3884949" cy="1600200"/>
          </a:xfrm>
        </p:spPr>
        <p:txBody>
          <a:bodyPr>
            <a:normAutofit/>
          </a:bodyPr>
          <a:lstStyle/>
          <a:p>
            <a:r>
              <a:rPr lang="it-IT" sz="3200" b="1" dirty="0">
                <a:latin typeface="Times New Roman" panose="02020603050405020304" pitchFamily="18" charset="0"/>
                <a:cs typeface="Times New Roman" panose="02020603050405020304" pitchFamily="18" charset="0"/>
              </a:rPr>
              <a:t>Urie Bronfenbrenner</a:t>
            </a:r>
          </a:p>
        </p:txBody>
      </p:sp>
      <p:sp>
        <p:nvSpPr>
          <p:cNvPr id="2" name="Titolo 1"/>
          <p:cNvSpPr>
            <a:spLocks noGrp="1"/>
          </p:cNvSpPr>
          <p:nvPr>
            <p:ph type="ctrTitle"/>
          </p:nvPr>
        </p:nvSpPr>
        <p:spPr>
          <a:xfrm>
            <a:off x="395536" y="1412776"/>
            <a:ext cx="8229600" cy="1470025"/>
          </a:xfrm>
        </p:spPr>
        <p:txBody>
          <a:bodyPr/>
          <a:lstStyle/>
          <a:p>
            <a:r>
              <a:rPr lang="it-IT" dirty="0"/>
              <a:t>La teoria ecologica </a:t>
            </a:r>
            <a:r>
              <a:rPr lang="it-IT" dirty="0" smtClean="0"/>
              <a:t/>
            </a:r>
            <a:br>
              <a:rPr lang="it-IT" dirty="0" smtClean="0"/>
            </a:br>
            <a:r>
              <a:rPr lang="it-IT" dirty="0" smtClean="0"/>
              <a:t>(</a:t>
            </a:r>
            <a:r>
              <a:rPr lang="it-IT" dirty="0" err="1"/>
              <a:t>Ecological</a:t>
            </a:r>
            <a:r>
              <a:rPr lang="it-IT" dirty="0"/>
              <a:t> </a:t>
            </a:r>
            <a:r>
              <a:rPr lang="it-IT" dirty="0" err="1"/>
              <a:t>systems</a:t>
            </a:r>
            <a:r>
              <a:rPr lang="it-IT" dirty="0"/>
              <a:t> </a:t>
            </a:r>
            <a:r>
              <a:rPr lang="it-IT" dirty="0" err="1" smtClean="0"/>
              <a:t>theory</a:t>
            </a:r>
            <a:r>
              <a:rPr lang="it-IT" dirty="0" smtClean="0"/>
              <a:t>)</a:t>
            </a:r>
            <a:endParaRPr lang="it-IT"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7052" y="3212976"/>
            <a:ext cx="4876795" cy="3421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6394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lgn="ctr"/>
            <a:r>
              <a:rPr lang="it-IT" dirty="0" smtClean="0">
                <a:latin typeface="Times New Roman" panose="02020603050405020304" pitchFamily="18" charset="0"/>
                <a:cs typeface="Times New Roman" panose="02020603050405020304" pitchFamily="18" charset="0"/>
              </a:rPr>
              <a:t>Principi della teoria ecologica di Bronfenbrenner</a:t>
            </a:r>
            <a:endParaRPr lang="it-IT" dirty="0">
              <a:latin typeface="Times New Roman" panose="02020603050405020304" pitchFamily="18" charset="0"/>
              <a:cs typeface="Times New Roman" panose="02020603050405020304" pitchFamily="18" charset="0"/>
            </a:endParaRPr>
          </a:p>
        </p:txBody>
      </p:sp>
      <p:sp>
        <p:nvSpPr>
          <p:cNvPr id="3" name="Segnaposto contenuto 2"/>
          <p:cNvSpPr>
            <a:spLocks noGrp="1"/>
          </p:cNvSpPr>
          <p:nvPr>
            <p:ph sz="quarter" idx="1"/>
          </p:nvPr>
        </p:nvSpPr>
        <p:spPr/>
        <p:txBody>
          <a:bodyPr>
            <a:normAutofit lnSpcReduction="10000"/>
          </a:bodyPr>
          <a:lstStyle/>
          <a:p>
            <a:pPr marL="0" indent="0">
              <a:buNone/>
            </a:pPr>
            <a:endParaRPr lang="it-IT" dirty="0" smtClean="0"/>
          </a:p>
          <a:p>
            <a:pPr marL="0" indent="0">
              <a:buNone/>
            </a:pPr>
            <a:r>
              <a:rPr lang="it-IT" dirty="0" smtClean="0"/>
              <a:t>Urie Bronfenbrenner, (1917 – 2005)  psicologo statunitense ideatore della teoria, osservò che il modo di essere dei bambini cambiava in funzione del contesto in cui erano cresciuti. Decise pertanto di studiare gli elementi che influenzavano maggiormente lo sviluppo infantile in questo senso. Lo psicologo concepiva l’ambiente come un insieme di sistemi collegati tra loro. All’inizio ne individuò quattro, sebbene nelle versioni successive ne venne aggiunto un quinto.</a:t>
            </a:r>
          </a:p>
          <a:p>
            <a:pPr marL="0" indent="0">
              <a:buNone/>
            </a:pPr>
            <a:r>
              <a:rPr lang="it-IT" dirty="0"/>
              <a:t>Bronfenbrenner ha identificato lo psicologo dello sviluppo sovietico </a:t>
            </a:r>
            <a:r>
              <a:rPr lang="it-IT" dirty="0" err="1"/>
              <a:t>Lev</a:t>
            </a:r>
            <a:r>
              <a:rPr lang="it-IT" dirty="0"/>
              <a:t> </a:t>
            </a:r>
            <a:r>
              <a:rPr lang="it-IT" dirty="0" err="1"/>
              <a:t>Vygotsky</a:t>
            </a:r>
            <a:r>
              <a:rPr lang="it-IT" dirty="0"/>
              <a:t> e lo psicologo di origine tedesca Kurt </a:t>
            </a:r>
            <a:r>
              <a:rPr lang="it-IT" dirty="0" err="1"/>
              <a:t>Lewin</a:t>
            </a:r>
            <a:r>
              <a:rPr lang="it-IT" dirty="0"/>
              <a:t> come importanti influenze sulla sua teoria</a:t>
            </a:r>
            <a:r>
              <a:rPr lang="it-IT" dirty="0" smtClean="0"/>
              <a:t>.</a:t>
            </a:r>
          </a:p>
        </p:txBody>
      </p:sp>
    </p:spTree>
    <p:extLst>
      <p:ext uri="{BB962C8B-B14F-4D97-AF65-F5344CB8AC3E}">
        <p14:creationId xmlns:p14="http://schemas.microsoft.com/office/powerpoint/2010/main" val="1313027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14400" y="274638"/>
            <a:ext cx="7772400" cy="634082"/>
          </a:xfrm>
        </p:spPr>
        <p:txBody>
          <a:bodyPr>
            <a:normAutofit fontScale="90000"/>
          </a:bodyPr>
          <a:lstStyle/>
          <a:p>
            <a:endParaRPr lang="it-IT" dirty="0"/>
          </a:p>
        </p:txBody>
      </p:sp>
      <p:sp>
        <p:nvSpPr>
          <p:cNvPr id="3" name="Segnaposto contenuto 2"/>
          <p:cNvSpPr>
            <a:spLocks noGrp="1"/>
          </p:cNvSpPr>
          <p:nvPr>
            <p:ph sz="quarter" idx="1"/>
          </p:nvPr>
        </p:nvSpPr>
        <p:spPr>
          <a:xfrm>
            <a:off x="914400" y="1052736"/>
            <a:ext cx="7772400" cy="4967064"/>
          </a:xfrm>
        </p:spPr>
        <p:txBody>
          <a:bodyPr>
            <a:normAutofit/>
          </a:bodyPr>
          <a:lstStyle/>
          <a:p>
            <a:r>
              <a:rPr lang="it-IT" dirty="0"/>
              <a:t>la prima pubblicazione della teoria - 1979</a:t>
            </a:r>
          </a:p>
          <a:p>
            <a:r>
              <a:rPr lang="it-IT" dirty="0" smtClean="0"/>
              <a:t>I </a:t>
            </a:r>
            <a:r>
              <a:rPr lang="it-IT" dirty="0"/>
              <a:t>cinque sistemi sono interconnessi tra loro. Di conseguenza, l’influenza di uno di essi sullo sviluppo del bambino dipende dalla relazione con gli altri. Inoltre, sono organizzati a partire da quelli più vicini al bambino, fino a quelli più distanti da lui.</a:t>
            </a:r>
          </a:p>
          <a:p>
            <a:r>
              <a:rPr lang="it-IT" dirty="0"/>
              <a:t>1 - Microsistema.</a:t>
            </a:r>
          </a:p>
          <a:p>
            <a:r>
              <a:rPr lang="it-IT" dirty="0"/>
              <a:t>2 - </a:t>
            </a:r>
            <a:r>
              <a:rPr lang="it-IT" dirty="0" err="1"/>
              <a:t>Mesosistema</a:t>
            </a:r>
            <a:r>
              <a:rPr lang="it-IT" dirty="0"/>
              <a:t>.</a:t>
            </a:r>
          </a:p>
          <a:p>
            <a:r>
              <a:rPr lang="it-IT" dirty="0"/>
              <a:t>3 - </a:t>
            </a:r>
            <a:r>
              <a:rPr lang="it-IT" dirty="0" err="1"/>
              <a:t>Esosistema</a:t>
            </a:r>
            <a:r>
              <a:rPr lang="it-IT" dirty="0"/>
              <a:t>.</a:t>
            </a:r>
          </a:p>
          <a:p>
            <a:r>
              <a:rPr lang="it-IT" dirty="0"/>
              <a:t>4 - Macrosistema.</a:t>
            </a:r>
          </a:p>
          <a:p>
            <a:r>
              <a:rPr lang="it-IT" dirty="0"/>
              <a:t>5 - </a:t>
            </a:r>
            <a:r>
              <a:rPr lang="it-IT" dirty="0" err="1"/>
              <a:t>Cronosistema</a:t>
            </a:r>
            <a:r>
              <a:rPr lang="it-IT" dirty="0"/>
              <a:t>.</a:t>
            </a:r>
          </a:p>
          <a:p>
            <a:endParaRPr lang="it-IT" dirty="0"/>
          </a:p>
        </p:txBody>
      </p:sp>
    </p:spTree>
    <p:extLst>
      <p:ext uri="{BB962C8B-B14F-4D97-AF65-F5344CB8AC3E}">
        <p14:creationId xmlns:p14="http://schemas.microsoft.com/office/powerpoint/2010/main" val="1561952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332656"/>
            <a:ext cx="8229600" cy="864096"/>
          </a:xfrm>
        </p:spPr>
        <p:txBody>
          <a:bodyPr>
            <a:normAutofit fontScale="90000"/>
          </a:bodyPr>
          <a:lstStyle/>
          <a:p>
            <a:pPr algn="ctr"/>
            <a:r>
              <a:rPr lang="it-IT" sz="3100" b="1" dirty="0" smtClean="0">
                <a:latin typeface="Times New Roman" panose="02020603050405020304" pitchFamily="18" charset="0"/>
                <a:cs typeface="Times New Roman" panose="02020603050405020304" pitchFamily="18" charset="0"/>
              </a:rPr>
              <a:t>I sistemi e la relazione tra loro</a:t>
            </a:r>
            <a:r>
              <a:rPr lang="it-IT" b="1" dirty="0" smtClean="0">
                <a:latin typeface="Times New Roman" panose="02020603050405020304" pitchFamily="18" charset="0"/>
                <a:cs typeface="Times New Roman" panose="02020603050405020304" pitchFamily="18" charset="0"/>
              </a:rPr>
              <a:t/>
            </a:r>
            <a:br>
              <a:rPr lang="it-IT" b="1" dirty="0" smtClean="0">
                <a:latin typeface="Times New Roman" panose="02020603050405020304" pitchFamily="18" charset="0"/>
                <a:cs typeface="Times New Roman" panose="02020603050405020304" pitchFamily="18" charset="0"/>
              </a:rPr>
            </a:br>
            <a:endParaRPr lang="it-IT" sz="3100" b="1" dirty="0">
              <a:latin typeface="Times New Roman" panose="02020603050405020304" pitchFamily="18" charset="0"/>
              <a:cs typeface="Times New Roman" panose="02020603050405020304" pitchFamily="18"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764704"/>
            <a:ext cx="5760640" cy="5842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8492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14400" y="274638"/>
            <a:ext cx="7772400" cy="490066"/>
          </a:xfrm>
        </p:spPr>
        <p:txBody>
          <a:bodyPr>
            <a:normAutofit fontScale="90000"/>
          </a:bodyPr>
          <a:lstStyle/>
          <a:p>
            <a:endParaRPr lang="it-IT" dirty="0"/>
          </a:p>
        </p:txBody>
      </p:sp>
      <p:sp>
        <p:nvSpPr>
          <p:cNvPr id="3" name="Segnaposto contenuto 2"/>
          <p:cNvSpPr>
            <a:spLocks noGrp="1"/>
          </p:cNvSpPr>
          <p:nvPr>
            <p:ph sz="quarter" idx="1"/>
          </p:nvPr>
        </p:nvSpPr>
        <p:spPr>
          <a:xfrm>
            <a:off x="251520" y="1052736"/>
            <a:ext cx="5065283" cy="5256584"/>
          </a:xfrm>
        </p:spPr>
        <p:txBody>
          <a:bodyPr>
            <a:normAutofit fontScale="92500" lnSpcReduction="10000"/>
          </a:bodyPr>
          <a:lstStyle/>
          <a:p>
            <a:pPr marL="0" indent="0">
              <a:buNone/>
            </a:pPr>
            <a:r>
              <a:rPr lang="it-IT" dirty="0" smtClean="0"/>
              <a:t>1 - Microsistema</a:t>
            </a:r>
          </a:p>
          <a:p>
            <a:pPr marL="0" indent="0">
              <a:buNone/>
            </a:pPr>
            <a:r>
              <a:rPr lang="it-IT" dirty="0" smtClean="0"/>
              <a:t>Il microsistema è formato dai gruppi che hanno un contatto diretto con il bambino. Sebbene possano esistere diverse possibilità, alcuni dei più importanti sono la famiglia e la scuola.</a:t>
            </a:r>
            <a:endParaRPr lang="ru-RU" dirty="0" smtClean="0"/>
          </a:p>
          <a:p>
            <a:pPr marL="0" indent="0">
              <a:buNone/>
            </a:pPr>
            <a:endParaRPr lang="it-IT" dirty="0" smtClean="0"/>
          </a:p>
          <a:p>
            <a:pPr marL="0" indent="0">
              <a:buNone/>
            </a:pPr>
            <a:r>
              <a:rPr lang="it-IT" dirty="0" smtClean="0"/>
              <a:t>2 - </a:t>
            </a:r>
            <a:r>
              <a:rPr lang="it-IT" dirty="0" err="1" smtClean="0"/>
              <a:t>Mesosistema</a:t>
            </a:r>
            <a:endParaRPr lang="it-IT" dirty="0" smtClean="0"/>
          </a:p>
          <a:p>
            <a:pPr marL="0" indent="0">
              <a:buNone/>
            </a:pPr>
            <a:r>
              <a:rPr lang="it-IT" dirty="0" smtClean="0"/>
              <a:t>Il secondo sistema descritto dalla teoria ecologica di Bronfenbrenner è formato dalle relazioni esistenti tra quelle del primo livello. In questo senso, la relazione dei genitori con gli insegnanti, ad esempio, avrà un impatto diretto sul bambino.</a:t>
            </a:r>
            <a:endParaRPr lang="it-IT"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16803" y="1556792"/>
            <a:ext cx="3827197"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4400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14400" y="274638"/>
            <a:ext cx="7772400" cy="418058"/>
          </a:xfrm>
        </p:spPr>
        <p:txBody>
          <a:bodyPr>
            <a:normAutofit fontScale="90000"/>
          </a:bodyPr>
          <a:lstStyle/>
          <a:p>
            <a:endParaRPr lang="it-IT" dirty="0"/>
          </a:p>
        </p:txBody>
      </p:sp>
      <p:sp>
        <p:nvSpPr>
          <p:cNvPr id="3" name="Segnaposto contenuto 2"/>
          <p:cNvSpPr>
            <a:spLocks noGrp="1"/>
          </p:cNvSpPr>
          <p:nvPr>
            <p:ph sz="quarter" idx="1"/>
          </p:nvPr>
        </p:nvSpPr>
        <p:spPr>
          <a:xfrm>
            <a:off x="251520" y="764704"/>
            <a:ext cx="4824536" cy="5616624"/>
          </a:xfrm>
        </p:spPr>
        <p:txBody>
          <a:bodyPr>
            <a:normAutofit fontScale="85000" lnSpcReduction="10000"/>
          </a:bodyPr>
          <a:lstStyle/>
          <a:p>
            <a:pPr marL="0" indent="0">
              <a:buNone/>
            </a:pPr>
            <a:r>
              <a:rPr lang="it-IT" dirty="0" smtClean="0"/>
              <a:t>3</a:t>
            </a:r>
            <a:r>
              <a:rPr lang="ru-RU" dirty="0" smtClean="0"/>
              <a:t> </a:t>
            </a:r>
            <a:r>
              <a:rPr lang="it-IT" dirty="0" smtClean="0"/>
              <a:t>– </a:t>
            </a:r>
            <a:r>
              <a:rPr lang="it-IT" dirty="0" err="1" smtClean="0"/>
              <a:t>Esosistema</a:t>
            </a:r>
            <a:endParaRPr lang="ru-RU" dirty="0"/>
          </a:p>
          <a:p>
            <a:pPr marL="0" indent="0">
              <a:buNone/>
            </a:pPr>
            <a:r>
              <a:rPr lang="it-IT" dirty="0" smtClean="0"/>
              <a:t>Il </a:t>
            </a:r>
            <a:r>
              <a:rPr lang="it-IT" dirty="0"/>
              <a:t>terzo livello riguarda gli elementi che influenzano la vita del bambino, pur non avendo una relazione diretta con essi. L’influenza sullo sviluppo della persona, quindi, avviene per via indiretta</a:t>
            </a:r>
            <a:r>
              <a:rPr lang="it-IT" dirty="0" smtClean="0"/>
              <a:t>.</a:t>
            </a:r>
            <a:r>
              <a:rPr lang="ru-RU" dirty="0" smtClean="0"/>
              <a:t> </a:t>
            </a:r>
            <a:r>
              <a:rPr lang="it-IT" dirty="0" smtClean="0"/>
              <a:t>Un </a:t>
            </a:r>
            <a:r>
              <a:rPr lang="it-IT" dirty="0"/>
              <a:t>esempio di </a:t>
            </a:r>
            <a:r>
              <a:rPr lang="it-IT" dirty="0" err="1"/>
              <a:t>esosistema</a:t>
            </a:r>
            <a:r>
              <a:rPr lang="it-IT" dirty="0"/>
              <a:t> può essere l’attività in cui lavorano i membri della famiglia del bambino</a:t>
            </a:r>
            <a:r>
              <a:rPr lang="it-IT" dirty="0" smtClean="0"/>
              <a:t>.</a:t>
            </a:r>
          </a:p>
          <a:p>
            <a:pPr marL="0" indent="0">
              <a:buNone/>
            </a:pPr>
            <a:endParaRPr lang="ru-RU" dirty="0" smtClean="0"/>
          </a:p>
          <a:p>
            <a:pPr marL="0" indent="0">
              <a:buNone/>
            </a:pPr>
            <a:r>
              <a:rPr lang="it-IT" dirty="0"/>
              <a:t>4- Macrosistema</a:t>
            </a:r>
          </a:p>
          <a:p>
            <a:pPr marL="0" indent="0">
              <a:buNone/>
            </a:pPr>
            <a:r>
              <a:rPr lang="it-IT" dirty="0" smtClean="0"/>
              <a:t>Il quattro sistema (originariamente  ultimo) descritti </a:t>
            </a:r>
            <a:r>
              <a:rPr lang="it-IT" dirty="0"/>
              <a:t>dalla teoria ecologica di Bronfenbrenner è il macrosistema. Questo è costituito da quegli elementi della cultura in cui la persona è immersa e che influenzano chiunque. Ad esempio, i valori della stessa o l’esistenza di una religione ufficiale.</a:t>
            </a:r>
            <a:endParaRPr lang="ru-RU" dirty="0" smtClean="0"/>
          </a:p>
          <a:p>
            <a:pPr marL="0" indent="0">
              <a:buNone/>
            </a:pPr>
            <a:endParaRPr lang="it-IT"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4181" y="1268761"/>
            <a:ext cx="4039819"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5906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14400" y="274638"/>
            <a:ext cx="7772400" cy="274042"/>
          </a:xfrm>
        </p:spPr>
        <p:txBody>
          <a:bodyPr>
            <a:normAutofit fontScale="90000"/>
          </a:bodyPr>
          <a:lstStyle/>
          <a:p>
            <a:endParaRPr lang="it-IT" dirty="0"/>
          </a:p>
        </p:txBody>
      </p:sp>
      <p:sp>
        <p:nvSpPr>
          <p:cNvPr id="3" name="Segnaposto contenuto 2"/>
          <p:cNvSpPr>
            <a:spLocks noGrp="1"/>
          </p:cNvSpPr>
          <p:nvPr>
            <p:ph sz="quarter" idx="1"/>
          </p:nvPr>
        </p:nvSpPr>
        <p:spPr>
          <a:xfrm>
            <a:off x="179512" y="836712"/>
            <a:ext cx="4896544" cy="5328592"/>
          </a:xfrm>
        </p:spPr>
        <p:txBody>
          <a:bodyPr>
            <a:normAutofit fontScale="85000" lnSpcReduction="20000"/>
          </a:bodyPr>
          <a:lstStyle/>
          <a:p>
            <a:pPr marL="0" indent="0">
              <a:buNone/>
            </a:pPr>
            <a:r>
              <a:rPr lang="it-IT" dirty="0" smtClean="0"/>
              <a:t>5 - </a:t>
            </a:r>
            <a:r>
              <a:rPr lang="it-IT" dirty="0" err="1" smtClean="0"/>
              <a:t>Cronosistema</a:t>
            </a:r>
            <a:endParaRPr lang="it-IT" dirty="0" smtClean="0"/>
          </a:p>
          <a:p>
            <a:pPr marL="0" indent="0">
              <a:buNone/>
            </a:pPr>
            <a:r>
              <a:rPr lang="it-IT" dirty="0"/>
              <a:t>Quest’ultimo sistema è stato aggiunto nelle versioni successive della teoria</a:t>
            </a:r>
            <a:r>
              <a:rPr lang="it-IT" dirty="0" smtClean="0"/>
              <a:t>. Si tratta degli </a:t>
            </a:r>
            <a:r>
              <a:rPr lang="it-IT" dirty="0"/>
              <a:t>eventi ambientali e delle transizioni nel corso della vita, nonché nel cambiamento delle circostanze storico-sociali</a:t>
            </a:r>
            <a:r>
              <a:rPr lang="it-IT" dirty="0" smtClean="0"/>
              <a:t>. Per esempio, un mutamento </a:t>
            </a:r>
            <a:r>
              <a:rPr lang="it-IT" dirty="0"/>
              <a:t>delle circostanze </a:t>
            </a:r>
            <a:r>
              <a:rPr lang="it-IT" dirty="0" smtClean="0"/>
              <a:t>sociali, l'aumento </a:t>
            </a:r>
            <a:r>
              <a:rPr lang="it-IT" dirty="0"/>
              <a:t>delle opportunità per le donne di intraprendere una carriera negli ultimi </a:t>
            </a:r>
            <a:r>
              <a:rPr lang="it-IT" dirty="0" smtClean="0"/>
              <a:t>trent'anni, momento storico di pandemia ecc.</a:t>
            </a:r>
          </a:p>
          <a:p>
            <a:pPr marL="0" indent="0">
              <a:buNone/>
            </a:pPr>
            <a:endParaRPr lang="it-IT" dirty="0"/>
          </a:p>
          <a:p>
            <a:pPr marL="0" indent="0">
              <a:buNone/>
            </a:pPr>
            <a:r>
              <a:rPr lang="it-IT" dirty="0"/>
              <a:t>Anche un cambiamento in termini di situazione ambientale può influenzare la persona. È dunque normale che il modo di essere di qualcuno che si trasferisce in un paese dalla cultura diversa dalla propria cambi. Lo stesso può accadere quando si cambia ruolo sociale all’interno di uno dei sistemi.</a:t>
            </a:r>
          </a:p>
          <a:p>
            <a:pPr marL="0" indent="0">
              <a:buNone/>
            </a:pPr>
            <a:endParaRPr lang="it-IT"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1196753"/>
            <a:ext cx="3936699" cy="3999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9965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sz="quarter" idx="1"/>
          </p:nvPr>
        </p:nvSpPr>
        <p:spPr/>
        <p:txBody>
          <a:bodyPr/>
          <a:lstStyle/>
          <a:p>
            <a:pPr marL="0" indent="0">
              <a:buNone/>
            </a:pPr>
            <a:r>
              <a:rPr lang="it-IT" dirty="0" smtClean="0"/>
              <a:t>Il </a:t>
            </a:r>
            <a:r>
              <a:rPr lang="it-IT" dirty="0"/>
              <a:t>lavoro successivo di Bronfenbrenner ha considerato anche il ruolo della biologia in questo modello; quindi la teoria è stata talvolta chiamata modello </a:t>
            </a:r>
            <a:r>
              <a:rPr lang="it-IT" dirty="0" smtClean="0"/>
              <a:t>bioecologico.</a:t>
            </a:r>
          </a:p>
          <a:p>
            <a:pPr marL="0" indent="0">
              <a:buNone/>
            </a:pPr>
            <a:r>
              <a:rPr lang="it-IT" dirty="0"/>
              <a:t>Secondo questa costruzione teorica, ogni sistema contiene ruoli, norme e regole che possono modellare lo sviluppo psicologico. Ad esempio, una famiglia di un </a:t>
            </a:r>
            <a:r>
              <a:rPr lang="it-IT" dirty="0" smtClean="0"/>
              <a:t>quartiere popolare deve </a:t>
            </a:r>
            <a:r>
              <a:rPr lang="it-IT" dirty="0"/>
              <a:t>affrontare </a:t>
            </a:r>
            <a:r>
              <a:rPr lang="it-IT" dirty="0" smtClean="0"/>
              <a:t>molte più </a:t>
            </a:r>
            <a:r>
              <a:rPr lang="it-IT" dirty="0"/>
              <a:t>sfide </a:t>
            </a:r>
            <a:r>
              <a:rPr lang="it-IT" dirty="0" smtClean="0"/>
              <a:t>rispetto a una </a:t>
            </a:r>
            <a:r>
              <a:rPr lang="it-IT" dirty="0"/>
              <a:t>famiglia benestante </a:t>
            </a:r>
            <a:r>
              <a:rPr lang="it-IT" dirty="0" smtClean="0"/>
              <a:t>che vive in una villa o in un contesto di lusso.</a:t>
            </a:r>
            <a:endParaRPr lang="it-IT" dirty="0"/>
          </a:p>
        </p:txBody>
      </p:sp>
    </p:spTree>
    <p:extLst>
      <p:ext uri="{BB962C8B-B14F-4D97-AF65-F5344CB8AC3E}">
        <p14:creationId xmlns:p14="http://schemas.microsoft.com/office/powerpoint/2010/main" val="4217053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Bibliografia</a:t>
            </a:r>
            <a:endParaRPr lang="it-IT" dirty="0"/>
          </a:p>
        </p:txBody>
      </p:sp>
      <p:sp>
        <p:nvSpPr>
          <p:cNvPr id="3" name="Segnaposto contenuto 2"/>
          <p:cNvSpPr>
            <a:spLocks noGrp="1"/>
          </p:cNvSpPr>
          <p:nvPr>
            <p:ph sz="quarter" idx="1"/>
          </p:nvPr>
        </p:nvSpPr>
        <p:spPr/>
        <p:txBody>
          <a:bodyPr/>
          <a:lstStyle/>
          <a:p>
            <a:r>
              <a:rPr lang="en-US" dirty="0" err="1"/>
              <a:t>Bronfebrenner</a:t>
            </a:r>
            <a:r>
              <a:rPr lang="en-US" dirty="0"/>
              <a:t>, </a:t>
            </a:r>
            <a:r>
              <a:rPr lang="en-US" dirty="0" err="1"/>
              <a:t>Urie</a:t>
            </a:r>
            <a:r>
              <a:rPr lang="en-US" dirty="0"/>
              <a:t>; Morris, Pamela A. (2007). "The </a:t>
            </a:r>
            <a:r>
              <a:rPr lang="en-US" dirty="0" err="1"/>
              <a:t>Bioecological</a:t>
            </a:r>
            <a:r>
              <a:rPr lang="en-US" dirty="0"/>
              <a:t> Model of Human Development". Handbook of Child Psychology. doi:10.1002/9780470147658.chpsy0114. ISBN 978-0470147658</a:t>
            </a:r>
            <a:r>
              <a:rPr lang="en-US" dirty="0" smtClean="0"/>
              <a:t>.</a:t>
            </a:r>
          </a:p>
          <a:p>
            <a:r>
              <a:rPr lang="en-US" dirty="0" err="1"/>
              <a:t>Bronfenbrenner</a:t>
            </a:r>
            <a:r>
              <a:rPr lang="en-US" dirty="0"/>
              <a:t>, U. (1979). The Ecology of Human Development: Experiments by Nature and Design. Cambridge, Massachusetts: Harvard University Press. </a:t>
            </a:r>
            <a:r>
              <a:rPr lang="en-US" dirty="0" smtClean="0"/>
              <a:t>ISBN 0-674-22457-4</a:t>
            </a:r>
          </a:p>
          <a:p>
            <a:endParaRPr lang="it-IT" dirty="0"/>
          </a:p>
        </p:txBody>
      </p:sp>
    </p:spTree>
    <p:extLst>
      <p:ext uri="{BB962C8B-B14F-4D97-AF65-F5344CB8AC3E}">
        <p14:creationId xmlns:p14="http://schemas.microsoft.com/office/powerpoint/2010/main" val="272750199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niverso">
  <a:themeElements>
    <a:clrScheme name="Universo">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Universo">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niverso">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