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95" r:id="rId3"/>
    <p:sldId id="296" r:id="rId4"/>
    <p:sldId id="298" r:id="rId5"/>
    <p:sldId id="299" r:id="rId6"/>
    <p:sldId id="300" r:id="rId7"/>
    <p:sldId id="297" r:id="rId8"/>
    <p:sldId id="301" r:id="rId9"/>
    <p:sldId id="302" r:id="rId10"/>
    <p:sldId id="303" r:id="rId11"/>
    <p:sldId id="304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314" r:id="rId21"/>
    <p:sldId id="315" r:id="rId22"/>
    <p:sldId id="316" r:id="rId23"/>
    <p:sldId id="317" r:id="rId24"/>
    <p:sldId id="320" r:id="rId25"/>
    <p:sldId id="319" r:id="rId2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90A6"/>
    <a:srgbClr val="DBE3E9"/>
    <a:srgbClr val="DFE7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B58CAB-CBED-45D8-BDFE-B32DFB309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FB69F29-EF53-48BF-8A0F-4C77CF501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E83C46F-6847-4007-9D66-95BADDE89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110B8A-075F-44C8-B47E-6E730856F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029DA0D-BA89-4DBF-928B-4805CD00A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305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C8AB93-1747-4669-AD1D-3782C0A66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847E48E-91FB-424C-B0E1-925D4F77E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22F666-3A9C-4930-B1BA-9992BAC20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5D8436-36E6-4BD2-B4C5-6EE97AE37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643664-6CDE-431B-89A1-C96E68256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97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B3BDB5B-E022-4889-9277-92FC753219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64ABF4A-B48A-4173-99E4-2A24CA57C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7D486AC-4D23-433B-A4DF-E5B6619E5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590F1E-FB80-4B5B-A397-1823714D6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9DD5BEE-6CD6-4D59-BF59-151EEA79C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8087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8871CC-CC74-45A5-8AD3-00D1E18F3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EC7A19F-FD84-4392-A1B1-F3C39360B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7FB9E3-600E-43AB-B583-833CBC9E6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76BE8E-25AB-47D7-BD6C-683320DBB1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7B4CB3-14BF-4230-9A2B-C17349333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574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CF5ED3-91D7-4AAB-B143-E27E7B8E4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87110C3-1F5B-4F08-A1BE-C4DB65F50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8BB537-F72B-420E-A20D-053CA318A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BC4842-BB9A-43CD-B0B7-ED9CDE157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D50F64-7652-49AF-A3EB-C7C82140A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832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3B74BB-9C17-4879-8127-C6A4D06B0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D7A614-5286-43FB-AFC3-8CF68429C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51C95E0-3861-4AFD-9C8E-8277860FED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E1929C2-EFE3-46D8-B7FA-18DCFF57B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82312DC-4FCD-4864-BB31-6C5B9F20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C0035E7-1FE3-4DEC-9C4F-82BA92CD1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1791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91D152-B137-4A7D-A535-EC3EF855D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544AA6C-7EEB-40DD-977E-714B522CE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D06BEDF-6AC2-45DB-A81B-59EE40D3E3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CAD51F7-CBFA-4883-BCA7-1E54BC5512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7B4AE89-0995-4615-8819-2E43179BCF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BD97B9E-68F4-48F4-A66E-6CD61F9D8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77D63BB-A0C5-465C-8FF5-2497BB5B4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DF76407-C693-495B-B94E-56EA3B31C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063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A53F81-28CF-442D-80F6-3AB21DD18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BA5368B-8F36-407C-ADCF-C756B093A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304DC8-7C0D-4134-81BE-8FD414523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F58AECA-D5CB-4CAD-9FFB-C90DC370F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212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57D380B-0EF7-4669-A6BB-CFD4B8FE4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328148B-98E8-491E-B2EE-24B462F26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ABBD104-ED9A-4F2D-AA54-BFF79A58D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50217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16D221-A22F-4C9E-92F0-7B1E69E8C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30F65B-154A-45FC-98CE-85D4B6705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D7CF4C8-D256-4CC6-B1BF-1AF57A3B8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32EC5A4-5FEE-456E-AFC9-C0A64865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5474C6A-08A6-48C2-8ED9-2C972278E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AA8A87A-8470-4E83-B4EE-F38D66E50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1589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F2F55D-E9F2-4001-8AD0-CEE2BAFE7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F8E064A-30D7-4FC5-8E36-8F5E8D154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E8F832E-ED70-46F2-BDAE-85647A390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EA8AF61-F8F9-4633-9EF9-E1BC0DA15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D4816D-D4E3-4864-82B5-D58449BEA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D24C84B-5D48-409C-84E5-D0516E27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2660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D5716B5-ADAF-451D-AFA4-862CC4EC4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0A385F0-9511-4D4F-89A6-C76BA382D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2E08C3-BE2D-4756-88DA-781B9BB77A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AE9E7-C0BC-4242-87A0-F67C6A400BAC}" type="datetimeFigureOut">
              <a:rPr lang="it-IT" smtClean="0"/>
              <a:t>28/11/2022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1156F33-7516-4C97-AD43-9B075560A4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0C33C-32F7-43B4-9525-599EF3F729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CB52A-61AC-4F7A-B592-4755AB4FF0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714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0A178B2B-03A3-4210-A291-60FB90EF4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paolo.sernani@unimc.it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E83BEDB-A719-4BB3-B742-654ACB2C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CE5B-DA54-45F0-A8F2-4DAA678D4210}" type="slidenum">
              <a:rPr lang="it-IT" smtClean="0"/>
              <a:t>1</a:t>
            </a:fld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5DF159C-561A-4B9C-A568-B35477A631A6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6" name="Picture 2" descr="UniMC-logo">
            <a:extLst>
              <a:ext uri="{FF2B5EF4-FFF2-40B4-BE49-F238E27FC236}">
                <a16:creationId xmlns:a16="http://schemas.microsoft.com/office/drawing/2014/main" id="{BD0D599A-A6DE-4424-AD39-0D41B92B2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57EEB385-7C03-4148-BD57-A6E98671DE07}"/>
              </a:ext>
            </a:extLst>
          </p:cNvPr>
          <p:cNvSpPr/>
          <p:nvPr/>
        </p:nvSpPr>
        <p:spPr>
          <a:xfrm>
            <a:off x="1064703" y="2971800"/>
            <a:ext cx="10544175" cy="914400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600" dirty="0">
                <a:solidFill>
                  <a:schemeClr val="tx1"/>
                </a:solidFill>
              </a:rPr>
              <a:t>Esercitazione</a:t>
            </a:r>
          </a:p>
        </p:txBody>
      </p:sp>
      <p:sp>
        <p:nvSpPr>
          <p:cNvPr id="8" name="Segnaposto piè di pagina 6">
            <a:extLst>
              <a:ext uri="{FF2B5EF4-FFF2-40B4-BE49-F238E27FC236}">
                <a16:creationId xmlns:a16="http://schemas.microsoft.com/office/drawing/2014/main" id="{6B10A212-ABCF-43E6-BF53-D989380CC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</p:spTree>
    <p:extLst>
      <p:ext uri="{BB962C8B-B14F-4D97-AF65-F5344CB8AC3E}">
        <p14:creationId xmlns:p14="http://schemas.microsoft.com/office/powerpoint/2010/main" val="1191939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Reti di computer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10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2465487"/>
            <a:ext cx="10544175" cy="1927026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9. Il seguente indirizzo IP: 192.270.1.1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È valido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Non è </a:t>
            </a:r>
            <a:r>
              <a:rPr lang="it-IT" sz="2400" dirty="0" err="1">
                <a:solidFill>
                  <a:schemeClr val="tx1"/>
                </a:solidFill>
              </a:rPr>
              <a:t>valdio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210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Reti di computer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11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829767"/>
            <a:ext cx="10544175" cy="3198466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10. Quali delle seguenti affermazioni è falsa? Perché?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VPN instaura un canale di comunicazione crittografato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VPN è una rete privata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VPN usa una rete diversa da Internet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</a:t>
            </a:r>
            <a:r>
              <a:rPr lang="it-IT" sz="2400">
                <a:solidFill>
                  <a:schemeClr val="tx1"/>
                </a:solidFill>
              </a:rPr>
              <a:t>VPN può </a:t>
            </a:r>
            <a:r>
              <a:rPr lang="it-IT" sz="2400" dirty="0">
                <a:solidFill>
                  <a:schemeClr val="tx1"/>
                </a:solidFill>
              </a:rPr>
              <a:t>connettere computer in nazioni diverse del mondo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3701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Reti di computer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12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829767"/>
            <a:ext cx="10544175" cy="3198466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11. Quali delle seguenti affermazioni è vera? Perché?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Local Area Network deve essere necessariamente cablata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L’NFC non è una tecnologia wireless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L’NFC instaura una Personal Area Network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bluetooth non è un protocollo adatto all’IoT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582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Reti di computer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13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3032379"/>
            <a:ext cx="10544175" cy="793242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12. Qual è la differenza tra cloud computing ed </a:t>
            </a:r>
            <a:r>
              <a:rPr lang="it-IT" sz="2800" dirty="0" err="1">
                <a:solidFill>
                  <a:schemeClr val="tx1"/>
                </a:solidFill>
              </a:rPr>
              <a:t>edge</a:t>
            </a:r>
            <a:r>
              <a:rPr lang="it-IT" sz="2800" dirty="0">
                <a:solidFill>
                  <a:schemeClr val="tx1"/>
                </a:solidFill>
              </a:rPr>
              <a:t> computing?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335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14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EDA747CA-69AE-4359-A0E7-A276FADF4DC3}"/>
              </a:ext>
            </a:extLst>
          </p:cNvPr>
          <p:cNvSpPr/>
          <p:nvPr/>
        </p:nvSpPr>
        <p:spPr>
          <a:xfrm>
            <a:off x="795337" y="1537931"/>
            <a:ext cx="10544175" cy="4477515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13. L'intelligenza artificiale è: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Esclusivamente la capacità di una macchina di comprendere o apprendere ogni tipo di compito “intellettuale” che un essere umano è in grado di comprendere o apprendere.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Esclusivamente la capacità di una macchina di implementare una parte di “intelligenza” per eseguire un compito preciso.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Esclusivamente un software che esegue un'azione per massimizzare un certo obiettivo.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Nessuna delle precedenti</a:t>
            </a:r>
          </a:p>
        </p:txBody>
      </p:sp>
    </p:spTree>
    <p:extLst>
      <p:ext uri="{BB962C8B-B14F-4D97-AF65-F5344CB8AC3E}">
        <p14:creationId xmlns:p14="http://schemas.microsoft.com/office/powerpoint/2010/main" val="261430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15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EDA747CA-69AE-4359-A0E7-A276FADF4DC3}"/>
              </a:ext>
            </a:extLst>
          </p:cNvPr>
          <p:cNvSpPr/>
          <p:nvPr/>
        </p:nvSpPr>
        <p:spPr>
          <a:xfrm>
            <a:off x="795337" y="1537931"/>
            <a:ext cx="10544175" cy="4477515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14. Quali delle seguenti affermazione è falsa? Perché?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Deep Learning permette di costruire modelli computazionali composti da molteplici strati per apprendere la rappresentazione di un dato a diversi livelli di astrazione.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Deep Learning può essere considerato una parte del Machine Learning.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Deep Learning e intelligenza artificiale coincidono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Deep Learning può essere considerato una parte dell'intelligenza artificiale.</a:t>
            </a:r>
          </a:p>
        </p:txBody>
      </p:sp>
    </p:spTree>
    <p:extLst>
      <p:ext uri="{BB962C8B-B14F-4D97-AF65-F5344CB8AC3E}">
        <p14:creationId xmlns:p14="http://schemas.microsoft.com/office/powerpoint/2010/main" val="3400353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16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EDA747CA-69AE-4359-A0E7-A276FADF4DC3}"/>
              </a:ext>
            </a:extLst>
          </p:cNvPr>
          <p:cNvSpPr/>
          <p:nvPr/>
        </p:nvSpPr>
        <p:spPr>
          <a:xfrm>
            <a:off x="795337" y="1537931"/>
            <a:ext cx="10544175" cy="4477515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15. Nell’apprendimento supervisionato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“supervisore esterno” </a:t>
            </a:r>
            <a:r>
              <a:rPr lang="it-IT" sz="2400" dirty="0" err="1">
                <a:solidFill>
                  <a:schemeClr val="tx1"/>
                </a:solidFill>
              </a:rPr>
              <a:t>intepreta</a:t>
            </a:r>
            <a:r>
              <a:rPr lang="it-IT" sz="2400" dirty="0">
                <a:solidFill>
                  <a:schemeClr val="tx1"/>
                </a:solidFill>
              </a:rPr>
              <a:t> l'output della rete come corretto o sbagliato.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Alla rete neurale viene sottoposto un insieme di training composto dai soli esempi, senza uscita desiderata.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Alla rete neurale viene sottoposto un insieme di training composto da esempi in coppia con l'uscita desiderata.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Nessuna delle precedenti.</a:t>
            </a:r>
          </a:p>
        </p:txBody>
      </p:sp>
    </p:spTree>
    <p:extLst>
      <p:ext uri="{BB962C8B-B14F-4D97-AF65-F5344CB8AC3E}">
        <p14:creationId xmlns:p14="http://schemas.microsoft.com/office/powerpoint/2010/main" val="30521585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17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EDA747CA-69AE-4359-A0E7-A276FADF4DC3}"/>
              </a:ext>
            </a:extLst>
          </p:cNvPr>
          <p:cNvSpPr/>
          <p:nvPr/>
        </p:nvSpPr>
        <p:spPr>
          <a:xfrm>
            <a:off x="823912" y="1846143"/>
            <a:ext cx="10544175" cy="3165714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16. Relativamente ad una rete neurale, un'epoca è: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L'insieme di training.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L'insieme di test.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passaggio completo dell'insieme di training durante l'addestramento per aggiornare il valore dei pesi.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funzione di </a:t>
            </a:r>
            <a:r>
              <a:rPr lang="it-IT" sz="2400" dirty="0" err="1">
                <a:solidFill>
                  <a:schemeClr val="tx1"/>
                </a:solidFill>
              </a:rPr>
              <a:t>callback</a:t>
            </a:r>
            <a:r>
              <a:rPr lang="it-IT" sz="2400" dirty="0">
                <a:solidFill>
                  <a:schemeClr val="tx1"/>
                </a:solidFill>
              </a:rPr>
              <a:t> per fermare l'addestramento</a:t>
            </a:r>
          </a:p>
        </p:txBody>
      </p:sp>
    </p:spTree>
    <p:extLst>
      <p:ext uri="{BB962C8B-B14F-4D97-AF65-F5344CB8AC3E}">
        <p14:creationId xmlns:p14="http://schemas.microsoft.com/office/powerpoint/2010/main" val="1994029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18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EDA747CA-69AE-4359-A0E7-A276FADF4DC3}"/>
              </a:ext>
            </a:extLst>
          </p:cNvPr>
          <p:cNvSpPr/>
          <p:nvPr/>
        </p:nvSpPr>
        <p:spPr>
          <a:xfrm>
            <a:off x="823912" y="1846143"/>
            <a:ext cx="10544175" cy="3764544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17. Quale delle seguenti affermazione è vera? Perché?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L’apprendimento di una rete neurale non dipende dal training set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L’apprendimento di una rete neurale consiste nella ricerca degli input migliori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L’apprendimento di una rete neurale termina solo quando l’errore commesso è zero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L’apprendimento di una rete neurale è la ricerca dei pesi per minimizzare una certa funzione obiettivo</a:t>
            </a:r>
          </a:p>
        </p:txBody>
      </p:sp>
    </p:spTree>
    <p:extLst>
      <p:ext uri="{BB962C8B-B14F-4D97-AF65-F5344CB8AC3E}">
        <p14:creationId xmlns:p14="http://schemas.microsoft.com/office/powerpoint/2010/main" val="492637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19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2984033"/>
            <a:ext cx="10544175" cy="889933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18. Come funziona l’addestramento (per apprendimento supervisionato) di una rete neurale?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756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Gestione dei dati e DBMS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2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999490"/>
            <a:ext cx="10544175" cy="3554398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1. Quale delle seguenti affermazioni è falsa? Perché?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sistema informativo prevede l’uso di elaboratori digitali per trattare l’informazione di interesse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sistema informativo è la componente di un’organizzazione che gestisce le informazioni di interesse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sistema informativo gestisce la raccolta, acquisizione e archiviazione dell’informazione</a:t>
            </a:r>
          </a:p>
        </p:txBody>
      </p:sp>
    </p:spTree>
    <p:extLst>
      <p:ext uri="{BB962C8B-B14F-4D97-AF65-F5344CB8AC3E}">
        <p14:creationId xmlns:p14="http://schemas.microsoft.com/office/powerpoint/2010/main" val="27294776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Blockchain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20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F92B492C-C91F-430A-9790-A333967AF701}"/>
              </a:ext>
            </a:extLst>
          </p:cNvPr>
          <p:cNvSpPr/>
          <p:nvPr/>
        </p:nvSpPr>
        <p:spPr>
          <a:xfrm>
            <a:off x="823912" y="1846143"/>
            <a:ext cx="10544175" cy="3764544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19. Quale delle seguenti affermazione è vera? Perché?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Tutte le blockchain si basano sul bitcoin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blockchain permette di memorizzare transazioni digitali su un registro decentralizzato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blockchain è un software di pagamento elettronico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blockchain è una criptovaluta</a:t>
            </a:r>
          </a:p>
        </p:txBody>
      </p:sp>
    </p:spTree>
    <p:extLst>
      <p:ext uri="{BB962C8B-B14F-4D97-AF65-F5344CB8AC3E}">
        <p14:creationId xmlns:p14="http://schemas.microsoft.com/office/powerpoint/2010/main" val="41918243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Blockchain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21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F92B492C-C91F-430A-9790-A333967AF701}"/>
              </a:ext>
            </a:extLst>
          </p:cNvPr>
          <p:cNvSpPr/>
          <p:nvPr/>
        </p:nvSpPr>
        <p:spPr>
          <a:xfrm>
            <a:off x="823912" y="1846143"/>
            <a:ext cx="10544175" cy="3764544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20. Nella crittografia a doppia chiave asimmetrica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La chiave pubblica permette di decifrare messaggi codificati con altre chiavi pubbliche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La chiave privata permette di decifrare messaggi codificati con la corrispondente chiave pubblica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E’ indifferente usare la chiave pubblica o privata per cifrare un messaggio</a:t>
            </a:r>
          </a:p>
        </p:txBody>
      </p:sp>
    </p:spTree>
    <p:extLst>
      <p:ext uri="{BB962C8B-B14F-4D97-AF65-F5344CB8AC3E}">
        <p14:creationId xmlns:p14="http://schemas.microsoft.com/office/powerpoint/2010/main" val="8794270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Blockchain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22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F92B492C-C91F-430A-9790-A333967AF701}"/>
              </a:ext>
            </a:extLst>
          </p:cNvPr>
          <p:cNvSpPr/>
          <p:nvPr/>
        </p:nvSpPr>
        <p:spPr>
          <a:xfrm>
            <a:off x="823912" y="1846143"/>
            <a:ext cx="10544175" cy="3764544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21. Quale delle seguenti affermazioni è falsa? Perché?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bitcoin non può essere speso due volte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nuovo blocco bitcoin viene validato mediamente ogni 10 minuti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La </a:t>
            </a:r>
            <a:r>
              <a:rPr lang="it-IT" sz="2400" dirty="0" err="1">
                <a:solidFill>
                  <a:schemeClr val="tx1"/>
                </a:solidFill>
              </a:rPr>
              <a:t>Proof</a:t>
            </a:r>
            <a:r>
              <a:rPr lang="it-IT" sz="2400" dirty="0">
                <a:solidFill>
                  <a:schemeClr val="tx1"/>
                </a:solidFill>
              </a:rPr>
              <a:t>-of-Work consiste nel trovare il </a:t>
            </a:r>
            <a:r>
              <a:rPr lang="it-IT" sz="2400" dirty="0" err="1">
                <a:solidFill>
                  <a:schemeClr val="tx1"/>
                </a:solidFill>
              </a:rPr>
              <a:t>nonce</a:t>
            </a:r>
            <a:r>
              <a:rPr lang="it-IT" sz="2400" dirty="0">
                <a:solidFill>
                  <a:schemeClr val="tx1"/>
                </a:solidFill>
              </a:rPr>
              <a:t> da inserire nel blocco per calcolare un hash minore di un certo target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numero massimo di bitcoin è 21 milioni</a:t>
            </a:r>
          </a:p>
        </p:txBody>
      </p:sp>
    </p:spTree>
    <p:extLst>
      <p:ext uri="{BB962C8B-B14F-4D97-AF65-F5344CB8AC3E}">
        <p14:creationId xmlns:p14="http://schemas.microsoft.com/office/powerpoint/2010/main" val="42355955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Blockchain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23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F92B492C-C91F-430A-9790-A333967AF701}"/>
              </a:ext>
            </a:extLst>
          </p:cNvPr>
          <p:cNvSpPr/>
          <p:nvPr/>
        </p:nvSpPr>
        <p:spPr>
          <a:xfrm>
            <a:off x="823912" y="1764230"/>
            <a:ext cx="10544175" cy="3329539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22. Quale delle seguenti affermazioni è vera? Perché?</a:t>
            </a:r>
            <a:endParaRPr lang="it-IT" sz="2400" dirty="0">
              <a:solidFill>
                <a:schemeClr val="tx1"/>
              </a:solidFill>
            </a:endParaRP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NFT impedisce la duplicazione dell’asset digitale ad esso associato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NFT può essere diviso in due NFT, ognuno dei quali vale la metà dell’NFT originale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Bitcoin è un NFT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L’NFT è regolato da uno smart </a:t>
            </a:r>
            <a:r>
              <a:rPr lang="it-IT" sz="2400" dirty="0" err="1">
                <a:solidFill>
                  <a:schemeClr val="tx1"/>
                </a:solidFill>
              </a:rPr>
              <a:t>contract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0792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24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2984033"/>
            <a:ext cx="10544175" cy="889933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23. Qual è la differenza tra 1 BTC e un NFT?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0312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Intelligenza Artificiale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25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2984033"/>
            <a:ext cx="10544175" cy="889933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24. Che cos’è uno smart </a:t>
            </a:r>
            <a:r>
              <a:rPr lang="it-IT" sz="2800" dirty="0" err="1">
                <a:solidFill>
                  <a:schemeClr val="tx1"/>
                </a:solidFill>
              </a:rPr>
              <a:t>contract</a:t>
            </a:r>
            <a:r>
              <a:rPr lang="it-IT" sz="2800" dirty="0">
                <a:solidFill>
                  <a:schemeClr val="tx1"/>
                </a:solidFill>
              </a:rPr>
              <a:t>?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199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Gestione dei dati e DBMS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3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2338053"/>
            <a:ext cx="10544175" cy="2181893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2. Il numero 11111010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E’ un dato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E’ un informazione</a:t>
            </a:r>
          </a:p>
        </p:txBody>
      </p:sp>
    </p:spTree>
    <p:extLst>
      <p:ext uri="{BB962C8B-B14F-4D97-AF65-F5344CB8AC3E}">
        <p14:creationId xmlns:p14="http://schemas.microsoft.com/office/powerpoint/2010/main" val="2920427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Gestione dei dati e DBMS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4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999490"/>
            <a:ext cx="10544175" cy="3554398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3. Quale delle seguenti affermazioni è falsa? Perché?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rispetto delle proprietà ACID garantisce che un insieme di operazioni possa essere eseguita in maniera corretta anche in presenza di concorrenza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rispetto delle proprietà ACID garantisce che un insieme di operazioni abbia effetti definitivi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rispetto delle proprietà ACID garantisce che almeno una delle operazioni che compongono una transazione venga eseguita.</a:t>
            </a:r>
          </a:p>
        </p:txBody>
      </p:sp>
    </p:spTree>
    <p:extLst>
      <p:ext uri="{BB962C8B-B14F-4D97-AF65-F5344CB8AC3E}">
        <p14:creationId xmlns:p14="http://schemas.microsoft.com/office/powerpoint/2010/main" val="4228643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Gestione dei dati e DBMS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5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622792"/>
            <a:ext cx="10544175" cy="4356859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4. Data la seguente tabella, quali sono lo schema e l’istanza di una relazione?</a:t>
            </a:r>
          </a:p>
          <a:p>
            <a:endParaRPr lang="it-IT" sz="2800" dirty="0">
              <a:solidFill>
                <a:schemeClr val="tx1"/>
              </a:solidFill>
            </a:endParaRPr>
          </a:p>
          <a:p>
            <a:endParaRPr lang="it-IT" sz="2800" dirty="0">
              <a:solidFill>
                <a:schemeClr val="tx1"/>
              </a:solidFill>
            </a:endParaRPr>
          </a:p>
          <a:p>
            <a:endParaRPr lang="it-IT" sz="2800" dirty="0">
              <a:solidFill>
                <a:schemeClr val="tx1"/>
              </a:solidFill>
            </a:endParaRPr>
          </a:p>
          <a:p>
            <a:endParaRPr lang="it-IT" sz="2800" dirty="0">
              <a:solidFill>
                <a:schemeClr val="tx1"/>
              </a:solidFill>
            </a:endParaRPr>
          </a:p>
          <a:p>
            <a:endParaRPr lang="it-IT" sz="2800" dirty="0">
              <a:solidFill>
                <a:schemeClr val="tx1"/>
              </a:solidFill>
            </a:endParaRPr>
          </a:p>
          <a:p>
            <a:endParaRPr lang="it-IT" sz="2800" dirty="0">
              <a:solidFill>
                <a:schemeClr val="tx1"/>
              </a:solidFill>
            </a:endParaRPr>
          </a:p>
          <a:p>
            <a:endParaRPr lang="it-IT" sz="2400" dirty="0">
              <a:solidFill>
                <a:schemeClr val="tx1"/>
              </a:solidFill>
            </a:endParaRPr>
          </a:p>
        </p:txBody>
      </p:sp>
      <p:graphicFrame>
        <p:nvGraphicFramePr>
          <p:cNvPr id="13" name="Tabella 2">
            <a:extLst>
              <a:ext uri="{FF2B5EF4-FFF2-40B4-BE49-F238E27FC236}">
                <a16:creationId xmlns:a16="http://schemas.microsoft.com/office/drawing/2014/main" id="{122399C4-FF99-4F6A-A9F4-4A09FCB16E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881747"/>
              </p:ext>
            </p:extLst>
          </p:nvPr>
        </p:nvGraphicFramePr>
        <p:xfrm>
          <a:off x="1803153" y="2915609"/>
          <a:ext cx="8614268" cy="2948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3567">
                  <a:extLst>
                    <a:ext uri="{9D8B030D-6E8A-4147-A177-3AD203B41FA5}">
                      <a16:colId xmlns:a16="http://schemas.microsoft.com/office/drawing/2014/main" val="1915448921"/>
                    </a:ext>
                  </a:extLst>
                </a:gridCol>
                <a:gridCol w="2153567">
                  <a:extLst>
                    <a:ext uri="{9D8B030D-6E8A-4147-A177-3AD203B41FA5}">
                      <a16:colId xmlns:a16="http://schemas.microsoft.com/office/drawing/2014/main" val="378186931"/>
                    </a:ext>
                  </a:extLst>
                </a:gridCol>
                <a:gridCol w="2153567">
                  <a:extLst>
                    <a:ext uri="{9D8B030D-6E8A-4147-A177-3AD203B41FA5}">
                      <a16:colId xmlns:a16="http://schemas.microsoft.com/office/drawing/2014/main" val="2155060600"/>
                    </a:ext>
                  </a:extLst>
                </a:gridCol>
                <a:gridCol w="2153567">
                  <a:extLst>
                    <a:ext uri="{9D8B030D-6E8A-4147-A177-3AD203B41FA5}">
                      <a16:colId xmlns:a16="http://schemas.microsoft.com/office/drawing/2014/main" val="445804985"/>
                    </a:ext>
                  </a:extLst>
                </a:gridCol>
              </a:tblGrid>
              <a:tr h="491449"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Targa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Nome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Portata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8121759"/>
                  </a:ext>
                </a:extLst>
              </a:tr>
              <a:tr h="491449"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AB001AB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Ducato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Autocarro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1450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1942933"/>
                  </a:ext>
                </a:extLst>
              </a:tr>
              <a:tr h="491449"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XF002RT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 err="1"/>
                        <a:t>Daily</a:t>
                      </a:r>
                      <a:endParaRPr lang="it-IT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Autocarro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4900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35481752"/>
                  </a:ext>
                </a:extLst>
              </a:tr>
              <a:tr h="491449"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CD003EF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Transit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Autocarro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5000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8539147"/>
                  </a:ext>
                </a:extLst>
              </a:tr>
              <a:tr h="491449"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MP004DC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Punto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Autovettura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445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5711109"/>
                  </a:ext>
                </a:extLst>
              </a:tr>
              <a:tr h="491449"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PD005AL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Panda Van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Autovettura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200" dirty="0"/>
                        <a:t>885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4501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260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Gestione dei dati e DBMS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6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999490"/>
            <a:ext cx="10544175" cy="3554398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5. Quale delle seguenti affermazioni è vera? Perché?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In un DBMS non relazionale la struttura dei dati è rigidamente schematizzato da tabelle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DBMS relazionale permette di ridurre al minimo inconsistenze e ridondanze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 DBMS relazionale impedisce la combinazione di dati da tabelle diverse</a:t>
            </a:r>
          </a:p>
        </p:txBody>
      </p:sp>
    </p:spTree>
    <p:extLst>
      <p:ext uri="{BB962C8B-B14F-4D97-AF65-F5344CB8AC3E}">
        <p14:creationId xmlns:p14="http://schemas.microsoft.com/office/powerpoint/2010/main" val="1263970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Gestione dei dati e DBMS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7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3032379"/>
            <a:ext cx="10544175" cy="793242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6. Che cos’è e a cosa serve un DBMS?</a:t>
            </a:r>
            <a:endParaRPr lang="it-IT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490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Reti di computer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8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999490"/>
            <a:ext cx="10544175" cy="3554398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7. Quale delle seguenti affermazioni è falsa? Perché?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Internet è sistema globale di reti di computer interconnesse attraverso reti di telecomunicazioni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Il World Wide Web è internet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rete di telecomunicazioni consente la trasmissione di informazioni tra due o più utenti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Una rete di computer è una rete di telecomunicazioni</a:t>
            </a:r>
          </a:p>
        </p:txBody>
      </p:sp>
    </p:spTree>
    <p:extLst>
      <p:ext uri="{BB962C8B-B14F-4D97-AF65-F5344CB8AC3E}">
        <p14:creationId xmlns:p14="http://schemas.microsoft.com/office/powerpoint/2010/main" val="1745673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A93706D6-B4EC-46AB-A155-E299C75C3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161"/>
            <a:ext cx="10515600" cy="889934"/>
          </a:xfrm>
        </p:spPr>
        <p:txBody>
          <a:bodyPr>
            <a:normAutofit/>
          </a:bodyPr>
          <a:lstStyle/>
          <a:p>
            <a:r>
              <a:rPr lang="it-IT" sz="4000" dirty="0"/>
              <a:t>Reti di computer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6BB2D86F-35C6-4CFC-905D-088F9A80BBCE}"/>
              </a:ext>
            </a:extLst>
          </p:cNvPr>
          <p:cNvSpPr/>
          <p:nvPr/>
        </p:nvSpPr>
        <p:spPr>
          <a:xfrm>
            <a:off x="0" y="0"/>
            <a:ext cx="543464" cy="6858000"/>
          </a:xfrm>
          <a:prstGeom prst="rect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Picture 2" descr="UniMC-logo">
            <a:extLst>
              <a:ext uri="{FF2B5EF4-FFF2-40B4-BE49-F238E27FC236}">
                <a16:creationId xmlns:a16="http://schemas.microsoft.com/office/drawing/2014/main" id="{AFD5FA89-F881-4B48-B075-4F5274969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4297" y="403786"/>
            <a:ext cx="2195250" cy="793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egnaposto data 5">
            <a:extLst>
              <a:ext uri="{FF2B5EF4-FFF2-40B4-BE49-F238E27FC236}">
                <a16:creationId xmlns:a16="http://schemas.microsoft.com/office/drawing/2014/main" id="{B4F3B86C-F8A3-47BD-9DAD-85554710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it-IT"/>
              <a:t>paolo.sernani@unimc.it</a:t>
            </a:r>
            <a:endParaRPr lang="it-IT" dirty="0"/>
          </a:p>
        </p:txBody>
      </p:sp>
      <p:sp>
        <p:nvSpPr>
          <p:cNvPr id="10" name="Segnaposto piè di pagina 6">
            <a:extLst>
              <a:ext uri="{FF2B5EF4-FFF2-40B4-BE49-F238E27FC236}">
                <a16:creationId xmlns:a16="http://schemas.microsoft.com/office/drawing/2014/main" id="{47C5E966-F443-4297-90BE-D3D5E2356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7125" y="6356349"/>
            <a:ext cx="4800600" cy="365125"/>
          </a:xfrm>
        </p:spPr>
        <p:txBody>
          <a:bodyPr/>
          <a:lstStyle/>
          <a:p>
            <a:r>
              <a:rPr lang="it-IT" dirty="0"/>
              <a:t>Sistemi Informatici per i Trasporti 22/23</a:t>
            </a:r>
          </a:p>
        </p:txBody>
      </p:sp>
      <p:sp>
        <p:nvSpPr>
          <p:cNvPr id="11" name="Segnaposto numero diapositiva 7">
            <a:extLst>
              <a:ext uri="{FF2B5EF4-FFF2-40B4-BE49-F238E27FC236}">
                <a16:creationId xmlns:a16="http://schemas.microsoft.com/office/drawing/2014/main" id="{A5324E2C-70CD-4A00-ABDE-C16D69422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CB30CFB5-C901-4438-9028-387BDE0AC7E5}" type="slidenum">
              <a:rPr lang="it-IT" smtClean="0"/>
              <a:t>9</a:t>
            </a:fld>
            <a:endParaRPr lang="it-IT"/>
          </a:p>
        </p:txBody>
      </p:sp>
      <p:sp>
        <p:nvSpPr>
          <p:cNvPr id="12" name="Triangolo isoscele 11">
            <a:extLst>
              <a:ext uri="{FF2B5EF4-FFF2-40B4-BE49-F238E27FC236}">
                <a16:creationId xmlns:a16="http://schemas.microsoft.com/office/drawing/2014/main" id="{763B6BAE-579F-4C64-AD3D-530F163DB58A}"/>
              </a:ext>
            </a:extLst>
          </p:cNvPr>
          <p:cNvSpPr/>
          <p:nvPr/>
        </p:nvSpPr>
        <p:spPr>
          <a:xfrm rot="5400000">
            <a:off x="429818" y="639369"/>
            <a:ext cx="464877" cy="294736"/>
          </a:xfrm>
          <a:prstGeom prst="triangle">
            <a:avLst/>
          </a:prstGeom>
          <a:solidFill>
            <a:srgbClr val="6E90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AB5657E5-0932-472F-A2A2-1A725FB6ABDF}"/>
              </a:ext>
            </a:extLst>
          </p:cNvPr>
          <p:cNvSpPr/>
          <p:nvPr/>
        </p:nvSpPr>
        <p:spPr>
          <a:xfrm>
            <a:off x="838200" y="1822508"/>
            <a:ext cx="10544175" cy="3957427"/>
          </a:xfrm>
          <a:prstGeom prst="roundRect">
            <a:avLst/>
          </a:prstGeom>
          <a:solidFill>
            <a:srgbClr val="6E90A6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sz="2800" dirty="0">
                <a:solidFill>
                  <a:schemeClr val="tx1"/>
                </a:solidFill>
              </a:rPr>
              <a:t>8. Quale delle seguenti affermazioni è vera? Perché?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La commutazione di circuito permette a nodi non coinvolti in una comunicazione di usare il canale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Nelle reti a commutazione di pacchetto, ogni pacchetto che forma la comunicazione segue lo stesso percorso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Nelle reti a commutazione di pacchetto, i pacchetti arrivano nello stesso ordine in cui partono</a:t>
            </a:r>
          </a:p>
          <a:p>
            <a:pPr marL="971550" lvl="1" indent="-514350">
              <a:spcBef>
                <a:spcPts val="1000"/>
              </a:spcBef>
              <a:buFont typeface="+mj-lt"/>
              <a:buAutoNum type="alphaLcParenR"/>
            </a:pPr>
            <a:r>
              <a:rPr lang="it-IT" sz="2400" dirty="0">
                <a:solidFill>
                  <a:schemeClr val="tx1"/>
                </a:solidFill>
              </a:rPr>
              <a:t>Nella commutazione di circuito si stabilisce un canale di comunicazione esclusivo tra due nodi della rete</a:t>
            </a:r>
          </a:p>
        </p:txBody>
      </p:sp>
    </p:spTree>
    <p:extLst>
      <p:ext uri="{BB962C8B-B14F-4D97-AF65-F5344CB8AC3E}">
        <p14:creationId xmlns:p14="http://schemas.microsoft.com/office/powerpoint/2010/main" val="19788429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1408</Words>
  <Application>Microsoft Office PowerPoint</Application>
  <PresentationFormat>Widescreen</PresentationFormat>
  <Paragraphs>217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Tema di Office</vt:lpstr>
      <vt:lpstr>Presentazione standard di PowerPoint</vt:lpstr>
      <vt:lpstr>Gestione dei dati e DBMS</vt:lpstr>
      <vt:lpstr>Gestione dei dati e DBMS</vt:lpstr>
      <vt:lpstr>Gestione dei dati e DBMS</vt:lpstr>
      <vt:lpstr>Gestione dei dati e DBMS</vt:lpstr>
      <vt:lpstr>Gestione dei dati e DBMS</vt:lpstr>
      <vt:lpstr>Gestione dei dati e DBMS</vt:lpstr>
      <vt:lpstr>Reti di computer</vt:lpstr>
      <vt:lpstr>Reti di computer</vt:lpstr>
      <vt:lpstr>Reti di computer</vt:lpstr>
      <vt:lpstr>Reti di computer</vt:lpstr>
      <vt:lpstr>Reti di computer</vt:lpstr>
      <vt:lpstr>Reti di computer</vt:lpstr>
      <vt:lpstr>Intelligenza Artificiale</vt:lpstr>
      <vt:lpstr>Intelligenza Artificiale</vt:lpstr>
      <vt:lpstr>Intelligenza Artificiale</vt:lpstr>
      <vt:lpstr>Intelligenza Artificiale</vt:lpstr>
      <vt:lpstr>Intelligenza Artificiale</vt:lpstr>
      <vt:lpstr>Intelligenza Artificiale</vt:lpstr>
      <vt:lpstr>Blockchain</vt:lpstr>
      <vt:lpstr>Blockchain</vt:lpstr>
      <vt:lpstr>Blockchain</vt:lpstr>
      <vt:lpstr>Blockchain</vt:lpstr>
      <vt:lpstr>Intelligenza Artificiale</vt:lpstr>
      <vt:lpstr>Intelligenza Artificiale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Esercizi - Parti 04-07 - Sistemi Informatici per i Trasporti</dc:title>
  <dc:creator>SERNANI PAOLO</dc:creator>
  <cp:lastModifiedBy>SERNANI PAOLO</cp:lastModifiedBy>
  <cp:revision>124</cp:revision>
  <dcterms:created xsi:type="dcterms:W3CDTF">2022-10-16T16:19:54Z</dcterms:created>
  <dcterms:modified xsi:type="dcterms:W3CDTF">2022-11-28T17:30:49Z</dcterms:modified>
</cp:coreProperties>
</file>