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95" r:id="rId3"/>
    <p:sldId id="296" r:id="rId4"/>
    <p:sldId id="298" r:id="rId5"/>
    <p:sldId id="299" r:id="rId6"/>
    <p:sldId id="300" r:id="rId7"/>
    <p:sldId id="297" r:id="rId8"/>
    <p:sldId id="301" r:id="rId9"/>
    <p:sldId id="302" r:id="rId10"/>
    <p:sldId id="303" r:id="rId11"/>
    <p:sldId id="304" r:id="rId12"/>
    <p:sldId id="306" r:id="rId13"/>
    <p:sldId id="307" r:id="rId14"/>
    <p:sldId id="308" r:id="rId15"/>
    <p:sldId id="309" r:id="rId16"/>
    <p:sldId id="310" r:id="rId17"/>
    <p:sldId id="311" r:id="rId18"/>
    <p:sldId id="312" r:id="rId19"/>
    <p:sldId id="313" r:id="rId20"/>
    <p:sldId id="314" r:id="rId21"/>
    <p:sldId id="315" r:id="rId22"/>
    <p:sldId id="316" r:id="rId23"/>
    <p:sldId id="317" r:id="rId24"/>
    <p:sldId id="320" r:id="rId25"/>
    <p:sldId id="319" r:id="rId2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E90A6"/>
    <a:srgbClr val="DBE3E9"/>
    <a:srgbClr val="DFE7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AB58CAB-CBED-45D8-BDFE-B32DFB3097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0FB69F29-EF53-48BF-8A0F-4C77CF5010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E83C46F-6847-4007-9D66-95BADDE893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E9E7-C0BC-4242-87A0-F67C6A400BAC}" type="datetimeFigureOut">
              <a:rPr lang="it-IT" smtClean="0"/>
              <a:t>28/11/2022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A110B8A-075F-44C8-B47E-6E730856FF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029DA0D-BA89-4DBF-928B-4805CD00A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CB52A-61AC-4F7A-B592-4755AB4FF0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630548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1C8AB93-1747-4669-AD1D-3782C0A666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847E48E-91FB-424C-B0E1-925D4F77EC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622F666-3A9C-4930-B1BA-9992BAC20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E9E7-C0BC-4242-87A0-F67C6A400BAC}" type="datetimeFigureOut">
              <a:rPr lang="it-IT" smtClean="0"/>
              <a:t>28/11/2022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F5D8436-36E6-4BD2-B4C5-6EE97AE37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F643664-6CDE-431B-89A1-C96E68256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CB52A-61AC-4F7A-B592-4755AB4FF0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973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4B3BDB5B-E022-4889-9277-92FC753219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E64ABF4A-B48A-4173-99E4-2A24CA57CB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7D486AC-4D23-433B-A4DF-E5B6619E57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E9E7-C0BC-4242-87A0-F67C6A400BAC}" type="datetimeFigureOut">
              <a:rPr lang="it-IT" smtClean="0"/>
              <a:t>28/11/2022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4590F1E-FB80-4B5B-A397-1823714D6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9DD5BEE-6CD6-4D59-BF59-151EEA79C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CB52A-61AC-4F7A-B592-4755AB4FF0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680870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8871CC-CC74-45A5-8AD3-00D1E18F3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EC7A19F-FD84-4392-A1B1-F3C39360B0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57FB9E3-600E-43AB-B583-833CBC9E60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E9E7-C0BC-4242-87A0-F67C6A400BAC}" type="datetimeFigureOut">
              <a:rPr lang="it-IT" smtClean="0"/>
              <a:t>28/11/2022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176BE8E-25AB-47D7-BD6C-683320DBB1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F7B4CB3-14BF-4230-9A2B-C17349333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CB52A-61AC-4F7A-B592-4755AB4FF0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75748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DCF5ED3-91D7-4AAB-B143-E27E7B8E44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87110C3-1F5B-4F08-A1BE-C4DB65F500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58BB537-F72B-420E-A20D-053CA318A0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E9E7-C0BC-4242-87A0-F67C6A400BAC}" type="datetimeFigureOut">
              <a:rPr lang="it-IT" smtClean="0"/>
              <a:t>28/11/2022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1BC4842-BB9A-43CD-B0B7-ED9CDE1571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9D50F64-7652-49AF-A3EB-C7C82140A5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CB52A-61AC-4F7A-B592-4755AB4FF0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68324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83B74BB-9C17-4879-8127-C6A4D06B0A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4D7A614-5286-43FB-AFC3-8CF68429C2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51C95E0-3861-4AFD-9C8E-8277860FED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E1929C2-EFE3-46D8-B7FA-18DCFF57B2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E9E7-C0BC-4242-87A0-F67C6A400BAC}" type="datetimeFigureOut">
              <a:rPr lang="it-IT" smtClean="0"/>
              <a:t>28/11/2022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82312DC-4FCD-4864-BB31-6C5B9F206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C0035E7-1FE3-4DEC-9C4F-82BA92CD12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CB52A-61AC-4F7A-B592-4755AB4FF0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717912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691D152-B137-4A7D-A535-EC3EF855DC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544AA6C-7EEB-40DD-977E-714B522C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D06BEDF-6AC2-45DB-A81B-59EE40D3E3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2CAD51F7-CBFA-4883-BCA7-1E54BC5512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A7B4AE89-0995-4615-8819-2E43179BCF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BD97B9E-68F4-48F4-A66E-6CD61F9D87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E9E7-C0BC-4242-87A0-F67C6A400BAC}" type="datetimeFigureOut">
              <a:rPr lang="it-IT" smtClean="0"/>
              <a:t>28/11/2022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877D63BB-A0C5-465C-8FF5-2497BB5B45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8DF76407-C693-495B-B94E-56EA3B31C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CB52A-61AC-4F7A-B592-4755AB4FF0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806356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A53F81-28CF-442D-80F6-3AB21DD18B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ABA5368B-8F36-407C-ADCF-C756B093A5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E9E7-C0BC-4242-87A0-F67C6A400BAC}" type="datetimeFigureOut">
              <a:rPr lang="it-IT" smtClean="0"/>
              <a:t>28/11/2022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3C304DC8-7C0D-4134-81BE-8FD4145236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7F58AECA-D5CB-4CAD-9FFB-C90DC370F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CB52A-61AC-4F7A-B592-4755AB4FF0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921298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F57D380B-0EF7-4669-A6BB-CFD4B8FE42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E9E7-C0BC-4242-87A0-F67C6A400BAC}" type="datetimeFigureOut">
              <a:rPr lang="it-IT" smtClean="0"/>
              <a:t>28/11/2022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A328148B-98E8-491E-B2EE-24B462F260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ABBD104-ED9A-4F2D-AA54-BFF79A58D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CB52A-61AC-4F7A-B592-4755AB4FF0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0217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516D221-A22F-4C9E-92F0-7B1E69E8CE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930F65B-154A-45FC-98CE-85D4B6705E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D7CF4C8-D256-4CC6-B1BF-1AF57A3B82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32EC5A4-5FEE-456E-AFC9-C0A6486576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E9E7-C0BC-4242-87A0-F67C6A400BAC}" type="datetimeFigureOut">
              <a:rPr lang="it-IT" smtClean="0"/>
              <a:t>28/11/2022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5474C6A-08A6-48C2-8ED9-2C972278E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AA8A87A-8470-4E83-B4EE-F38D66E508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CB52A-61AC-4F7A-B592-4755AB4FF0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01589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F2F55D-E9F2-4001-8AD0-CEE2BAFE76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7F8E064A-30D7-4FC5-8E36-8F5E8D1544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E8F832E-ED70-46F2-BDAE-85647A390F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EA8AF61-F8F9-4633-9EF9-E1BC0DA15F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E9E7-C0BC-4242-87A0-F67C6A400BAC}" type="datetimeFigureOut">
              <a:rPr lang="it-IT" smtClean="0"/>
              <a:t>28/11/2022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CD4816D-D4E3-4864-82B5-D58449BEA1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D24C84B-5D48-409C-84E5-D0516E27E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CB52A-61AC-4F7A-B592-4755AB4FF0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2660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8D5716B5-ADAF-451D-AFA4-862CC4EC46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0A385F0-9511-4D4F-89A6-C76BA382D4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22E08C3-BE2D-4756-88DA-781B9BB77A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AE9E7-C0BC-4242-87A0-F67C6A400BAC}" type="datetimeFigureOut">
              <a:rPr lang="it-IT" smtClean="0"/>
              <a:t>28/11/2022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1156F33-7516-4C97-AD43-9B075560A4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F30C33C-32F7-43B4-9525-599EF3F729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0CB52A-61AC-4F7A-B592-4755AB4FF0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7148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0A178B2B-03A3-4210-A291-60FB90EF44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paolo.sernani@unimc.it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E83BEDB-A719-4BB3-B742-654ACB2CDD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FCE5B-DA54-45F0-A8F2-4DAA678D4210}" type="slidenum">
              <a:rPr lang="it-IT" smtClean="0"/>
              <a:t>1</a:t>
            </a:fld>
            <a:endParaRPr lang="it-IT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15DF159C-561A-4B9C-A568-B35477A631A6}"/>
              </a:ext>
            </a:extLst>
          </p:cNvPr>
          <p:cNvSpPr/>
          <p:nvPr/>
        </p:nvSpPr>
        <p:spPr>
          <a:xfrm>
            <a:off x="0" y="0"/>
            <a:ext cx="543464" cy="6858000"/>
          </a:xfrm>
          <a:prstGeom prst="rect">
            <a:avLst/>
          </a:prstGeom>
          <a:solidFill>
            <a:srgbClr val="6E90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6" name="Picture 2" descr="UniMC-logo">
            <a:extLst>
              <a:ext uri="{FF2B5EF4-FFF2-40B4-BE49-F238E27FC236}">
                <a16:creationId xmlns:a16="http://schemas.microsoft.com/office/drawing/2014/main" id="{BD0D599A-A6DE-4424-AD39-0D41B92B20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4297" y="403786"/>
            <a:ext cx="2195250" cy="793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ttangolo con angoli arrotondati 6">
            <a:extLst>
              <a:ext uri="{FF2B5EF4-FFF2-40B4-BE49-F238E27FC236}">
                <a16:creationId xmlns:a16="http://schemas.microsoft.com/office/drawing/2014/main" id="{57EEB385-7C03-4148-BD57-A6E98671DE07}"/>
              </a:ext>
            </a:extLst>
          </p:cNvPr>
          <p:cNvSpPr/>
          <p:nvPr/>
        </p:nvSpPr>
        <p:spPr>
          <a:xfrm>
            <a:off x="1064703" y="2971800"/>
            <a:ext cx="10544175" cy="914400"/>
          </a:xfrm>
          <a:prstGeom prst="roundRect">
            <a:avLst/>
          </a:prstGeom>
          <a:solidFill>
            <a:srgbClr val="6E90A6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dirty="0">
                <a:solidFill>
                  <a:schemeClr val="tx1"/>
                </a:solidFill>
              </a:rPr>
              <a:t>Esercitazione</a:t>
            </a:r>
          </a:p>
        </p:txBody>
      </p:sp>
      <p:sp>
        <p:nvSpPr>
          <p:cNvPr id="8" name="Segnaposto piè di pagina 6">
            <a:extLst>
              <a:ext uri="{FF2B5EF4-FFF2-40B4-BE49-F238E27FC236}">
                <a16:creationId xmlns:a16="http://schemas.microsoft.com/office/drawing/2014/main" id="{6B10A212-ABCF-43E6-BF53-D989380CC2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67125" y="6356349"/>
            <a:ext cx="4800600" cy="365125"/>
          </a:xfrm>
        </p:spPr>
        <p:txBody>
          <a:bodyPr/>
          <a:lstStyle/>
          <a:p>
            <a:r>
              <a:rPr lang="it-IT" dirty="0"/>
              <a:t>Sistemi Informatici per i Trasporti 22/23</a:t>
            </a:r>
          </a:p>
        </p:txBody>
      </p:sp>
    </p:spTree>
    <p:extLst>
      <p:ext uri="{BB962C8B-B14F-4D97-AF65-F5344CB8AC3E}">
        <p14:creationId xmlns:p14="http://schemas.microsoft.com/office/powerpoint/2010/main" val="11919397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>
            <a:extLst>
              <a:ext uri="{FF2B5EF4-FFF2-40B4-BE49-F238E27FC236}">
                <a16:creationId xmlns:a16="http://schemas.microsoft.com/office/drawing/2014/main" id="{A93706D6-B4EC-46AB-A155-E299C75C3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6161"/>
            <a:ext cx="10515600" cy="889934"/>
          </a:xfrm>
        </p:spPr>
        <p:txBody>
          <a:bodyPr>
            <a:normAutofit/>
          </a:bodyPr>
          <a:lstStyle/>
          <a:p>
            <a:r>
              <a:rPr lang="it-IT" sz="4000" dirty="0"/>
              <a:t>Reti di computer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6BB2D86F-35C6-4CFC-905D-088F9A80BBCE}"/>
              </a:ext>
            </a:extLst>
          </p:cNvPr>
          <p:cNvSpPr/>
          <p:nvPr/>
        </p:nvSpPr>
        <p:spPr>
          <a:xfrm>
            <a:off x="0" y="0"/>
            <a:ext cx="543464" cy="6858000"/>
          </a:xfrm>
          <a:prstGeom prst="rect">
            <a:avLst/>
          </a:prstGeom>
          <a:solidFill>
            <a:srgbClr val="6E90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8" name="Picture 2" descr="UniMC-logo">
            <a:extLst>
              <a:ext uri="{FF2B5EF4-FFF2-40B4-BE49-F238E27FC236}">
                <a16:creationId xmlns:a16="http://schemas.microsoft.com/office/drawing/2014/main" id="{AFD5FA89-F881-4B48-B075-4F52749693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4297" y="403786"/>
            <a:ext cx="2195250" cy="793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egnaposto data 5">
            <a:extLst>
              <a:ext uri="{FF2B5EF4-FFF2-40B4-BE49-F238E27FC236}">
                <a16:creationId xmlns:a16="http://schemas.microsoft.com/office/drawing/2014/main" id="{B4F3B86C-F8A3-47BD-9DAD-855547107C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it-IT"/>
              <a:t>paolo.sernani@unimc.it</a:t>
            </a:r>
            <a:endParaRPr lang="it-IT" dirty="0"/>
          </a:p>
        </p:txBody>
      </p:sp>
      <p:sp>
        <p:nvSpPr>
          <p:cNvPr id="10" name="Segnaposto piè di pagina 6">
            <a:extLst>
              <a:ext uri="{FF2B5EF4-FFF2-40B4-BE49-F238E27FC236}">
                <a16:creationId xmlns:a16="http://schemas.microsoft.com/office/drawing/2014/main" id="{47C5E966-F443-4297-90BE-D3D5E2356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67125" y="6356349"/>
            <a:ext cx="4800600" cy="365125"/>
          </a:xfrm>
        </p:spPr>
        <p:txBody>
          <a:bodyPr/>
          <a:lstStyle/>
          <a:p>
            <a:r>
              <a:rPr lang="it-IT" dirty="0"/>
              <a:t>Sistemi Informatici per i Trasporti 22/23</a:t>
            </a:r>
          </a:p>
        </p:txBody>
      </p:sp>
      <p:sp>
        <p:nvSpPr>
          <p:cNvPr id="11" name="Segnaposto numero diapositiva 7">
            <a:extLst>
              <a:ext uri="{FF2B5EF4-FFF2-40B4-BE49-F238E27FC236}">
                <a16:creationId xmlns:a16="http://schemas.microsoft.com/office/drawing/2014/main" id="{A5324E2C-70CD-4A00-ABDE-C16D694220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CB30CFB5-C901-4438-9028-387BDE0AC7E5}" type="slidenum">
              <a:rPr lang="it-IT" smtClean="0"/>
              <a:t>10</a:t>
            </a:fld>
            <a:endParaRPr lang="it-IT"/>
          </a:p>
        </p:txBody>
      </p:sp>
      <p:sp>
        <p:nvSpPr>
          <p:cNvPr id="12" name="Triangolo isoscele 11">
            <a:extLst>
              <a:ext uri="{FF2B5EF4-FFF2-40B4-BE49-F238E27FC236}">
                <a16:creationId xmlns:a16="http://schemas.microsoft.com/office/drawing/2014/main" id="{763B6BAE-579F-4C64-AD3D-530F163DB58A}"/>
              </a:ext>
            </a:extLst>
          </p:cNvPr>
          <p:cNvSpPr/>
          <p:nvPr/>
        </p:nvSpPr>
        <p:spPr>
          <a:xfrm rot="5400000">
            <a:off x="429818" y="639369"/>
            <a:ext cx="464877" cy="294736"/>
          </a:xfrm>
          <a:prstGeom prst="triangle">
            <a:avLst/>
          </a:prstGeom>
          <a:solidFill>
            <a:srgbClr val="6E90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Rettangolo con angoli arrotondati 13">
            <a:extLst>
              <a:ext uri="{FF2B5EF4-FFF2-40B4-BE49-F238E27FC236}">
                <a16:creationId xmlns:a16="http://schemas.microsoft.com/office/drawing/2014/main" id="{AB5657E5-0932-472F-A2A2-1A725FB6ABDF}"/>
              </a:ext>
            </a:extLst>
          </p:cNvPr>
          <p:cNvSpPr/>
          <p:nvPr/>
        </p:nvSpPr>
        <p:spPr>
          <a:xfrm>
            <a:off x="838200" y="2465487"/>
            <a:ext cx="10544175" cy="1927026"/>
          </a:xfrm>
          <a:prstGeom prst="roundRect">
            <a:avLst/>
          </a:prstGeom>
          <a:solidFill>
            <a:srgbClr val="6E90A6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dirty="0">
                <a:solidFill>
                  <a:schemeClr val="tx1"/>
                </a:solidFill>
              </a:rPr>
              <a:t>9. Il seguente indirizzo IP: 192.270.1.1</a:t>
            </a:r>
          </a:p>
          <a:p>
            <a:pPr marL="971550" lvl="1" indent="-514350">
              <a:spcBef>
                <a:spcPts val="1000"/>
              </a:spcBef>
              <a:buFont typeface="+mj-lt"/>
              <a:buAutoNum type="alphaLcParenR"/>
            </a:pPr>
            <a:r>
              <a:rPr lang="it-IT" sz="2400" dirty="0">
                <a:solidFill>
                  <a:schemeClr val="tx1"/>
                </a:solidFill>
              </a:rPr>
              <a:t>È valido</a:t>
            </a:r>
          </a:p>
          <a:p>
            <a:pPr marL="971550" lvl="1" indent="-514350">
              <a:spcBef>
                <a:spcPts val="1000"/>
              </a:spcBef>
              <a:buFont typeface="+mj-lt"/>
              <a:buAutoNum type="alphaLcParenR"/>
            </a:pPr>
            <a:r>
              <a:rPr lang="it-IT" sz="2400" dirty="0">
                <a:solidFill>
                  <a:schemeClr val="tx1"/>
                </a:solidFill>
              </a:rPr>
              <a:t>Non è </a:t>
            </a:r>
            <a:r>
              <a:rPr lang="it-IT" sz="2400" dirty="0" err="1">
                <a:solidFill>
                  <a:schemeClr val="tx1"/>
                </a:solidFill>
              </a:rPr>
              <a:t>valdio</a:t>
            </a:r>
            <a:endParaRPr lang="it-IT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72104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>
            <a:extLst>
              <a:ext uri="{FF2B5EF4-FFF2-40B4-BE49-F238E27FC236}">
                <a16:creationId xmlns:a16="http://schemas.microsoft.com/office/drawing/2014/main" id="{A93706D6-B4EC-46AB-A155-E299C75C3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6161"/>
            <a:ext cx="10515600" cy="889934"/>
          </a:xfrm>
        </p:spPr>
        <p:txBody>
          <a:bodyPr>
            <a:normAutofit/>
          </a:bodyPr>
          <a:lstStyle/>
          <a:p>
            <a:r>
              <a:rPr lang="it-IT" sz="4000" dirty="0"/>
              <a:t>Reti di computer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6BB2D86F-35C6-4CFC-905D-088F9A80BBCE}"/>
              </a:ext>
            </a:extLst>
          </p:cNvPr>
          <p:cNvSpPr/>
          <p:nvPr/>
        </p:nvSpPr>
        <p:spPr>
          <a:xfrm>
            <a:off x="0" y="0"/>
            <a:ext cx="543464" cy="6858000"/>
          </a:xfrm>
          <a:prstGeom prst="rect">
            <a:avLst/>
          </a:prstGeom>
          <a:solidFill>
            <a:srgbClr val="6E90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8" name="Picture 2" descr="UniMC-logo">
            <a:extLst>
              <a:ext uri="{FF2B5EF4-FFF2-40B4-BE49-F238E27FC236}">
                <a16:creationId xmlns:a16="http://schemas.microsoft.com/office/drawing/2014/main" id="{AFD5FA89-F881-4B48-B075-4F52749693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4297" y="403786"/>
            <a:ext cx="2195250" cy="793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egnaposto data 5">
            <a:extLst>
              <a:ext uri="{FF2B5EF4-FFF2-40B4-BE49-F238E27FC236}">
                <a16:creationId xmlns:a16="http://schemas.microsoft.com/office/drawing/2014/main" id="{B4F3B86C-F8A3-47BD-9DAD-855547107C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it-IT"/>
              <a:t>paolo.sernani@unimc.it</a:t>
            </a:r>
            <a:endParaRPr lang="it-IT" dirty="0"/>
          </a:p>
        </p:txBody>
      </p:sp>
      <p:sp>
        <p:nvSpPr>
          <p:cNvPr id="10" name="Segnaposto piè di pagina 6">
            <a:extLst>
              <a:ext uri="{FF2B5EF4-FFF2-40B4-BE49-F238E27FC236}">
                <a16:creationId xmlns:a16="http://schemas.microsoft.com/office/drawing/2014/main" id="{47C5E966-F443-4297-90BE-D3D5E2356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67125" y="6356349"/>
            <a:ext cx="4800600" cy="365125"/>
          </a:xfrm>
        </p:spPr>
        <p:txBody>
          <a:bodyPr/>
          <a:lstStyle/>
          <a:p>
            <a:r>
              <a:rPr lang="it-IT" dirty="0"/>
              <a:t>Sistemi Informatici per i Trasporti 22/23</a:t>
            </a:r>
          </a:p>
        </p:txBody>
      </p:sp>
      <p:sp>
        <p:nvSpPr>
          <p:cNvPr id="11" name="Segnaposto numero diapositiva 7">
            <a:extLst>
              <a:ext uri="{FF2B5EF4-FFF2-40B4-BE49-F238E27FC236}">
                <a16:creationId xmlns:a16="http://schemas.microsoft.com/office/drawing/2014/main" id="{A5324E2C-70CD-4A00-ABDE-C16D694220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CB30CFB5-C901-4438-9028-387BDE0AC7E5}" type="slidenum">
              <a:rPr lang="it-IT" smtClean="0"/>
              <a:t>11</a:t>
            </a:fld>
            <a:endParaRPr lang="it-IT"/>
          </a:p>
        </p:txBody>
      </p:sp>
      <p:sp>
        <p:nvSpPr>
          <p:cNvPr id="12" name="Triangolo isoscele 11">
            <a:extLst>
              <a:ext uri="{FF2B5EF4-FFF2-40B4-BE49-F238E27FC236}">
                <a16:creationId xmlns:a16="http://schemas.microsoft.com/office/drawing/2014/main" id="{763B6BAE-579F-4C64-AD3D-530F163DB58A}"/>
              </a:ext>
            </a:extLst>
          </p:cNvPr>
          <p:cNvSpPr/>
          <p:nvPr/>
        </p:nvSpPr>
        <p:spPr>
          <a:xfrm rot="5400000">
            <a:off x="429818" y="639369"/>
            <a:ext cx="464877" cy="294736"/>
          </a:xfrm>
          <a:prstGeom prst="triangle">
            <a:avLst/>
          </a:prstGeom>
          <a:solidFill>
            <a:srgbClr val="6E90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Rettangolo con angoli arrotondati 13">
            <a:extLst>
              <a:ext uri="{FF2B5EF4-FFF2-40B4-BE49-F238E27FC236}">
                <a16:creationId xmlns:a16="http://schemas.microsoft.com/office/drawing/2014/main" id="{AB5657E5-0932-472F-A2A2-1A725FB6ABDF}"/>
              </a:ext>
            </a:extLst>
          </p:cNvPr>
          <p:cNvSpPr/>
          <p:nvPr/>
        </p:nvSpPr>
        <p:spPr>
          <a:xfrm>
            <a:off x="838200" y="1829767"/>
            <a:ext cx="10544175" cy="3198466"/>
          </a:xfrm>
          <a:prstGeom prst="roundRect">
            <a:avLst/>
          </a:prstGeom>
          <a:solidFill>
            <a:srgbClr val="6E90A6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dirty="0">
                <a:solidFill>
                  <a:schemeClr val="tx1"/>
                </a:solidFill>
              </a:rPr>
              <a:t>10. Quali delle seguenti affermazioni è falsa? Perché?</a:t>
            </a:r>
          </a:p>
          <a:p>
            <a:pPr marL="971550" lvl="1" indent="-514350">
              <a:spcBef>
                <a:spcPts val="1000"/>
              </a:spcBef>
              <a:buFont typeface="+mj-lt"/>
              <a:buAutoNum type="alphaLcParenR"/>
            </a:pPr>
            <a:r>
              <a:rPr lang="it-IT" sz="2400" dirty="0">
                <a:solidFill>
                  <a:schemeClr val="tx1"/>
                </a:solidFill>
              </a:rPr>
              <a:t>Una VPN instaura un canale di comunicazione crittografato</a:t>
            </a:r>
          </a:p>
          <a:p>
            <a:pPr marL="971550" lvl="1" indent="-514350">
              <a:spcBef>
                <a:spcPts val="1000"/>
              </a:spcBef>
              <a:buFont typeface="+mj-lt"/>
              <a:buAutoNum type="alphaLcParenR"/>
            </a:pPr>
            <a:r>
              <a:rPr lang="it-IT" sz="2400" dirty="0">
                <a:solidFill>
                  <a:schemeClr val="tx1"/>
                </a:solidFill>
              </a:rPr>
              <a:t>Una VPN è una rete privata</a:t>
            </a:r>
          </a:p>
          <a:p>
            <a:pPr marL="971550" lvl="1" indent="-514350">
              <a:spcBef>
                <a:spcPts val="1000"/>
              </a:spcBef>
              <a:buFont typeface="+mj-lt"/>
              <a:buAutoNum type="alphaLcParenR"/>
            </a:pPr>
            <a:r>
              <a:rPr lang="it-IT" sz="2400" dirty="0">
                <a:solidFill>
                  <a:schemeClr val="tx1"/>
                </a:solidFill>
              </a:rPr>
              <a:t>Una VPN usa una rete diversa da Internet</a:t>
            </a:r>
          </a:p>
          <a:p>
            <a:pPr marL="971550" lvl="1" indent="-514350">
              <a:spcBef>
                <a:spcPts val="1000"/>
              </a:spcBef>
              <a:buFont typeface="+mj-lt"/>
              <a:buAutoNum type="alphaLcParenR"/>
            </a:pPr>
            <a:r>
              <a:rPr lang="it-IT" sz="2400" dirty="0">
                <a:solidFill>
                  <a:schemeClr val="tx1"/>
                </a:solidFill>
              </a:rPr>
              <a:t>Una </a:t>
            </a:r>
            <a:r>
              <a:rPr lang="it-IT" sz="2400">
                <a:solidFill>
                  <a:schemeClr val="tx1"/>
                </a:solidFill>
              </a:rPr>
              <a:t>VPN può </a:t>
            </a:r>
            <a:r>
              <a:rPr lang="it-IT" sz="2400" dirty="0">
                <a:solidFill>
                  <a:schemeClr val="tx1"/>
                </a:solidFill>
              </a:rPr>
              <a:t>connettere computer in nazioni diverse del mondo</a:t>
            </a:r>
          </a:p>
          <a:p>
            <a:pPr marL="971550" lvl="1" indent="-514350">
              <a:spcBef>
                <a:spcPts val="1000"/>
              </a:spcBef>
              <a:buFont typeface="+mj-lt"/>
              <a:buAutoNum type="alphaLcParenR"/>
            </a:pPr>
            <a:endParaRPr lang="it-IT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83701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>
            <a:extLst>
              <a:ext uri="{FF2B5EF4-FFF2-40B4-BE49-F238E27FC236}">
                <a16:creationId xmlns:a16="http://schemas.microsoft.com/office/drawing/2014/main" id="{A93706D6-B4EC-46AB-A155-E299C75C3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6161"/>
            <a:ext cx="10515600" cy="889934"/>
          </a:xfrm>
        </p:spPr>
        <p:txBody>
          <a:bodyPr>
            <a:normAutofit/>
          </a:bodyPr>
          <a:lstStyle/>
          <a:p>
            <a:r>
              <a:rPr lang="it-IT" sz="4000" dirty="0"/>
              <a:t>Reti di computer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6BB2D86F-35C6-4CFC-905D-088F9A80BBCE}"/>
              </a:ext>
            </a:extLst>
          </p:cNvPr>
          <p:cNvSpPr/>
          <p:nvPr/>
        </p:nvSpPr>
        <p:spPr>
          <a:xfrm>
            <a:off x="0" y="0"/>
            <a:ext cx="543464" cy="6858000"/>
          </a:xfrm>
          <a:prstGeom prst="rect">
            <a:avLst/>
          </a:prstGeom>
          <a:solidFill>
            <a:srgbClr val="6E90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8" name="Picture 2" descr="UniMC-logo">
            <a:extLst>
              <a:ext uri="{FF2B5EF4-FFF2-40B4-BE49-F238E27FC236}">
                <a16:creationId xmlns:a16="http://schemas.microsoft.com/office/drawing/2014/main" id="{AFD5FA89-F881-4B48-B075-4F52749693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4297" y="403786"/>
            <a:ext cx="2195250" cy="793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egnaposto data 5">
            <a:extLst>
              <a:ext uri="{FF2B5EF4-FFF2-40B4-BE49-F238E27FC236}">
                <a16:creationId xmlns:a16="http://schemas.microsoft.com/office/drawing/2014/main" id="{B4F3B86C-F8A3-47BD-9DAD-855547107C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it-IT"/>
              <a:t>paolo.sernani@unimc.it</a:t>
            </a:r>
            <a:endParaRPr lang="it-IT" dirty="0"/>
          </a:p>
        </p:txBody>
      </p:sp>
      <p:sp>
        <p:nvSpPr>
          <p:cNvPr id="10" name="Segnaposto piè di pagina 6">
            <a:extLst>
              <a:ext uri="{FF2B5EF4-FFF2-40B4-BE49-F238E27FC236}">
                <a16:creationId xmlns:a16="http://schemas.microsoft.com/office/drawing/2014/main" id="{47C5E966-F443-4297-90BE-D3D5E2356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67125" y="6356349"/>
            <a:ext cx="4800600" cy="365125"/>
          </a:xfrm>
        </p:spPr>
        <p:txBody>
          <a:bodyPr/>
          <a:lstStyle/>
          <a:p>
            <a:r>
              <a:rPr lang="it-IT" dirty="0"/>
              <a:t>Sistemi Informatici per i Trasporti 22/23</a:t>
            </a:r>
          </a:p>
        </p:txBody>
      </p:sp>
      <p:sp>
        <p:nvSpPr>
          <p:cNvPr id="11" name="Segnaposto numero diapositiva 7">
            <a:extLst>
              <a:ext uri="{FF2B5EF4-FFF2-40B4-BE49-F238E27FC236}">
                <a16:creationId xmlns:a16="http://schemas.microsoft.com/office/drawing/2014/main" id="{A5324E2C-70CD-4A00-ABDE-C16D694220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CB30CFB5-C901-4438-9028-387BDE0AC7E5}" type="slidenum">
              <a:rPr lang="it-IT" smtClean="0"/>
              <a:t>12</a:t>
            </a:fld>
            <a:endParaRPr lang="it-IT"/>
          </a:p>
        </p:txBody>
      </p:sp>
      <p:sp>
        <p:nvSpPr>
          <p:cNvPr id="12" name="Triangolo isoscele 11">
            <a:extLst>
              <a:ext uri="{FF2B5EF4-FFF2-40B4-BE49-F238E27FC236}">
                <a16:creationId xmlns:a16="http://schemas.microsoft.com/office/drawing/2014/main" id="{763B6BAE-579F-4C64-AD3D-530F163DB58A}"/>
              </a:ext>
            </a:extLst>
          </p:cNvPr>
          <p:cNvSpPr/>
          <p:nvPr/>
        </p:nvSpPr>
        <p:spPr>
          <a:xfrm rot="5400000">
            <a:off x="429818" y="639369"/>
            <a:ext cx="464877" cy="294736"/>
          </a:xfrm>
          <a:prstGeom prst="triangle">
            <a:avLst/>
          </a:prstGeom>
          <a:solidFill>
            <a:srgbClr val="6E90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Rettangolo con angoli arrotondati 13">
            <a:extLst>
              <a:ext uri="{FF2B5EF4-FFF2-40B4-BE49-F238E27FC236}">
                <a16:creationId xmlns:a16="http://schemas.microsoft.com/office/drawing/2014/main" id="{AB5657E5-0932-472F-A2A2-1A725FB6ABDF}"/>
              </a:ext>
            </a:extLst>
          </p:cNvPr>
          <p:cNvSpPr/>
          <p:nvPr/>
        </p:nvSpPr>
        <p:spPr>
          <a:xfrm>
            <a:off x="838200" y="1829767"/>
            <a:ext cx="10544175" cy="3198466"/>
          </a:xfrm>
          <a:prstGeom prst="roundRect">
            <a:avLst/>
          </a:prstGeom>
          <a:solidFill>
            <a:srgbClr val="6E90A6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dirty="0">
                <a:solidFill>
                  <a:schemeClr val="tx1"/>
                </a:solidFill>
              </a:rPr>
              <a:t>11. Quali delle seguenti affermazioni è vera? Perché?</a:t>
            </a:r>
          </a:p>
          <a:p>
            <a:pPr marL="971550" lvl="1" indent="-514350">
              <a:spcBef>
                <a:spcPts val="1000"/>
              </a:spcBef>
              <a:buFont typeface="+mj-lt"/>
              <a:buAutoNum type="alphaLcParenR"/>
            </a:pPr>
            <a:r>
              <a:rPr lang="it-IT" sz="2400" dirty="0">
                <a:solidFill>
                  <a:schemeClr val="tx1"/>
                </a:solidFill>
              </a:rPr>
              <a:t>Una Local Area Network deve essere necessariamente cablata</a:t>
            </a:r>
          </a:p>
          <a:p>
            <a:pPr marL="971550" lvl="1" indent="-514350">
              <a:spcBef>
                <a:spcPts val="1000"/>
              </a:spcBef>
              <a:buFont typeface="+mj-lt"/>
              <a:buAutoNum type="alphaLcParenR"/>
            </a:pPr>
            <a:r>
              <a:rPr lang="it-IT" sz="2400" dirty="0">
                <a:solidFill>
                  <a:schemeClr val="tx1"/>
                </a:solidFill>
              </a:rPr>
              <a:t>L’NFC non è una tecnologia wireless</a:t>
            </a:r>
          </a:p>
          <a:p>
            <a:pPr marL="971550" lvl="1" indent="-514350">
              <a:spcBef>
                <a:spcPts val="1000"/>
              </a:spcBef>
              <a:buFont typeface="+mj-lt"/>
              <a:buAutoNum type="alphaLcParenR"/>
            </a:pPr>
            <a:r>
              <a:rPr lang="it-IT" sz="2400" dirty="0">
                <a:solidFill>
                  <a:schemeClr val="tx1"/>
                </a:solidFill>
              </a:rPr>
              <a:t>L’NFC instaura una Personal Area Network</a:t>
            </a:r>
          </a:p>
          <a:p>
            <a:pPr marL="971550" lvl="1" indent="-514350">
              <a:spcBef>
                <a:spcPts val="1000"/>
              </a:spcBef>
              <a:buFont typeface="+mj-lt"/>
              <a:buAutoNum type="alphaLcParenR"/>
            </a:pPr>
            <a:r>
              <a:rPr lang="it-IT" sz="2400" dirty="0">
                <a:solidFill>
                  <a:schemeClr val="tx1"/>
                </a:solidFill>
              </a:rPr>
              <a:t>Il bluetooth non è un protocollo adatto all’IoT</a:t>
            </a:r>
          </a:p>
          <a:p>
            <a:pPr marL="971550" lvl="1" indent="-514350">
              <a:spcBef>
                <a:spcPts val="1000"/>
              </a:spcBef>
              <a:buFont typeface="+mj-lt"/>
              <a:buAutoNum type="alphaLcParenR"/>
            </a:pPr>
            <a:endParaRPr lang="it-IT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45829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>
            <a:extLst>
              <a:ext uri="{FF2B5EF4-FFF2-40B4-BE49-F238E27FC236}">
                <a16:creationId xmlns:a16="http://schemas.microsoft.com/office/drawing/2014/main" id="{A93706D6-B4EC-46AB-A155-E299C75C3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6161"/>
            <a:ext cx="10515600" cy="889934"/>
          </a:xfrm>
        </p:spPr>
        <p:txBody>
          <a:bodyPr>
            <a:normAutofit/>
          </a:bodyPr>
          <a:lstStyle/>
          <a:p>
            <a:r>
              <a:rPr lang="it-IT" sz="4000" dirty="0"/>
              <a:t>Reti di computer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6BB2D86F-35C6-4CFC-905D-088F9A80BBCE}"/>
              </a:ext>
            </a:extLst>
          </p:cNvPr>
          <p:cNvSpPr/>
          <p:nvPr/>
        </p:nvSpPr>
        <p:spPr>
          <a:xfrm>
            <a:off x="0" y="0"/>
            <a:ext cx="543464" cy="6858000"/>
          </a:xfrm>
          <a:prstGeom prst="rect">
            <a:avLst/>
          </a:prstGeom>
          <a:solidFill>
            <a:srgbClr val="6E90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8" name="Picture 2" descr="UniMC-logo">
            <a:extLst>
              <a:ext uri="{FF2B5EF4-FFF2-40B4-BE49-F238E27FC236}">
                <a16:creationId xmlns:a16="http://schemas.microsoft.com/office/drawing/2014/main" id="{AFD5FA89-F881-4B48-B075-4F52749693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4297" y="403786"/>
            <a:ext cx="2195250" cy="793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egnaposto data 5">
            <a:extLst>
              <a:ext uri="{FF2B5EF4-FFF2-40B4-BE49-F238E27FC236}">
                <a16:creationId xmlns:a16="http://schemas.microsoft.com/office/drawing/2014/main" id="{B4F3B86C-F8A3-47BD-9DAD-855547107C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it-IT"/>
              <a:t>paolo.sernani@unimc.it</a:t>
            </a:r>
            <a:endParaRPr lang="it-IT" dirty="0"/>
          </a:p>
        </p:txBody>
      </p:sp>
      <p:sp>
        <p:nvSpPr>
          <p:cNvPr id="10" name="Segnaposto piè di pagina 6">
            <a:extLst>
              <a:ext uri="{FF2B5EF4-FFF2-40B4-BE49-F238E27FC236}">
                <a16:creationId xmlns:a16="http://schemas.microsoft.com/office/drawing/2014/main" id="{47C5E966-F443-4297-90BE-D3D5E2356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67125" y="6356349"/>
            <a:ext cx="4800600" cy="365125"/>
          </a:xfrm>
        </p:spPr>
        <p:txBody>
          <a:bodyPr/>
          <a:lstStyle/>
          <a:p>
            <a:r>
              <a:rPr lang="it-IT" dirty="0"/>
              <a:t>Sistemi Informatici per i Trasporti 22/23</a:t>
            </a:r>
          </a:p>
        </p:txBody>
      </p:sp>
      <p:sp>
        <p:nvSpPr>
          <p:cNvPr id="11" name="Segnaposto numero diapositiva 7">
            <a:extLst>
              <a:ext uri="{FF2B5EF4-FFF2-40B4-BE49-F238E27FC236}">
                <a16:creationId xmlns:a16="http://schemas.microsoft.com/office/drawing/2014/main" id="{A5324E2C-70CD-4A00-ABDE-C16D694220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CB30CFB5-C901-4438-9028-387BDE0AC7E5}" type="slidenum">
              <a:rPr lang="it-IT" smtClean="0"/>
              <a:t>13</a:t>
            </a:fld>
            <a:endParaRPr lang="it-IT"/>
          </a:p>
        </p:txBody>
      </p:sp>
      <p:sp>
        <p:nvSpPr>
          <p:cNvPr id="12" name="Triangolo isoscele 11">
            <a:extLst>
              <a:ext uri="{FF2B5EF4-FFF2-40B4-BE49-F238E27FC236}">
                <a16:creationId xmlns:a16="http://schemas.microsoft.com/office/drawing/2014/main" id="{763B6BAE-579F-4C64-AD3D-530F163DB58A}"/>
              </a:ext>
            </a:extLst>
          </p:cNvPr>
          <p:cNvSpPr/>
          <p:nvPr/>
        </p:nvSpPr>
        <p:spPr>
          <a:xfrm rot="5400000">
            <a:off x="429818" y="639369"/>
            <a:ext cx="464877" cy="294736"/>
          </a:xfrm>
          <a:prstGeom prst="triangle">
            <a:avLst/>
          </a:prstGeom>
          <a:solidFill>
            <a:srgbClr val="6E90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Rettangolo con angoli arrotondati 13">
            <a:extLst>
              <a:ext uri="{FF2B5EF4-FFF2-40B4-BE49-F238E27FC236}">
                <a16:creationId xmlns:a16="http://schemas.microsoft.com/office/drawing/2014/main" id="{AB5657E5-0932-472F-A2A2-1A725FB6ABDF}"/>
              </a:ext>
            </a:extLst>
          </p:cNvPr>
          <p:cNvSpPr/>
          <p:nvPr/>
        </p:nvSpPr>
        <p:spPr>
          <a:xfrm>
            <a:off x="838200" y="3032379"/>
            <a:ext cx="10544175" cy="793242"/>
          </a:xfrm>
          <a:prstGeom prst="roundRect">
            <a:avLst/>
          </a:prstGeom>
          <a:solidFill>
            <a:srgbClr val="6E90A6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dirty="0">
                <a:solidFill>
                  <a:schemeClr val="tx1"/>
                </a:solidFill>
              </a:rPr>
              <a:t>12. Qual è la differenza tra cloud computing ed </a:t>
            </a:r>
            <a:r>
              <a:rPr lang="it-IT" sz="2800" dirty="0" err="1">
                <a:solidFill>
                  <a:schemeClr val="tx1"/>
                </a:solidFill>
              </a:rPr>
              <a:t>edge</a:t>
            </a:r>
            <a:r>
              <a:rPr lang="it-IT" sz="2800" dirty="0">
                <a:solidFill>
                  <a:schemeClr val="tx1"/>
                </a:solidFill>
              </a:rPr>
              <a:t> computing?</a:t>
            </a:r>
            <a:endParaRPr lang="it-IT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13351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>
            <a:extLst>
              <a:ext uri="{FF2B5EF4-FFF2-40B4-BE49-F238E27FC236}">
                <a16:creationId xmlns:a16="http://schemas.microsoft.com/office/drawing/2014/main" id="{A93706D6-B4EC-46AB-A155-E299C75C3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6161"/>
            <a:ext cx="10515600" cy="889934"/>
          </a:xfrm>
        </p:spPr>
        <p:txBody>
          <a:bodyPr>
            <a:normAutofit/>
          </a:bodyPr>
          <a:lstStyle/>
          <a:p>
            <a:r>
              <a:rPr lang="it-IT" sz="4000" dirty="0"/>
              <a:t>Intelligenza Artificiale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6BB2D86F-35C6-4CFC-905D-088F9A80BBCE}"/>
              </a:ext>
            </a:extLst>
          </p:cNvPr>
          <p:cNvSpPr/>
          <p:nvPr/>
        </p:nvSpPr>
        <p:spPr>
          <a:xfrm>
            <a:off x="0" y="0"/>
            <a:ext cx="543464" cy="6858000"/>
          </a:xfrm>
          <a:prstGeom prst="rect">
            <a:avLst/>
          </a:prstGeom>
          <a:solidFill>
            <a:srgbClr val="6E90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8" name="Picture 2" descr="UniMC-logo">
            <a:extLst>
              <a:ext uri="{FF2B5EF4-FFF2-40B4-BE49-F238E27FC236}">
                <a16:creationId xmlns:a16="http://schemas.microsoft.com/office/drawing/2014/main" id="{AFD5FA89-F881-4B48-B075-4F52749693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4297" y="403786"/>
            <a:ext cx="2195250" cy="793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egnaposto data 5">
            <a:extLst>
              <a:ext uri="{FF2B5EF4-FFF2-40B4-BE49-F238E27FC236}">
                <a16:creationId xmlns:a16="http://schemas.microsoft.com/office/drawing/2014/main" id="{B4F3B86C-F8A3-47BD-9DAD-855547107C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it-IT"/>
              <a:t>paolo.sernani@unimc.it</a:t>
            </a:r>
            <a:endParaRPr lang="it-IT" dirty="0"/>
          </a:p>
        </p:txBody>
      </p:sp>
      <p:sp>
        <p:nvSpPr>
          <p:cNvPr id="10" name="Segnaposto piè di pagina 6">
            <a:extLst>
              <a:ext uri="{FF2B5EF4-FFF2-40B4-BE49-F238E27FC236}">
                <a16:creationId xmlns:a16="http://schemas.microsoft.com/office/drawing/2014/main" id="{47C5E966-F443-4297-90BE-D3D5E2356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67125" y="6356349"/>
            <a:ext cx="4800600" cy="365125"/>
          </a:xfrm>
        </p:spPr>
        <p:txBody>
          <a:bodyPr/>
          <a:lstStyle/>
          <a:p>
            <a:r>
              <a:rPr lang="it-IT" dirty="0"/>
              <a:t>Sistemi Informatici per i Trasporti 22/23</a:t>
            </a:r>
          </a:p>
        </p:txBody>
      </p:sp>
      <p:sp>
        <p:nvSpPr>
          <p:cNvPr id="11" name="Segnaposto numero diapositiva 7">
            <a:extLst>
              <a:ext uri="{FF2B5EF4-FFF2-40B4-BE49-F238E27FC236}">
                <a16:creationId xmlns:a16="http://schemas.microsoft.com/office/drawing/2014/main" id="{A5324E2C-70CD-4A00-ABDE-C16D694220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CB30CFB5-C901-4438-9028-387BDE0AC7E5}" type="slidenum">
              <a:rPr lang="it-IT" smtClean="0"/>
              <a:t>14</a:t>
            </a:fld>
            <a:endParaRPr lang="it-IT"/>
          </a:p>
        </p:txBody>
      </p:sp>
      <p:sp>
        <p:nvSpPr>
          <p:cNvPr id="12" name="Triangolo isoscele 11">
            <a:extLst>
              <a:ext uri="{FF2B5EF4-FFF2-40B4-BE49-F238E27FC236}">
                <a16:creationId xmlns:a16="http://schemas.microsoft.com/office/drawing/2014/main" id="{763B6BAE-579F-4C64-AD3D-530F163DB58A}"/>
              </a:ext>
            </a:extLst>
          </p:cNvPr>
          <p:cNvSpPr/>
          <p:nvPr/>
        </p:nvSpPr>
        <p:spPr>
          <a:xfrm rot="5400000">
            <a:off x="429818" y="639369"/>
            <a:ext cx="464877" cy="294736"/>
          </a:xfrm>
          <a:prstGeom prst="triangle">
            <a:avLst/>
          </a:prstGeom>
          <a:solidFill>
            <a:srgbClr val="6E90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Rettangolo con angoli arrotondati 12">
            <a:extLst>
              <a:ext uri="{FF2B5EF4-FFF2-40B4-BE49-F238E27FC236}">
                <a16:creationId xmlns:a16="http://schemas.microsoft.com/office/drawing/2014/main" id="{EDA747CA-69AE-4359-A0E7-A276FADF4DC3}"/>
              </a:ext>
            </a:extLst>
          </p:cNvPr>
          <p:cNvSpPr/>
          <p:nvPr/>
        </p:nvSpPr>
        <p:spPr>
          <a:xfrm>
            <a:off x="795337" y="1537931"/>
            <a:ext cx="10544175" cy="4477515"/>
          </a:xfrm>
          <a:prstGeom prst="roundRect">
            <a:avLst/>
          </a:prstGeom>
          <a:solidFill>
            <a:srgbClr val="6E90A6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dirty="0">
                <a:solidFill>
                  <a:schemeClr val="tx1"/>
                </a:solidFill>
              </a:rPr>
              <a:t>13. L'intelligenza artificiale è:</a:t>
            </a:r>
            <a:endParaRPr lang="it-IT" sz="2400" dirty="0">
              <a:solidFill>
                <a:schemeClr val="tx1"/>
              </a:solidFill>
            </a:endParaRPr>
          </a:p>
          <a:p>
            <a:pPr marL="971550" lvl="1" indent="-514350">
              <a:spcBef>
                <a:spcPts val="1000"/>
              </a:spcBef>
              <a:buFont typeface="+mj-lt"/>
              <a:buAutoNum type="alphaLcParenR"/>
            </a:pPr>
            <a:r>
              <a:rPr lang="it-IT" sz="2400" dirty="0">
                <a:solidFill>
                  <a:schemeClr val="tx1"/>
                </a:solidFill>
              </a:rPr>
              <a:t>Esclusivamente la capacità di una macchina di comprendere o apprendere ogni tipo di compito “intellettuale” che un essere umano è in grado di comprendere o apprendere.</a:t>
            </a:r>
          </a:p>
          <a:p>
            <a:pPr marL="971550" lvl="1" indent="-514350">
              <a:spcBef>
                <a:spcPts val="1000"/>
              </a:spcBef>
              <a:buFont typeface="+mj-lt"/>
              <a:buAutoNum type="alphaLcParenR"/>
            </a:pPr>
            <a:r>
              <a:rPr lang="it-IT" sz="2400" dirty="0">
                <a:solidFill>
                  <a:schemeClr val="tx1"/>
                </a:solidFill>
              </a:rPr>
              <a:t>Esclusivamente la capacità di una macchina di implementare una parte di “intelligenza” per eseguire un compito preciso.</a:t>
            </a:r>
          </a:p>
          <a:p>
            <a:pPr marL="971550" lvl="1" indent="-514350">
              <a:spcBef>
                <a:spcPts val="1000"/>
              </a:spcBef>
              <a:buFont typeface="+mj-lt"/>
              <a:buAutoNum type="alphaLcParenR"/>
            </a:pPr>
            <a:r>
              <a:rPr lang="it-IT" sz="2400" dirty="0">
                <a:solidFill>
                  <a:schemeClr val="tx1"/>
                </a:solidFill>
              </a:rPr>
              <a:t>Esclusivamente un software che esegue un'azione per massimizzare un certo obiettivo.</a:t>
            </a:r>
          </a:p>
          <a:p>
            <a:pPr marL="971550" lvl="1" indent="-514350">
              <a:spcBef>
                <a:spcPts val="1000"/>
              </a:spcBef>
              <a:buFont typeface="+mj-lt"/>
              <a:buAutoNum type="alphaLcParenR"/>
            </a:pPr>
            <a:r>
              <a:rPr lang="it-IT" sz="2400" dirty="0">
                <a:solidFill>
                  <a:schemeClr val="tx1"/>
                </a:solidFill>
              </a:rPr>
              <a:t>Nessuna delle precedenti</a:t>
            </a:r>
          </a:p>
        </p:txBody>
      </p:sp>
    </p:spTree>
    <p:extLst>
      <p:ext uri="{BB962C8B-B14F-4D97-AF65-F5344CB8AC3E}">
        <p14:creationId xmlns:p14="http://schemas.microsoft.com/office/powerpoint/2010/main" val="2614303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>
            <a:extLst>
              <a:ext uri="{FF2B5EF4-FFF2-40B4-BE49-F238E27FC236}">
                <a16:creationId xmlns:a16="http://schemas.microsoft.com/office/drawing/2014/main" id="{A93706D6-B4EC-46AB-A155-E299C75C3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6161"/>
            <a:ext cx="10515600" cy="889934"/>
          </a:xfrm>
        </p:spPr>
        <p:txBody>
          <a:bodyPr>
            <a:normAutofit/>
          </a:bodyPr>
          <a:lstStyle/>
          <a:p>
            <a:r>
              <a:rPr lang="it-IT" sz="4000" dirty="0"/>
              <a:t>Intelligenza Artificiale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6BB2D86F-35C6-4CFC-905D-088F9A80BBCE}"/>
              </a:ext>
            </a:extLst>
          </p:cNvPr>
          <p:cNvSpPr/>
          <p:nvPr/>
        </p:nvSpPr>
        <p:spPr>
          <a:xfrm>
            <a:off x="0" y="0"/>
            <a:ext cx="543464" cy="6858000"/>
          </a:xfrm>
          <a:prstGeom prst="rect">
            <a:avLst/>
          </a:prstGeom>
          <a:solidFill>
            <a:srgbClr val="6E90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8" name="Picture 2" descr="UniMC-logo">
            <a:extLst>
              <a:ext uri="{FF2B5EF4-FFF2-40B4-BE49-F238E27FC236}">
                <a16:creationId xmlns:a16="http://schemas.microsoft.com/office/drawing/2014/main" id="{AFD5FA89-F881-4B48-B075-4F52749693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4297" y="403786"/>
            <a:ext cx="2195250" cy="793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egnaposto data 5">
            <a:extLst>
              <a:ext uri="{FF2B5EF4-FFF2-40B4-BE49-F238E27FC236}">
                <a16:creationId xmlns:a16="http://schemas.microsoft.com/office/drawing/2014/main" id="{B4F3B86C-F8A3-47BD-9DAD-855547107C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it-IT"/>
              <a:t>paolo.sernani@unimc.it</a:t>
            </a:r>
            <a:endParaRPr lang="it-IT" dirty="0"/>
          </a:p>
        </p:txBody>
      </p:sp>
      <p:sp>
        <p:nvSpPr>
          <p:cNvPr id="10" name="Segnaposto piè di pagina 6">
            <a:extLst>
              <a:ext uri="{FF2B5EF4-FFF2-40B4-BE49-F238E27FC236}">
                <a16:creationId xmlns:a16="http://schemas.microsoft.com/office/drawing/2014/main" id="{47C5E966-F443-4297-90BE-D3D5E2356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67125" y="6356349"/>
            <a:ext cx="4800600" cy="365125"/>
          </a:xfrm>
        </p:spPr>
        <p:txBody>
          <a:bodyPr/>
          <a:lstStyle/>
          <a:p>
            <a:r>
              <a:rPr lang="it-IT" dirty="0"/>
              <a:t>Sistemi Informatici per i Trasporti 22/23</a:t>
            </a:r>
          </a:p>
        </p:txBody>
      </p:sp>
      <p:sp>
        <p:nvSpPr>
          <p:cNvPr id="11" name="Segnaposto numero diapositiva 7">
            <a:extLst>
              <a:ext uri="{FF2B5EF4-FFF2-40B4-BE49-F238E27FC236}">
                <a16:creationId xmlns:a16="http://schemas.microsoft.com/office/drawing/2014/main" id="{A5324E2C-70CD-4A00-ABDE-C16D694220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CB30CFB5-C901-4438-9028-387BDE0AC7E5}" type="slidenum">
              <a:rPr lang="it-IT" smtClean="0"/>
              <a:t>15</a:t>
            </a:fld>
            <a:endParaRPr lang="it-IT"/>
          </a:p>
        </p:txBody>
      </p:sp>
      <p:sp>
        <p:nvSpPr>
          <p:cNvPr id="12" name="Triangolo isoscele 11">
            <a:extLst>
              <a:ext uri="{FF2B5EF4-FFF2-40B4-BE49-F238E27FC236}">
                <a16:creationId xmlns:a16="http://schemas.microsoft.com/office/drawing/2014/main" id="{763B6BAE-579F-4C64-AD3D-530F163DB58A}"/>
              </a:ext>
            </a:extLst>
          </p:cNvPr>
          <p:cNvSpPr/>
          <p:nvPr/>
        </p:nvSpPr>
        <p:spPr>
          <a:xfrm rot="5400000">
            <a:off x="429818" y="639369"/>
            <a:ext cx="464877" cy="294736"/>
          </a:xfrm>
          <a:prstGeom prst="triangle">
            <a:avLst/>
          </a:prstGeom>
          <a:solidFill>
            <a:srgbClr val="6E90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Rettangolo con angoli arrotondati 12">
            <a:extLst>
              <a:ext uri="{FF2B5EF4-FFF2-40B4-BE49-F238E27FC236}">
                <a16:creationId xmlns:a16="http://schemas.microsoft.com/office/drawing/2014/main" id="{EDA747CA-69AE-4359-A0E7-A276FADF4DC3}"/>
              </a:ext>
            </a:extLst>
          </p:cNvPr>
          <p:cNvSpPr/>
          <p:nvPr/>
        </p:nvSpPr>
        <p:spPr>
          <a:xfrm>
            <a:off x="795337" y="1537931"/>
            <a:ext cx="10544175" cy="4477515"/>
          </a:xfrm>
          <a:prstGeom prst="roundRect">
            <a:avLst/>
          </a:prstGeom>
          <a:solidFill>
            <a:srgbClr val="6E90A6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dirty="0">
                <a:solidFill>
                  <a:schemeClr val="tx1"/>
                </a:solidFill>
              </a:rPr>
              <a:t>14. Quali delle seguenti affermazione è falsa? Perché?</a:t>
            </a:r>
            <a:endParaRPr lang="it-IT" sz="2400" dirty="0">
              <a:solidFill>
                <a:schemeClr val="tx1"/>
              </a:solidFill>
            </a:endParaRPr>
          </a:p>
          <a:p>
            <a:pPr marL="971550" lvl="1" indent="-514350">
              <a:spcBef>
                <a:spcPts val="1000"/>
              </a:spcBef>
              <a:buFont typeface="+mj-lt"/>
              <a:buAutoNum type="alphaLcParenR"/>
            </a:pPr>
            <a:r>
              <a:rPr lang="it-IT" sz="2400" dirty="0">
                <a:solidFill>
                  <a:schemeClr val="tx1"/>
                </a:solidFill>
              </a:rPr>
              <a:t>Il Deep Learning permette di costruire modelli computazionali composti da molteplici strati per apprendere la rappresentazione di un dato a diversi livelli di astrazione.</a:t>
            </a:r>
          </a:p>
          <a:p>
            <a:pPr marL="971550" lvl="1" indent="-514350">
              <a:spcBef>
                <a:spcPts val="1000"/>
              </a:spcBef>
              <a:buFont typeface="+mj-lt"/>
              <a:buAutoNum type="alphaLcParenR"/>
            </a:pPr>
            <a:r>
              <a:rPr lang="it-IT" sz="2400" dirty="0">
                <a:solidFill>
                  <a:schemeClr val="tx1"/>
                </a:solidFill>
              </a:rPr>
              <a:t>Il Deep Learning può essere considerato una parte del Machine Learning.</a:t>
            </a:r>
          </a:p>
          <a:p>
            <a:pPr marL="971550" lvl="1" indent="-514350">
              <a:spcBef>
                <a:spcPts val="1000"/>
              </a:spcBef>
              <a:buFont typeface="+mj-lt"/>
              <a:buAutoNum type="alphaLcParenR"/>
            </a:pPr>
            <a:r>
              <a:rPr lang="it-IT" sz="2400" dirty="0">
                <a:solidFill>
                  <a:schemeClr val="tx1"/>
                </a:solidFill>
              </a:rPr>
              <a:t>Deep Learning e intelligenza artificiale coincidono</a:t>
            </a:r>
          </a:p>
          <a:p>
            <a:pPr marL="971550" lvl="1" indent="-514350">
              <a:spcBef>
                <a:spcPts val="1000"/>
              </a:spcBef>
              <a:buFont typeface="+mj-lt"/>
              <a:buAutoNum type="alphaLcParenR"/>
            </a:pPr>
            <a:r>
              <a:rPr lang="it-IT" sz="2400" dirty="0">
                <a:solidFill>
                  <a:schemeClr val="tx1"/>
                </a:solidFill>
              </a:rPr>
              <a:t>Il Deep Learning può essere considerato una parte dell'intelligenza artificiale.</a:t>
            </a:r>
          </a:p>
        </p:txBody>
      </p:sp>
    </p:spTree>
    <p:extLst>
      <p:ext uri="{BB962C8B-B14F-4D97-AF65-F5344CB8AC3E}">
        <p14:creationId xmlns:p14="http://schemas.microsoft.com/office/powerpoint/2010/main" val="34003535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>
            <a:extLst>
              <a:ext uri="{FF2B5EF4-FFF2-40B4-BE49-F238E27FC236}">
                <a16:creationId xmlns:a16="http://schemas.microsoft.com/office/drawing/2014/main" id="{A93706D6-B4EC-46AB-A155-E299C75C3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6161"/>
            <a:ext cx="10515600" cy="889934"/>
          </a:xfrm>
        </p:spPr>
        <p:txBody>
          <a:bodyPr>
            <a:normAutofit/>
          </a:bodyPr>
          <a:lstStyle/>
          <a:p>
            <a:r>
              <a:rPr lang="it-IT" sz="4000" dirty="0"/>
              <a:t>Intelligenza Artificiale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6BB2D86F-35C6-4CFC-905D-088F9A80BBCE}"/>
              </a:ext>
            </a:extLst>
          </p:cNvPr>
          <p:cNvSpPr/>
          <p:nvPr/>
        </p:nvSpPr>
        <p:spPr>
          <a:xfrm>
            <a:off x="0" y="0"/>
            <a:ext cx="543464" cy="6858000"/>
          </a:xfrm>
          <a:prstGeom prst="rect">
            <a:avLst/>
          </a:prstGeom>
          <a:solidFill>
            <a:srgbClr val="6E90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8" name="Picture 2" descr="UniMC-logo">
            <a:extLst>
              <a:ext uri="{FF2B5EF4-FFF2-40B4-BE49-F238E27FC236}">
                <a16:creationId xmlns:a16="http://schemas.microsoft.com/office/drawing/2014/main" id="{AFD5FA89-F881-4B48-B075-4F52749693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4297" y="403786"/>
            <a:ext cx="2195250" cy="793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egnaposto data 5">
            <a:extLst>
              <a:ext uri="{FF2B5EF4-FFF2-40B4-BE49-F238E27FC236}">
                <a16:creationId xmlns:a16="http://schemas.microsoft.com/office/drawing/2014/main" id="{B4F3B86C-F8A3-47BD-9DAD-855547107C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it-IT"/>
              <a:t>paolo.sernani@unimc.it</a:t>
            </a:r>
            <a:endParaRPr lang="it-IT" dirty="0"/>
          </a:p>
        </p:txBody>
      </p:sp>
      <p:sp>
        <p:nvSpPr>
          <p:cNvPr id="10" name="Segnaposto piè di pagina 6">
            <a:extLst>
              <a:ext uri="{FF2B5EF4-FFF2-40B4-BE49-F238E27FC236}">
                <a16:creationId xmlns:a16="http://schemas.microsoft.com/office/drawing/2014/main" id="{47C5E966-F443-4297-90BE-D3D5E2356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67125" y="6356349"/>
            <a:ext cx="4800600" cy="365125"/>
          </a:xfrm>
        </p:spPr>
        <p:txBody>
          <a:bodyPr/>
          <a:lstStyle/>
          <a:p>
            <a:r>
              <a:rPr lang="it-IT" dirty="0"/>
              <a:t>Sistemi Informatici per i Trasporti 22/23</a:t>
            </a:r>
          </a:p>
        </p:txBody>
      </p:sp>
      <p:sp>
        <p:nvSpPr>
          <p:cNvPr id="11" name="Segnaposto numero diapositiva 7">
            <a:extLst>
              <a:ext uri="{FF2B5EF4-FFF2-40B4-BE49-F238E27FC236}">
                <a16:creationId xmlns:a16="http://schemas.microsoft.com/office/drawing/2014/main" id="{A5324E2C-70CD-4A00-ABDE-C16D694220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CB30CFB5-C901-4438-9028-387BDE0AC7E5}" type="slidenum">
              <a:rPr lang="it-IT" smtClean="0"/>
              <a:t>16</a:t>
            </a:fld>
            <a:endParaRPr lang="it-IT"/>
          </a:p>
        </p:txBody>
      </p:sp>
      <p:sp>
        <p:nvSpPr>
          <p:cNvPr id="12" name="Triangolo isoscele 11">
            <a:extLst>
              <a:ext uri="{FF2B5EF4-FFF2-40B4-BE49-F238E27FC236}">
                <a16:creationId xmlns:a16="http://schemas.microsoft.com/office/drawing/2014/main" id="{763B6BAE-579F-4C64-AD3D-530F163DB58A}"/>
              </a:ext>
            </a:extLst>
          </p:cNvPr>
          <p:cNvSpPr/>
          <p:nvPr/>
        </p:nvSpPr>
        <p:spPr>
          <a:xfrm rot="5400000">
            <a:off x="429818" y="639369"/>
            <a:ext cx="464877" cy="294736"/>
          </a:xfrm>
          <a:prstGeom prst="triangle">
            <a:avLst/>
          </a:prstGeom>
          <a:solidFill>
            <a:srgbClr val="6E90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Rettangolo con angoli arrotondati 12">
            <a:extLst>
              <a:ext uri="{FF2B5EF4-FFF2-40B4-BE49-F238E27FC236}">
                <a16:creationId xmlns:a16="http://schemas.microsoft.com/office/drawing/2014/main" id="{EDA747CA-69AE-4359-A0E7-A276FADF4DC3}"/>
              </a:ext>
            </a:extLst>
          </p:cNvPr>
          <p:cNvSpPr/>
          <p:nvPr/>
        </p:nvSpPr>
        <p:spPr>
          <a:xfrm>
            <a:off x="795337" y="1537931"/>
            <a:ext cx="10544175" cy="4477515"/>
          </a:xfrm>
          <a:prstGeom prst="roundRect">
            <a:avLst/>
          </a:prstGeom>
          <a:solidFill>
            <a:srgbClr val="6E90A6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dirty="0">
                <a:solidFill>
                  <a:schemeClr val="tx1"/>
                </a:solidFill>
              </a:rPr>
              <a:t>15. Nell’apprendimento supervisionato</a:t>
            </a:r>
            <a:endParaRPr lang="it-IT" sz="2400" dirty="0">
              <a:solidFill>
                <a:schemeClr val="tx1"/>
              </a:solidFill>
            </a:endParaRPr>
          </a:p>
          <a:p>
            <a:pPr marL="971550" lvl="1" indent="-514350">
              <a:spcBef>
                <a:spcPts val="1000"/>
              </a:spcBef>
              <a:buFont typeface="+mj-lt"/>
              <a:buAutoNum type="alphaLcParenR"/>
            </a:pPr>
            <a:r>
              <a:rPr lang="it-IT" sz="2400" dirty="0">
                <a:solidFill>
                  <a:schemeClr val="tx1"/>
                </a:solidFill>
              </a:rPr>
              <a:t>Un “supervisore esterno” </a:t>
            </a:r>
            <a:r>
              <a:rPr lang="it-IT" sz="2400" dirty="0" err="1">
                <a:solidFill>
                  <a:schemeClr val="tx1"/>
                </a:solidFill>
              </a:rPr>
              <a:t>intepreta</a:t>
            </a:r>
            <a:r>
              <a:rPr lang="it-IT" sz="2400" dirty="0">
                <a:solidFill>
                  <a:schemeClr val="tx1"/>
                </a:solidFill>
              </a:rPr>
              <a:t> l'output della rete come corretto o sbagliato.</a:t>
            </a:r>
          </a:p>
          <a:p>
            <a:pPr marL="971550" lvl="1" indent="-514350">
              <a:spcBef>
                <a:spcPts val="1000"/>
              </a:spcBef>
              <a:buFont typeface="+mj-lt"/>
              <a:buAutoNum type="alphaLcParenR"/>
            </a:pPr>
            <a:r>
              <a:rPr lang="it-IT" sz="2400" dirty="0">
                <a:solidFill>
                  <a:schemeClr val="tx1"/>
                </a:solidFill>
              </a:rPr>
              <a:t>Alla rete neurale viene sottoposto un insieme di training composto dai soli esempi, senza uscita desiderata.</a:t>
            </a:r>
          </a:p>
          <a:p>
            <a:pPr marL="971550" lvl="1" indent="-514350">
              <a:spcBef>
                <a:spcPts val="1000"/>
              </a:spcBef>
              <a:buFont typeface="+mj-lt"/>
              <a:buAutoNum type="alphaLcParenR"/>
            </a:pPr>
            <a:r>
              <a:rPr lang="it-IT" sz="2400" dirty="0">
                <a:solidFill>
                  <a:schemeClr val="tx1"/>
                </a:solidFill>
              </a:rPr>
              <a:t>Alla rete neurale viene sottoposto un insieme di training composto da esempi in coppia con l'uscita desiderata.</a:t>
            </a:r>
          </a:p>
          <a:p>
            <a:pPr marL="971550" lvl="1" indent="-514350">
              <a:spcBef>
                <a:spcPts val="1000"/>
              </a:spcBef>
              <a:buFont typeface="+mj-lt"/>
              <a:buAutoNum type="alphaLcParenR"/>
            </a:pPr>
            <a:r>
              <a:rPr lang="it-IT" sz="2400" dirty="0">
                <a:solidFill>
                  <a:schemeClr val="tx1"/>
                </a:solidFill>
              </a:rPr>
              <a:t>Nessuna delle precedenti.</a:t>
            </a:r>
          </a:p>
        </p:txBody>
      </p:sp>
    </p:spTree>
    <p:extLst>
      <p:ext uri="{BB962C8B-B14F-4D97-AF65-F5344CB8AC3E}">
        <p14:creationId xmlns:p14="http://schemas.microsoft.com/office/powerpoint/2010/main" val="30521585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>
            <a:extLst>
              <a:ext uri="{FF2B5EF4-FFF2-40B4-BE49-F238E27FC236}">
                <a16:creationId xmlns:a16="http://schemas.microsoft.com/office/drawing/2014/main" id="{A93706D6-B4EC-46AB-A155-E299C75C3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6161"/>
            <a:ext cx="10515600" cy="889934"/>
          </a:xfrm>
        </p:spPr>
        <p:txBody>
          <a:bodyPr>
            <a:normAutofit/>
          </a:bodyPr>
          <a:lstStyle/>
          <a:p>
            <a:r>
              <a:rPr lang="it-IT" sz="4000" dirty="0"/>
              <a:t>Intelligenza Artificiale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6BB2D86F-35C6-4CFC-905D-088F9A80BBCE}"/>
              </a:ext>
            </a:extLst>
          </p:cNvPr>
          <p:cNvSpPr/>
          <p:nvPr/>
        </p:nvSpPr>
        <p:spPr>
          <a:xfrm>
            <a:off x="0" y="0"/>
            <a:ext cx="543464" cy="6858000"/>
          </a:xfrm>
          <a:prstGeom prst="rect">
            <a:avLst/>
          </a:prstGeom>
          <a:solidFill>
            <a:srgbClr val="6E90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8" name="Picture 2" descr="UniMC-logo">
            <a:extLst>
              <a:ext uri="{FF2B5EF4-FFF2-40B4-BE49-F238E27FC236}">
                <a16:creationId xmlns:a16="http://schemas.microsoft.com/office/drawing/2014/main" id="{AFD5FA89-F881-4B48-B075-4F52749693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4297" y="403786"/>
            <a:ext cx="2195250" cy="793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egnaposto data 5">
            <a:extLst>
              <a:ext uri="{FF2B5EF4-FFF2-40B4-BE49-F238E27FC236}">
                <a16:creationId xmlns:a16="http://schemas.microsoft.com/office/drawing/2014/main" id="{B4F3B86C-F8A3-47BD-9DAD-855547107C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it-IT"/>
              <a:t>paolo.sernani@unimc.it</a:t>
            </a:r>
            <a:endParaRPr lang="it-IT" dirty="0"/>
          </a:p>
        </p:txBody>
      </p:sp>
      <p:sp>
        <p:nvSpPr>
          <p:cNvPr id="10" name="Segnaposto piè di pagina 6">
            <a:extLst>
              <a:ext uri="{FF2B5EF4-FFF2-40B4-BE49-F238E27FC236}">
                <a16:creationId xmlns:a16="http://schemas.microsoft.com/office/drawing/2014/main" id="{47C5E966-F443-4297-90BE-D3D5E2356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67125" y="6356349"/>
            <a:ext cx="4800600" cy="365125"/>
          </a:xfrm>
        </p:spPr>
        <p:txBody>
          <a:bodyPr/>
          <a:lstStyle/>
          <a:p>
            <a:r>
              <a:rPr lang="it-IT" dirty="0"/>
              <a:t>Sistemi Informatici per i Trasporti 22/23</a:t>
            </a:r>
          </a:p>
        </p:txBody>
      </p:sp>
      <p:sp>
        <p:nvSpPr>
          <p:cNvPr id="11" name="Segnaposto numero diapositiva 7">
            <a:extLst>
              <a:ext uri="{FF2B5EF4-FFF2-40B4-BE49-F238E27FC236}">
                <a16:creationId xmlns:a16="http://schemas.microsoft.com/office/drawing/2014/main" id="{A5324E2C-70CD-4A00-ABDE-C16D694220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CB30CFB5-C901-4438-9028-387BDE0AC7E5}" type="slidenum">
              <a:rPr lang="it-IT" smtClean="0"/>
              <a:t>17</a:t>
            </a:fld>
            <a:endParaRPr lang="it-IT"/>
          </a:p>
        </p:txBody>
      </p:sp>
      <p:sp>
        <p:nvSpPr>
          <p:cNvPr id="12" name="Triangolo isoscele 11">
            <a:extLst>
              <a:ext uri="{FF2B5EF4-FFF2-40B4-BE49-F238E27FC236}">
                <a16:creationId xmlns:a16="http://schemas.microsoft.com/office/drawing/2014/main" id="{763B6BAE-579F-4C64-AD3D-530F163DB58A}"/>
              </a:ext>
            </a:extLst>
          </p:cNvPr>
          <p:cNvSpPr/>
          <p:nvPr/>
        </p:nvSpPr>
        <p:spPr>
          <a:xfrm rot="5400000">
            <a:off x="429818" y="639369"/>
            <a:ext cx="464877" cy="294736"/>
          </a:xfrm>
          <a:prstGeom prst="triangle">
            <a:avLst/>
          </a:prstGeom>
          <a:solidFill>
            <a:srgbClr val="6E90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Rettangolo con angoli arrotondati 12">
            <a:extLst>
              <a:ext uri="{FF2B5EF4-FFF2-40B4-BE49-F238E27FC236}">
                <a16:creationId xmlns:a16="http://schemas.microsoft.com/office/drawing/2014/main" id="{EDA747CA-69AE-4359-A0E7-A276FADF4DC3}"/>
              </a:ext>
            </a:extLst>
          </p:cNvPr>
          <p:cNvSpPr/>
          <p:nvPr/>
        </p:nvSpPr>
        <p:spPr>
          <a:xfrm>
            <a:off x="823912" y="1846143"/>
            <a:ext cx="10544175" cy="3165714"/>
          </a:xfrm>
          <a:prstGeom prst="roundRect">
            <a:avLst/>
          </a:prstGeom>
          <a:solidFill>
            <a:srgbClr val="6E90A6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dirty="0">
                <a:solidFill>
                  <a:schemeClr val="tx1"/>
                </a:solidFill>
              </a:rPr>
              <a:t>16. Relativamente ad una rete neurale, un'epoca è:</a:t>
            </a:r>
            <a:endParaRPr lang="it-IT" sz="2400" dirty="0">
              <a:solidFill>
                <a:schemeClr val="tx1"/>
              </a:solidFill>
            </a:endParaRPr>
          </a:p>
          <a:p>
            <a:pPr marL="971550" lvl="1" indent="-514350">
              <a:spcBef>
                <a:spcPts val="1000"/>
              </a:spcBef>
              <a:buFont typeface="+mj-lt"/>
              <a:buAutoNum type="alphaLcParenR"/>
            </a:pPr>
            <a:r>
              <a:rPr lang="it-IT" sz="2400" dirty="0">
                <a:solidFill>
                  <a:schemeClr val="tx1"/>
                </a:solidFill>
              </a:rPr>
              <a:t>L'insieme di training.</a:t>
            </a:r>
          </a:p>
          <a:p>
            <a:pPr marL="971550" lvl="1" indent="-514350">
              <a:spcBef>
                <a:spcPts val="1000"/>
              </a:spcBef>
              <a:buFont typeface="+mj-lt"/>
              <a:buAutoNum type="alphaLcParenR"/>
            </a:pPr>
            <a:r>
              <a:rPr lang="it-IT" sz="2400" dirty="0">
                <a:solidFill>
                  <a:schemeClr val="tx1"/>
                </a:solidFill>
              </a:rPr>
              <a:t>L'insieme di test.</a:t>
            </a:r>
          </a:p>
          <a:p>
            <a:pPr marL="971550" lvl="1" indent="-514350">
              <a:spcBef>
                <a:spcPts val="1000"/>
              </a:spcBef>
              <a:buFont typeface="+mj-lt"/>
              <a:buAutoNum type="alphaLcParenR"/>
            </a:pPr>
            <a:r>
              <a:rPr lang="it-IT" sz="2400" dirty="0">
                <a:solidFill>
                  <a:schemeClr val="tx1"/>
                </a:solidFill>
              </a:rPr>
              <a:t>Un passaggio completo dell'insieme di training durante l'addestramento per aggiornare il valore dei pesi.</a:t>
            </a:r>
          </a:p>
          <a:p>
            <a:pPr marL="971550" lvl="1" indent="-514350">
              <a:spcBef>
                <a:spcPts val="1000"/>
              </a:spcBef>
              <a:buFont typeface="+mj-lt"/>
              <a:buAutoNum type="alphaLcParenR"/>
            </a:pPr>
            <a:r>
              <a:rPr lang="it-IT" sz="2400" dirty="0">
                <a:solidFill>
                  <a:schemeClr val="tx1"/>
                </a:solidFill>
              </a:rPr>
              <a:t>Una funzione di </a:t>
            </a:r>
            <a:r>
              <a:rPr lang="it-IT" sz="2400" dirty="0" err="1">
                <a:solidFill>
                  <a:schemeClr val="tx1"/>
                </a:solidFill>
              </a:rPr>
              <a:t>callback</a:t>
            </a:r>
            <a:r>
              <a:rPr lang="it-IT" sz="2400" dirty="0">
                <a:solidFill>
                  <a:schemeClr val="tx1"/>
                </a:solidFill>
              </a:rPr>
              <a:t> per fermare l'addestramento</a:t>
            </a:r>
          </a:p>
        </p:txBody>
      </p:sp>
    </p:spTree>
    <p:extLst>
      <p:ext uri="{BB962C8B-B14F-4D97-AF65-F5344CB8AC3E}">
        <p14:creationId xmlns:p14="http://schemas.microsoft.com/office/powerpoint/2010/main" val="19940292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>
            <a:extLst>
              <a:ext uri="{FF2B5EF4-FFF2-40B4-BE49-F238E27FC236}">
                <a16:creationId xmlns:a16="http://schemas.microsoft.com/office/drawing/2014/main" id="{A93706D6-B4EC-46AB-A155-E299C75C3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6161"/>
            <a:ext cx="10515600" cy="889934"/>
          </a:xfrm>
        </p:spPr>
        <p:txBody>
          <a:bodyPr>
            <a:normAutofit/>
          </a:bodyPr>
          <a:lstStyle/>
          <a:p>
            <a:r>
              <a:rPr lang="it-IT" sz="4000" dirty="0"/>
              <a:t>Intelligenza Artificiale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6BB2D86F-35C6-4CFC-905D-088F9A80BBCE}"/>
              </a:ext>
            </a:extLst>
          </p:cNvPr>
          <p:cNvSpPr/>
          <p:nvPr/>
        </p:nvSpPr>
        <p:spPr>
          <a:xfrm>
            <a:off x="0" y="0"/>
            <a:ext cx="543464" cy="6858000"/>
          </a:xfrm>
          <a:prstGeom prst="rect">
            <a:avLst/>
          </a:prstGeom>
          <a:solidFill>
            <a:srgbClr val="6E90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8" name="Picture 2" descr="UniMC-logo">
            <a:extLst>
              <a:ext uri="{FF2B5EF4-FFF2-40B4-BE49-F238E27FC236}">
                <a16:creationId xmlns:a16="http://schemas.microsoft.com/office/drawing/2014/main" id="{AFD5FA89-F881-4B48-B075-4F52749693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4297" y="403786"/>
            <a:ext cx="2195250" cy="793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egnaposto data 5">
            <a:extLst>
              <a:ext uri="{FF2B5EF4-FFF2-40B4-BE49-F238E27FC236}">
                <a16:creationId xmlns:a16="http://schemas.microsoft.com/office/drawing/2014/main" id="{B4F3B86C-F8A3-47BD-9DAD-855547107C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it-IT"/>
              <a:t>paolo.sernani@unimc.it</a:t>
            </a:r>
            <a:endParaRPr lang="it-IT" dirty="0"/>
          </a:p>
        </p:txBody>
      </p:sp>
      <p:sp>
        <p:nvSpPr>
          <p:cNvPr id="10" name="Segnaposto piè di pagina 6">
            <a:extLst>
              <a:ext uri="{FF2B5EF4-FFF2-40B4-BE49-F238E27FC236}">
                <a16:creationId xmlns:a16="http://schemas.microsoft.com/office/drawing/2014/main" id="{47C5E966-F443-4297-90BE-D3D5E2356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67125" y="6356349"/>
            <a:ext cx="4800600" cy="365125"/>
          </a:xfrm>
        </p:spPr>
        <p:txBody>
          <a:bodyPr/>
          <a:lstStyle/>
          <a:p>
            <a:r>
              <a:rPr lang="it-IT" dirty="0"/>
              <a:t>Sistemi Informatici per i Trasporti 22/23</a:t>
            </a:r>
          </a:p>
        </p:txBody>
      </p:sp>
      <p:sp>
        <p:nvSpPr>
          <p:cNvPr id="11" name="Segnaposto numero diapositiva 7">
            <a:extLst>
              <a:ext uri="{FF2B5EF4-FFF2-40B4-BE49-F238E27FC236}">
                <a16:creationId xmlns:a16="http://schemas.microsoft.com/office/drawing/2014/main" id="{A5324E2C-70CD-4A00-ABDE-C16D694220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CB30CFB5-C901-4438-9028-387BDE0AC7E5}" type="slidenum">
              <a:rPr lang="it-IT" smtClean="0"/>
              <a:t>18</a:t>
            </a:fld>
            <a:endParaRPr lang="it-IT"/>
          </a:p>
        </p:txBody>
      </p:sp>
      <p:sp>
        <p:nvSpPr>
          <p:cNvPr id="12" name="Triangolo isoscele 11">
            <a:extLst>
              <a:ext uri="{FF2B5EF4-FFF2-40B4-BE49-F238E27FC236}">
                <a16:creationId xmlns:a16="http://schemas.microsoft.com/office/drawing/2014/main" id="{763B6BAE-579F-4C64-AD3D-530F163DB58A}"/>
              </a:ext>
            </a:extLst>
          </p:cNvPr>
          <p:cNvSpPr/>
          <p:nvPr/>
        </p:nvSpPr>
        <p:spPr>
          <a:xfrm rot="5400000">
            <a:off x="429818" y="639369"/>
            <a:ext cx="464877" cy="294736"/>
          </a:xfrm>
          <a:prstGeom prst="triangle">
            <a:avLst/>
          </a:prstGeom>
          <a:solidFill>
            <a:srgbClr val="6E90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Rettangolo con angoli arrotondati 12">
            <a:extLst>
              <a:ext uri="{FF2B5EF4-FFF2-40B4-BE49-F238E27FC236}">
                <a16:creationId xmlns:a16="http://schemas.microsoft.com/office/drawing/2014/main" id="{EDA747CA-69AE-4359-A0E7-A276FADF4DC3}"/>
              </a:ext>
            </a:extLst>
          </p:cNvPr>
          <p:cNvSpPr/>
          <p:nvPr/>
        </p:nvSpPr>
        <p:spPr>
          <a:xfrm>
            <a:off x="823912" y="1846143"/>
            <a:ext cx="10544175" cy="3764544"/>
          </a:xfrm>
          <a:prstGeom prst="roundRect">
            <a:avLst/>
          </a:prstGeom>
          <a:solidFill>
            <a:srgbClr val="6E90A6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dirty="0">
                <a:solidFill>
                  <a:schemeClr val="tx1"/>
                </a:solidFill>
              </a:rPr>
              <a:t>17. Quale delle seguenti affermazione è vera? Perché?</a:t>
            </a:r>
            <a:endParaRPr lang="it-IT" sz="2400" dirty="0">
              <a:solidFill>
                <a:schemeClr val="tx1"/>
              </a:solidFill>
            </a:endParaRPr>
          </a:p>
          <a:p>
            <a:pPr marL="971550" lvl="1" indent="-514350">
              <a:spcBef>
                <a:spcPts val="1000"/>
              </a:spcBef>
              <a:buFont typeface="+mj-lt"/>
              <a:buAutoNum type="alphaLcParenR"/>
            </a:pPr>
            <a:r>
              <a:rPr lang="it-IT" sz="2400" dirty="0">
                <a:solidFill>
                  <a:schemeClr val="tx1"/>
                </a:solidFill>
              </a:rPr>
              <a:t>L’apprendimento di una rete neurale non dipende dal training set</a:t>
            </a:r>
          </a:p>
          <a:p>
            <a:pPr marL="971550" lvl="1" indent="-514350">
              <a:spcBef>
                <a:spcPts val="1000"/>
              </a:spcBef>
              <a:buFont typeface="+mj-lt"/>
              <a:buAutoNum type="alphaLcParenR"/>
            </a:pPr>
            <a:r>
              <a:rPr lang="it-IT" sz="2400" dirty="0">
                <a:solidFill>
                  <a:schemeClr val="tx1"/>
                </a:solidFill>
              </a:rPr>
              <a:t>L’apprendimento di una rete neurale consiste nella ricerca degli input migliori</a:t>
            </a:r>
          </a:p>
          <a:p>
            <a:pPr marL="971550" lvl="1" indent="-514350">
              <a:spcBef>
                <a:spcPts val="1000"/>
              </a:spcBef>
              <a:buFont typeface="+mj-lt"/>
              <a:buAutoNum type="alphaLcParenR"/>
            </a:pPr>
            <a:r>
              <a:rPr lang="it-IT" sz="2400" dirty="0">
                <a:solidFill>
                  <a:schemeClr val="tx1"/>
                </a:solidFill>
              </a:rPr>
              <a:t>L’apprendimento di una rete neurale termina solo quando l’errore commesso è zero</a:t>
            </a:r>
          </a:p>
          <a:p>
            <a:pPr marL="971550" lvl="1" indent="-514350">
              <a:spcBef>
                <a:spcPts val="1000"/>
              </a:spcBef>
              <a:buFont typeface="+mj-lt"/>
              <a:buAutoNum type="alphaLcParenR"/>
            </a:pPr>
            <a:r>
              <a:rPr lang="it-IT" sz="2400" dirty="0">
                <a:solidFill>
                  <a:schemeClr val="tx1"/>
                </a:solidFill>
              </a:rPr>
              <a:t>L’apprendimento di una rete neurale è la ricerca dei pesi per minimizzare una certa funzione obiettivo</a:t>
            </a:r>
          </a:p>
        </p:txBody>
      </p:sp>
    </p:spTree>
    <p:extLst>
      <p:ext uri="{BB962C8B-B14F-4D97-AF65-F5344CB8AC3E}">
        <p14:creationId xmlns:p14="http://schemas.microsoft.com/office/powerpoint/2010/main" val="4926371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>
            <a:extLst>
              <a:ext uri="{FF2B5EF4-FFF2-40B4-BE49-F238E27FC236}">
                <a16:creationId xmlns:a16="http://schemas.microsoft.com/office/drawing/2014/main" id="{A93706D6-B4EC-46AB-A155-E299C75C3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6161"/>
            <a:ext cx="10515600" cy="889934"/>
          </a:xfrm>
        </p:spPr>
        <p:txBody>
          <a:bodyPr>
            <a:normAutofit/>
          </a:bodyPr>
          <a:lstStyle/>
          <a:p>
            <a:r>
              <a:rPr lang="it-IT" sz="4000" dirty="0"/>
              <a:t>Intelligenza Artificiale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6BB2D86F-35C6-4CFC-905D-088F9A80BBCE}"/>
              </a:ext>
            </a:extLst>
          </p:cNvPr>
          <p:cNvSpPr/>
          <p:nvPr/>
        </p:nvSpPr>
        <p:spPr>
          <a:xfrm>
            <a:off x="0" y="0"/>
            <a:ext cx="543464" cy="6858000"/>
          </a:xfrm>
          <a:prstGeom prst="rect">
            <a:avLst/>
          </a:prstGeom>
          <a:solidFill>
            <a:srgbClr val="6E90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8" name="Picture 2" descr="UniMC-logo">
            <a:extLst>
              <a:ext uri="{FF2B5EF4-FFF2-40B4-BE49-F238E27FC236}">
                <a16:creationId xmlns:a16="http://schemas.microsoft.com/office/drawing/2014/main" id="{AFD5FA89-F881-4B48-B075-4F52749693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4297" y="403786"/>
            <a:ext cx="2195250" cy="793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egnaposto data 5">
            <a:extLst>
              <a:ext uri="{FF2B5EF4-FFF2-40B4-BE49-F238E27FC236}">
                <a16:creationId xmlns:a16="http://schemas.microsoft.com/office/drawing/2014/main" id="{B4F3B86C-F8A3-47BD-9DAD-855547107C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it-IT"/>
              <a:t>paolo.sernani@unimc.it</a:t>
            </a:r>
            <a:endParaRPr lang="it-IT" dirty="0"/>
          </a:p>
        </p:txBody>
      </p:sp>
      <p:sp>
        <p:nvSpPr>
          <p:cNvPr id="10" name="Segnaposto piè di pagina 6">
            <a:extLst>
              <a:ext uri="{FF2B5EF4-FFF2-40B4-BE49-F238E27FC236}">
                <a16:creationId xmlns:a16="http://schemas.microsoft.com/office/drawing/2014/main" id="{47C5E966-F443-4297-90BE-D3D5E2356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67125" y="6356349"/>
            <a:ext cx="4800600" cy="365125"/>
          </a:xfrm>
        </p:spPr>
        <p:txBody>
          <a:bodyPr/>
          <a:lstStyle/>
          <a:p>
            <a:r>
              <a:rPr lang="it-IT" dirty="0"/>
              <a:t>Sistemi Informatici per i Trasporti 22/23</a:t>
            </a:r>
          </a:p>
        </p:txBody>
      </p:sp>
      <p:sp>
        <p:nvSpPr>
          <p:cNvPr id="11" name="Segnaposto numero diapositiva 7">
            <a:extLst>
              <a:ext uri="{FF2B5EF4-FFF2-40B4-BE49-F238E27FC236}">
                <a16:creationId xmlns:a16="http://schemas.microsoft.com/office/drawing/2014/main" id="{A5324E2C-70CD-4A00-ABDE-C16D694220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CB30CFB5-C901-4438-9028-387BDE0AC7E5}" type="slidenum">
              <a:rPr lang="it-IT" smtClean="0"/>
              <a:t>19</a:t>
            </a:fld>
            <a:endParaRPr lang="it-IT"/>
          </a:p>
        </p:txBody>
      </p:sp>
      <p:sp>
        <p:nvSpPr>
          <p:cNvPr id="12" name="Triangolo isoscele 11">
            <a:extLst>
              <a:ext uri="{FF2B5EF4-FFF2-40B4-BE49-F238E27FC236}">
                <a16:creationId xmlns:a16="http://schemas.microsoft.com/office/drawing/2014/main" id="{763B6BAE-579F-4C64-AD3D-530F163DB58A}"/>
              </a:ext>
            </a:extLst>
          </p:cNvPr>
          <p:cNvSpPr/>
          <p:nvPr/>
        </p:nvSpPr>
        <p:spPr>
          <a:xfrm rot="5400000">
            <a:off x="429818" y="639369"/>
            <a:ext cx="464877" cy="294736"/>
          </a:xfrm>
          <a:prstGeom prst="triangle">
            <a:avLst/>
          </a:prstGeom>
          <a:solidFill>
            <a:srgbClr val="6E90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Rettangolo con angoli arrotondati 13">
            <a:extLst>
              <a:ext uri="{FF2B5EF4-FFF2-40B4-BE49-F238E27FC236}">
                <a16:creationId xmlns:a16="http://schemas.microsoft.com/office/drawing/2014/main" id="{AB5657E5-0932-472F-A2A2-1A725FB6ABDF}"/>
              </a:ext>
            </a:extLst>
          </p:cNvPr>
          <p:cNvSpPr/>
          <p:nvPr/>
        </p:nvSpPr>
        <p:spPr>
          <a:xfrm>
            <a:off x="838200" y="2984033"/>
            <a:ext cx="10544175" cy="889933"/>
          </a:xfrm>
          <a:prstGeom prst="roundRect">
            <a:avLst/>
          </a:prstGeom>
          <a:solidFill>
            <a:srgbClr val="6E90A6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dirty="0">
                <a:solidFill>
                  <a:schemeClr val="tx1"/>
                </a:solidFill>
              </a:rPr>
              <a:t>18. Come funziona l’addestramento (per apprendimento supervisionato) di una rete neurale?</a:t>
            </a:r>
            <a:endParaRPr lang="it-IT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87566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>
            <a:extLst>
              <a:ext uri="{FF2B5EF4-FFF2-40B4-BE49-F238E27FC236}">
                <a16:creationId xmlns:a16="http://schemas.microsoft.com/office/drawing/2014/main" id="{A93706D6-B4EC-46AB-A155-E299C75C3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6161"/>
            <a:ext cx="10515600" cy="889934"/>
          </a:xfrm>
        </p:spPr>
        <p:txBody>
          <a:bodyPr>
            <a:normAutofit/>
          </a:bodyPr>
          <a:lstStyle/>
          <a:p>
            <a:r>
              <a:rPr lang="it-IT" sz="4000" dirty="0"/>
              <a:t>Gestione dei dati e DBMS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6BB2D86F-35C6-4CFC-905D-088F9A80BBCE}"/>
              </a:ext>
            </a:extLst>
          </p:cNvPr>
          <p:cNvSpPr/>
          <p:nvPr/>
        </p:nvSpPr>
        <p:spPr>
          <a:xfrm>
            <a:off x="0" y="0"/>
            <a:ext cx="543464" cy="6858000"/>
          </a:xfrm>
          <a:prstGeom prst="rect">
            <a:avLst/>
          </a:prstGeom>
          <a:solidFill>
            <a:srgbClr val="6E90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8" name="Picture 2" descr="UniMC-logo">
            <a:extLst>
              <a:ext uri="{FF2B5EF4-FFF2-40B4-BE49-F238E27FC236}">
                <a16:creationId xmlns:a16="http://schemas.microsoft.com/office/drawing/2014/main" id="{AFD5FA89-F881-4B48-B075-4F52749693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4297" y="403786"/>
            <a:ext cx="2195250" cy="793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egnaposto data 5">
            <a:extLst>
              <a:ext uri="{FF2B5EF4-FFF2-40B4-BE49-F238E27FC236}">
                <a16:creationId xmlns:a16="http://schemas.microsoft.com/office/drawing/2014/main" id="{B4F3B86C-F8A3-47BD-9DAD-855547107C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it-IT"/>
              <a:t>paolo.sernani@unimc.it</a:t>
            </a:r>
            <a:endParaRPr lang="it-IT" dirty="0"/>
          </a:p>
        </p:txBody>
      </p:sp>
      <p:sp>
        <p:nvSpPr>
          <p:cNvPr id="10" name="Segnaposto piè di pagina 6">
            <a:extLst>
              <a:ext uri="{FF2B5EF4-FFF2-40B4-BE49-F238E27FC236}">
                <a16:creationId xmlns:a16="http://schemas.microsoft.com/office/drawing/2014/main" id="{47C5E966-F443-4297-90BE-D3D5E2356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67125" y="6356349"/>
            <a:ext cx="4800600" cy="365125"/>
          </a:xfrm>
        </p:spPr>
        <p:txBody>
          <a:bodyPr/>
          <a:lstStyle/>
          <a:p>
            <a:r>
              <a:rPr lang="it-IT" dirty="0"/>
              <a:t>Sistemi Informatici per i Trasporti 22/23</a:t>
            </a:r>
          </a:p>
        </p:txBody>
      </p:sp>
      <p:sp>
        <p:nvSpPr>
          <p:cNvPr id="11" name="Segnaposto numero diapositiva 7">
            <a:extLst>
              <a:ext uri="{FF2B5EF4-FFF2-40B4-BE49-F238E27FC236}">
                <a16:creationId xmlns:a16="http://schemas.microsoft.com/office/drawing/2014/main" id="{A5324E2C-70CD-4A00-ABDE-C16D694220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CB30CFB5-C901-4438-9028-387BDE0AC7E5}" type="slidenum">
              <a:rPr lang="it-IT" smtClean="0"/>
              <a:t>2</a:t>
            </a:fld>
            <a:endParaRPr lang="it-IT"/>
          </a:p>
        </p:txBody>
      </p:sp>
      <p:sp>
        <p:nvSpPr>
          <p:cNvPr id="12" name="Triangolo isoscele 11">
            <a:extLst>
              <a:ext uri="{FF2B5EF4-FFF2-40B4-BE49-F238E27FC236}">
                <a16:creationId xmlns:a16="http://schemas.microsoft.com/office/drawing/2014/main" id="{763B6BAE-579F-4C64-AD3D-530F163DB58A}"/>
              </a:ext>
            </a:extLst>
          </p:cNvPr>
          <p:cNvSpPr/>
          <p:nvPr/>
        </p:nvSpPr>
        <p:spPr>
          <a:xfrm rot="5400000">
            <a:off x="429818" y="639369"/>
            <a:ext cx="464877" cy="294736"/>
          </a:xfrm>
          <a:prstGeom prst="triangle">
            <a:avLst/>
          </a:prstGeom>
          <a:solidFill>
            <a:srgbClr val="6E90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Rettangolo con angoli arrotondati 13">
            <a:extLst>
              <a:ext uri="{FF2B5EF4-FFF2-40B4-BE49-F238E27FC236}">
                <a16:creationId xmlns:a16="http://schemas.microsoft.com/office/drawing/2014/main" id="{AB5657E5-0932-472F-A2A2-1A725FB6ABDF}"/>
              </a:ext>
            </a:extLst>
          </p:cNvPr>
          <p:cNvSpPr/>
          <p:nvPr/>
        </p:nvSpPr>
        <p:spPr>
          <a:xfrm>
            <a:off x="838200" y="1999490"/>
            <a:ext cx="10544175" cy="3554398"/>
          </a:xfrm>
          <a:prstGeom prst="roundRect">
            <a:avLst/>
          </a:prstGeom>
          <a:solidFill>
            <a:srgbClr val="6E90A6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dirty="0">
                <a:solidFill>
                  <a:schemeClr val="tx1"/>
                </a:solidFill>
              </a:rPr>
              <a:t>1. Quale delle seguenti affermazioni è falsa? Perché?</a:t>
            </a:r>
          </a:p>
          <a:p>
            <a:pPr marL="971550" lvl="1" indent="-514350">
              <a:spcBef>
                <a:spcPts val="1000"/>
              </a:spcBef>
              <a:buFont typeface="+mj-lt"/>
              <a:buAutoNum type="alphaLcParenR"/>
            </a:pPr>
            <a:r>
              <a:rPr lang="it-IT" sz="2400" dirty="0">
                <a:solidFill>
                  <a:schemeClr val="tx1"/>
                </a:solidFill>
              </a:rPr>
              <a:t>Un sistema informativo prevede l’uso di elaboratori digitali per trattare l’informazione di interesse</a:t>
            </a:r>
          </a:p>
          <a:p>
            <a:pPr marL="971550" lvl="1" indent="-514350">
              <a:spcBef>
                <a:spcPts val="1000"/>
              </a:spcBef>
              <a:buFont typeface="+mj-lt"/>
              <a:buAutoNum type="alphaLcParenR"/>
            </a:pPr>
            <a:r>
              <a:rPr lang="it-IT" sz="2400" dirty="0">
                <a:solidFill>
                  <a:schemeClr val="tx1"/>
                </a:solidFill>
              </a:rPr>
              <a:t>Un sistema informativo è la componente di un’organizzazione che gestisce le informazioni di interesse</a:t>
            </a:r>
          </a:p>
          <a:p>
            <a:pPr marL="971550" lvl="1" indent="-514350">
              <a:spcBef>
                <a:spcPts val="1000"/>
              </a:spcBef>
              <a:buFont typeface="+mj-lt"/>
              <a:buAutoNum type="alphaLcParenR"/>
            </a:pPr>
            <a:r>
              <a:rPr lang="it-IT" sz="2400" dirty="0">
                <a:solidFill>
                  <a:schemeClr val="tx1"/>
                </a:solidFill>
              </a:rPr>
              <a:t>Un sistema informativo gestisce la raccolta, acquisizione e archiviazione dell’informazione</a:t>
            </a:r>
          </a:p>
        </p:txBody>
      </p:sp>
    </p:spTree>
    <p:extLst>
      <p:ext uri="{BB962C8B-B14F-4D97-AF65-F5344CB8AC3E}">
        <p14:creationId xmlns:p14="http://schemas.microsoft.com/office/powerpoint/2010/main" val="27294776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>
            <a:extLst>
              <a:ext uri="{FF2B5EF4-FFF2-40B4-BE49-F238E27FC236}">
                <a16:creationId xmlns:a16="http://schemas.microsoft.com/office/drawing/2014/main" id="{A93706D6-B4EC-46AB-A155-E299C75C3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6161"/>
            <a:ext cx="10515600" cy="889934"/>
          </a:xfrm>
        </p:spPr>
        <p:txBody>
          <a:bodyPr>
            <a:normAutofit/>
          </a:bodyPr>
          <a:lstStyle/>
          <a:p>
            <a:r>
              <a:rPr lang="it-IT" sz="4000" dirty="0"/>
              <a:t>Blockchain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6BB2D86F-35C6-4CFC-905D-088F9A80BBCE}"/>
              </a:ext>
            </a:extLst>
          </p:cNvPr>
          <p:cNvSpPr/>
          <p:nvPr/>
        </p:nvSpPr>
        <p:spPr>
          <a:xfrm>
            <a:off x="0" y="0"/>
            <a:ext cx="543464" cy="6858000"/>
          </a:xfrm>
          <a:prstGeom prst="rect">
            <a:avLst/>
          </a:prstGeom>
          <a:solidFill>
            <a:srgbClr val="6E90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8" name="Picture 2" descr="UniMC-logo">
            <a:extLst>
              <a:ext uri="{FF2B5EF4-FFF2-40B4-BE49-F238E27FC236}">
                <a16:creationId xmlns:a16="http://schemas.microsoft.com/office/drawing/2014/main" id="{AFD5FA89-F881-4B48-B075-4F52749693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4297" y="403786"/>
            <a:ext cx="2195250" cy="793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egnaposto data 5">
            <a:extLst>
              <a:ext uri="{FF2B5EF4-FFF2-40B4-BE49-F238E27FC236}">
                <a16:creationId xmlns:a16="http://schemas.microsoft.com/office/drawing/2014/main" id="{B4F3B86C-F8A3-47BD-9DAD-855547107C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it-IT"/>
              <a:t>paolo.sernani@unimc.it</a:t>
            </a:r>
            <a:endParaRPr lang="it-IT" dirty="0"/>
          </a:p>
        </p:txBody>
      </p:sp>
      <p:sp>
        <p:nvSpPr>
          <p:cNvPr id="10" name="Segnaposto piè di pagina 6">
            <a:extLst>
              <a:ext uri="{FF2B5EF4-FFF2-40B4-BE49-F238E27FC236}">
                <a16:creationId xmlns:a16="http://schemas.microsoft.com/office/drawing/2014/main" id="{47C5E966-F443-4297-90BE-D3D5E2356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67125" y="6356349"/>
            <a:ext cx="4800600" cy="365125"/>
          </a:xfrm>
        </p:spPr>
        <p:txBody>
          <a:bodyPr/>
          <a:lstStyle/>
          <a:p>
            <a:r>
              <a:rPr lang="it-IT" dirty="0"/>
              <a:t>Sistemi Informatici per i Trasporti 22/23</a:t>
            </a:r>
          </a:p>
        </p:txBody>
      </p:sp>
      <p:sp>
        <p:nvSpPr>
          <p:cNvPr id="11" name="Segnaposto numero diapositiva 7">
            <a:extLst>
              <a:ext uri="{FF2B5EF4-FFF2-40B4-BE49-F238E27FC236}">
                <a16:creationId xmlns:a16="http://schemas.microsoft.com/office/drawing/2014/main" id="{A5324E2C-70CD-4A00-ABDE-C16D694220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CB30CFB5-C901-4438-9028-387BDE0AC7E5}" type="slidenum">
              <a:rPr lang="it-IT" smtClean="0"/>
              <a:t>20</a:t>
            </a:fld>
            <a:endParaRPr lang="it-IT"/>
          </a:p>
        </p:txBody>
      </p:sp>
      <p:sp>
        <p:nvSpPr>
          <p:cNvPr id="12" name="Triangolo isoscele 11">
            <a:extLst>
              <a:ext uri="{FF2B5EF4-FFF2-40B4-BE49-F238E27FC236}">
                <a16:creationId xmlns:a16="http://schemas.microsoft.com/office/drawing/2014/main" id="{763B6BAE-579F-4C64-AD3D-530F163DB58A}"/>
              </a:ext>
            </a:extLst>
          </p:cNvPr>
          <p:cNvSpPr/>
          <p:nvPr/>
        </p:nvSpPr>
        <p:spPr>
          <a:xfrm rot="5400000">
            <a:off x="429818" y="639369"/>
            <a:ext cx="464877" cy="294736"/>
          </a:xfrm>
          <a:prstGeom prst="triangle">
            <a:avLst/>
          </a:prstGeom>
          <a:solidFill>
            <a:srgbClr val="6E90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Rettangolo con angoli arrotondati 14">
            <a:extLst>
              <a:ext uri="{FF2B5EF4-FFF2-40B4-BE49-F238E27FC236}">
                <a16:creationId xmlns:a16="http://schemas.microsoft.com/office/drawing/2014/main" id="{F92B492C-C91F-430A-9790-A333967AF701}"/>
              </a:ext>
            </a:extLst>
          </p:cNvPr>
          <p:cNvSpPr/>
          <p:nvPr/>
        </p:nvSpPr>
        <p:spPr>
          <a:xfrm>
            <a:off x="823912" y="1846143"/>
            <a:ext cx="10544175" cy="3764544"/>
          </a:xfrm>
          <a:prstGeom prst="roundRect">
            <a:avLst/>
          </a:prstGeom>
          <a:solidFill>
            <a:srgbClr val="6E90A6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dirty="0">
                <a:solidFill>
                  <a:schemeClr val="tx1"/>
                </a:solidFill>
              </a:rPr>
              <a:t>19. Quale delle seguenti affermazione è vera? Perché?</a:t>
            </a:r>
            <a:endParaRPr lang="it-IT" sz="2400" dirty="0">
              <a:solidFill>
                <a:schemeClr val="tx1"/>
              </a:solidFill>
            </a:endParaRPr>
          </a:p>
          <a:p>
            <a:pPr marL="971550" lvl="1" indent="-514350">
              <a:spcBef>
                <a:spcPts val="1000"/>
              </a:spcBef>
              <a:buFont typeface="+mj-lt"/>
              <a:buAutoNum type="alphaLcParenR"/>
            </a:pPr>
            <a:r>
              <a:rPr lang="it-IT" sz="2400" dirty="0">
                <a:solidFill>
                  <a:schemeClr val="tx1"/>
                </a:solidFill>
              </a:rPr>
              <a:t>Tutte le blockchain si basano sul bitcoin</a:t>
            </a:r>
          </a:p>
          <a:p>
            <a:pPr marL="971550" lvl="1" indent="-514350">
              <a:spcBef>
                <a:spcPts val="1000"/>
              </a:spcBef>
              <a:buFont typeface="+mj-lt"/>
              <a:buAutoNum type="alphaLcParenR"/>
            </a:pPr>
            <a:r>
              <a:rPr lang="it-IT" sz="2400" dirty="0">
                <a:solidFill>
                  <a:schemeClr val="tx1"/>
                </a:solidFill>
              </a:rPr>
              <a:t>Una blockchain permette di memorizzare transazioni digitali su un registro decentralizzato</a:t>
            </a:r>
          </a:p>
          <a:p>
            <a:pPr marL="971550" lvl="1" indent="-514350">
              <a:spcBef>
                <a:spcPts val="1000"/>
              </a:spcBef>
              <a:buFont typeface="+mj-lt"/>
              <a:buAutoNum type="alphaLcParenR"/>
            </a:pPr>
            <a:r>
              <a:rPr lang="it-IT" sz="2400" dirty="0">
                <a:solidFill>
                  <a:schemeClr val="tx1"/>
                </a:solidFill>
              </a:rPr>
              <a:t>Una blockchain è un software di pagamento elettronico</a:t>
            </a:r>
          </a:p>
          <a:p>
            <a:pPr marL="971550" lvl="1" indent="-514350">
              <a:spcBef>
                <a:spcPts val="1000"/>
              </a:spcBef>
              <a:buFont typeface="+mj-lt"/>
              <a:buAutoNum type="alphaLcParenR"/>
            </a:pPr>
            <a:r>
              <a:rPr lang="it-IT" sz="2400" dirty="0">
                <a:solidFill>
                  <a:schemeClr val="tx1"/>
                </a:solidFill>
              </a:rPr>
              <a:t>Una blockchain è una criptovaluta</a:t>
            </a:r>
          </a:p>
        </p:txBody>
      </p:sp>
    </p:spTree>
    <p:extLst>
      <p:ext uri="{BB962C8B-B14F-4D97-AF65-F5344CB8AC3E}">
        <p14:creationId xmlns:p14="http://schemas.microsoft.com/office/powerpoint/2010/main" val="41918243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>
            <a:extLst>
              <a:ext uri="{FF2B5EF4-FFF2-40B4-BE49-F238E27FC236}">
                <a16:creationId xmlns:a16="http://schemas.microsoft.com/office/drawing/2014/main" id="{A93706D6-B4EC-46AB-A155-E299C75C3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6161"/>
            <a:ext cx="10515600" cy="889934"/>
          </a:xfrm>
        </p:spPr>
        <p:txBody>
          <a:bodyPr>
            <a:normAutofit/>
          </a:bodyPr>
          <a:lstStyle/>
          <a:p>
            <a:r>
              <a:rPr lang="it-IT" sz="4000" dirty="0"/>
              <a:t>Blockchain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6BB2D86F-35C6-4CFC-905D-088F9A80BBCE}"/>
              </a:ext>
            </a:extLst>
          </p:cNvPr>
          <p:cNvSpPr/>
          <p:nvPr/>
        </p:nvSpPr>
        <p:spPr>
          <a:xfrm>
            <a:off x="0" y="0"/>
            <a:ext cx="543464" cy="6858000"/>
          </a:xfrm>
          <a:prstGeom prst="rect">
            <a:avLst/>
          </a:prstGeom>
          <a:solidFill>
            <a:srgbClr val="6E90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8" name="Picture 2" descr="UniMC-logo">
            <a:extLst>
              <a:ext uri="{FF2B5EF4-FFF2-40B4-BE49-F238E27FC236}">
                <a16:creationId xmlns:a16="http://schemas.microsoft.com/office/drawing/2014/main" id="{AFD5FA89-F881-4B48-B075-4F52749693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4297" y="403786"/>
            <a:ext cx="2195250" cy="793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egnaposto data 5">
            <a:extLst>
              <a:ext uri="{FF2B5EF4-FFF2-40B4-BE49-F238E27FC236}">
                <a16:creationId xmlns:a16="http://schemas.microsoft.com/office/drawing/2014/main" id="{B4F3B86C-F8A3-47BD-9DAD-855547107C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it-IT"/>
              <a:t>paolo.sernani@unimc.it</a:t>
            </a:r>
            <a:endParaRPr lang="it-IT" dirty="0"/>
          </a:p>
        </p:txBody>
      </p:sp>
      <p:sp>
        <p:nvSpPr>
          <p:cNvPr id="10" name="Segnaposto piè di pagina 6">
            <a:extLst>
              <a:ext uri="{FF2B5EF4-FFF2-40B4-BE49-F238E27FC236}">
                <a16:creationId xmlns:a16="http://schemas.microsoft.com/office/drawing/2014/main" id="{47C5E966-F443-4297-90BE-D3D5E2356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67125" y="6356349"/>
            <a:ext cx="4800600" cy="365125"/>
          </a:xfrm>
        </p:spPr>
        <p:txBody>
          <a:bodyPr/>
          <a:lstStyle/>
          <a:p>
            <a:r>
              <a:rPr lang="it-IT" dirty="0"/>
              <a:t>Sistemi Informatici per i Trasporti 22/23</a:t>
            </a:r>
          </a:p>
        </p:txBody>
      </p:sp>
      <p:sp>
        <p:nvSpPr>
          <p:cNvPr id="11" name="Segnaposto numero diapositiva 7">
            <a:extLst>
              <a:ext uri="{FF2B5EF4-FFF2-40B4-BE49-F238E27FC236}">
                <a16:creationId xmlns:a16="http://schemas.microsoft.com/office/drawing/2014/main" id="{A5324E2C-70CD-4A00-ABDE-C16D694220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CB30CFB5-C901-4438-9028-387BDE0AC7E5}" type="slidenum">
              <a:rPr lang="it-IT" smtClean="0"/>
              <a:t>21</a:t>
            </a:fld>
            <a:endParaRPr lang="it-IT"/>
          </a:p>
        </p:txBody>
      </p:sp>
      <p:sp>
        <p:nvSpPr>
          <p:cNvPr id="12" name="Triangolo isoscele 11">
            <a:extLst>
              <a:ext uri="{FF2B5EF4-FFF2-40B4-BE49-F238E27FC236}">
                <a16:creationId xmlns:a16="http://schemas.microsoft.com/office/drawing/2014/main" id="{763B6BAE-579F-4C64-AD3D-530F163DB58A}"/>
              </a:ext>
            </a:extLst>
          </p:cNvPr>
          <p:cNvSpPr/>
          <p:nvPr/>
        </p:nvSpPr>
        <p:spPr>
          <a:xfrm rot="5400000">
            <a:off x="429818" y="639369"/>
            <a:ext cx="464877" cy="294736"/>
          </a:xfrm>
          <a:prstGeom prst="triangle">
            <a:avLst/>
          </a:prstGeom>
          <a:solidFill>
            <a:srgbClr val="6E90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Rettangolo con angoli arrotondati 14">
            <a:extLst>
              <a:ext uri="{FF2B5EF4-FFF2-40B4-BE49-F238E27FC236}">
                <a16:creationId xmlns:a16="http://schemas.microsoft.com/office/drawing/2014/main" id="{F92B492C-C91F-430A-9790-A333967AF701}"/>
              </a:ext>
            </a:extLst>
          </p:cNvPr>
          <p:cNvSpPr/>
          <p:nvPr/>
        </p:nvSpPr>
        <p:spPr>
          <a:xfrm>
            <a:off x="823912" y="1846143"/>
            <a:ext cx="10544175" cy="3764544"/>
          </a:xfrm>
          <a:prstGeom prst="roundRect">
            <a:avLst/>
          </a:prstGeom>
          <a:solidFill>
            <a:srgbClr val="6E90A6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dirty="0">
                <a:solidFill>
                  <a:schemeClr val="tx1"/>
                </a:solidFill>
              </a:rPr>
              <a:t>20. Nella crittografia a doppia chiave asimmetrica</a:t>
            </a:r>
            <a:endParaRPr lang="it-IT" sz="2400" dirty="0">
              <a:solidFill>
                <a:schemeClr val="tx1"/>
              </a:solidFill>
            </a:endParaRPr>
          </a:p>
          <a:p>
            <a:pPr marL="971550" lvl="1" indent="-514350">
              <a:spcBef>
                <a:spcPts val="1000"/>
              </a:spcBef>
              <a:buFont typeface="+mj-lt"/>
              <a:buAutoNum type="alphaLcParenR"/>
            </a:pPr>
            <a:r>
              <a:rPr lang="it-IT" sz="2400" dirty="0">
                <a:solidFill>
                  <a:schemeClr val="tx1"/>
                </a:solidFill>
              </a:rPr>
              <a:t>La chiave pubblica permette di decifrare messaggi codificati con altre chiavi pubbliche</a:t>
            </a:r>
          </a:p>
          <a:p>
            <a:pPr marL="971550" lvl="1" indent="-514350">
              <a:spcBef>
                <a:spcPts val="1000"/>
              </a:spcBef>
              <a:buFont typeface="+mj-lt"/>
              <a:buAutoNum type="alphaLcParenR"/>
            </a:pPr>
            <a:r>
              <a:rPr lang="it-IT" sz="2400" dirty="0">
                <a:solidFill>
                  <a:schemeClr val="tx1"/>
                </a:solidFill>
              </a:rPr>
              <a:t>La chiave privata permette di decifrare messaggi codificati con la corrispondente chiave pubblica</a:t>
            </a:r>
          </a:p>
          <a:p>
            <a:pPr marL="971550" lvl="1" indent="-514350">
              <a:spcBef>
                <a:spcPts val="1000"/>
              </a:spcBef>
              <a:buFont typeface="+mj-lt"/>
              <a:buAutoNum type="alphaLcParenR"/>
            </a:pPr>
            <a:r>
              <a:rPr lang="it-IT" sz="2400" dirty="0">
                <a:solidFill>
                  <a:schemeClr val="tx1"/>
                </a:solidFill>
              </a:rPr>
              <a:t>E’ indifferente usare la chiave pubblica o privata per cifrare un messaggio</a:t>
            </a:r>
          </a:p>
        </p:txBody>
      </p:sp>
    </p:spTree>
    <p:extLst>
      <p:ext uri="{BB962C8B-B14F-4D97-AF65-F5344CB8AC3E}">
        <p14:creationId xmlns:p14="http://schemas.microsoft.com/office/powerpoint/2010/main" val="8794270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>
            <a:extLst>
              <a:ext uri="{FF2B5EF4-FFF2-40B4-BE49-F238E27FC236}">
                <a16:creationId xmlns:a16="http://schemas.microsoft.com/office/drawing/2014/main" id="{A93706D6-B4EC-46AB-A155-E299C75C3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6161"/>
            <a:ext cx="10515600" cy="889934"/>
          </a:xfrm>
        </p:spPr>
        <p:txBody>
          <a:bodyPr>
            <a:normAutofit/>
          </a:bodyPr>
          <a:lstStyle/>
          <a:p>
            <a:r>
              <a:rPr lang="it-IT" sz="4000" dirty="0"/>
              <a:t>Blockchain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6BB2D86F-35C6-4CFC-905D-088F9A80BBCE}"/>
              </a:ext>
            </a:extLst>
          </p:cNvPr>
          <p:cNvSpPr/>
          <p:nvPr/>
        </p:nvSpPr>
        <p:spPr>
          <a:xfrm>
            <a:off x="0" y="0"/>
            <a:ext cx="543464" cy="6858000"/>
          </a:xfrm>
          <a:prstGeom prst="rect">
            <a:avLst/>
          </a:prstGeom>
          <a:solidFill>
            <a:srgbClr val="6E90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8" name="Picture 2" descr="UniMC-logo">
            <a:extLst>
              <a:ext uri="{FF2B5EF4-FFF2-40B4-BE49-F238E27FC236}">
                <a16:creationId xmlns:a16="http://schemas.microsoft.com/office/drawing/2014/main" id="{AFD5FA89-F881-4B48-B075-4F52749693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4297" y="403786"/>
            <a:ext cx="2195250" cy="793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egnaposto data 5">
            <a:extLst>
              <a:ext uri="{FF2B5EF4-FFF2-40B4-BE49-F238E27FC236}">
                <a16:creationId xmlns:a16="http://schemas.microsoft.com/office/drawing/2014/main" id="{B4F3B86C-F8A3-47BD-9DAD-855547107C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it-IT"/>
              <a:t>paolo.sernani@unimc.it</a:t>
            </a:r>
            <a:endParaRPr lang="it-IT" dirty="0"/>
          </a:p>
        </p:txBody>
      </p:sp>
      <p:sp>
        <p:nvSpPr>
          <p:cNvPr id="10" name="Segnaposto piè di pagina 6">
            <a:extLst>
              <a:ext uri="{FF2B5EF4-FFF2-40B4-BE49-F238E27FC236}">
                <a16:creationId xmlns:a16="http://schemas.microsoft.com/office/drawing/2014/main" id="{47C5E966-F443-4297-90BE-D3D5E2356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67125" y="6356349"/>
            <a:ext cx="4800600" cy="365125"/>
          </a:xfrm>
        </p:spPr>
        <p:txBody>
          <a:bodyPr/>
          <a:lstStyle/>
          <a:p>
            <a:r>
              <a:rPr lang="it-IT" dirty="0"/>
              <a:t>Sistemi Informatici per i Trasporti 22/23</a:t>
            </a:r>
          </a:p>
        </p:txBody>
      </p:sp>
      <p:sp>
        <p:nvSpPr>
          <p:cNvPr id="11" name="Segnaposto numero diapositiva 7">
            <a:extLst>
              <a:ext uri="{FF2B5EF4-FFF2-40B4-BE49-F238E27FC236}">
                <a16:creationId xmlns:a16="http://schemas.microsoft.com/office/drawing/2014/main" id="{A5324E2C-70CD-4A00-ABDE-C16D694220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CB30CFB5-C901-4438-9028-387BDE0AC7E5}" type="slidenum">
              <a:rPr lang="it-IT" smtClean="0"/>
              <a:t>22</a:t>
            </a:fld>
            <a:endParaRPr lang="it-IT"/>
          </a:p>
        </p:txBody>
      </p:sp>
      <p:sp>
        <p:nvSpPr>
          <p:cNvPr id="12" name="Triangolo isoscele 11">
            <a:extLst>
              <a:ext uri="{FF2B5EF4-FFF2-40B4-BE49-F238E27FC236}">
                <a16:creationId xmlns:a16="http://schemas.microsoft.com/office/drawing/2014/main" id="{763B6BAE-579F-4C64-AD3D-530F163DB58A}"/>
              </a:ext>
            </a:extLst>
          </p:cNvPr>
          <p:cNvSpPr/>
          <p:nvPr/>
        </p:nvSpPr>
        <p:spPr>
          <a:xfrm rot="5400000">
            <a:off x="429818" y="639369"/>
            <a:ext cx="464877" cy="294736"/>
          </a:xfrm>
          <a:prstGeom prst="triangle">
            <a:avLst/>
          </a:prstGeom>
          <a:solidFill>
            <a:srgbClr val="6E90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Rettangolo con angoli arrotondati 14">
            <a:extLst>
              <a:ext uri="{FF2B5EF4-FFF2-40B4-BE49-F238E27FC236}">
                <a16:creationId xmlns:a16="http://schemas.microsoft.com/office/drawing/2014/main" id="{F92B492C-C91F-430A-9790-A333967AF701}"/>
              </a:ext>
            </a:extLst>
          </p:cNvPr>
          <p:cNvSpPr/>
          <p:nvPr/>
        </p:nvSpPr>
        <p:spPr>
          <a:xfrm>
            <a:off x="823912" y="1846143"/>
            <a:ext cx="10544175" cy="3764544"/>
          </a:xfrm>
          <a:prstGeom prst="roundRect">
            <a:avLst/>
          </a:prstGeom>
          <a:solidFill>
            <a:srgbClr val="6E90A6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dirty="0">
                <a:solidFill>
                  <a:schemeClr val="tx1"/>
                </a:solidFill>
              </a:rPr>
              <a:t>21. Quale delle seguenti affermazioni è falsa? Perché?</a:t>
            </a:r>
            <a:endParaRPr lang="it-IT" sz="2400" dirty="0">
              <a:solidFill>
                <a:schemeClr val="tx1"/>
              </a:solidFill>
            </a:endParaRPr>
          </a:p>
          <a:p>
            <a:pPr marL="971550" lvl="1" indent="-514350">
              <a:spcBef>
                <a:spcPts val="1000"/>
              </a:spcBef>
              <a:buFont typeface="+mj-lt"/>
              <a:buAutoNum type="alphaLcParenR"/>
            </a:pPr>
            <a:r>
              <a:rPr lang="it-IT" sz="2400" dirty="0">
                <a:solidFill>
                  <a:schemeClr val="tx1"/>
                </a:solidFill>
              </a:rPr>
              <a:t>Un bitcoin non può essere speso due volte</a:t>
            </a:r>
          </a:p>
          <a:p>
            <a:pPr marL="971550" lvl="1" indent="-514350">
              <a:spcBef>
                <a:spcPts val="1000"/>
              </a:spcBef>
              <a:buFont typeface="+mj-lt"/>
              <a:buAutoNum type="alphaLcParenR"/>
            </a:pPr>
            <a:r>
              <a:rPr lang="it-IT" sz="2400" dirty="0">
                <a:solidFill>
                  <a:schemeClr val="tx1"/>
                </a:solidFill>
              </a:rPr>
              <a:t>Un nuovo blocco bitcoin viene validato mediamente ogni 10 minuti</a:t>
            </a:r>
          </a:p>
          <a:p>
            <a:pPr marL="971550" lvl="1" indent="-514350">
              <a:spcBef>
                <a:spcPts val="1000"/>
              </a:spcBef>
              <a:buFont typeface="+mj-lt"/>
              <a:buAutoNum type="alphaLcParenR"/>
            </a:pPr>
            <a:r>
              <a:rPr lang="it-IT" sz="2400" dirty="0">
                <a:solidFill>
                  <a:schemeClr val="tx1"/>
                </a:solidFill>
              </a:rPr>
              <a:t>La </a:t>
            </a:r>
            <a:r>
              <a:rPr lang="it-IT" sz="2400" dirty="0" err="1">
                <a:solidFill>
                  <a:schemeClr val="tx1"/>
                </a:solidFill>
              </a:rPr>
              <a:t>Proof</a:t>
            </a:r>
            <a:r>
              <a:rPr lang="it-IT" sz="2400" dirty="0">
                <a:solidFill>
                  <a:schemeClr val="tx1"/>
                </a:solidFill>
              </a:rPr>
              <a:t>-of-Work consiste nel trovare il </a:t>
            </a:r>
            <a:r>
              <a:rPr lang="it-IT" sz="2400" dirty="0" err="1">
                <a:solidFill>
                  <a:schemeClr val="tx1"/>
                </a:solidFill>
              </a:rPr>
              <a:t>nonce</a:t>
            </a:r>
            <a:r>
              <a:rPr lang="it-IT" sz="2400" dirty="0">
                <a:solidFill>
                  <a:schemeClr val="tx1"/>
                </a:solidFill>
              </a:rPr>
              <a:t> da inserire nel blocco per calcolare un hash minore di un certo target</a:t>
            </a:r>
          </a:p>
          <a:p>
            <a:pPr marL="971550" lvl="1" indent="-514350">
              <a:spcBef>
                <a:spcPts val="1000"/>
              </a:spcBef>
              <a:buFont typeface="+mj-lt"/>
              <a:buAutoNum type="alphaLcParenR"/>
            </a:pPr>
            <a:r>
              <a:rPr lang="it-IT" sz="2400" dirty="0">
                <a:solidFill>
                  <a:schemeClr val="tx1"/>
                </a:solidFill>
              </a:rPr>
              <a:t>Il numero massimo di bitcoin è 21 milioni</a:t>
            </a:r>
          </a:p>
        </p:txBody>
      </p:sp>
    </p:spTree>
    <p:extLst>
      <p:ext uri="{BB962C8B-B14F-4D97-AF65-F5344CB8AC3E}">
        <p14:creationId xmlns:p14="http://schemas.microsoft.com/office/powerpoint/2010/main" val="42355955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>
            <a:extLst>
              <a:ext uri="{FF2B5EF4-FFF2-40B4-BE49-F238E27FC236}">
                <a16:creationId xmlns:a16="http://schemas.microsoft.com/office/drawing/2014/main" id="{A93706D6-B4EC-46AB-A155-E299C75C3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6161"/>
            <a:ext cx="10515600" cy="889934"/>
          </a:xfrm>
        </p:spPr>
        <p:txBody>
          <a:bodyPr>
            <a:normAutofit/>
          </a:bodyPr>
          <a:lstStyle/>
          <a:p>
            <a:r>
              <a:rPr lang="it-IT" sz="4000" dirty="0"/>
              <a:t>Blockchain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6BB2D86F-35C6-4CFC-905D-088F9A80BBCE}"/>
              </a:ext>
            </a:extLst>
          </p:cNvPr>
          <p:cNvSpPr/>
          <p:nvPr/>
        </p:nvSpPr>
        <p:spPr>
          <a:xfrm>
            <a:off x="0" y="0"/>
            <a:ext cx="543464" cy="6858000"/>
          </a:xfrm>
          <a:prstGeom prst="rect">
            <a:avLst/>
          </a:prstGeom>
          <a:solidFill>
            <a:srgbClr val="6E90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8" name="Picture 2" descr="UniMC-logo">
            <a:extLst>
              <a:ext uri="{FF2B5EF4-FFF2-40B4-BE49-F238E27FC236}">
                <a16:creationId xmlns:a16="http://schemas.microsoft.com/office/drawing/2014/main" id="{AFD5FA89-F881-4B48-B075-4F52749693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4297" y="403786"/>
            <a:ext cx="2195250" cy="793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egnaposto data 5">
            <a:extLst>
              <a:ext uri="{FF2B5EF4-FFF2-40B4-BE49-F238E27FC236}">
                <a16:creationId xmlns:a16="http://schemas.microsoft.com/office/drawing/2014/main" id="{B4F3B86C-F8A3-47BD-9DAD-855547107C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it-IT"/>
              <a:t>paolo.sernani@unimc.it</a:t>
            </a:r>
            <a:endParaRPr lang="it-IT" dirty="0"/>
          </a:p>
        </p:txBody>
      </p:sp>
      <p:sp>
        <p:nvSpPr>
          <p:cNvPr id="10" name="Segnaposto piè di pagina 6">
            <a:extLst>
              <a:ext uri="{FF2B5EF4-FFF2-40B4-BE49-F238E27FC236}">
                <a16:creationId xmlns:a16="http://schemas.microsoft.com/office/drawing/2014/main" id="{47C5E966-F443-4297-90BE-D3D5E2356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67125" y="6356349"/>
            <a:ext cx="4800600" cy="365125"/>
          </a:xfrm>
        </p:spPr>
        <p:txBody>
          <a:bodyPr/>
          <a:lstStyle/>
          <a:p>
            <a:r>
              <a:rPr lang="it-IT" dirty="0"/>
              <a:t>Sistemi Informatici per i Trasporti 22/23</a:t>
            </a:r>
          </a:p>
        </p:txBody>
      </p:sp>
      <p:sp>
        <p:nvSpPr>
          <p:cNvPr id="11" name="Segnaposto numero diapositiva 7">
            <a:extLst>
              <a:ext uri="{FF2B5EF4-FFF2-40B4-BE49-F238E27FC236}">
                <a16:creationId xmlns:a16="http://schemas.microsoft.com/office/drawing/2014/main" id="{A5324E2C-70CD-4A00-ABDE-C16D694220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CB30CFB5-C901-4438-9028-387BDE0AC7E5}" type="slidenum">
              <a:rPr lang="it-IT" smtClean="0"/>
              <a:t>23</a:t>
            </a:fld>
            <a:endParaRPr lang="it-IT"/>
          </a:p>
        </p:txBody>
      </p:sp>
      <p:sp>
        <p:nvSpPr>
          <p:cNvPr id="12" name="Triangolo isoscele 11">
            <a:extLst>
              <a:ext uri="{FF2B5EF4-FFF2-40B4-BE49-F238E27FC236}">
                <a16:creationId xmlns:a16="http://schemas.microsoft.com/office/drawing/2014/main" id="{763B6BAE-579F-4C64-AD3D-530F163DB58A}"/>
              </a:ext>
            </a:extLst>
          </p:cNvPr>
          <p:cNvSpPr/>
          <p:nvPr/>
        </p:nvSpPr>
        <p:spPr>
          <a:xfrm rot="5400000">
            <a:off x="429818" y="639369"/>
            <a:ext cx="464877" cy="294736"/>
          </a:xfrm>
          <a:prstGeom prst="triangle">
            <a:avLst/>
          </a:prstGeom>
          <a:solidFill>
            <a:srgbClr val="6E90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Rettangolo con angoli arrotondati 14">
            <a:extLst>
              <a:ext uri="{FF2B5EF4-FFF2-40B4-BE49-F238E27FC236}">
                <a16:creationId xmlns:a16="http://schemas.microsoft.com/office/drawing/2014/main" id="{F92B492C-C91F-430A-9790-A333967AF701}"/>
              </a:ext>
            </a:extLst>
          </p:cNvPr>
          <p:cNvSpPr/>
          <p:nvPr/>
        </p:nvSpPr>
        <p:spPr>
          <a:xfrm>
            <a:off x="823912" y="1764230"/>
            <a:ext cx="10544175" cy="3329539"/>
          </a:xfrm>
          <a:prstGeom prst="roundRect">
            <a:avLst/>
          </a:prstGeom>
          <a:solidFill>
            <a:srgbClr val="6E90A6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dirty="0">
                <a:solidFill>
                  <a:schemeClr val="tx1"/>
                </a:solidFill>
              </a:rPr>
              <a:t>22. Quale delle seguenti affermazioni è vera? Perché?</a:t>
            </a:r>
            <a:endParaRPr lang="it-IT" sz="2400" dirty="0">
              <a:solidFill>
                <a:schemeClr val="tx1"/>
              </a:solidFill>
            </a:endParaRPr>
          </a:p>
          <a:p>
            <a:pPr marL="971550" lvl="1" indent="-514350">
              <a:spcBef>
                <a:spcPts val="1000"/>
              </a:spcBef>
              <a:buFont typeface="+mj-lt"/>
              <a:buAutoNum type="alphaLcParenR"/>
            </a:pPr>
            <a:r>
              <a:rPr lang="it-IT" sz="2400" dirty="0">
                <a:solidFill>
                  <a:schemeClr val="tx1"/>
                </a:solidFill>
              </a:rPr>
              <a:t>Un NFT impedisce la duplicazione dell’asset digitale ad esso associato</a:t>
            </a:r>
          </a:p>
          <a:p>
            <a:pPr marL="971550" lvl="1" indent="-514350">
              <a:spcBef>
                <a:spcPts val="1000"/>
              </a:spcBef>
              <a:buFont typeface="+mj-lt"/>
              <a:buAutoNum type="alphaLcParenR"/>
            </a:pPr>
            <a:r>
              <a:rPr lang="it-IT" sz="2400" dirty="0">
                <a:solidFill>
                  <a:schemeClr val="tx1"/>
                </a:solidFill>
              </a:rPr>
              <a:t>Un NFT può essere diviso in due NFT, ognuno dei quali vale la metà dell’NFT originale</a:t>
            </a:r>
          </a:p>
          <a:p>
            <a:pPr marL="971550" lvl="1" indent="-514350">
              <a:spcBef>
                <a:spcPts val="1000"/>
              </a:spcBef>
              <a:buFont typeface="+mj-lt"/>
              <a:buAutoNum type="alphaLcParenR"/>
            </a:pPr>
            <a:r>
              <a:rPr lang="it-IT" sz="2400" dirty="0">
                <a:solidFill>
                  <a:schemeClr val="tx1"/>
                </a:solidFill>
              </a:rPr>
              <a:t>Il Bitcoin è un NFT</a:t>
            </a:r>
          </a:p>
          <a:p>
            <a:pPr marL="971550" lvl="1" indent="-514350">
              <a:spcBef>
                <a:spcPts val="1000"/>
              </a:spcBef>
              <a:buFont typeface="+mj-lt"/>
              <a:buAutoNum type="alphaLcParenR"/>
            </a:pPr>
            <a:r>
              <a:rPr lang="it-IT" sz="2400" dirty="0">
                <a:solidFill>
                  <a:schemeClr val="tx1"/>
                </a:solidFill>
              </a:rPr>
              <a:t>L’NFT è regolato da uno smart </a:t>
            </a:r>
            <a:r>
              <a:rPr lang="it-IT" sz="2400" dirty="0" err="1">
                <a:solidFill>
                  <a:schemeClr val="tx1"/>
                </a:solidFill>
              </a:rPr>
              <a:t>contract</a:t>
            </a:r>
            <a:endParaRPr lang="it-IT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50792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>
            <a:extLst>
              <a:ext uri="{FF2B5EF4-FFF2-40B4-BE49-F238E27FC236}">
                <a16:creationId xmlns:a16="http://schemas.microsoft.com/office/drawing/2014/main" id="{A93706D6-B4EC-46AB-A155-E299C75C3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6161"/>
            <a:ext cx="10515600" cy="889934"/>
          </a:xfrm>
        </p:spPr>
        <p:txBody>
          <a:bodyPr>
            <a:normAutofit/>
          </a:bodyPr>
          <a:lstStyle/>
          <a:p>
            <a:r>
              <a:rPr lang="it-IT" sz="4000" dirty="0"/>
              <a:t>Intelligenza Artificiale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6BB2D86F-35C6-4CFC-905D-088F9A80BBCE}"/>
              </a:ext>
            </a:extLst>
          </p:cNvPr>
          <p:cNvSpPr/>
          <p:nvPr/>
        </p:nvSpPr>
        <p:spPr>
          <a:xfrm>
            <a:off x="0" y="0"/>
            <a:ext cx="543464" cy="6858000"/>
          </a:xfrm>
          <a:prstGeom prst="rect">
            <a:avLst/>
          </a:prstGeom>
          <a:solidFill>
            <a:srgbClr val="6E90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8" name="Picture 2" descr="UniMC-logo">
            <a:extLst>
              <a:ext uri="{FF2B5EF4-FFF2-40B4-BE49-F238E27FC236}">
                <a16:creationId xmlns:a16="http://schemas.microsoft.com/office/drawing/2014/main" id="{AFD5FA89-F881-4B48-B075-4F52749693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4297" y="403786"/>
            <a:ext cx="2195250" cy="793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egnaposto data 5">
            <a:extLst>
              <a:ext uri="{FF2B5EF4-FFF2-40B4-BE49-F238E27FC236}">
                <a16:creationId xmlns:a16="http://schemas.microsoft.com/office/drawing/2014/main" id="{B4F3B86C-F8A3-47BD-9DAD-855547107C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it-IT"/>
              <a:t>paolo.sernani@unimc.it</a:t>
            </a:r>
            <a:endParaRPr lang="it-IT" dirty="0"/>
          </a:p>
        </p:txBody>
      </p:sp>
      <p:sp>
        <p:nvSpPr>
          <p:cNvPr id="10" name="Segnaposto piè di pagina 6">
            <a:extLst>
              <a:ext uri="{FF2B5EF4-FFF2-40B4-BE49-F238E27FC236}">
                <a16:creationId xmlns:a16="http://schemas.microsoft.com/office/drawing/2014/main" id="{47C5E966-F443-4297-90BE-D3D5E2356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67125" y="6356349"/>
            <a:ext cx="4800600" cy="365125"/>
          </a:xfrm>
        </p:spPr>
        <p:txBody>
          <a:bodyPr/>
          <a:lstStyle/>
          <a:p>
            <a:r>
              <a:rPr lang="it-IT" dirty="0"/>
              <a:t>Sistemi Informatici per i Trasporti 22/23</a:t>
            </a:r>
          </a:p>
        </p:txBody>
      </p:sp>
      <p:sp>
        <p:nvSpPr>
          <p:cNvPr id="11" name="Segnaposto numero diapositiva 7">
            <a:extLst>
              <a:ext uri="{FF2B5EF4-FFF2-40B4-BE49-F238E27FC236}">
                <a16:creationId xmlns:a16="http://schemas.microsoft.com/office/drawing/2014/main" id="{A5324E2C-70CD-4A00-ABDE-C16D694220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CB30CFB5-C901-4438-9028-387BDE0AC7E5}" type="slidenum">
              <a:rPr lang="it-IT" smtClean="0"/>
              <a:t>24</a:t>
            </a:fld>
            <a:endParaRPr lang="it-IT"/>
          </a:p>
        </p:txBody>
      </p:sp>
      <p:sp>
        <p:nvSpPr>
          <p:cNvPr id="12" name="Triangolo isoscele 11">
            <a:extLst>
              <a:ext uri="{FF2B5EF4-FFF2-40B4-BE49-F238E27FC236}">
                <a16:creationId xmlns:a16="http://schemas.microsoft.com/office/drawing/2014/main" id="{763B6BAE-579F-4C64-AD3D-530F163DB58A}"/>
              </a:ext>
            </a:extLst>
          </p:cNvPr>
          <p:cNvSpPr/>
          <p:nvPr/>
        </p:nvSpPr>
        <p:spPr>
          <a:xfrm rot="5400000">
            <a:off x="429818" y="639369"/>
            <a:ext cx="464877" cy="294736"/>
          </a:xfrm>
          <a:prstGeom prst="triangle">
            <a:avLst/>
          </a:prstGeom>
          <a:solidFill>
            <a:srgbClr val="6E90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Rettangolo con angoli arrotondati 13">
            <a:extLst>
              <a:ext uri="{FF2B5EF4-FFF2-40B4-BE49-F238E27FC236}">
                <a16:creationId xmlns:a16="http://schemas.microsoft.com/office/drawing/2014/main" id="{AB5657E5-0932-472F-A2A2-1A725FB6ABDF}"/>
              </a:ext>
            </a:extLst>
          </p:cNvPr>
          <p:cNvSpPr/>
          <p:nvPr/>
        </p:nvSpPr>
        <p:spPr>
          <a:xfrm>
            <a:off x="838200" y="2984033"/>
            <a:ext cx="10544175" cy="889933"/>
          </a:xfrm>
          <a:prstGeom prst="roundRect">
            <a:avLst/>
          </a:prstGeom>
          <a:solidFill>
            <a:srgbClr val="6E90A6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dirty="0">
                <a:solidFill>
                  <a:schemeClr val="tx1"/>
                </a:solidFill>
              </a:rPr>
              <a:t>23. Qual è la differenza tra 1 BTC e un NFT?</a:t>
            </a:r>
            <a:endParaRPr lang="it-IT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10312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>
            <a:extLst>
              <a:ext uri="{FF2B5EF4-FFF2-40B4-BE49-F238E27FC236}">
                <a16:creationId xmlns:a16="http://schemas.microsoft.com/office/drawing/2014/main" id="{A93706D6-B4EC-46AB-A155-E299C75C3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6161"/>
            <a:ext cx="10515600" cy="889934"/>
          </a:xfrm>
        </p:spPr>
        <p:txBody>
          <a:bodyPr>
            <a:normAutofit/>
          </a:bodyPr>
          <a:lstStyle/>
          <a:p>
            <a:r>
              <a:rPr lang="it-IT" sz="4000" dirty="0"/>
              <a:t>Intelligenza Artificiale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6BB2D86F-35C6-4CFC-905D-088F9A80BBCE}"/>
              </a:ext>
            </a:extLst>
          </p:cNvPr>
          <p:cNvSpPr/>
          <p:nvPr/>
        </p:nvSpPr>
        <p:spPr>
          <a:xfrm>
            <a:off x="0" y="0"/>
            <a:ext cx="543464" cy="6858000"/>
          </a:xfrm>
          <a:prstGeom prst="rect">
            <a:avLst/>
          </a:prstGeom>
          <a:solidFill>
            <a:srgbClr val="6E90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8" name="Picture 2" descr="UniMC-logo">
            <a:extLst>
              <a:ext uri="{FF2B5EF4-FFF2-40B4-BE49-F238E27FC236}">
                <a16:creationId xmlns:a16="http://schemas.microsoft.com/office/drawing/2014/main" id="{AFD5FA89-F881-4B48-B075-4F52749693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4297" y="403786"/>
            <a:ext cx="2195250" cy="793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egnaposto data 5">
            <a:extLst>
              <a:ext uri="{FF2B5EF4-FFF2-40B4-BE49-F238E27FC236}">
                <a16:creationId xmlns:a16="http://schemas.microsoft.com/office/drawing/2014/main" id="{B4F3B86C-F8A3-47BD-9DAD-855547107C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it-IT"/>
              <a:t>paolo.sernani@unimc.it</a:t>
            </a:r>
            <a:endParaRPr lang="it-IT" dirty="0"/>
          </a:p>
        </p:txBody>
      </p:sp>
      <p:sp>
        <p:nvSpPr>
          <p:cNvPr id="10" name="Segnaposto piè di pagina 6">
            <a:extLst>
              <a:ext uri="{FF2B5EF4-FFF2-40B4-BE49-F238E27FC236}">
                <a16:creationId xmlns:a16="http://schemas.microsoft.com/office/drawing/2014/main" id="{47C5E966-F443-4297-90BE-D3D5E2356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67125" y="6356349"/>
            <a:ext cx="4800600" cy="365125"/>
          </a:xfrm>
        </p:spPr>
        <p:txBody>
          <a:bodyPr/>
          <a:lstStyle/>
          <a:p>
            <a:r>
              <a:rPr lang="it-IT" dirty="0"/>
              <a:t>Sistemi Informatici per i Trasporti 22/23</a:t>
            </a:r>
          </a:p>
        </p:txBody>
      </p:sp>
      <p:sp>
        <p:nvSpPr>
          <p:cNvPr id="11" name="Segnaposto numero diapositiva 7">
            <a:extLst>
              <a:ext uri="{FF2B5EF4-FFF2-40B4-BE49-F238E27FC236}">
                <a16:creationId xmlns:a16="http://schemas.microsoft.com/office/drawing/2014/main" id="{A5324E2C-70CD-4A00-ABDE-C16D694220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CB30CFB5-C901-4438-9028-387BDE0AC7E5}" type="slidenum">
              <a:rPr lang="it-IT" smtClean="0"/>
              <a:t>25</a:t>
            </a:fld>
            <a:endParaRPr lang="it-IT"/>
          </a:p>
        </p:txBody>
      </p:sp>
      <p:sp>
        <p:nvSpPr>
          <p:cNvPr id="12" name="Triangolo isoscele 11">
            <a:extLst>
              <a:ext uri="{FF2B5EF4-FFF2-40B4-BE49-F238E27FC236}">
                <a16:creationId xmlns:a16="http://schemas.microsoft.com/office/drawing/2014/main" id="{763B6BAE-579F-4C64-AD3D-530F163DB58A}"/>
              </a:ext>
            </a:extLst>
          </p:cNvPr>
          <p:cNvSpPr/>
          <p:nvPr/>
        </p:nvSpPr>
        <p:spPr>
          <a:xfrm rot="5400000">
            <a:off x="429818" y="639369"/>
            <a:ext cx="464877" cy="294736"/>
          </a:xfrm>
          <a:prstGeom prst="triangle">
            <a:avLst/>
          </a:prstGeom>
          <a:solidFill>
            <a:srgbClr val="6E90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Rettangolo con angoli arrotondati 13">
            <a:extLst>
              <a:ext uri="{FF2B5EF4-FFF2-40B4-BE49-F238E27FC236}">
                <a16:creationId xmlns:a16="http://schemas.microsoft.com/office/drawing/2014/main" id="{AB5657E5-0932-472F-A2A2-1A725FB6ABDF}"/>
              </a:ext>
            </a:extLst>
          </p:cNvPr>
          <p:cNvSpPr/>
          <p:nvPr/>
        </p:nvSpPr>
        <p:spPr>
          <a:xfrm>
            <a:off x="838200" y="2984033"/>
            <a:ext cx="10544175" cy="889933"/>
          </a:xfrm>
          <a:prstGeom prst="roundRect">
            <a:avLst/>
          </a:prstGeom>
          <a:solidFill>
            <a:srgbClr val="6E90A6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dirty="0">
                <a:solidFill>
                  <a:schemeClr val="tx1"/>
                </a:solidFill>
              </a:rPr>
              <a:t>24. Che cos’è uno smart </a:t>
            </a:r>
            <a:r>
              <a:rPr lang="it-IT" sz="2800" dirty="0" err="1">
                <a:solidFill>
                  <a:schemeClr val="tx1"/>
                </a:solidFill>
              </a:rPr>
              <a:t>contract</a:t>
            </a:r>
            <a:r>
              <a:rPr lang="it-IT" sz="2800" dirty="0">
                <a:solidFill>
                  <a:schemeClr val="tx1"/>
                </a:solidFill>
              </a:rPr>
              <a:t>?</a:t>
            </a:r>
            <a:endParaRPr lang="it-IT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91998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>
            <a:extLst>
              <a:ext uri="{FF2B5EF4-FFF2-40B4-BE49-F238E27FC236}">
                <a16:creationId xmlns:a16="http://schemas.microsoft.com/office/drawing/2014/main" id="{A93706D6-B4EC-46AB-A155-E299C75C3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6161"/>
            <a:ext cx="10515600" cy="889934"/>
          </a:xfrm>
        </p:spPr>
        <p:txBody>
          <a:bodyPr>
            <a:normAutofit/>
          </a:bodyPr>
          <a:lstStyle/>
          <a:p>
            <a:r>
              <a:rPr lang="it-IT" sz="4000" dirty="0"/>
              <a:t>Gestione dei dati e DBMS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6BB2D86F-35C6-4CFC-905D-088F9A80BBCE}"/>
              </a:ext>
            </a:extLst>
          </p:cNvPr>
          <p:cNvSpPr/>
          <p:nvPr/>
        </p:nvSpPr>
        <p:spPr>
          <a:xfrm>
            <a:off x="0" y="0"/>
            <a:ext cx="543464" cy="6858000"/>
          </a:xfrm>
          <a:prstGeom prst="rect">
            <a:avLst/>
          </a:prstGeom>
          <a:solidFill>
            <a:srgbClr val="6E90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8" name="Picture 2" descr="UniMC-logo">
            <a:extLst>
              <a:ext uri="{FF2B5EF4-FFF2-40B4-BE49-F238E27FC236}">
                <a16:creationId xmlns:a16="http://schemas.microsoft.com/office/drawing/2014/main" id="{AFD5FA89-F881-4B48-B075-4F52749693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4297" y="403786"/>
            <a:ext cx="2195250" cy="793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egnaposto data 5">
            <a:extLst>
              <a:ext uri="{FF2B5EF4-FFF2-40B4-BE49-F238E27FC236}">
                <a16:creationId xmlns:a16="http://schemas.microsoft.com/office/drawing/2014/main" id="{B4F3B86C-F8A3-47BD-9DAD-855547107C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it-IT"/>
              <a:t>paolo.sernani@unimc.it</a:t>
            </a:r>
            <a:endParaRPr lang="it-IT" dirty="0"/>
          </a:p>
        </p:txBody>
      </p:sp>
      <p:sp>
        <p:nvSpPr>
          <p:cNvPr id="10" name="Segnaposto piè di pagina 6">
            <a:extLst>
              <a:ext uri="{FF2B5EF4-FFF2-40B4-BE49-F238E27FC236}">
                <a16:creationId xmlns:a16="http://schemas.microsoft.com/office/drawing/2014/main" id="{47C5E966-F443-4297-90BE-D3D5E2356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67125" y="6356349"/>
            <a:ext cx="4800600" cy="365125"/>
          </a:xfrm>
        </p:spPr>
        <p:txBody>
          <a:bodyPr/>
          <a:lstStyle/>
          <a:p>
            <a:r>
              <a:rPr lang="it-IT" dirty="0"/>
              <a:t>Sistemi Informatici per i Trasporti 22/23</a:t>
            </a:r>
          </a:p>
        </p:txBody>
      </p:sp>
      <p:sp>
        <p:nvSpPr>
          <p:cNvPr id="11" name="Segnaposto numero diapositiva 7">
            <a:extLst>
              <a:ext uri="{FF2B5EF4-FFF2-40B4-BE49-F238E27FC236}">
                <a16:creationId xmlns:a16="http://schemas.microsoft.com/office/drawing/2014/main" id="{A5324E2C-70CD-4A00-ABDE-C16D694220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CB30CFB5-C901-4438-9028-387BDE0AC7E5}" type="slidenum">
              <a:rPr lang="it-IT" smtClean="0"/>
              <a:t>3</a:t>
            </a:fld>
            <a:endParaRPr lang="it-IT"/>
          </a:p>
        </p:txBody>
      </p:sp>
      <p:sp>
        <p:nvSpPr>
          <p:cNvPr id="12" name="Triangolo isoscele 11">
            <a:extLst>
              <a:ext uri="{FF2B5EF4-FFF2-40B4-BE49-F238E27FC236}">
                <a16:creationId xmlns:a16="http://schemas.microsoft.com/office/drawing/2014/main" id="{763B6BAE-579F-4C64-AD3D-530F163DB58A}"/>
              </a:ext>
            </a:extLst>
          </p:cNvPr>
          <p:cNvSpPr/>
          <p:nvPr/>
        </p:nvSpPr>
        <p:spPr>
          <a:xfrm rot="5400000">
            <a:off x="429818" y="639369"/>
            <a:ext cx="464877" cy="294736"/>
          </a:xfrm>
          <a:prstGeom prst="triangle">
            <a:avLst/>
          </a:prstGeom>
          <a:solidFill>
            <a:srgbClr val="6E90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Rettangolo con angoli arrotondati 13">
            <a:extLst>
              <a:ext uri="{FF2B5EF4-FFF2-40B4-BE49-F238E27FC236}">
                <a16:creationId xmlns:a16="http://schemas.microsoft.com/office/drawing/2014/main" id="{AB5657E5-0932-472F-A2A2-1A725FB6ABDF}"/>
              </a:ext>
            </a:extLst>
          </p:cNvPr>
          <p:cNvSpPr/>
          <p:nvPr/>
        </p:nvSpPr>
        <p:spPr>
          <a:xfrm>
            <a:off x="838200" y="2338053"/>
            <a:ext cx="10544175" cy="2181893"/>
          </a:xfrm>
          <a:prstGeom prst="roundRect">
            <a:avLst/>
          </a:prstGeom>
          <a:solidFill>
            <a:srgbClr val="6E90A6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dirty="0">
                <a:solidFill>
                  <a:schemeClr val="tx1"/>
                </a:solidFill>
              </a:rPr>
              <a:t>2. Il numero 11111010</a:t>
            </a:r>
          </a:p>
          <a:p>
            <a:pPr marL="971550" lvl="1" indent="-514350">
              <a:spcBef>
                <a:spcPts val="1000"/>
              </a:spcBef>
              <a:buFont typeface="+mj-lt"/>
              <a:buAutoNum type="alphaLcParenR"/>
            </a:pPr>
            <a:r>
              <a:rPr lang="it-IT" sz="2400" dirty="0">
                <a:solidFill>
                  <a:schemeClr val="tx1"/>
                </a:solidFill>
              </a:rPr>
              <a:t>E’ un dato</a:t>
            </a:r>
          </a:p>
          <a:p>
            <a:pPr marL="971550" lvl="1" indent="-514350">
              <a:spcBef>
                <a:spcPts val="1000"/>
              </a:spcBef>
              <a:buFont typeface="+mj-lt"/>
              <a:buAutoNum type="alphaLcParenR"/>
            </a:pPr>
            <a:r>
              <a:rPr lang="it-IT" sz="2400" dirty="0">
                <a:solidFill>
                  <a:schemeClr val="tx1"/>
                </a:solidFill>
              </a:rPr>
              <a:t>E’ un informazione</a:t>
            </a:r>
          </a:p>
        </p:txBody>
      </p:sp>
    </p:spTree>
    <p:extLst>
      <p:ext uri="{BB962C8B-B14F-4D97-AF65-F5344CB8AC3E}">
        <p14:creationId xmlns:p14="http://schemas.microsoft.com/office/powerpoint/2010/main" val="29204274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>
            <a:extLst>
              <a:ext uri="{FF2B5EF4-FFF2-40B4-BE49-F238E27FC236}">
                <a16:creationId xmlns:a16="http://schemas.microsoft.com/office/drawing/2014/main" id="{A93706D6-B4EC-46AB-A155-E299C75C3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6161"/>
            <a:ext cx="10515600" cy="889934"/>
          </a:xfrm>
        </p:spPr>
        <p:txBody>
          <a:bodyPr>
            <a:normAutofit/>
          </a:bodyPr>
          <a:lstStyle/>
          <a:p>
            <a:r>
              <a:rPr lang="it-IT" sz="4000" dirty="0"/>
              <a:t>Gestione dei dati e DBMS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6BB2D86F-35C6-4CFC-905D-088F9A80BBCE}"/>
              </a:ext>
            </a:extLst>
          </p:cNvPr>
          <p:cNvSpPr/>
          <p:nvPr/>
        </p:nvSpPr>
        <p:spPr>
          <a:xfrm>
            <a:off x="0" y="0"/>
            <a:ext cx="543464" cy="6858000"/>
          </a:xfrm>
          <a:prstGeom prst="rect">
            <a:avLst/>
          </a:prstGeom>
          <a:solidFill>
            <a:srgbClr val="6E90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8" name="Picture 2" descr="UniMC-logo">
            <a:extLst>
              <a:ext uri="{FF2B5EF4-FFF2-40B4-BE49-F238E27FC236}">
                <a16:creationId xmlns:a16="http://schemas.microsoft.com/office/drawing/2014/main" id="{AFD5FA89-F881-4B48-B075-4F52749693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4297" y="403786"/>
            <a:ext cx="2195250" cy="793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egnaposto data 5">
            <a:extLst>
              <a:ext uri="{FF2B5EF4-FFF2-40B4-BE49-F238E27FC236}">
                <a16:creationId xmlns:a16="http://schemas.microsoft.com/office/drawing/2014/main" id="{B4F3B86C-F8A3-47BD-9DAD-855547107C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it-IT"/>
              <a:t>paolo.sernani@unimc.it</a:t>
            </a:r>
            <a:endParaRPr lang="it-IT" dirty="0"/>
          </a:p>
        </p:txBody>
      </p:sp>
      <p:sp>
        <p:nvSpPr>
          <p:cNvPr id="10" name="Segnaposto piè di pagina 6">
            <a:extLst>
              <a:ext uri="{FF2B5EF4-FFF2-40B4-BE49-F238E27FC236}">
                <a16:creationId xmlns:a16="http://schemas.microsoft.com/office/drawing/2014/main" id="{47C5E966-F443-4297-90BE-D3D5E2356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67125" y="6356349"/>
            <a:ext cx="4800600" cy="365125"/>
          </a:xfrm>
        </p:spPr>
        <p:txBody>
          <a:bodyPr/>
          <a:lstStyle/>
          <a:p>
            <a:r>
              <a:rPr lang="it-IT" dirty="0"/>
              <a:t>Sistemi Informatici per i Trasporti 22/23</a:t>
            </a:r>
          </a:p>
        </p:txBody>
      </p:sp>
      <p:sp>
        <p:nvSpPr>
          <p:cNvPr id="11" name="Segnaposto numero diapositiva 7">
            <a:extLst>
              <a:ext uri="{FF2B5EF4-FFF2-40B4-BE49-F238E27FC236}">
                <a16:creationId xmlns:a16="http://schemas.microsoft.com/office/drawing/2014/main" id="{A5324E2C-70CD-4A00-ABDE-C16D694220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CB30CFB5-C901-4438-9028-387BDE0AC7E5}" type="slidenum">
              <a:rPr lang="it-IT" smtClean="0"/>
              <a:t>4</a:t>
            </a:fld>
            <a:endParaRPr lang="it-IT"/>
          </a:p>
        </p:txBody>
      </p:sp>
      <p:sp>
        <p:nvSpPr>
          <p:cNvPr id="12" name="Triangolo isoscele 11">
            <a:extLst>
              <a:ext uri="{FF2B5EF4-FFF2-40B4-BE49-F238E27FC236}">
                <a16:creationId xmlns:a16="http://schemas.microsoft.com/office/drawing/2014/main" id="{763B6BAE-579F-4C64-AD3D-530F163DB58A}"/>
              </a:ext>
            </a:extLst>
          </p:cNvPr>
          <p:cNvSpPr/>
          <p:nvPr/>
        </p:nvSpPr>
        <p:spPr>
          <a:xfrm rot="5400000">
            <a:off x="429818" y="639369"/>
            <a:ext cx="464877" cy="294736"/>
          </a:xfrm>
          <a:prstGeom prst="triangle">
            <a:avLst/>
          </a:prstGeom>
          <a:solidFill>
            <a:srgbClr val="6E90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Rettangolo con angoli arrotondati 13">
            <a:extLst>
              <a:ext uri="{FF2B5EF4-FFF2-40B4-BE49-F238E27FC236}">
                <a16:creationId xmlns:a16="http://schemas.microsoft.com/office/drawing/2014/main" id="{AB5657E5-0932-472F-A2A2-1A725FB6ABDF}"/>
              </a:ext>
            </a:extLst>
          </p:cNvPr>
          <p:cNvSpPr/>
          <p:nvPr/>
        </p:nvSpPr>
        <p:spPr>
          <a:xfrm>
            <a:off x="838200" y="1999490"/>
            <a:ext cx="10544175" cy="3554398"/>
          </a:xfrm>
          <a:prstGeom prst="roundRect">
            <a:avLst/>
          </a:prstGeom>
          <a:solidFill>
            <a:srgbClr val="6E90A6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dirty="0">
                <a:solidFill>
                  <a:schemeClr val="tx1"/>
                </a:solidFill>
              </a:rPr>
              <a:t>3. Quale delle seguenti affermazioni è falsa? Perché?</a:t>
            </a:r>
          </a:p>
          <a:p>
            <a:pPr marL="971550" lvl="1" indent="-514350">
              <a:spcBef>
                <a:spcPts val="1000"/>
              </a:spcBef>
              <a:buFont typeface="+mj-lt"/>
              <a:buAutoNum type="alphaLcParenR"/>
            </a:pPr>
            <a:r>
              <a:rPr lang="it-IT" sz="2400" dirty="0">
                <a:solidFill>
                  <a:schemeClr val="tx1"/>
                </a:solidFill>
              </a:rPr>
              <a:t>Il rispetto delle proprietà ACID garantisce che un insieme di operazioni possa essere eseguita in maniera corretta anche in presenza di concorrenza</a:t>
            </a:r>
          </a:p>
          <a:p>
            <a:pPr marL="971550" lvl="1" indent="-514350">
              <a:spcBef>
                <a:spcPts val="1000"/>
              </a:spcBef>
              <a:buFont typeface="+mj-lt"/>
              <a:buAutoNum type="alphaLcParenR"/>
            </a:pPr>
            <a:r>
              <a:rPr lang="it-IT" sz="2400" dirty="0">
                <a:solidFill>
                  <a:schemeClr val="tx1"/>
                </a:solidFill>
              </a:rPr>
              <a:t>Il rispetto delle proprietà ACID garantisce che un insieme di operazioni abbia effetti definitivi</a:t>
            </a:r>
          </a:p>
          <a:p>
            <a:pPr marL="971550" lvl="1" indent="-514350">
              <a:spcBef>
                <a:spcPts val="1000"/>
              </a:spcBef>
              <a:buFont typeface="+mj-lt"/>
              <a:buAutoNum type="alphaLcParenR"/>
            </a:pPr>
            <a:r>
              <a:rPr lang="it-IT" sz="2400" dirty="0">
                <a:solidFill>
                  <a:schemeClr val="tx1"/>
                </a:solidFill>
              </a:rPr>
              <a:t>Il rispetto delle proprietà ACID garantisce che almeno una delle operazioni che compongono una transazione venga eseguita.</a:t>
            </a:r>
          </a:p>
        </p:txBody>
      </p:sp>
    </p:spTree>
    <p:extLst>
      <p:ext uri="{BB962C8B-B14F-4D97-AF65-F5344CB8AC3E}">
        <p14:creationId xmlns:p14="http://schemas.microsoft.com/office/powerpoint/2010/main" val="42286434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>
            <a:extLst>
              <a:ext uri="{FF2B5EF4-FFF2-40B4-BE49-F238E27FC236}">
                <a16:creationId xmlns:a16="http://schemas.microsoft.com/office/drawing/2014/main" id="{A93706D6-B4EC-46AB-A155-E299C75C3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6161"/>
            <a:ext cx="10515600" cy="889934"/>
          </a:xfrm>
        </p:spPr>
        <p:txBody>
          <a:bodyPr>
            <a:normAutofit/>
          </a:bodyPr>
          <a:lstStyle/>
          <a:p>
            <a:r>
              <a:rPr lang="it-IT" sz="4000" dirty="0"/>
              <a:t>Gestione dei dati e DBMS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6BB2D86F-35C6-4CFC-905D-088F9A80BBCE}"/>
              </a:ext>
            </a:extLst>
          </p:cNvPr>
          <p:cNvSpPr/>
          <p:nvPr/>
        </p:nvSpPr>
        <p:spPr>
          <a:xfrm>
            <a:off x="0" y="0"/>
            <a:ext cx="543464" cy="6858000"/>
          </a:xfrm>
          <a:prstGeom prst="rect">
            <a:avLst/>
          </a:prstGeom>
          <a:solidFill>
            <a:srgbClr val="6E90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8" name="Picture 2" descr="UniMC-logo">
            <a:extLst>
              <a:ext uri="{FF2B5EF4-FFF2-40B4-BE49-F238E27FC236}">
                <a16:creationId xmlns:a16="http://schemas.microsoft.com/office/drawing/2014/main" id="{AFD5FA89-F881-4B48-B075-4F52749693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4297" y="403786"/>
            <a:ext cx="2195250" cy="793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egnaposto data 5">
            <a:extLst>
              <a:ext uri="{FF2B5EF4-FFF2-40B4-BE49-F238E27FC236}">
                <a16:creationId xmlns:a16="http://schemas.microsoft.com/office/drawing/2014/main" id="{B4F3B86C-F8A3-47BD-9DAD-855547107C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it-IT"/>
              <a:t>paolo.sernani@unimc.it</a:t>
            </a:r>
            <a:endParaRPr lang="it-IT" dirty="0"/>
          </a:p>
        </p:txBody>
      </p:sp>
      <p:sp>
        <p:nvSpPr>
          <p:cNvPr id="10" name="Segnaposto piè di pagina 6">
            <a:extLst>
              <a:ext uri="{FF2B5EF4-FFF2-40B4-BE49-F238E27FC236}">
                <a16:creationId xmlns:a16="http://schemas.microsoft.com/office/drawing/2014/main" id="{47C5E966-F443-4297-90BE-D3D5E2356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67125" y="6356349"/>
            <a:ext cx="4800600" cy="365125"/>
          </a:xfrm>
        </p:spPr>
        <p:txBody>
          <a:bodyPr/>
          <a:lstStyle/>
          <a:p>
            <a:r>
              <a:rPr lang="it-IT" dirty="0"/>
              <a:t>Sistemi Informatici per i Trasporti 22/23</a:t>
            </a:r>
          </a:p>
        </p:txBody>
      </p:sp>
      <p:sp>
        <p:nvSpPr>
          <p:cNvPr id="11" name="Segnaposto numero diapositiva 7">
            <a:extLst>
              <a:ext uri="{FF2B5EF4-FFF2-40B4-BE49-F238E27FC236}">
                <a16:creationId xmlns:a16="http://schemas.microsoft.com/office/drawing/2014/main" id="{A5324E2C-70CD-4A00-ABDE-C16D694220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CB30CFB5-C901-4438-9028-387BDE0AC7E5}" type="slidenum">
              <a:rPr lang="it-IT" smtClean="0"/>
              <a:t>5</a:t>
            </a:fld>
            <a:endParaRPr lang="it-IT"/>
          </a:p>
        </p:txBody>
      </p:sp>
      <p:sp>
        <p:nvSpPr>
          <p:cNvPr id="12" name="Triangolo isoscele 11">
            <a:extLst>
              <a:ext uri="{FF2B5EF4-FFF2-40B4-BE49-F238E27FC236}">
                <a16:creationId xmlns:a16="http://schemas.microsoft.com/office/drawing/2014/main" id="{763B6BAE-579F-4C64-AD3D-530F163DB58A}"/>
              </a:ext>
            </a:extLst>
          </p:cNvPr>
          <p:cNvSpPr/>
          <p:nvPr/>
        </p:nvSpPr>
        <p:spPr>
          <a:xfrm rot="5400000">
            <a:off x="429818" y="639369"/>
            <a:ext cx="464877" cy="294736"/>
          </a:xfrm>
          <a:prstGeom prst="triangle">
            <a:avLst/>
          </a:prstGeom>
          <a:solidFill>
            <a:srgbClr val="6E90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Rettangolo con angoli arrotondati 13">
            <a:extLst>
              <a:ext uri="{FF2B5EF4-FFF2-40B4-BE49-F238E27FC236}">
                <a16:creationId xmlns:a16="http://schemas.microsoft.com/office/drawing/2014/main" id="{AB5657E5-0932-472F-A2A2-1A725FB6ABDF}"/>
              </a:ext>
            </a:extLst>
          </p:cNvPr>
          <p:cNvSpPr/>
          <p:nvPr/>
        </p:nvSpPr>
        <p:spPr>
          <a:xfrm>
            <a:off x="838200" y="1622792"/>
            <a:ext cx="10544175" cy="4356859"/>
          </a:xfrm>
          <a:prstGeom prst="roundRect">
            <a:avLst/>
          </a:prstGeom>
          <a:solidFill>
            <a:srgbClr val="6E90A6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dirty="0">
                <a:solidFill>
                  <a:schemeClr val="tx1"/>
                </a:solidFill>
              </a:rPr>
              <a:t>4. Data la seguente tabella, quali sono lo schema e l’istanza di una relazione?</a:t>
            </a:r>
          </a:p>
          <a:p>
            <a:endParaRPr lang="it-IT" sz="2800" dirty="0">
              <a:solidFill>
                <a:schemeClr val="tx1"/>
              </a:solidFill>
            </a:endParaRPr>
          </a:p>
          <a:p>
            <a:endParaRPr lang="it-IT" sz="2800" dirty="0">
              <a:solidFill>
                <a:schemeClr val="tx1"/>
              </a:solidFill>
            </a:endParaRPr>
          </a:p>
          <a:p>
            <a:endParaRPr lang="it-IT" sz="2800" dirty="0">
              <a:solidFill>
                <a:schemeClr val="tx1"/>
              </a:solidFill>
            </a:endParaRPr>
          </a:p>
          <a:p>
            <a:endParaRPr lang="it-IT" sz="2800" dirty="0">
              <a:solidFill>
                <a:schemeClr val="tx1"/>
              </a:solidFill>
            </a:endParaRPr>
          </a:p>
          <a:p>
            <a:endParaRPr lang="it-IT" sz="2800" dirty="0">
              <a:solidFill>
                <a:schemeClr val="tx1"/>
              </a:solidFill>
            </a:endParaRPr>
          </a:p>
          <a:p>
            <a:endParaRPr lang="it-IT" sz="2800" dirty="0">
              <a:solidFill>
                <a:schemeClr val="tx1"/>
              </a:solidFill>
            </a:endParaRPr>
          </a:p>
          <a:p>
            <a:endParaRPr lang="it-IT" sz="2400" dirty="0">
              <a:solidFill>
                <a:schemeClr val="tx1"/>
              </a:solidFill>
            </a:endParaRPr>
          </a:p>
        </p:txBody>
      </p:sp>
      <p:graphicFrame>
        <p:nvGraphicFramePr>
          <p:cNvPr id="13" name="Tabella 2">
            <a:extLst>
              <a:ext uri="{FF2B5EF4-FFF2-40B4-BE49-F238E27FC236}">
                <a16:creationId xmlns:a16="http://schemas.microsoft.com/office/drawing/2014/main" id="{122399C4-FF99-4F6A-A9F4-4A09FCB16E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0881747"/>
              </p:ext>
            </p:extLst>
          </p:nvPr>
        </p:nvGraphicFramePr>
        <p:xfrm>
          <a:off x="1803153" y="2915609"/>
          <a:ext cx="8614268" cy="29486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53567">
                  <a:extLst>
                    <a:ext uri="{9D8B030D-6E8A-4147-A177-3AD203B41FA5}">
                      <a16:colId xmlns:a16="http://schemas.microsoft.com/office/drawing/2014/main" val="1915448921"/>
                    </a:ext>
                  </a:extLst>
                </a:gridCol>
                <a:gridCol w="2153567">
                  <a:extLst>
                    <a:ext uri="{9D8B030D-6E8A-4147-A177-3AD203B41FA5}">
                      <a16:colId xmlns:a16="http://schemas.microsoft.com/office/drawing/2014/main" val="378186931"/>
                    </a:ext>
                  </a:extLst>
                </a:gridCol>
                <a:gridCol w="2153567">
                  <a:extLst>
                    <a:ext uri="{9D8B030D-6E8A-4147-A177-3AD203B41FA5}">
                      <a16:colId xmlns:a16="http://schemas.microsoft.com/office/drawing/2014/main" val="2155060600"/>
                    </a:ext>
                  </a:extLst>
                </a:gridCol>
                <a:gridCol w="2153567">
                  <a:extLst>
                    <a:ext uri="{9D8B030D-6E8A-4147-A177-3AD203B41FA5}">
                      <a16:colId xmlns:a16="http://schemas.microsoft.com/office/drawing/2014/main" val="445804985"/>
                    </a:ext>
                  </a:extLst>
                </a:gridCol>
              </a:tblGrid>
              <a:tr h="491449">
                <a:tc>
                  <a:txBody>
                    <a:bodyPr/>
                    <a:lstStyle/>
                    <a:p>
                      <a:pPr algn="ctr"/>
                      <a:r>
                        <a:rPr lang="it-IT" sz="2200" dirty="0"/>
                        <a:t>Targa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200" dirty="0"/>
                        <a:t>Nome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200" dirty="0"/>
                        <a:t>Tipo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200" dirty="0"/>
                        <a:t>Portata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98121759"/>
                  </a:ext>
                </a:extLst>
              </a:tr>
              <a:tr h="491449">
                <a:tc>
                  <a:txBody>
                    <a:bodyPr/>
                    <a:lstStyle/>
                    <a:p>
                      <a:pPr algn="ctr"/>
                      <a:r>
                        <a:rPr lang="it-IT" sz="2200" dirty="0"/>
                        <a:t>AB001AB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200" dirty="0"/>
                        <a:t>Ducato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200" dirty="0"/>
                        <a:t>Autocarro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200" dirty="0"/>
                        <a:t>1450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91942933"/>
                  </a:ext>
                </a:extLst>
              </a:tr>
              <a:tr h="491449">
                <a:tc>
                  <a:txBody>
                    <a:bodyPr/>
                    <a:lstStyle/>
                    <a:p>
                      <a:pPr algn="ctr"/>
                      <a:r>
                        <a:rPr lang="it-IT" sz="2200" dirty="0"/>
                        <a:t>XF002RT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200" dirty="0" err="1"/>
                        <a:t>Daily</a:t>
                      </a:r>
                      <a:endParaRPr lang="it-IT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200" dirty="0"/>
                        <a:t>Autocarro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200" dirty="0"/>
                        <a:t>4900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35481752"/>
                  </a:ext>
                </a:extLst>
              </a:tr>
              <a:tr h="491449">
                <a:tc>
                  <a:txBody>
                    <a:bodyPr/>
                    <a:lstStyle/>
                    <a:p>
                      <a:pPr algn="ctr"/>
                      <a:r>
                        <a:rPr lang="it-IT" sz="2200" dirty="0"/>
                        <a:t>CD003EF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200" dirty="0"/>
                        <a:t>Transit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200" dirty="0"/>
                        <a:t>Autocarro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200" dirty="0"/>
                        <a:t>5000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78539147"/>
                  </a:ext>
                </a:extLst>
              </a:tr>
              <a:tr h="491449">
                <a:tc>
                  <a:txBody>
                    <a:bodyPr/>
                    <a:lstStyle/>
                    <a:p>
                      <a:pPr algn="ctr"/>
                      <a:r>
                        <a:rPr lang="it-IT" sz="2200" dirty="0"/>
                        <a:t>MP004DC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200" dirty="0"/>
                        <a:t>Punto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200" dirty="0"/>
                        <a:t>Autovettura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200" dirty="0"/>
                        <a:t>445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55711109"/>
                  </a:ext>
                </a:extLst>
              </a:tr>
              <a:tr h="491449">
                <a:tc>
                  <a:txBody>
                    <a:bodyPr/>
                    <a:lstStyle/>
                    <a:p>
                      <a:pPr algn="ctr"/>
                      <a:r>
                        <a:rPr lang="it-IT" sz="2200" dirty="0"/>
                        <a:t>PD005AL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200" dirty="0"/>
                        <a:t>Panda Van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200" dirty="0"/>
                        <a:t>Autovettura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200" dirty="0"/>
                        <a:t>885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145017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12609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>
            <a:extLst>
              <a:ext uri="{FF2B5EF4-FFF2-40B4-BE49-F238E27FC236}">
                <a16:creationId xmlns:a16="http://schemas.microsoft.com/office/drawing/2014/main" id="{A93706D6-B4EC-46AB-A155-E299C75C3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6161"/>
            <a:ext cx="10515600" cy="889934"/>
          </a:xfrm>
        </p:spPr>
        <p:txBody>
          <a:bodyPr>
            <a:normAutofit/>
          </a:bodyPr>
          <a:lstStyle/>
          <a:p>
            <a:r>
              <a:rPr lang="it-IT" sz="4000" dirty="0"/>
              <a:t>Gestione dei dati e DBMS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6BB2D86F-35C6-4CFC-905D-088F9A80BBCE}"/>
              </a:ext>
            </a:extLst>
          </p:cNvPr>
          <p:cNvSpPr/>
          <p:nvPr/>
        </p:nvSpPr>
        <p:spPr>
          <a:xfrm>
            <a:off x="0" y="0"/>
            <a:ext cx="543464" cy="6858000"/>
          </a:xfrm>
          <a:prstGeom prst="rect">
            <a:avLst/>
          </a:prstGeom>
          <a:solidFill>
            <a:srgbClr val="6E90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8" name="Picture 2" descr="UniMC-logo">
            <a:extLst>
              <a:ext uri="{FF2B5EF4-FFF2-40B4-BE49-F238E27FC236}">
                <a16:creationId xmlns:a16="http://schemas.microsoft.com/office/drawing/2014/main" id="{AFD5FA89-F881-4B48-B075-4F52749693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4297" y="403786"/>
            <a:ext cx="2195250" cy="793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egnaposto data 5">
            <a:extLst>
              <a:ext uri="{FF2B5EF4-FFF2-40B4-BE49-F238E27FC236}">
                <a16:creationId xmlns:a16="http://schemas.microsoft.com/office/drawing/2014/main" id="{B4F3B86C-F8A3-47BD-9DAD-855547107C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it-IT"/>
              <a:t>paolo.sernani@unimc.it</a:t>
            </a:r>
            <a:endParaRPr lang="it-IT" dirty="0"/>
          </a:p>
        </p:txBody>
      </p:sp>
      <p:sp>
        <p:nvSpPr>
          <p:cNvPr id="10" name="Segnaposto piè di pagina 6">
            <a:extLst>
              <a:ext uri="{FF2B5EF4-FFF2-40B4-BE49-F238E27FC236}">
                <a16:creationId xmlns:a16="http://schemas.microsoft.com/office/drawing/2014/main" id="{47C5E966-F443-4297-90BE-D3D5E2356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67125" y="6356349"/>
            <a:ext cx="4800600" cy="365125"/>
          </a:xfrm>
        </p:spPr>
        <p:txBody>
          <a:bodyPr/>
          <a:lstStyle/>
          <a:p>
            <a:r>
              <a:rPr lang="it-IT" dirty="0"/>
              <a:t>Sistemi Informatici per i Trasporti 22/23</a:t>
            </a:r>
          </a:p>
        </p:txBody>
      </p:sp>
      <p:sp>
        <p:nvSpPr>
          <p:cNvPr id="11" name="Segnaposto numero diapositiva 7">
            <a:extLst>
              <a:ext uri="{FF2B5EF4-FFF2-40B4-BE49-F238E27FC236}">
                <a16:creationId xmlns:a16="http://schemas.microsoft.com/office/drawing/2014/main" id="{A5324E2C-70CD-4A00-ABDE-C16D694220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CB30CFB5-C901-4438-9028-387BDE0AC7E5}" type="slidenum">
              <a:rPr lang="it-IT" smtClean="0"/>
              <a:t>6</a:t>
            </a:fld>
            <a:endParaRPr lang="it-IT"/>
          </a:p>
        </p:txBody>
      </p:sp>
      <p:sp>
        <p:nvSpPr>
          <p:cNvPr id="12" name="Triangolo isoscele 11">
            <a:extLst>
              <a:ext uri="{FF2B5EF4-FFF2-40B4-BE49-F238E27FC236}">
                <a16:creationId xmlns:a16="http://schemas.microsoft.com/office/drawing/2014/main" id="{763B6BAE-579F-4C64-AD3D-530F163DB58A}"/>
              </a:ext>
            </a:extLst>
          </p:cNvPr>
          <p:cNvSpPr/>
          <p:nvPr/>
        </p:nvSpPr>
        <p:spPr>
          <a:xfrm rot="5400000">
            <a:off x="429818" y="639369"/>
            <a:ext cx="464877" cy="294736"/>
          </a:xfrm>
          <a:prstGeom prst="triangle">
            <a:avLst/>
          </a:prstGeom>
          <a:solidFill>
            <a:srgbClr val="6E90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Rettangolo con angoli arrotondati 13">
            <a:extLst>
              <a:ext uri="{FF2B5EF4-FFF2-40B4-BE49-F238E27FC236}">
                <a16:creationId xmlns:a16="http://schemas.microsoft.com/office/drawing/2014/main" id="{AB5657E5-0932-472F-A2A2-1A725FB6ABDF}"/>
              </a:ext>
            </a:extLst>
          </p:cNvPr>
          <p:cNvSpPr/>
          <p:nvPr/>
        </p:nvSpPr>
        <p:spPr>
          <a:xfrm>
            <a:off x="838200" y="1999490"/>
            <a:ext cx="10544175" cy="3554398"/>
          </a:xfrm>
          <a:prstGeom prst="roundRect">
            <a:avLst/>
          </a:prstGeom>
          <a:solidFill>
            <a:srgbClr val="6E90A6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dirty="0">
                <a:solidFill>
                  <a:schemeClr val="tx1"/>
                </a:solidFill>
              </a:rPr>
              <a:t>5. Quale delle seguenti affermazioni è vera? Perché?</a:t>
            </a:r>
          </a:p>
          <a:p>
            <a:pPr marL="971550" lvl="1" indent="-514350">
              <a:spcBef>
                <a:spcPts val="1000"/>
              </a:spcBef>
              <a:buFont typeface="+mj-lt"/>
              <a:buAutoNum type="alphaLcParenR"/>
            </a:pPr>
            <a:r>
              <a:rPr lang="it-IT" sz="2400" dirty="0">
                <a:solidFill>
                  <a:schemeClr val="tx1"/>
                </a:solidFill>
              </a:rPr>
              <a:t>In un DBMS non relazionale la struttura dei dati è rigidamente schematizzato da tabelle</a:t>
            </a:r>
          </a:p>
          <a:p>
            <a:pPr marL="971550" lvl="1" indent="-514350">
              <a:spcBef>
                <a:spcPts val="1000"/>
              </a:spcBef>
              <a:buFont typeface="+mj-lt"/>
              <a:buAutoNum type="alphaLcParenR"/>
            </a:pPr>
            <a:r>
              <a:rPr lang="it-IT" sz="2400" dirty="0">
                <a:solidFill>
                  <a:schemeClr val="tx1"/>
                </a:solidFill>
              </a:rPr>
              <a:t>Un DBMS relazionale permette di ridurre al minimo inconsistenze e ridondanze</a:t>
            </a:r>
          </a:p>
          <a:p>
            <a:pPr marL="971550" lvl="1" indent="-514350">
              <a:spcBef>
                <a:spcPts val="1000"/>
              </a:spcBef>
              <a:buFont typeface="+mj-lt"/>
              <a:buAutoNum type="alphaLcParenR"/>
            </a:pPr>
            <a:r>
              <a:rPr lang="it-IT" sz="2400" dirty="0">
                <a:solidFill>
                  <a:schemeClr val="tx1"/>
                </a:solidFill>
              </a:rPr>
              <a:t>Un DBMS relazionale impedisce la combinazione di dati da tabelle diverse</a:t>
            </a:r>
          </a:p>
        </p:txBody>
      </p:sp>
    </p:spTree>
    <p:extLst>
      <p:ext uri="{BB962C8B-B14F-4D97-AF65-F5344CB8AC3E}">
        <p14:creationId xmlns:p14="http://schemas.microsoft.com/office/powerpoint/2010/main" val="12639703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>
            <a:extLst>
              <a:ext uri="{FF2B5EF4-FFF2-40B4-BE49-F238E27FC236}">
                <a16:creationId xmlns:a16="http://schemas.microsoft.com/office/drawing/2014/main" id="{A93706D6-B4EC-46AB-A155-E299C75C3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6161"/>
            <a:ext cx="10515600" cy="889934"/>
          </a:xfrm>
        </p:spPr>
        <p:txBody>
          <a:bodyPr>
            <a:normAutofit/>
          </a:bodyPr>
          <a:lstStyle/>
          <a:p>
            <a:r>
              <a:rPr lang="it-IT" sz="4000" dirty="0"/>
              <a:t>Gestione dei dati e DBMS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6BB2D86F-35C6-4CFC-905D-088F9A80BBCE}"/>
              </a:ext>
            </a:extLst>
          </p:cNvPr>
          <p:cNvSpPr/>
          <p:nvPr/>
        </p:nvSpPr>
        <p:spPr>
          <a:xfrm>
            <a:off x="0" y="0"/>
            <a:ext cx="543464" cy="6858000"/>
          </a:xfrm>
          <a:prstGeom prst="rect">
            <a:avLst/>
          </a:prstGeom>
          <a:solidFill>
            <a:srgbClr val="6E90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8" name="Picture 2" descr="UniMC-logo">
            <a:extLst>
              <a:ext uri="{FF2B5EF4-FFF2-40B4-BE49-F238E27FC236}">
                <a16:creationId xmlns:a16="http://schemas.microsoft.com/office/drawing/2014/main" id="{AFD5FA89-F881-4B48-B075-4F52749693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4297" y="403786"/>
            <a:ext cx="2195250" cy="793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egnaposto data 5">
            <a:extLst>
              <a:ext uri="{FF2B5EF4-FFF2-40B4-BE49-F238E27FC236}">
                <a16:creationId xmlns:a16="http://schemas.microsoft.com/office/drawing/2014/main" id="{B4F3B86C-F8A3-47BD-9DAD-855547107C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it-IT"/>
              <a:t>paolo.sernani@unimc.it</a:t>
            </a:r>
            <a:endParaRPr lang="it-IT" dirty="0"/>
          </a:p>
        </p:txBody>
      </p:sp>
      <p:sp>
        <p:nvSpPr>
          <p:cNvPr id="10" name="Segnaposto piè di pagina 6">
            <a:extLst>
              <a:ext uri="{FF2B5EF4-FFF2-40B4-BE49-F238E27FC236}">
                <a16:creationId xmlns:a16="http://schemas.microsoft.com/office/drawing/2014/main" id="{47C5E966-F443-4297-90BE-D3D5E2356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67125" y="6356349"/>
            <a:ext cx="4800600" cy="365125"/>
          </a:xfrm>
        </p:spPr>
        <p:txBody>
          <a:bodyPr/>
          <a:lstStyle/>
          <a:p>
            <a:r>
              <a:rPr lang="it-IT" dirty="0"/>
              <a:t>Sistemi Informatici per i Trasporti 22/23</a:t>
            </a:r>
          </a:p>
        </p:txBody>
      </p:sp>
      <p:sp>
        <p:nvSpPr>
          <p:cNvPr id="11" name="Segnaposto numero diapositiva 7">
            <a:extLst>
              <a:ext uri="{FF2B5EF4-FFF2-40B4-BE49-F238E27FC236}">
                <a16:creationId xmlns:a16="http://schemas.microsoft.com/office/drawing/2014/main" id="{A5324E2C-70CD-4A00-ABDE-C16D694220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CB30CFB5-C901-4438-9028-387BDE0AC7E5}" type="slidenum">
              <a:rPr lang="it-IT" smtClean="0"/>
              <a:t>7</a:t>
            </a:fld>
            <a:endParaRPr lang="it-IT"/>
          </a:p>
        </p:txBody>
      </p:sp>
      <p:sp>
        <p:nvSpPr>
          <p:cNvPr id="12" name="Triangolo isoscele 11">
            <a:extLst>
              <a:ext uri="{FF2B5EF4-FFF2-40B4-BE49-F238E27FC236}">
                <a16:creationId xmlns:a16="http://schemas.microsoft.com/office/drawing/2014/main" id="{763B6BAE-579F-4C64-AD3D-530F163DB58A}"/>
              </a:ext>
            </a:extLst>
          </p:cNvPr>
          <p:cNvSpPr/>
          <p:nvPr/>
        </p:nvSpPr>
        <p:spPr>
          <a:xfrm rot="5400000">
            <a:off x="429818" y="639369"/>
            <a:ext cx="464877" cy="294736"/>
          </a:xfrm>
          <a:prstGeom prst="triangle">
            <a:avLst/>
          </a:prstGeom>
          <a:solidFill>
            <a:srgbClr val="6E90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Rettangolo con angoli arrotondati 13">
            <a:extLst>
              <a:ext uri="{FF2B5EF4-FFF2-40B4-BE49-F238E27FC236}">
                <a16:creationId xmlns:a16="http://schemas.microsoft.com/office/drawing/2014/main" id="{AB5657E5-0932-472F-A2A2-1A725FB6ABDF}"/>
              </a:ext>
            </a:extLst>
          </p:cNvPr>
          <p:cNvSpPr/>
          <p:nvPr/>
        </p:nvSpPr>
        <p:spPr>
          <a:xfrm>
            <a:off x="838200" y="3032379"/>
            <a:ext cx="10544175" cy="793242"/>
          </a:xfrm>
          <a:prstGeom prst="roundRect">
            <a:avLst/>
          </a:prstGeom>
          <a:solidFill>
            <a:srgbClr val="6E90A6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dirty="0">
                <a:solidFill>
                  <a:schemeClr val="tx1"/>
                </a:solidFill>
              </a:rPr>
              <a:t>6. Che cos’è e a cosa serve un DBMS?</a:t>
            </a:r>
            <a:endParaRPr lang="it-IT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74909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>
            <a:extLst>
              <a:ext uri="{FF2B5EF4-FFF2-40B4-BE49-F238E27FC236}">
                <a16:creationId xmlns:a16="http://schemas.microsoft.com/office/drawing/2014/main" id="{A93706D6-B4EC-46AB-A155-E299C75C3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6161"/>
            <a:ext cx="10515600" cy="889934"/>
          </a:xfrm>
        </p:spPr>
        <p:txBody>
          <a:bodyPr>
            <a:normAutofit/>
          </a:bodyPr>
          <a:lstStyle/>
          <a:p>
            <a:r>
              <a:rPr lang="it-IT" sz="4000" dirty="0"/>
              <a:t>Reti di computer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6BB2D86F-35C6-4CFC-905D-088F9A80BBCE}"/>
              </a:ext>
            </a:extLst>
          </p:cNvPr>
          <p:cNvSpPr/>
          <p:nvPr/>
        </p:nvSpPr>
        <p:spPr>
          <a:xfrm>
            <a:off x="0" y="0"/>
            <a:ext cx="543464" cy="6858000"/>
          </a:xfrm>
          <a:prstGeom prst="rect">
            <a:avLst/>
          </a:prstGeom>
          <a:solidFill>
            <a:srgbClr val="6E90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8" name="Picture 2" descr="UniMC-logo">
            <a:extLst>
              <a:ext uri="{FF2B5EF4-FFF2-40B4-BE49-F238E27FC236}">
                <a16:creationId xmlns:a16="http://schemas.microsoft.com/office/drawing/2014/main" id="{AFD5FA89-F881-4B48-B075-4F52749693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4297" y="403786"/>
            <a:ext cx="2195250" cy="793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egnaposto data 5">
            <a:extLst>
              <a:ext uri="{FF2B5EF4-FFF2-40B4-BE49-F238E27FC236}">
                <a16:creationId xmlns:a16="http://schemas.microsoft.com/office/drawing/2014/main" id="{B4F3B86C-F8A3-47BD-9DAD-855547107C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it-IT"/>
              <a:t>paolo.sernani@unimc.it</a:t>
            </a:r>
            <a:endParaRPr lang="it-IT" dirty="0"/>
          </a:p>
        </p:txBody>
      </p:sp>
      <p:sp>
        <p:nvSpPr>
          <p:cNvPr id="10" name="Segnaposto piè di pagina 6">
            <a:extLst>
              <a:ext uri="{FF2B5EF4-FFF2-40B4-BE49-F238E27FC236}">
                <a16:creationId xmlns:a16="http://schemas.microsoft.com/office/drawing/2014/main" id="{47C5E966-F443-4297-90BE-D3D5E2356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67125" y="6356349"/>
            <a:ext cx="4800600" cy="365125"/>
          </a:xfrm>
        </p:spPr>
        <p:txBody>
          <a:bodyPr/>
          <a:lstStyle/>
          <a:p>
            <a:r>
              <a:rPr lang="it-IT" dirty="0"/>
              <a:t>Sistemi Informatici per i Trasporti 22/23</a:t>
            </a:r>
          </a:p>
        </p:txBody>
      </p:sp>
      <p:sp>
        <p:nvSpPr>
          <p:cNvPr id="11" name="Segnaposto numero diapositiva 7">
            <a:extLst>
              <a:ext uri="{FF2B5EF4-FFF2-40B4-BE49-F238E27FC236}">
                <a16:creationId xmlns:a16="http://schemas.microsoft.com/office/drawing/2014/main" id="{A5324E2C-70CD-4A00-ABDE-C16D694220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CB30CFB5-C901-4438-9028-387BDE0AC7E5}" type="slidenum">
              <a:rPr lang="it-IT" smtClean="0"/>
              <a:t>8</a:t>
            </a:fld>
            <a:endParaRPr lang="it-IT"/>
          </a:p>
        </p:txBody>
      </p:sp>
      <p:sp>
        <p:nvSpPr>
          <p:cNvPr id="12" name="Triangolo isoscele 11">
            <a:extLst>
              <a:ext uri="{FF2B5EF4-FFF2-40B4-BE49-F238E27FC236}">
                <a16:creationId xmlns:a16="http://schemas.microsoft.com/office/drawing/2014/main" id="{763B6BAE-579F-4C64-AD3D-530F163DB58A}"/>
              </a:ext>
            </a:extLst>
          </p:cNvPr>
          <p:cNvSpPr/>
          <p:nvPr/>
        </p:nvSpPr>
        <p:spPr>
          <a:xfrm rot="5400000">
            <a:off x="429818" y="639369"/>
            <a:ext cx="464877" cy="294736"/>
          </a:xfrm>
          <a:prstGeom prst="triangle">
            <a:avLst/>
          </a:prstGeom>
          <a:solidFill>
            <a:srgbClr val="6E90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Rettangolo con angoli arrotondati 13">
            <a:extLst>
              <a:ext uri="{FF2B5EF4-FFF2-40B4-BE49-F238E27FC236}">
                <a16:creationId xmlns:a16="http://schemas.microsoft.com/office/drawing/2014/main" id="{AB5657E5-0932-472F-A2A2-1A725FB6ABDF}"/>
              </a:ext>
            </a:extLst>
          </p:cNvPr>
          <p:cNvSpPr/>
          <p:nvPr/>
        </p:nvSpPr>
        <p:spPr>
          <a:xfrm>
            <a:off x="838200" y="1999490"/>
            <a:ext cx="10544175" cy="3554398"/>
          </a:xfrm>
          <a:prstGeom prst="roundRect">
            <a:avLst/>
          </a:prstGeom>
          <a:solidFill>
            <a:srgbClr val="6E90A6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dirty="0">
                <a:solidFill>
                  <a:schemeClr val="tx1"/>
                </a:solidFill>
              </a:rPr>
              <a:t>7. Quale delle seguenti affermazioni è falsa? Perché?</a:t>
            </a:r>
          </a:p>
          <a:p>
            <a:pPr marL="971550" lvl="1" indent="-514350">
              <a:spcBef>
                <a:spcPts val="1000"/>
              </a:spcBef>
              <a:buFont typeface="+mj-lt"/>
              <a:buAutoNum type="alphaLcParenR"/>
            </a:pPr>
            <a:r>
              <a:rPr lang="it-IT" sz="2400" dirty="0">
                <a:solidFill>
                  <a:schemeClr val="tx1"/>
                </a:solidFill>
              </a:rPr>
              <a:t>Internet è sistema globale di reti di computer interconnesse attraverso reti di telecomunicazioni</a:t>
            </a:r>
          </a:p>
          <a:p>
            <a:pPr marL="971550" lvl="1" indent="-514350">
              <a:spcBef>
                <a:spcPts val="1000"/>
              </a:spcBef>
              <a:buFont typeface="+mj-lt"/>
              <a:buAutoNum type="alphaLcParenR"/>
            </a:pPr>
            <a:r>
              <a:rPr lang="it-IT" sz="2400" dirty="0">
                <a:solidFill>
                  <a:schemeClr val="tx1"/>
                </a:solidFill>
              </a:rPr>
              <a:t>Il World Wide Web è internet</a:t>
            </a:r>
          </a:p>
          <a:p>
            <a:pPr marL="971550" lvl="1" indent="-514350">
              <a:spcBef>
                <a:spcPts val="1000"/>
              </a:spcBef>
              <a:buFont typeface="+mj-lt"/>
              <a:buAutoNum type="alphaLcParenR"/>
            </a:pPr>
            <a:r>
              <a:rPr lang="it-IT" sz="2400" dirty="0">
                <a:solidFill>
                  <a:schemeClr val="tx1"/>
                </a:solidFill>
              </a:rPr>
              <a:t>Una rete di telecomunicazioni consente la trasmissione di informazioni tra due o più utenti</a:t>
            </a:r>
          </a:p>
          <a:p>
            <a:pPr marL="971550" lvl="1" indent="-514350">
              <a:spcBef>
                <a:spcPts val="1000"/>
              </a:spcBef>
              <a:buFont typeface="+mj-lt"/>
              <a:buAutoNum type="alphaLcParenR"/>
            </a:pPr>
            <a:r>
              <a:rPr lang="it-IT" sz="2400" dirty="0">
                <a:solidFill>
                  <a:schemeClr val="tx1"/>
                </a:solidFill>
              </a:rPr>
              <a:t>Una rete di computer è una rete di telecomunicazioni</a:t>
            </a:r>
          </a:p>
        </p:txBody>
      </p:sp>
    </p:spTree>
    <p:extLst>
      <p:ext uri="{BB962C8B-B14F-4D97-AF65-F5344CB8AC3E}">
        <p14:creationId xmlns:p14="http://schemas.microsoft.com/office/powerpoint/2010/main" val="17456736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>
            <a:extLst>
              <a:ext uri="{FF2B5EF4-FFF2-40B4-BE49-F238E27FC236}">
                <a16:creationId xmlns:a16="http://schemas.microsoft.com/office/drawing/2014/main" id="{A93706D6-B4EC-46AB-A155-E299C75C3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6161"/>
            <a:ext cx="10515600" cy="889934"/>
          </a:xfrm>
        </p:spPr>
        <p:txBody>
          <a:bodyPr>
            <a:normAutofit/>
          </a:bodyPr>
          <a:lstStyle/>
          <a:p>
            <a:r>
              <a:rPr lang="it-IT" sz="4000" dirty="0"/>
              <a:t>Reti di computer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6BB2D86F-35C6-4CFC-905D-088F9A80BBCE}"/>
              </a:ext>
            </a:extLst>
          </p:cNvPr>
          <p:cNvSpPr/>
          <p:nvPr/>
        </p:nvSpPr>
        <p:spPr>
          <a:xfrm>
            <a:off x="0" y="0"/>
            <a:ext cx="543464" cy="6858000"/>
          </a:xfrm>
          <a:prstGeom prst="rect">
            <a:avLst/>
          </a:prstGeom>
          <a:solidFill>
            <a:srgbClr val="6E90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8" name="Picture 2" descr="UniMC-logo">
            <a:extLst>
              <a:ext uri="{FF2B5EF4-FFF2-40B4-BE49-F238E27FC236}">
                <a16:creationId xmlns:a16="http://schemas.microsoft.com/office/drawing/2014/main" id="{AFD5FA89-F881-4B48-B075-4F52749693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4297" y="403786"/>
            <a:ext cx="2195250" cy="793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egnaposto data 5">
            <a:extLst>
              <a:ext uri="{FF2B5EF4-FFF2-40B4-BE49-F238E27FC236}">
                <a16:creationId xmlns:a16="http://schemas.microsoft.com/office/drawing/2014/main" id="{B4F3B86C-F8A3-47BD-9DAD-855547107C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it-IT"/>
              <a:t>paolo.sernani@unimc.it</a:t>
            </a:r>
            <a:endParaRPr lang="it-IT" dirty="0"/>
          </a:p>
        </p:txBody>
      </p:sp>
      <p:sp>
        <p:nvSpPr>
          <p:cNvPr id="10" name="Segnaposto piè di pagina 6">
            <a:extLst>
              <a:ext uri="{FF2B5EF4-FFF2-40B4-BE49-F238E27FC236}">
                <a16:creationId xmlns:a16="http://schemas.microsoft.com/office/drawing/2014/main" id="{47C5E966-F443-4297-90BE-D3D5E2356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67125" y="6356349"/>
            <a:ext cx="4800600" cy="365125"/>
          </a:xfrm>
        </p:spPr>
        <p:txBody>
          <a:bodyPr/>
          <a:lstStyle/>
          <a:p>
            <a:r>
              <a:rPr lang="it-IT" dirty="0"/>
              <a:t>Sistemi Informatici per i Trasporti 22/23</a:t>
            </a:r>
          </a:p>
        </p:txBody>
      </p:sp>
      <p:sp>
        <p:nvSpPr>
          <p:cNvPr id="11" name="Segnaposto numero diapositiva 7">
            <a:extLst>
              <a:ext uri="{FF2B5EF4-FFF2-40B4-BE49-F238E27FC236}">
                <a16:creationId xmlns:a16="http://schemas.microsoft.com/office/drawing/2014/main" id="{A5324E2C-70CD-4A00-ABDE-C16D694220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CB30CFB5-C901-4438-9028-387BDE0AC7E5}" type="slidenum">
              <a:rPr lang="it-IT" smtClean="0"/>
              <a:t>9</a:t>
            </a:fld>
            <a:endParaRPr lang="it-IT"/>
          </a:p>
        </p:txBody>
      </p:sp>
      <p:sp>
        <p:nvSpPr>
          <p:cNvPr id="12" name="Triangolo isoscele 11">
            <a:extLst>
              <a:ext uri="{FF2B5EF4-FFF2-40B4-BE49-F238E27FC236}">
                <a16:creationId xmlns:a16="http://schemas.microsoft.com/office/drawing/2014/main" id="{763B6BAE-579F-4C64-AD3D-530F163DB58A}"/>
              </a:ext>
            </a:extLst>
          </p:cNvPr>
          <p:cNvSpPr/>
          <p:nvPr/>
        </p:nvSpPr>
        <p:spPr>
          <a:xfrm rot="5400000">
            <a:off x="429818" y="639369"/>
            <a:ext cx="464877" cy="294736"/>
          </a:xfrm>
          <a:prstGeom prst="triangle">
            <a:avLst/>
          </a:prstGeom>
          <a:solidFill>
            <a:srgbClr val="6E90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Rettangolo con angoli arrotondati 13">
            <a:extLst>
              <a:ext uri="{FF2B5EF4-FFF2-40B4-BE49-F238E27FC236}">
                <a16:creationId xmlns:a16="http://schemas.microsoft.com/office/drawing/2014/main" id="{AB5657E5-0932-472F-A2A2-1A725FB6ABDF}"/>
              </a:ext>
            </a:extLst>
          </p:cNvPr>
          <p:cNvSpPr/>
          <p:nvPr/>
        </p:nvSpPr>
        <p:spPr>
          <a:xfrm>
            <a:off x="838200" y="1822508"/>
            <a:ext cx="10544175" cy="3957427"/>
          </a:xfrm>
          <a:prstGeom prst="roundRect">
            <a:avLst/>
          </a:prstGeom>
          <a:solidFill>
            <a:srgbClr val="6E90A6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dirty="0">
                <a:solidFill>
                  <a:schemeClr val="tx1"/>
                </a:solidFill>
              </a:rPr>
              <a:t>8. Quale delle seguenti affermazioni è vera? Perché?</a:t>
            </a:r>
          </a:p>
          <a:p>
            <a:pPr marL="971550" lvl="1" indent="-514350">
              <a:spcBef>
                <a:spcPts val="1000"/>
              </a:spcBef>
              <a:buFont typeface="+mj-lt"/>
              <a:buAutoNum type="alphaLcParenR"/>
            </a:pPr>
            <a:r>
              <a:rPr lang="it-IT" sz="2400" dirty="0">
                <a:solidFill>
                  <a:schemeClr val="tx1"/>
                </a:solidFill>
              </a:rPr>
              <a:t>La commutazione di circuito permette a nodi non coinvolti in una comunicazione di usare il canale</a:t>
            </a:r>
          </a:p>
          <a:p>
            <a:pPr marL="971550" lvl="1" indent="-514350">
              <a:spcBef>
                <a:spcPts val="1000"/>
              </a:spcBef>
              <a:buFont typeface="+mj-lt"/>
              <a:buAutoNum type="alphaLcParenR"/>
            </a:pPr>
            <a:r>
              <a:rPr lang="it-IT" sz="2400" dirty="0">
                <a:solidFill>
                  <a:schemeClr val="tx1"/>
                </a:solidFill>
              </a:rPr>
              <a:t>Nelle reti a commutazione di pacchetto, ogni pacchetto che forma la comunicazione segue lo stesso percorso</a:t>
            </a:r>
          </a:p>
          <a:p>
            <a:pPr marL="971550" lvl="1" indent="-514350">
              <a:spcBef>
                <a:spcPts val="1000"/>
              </a:spcBef>
              <a:buFont typeface="+mj-lt"/>
              <a:buAutoNum type="alphaLcParenR"/>
            </a:pPr>
            <a:r>
              <a:rPr lang="it-IT" sz="2400" dirty="0">
                <a:solidFill>
                  <a:schemeClr val="tx1"/>
                </a:solidFill>
              </a:rPr>
              <a:t>Nelle reti a commutazione di pacchetto, i pacchetti arrivano nello stesso ordine in cui partono</a:t>
            </a:r>
          </a:p>
          <a:p>
            <a:pPr marL="971550" lvl="1" indent="-514350">
              <a:spcBef>
                <a:spcPts val="1000"/>
              </a:spcBef>
              <a:buFont typeface="+mj-lt"/>
              <a:buAutoNum type="alphaLcParenR"/>
            </a:pPr>
            <a:r>
              <a:rPr lang="it-IT" sz="2400" dirty="0">
                <a:solidFill>
                  <a:schemeClr val="tx1"/>
                </a:solidFill>
              </a:rPr>
              <a:t>Nella commutazione di circuito si stabilisce un canale di comunicazione esclusivo tra due nodi della rete</a:t>
            </a:r>
          </a:p>
        </p:txBody>
      </p:sp>
    </p:spTree>
    <p:extLst>
      <p:ext uri="{BB962C8B-B14F-4D97-AF65-F5344CB8AC3E}">
        <p14:creationId xmlns:p14="http://schemas.microsoft.com/office/powerpoint/2010/main" val="197884290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1321</TotalTime>
  <Words>1408</Words>
  <Application>Microsoft Office PowerPoint</Application>
  <PresentationFormat>Widescreen</PresentationFormat>
  <Paragraphs>217</Paragraphs>
  <Slides>25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25</vt:i4>
      </vt:variant>
    </vt:vector>
  </HeadingPairs>
  <TitlesOfParts>
    <vt:vector size="29" baseType="lpstr">
      <vt:lpstr>Arial</vt:lpstr>
      <vt:lpstr>Calibri</vt:lpstr>
      <vt:lpstr>Calibri Light</vt:lpstr>
      <vt:lpstr>Tema di Office</vt:lpstr>
      <vt:lpstr>Presentazione standard di PowerPoint</vt:lpstr>
      <vt:lpstr>Gestione dei dati e DBMS</vt:lpstr>
      <vt:lpstr>Gestione dei dati e DBMS</vt:lpstr>
      <vt:lpstr>Gestione dei dati e DBMS</vt:lpstr>
      <vt:lpstr>Gestione dei dati e DBMS</vt:lpstr>
      <vt:lpstr>Gestione dei dati e DBMS</vt:lpstr>
      <vt:lpstr>Gestione dei dati e DBMS</vt:lpstr>
      <vt:lpstr>Reti di computer</vt:lpstr>
      <vt:lpstr>Reti di computer</vt:lpstr>
      <vt:lpstr>Reti di computer</vt:lpstr>
      <vt:lpstr>Reti di computer</vt:lpstr>
      <vt:lpstr>Reti di computer</vt:lpstr>
      <vt:lpstr>Reti di computer</vt:lpstr>
      <vt:lpstr>Intelligenza Artificiale</vt:lpstr>
      <vt:lpstr>Intelligenza Artificiale</vt:lpstr>
      <vt:lpstr>Intelligenza Artificiale</vt:lpstr>
      <vt:lpstr>Intelligenza Artificiale</vt:lpstr>
      <vt:lpstr>Intelligenza Artificiale</vt:lpstr>
      <vt:lpstr>Intelligenza Artificiale</vt:lpstr>
      <vt:lpstr>Blockchain</vt:lpstr>
      <vt:lpstr>Blockchain</vt:lpstr>
      <vt:lpstr>Blockchain</vt:lpstr>
      <vt:lpstr>Blockchain</vt:lpstr>
      <vt:lpstr>Intelligenza Artificiale</vt:lpstr>
      <vt:lpstr>Intelligenza Artificiale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Esercizi - Parti 04-07 - Sistemi Informatici per i Trasporti</dc:title>
  <dc:creator>SERNANI PAOLO</dc:creator>
  <cp:lastModifiedBy>SERNANI PAOLO</cp:lastModifiedBy>
  <cp:revision>124</cp:revision>
  <dcterms:created xsi:type="dcterms:W3CDTF">2022-10-16T16:19:54Z</dcterms:created>
  <dcterms:modified xsi:type="dcterms:W3CDTF">2022-11-28T17:30:49Z</dcterms:modified>
</cp:coreProperties>
</file>