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86" r:id="rId3"/>
    <p:sldId id="274" r:id="rId4"/>
    <p:sldId id="258" r:id="rId5"/>
    <p:sldId id="259" r:id="rId6"/>
    <p:sldId id="260" r:id="rId7"/>
    <p:sldId id="261" r:id="rId8"/>
    <p:sldId id="262" r:id="rId9"/>
    <p:sldId id="284" r:id="rId10"/>
    <p:sldId id="266" r:id="rId11"/>
    <p:sldId id="267" r:id="rId12"/>
    <p:sldId id="285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82" r:id="rId23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52"/>
  </p:normalViewPr>
  <p:slideViewPr>
    <p:cSldViewPr snapToGrid="0" snapToObjects="1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F2ABEB-41DA-438B-8F92-88AD839449CF}" type="doc">
      <dgm:prSet loTypeId="urn:microsoft.com/office/officeart/2008/layout/LinedLis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0671B62-5B8C-44A7-BAD3-DF43F9C30CCE}">
      <dgm:prSet/>
      <dgm:spPr/>
      <dgm:t>
        <a:bodyPr/>
        <a:lstStyle/>
        <a:p>
          <a:r>
            <a:rPr lang="it-IT" dirty="0"/>
            <a:t>a) istanza di composizione negoziata della crisi</a:t>
          </a:r>
          <a:endParaRPr lang="en-US" dirty="0"/>
        </a:p>
      </dgm:t>
    </dgm:pt>
    <dgm:pt modelId="{B8158264-6280-4990-BB23-B9B3E379A016}" type="parTrans" cxnId="{C87AD2DF-27E8-4B2E-B2DC-4A14CE9C6158}">
      <dgm:prSet/>
      <dgm:spPr/>
      <dgm:t>
        <a:bodyPr/>
        <a:lstStyle/>
        <a:p>
          <a:endParaRPr lang="en-US"/>
        </a:p>
      </dgm:t>
    </dgm:pt>
    <dgm:pt modelId="{9260556E-D7CF-4066-89B1-ED57574C5965}" type="sibTrans" cxnId="{C87AD2DF-27E8-4B2E-B2DC-4A14CE9C6158}">
      <dgm:prSet/>
      <dgm:spPr/>
      <dgm:t>
        <a:bodyPr/>
        <a:lstStyle/>
        <a:p>
          <a:endParaRPr lang="en-US"/>
        </a:p>
      </dgm:t>
    </dgm:pt>
    <dgm:pt modelId="{54A7195E-324D-4FB2-A039-9BB94DE68B9E}">
      <dgm:prSet/>
      <dgm:spPr/>
      <dgm:t>
        <a:bodyPr/>
        <a:lstStyle/>
        <a:p>
          <a:r>
            <a:rPr lang="it-IT" dirty="0"/>
            <a:t>b) Istanza per l’applicazione delle misure protettive</a:t>
          </a:r>
          <a:endParaRPr lang="en-US" dirty="0"/>
        </a:p>
      </dgm:t>
    </dgm:pt>
    <dgm:pt modelId="{16D74941-860F-441A-A4A0-2BEBB7BBC83E}" type="parTrans" cxnId="{613FF1E5-8AEC-43F7-AC22-C66098AB16BC}">
      <dgm:prSet/>
      <dgm:spPr/>
      <dgm:t>
        <a:bodyPr/>
        <a:lstStyle/>
        <a:p>
          <a:endParaRPr lang="en-US"/>
        </a:p>
      </dgm:t>
    </dgm:pt>
    <dgm:pt modelId="{C673199B-8414-4ED3-8492-7C67AE0D1279}" type="sibTrans" cxnId="{613FF1E5-8AEC-43F7-AC22-C66098AB16BC}">
      <dgm:prSet/>
      <dgm:spPr/>
      <dgm:t>
        <a:bodyPr/>
        <a:lstStyle/>
        <a:p>
          <a:endParaRPr lang="en-US"/>
        </a:p>
      </dgm:t>
    </dgm:pt>
    <dgm:pt modelId="{7B295705-DE00-4774-8D3C-9884CBE497D3}">
      <dgm:prSet/>
      <dgm:spPr/>
      <dgm:t>
        <a:bodyPr/>
        <a:lstStyle/>
        <a:p>
          <a:r>
            <a:rPr lang="it-IT" dirty="0"/>
            <a:t>c) dichiarazione di sospensione degli obblighi di intervento sul capitale sociale a seguito di intervenuto azzeramento </a:t>
          </a:r>
          <a:endParaRPr lang="en-US" dirty="0"/>
        </a:p>
      </dgm:t>
    </dgm:pt>
    <dgm:pt modelId="{D28B39B7-9F5B-498F-87B5-239E9D3D1E8E}" type="parTrans" cxnId="{F732A441-3DC5-458A-BF68-C814E9BEB71D}">
      <dgm:prSet/>
      <dgm:spPr/>
      <dgm:t>
        <a:bodyPr/>
        <a:lstStyle/>
        <a:p>
          <a:endParaRPr lang="en-US"/>
        </a:p>
      </dgm:t>
    </dgm:pt>
    <dgm:pt modelId="{4F6A1E74-EB27-4293-9C08-8C8C714CABCA}" type="sibTrans" cxnId="{F732A441-3DC5-458A-BF68-C814E9BEB71D}">
      <dgm:prSet/>
      <dgm:spPr/>
      <dgm:t>
        <a:bodyPr/>
        <a:lstStyle/>
        <a:p>
          <a:endParaRPr lang="en-US"/>
        </a:p>
      </dgm:t>
    </dgm:pt>
    <dgm:pt modelId="{EAC18CAB-A5DD-684E-90AC-C9E01826ADD2}" type="pres">
      <dgm:prSet presAssocID="{DCF2ABEB-41DA-438B-8F92-88AD839449CF}" presName="vert0" presStyleCnt="0">
        <dgm:presLayoutVars>
          <dgm:dir/>
          <dgm:animOne val="branch"/>
          <dgm:animLvl val="lvl"/>
        </dgm:presLayoutVars>
      </dgm:prSet>
      <dgm:spPr/>
    </dgm:pt>
    <dgm:pt modelId="{F22D6BB9-C43A-0946-B1C9-AD5C74E8EBE9}" type="pres">
      <dgm:prSet presAssocID="{C0671B62-5B8C-44A7-BAD3-DF43F9C30CCE}" presName="thickLine" presStyleLbl="alignNode1" presStyleIdx="0" presStyleCnt="3"/>
      <dgm:spPr/>
    </dgm:pt>
    <dgm:pt modelId="{BDF5227E-2A52-7446-B521-81BB3B5F0FEE}" type="pres">
      <dgm:prSet presAssocID="{C0671B62-5B8C-44A7-BAD3-DF43F9C30CCE}" presName="horz1" presStyleCnt="0"/>
      <dgm:spPr/>
    </dgm:pt>
    <dgm:pt modelId="{AA685893-411E-CF44-BBAA-F4389054DAD2}" type="pres">
      <dgm:prSet presAssocID="{C0671B62-5B8C-44A7-BAD3-DF43F9C30CCE}" presName="tx1" presStyleLbl="revTx" presStyleIdx="0" presStyleCnt="3"/>
      <dgm:spPr/>
    </dgm:pt>
    <dgm:pt modelId="{633C0242-DC29-6845-B493-4365E03B431A}" type="pres">
      <dgm:prSet presAssocID="{C0671B62-5B8C-44A7-BAD3-DF43F9C30CCE}" presName="vert1" presStyleCnt="0"/>
      <dgm:spPr/>
    </dgm:pt>
    <dgm:pt modelId="{73F1B223-0BFB-8B4B-A7EC-0D0F4C2E752C}" type="pres">
      <dgm:prSet presAssocID="{54A7195E-324D-4FB2-A039-9BB94DE68B9E}" presName="thickLine" presStyleLbl="alignNode1" presStyleIdx="1" presStyleCnt="3"/>
      <dgm:spPr/>
    </dgm:pt>
    <dgm:pt modelId="{3C44EF10-AF82-734F-8B04-9643BE743111}" type="pres">
      <dgm:prSet presAssocID="{54A7195E-324D-4FB2-A039-9BB94DE68B9E}" presName="horz1" presStyleCnt="0"/>
      <dgm:spPr/>
    </dgm:pt>
    <dgm:pt modelId="{B44CB30F-BC04-0A41-AC87-4BCE6C83C6DE}" type="pres">
      <dgm:prSet presAssocID="{54A7195E-324D-4FB2-A039-9BB94DE68B9E}" presName="tx1" presStyleLbl="revTx" presStyleIdx="1" presStyleCnt="3"/>
      <dgm:spPr/>
    </dgm:pt>
    <dgm:pt modelId="{A189E789-389D-074E-ACFA-518A1A9D7CF4}" type="pres">
      <dgm:prSet presAssocID="{54A7195E-324D-4FB2-A039-9BB94DE68B9E}" presName="vert1" presStyleCnt="0"/>
      <dgm:spPr/>
    </dgm:pt>
    <dgm:pt modelId="{5A4FE4D2-D072-D644-8320-10AA97497959}" type="pres">
      <dgm:prSet presAssocID="{7B295705-DE00-4774-8D3C-9884CBE497D3}" presName="thickLine" presStyleLbl="alignNode1" presStyleIdx="2" presStyleCnt="3"/>
      <dgm:spPr/>
    </dgm:pt>
    <dgm:pt modelId="{B2D7A6D4-AB2E-B841-9D51-08CDF05E6B51}" type="pres">
      <dgm:prSet presAssocID="{7B295705-DE00-4774-8D3C-9884CBE497D3}" presName="horz1" presStyleCnt="0"/>
      <dgm:spPr/>
    </dgm:pt>
    <dgm:pt modelId="{93313B28-BDDB-F148-B984-705EB2C010CB}" type="pres">
      <dgm:prSet presAssocID="{7B295705-DE00-4774-8D3C-9884CBE497D3}" presName="tx1" presStyleLbl="revTx" presStyleIdx="2" presStyleCnt="3"/>
      <dgm:spPr/>
    </dgm:pt>
    <dgm:pt modelId="{BD14C962-6408-0E4A-8B60-81091FBD678C}" type="pres">
      <dgm:prSet presAssocID="{7B295705-DE00-4774-8D3C-9884CBE497D3}" presName="vert1" presStyleCnt="0"/>
      <dgm:spPr/>
    </dgm:pt>
  </dgm:ptLst>
  <dgm:cxnLst>
    <dgm:cxn modelId="{DAD6F310-8F5E-C44C-9C4A-3A92E92AEF63}" type="presOf" srcId="{C0671B62-5B8C-44A7-BAD3-DF43F9C30CCE}" destId="{AA685893-411E-CF44-BBAA-F4389054DAD2}" srcOrd="0" destOrd="0" presId="urn:microsoft.com/office/officeart/2008/layout/LinedList"/>
    <dgm:cxn modelId="{78EEFD31-CDFC-C34E-A7C3-CC6E499AB687}" type="presOf" srcId="{7B295705-DE00-4774-8D3C-9884CBE497D3}" destId="{93313B28-BDDB-F148-B984-705EB2C010CB}" srcOrd="0" destOrd="0" presId="urn:microsoft.com/office/officeart/2008/layout/LinedList"/>
    <dgm:cxn modelId="{F732A441-3DC5-458A-BF68-C814E9BEB71D}" srcId="{DCF2ABEB-41DA-438B-8F92-88AD839449CF}" destId="{7B295705-DE00-4774-8D3C-9884CBE497D3}" srcOrd="2" destOrd="0" parTransId="{D28B39B7-9F5B-498F-87B5-239E9D3D1E8E}" sibTransId="{4F6A1E74-EB27-4293-9C08-8C8C714CABCA}"/>
    <dgm:cxn modelId="{C87AD2DF-27E8-4B2E-B2DC-4A14CE9C6158}" srcId="{DCF2ABEB-41DA-438B-8F92-88AD839449CF}" destId="{C0671B62-5B8C-44A7-BAD3-DF43F9C30CCE}" srcOrd="0" destOrd="0" parTransId="{B8158264-6280-4990-BB23-B9B3E379A016}" sibTransId="{9260556E-D7CF-4066-89B1-ED57574C5965}"/>
    <dgm:cxn modelId="{06E303E0-2DF3-8545-B66F-D3CFA7453B43}" type="presOf" srcId="{DCF2ABEB-41DA-438B-8F92-88AD839449CF}" destId="{EAC18CAB-A5DD-684E-90AC-C9E01826ADD2}" srcOrd="0" destOrd="0" presId="urn:microsoft.com/office/officeart/2008/layout/LinedList"/>
    <dgm:cxn modelId="{613FF1E5-8AEC-43F7-AC22-C66098AB16BC}" srcId="{DCF2ABEB-41DA-438B-8F92-88AD839449CF}" destId="{54A7195E-324D-4FB2-A039-9BB94DE68B9E}" srcOrd="1" destOrd="0" parTransId="{16D74941-860F-441A-A4A0-2BEBB7BBC83E}" sibTransId="{C673199B-8414-4ED3-8492-7C67AE0D1279}"/>
    <dgm:cxn modelId="{2025B0E8-9912-7D4B-937C-A6D6C6DD6310}" type="presOf" srcId="{54A7195E-324D-4FB2-A039-9BB94DE68B9E}" destId="{B44CB30F-BC04-0A41-AC87-4BCE6C83C6DE}" srcOrd="0" destOrd="0" presId="urn:microsoft.com/office/officeart/2008/layout/LinedList"/>
    <dgm:cxn modelId="{9EF82C48-03A2-1D45-87CB-5B3616CD4F9C}" type="presParOf" srcId="{EAC18CAB-A5DD-684E-90AC-C9E01826ADD2}" destId="{F22D6BB9-C43A-0946-B1C9-AD5C74E8EBE9}" srcOrd="0" destOrd="0" presId="urn:microsoft.com/office/officeart/2008/layout/LinedList"/>
    <dgm:cxn modelId="{663CEE7A-9B97-9B4A-A062-FF52D02F30AF}" type="presParOf" srcId="{EAC18CAB-A5DD-684E-90AC-C9E01826ADD2}" destId="{BDF5227E-2A52-7446-B521-81BB3B5F0FEE}" srcOrd="1" destOrd="0" presId="urn:microsoft.com/office/officeart/2008/layout/LinedList"/>
    <dgm:cxn modelId="{9E8AF023-D467-6B45-9B7A-50BAB7EE8305}" type="presParOf" srcId="{BDF5227E-2A52-7446-B521-81BB3B5F0FEE}" destId="{AA685893-411E-CF44-BBAA-F4389054DAD2}" srcOrd="0" destOrd="0" presId="urn:microsoft.com/office/officeart/2008/layout/LinedList"/>
    <dgm:cxn modelId="{FCFB6949-AB93-FD40-890C-269350E28BA9}" type="presParOf" srcId="{BDF5227E-2A52-7446-B521-81BB3B5F0FEE}" destId="{633C0242-DC29-6845-B493-4365E03B431A}" srcOrd="1" destOrd="0" presId="urn:microsoft.com/office/officeart/2008/layout/LinedList"/>
    <dgm:cxn modelId="{C6C029D6-5C90-3F4D-AC17-2A5FEA91A654}" type="presParOf" srcId="{EAC18CAB-A5DD-684E-90AC-C9E01826ADD2}" destId="{73F1B223-0BFB-8B4B-A7EC-0D0F4C2E752C}" srcOrd="2" destOrd="0" presId="urn:microsoft.com/office/officeart/2008/layout/LinedList"/>
    <dgm:cxn modelId="{B0313219-781B-5548-BFA2-656C2506DB05}" type="presParOf" srcId="{EAC18CAB-A5DD-684E-90AC-C9E01826ADD2}" destId="{3C44EF10-AF82-734F-8B04-9643BE743111}" srcOrd="3" destOrd="0" presId="urn:microsoft.com/office/officeart/2008/layout/LinedList"/>
    <dgm:cxn modelId="{86D4A086-9373-7946-A555-66D346114319}" type="presParOf" srcId="{3C44EF10-AF82-734F-8B04-9643BE743111}" destId="{B44CB30F-BC04-0A41-AC87-4BCE6C83C6DE}" srcOrd="0" destOrd="0" presId="urn:microsoft.com/office/officeart/2008/layout/LinedList"/>
    <dgm:cxn modelId="{1C72143B-D96C-0540-9EF8-DBCE4B18EB19}" type="presParOf" srcId="{3C44EF10-AF82-734F-8B04-9643BE743111}" destId="{A189E789-389D-074E-ACFA-518A1A9D7CF4}" srcOrd="1" destOrd="0" presId="urn:microsoft.com/office/officeart/2008/layout/LinedList"/>
    <dgm:cxn modelId="{BFF085BF-9D9F-D243-B411-F8533F4EA107}" type="presParOf" srcId="{EAC18CAB-A5DD-684E-90AC-C9E01826ADD2}" destId="{5A4FE4D2-D072-D644-8320-10AA97497959}" srcOrd="4" destOrd="0" presId="urn:microsoft.com/office/officeart/2008/layout/LinedList"/>
    <dgm:cxn modelId="{C9265219-3C5B-6B48-86C9-5E1FA73150C3}" type="presParOf" srcId="{EAC18CAB-A5DD-684E-90AC-C9E01826ADD2}" destId="{B2D7A6D4-AB2E-B841-9D51-08CDF05E6B51}" srcOrd="5" destOrd="0" presId="urn:microsoft.com/office/officeart/2008/layout/LinedList"/>
    <dgm:cxn modelId="{2E19EC12-D41A-8E43-AE82-7A8BDFCDD5E3}" type="presParOf" srcId="{B2D7A6D4-AB2E-B841-9D51-08CDF05E6B51}" destId="{93313B28-BDDB-F148-B984-705EB2C010CB}" srcOrd="0" destOrd="0" presId="urn:microsoft.com/office/officeart/2008/layout/LinedList"/>
    <dgm:cxn modelId="{9DA2BCEB-021A-7244-B39E-5C632B971B13}" type="presParOf" srcId="{B2D7A6D4-AB2E-B841-9D51-08CDF05E6B51}" destId="{BD14C962-6408-0E4A-8B60-81091FBD67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D6BB9-C43A-0946-B1C9-AD5C74E8EBE9}">
      <dsp:nvSpPr>
        <dsp:cNvPr id="0" name=""/>
        <dsp:cNvSpPr/>
      </dsp:nvSpPr>
      <dsp:spPr>
        <a:xfrm>
          <a:off x="0" y="2687"/>
          <a:ext cx="52578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685893-411E-CF44-BBAA-F4389054DAD2}">
      <dsp:nvSpPr>
        <dsp:cNvPr id="0" name=""/>
        <dsp:cNvSpPr/>
      </dsp:nvSpPr>
      <dsp:spPr>
        <a:xfrm>
          <a:off x="0" y="2687"/>
          <a:ext cx="5257800" cy="1833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a) istanza di composizione negoziata della crisi</a:t>
          </a:r>
          <a:endParaRPr lang="en-US" sz="2800" kern="1200" dirty="0"/>
        </a:p>
      </dsp:txBody>
      <dsp:txXfrm>
        <a:off x="0" y="2687"/>
        <a:ext cx="5257800" cy="1833104"/>
      </dsp:txXfrm>
    </dsp:sp>
    <dsp:sp modelId="{73F1B223-0BFB-8B4B-A7EC-0D0F4C2E752C}">
      <dsp:nvSpPr>
        <dsp:cNvPr id="0" name=""/>
        <dsp:cNvSpPr/>
      </dsp:nvSpPr>
      <dsp:spPr>
        <a:xfrm>
          <a:off x="0" y="1835791"/>
          <a:ext cx="52578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4CB30F-BC04-0A41-AC87-4BCE6C83C6DE}">
      <dsp:nvSpPr>
        <dsp:cNvPr id="0" name=""/>
        <dsp:cNvSpPr/>
      </dsp:nvSpPr>
      <dsp:spPr>
        <a:xfrm>
          <a:off x="0" y="1835791"/>
          <a:ext cx="5257800" cy="1833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b) Istanza per l’applicazione delle misure protettive</a:t>
          </a:r>
          <a:endParaRPr lang="en-US" sz="2800" kern="1200" dirty="0"/>
        </a:p>
      </dsp:txBody>
      <dsp:txXfrm>
        <a:off x="0" y="1835791"/>
        <a:ext cx="5257800" cy="1833104"/>
      </dsp:txXfrm>
    </dsp:sp>
    <dsp:sp modelId="{5A4FE4D2-D072-D644-8320-10AA97497959}">
      <dsp:nvSpPr>
        <dsp:cNvPr id="0" name=""/>
        <dsp:cNvSpPr/>
      </dsp:nvSpPr>
      <dsp:spPr>
        <a:xfrm>
          <a:off x="0" y="3668896"/>
          <a:ext cx="52578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13B28-BDDB-F148-B984-705EB2C010CB}">
      <dsp:nvSpPr>
        <dsp:cNvPr id="0" name=""/>
        <dsp:cNvSpPr/>
      </dsp:nvSpPr>
      <dsp:spPr>
        <a:xfrm>
          <a:off x="0" y="3668896"/>
          <a:ext cx="5257800" cy="1833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c) dichiarazione di sospensione degli obblighi di intervento sul capitale sociale a seguito di intervenuto azzeramento </a:t>
          </a:r>
          <a:endParaRPr lang="en-US" sz="2800" kern="1200" dirty="0"/>
        </a:p>
      </dsp:txBody>
      <dsp:txXfrm>
        <a:off x="0" y="3668896"/>
        <a:ext cx="5257800" cy="183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4A5B-E36F-144C-B6F6-A5C6800F3BD8}" type="datetimeFigureOut">
              <a:rPr lang="it-IT" smtClean="0"/>
              <a:t>26/02/24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AA500-4B23-0E43-8E83-FF8A51B601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6651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00BB37-1F01-5A4A-9AB8-428D08CB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276A9-4C5E-4345-A30C-F277BBEE2B42}" type="datetime1">
              <a:rPr lang="it-IT" smtClean="0"/>
              <a:t>26/02/24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165969-8C3C-1743-8EF9-694367677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526B1E-2D06-B24E-90E5-09C7A21FC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0ACFA-AF05-8647-89C3-5D09A31D45B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8603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36F190-B7A0-4C44-9C83-7DBB028E2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F8E58-F72C-8245-ABBB-B70BDC47A1B7}" type="datetime1">
              <a:rPr lang="it-IT" smtClean="0"/>
              <a:t>26/02/24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45660E-4A8F-ED4C-8675-36E0EBD2E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56D9B8-5E1D-3943-913A-F963E57C7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0B7B1-5A4E-7140-8DB7-8559EA2E285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694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0958BB-0EE6-D240-B465-39217B6C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0EA13-0094-6F45-9B3C-F1B58D85698A}" type="datetime1">
              <a:rPr lang="it-IT" smtClean="0"/>
              <a:t>26/02/24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B205E2-1F2B-0042-AE39-384452737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72A132-D6FC-CB46-9E66-A75A220E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03244-9AF6-CD4A-9E9A-0FC7DB5026D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1053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5A5CB6-AD83-544E-8077-542BE2F3F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7EC86-8E82-204D-BB0A-A68A91F19ABE}" type="datetime1">
              <a:rPr lang="it-IT" smtClean="0"/>
              <a:t>26/02/24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2708C4-D7DC-0A40-89F7-06650F9BA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FD84CC-4F8D-C349-93AB-73C4CED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91AA26-F6A4-594C-B578-890970F5F7E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416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B62D8A-FF30-604D-A1B2-84ACE4F1B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21362-9695-5F46-929C-9ADDD83C7B01}" type="datetime1">
              <a:rPr lang="it-IT" smtClean="0"/>
              <a:t>26/02/24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0F2A57-573E-1747-8D21-8E2C7A4E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56FD71-DDA5-FE40-BB61-BAC1E7C94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A8F3F-CC18-F543-BA5B-FE03C3BD308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6986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989CE404-D5DC-2A46-AABB-E45C97C25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E1A8D-BAF8-874E-83D9-945E30DE5DBE}" type="datetime1">
              <a:rPr lang="it-IT" smtClean="0"/>
              <a:t>26/02/24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F34247B-19F2-4B44-8EF4-E37269F2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7286A5EE-4651-6F42-91AC-1EBF6AD4E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4A0D2-EC29-AE4F-A9C4-E9456DE26AC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0325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3B9CF7C8-4F13-B446-BD68-69ADCECE1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2E87-FE8F-3A4F-A109-1A7F7869931A}" type="datetime1">
              <a:rPr lang="it-IT" smtClean="0"/>
              <a:t>26/02/24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0E729F03-BC03-704B-97A4-35BE02DC2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B78D2B07-D747-B349-956A-ED8C3717F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42828-8214-1543-916F-2A521BDDAD5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8777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B3D0FABA-FE4D-9041-8A83-72A8B5B71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5F854-188B-6D47-A8D3-5142EC5FEB91}" type="datetime1">
              <a:rPr lang="it-IT" smtClean="0"/>
              <a:t>26/02/24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4766CED5-3422-9748-AB68-B494A62B1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EEE3668-BAE9-0C44-A045-DD486E38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5A9BF-18A1-A94F-81DF-D7D63049649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1806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CFE11EA9-2488-2C47-B207-8A7775FCB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C49AE-1208-1344-804C-ABBA29FBFA8C}" type="datetime1">
              <a:rPr lang="it-IT" smtClean="0"/>
              <a:t>26/02/24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89031153-3538-0A44-AA48-74E85B35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CB92D742-FFC7-D644-904B-C5CA3DC6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C05E9-9B01-F14D-8001-0927FECBB67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535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71DD44B-77F7-6F47-9AFA-EEAA6F0D6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76707-1DB9-7942-BF5A-FFB8B671572C}" type="datetime1">
              <a:rPr lang="it-IT" smtClean="0"/>
              <a:t>26/02/24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306F1694-3AE0-7E4D-974B-396CB5A7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49CF1E62-0F97-E946-87A3-DE2B4633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61921-AA0F-464D-AFE5-BABA750F446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7098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6C8D66CC-9EE7-6B46-AB74-9B8BA997C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1F30D-B85B-C54B-9B23-8442A6A2B1C5}" type="datetime1">
              <a:rPr lang="it-IT" smtClean="0"/>
              <a:t>26/02/24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52692D2-C243-384D-B65F-E150F687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6FCE8CF9-FBF1-144F-9C4B-4BF0CAAE6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0BC43-EC92-0440-82F8-C43C5A09989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16187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6597C87A-2B88-C945-9803-92E142597C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9B81AD1B-3437-544A-A8FA-581806EED0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163171-4504-6940-83CF-58027395C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748C59-E622-304D-BDA1-BD2A621ED241}" type="datetime1">
              <a:rPr lang="it-IT" smtClean="0"/>
              <a:t>26/02/24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4C5678-DF90-254D-B88E-A6A44927B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D087B8-BE18-D143-92D5-137CEE223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9B0AD57-6ACD-E843-B095-F36D3D4B841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AE2D3002-F30F-BA48-AF7C-1DB0B0EE26A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itolo 1">
            <a:extLst>
              <a:ext uri="{FF2B5EF4-FFF2-40B4-BE49-F238E27FC236}">
                <a16:creationId xmlns:a16="http://schemas.microsoft.com/office/drawing/2014/main" id="{D7D10390-49D9-A544-B558-80C16CF46E4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1093788"/>
            <a:ext cx="10506075" cy="2967037"/>
          </a:xfrm>
        </p:spPr>
        <p:txBody>
          <a:bodyPr/>
          <a:lstStyle/>
          <a:p>
            <a:pPr eaLnBrk="1" hangingPunct="1"/>
            <a:r>
              <a:rPr lang="it-IT" altLang="it-IT" sz="6800" b="1" dirty="0"/>
              <a:t>La composizione negoziata per la crisi di impresa</a:t>
            </a:r>
            <a:br>
              <a:rPr lang="it-IT" altLang="it-IT" sz="6800" dirty="0"/>
            </a:br>
            <a:endParaRPr lang="it-IT" altLang="it-IT" sz="6800" dirty="0"/>
          </a:p>
        </p:txBody>
      </p:sp>
      <p:sp>
        <p:nvSpPr>
          <p:cNvPr id="2052" name="Sottotitolo 2">
            <a:extLst>
              <a:ext uri="{FF2B5EF4-FFF2-40B4-BE49-F238E27FC236}">
                <a16:creationId xmlns:a16="http://schemas.microsoft.com/office/drawing/2014/main" id="{440A86C5-DA95-2148-86E3-210D703F24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23975" y="4583113"/>
            <a:ext cx="8629650" cy="1324912"/>
          </a:xfrm>
        </p:spPr>
        <p:txBody>
          <a:bodyPr/>
          <a:lstStyle/>
          <a:p>
            <a:pPr eaLnBrk="1" hangingPunct="1"/>
            <a:r>
              <a:rPr lang="it-IT" altLang="it-IT" sz="2000" dirty="0"/>
              <a:t>Introdotta con il Decreto Legge 24 agosto 2021 n. 118 recante «misure urgenti in materia di crisi d’impresa e di risanamento aziendale, nonché ulteriori misure urgenti in materia di giustizia» ed ora inserita nel CCII dall’art. 12 all’art. 25 - </a:t>
            </a:r>
            <a:r>
              <a:rPr lang="it-IT" altLang="it-IT" sz="2000" dirty="0" err="1"/>
              <a:t>undecies</a:t>
            </a:r>
            <a:endParaRPr lang="it-IT" altLang="it-IT" sz="2000" dirty="0"/>
          </a:p>
        </p:txBody>
      </p:sp>
      <p:sp>
        <p:nvSpPr>
          <p:cNvPr id="10" name="Rectangle 9" descr="&quot;&quot;">
            <a:extLst>
              <a:ext uri="{FF2B5EF4-FFF2-40B4-BE49-F238E27FC236}">
                <a16:creationId xmlns:a16="http://schemas.microsoft.com/office/drawing/2014/main" id="{9585E617-7FDB-1849-96B8-D58C28AFEB9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41375" y="4330700"/>
            <a:ext cx="10506075" cy="19050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 descr="&quot;&quot;">
            <a:extLst>
              <a:ext uri="{FF2B5EF4-FFF2-40B4-BE49-F238E27FC236}">
                <a16:creationId xmlns:a16="http://schemas.microsoft.com/office/drawing/2014/main" id="{294B47C2-B3C5-AE44-8758-EE25B8CBC19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9346407" y="2348706"/>
            <a:ext cx="55562" cy="39465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905BBF64-7E43-FE4C-8EBA-3FFD6DBA8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ACFA-AF05-8647-89C3-5D09A31D45BC}" type="slidenum">
              <a:rPr lang="it-IT" altLang="it-IT" smtClean="0"/>
              <a:pPr/>
              <a:t>1</a:t>
            </a:fld>
            <a:endParaRPr lang="it-IT" alt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CD2BB4AE-D384-C54C-8E5C-98517A256BC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5" name="Titolo 1">
            <a:extLst>
              <a:ext uri="{FF2B5EF4-FFF2-40B4-BE49-F238E27FC236}">
                <a16:creationId xmlns:a16="http://schemas.microsoft.com/office/drawing/2014/main" id="{6A95D77D-0C5F-C64C-B7B1-3B28A4F31B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8038" y="387350"/>
            <a:ext cx="9237662" cy="1189038"/>
          </a:xfrm>
        </p:spPr>
        <p:txBody>
          <a:bodyPr anchor="b"/>
          <a:lstStyle/>
          <a:p>
            <a:pPr eaLnBrk="1" hangingPunct="1"/>
            <a:r>
              <a:rPr lang="it-IT" altLang="it-IT" sz="3800" b="1" u="sng"/>
              <a:t>Ambito stragiudiziale</a:t>
            </a:r>
            <a:br>
              <a:rPr lang="it-IT" altLang="it-IT" sz="3800"/>
            </a:br>
            <a:endParaRPr lang="it-IT" altLang="it-IT" sz="3800"/>
          </a:p>
        </p:txBody>
      </p:sp>
      <p:grpSp>
        <p:nvGrpSpPr>
          <p:cNvPr id="13316" name="Group 9">
            <a:extLst>
              <a:ext uri="{FF2B5EF4-FFF2-40B4-BE49-F238E27FC236}">
                <a16:creationId xmlns:a16="http://schemas.microsoft.com/office/drawing/2014/main" id="{3FF0703F-3639-F543-AD9D-891129067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 bwMode="auto">
          <a:xfrm>
            <a:off x="0" y="1998663"/>
            <a:ext cx="11695113" cy="782637"/>
            <a:chOff x="-2" y="1998368"/>
            <a:chExt cx="11695083" cy="782176"/>
          </a:xfrm>
        </p:grpSpPr>
        <p:sp>
          <p:nvSpPr>
            <p:cNvPr id="11" name="Rectangle 10" descr="&quot;&quot;">
              <a:extLst>
                <a:ext uri="{FF2B5EF4-FFF2-40B4-BE49-F238E27FC236}">
                  <a16:creationId xmlns:a16="http://schemas.microsoft.com/office/drawing/2014/main" id="{541232DC-6D02-EA41-97E9-D9875251822E}"/>
                </a:ext>
              </a:extLst>
            </p:cNvPr>
            <p:cNvSpPr/>
            <p:nvPr/>
          </p:nvSpPr>
          <p:spPr>
            <a:xfrm rot="5400000">
              <a:off x="11227793" y="2313257"/>
              <a:ext cx="782176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Rectangle 11" descr="&quot;&quot;">
              <a:extLst>
                <a:ext uri="{FF2B5EF4-FFF2-40B4-BE49-F238E27FC236}">
                  <a16:creationId xmlns:a16="http://schemas.microsoft.com/office/drawing/2014/main" id="{22F63816-5FB3-EB4A-9E36-9077DC3CB332}"/>
                </a:ext>
              </a:extLst>
            </p:cNvPr>
            <p:cNvSpPr/>
            <p:nvPr/>
          </p:nvSpPr>
          <p:spPr>
            <a:xfrm flipH="1" flipV="1">
              <a:off x="-2" y="1998368"/>
              <a:ext cx="11455371" cy="782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4" name="Rectangle 13" descr="&quot;&quot;">
            <a:extLst>
              <a:ext uri="{FF2B5EF4-FFF2-40B4-BE49-F238E27FC236}">
                <a16:creationId xmlns:a16="http://schemas.microsoft.com/office/drawing/2014/main" id="{49EB6292-2EE0-0948-9309-ECD63810BAE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2203450"/>
            <a:ext cx="11383963" cy="41481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8" name="Segnaposto contenuto 2">
            <a:extLst>
              <a:ext uri="{FF2B5EF4-FFF2-40B4-BE49-F238E27FC236}">
                <a16:creationId xmlns:a16="http://schemas.microsoft.com/office/drawing/2014/main" id="{5C2C8533-3000-4D45-811E-E874DFE065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8037" y="2498725"/>
            <a:ext cx="10144125" cy="3721100"/>
          </a:xfrm>
        </p:spPr>
        <p:txBody>
          <a:bodyPr anchor="ctr"/>
          <a:lstStyle/>
          <a:p>
            <a:pPr algn="just" eaLnBrk="1" hangingPunct="1">
              <a:defRPr/>
            </a:pPr>
            <a:r>
              <a:rPr lang="it-IT" altLang="it-IT" sz="2000" dirty="0"/>
              <a:t>Laddove l'Esperto abbia ritenuto sussistenti delle </a:t>
            </a:r>
            <a:r>
              <a:rPr lang="it-IT" altLang="it-IT" sz="2000" i="1" dirty="0"/>
              <a:t>"</a:t>
            </a:r>
            <a:r>
              <a:rPr lang="it-IT" altLang="it-IT" sz="2000" i="1" dirty="0">
                <a:solidFill>
                  <a:srgbClr val="FF0000"/>
                </a:solidFill>
              </a:rPr>
              <a:t>concrete prospettive di risanamento</a:t>
            </a:r>
            <a:r>
              <a:rPr lang="it-IT" altLang="it-IT" sz="2000" i="1" dirty="0"/>
              <a:t>"</a:t>
            </a:r>
            <a:r>
              <a:rPr lang="it-IT" altLang="it-IT" sz="2000" dirty="0"/>
              <a:t> e aperto la fase della negoziazione</a:t>
            </a:r>
            <a:r>
              <a:rPr lang="it-IT" altLang="it-IT" sz="2000" b="1" dirty="0"/>
              <a:t>, il tempo a disposizione </a:t>
            </a:r>
            <a:r>
              <a:rPr lang="it-IT" altLang="it-IT" sz="2000" dirty="0"/>
              <a:t>per individuare, anche su sua proposta, una soluzione adeguata per il superamento dello squilibrio patrimoniale o economico-finanziario, </a:t>
            </a:r>
            <a:r>
              <a:rPr lang="it-IT" altLang="it-IT" sz="2000" b="1" dirty="0"/>
              <a:t>è di </a:t>
            </a:r>
            <a:r>
              <a:rPr lang="it-IT" altLang="it-IT" sz="2000" b="1" u="sng" dirty="0"/>
              <a:t>180 gg</a:t>
            </a:r>
            <a:r>
              <a:rPr lang="it-IT" altLang="it-IT" sz="2000" b="1" u="sng" dirty="0">
                <a:solidFill>
                  <a:schemeClr val="accent6"/>
                </a:solidFill>
              </a:rPr>
              <a:t> </a:t>
            </a:r>
            <a:endParaRPr lang="it-IT" altLang="it-IT" sz="2000" b="1" dirty="0"/>
          </a:p>
          <a:p>
            <a:pPr algn="just" eaLnBrk="1" hangingPunct="1">
              <a:defRPr/>
            </a:pPr>
            <a:r>
              <a:rPr lang="it-IT" altLang="it-IT" sz="2000" dirty="0"/>
              <a:t>Il termine è </a:t>
            </a:r>
            <a:r>
              <a:rPr lang="it-IT" altLang="it-IT" sz="2000" u="sng" dirty="0"/>
              <a:t>prorogabile</a:t>
            </a:r>
            <a:r>
              <a:rPr lang="it-IT" altLang="it-IT" sz="2000" dirty="0"/>
              <a:t> su consenso di </a:t>
            </a:r>
            <a:r>
              <a:rPr lang="it-IT" altLang="it-IT" sz="2000" i="1" dirty="0"/>
              <a:t>tutte</a:t>
            </a:r>
            <a:r>
              <a:rPr lang="it-IT" altLang="it-IT" sz="2000" dirty="0"/>
              <a:t> le parti (imprenditore, Esperto e Parti coinvolte nella negoziazione) oppure maggiore laddove ciò sia necessitato dal coordinamento con i tempi concessi dal tribunale per la durata delle misure protettive.</a:t>
            </a:r>
          </a:p>
          <a:p>
            <a:pPr algn="just" eaLnBrk="1" hangingPunct="1">
              <a:defRPr/>
            </a:pPr>
            <a:r>
              <a:rPr lang="it-IT" altLang="it-IT" sz="2000" dirty="0"/>
              <a:t>La </a:t>
            </a:r>
            <a:r>
              <a:rPr lang="it-IT" altLang="it-IT" sz="2000" u="sng" dirty="0"/>
              <a:t>negoziazione</a:t>
            </a:r>
            <a:r>
              <a:rPr lang="it-IT" altLang="it-IT" sz="2000" dirty="0"/>
              <a:t> vede protagonista l’imprenditore con la presenza pressoché costante dell'Esperto, che fissa gli incontri con le parti e prospetta le possibili strategie. </a:t>
            </a:r>
          </a:p>
          <a:p>
            <a:pPr algn="just" eaLnBrk="1" hangingPunct="1">
              <a:defRPr/>
            </a:pPr>
            <a:r>
              <a:rPr lang="it-IT" altLang="it-IT" sz="2000" dirty="0"/>
              <a:t>Tutta la fase è caratterizzata da obblighi di comportamento di </a:t>
            </a:r>
            <a:r>
              <a:rPr lang="it-IT" altLang="it-IT" sz="2000" u="sng" dirty="0"/>
              <a:t>correttezza e di buona fede</a:t>
            </a:r>
            <a:r>
              <a:rPr lang="it-IT" altLang="it-IT" sz="2000" dirty="0"/>
              <a:t> per tutte le parti coinvolte.</a:t>
            </a:r>
          </a:p>
          <a:p>
            <a:pPr eaLnBrk="1" hangingPunct="1">
              <a:defRPr/>
            </a:pPr>
            <a:endParaRPr lang="it-IT" altLang="it-IT" sz="19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DB079E9-B1FD-9145-A607-C37BBD8C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10</a:t>
            </a:fld>
            <a:endParaRPr lang="it-IT" alt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C741AFE7-7FAF-014D-8F58-7786C26CA3D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4DCC6900-0883-514D-B465-5172A091D14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0" name="Titolo 1">
            <a:extLst>
              <a:ext uri="{FF2B5EF4-FFF2-40B4-BE49-F238E27FC236}">
                <a16:creationId xmlns:a16="http://schemas.microsoft.com/office/drawing/2014/main" id="{A3893BC6-6166-3341-A9DC-09F71461B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rgbClr val="FFFFFF"/>
                </a:solidFill>
              </a:rPr>
              <a:t>(segue) </a:t>
            </a:r>
            <a:br>
              <a:rPr lang="it-IT" altLang="it-IT">
                <a:solidFill>
                  <a:srgbClr val="FFFFFF"/>
                </a:solidFill>
              </a:rPr>
            </a:br>
            <a:r>
              <a:rPr lang="it-IT" altLang="it-IT">
                <a:solidFill>
                  <a:srgbClr val="FFFFFF"/>
                </a:solidFill>
              </a:rPr>
              <a:t>lo svolgimento delle trattative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344AD41E-21F4-7E4F-B0B3-2458DD7D8A9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4342" name="Segnaposto contenuto 2">
            <a:extLst>
              <a:ext uri="{FF2B5EF4-FFF2-40B4-BE49-F238E27FC236}">
                <a16:creationId xmlns:a16="http://schemas.microsoft.com/office/drawing/2014/main" id="{0CFE3150-E902-B649-AE99-849DE566744F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67188" y="147935"/>
            <a:ext cx="7226300" cy="6248400"/>
          </a:xfr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3D25AD4-4962-9845-ABD8-208A676B4C47}"/>
              </a:ext>
            </a:extLst>
          </p:cNvPr>
          <p:cNvSpPr txBox="1"/>
          <p:nvPr/>
        </p:nvSpPr>
        <p:spPr>
          <a:xfrm>
            <a:off x="4446588" y="5747757"/>
            <a:ext cx="6455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Si tratta di aspetto che si riflette sulla futura revocabilità degli atti e che incide sull'eventuale rilevanza penale (art. 12, co. 2 e 5)"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0865CFC-9E57-BC4A-9AC3-05948605E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11</a:t>
            </a:fld>
            <a:endParaRPr lang="it-IT" alt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43903FE-A07C-6C4D-BDF1-142928153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5400"/>
              <a:t>Ambito Giudiziale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DBFDFA-279A-544C-B7E3-9980206FA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1929384"/>
            <a:ext cx="11188036" cy="4251960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1800" dirty="0"/>
              <a:t>Sempre nella fase post presentazione istanza di composizione negoziale, l'imprenditore può rivolgersi al </a:t>
            </a:r>
            <a:r>
              <a:rPr lang="it-IT" sz="1800" b="1" dirty="0"/>
              <a:t>tribunale territorialmente competente</a:t>
            </a:r>
            <a:r>
              <a:rPr lang="it-IT" sz="1800" dirty="0"/>
              <a:t> 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1800" dirty="0"/>
              <a:t>1- se presentata anche istanza per misure protettive, ottenere la </a:t>
            </a:r>
            <a:r>
              <a:rPr lang="it-IT" sz="1800" b="1" dirty="0"/>
              <a:t>conferma o la modifica degli effetti protettivi </a:t>
            </a:r>
            <a:r>
              <a:rPr lang="it-IT" sz="1800" dirty="0"/>
              <a:t>del patrimonio o delle misure cautelari chiesti contestualmente all’istanza di negoziazione; si tratta di un’iniziativa obbligata e non ritardabile, pena la dichiarazione di inefficacia delle misure. Se il ricorso è presentato, a quel punto si svolge tutta la fase avanti al tribunale (art. 19). L'imprenditore ha l'onere di pubblicare a Registro Imprese, entro 30 gg., </a:t>
            </a:r>
            <a:r>
              <a:rPr lang="it-IT" sz="1800" u="sng" dirty="0"/>
              <a:t>anche il numero di R.G.</a:t>
            </a:r>
            <a:r>
              <a:rPr lang="it-IT" sz="1800" dirty="0"/>
              <a:t> del ricorso per dar modo ai creditori di avere notizia del procedimento e poter volontariamente intervenire; ove non vi provveda, l'istanza di protezione viene cancellata d'ufficio dal Registro Imprese e quindi i creditori potranno intraprendere liberamente iniziative di recupero nei confronti del loro debitore;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1800" dirty="0"/>
              <a:t>2- </a:t>
            </a:r>
            <a:r>
              <a:rPr lang="it-IT" sz="1800" b="1" dirty="0"/>
              <a:t>ottenere l'autorizzazione </a:t>
            </a:r>
            <a:r>
              <a:rPr lang="it-IT" sz="1800" dirty="0"/>
              <a:t>a contrarre finanziamenti prededucibili (da banche, soci o infragruppo, art. 22, comma 1) oppure la deroga all'art. 2560 c.c. in caso di trasferimento di azienda o suoi rami (art. 22, comma 1);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1800" b="1" u="sng" dirty="0"/>
              <a:t>In tutte queste ipotesi, l’Esperto partecipa in quanto espressamente prevista la sua presenza dalla legge o perché sentito in sede di </a:t>
            </a:r>
            <a:r>
              <a:rPr lang="it-IT" sz="1800" b="1" i="1" u="sng" dirty="0"/>
              <a:t>«informazioni necessarie» </a:t>
            </a:r>
            <a:r>
              <a:rPr lang="it-IT" sz="1800" b="1" u="sng" dirty="0"/>
              <a:t>su decisione del Giudice</a:t>
            </a:r>
          </a:p>
          <a:p>
            <a:endParaRPr lang="it-IT" sz="1500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76CA58B-9F01-C245-9FE8-685C6C0B9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62549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FFDA7FB-FFC2-4A4D-8756-670A5D09F47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" name="Group 9" descr="&quot;&quot;">
            <a:extLst>
              <a:ext uri="{FF2B5EF4-FFF2-40B4-BE49-F238E27FC236}">
                <a16:creationId xmlns:a16="http://schemas.microsoft.com/office/drawing/2014/main" id="{8AAEEF73-BDB8-6244-A665-BFCCEF898F60}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CB60426-2F7C-1842-BE63-7C81A2580E79}"/>
                </a:ext>
              </a:extLst>
            </p:cNvPr>
            <p:cNvSpPr/>
            <p:nvPr/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92D5714-1F38-314C-A5C5-3C2A36DB26D8}"/>
                </a:ext>
              </a:extLst>
            </p:cNvPr>
            <p:cNvSpPr/>
            <p:nvPr/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DBE6ADA-28D1-2D43-AE03-DDC50AA70502}"/>
                </a:ext>
              </a:extLst>
            </p:cNvPr>
            <p:cNvSpPr/>
            <p:nvPr/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5" name="Rectangle 14" descr="&quot;&quot;">
            <a:extLst>
              <a:ext uri="{FF2B5EF4-FFF2-40B4-BE49-F238E27FC236}">
                <a16:creationId xmlns:a16="http://schemas.microsoft.com/office/drawing/2014/main" id="{29FD50A3-EA35-514C-9B8D-F69E2AF2341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9763" y="614363"/>
            <a:ext cx="10907712" cy="18938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3" name="Titolo 1">
            <a:extLst>
              <a:ext uri="{FF2B5EF4-FFF2-40B4-BE49-F238E27FC236}">
                <a16:creationId xmlns:a16="http://schemas.microsoft.com/office/drawing/2014/main" id="{BE7903CC-842B-AB48-A0D3-4DD68894B4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809625"/>
            <a:ext cx="9944100" cy="1554163"/>
          </a:xfrm>
        </p:spPr>
        <p:txBody>
          <a:bodyPr/>
          <a:lstStyle/>
          <a:p>
            <a:pPr eaLnBrk="1" hangingPunct="1"/>
            <a:r>
              <a:rPr lang="it-IT" altLang="it-IT" sz="4800" b="1" u="sng"/>
              <a:t>FASE FINALE</a:t>
            </a:r>
            <a:br>
              <a:rPr lang="it-IT" altLang="it-IT" sz="4800"/>
            </a:br>
            <a:endParaRPr lang="it-IT" altLang="it-IT" sz="48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4D34DF-3D88-2A4A-945E-0294D3CDF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2749550"/>
            <a:ext cx="9942512" cy="3552825"/>
          </a:xfrm>
        </p:spPr>
        <p:txBody>
          <a:bodyPr rtlCol="0" anchor="ctr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000" dirty="0"/>
              <a:t>Decorsi 180 gg o comunque trascorso il termine maggiore consentito dalla normativa (su accordo delle parti o per esigenze della misure protettive) gli sbocchi potranno essere (art. 11):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Conclusione di un </a:t>
            </a:r>
            <a:r>
              <a:rPr lang="it-IT" sz="2000" u="sng" dirty="0"/>
              <a:t>“contratto”</a:t>
            </a:r>
            <a:r>
              <a:rPr lang="it-IT" sz="2000" dirty="0"/>
              <a:t> sottoscritto fra le parti interessate con una Relazione Finale dell’Esperto che conferma che la continuità aziendale viene in tal modo assicurata per 2 anni. Quindi la relazione è in questo caso un allegato al contratto (</a:t>
            </a:r>
            <a:r>
              <a:rPr lang="it-IT" sz="2000" dirty="0" err="1"/>
              <a:t>lett</a:t>
            </a:r>
            <a:r>
              <a:rPr lang="it-IT" sz="2000" dirty="0"/>
              <a:t>. a);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Una </a:t>
            </a:r>
            <a:r>
              <a:rPr lang="it-IT" sz="2000" u="sng" dirty="0"/>
              <a:t>“convenzione di moratoria”</a:t>
            </a:r>
            <a:r>
              <a:rPr lang="it-IT" sz="2000" dirty="0"/>
              <a:t>, anche in questo caso la Relazione Finale dell’Esperto dovrà esprimersi in senso favorevole (</a:t>
            </a:r>
            <a:r>
              <a:rPr lang="it-IT" sz="2000" dirty="0" err="1"/>
              <a:t>lett</a:t>
            </a:r>
            <a:r>
              <a:rPr lang="it-IT" sz="2000" dirty="0"/>
              <a:t>. b);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Un </a:t>
            </a:r>
            <a:r>
              <a:rPr lang="it-IT" sz="2000" u="sng" dirty="0"/>
              <a:t>Piano di Risanamento ex art. 67 </a:t>
            </a:r>
            <a:r>
              <a:rPr lang="it-IT" sz="2000" u="sng" dirty="0" err="1"/>
              <a:t>lett</a:t>
            </a:r>
            <a:r>
              <a:rPr lang="it-IT" sz="2000" u="sng" dirty="0"/>
              <a:t>. d) </a:t>
            </a:r>
            <a:r>
              <a:rPr lang="it-IT" sz="2000" u="sng" dirty="0" err="1"/>
              <a:t>l.fall</a:t>
            </a:r>
            <a:r>
              <a:rPr lang="it-IT" sz="2000" u="sng" dirty="0"/>
              <a:t>.</a:t>
            </a:r>
            <a:r>
              <a:rPr lang="it-IT" sz="2000" dirty="0"/>
              <a:t> attestato direttamente all’Esperto (qui la sua partecipazione è diretta perché dovrà attestare il documento);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Un </a:t>
            </a:r>
            <a:r>
              <a:rPr lang="it-IT" sz="2000" u="sng" dirty="0" err="1"/>
              <a:t>AdR</a:t>
            </a:r>
            <a:r>
              <a:rPr lang="it-IT" sz="2000" u="sng" dirty="0"/>
              <a:t>,</a:t>
            </a:r>
            <a:r>
              <a:rPr lang="it-IT" sz="2000" dirty="0"/>
              <a:t> anche 182-septies l. </a:t>
            </a:r>
            <a:r>
              <a:rPr lang="it-IT" sz="2000" dirty="0" err="1"/>
              <a:t>fall</a:t>
            </a:r>
            <a:r>
              <a:rPr lang="it-IT" sz="2000" dirty="0"/>
              <a:t>., che se ha l’avallo nella Relazione Finale dell’Esperto può ottenere l’abbassamento della percentuale dal 75% al solo 60% (art. 11, comma 2);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500" dirty="0"/>
          </a:p>
        </p:txBody>
      </p:sp>
      <p:cxnSp>
        <p:nvCxnSpPr>
          <p:cNvPr id="17" name="Straight Connector 16" descr="&quot;&quot;">
            <a:extLst>
              <a:ext uri="{FF2B5EF4-FFF2-40B4-BE49-F238E27FC236}">
                <a16:creationId xmlns:a16="http://schemas.microsoft.com/office/drawing/2014/main" id="{7A1057BB-1FC8-2744-9E53-367B93AF64A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H="1">
            <a:off x="838200" y="6484938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011204A-9E58-7244-940A-5165B71C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13</a:t>
            </a:fld>
            <a:endParaRPr lang="it-IT" alt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DB7C7E90-33CA-E149-BC3E-93EC2383A50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EB47C544-EF8F-2941-A679-3A893F4994B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36" name="Titolo 1">
            <a:extLst>
              <a:ext uri="{FF2B5EF4-FFF2-40B4-BE49-F238E27FC236}">
                <a16:creationId xmlns:a16="http://schemas.microsoft.com/office/drawing/2014/main" id="{FCC81794-6E5B-474C-99EF-0023B1CE3B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it-IT" altLang="it-IT" dirty="0">
                <a:solidFill>
                  <a:srgbClr val="FFFFFF"/>
                </a:solidFill>
              </a:rPr>
              <a:t>(segue) </a:t>
            </a:r>
            <a:br>
              <a:rPr lang="it-IT" altLang="it-IT" dirty="0">
                <a:solidFill>
                  <a:srgbClr val="FFFFFF"/>
                </a:solidFill>
              </a:rPr>
            </a:br>
            <a:r>
              <a:rPr lang="it-IT" altLang="it-IT" dirty="0">
                <a:solidFill>
                  <a:srgbClr val="FFFFFF"/>
                </a:solidFill>
              </a:rPr>
              <a:t>gli epiloghi  alternativi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54DA5BED-6AD3-C640-9F20-124D41A6492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EB6CD8C-80A6-8244-B995-DE6984577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14</a:t>
            </a:fld>
            <a:endParaRPr lang="it-IT" altLang="it-IT"/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1EB440AB-BE73-2C4B-B292-D291693A5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4712" y="672029"/>
            <a:ext cx="6969087" cy="5504934"/>
          </a:xfrm>
        </p:spPr>
        <p:txBody>
          <a:bodyPr/>
          <a:lstStyle/>
          <a:p>
            <a:pPr marL="0" lvl="0" indent="0">
              <a:buNone/>
            </a:pPr>
            <a:r>
              <a:rPr lang="it-IT" dirty="0"/>
              <a:t>In </a:t>
            </a:r>
            <a:r>
              <a:rPr lang="it-IT" u="sng" dirty="0"/>
              <a:t>alternativa</a:t>
            </a:r>
            <a:r>
              <a:rPr lang="it-IT" dirty="0"/>
              <a:t> rispetto a tali nuovi strumenti ci sono poi sempre quelli già presenti nel nostro ordinamento:</a:t>
            </a:r>
          </a:p>
          <a:p>
            <a:pPr lvl="0"/>
            <a:r>
              <a:rPr lang="it-IT" dirty="0"/>
              <a:t>Il Piano di Risanamento ex art. 56 ccii</a:t>
            </a:r>
          </a:p>
          <a:p>
            <a:pPr lvl="0"/>
            <a:r>
              <a:rPr lang="it-IT" dirty="0"/>
              <a:t>L’omologazione  di un </a:t>
            </a:r>
            <a:r>
              <a:rPr lang="it-IT" dirty="0" err="1"/>
              <a:t>AdR</a:t>
            </a:r>
            <a:r>
              <a:rPr lang="it-IT" dirty="0"/>
              <a:t> con possibilità di ridurre la percentuale per l’ammissibilità</a:t>
            </a:r>
          </a:p>
          <a:p>
            <a:pPr marL="0" indent="0">
              <a:buNone/>
            </a:pPr>
            <a:r>
              <a:rPr lang="it-IT" dirty="0"/>
              <a:t>Il CCII la </a:t>
            </a:r>
            <a:r>
              <a:rPr lang="it-IT" b="1" dirty="0"/>
              <a:t>novità</a:t>
            </a:r>
            <a:r>
              <a:rPr lang="it-IT" dirty="0"/>
              <a:t> di proporre</a:t>
            </a:r>
          </a:p>
          <a:p>
            <a:pPr marL="0" indent="0">
              <a:buNone/>
            </a:pPr>
            <a:r>
              <a:rPr lang="it-IT" dirty="0">
                <a:highlight>
                  <a:srgbClr val="FFFF00"/>
                </a:highlight>
              </a:rPr>
              <a:t>una domanda di concordato semplificato ex art. 25 - sexies</a:t>
            </a:r>
          </a:p>
          <a:p>
            <a:pPr marL="0" lvl="0" indent="0">
              <a:buNone/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7" descr="&quot;&quot;">
            <a:extLst>
              <a:ext uri="{FF2B5EF4-FFF2-40B4-BE49-F238E27FC236}">
                <a16:creationId xmlns:a16="http://schemas.microsoft.com/office/drawing/2014/main" id="{4572EA8F-B1BF-FA41-9193-1397D2A3529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9" name="Rectangle 9" descr="&quot;&quot;">
            <a:extLst>
              <a:ext uri="{FF2B5EF4-FFF2-40B4-BE49-F238E27FC236}">
                <a16:creationId xmlns:a16="http://schemas.microsoft.com/office/drawing/2014/main" id="{8375A1F9-6CEA-5E4E-A638-FCE1A2D4A5C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ectangle 11" descr="&quot;&quot;">
            <a:extLst>
              <a:ext uri="{FF2B5EF4-FFF2-40B4-BE49-F238E27FC236}">
                <a16:creationId xmlns:a16="http://schemas.microsoft.com/office/drawing/2014/main" id="{9149F28C-04B1-BD4D-BA9A-2A15CD4B3FB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09700" y="1409700"/>
            <a:ext cx="6858000" cy="403860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9461" name="Rectangle 13">
            <a:extLst>
              <a:ext uri="{FF2B5EF4-FFF2-40B4-BE49-F238E27FC236}">
                <a16:creationId xmlns:a16="http://schemas.microsoft.com/office/drawing/2014/main" id="{F3578154-2EB2-834C-B80E-5F064CA89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0" y="0"/>
            <a:ext cx="4038600" cy="6870700"/>
            <a:chOff x="0" y="0"/>
            <a:chExt cx="2544" cy="4328"/>
          </a:xfrm>
        </p:grpSpPr>
        <p:pic>
          <p:nvPicPr>
            <p:cNvPr id="19473" name="Rectangle 13">
              <a:extLst>
                <a:ext uri="{FF2B5EF4-FFF2-40B4-BE49-F238E27FC236}">
                  <a16:creationId xmlns:a16="http://schemas.microsoft.com/office/drawing/2014/main" id="{A55D9AA5-49B3-F243-A13F-403086113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544" cy="4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4" name="Text Box 6">
              <a:extLst>
                <a:ext uri="{FF2B5EF4-FFF2-40B4-BE49-F238E27FC236}">
                  <a16:creationId xmlns:a16="http://schemas.microsoft.com/office/drawing/2014/main" id="{D0E8AFF4-905A-FF4F-BEFA-34481A511E88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5400000">
              <a:off x="-888" y="895"/>
              <a:ext cx="4320" cy="2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9462" name="Rectangle 15">
            <a:extLst>
              <a:ext uri="{FF2B5EF4-FFF2-40B4-BE49-F238E27FC236}">
                <a16:creationId xmlns:a16="http://schemas.microsoft.com/office/drawing/2014/main" id="{8D77B750-1AE9-8C4B-A75A-3C7B527B5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0" y="4356100"/>
            <a:ext cx="4038600" cy="2501900"/>
            <a:chOff x="0" y="2744"/>
            <a:chExt cx="2544" cy="1576"/>
          </a:xfrm>
        </p:grpSpPr>
        <p:pic>
          <p:nvPicPr>
            <p:cNvPr id="19471" name="Rectangle 15">
              <a:extLst>
                <a:ext uri="{FF2B5EF4-FFF2-40B4-BE49-F238E27FC236}">
                  <a16:creationId xmlns:a16="http://schemas.microsoft.com/office/drawing/2014/main" id="{9C968F87-7AFB-5B44-94DE-679FDEF2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744"/>
              <a:ext cx="2544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2" name="Text Box 9">
              <a:extLst>
                <a:ext uri="{FF2B5EF4-FFF2-40B4-BE49-F238E27FC236}">
                  <a16:creationId xmlns:a16="http://schemas.microsoft.com/office/drawing/2014/main" id="{0E375222-59E8-8649-8B76-9C5CDE6944C7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5400000">
              <a:off x="484" y="2260"/>
              <a:ext cx="1576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9463" name="Freeform: Shape 17">
            <a:extLst>
              <a:ext uri="{FF2B5EF4-FFF2-40B4-BE49-F238E27FC236}">
                <a16:creationId xmlns:a16="http://schemas.microsoft.com/office/drawing/2014/main" id="{FF0D67CD-AD36-1D46-B463-2E8055FA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-152400" y="1003300"/>
            <a:ext cx="3568700" cy="4191000"/>
            <a:chOff x="-96" y="632"/>
            <a:chExt cx="2248" cy="2640"/>
          </a:xfrm>
        </p:grpSpPr>
        <p:pic>
          <p:nvPicPr>
            <p:cNvPr id="19469" name="Freeform: Shape 17">
              <a:extLst>
                <a:ext uri="{FF2B5EF4-FFF2-40B4-BE49-F238E27FC236}">
                  <a16:creationId xmlns:a16="http://schemas.microsoft.com/office/drawing/2014/main" id="{03C9B9BA-FAB2-9848-ADE2-8AD933702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6" y="632"/>
              <a:ext cx="2248" cy="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0" name="Text Box 12">
              <a:extLst>
                <a:ext uri="{FF2B5EF4-FFF2-40B4-BE49-F238E27FC236}">
                  <a16:creationId xmlns:a16="http://schemas.microsoft.com/office/drawing/2014/main" id="{61669EBE-E0BB-0048-AABA-708DA8BBC630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-964589">
              <a:off x="-316" y="611"/>
              <a:ext cx="2457" cy="2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9464" name="Rectangle 19">
            <a:extLst>
              <a:ext uri="{FF2B5EF4-FFF2-40B4-BE49-F238E27FC236}">
                <a16:creationId xmlns:a16="http://schemas.microsoft.com/office/drawing/2014/main" id="{87F8E26C-BE99-7A4D-8C34-46076518F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0" y="-12700"/>
            <a:ext cx="4038600" cy="6870700"/>
            <a:chOff x="0" y="-8"/>
            <a:chExt cx="2544" cy="4328"/>
          </a:xfrm>
        </p:grpSpPr>
        <p:pic>
          <p:nvPicPr>
            <p:cNvPr id="19467" name="Rectangle 19">
              <a:extLst>
                <a:ext uri="{FF2B5EF4-FFF2-40B4-BE49-F238E27FC236}">
                  <a16:creationId xmlns:a16="http://schemas.microsoft.com/office/drawing/2014/main" id="{36192512-71B5-5A4B-97C6-47610BED39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8"/>
              <a:ext cx="2544" cy="4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8" name="Text Box 15">
              <a:extLst>
                <a:ext uri="{FF2B5EF4-FFF2-40B4-BE49-F238E27FC236}">
                  <a16:creationId xmlns:a16="http://schemas.microsoft.com/office/drawing/2014/main" id="{D62B5544-42AD-F74D-9982-12B17C49A122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5400000">
              <a:off x="-888" y="882"/>
              <a:ext cx="4320" cy="2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sp>
        <p:nvSpPr>
          <p:cNvPr id="19465" name="Titolo 1">
            <a:extLst>
              <a:ext uri="{FF2B5EF4-FFF2-40B4-BE49-F238E27FC236}">
                <a16:creationId xmlns:a16="http://schemas.microsoft.com/office/drawing/2014/main" id="{A2767CF5-3F50-FD4E-8A87-69D7AFDD0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587375"/>
            <a:ext cx="3201988" cy="3387725"/>
          </a:xfrm>
        </p:spPr>
        <p:txBody>
          <a:bodyPr anchor="b"/>
          <a:lstStyle/>
          <a:p>
            <a:pPr algn="r" eaLnBrk="1" hangingPunct="1"/>
            <a:r>
              <a:rPr lang="it-IT" altLang="it-IT" sz="4000">
                <a:solidFill>
                  <a:srgbClr val="FFFFFF"/>
                </a:solidFill>
              </a:rPr>
              <a:t>Effetti conseguenti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35CD29-B165-9C4E-9F8D-A611EA7D4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649288"/>
            <a:ext cx="6997700" cy="5546725"/>
          </a:xfrm>
        </p:spPr>
        <p:txBody>
          <a:bodyPr rtlCol="0" anchor="ctr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dirty="0"/>
              <a:t>Se la conclusione della negoziazione è </a:t>
            </a:r>
            <a:r>
              <a:rPr lang="it-IT" dirty="0">
                <a:solidFill>
                  <a:srgbClr val="FF0000"/>
                </a:solidFill>
              </a:rPr>
              <a:t>positiva</a:t>
            </a:r>
            <a:r>
              <a:rPr lang="it-IT" dirty="0"/>
              <a:t>, gli effetti che si </a:t>
            </a:r>
            <a:r>
              <a:rPr lang="it-IT" b="1" u="sng" dirty="0"/>
              <a:t>stabilizzano</a:t>
            </a:r>
            <a:r>
              <a:rPr lang="it-IT" dirty="0"/>
              <a:t> sono: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/>
              <a:t>le </a:t>
            </a:r>
            <a:r>
              <a:rPr lang="it-IT" u="sng" dirty="0"/>
              <a:t>autorizzazioni ottenute</a:t>
            </a:r>
            <a:r>
              <a:rPr lang="it-IT" dirty="0"/>
              <a:t> ex art. 22 nell’ipotesi di procedura concorsuale;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/>
              <a:t>gli </a:t>
            </a:r>
            <a:r>
              <a:rPr lang="it-IT" u="sng" dirty="0"/>
              <a:t>atti di amministrazione</a:t>
            </a:r>
            <a:r>
              <a:rPr lang="it-IT" dirty="0"/>
              <a:t> compiuti nel semestre anteriore al fallimento laddove si tratti di atti </a:t>
            </a:r>
            <a:r>
              <a:rPr lang="it-IT" dirty="0">
                <a:solidFill>
                  <a:srgbClr val="FF0000"/>
                </a:solidFill>
              </a:rPr>
              <a:t>coerenti</a:t>
            </a:r>
            <a:r>
              <a:rPr lang="it-IT" dirty="0"/>
              <a:t> con l’andamento delle trattative e le </a:t>
            </a:r>
            <a:r>
              <a:rPr lang="it-IT" dirty="0">
                <a:solidFill>
                  <a:srgbClr val="FF0000"/>
                </a:solidFill>
              </a:rPr>
              <a:t>prospettive</a:t>
            </a:r>
            <a:r>
              <a:rPr lang="it-IT" dirty="0"/>
              <a:t> di risanamento al tempo esistenti (valutazione da effettuare dunque </a:t>
            </a:r>
            <a:r>
              <a:rPr lang="it-IT" i="1" dirty="0"/>
              <a:t>ex ante</a:t>
            </a:r>
            <a:r>
              <a:rPr lang="it-IT" dirty="0"/>
              <a:t>). In questo caso vi è anche l’esenzione dalle fattispecie penali di bancarotta preferenziale e fraudolenta.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20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BD6C90C-DD5A-CD47-99C7-05F9317B5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325F46-87B5-F146-8299-A4C844D6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La nuova composizione negoziata della crisi 23 settembre 2021  - Webinar Cedif Ancona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50ED76B5-F5BF-5944-8023-294F96981A6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0" name="Rectangle 9" descr="&quot;&quot;">
            <a:extLst>
              <a:ext uri="{FF2B5EF4-FFF2-40B4-BE49-F238E27FC236}">
                <a16:creationId xmlns:a16="http://schemas.microsoft.com/office/drawing/2014/main" id="{1A3D6E3C-8A96-8845-9C0D-E38E083A144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 descr="&quot;&quot;">
            <a:extLst>
              <a:ext uri="{FF2B5EF4-FFF2-40B4-BE49-F238E27FC236}">
                <a16:creationId xmlns:a16="http://schemas.microsoft.com/office/drawing/2014/main" id="{9BA2DEF9-C48B-5E4C-A834-E019E65A683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 flipH="1">
            <a:off x="-1409700" y="1409700"/>
            <a:ext cx="6858000" cy="403860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0485" name="Rectangle 13">
            <a:extLst>
              <a:ext uri="{FF2B5EF4-FFF2-40B4-BE49-F238E27FC236}">
                <a16:creationId xmlns:a16="http://schemas.microsoft.com/office/drawing/2014/main" id="{9D0B7B7D-35A6-4D43-8AB3-497F57061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0" y="0"/>
            <a:ext cx="4038600" cy="6870700"/>
            <a:chOff x="0" y="0"/>
            <a:chExt cx="2544" cy="4328"/>
          </a:xfrm>
        </p:grpSpPr>
        <p:pic>
          <p:nvPicPr>
            <p:cNvPr id="20497" name="Rectangle 13">
              <a:extLst>
                <a:ext uri="{FF2B5EF4-FFF2-40B4-BE49-F238E27FC236}">
                  <a16:creationId xmlns:a16="http://schemas.microsoft.com/office/drawing/2014/main" id="{32B57CD5-712C-4A4C-A8E9-E9CA67AC96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544" cy="4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8" name="Text Box 6">
              <a:extLst>
                <a:ext uri="{FF2B5EF4-FFF2-40B4-BE49-F238E27FC236}">
                  <a16:creationId xmlns:a16="http://schemas.microsoft.com/office/drawing/2014/main" id="{D28FF859-6CB0-F942-B83E-53E6F502BA68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5400000">
              <a:off x="-888" y="895"/>
              <a:ext cx="4320" cy="2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20486" name="Rectangle 15">
            <a:extLst>
              <a:ext uri="{FF2B5EF4-FFF2-40B4-BE49-F238E27FC236}">
                <a16:creationId xmlns:a16="http://schemas.microsoft.com/office/drawing/2014/main" id="{9AF65059-6414-DE4E-BC86-B27FF5E0CF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0" y="4356100"/>
            <a:ext cx="4038600" cy="2501900"/>
            <a:chOff x="0" y="2744"/>
            <a:chExt cx="2544" cy="1576"/>
          </a:xfrm>
        </p:grpSpPr>
        <p:pic>
          <p:nvPicPr>
            <p:cNvPr id="20495" name="Rectangle 15">
              <a:extLst>
                <a:ext uri="{FF2B5EF4-FFF2-40B4-BE49-F238E27FC236}">
                  <a16:creationId xmlns:a16="http://schemas.microsoft.com/office/drawing/2014/main" id="{92985A75-5D3D-3044-ADFA-062BA1670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744"/>
              <a:ext cx="2544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6" name="Text Box 9">
              <a:extLst>
                <a:ext uri="{FF2B5EF4-FFF2-40B4-BE49-F238E27FC236}">
                  <a16:creationId xmlns:a16="http://schemas.microsoft.com/office/drawing/2014/main" id="{19D8A0E3-F3F3-4C43-9419-D1DD030614A4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5400000">
              <a:off x="484" y="2260"/>
              <a:ext cx="1576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20487" name="Freeform: Shape 17">
            <a:extLst>
              <a:ext uri="{FF2B5EF4-FFF2-40B4-BE49-F238E27FC236}">
                <a16:creationId xmlns:a16="http://schemas.microsoft.com/office/drawing/2014/main" id="{CF71C9F9-191A-B642-B856-50330283F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-152400" y="1003300"/>
            <a:ext cx="3568700" cy="4191000"/>
            <a:chOff x="-96" y="632"/>
            <a:chExt cx="2248" cy="2640"/>
          </a:xfrm>
        </p:grpSpPr>
        <p:pic>
          <p:nvPicPr>
            <p:cNvPr id="20493" name="Freeform: Shape 17">
              <a:extLst>
                <a:ext uri="{FF2B5EF4-FFF2-40B4-BE49-F238E27FC236}">
                  <a16:creationId xmlns:a16="http://schemas.microsoft.com/office/drawing/2014/main" id="{7CC49C69-0196-B141-8E80-D5FDEAD33A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6" y="632"/>
              <a:ext cx="2248" cy="2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4" name="Text Box 12">
              <a:extLst>
                <a:ext uri="{FF2B5EF4-FFF2-40B4-BE49-F238E27FC236}">
                  <a16:creationId xmlns:a16="http://schemas.microsoft.com/office/drawing/2014/main" id="{4B06E242-3A65-CD41-B4AE-845BEF2812BA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-964589">
              <a:off x="-316" y="611"/>
              <a:ext cx="2457" cy="2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20488" name="Rectangle 19">
            <a:extLst>
              <a:ext uri="{FF2B5EF4-FFF2-40B4-BE49-F238E27FC236}">
                <a16:creationId xmlns:a16="http://schemas.microsoft.com/office/drawing/2014/main" id="{1AE4F7A9-3D58-FD43-92AE-C0BDFC75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Rot="1" noChangeAspect="1" noMove="1" noResize="1"/>
          </p:cNvGrpSpPr>
          <p:nvPr/>
        </p:nvGrpSpPr>
        <p:grpSpPr bwMode="auto">
          <a:xfrm>
            <a:off x="0" y="-12700"/>
            <a:ext cx="4038600" cy="6870700"/>
            <a:chOff x="0" y="-8"/>
            <a:chExt cx="2544" cy="4328"/>
          </a:xfrm>
        </p:grpSpPr>
        <p:pic>
          <p:nvPicPr>
            <p:cNvPr id="20491" name="Rectangle 19">
              <a:extLst>
                <a:ext uri="{FF2B5EF4-FFF2-40B4-BE49-F238E27FC236}">
                  <a16:creationId xmlns:a16="http://schemas.microsoft.com/office/drawing/2014/main" id="{A04F466A-5AA5-A944-8411-700B2A026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Rot="1" noChangeAspect="1" noMove="1" noResize="1" noEditPoints="1" noAdjustHandles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8"/>
              <a:ext cx="2544" cy="4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2" name="Text Box 15">
              <a:extLst>
                <a:ext uri="{FF2B5EF4-FFF2-40B4-BE49-F238E27FC236}">
                  <a16:creationId xmlns:a16="http://schemas.microsoft.com/office/drawing/2014/main" id="{5B180710-10FE-BB48-A126-C1D489CA85B4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5400000">
              <a:off x="-888" y="882"/>
              <a:ext cx="4320" cy="2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>
                <a:solidFill>
                  <a:srgbClr val="FFFFFF"/>
                </a:solidFill>
              </a:endParaRPr>
            </a:p>
          </p:txBody>
        </p:sp>
      </p:grpSp>
      <p:sp>
        <p:nvSpPr>
          <p:cNvPr id="20489" name="Titolo 1">
            <a:extLst>
              <a:ext uri="{FF2B5EF4-FFF2-40B4-BE49-F238E27FC236}">
                <a16:creationId xmlns:a16="http://schemas.microsoft.com/office/drawing/2014/main" id="{FC93F3D6-E599-7244-8631-9058DB8C0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587375"/>
            <a:ext cx="3201988" cy="3387725"/>
          </a:xfrm>
        </p:spPr>
        <p:txBody>
          <a:bodyPr anchor="b"/>
          <a:lstStyle/>
          <a:p>
            <a:pPr algn="r" eaLnBrk="1" hangingPunct="1"/>
            <a:r>
              <a:rPr lang="it-IT" altLang="it-IT" sz="4000">
                <a:solidFill>
                  <a:srgbClr val="FFFFFF"/>
                </a:solidFill>
              </a:rPr>
              <a:t>(segue)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11A188-D1D2-1640-807B-B7338AA61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0207" y="308472"/>
            <a:ext cx="7174706" cy="5887541"/>
          </a:xfrm>
        </p:spPr>
        <p:txBody>
          <a:bodyPr rtlCol="0" anchor="ctr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600" b="1" u="sng" dirty="0"/>
              <a:t>Non si stabilizzano</a:t>
            </a:r>
            <a:r>
              <a:rPr lang="it-IT" sz="2600" dirty="0"/>
              <a:t>, invece: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600" dirty="0"/>
              <a:t>gli atti di straordinaria amministrazione per i quali l’Esperto ha espresso il proprio </a:t>
            </a:r>
            <a:r>
              <a:rPr lang="it-IT" sz="2600" i="1" dirty="0">
                <a:solidFill>
                  <a:srgbClr val="FF0000"/>
                </a:solidFill>
              </a:rPr>
              <a:t>dissenso</a:t>
            </a:r>
            <a:r>
              <a:rPr lang="it-IT" sz="2600" dirty="0"/>
              <a:t> iscrivendolo al Registro Imprese o se il tribunale ha rigettato l’autorizzazione richiesta ex art. 21; in questi casi, in ipotesi di successiva procedura concorsuale, </a:t>
            </a:r>
            <a:r>
              <a:rPr lang="it-IT" sz="2600" b="1" dirty="0"/>
              <a:t>sono percorribili sia le azioni revocatorie ordinarie che quelle fallimentari </a:t>
            </a:r>
            <a:r>
              <a:rPr lang="it-IT" sz="2600" dirty="0"/>
              <a:t>da parte del curatore;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it-IT" sz="20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EC16290-2722-204F-A8FC-61BAB4A64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16</a:t>
            </a:fld>
            <a:endParaRPr lang="it-IT" alt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6ECFD88A-C9A3-F646-AE02-0BED63AAAD8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0" name="Rectangle 9" descr="&quot;&quot;">
            <a:extLst>
              <a:ext uri="{FF2B5EF4-FFF2-40B4-BE49-F238E27FC236}">
                <a16:creationId xmlns:a16="http://schemas.microsoft.com/office/drawing/2014/main" id="{8260EEBC-B10B-0244-B5EB-37E5D7C3FE2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58800" y="0"/>
            <a:ext cx="11166475" cy="2019300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Rectangle 11" descr="&quot;&quot;">
            <a:extLst>
              <a:ext uri="{FF2B5EF4-FFF2-40B4-BE49-F238E27FC236}">
                <a16:creationId xmlns:a16="http://schemas.microsoft.com/office/drawing/2014/main" id="{008DEE8D-6AA3-0F4C-BC12-886892254F7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66738" y="0"/>
            <a:ext cx="11155362" cy="2011363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509" name="Titolo 1">
            <a:extLst>
              <a:ext uri="{FF2B5EF4-FFF2-40B4-BE49-F238E27FC236}">
                <a16:creationId xmlns:a16="http://schemas.microsoft.com/office/drawing/2014/main" id="{36E3280B-29EE-3A4F-B931-111DE9CA8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10167937" cy="1179513"/>
          </a:xfrm>
        </p:spPr>
        <p:txBody>
          <a:bodyPr/>
          <a:lstStyle/>
          <a:p>
            <a:pPr eaLnBrk="1" hangingPunct="1"/>
            <a:r>
              <a:rPr lang="it-IT" altLang="it-IT" sz="4000"/>
              <a:t>Le misure premiali</a:t>
            </a:r>
          </a:p>
        </p:txBody>
      </p:sp>
      <p:sp>
        <p:nvSpPr>
          <p:cNvPr id="14" name="Rectangle 13" descr="&quot;&quot;">
            <a:extLst>
              <a:ext uri="{FF2B5EF4-FFF2-40B4-BE49-F238E27FC236}">
                <a16:creationId xmlns:a16="http://schemas.microsoft.com/office/drawing/2014/main" id="{74328A37-62CD-5A4E-A59C-DE3A977DD95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98475" y="758825"/>
            <a:ext cx="128588" cy="704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5310CE-2A45-6844-A7AF-14F49C019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2019300"/>
            <a:ext cx="11245850" cy="4157663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000" dirty="0"/>
              <a:t>Riguardano i </a:t>
            </a:r>
            <a:r>
              <a:rPr lang="it-IT" sz="2000" u="sng" dirty="0"/>
              <a:t>soli debiti tributari</a:t>
            </a:r>
            <a:r>
              <a:rPr lang="it-IT" sz="2000" dirty="0"/>
              <a:t>, possono essere sintetizzate nei seguenti termini: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gli interessi maturati </a:t>
            </a:r>
            <a:r>
              <a:rPr lang="it-IT" sz="2000" u="sng" dirty="0"/>
              <a:t>post</a:t>
            </a:r>
            <a:r>
              <a:rPr lang="it-IT" sz="2000" dirty="0"/>
              <a:t> accettazione Esperto e sino alla conclusione delle trattative sono dovuti solo in misura legale, sempre che la conclusione venga formalizzata in un "Contratto", un "Accordo di moratoria", un "Piano Risanamento" attestato da Esperto o “</a:t>
            </a:r>
            <a:r>
              <a:rPr lang="it-IT" sz="2000" dirty="0" err="1"/>
              <a:t>Adr</a:t>
            </a:r>
            <a:r>
              <a:rPr lang="it-IT" sz="2000" dirty="0"/>
              <a:t>” sottoscritto da Esperto (art. 14, comma 1)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gli </a:t>
            </a:r>
            <a:r>
              <a:rPr lang="it-IT" sz="2000" u="sng" dirty="0"/>
              <a:t>interessi e le sanzion</a:t>
            </a:r>
            <a:r>
              <a:rPr lang="it-IT" sz="2000" dirty="0"/>
              <a:t>i maturati </a:t>
            </a:r>
            <a:r>
              <a:rPr lang="it-IT" sz="2000" u="sng" dirty="0"/>
              <a:t>ante</a:t>
            </a:r>
            <a:r>
              <a:rPr lang="it-IT" sz="2000" dirty="0"/>
              <a:t> accettazione Esperto e oggetto di negoziazione della crisi, in misura pari al 50% se si conclude con “</a:t>
            </a:r>
            <a:r>
              <a:rPr lang="it-IT" sz="2000" dirty="0" err="1"/>
              <a:t>Adr</a:t>
            </a:r>
            <a:r>
              <a:rPr lang="it-IT" sz="2000" dirty="0"/>
              <a:t>” sottoscritto da Esperto o con “procedimenti ex L. 267/1942” (art. 14, comma 3);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le </a:t>
            </a:r>
            <a:r>
              <a:rPr lang="it-IT" sz="2000" u="sng" dirty="0"/>
              <a:t>sanzioni</a:t>
            </a:r>
            <a:r>
              <a:rPr lang="it-IT" sz="2000" dirty="0"/>
              <a:t> il cui pagamento rateizzato scade post accettazione Esperto, sono dovute solo al </a:t>
            </a:r>
            <a:r>
              <a:rPr lang="it-IT" sz="2000" u="sng" dirty="0"/>
              <a:t>minimo</a:t>
            </a:r>
            <a:r>
              <a:rPr lang="it-IT" sz="2000" dirty="0"/>
              <a:t> per tutte le fattispecie di possibile conclusione (art. 14 comma 2);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u="sng" dirty="0"/>
              <a:t>imposte arretrate</a:t>
            </a:r>
            <a:r>
              <a:rPr lang="it-IT" sz="2000" dirty="0"/>
              <a:t> (Iva, Imposte redditi, Ritenute d'Acconto) sono di diritto pagabili in 72 rate se la conclusione delle trattative avviene con un "Contratto" o con un "Piano attestato" sottoscritto dall'Esperto (art. 14 comma 4).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000" dirty="0"/>
              <a:t>Il fallimento successivamente dichiarato fa venir meno la misura ridotta accordata per sanzioni e interessi.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5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it-IT" sz="15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41436FA-E733-094F-A76A-1D4BB281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17</a:t>
            </a:fld>
            <a:endParaRPr lang="it-IT" alt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BE4F22A4-3AB2-374C-8047-9B2B8B45D3B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D059B76B-45AC-F046-B0F8-8D645E4806C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532" name="Titolo 1">
            <a:extLst>
              <a:ext uri="{FF2B5EF4-FFF2-40B4-BE49-F238E27FC236}">
                <a16:creationId xmlns:a16="http://schemas.microsoft.com/office/drawing/2014/main" id="{A31AC0D0-E4D3-DC42-9E31-83EA2EA5B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rgbClr val="FFFFFF"/>
                </a:solidFill>
              </a:rPr>
              <a:t>Il concordato semplificato (art. 18)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E00D2F92-E99B-2244-9BEC-C3E987FC911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90A78E-8061-6840-9DCD-EF011A97D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188" y="319088"/>
            <a:ext cx="7186612" cy="6219825"/>
          </a:xfrm>
        </p:spPr>
        <p:txBody>
          <a:bodyPr rtlCol="0" anchor="ctr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b="1" dirty="0"/>
              <a:t>Presupposti</a:t>
            </a:r>
            <a:r>
              <a:rPr lang="it-IT" sz="2400" dirty="0"/>
              <a:t> di ammissibilità: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400" dirty="0"/>
              <a:t>l’esperto nella relazione finale dichiara che le trattative non hanno avuto esito positivo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400" dirty="0"/>
              <a:t>e che le soluzioni di cui all’articolo 23, non sono praticabili, quindi la composizione negoziata si è conclusa senza che sia stato raggiunto un accordo con i creditori e senza che il debitore abbia potuto proporre un accordo di ristrutturazione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b="1" dirty="0"/>
              <a:t>Termini</a:t>
            </a:r>
            <a:r>
              <a:rPr lang="it-IT" sz="2400" dirty="0"/>
              <a:t> per la presentazione: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dirty="0"/>
              <a:t>Entro sessanta giorni successivi alla comunicazione della relazione finale dell’Esperto  (che deve essere inserita anche nella PTN )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b="1" dirty="0"/>
              <a:t>Contenuto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400" dirty="0"/>
              <a:t>proposta di concordato per cessione dei beni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400" dirty="0"/>
              <a:t>piano di liquidazione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400" dirty="0"/>
              <a:t>documenti indicati nell’articolo 44</a:t>
            </a:r>
            <a:endParaRPr lang="it-IT" sz="20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231A055-BC76-234B-9B88-43F06C387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18</a:t>
            </a:fld>
            <a:endParaRPr lang="it-IT" alt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 descr="&quot;&quot;">
            <a:extLst>
              <a:ext uri="{FF2B5EF4-FFF2-40B4-BE49-F238E27FC236}">
                <a16:creationId xmlns:a16="http://schemas.microsoft.com/office/drawing/2014/main" id="{CAF4EE1C-C7D9-A545-8AD0-858E453B1E3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555" name="Titolo 1">
            <a:extLst>
              <a:ext uri="{FF2B5EF4-FFF2-40B4-BE49-F238E27FC236}">
                <a16:creationId xmlns:a16="http://schemas.microsoft.com/office/drawing/2014/main" id="{F05E3F73-0264-C541-AF1F-C5A88FCF2D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5400"/>
              <a:t>(i) La presentazione</a:t>
            </a:r>
          </a:p>
        </p:txBody>
      </p:sp>
      <p:sp>
        <p:nvSpPr>
          <p:cNvPr id="20" name="sketch line" descr="&quot;&quot;">
            <a:extLst>
              <a:ext uri="{FF2B5EF4-FFF2-40B4-BE49-F238E27FC236}">
                <a16:creationId xmlns:a16="http://schemas.microsoft.com/office/drawing/2014/main" id="{F419CFDB-96D0-B14D-A4A7-D7054B1102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68338" y="1677988"/>
            <a:ext cx="10855325" cy="17462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049884-0B8A-A74A-B790-F02812A17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8813"/>
            <a:ext cx="10515600" cy="4252912"/>
          </a:xfrm>
        </p:spPr>
        <p:txBody>
          <a:bodyPr rtlCol="0">
            <a:normAutofit fontScale="85000" lnSpcReduction="2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600" b="1" dirty="0"/>
              <a:t>Ricorso</a:t>
            </a:r>
            <a:r>
              <a:rPr lang="it-IT" sz="2600" dirty="0"/>
              <a:t> per l’omologazione della proposta di concordato va presentato al tribunale del luogo in cui l’impresa ha la propria sede principale.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600" dirty="0"/>
              <a:t>Il ricorso è comunicato al pubblico ministero e </a:t>
            </a:r>
            <a:r>
              <a:rPr lang="it-IT" sz="2600" b="1" dirty="0"/>
              <a:t>pubblicato</a:t>
            </a:r>
            <a:r>
              <a:rPr lang="it-IT" sz="2600" dirty="0"/>
              <a:t>, a cura del cancelliere, nel registro delle imprese entro il giorno successivo al deposito in cancelleria.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600" dirty="0"/>
              <a:t>Dalla data della pubblicazione del ricorso si producono gli </a:t>
            </a:r>
            <a:r>
              <a:rPr lang="it-IT" sz="2600" b="1" dirty="0"/>
              <a:t>effetti previsto dagli art. 44 ccii</a:t>
            </a:r>
            <a:r>
              <a:rPr lang="it-IT" sz="2600" dirty="0"/>
              <a:t> con riferimento alla graduazione dei crediti ed alla disciplina della prededuzione, allo spossessamento attenuato dell’imprenditore, alla sospensione delle azioni esecutive, alla cristallizzazione della massa passiva, all’inopponibilità delle formalità non iscritte.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600" dirty="0"/>
              <a:t>Il </a:t>
            </a:r>
            <a:r>
              <a:rPr lang="it-IT" sz="2600" b="1" dirty="0"/>
              <a:t>tribunale</a:t>
            </a:r>
            <a:r>
              <a:rPr lang="it-IT" sz="2600" dirty="0"/>
              <a:t>: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600" u="sng" dirty="0"/>
              <a:t>acquisisce</a:t>
            </a:r>
            <a:r>
              <a:rPr lang="it-IT" sz="2600" dirty="0"/>
              <a:t> la relazione finale dell’Esperto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600" u="sng" dirty="0"/>
              <a:t>chiede</a:t>
            </a:r>
            <a:r>
              <a:rPr lang="it-IT" sz="2600" dirty="0"/>
              <a:t> il parere dell’Esperto </a:t>
            </a:r>
            <a:r>
              <a:rPr lang="it-IT" sz="2600" dirty="0">
                <a:solidFill>
                  <a:srgbClr val="FF0000"/>
                </a:solidFill>
              </a:rPr>
              <a:t>con specifico riferimento ai presumibili risultati della liquidazione e alle garanzie offerte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600" u="sng" dirty="0"/>
              <a:t>nomina</a:t>
            </a:r>
            <a:r>
              <a:rPr lang="it-IT" sz="2600" dirty="0"/>
              <a:t> un Ausiliario ai sensi dell’articolo 68 del </a:t>
            </a:r>
            <a:r>
              <a:rPr lang="it-IT" sz="2600" dirty="0" err="1"/>
              <a:t>c.p.c.</a:t>
            </a:r>
            <a:r>
              <a:rPr lang="it-IT" sz="2600" dirty="0"/>
              <a:t> a cui chiedere un ulteriore </a:t>
            </a:r>
            <a:r>
              <a:rPr lang="it-IT" sz="2600" dirty="0">
                <a:solidFill>
                  <a:srgbClr val="FF0000"/>
                </a:solidFill>
              </a:rPr>
              <a:t>parere</a:t>
            </a:r>
            <a:r>
              <a:rPr lang="it-IT" sz="2600" dirty="0"/>
              <a:t> </a:t>
            </a:r>
            <a:r>
              <a:rPr lang="it-IT" sz="2600" dirty="0">
                <a:solidFill>
                  <a:srgbClr val="FF0000"/>
                </a:solidFill>
              </a:rPr>
              <a:t>di natura «tecnica» </a:t>
            </a:r>
            <a:endParaRPr lang="it-IT" sz="2600" dirty="0"/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dirty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it-IT" sz="2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4A915D0-FC85-5E46-9273-08D7B8F82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19</a:t>
            </a:fld>
            <a:endParaRPr lang="it-IT" alt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628E5CB-913B-4378-97CE-18C9F6410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61B9265-E0DB-FA40-9211-DC4F99039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4862848" cy="5569291"/>
          </a:xfrm>
        </p:spPr>
        <p:txBody>
          <a:bodyPr>
            <a:normAutofit/>
          </a:bodyPr>
          <a:lstStyle/>
          <a:p>
            <a:r>
              <a:rPr lang="it-IT" sz="5200"/>
              <a:t>Fase iniziale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8780A3E-2D45-4BF5-A42C-118AAAE277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866400"/>
              </p:ext>
            </p:extLst>
          </p:nvPr>
        </p:nvGraphicFramePr>
        <p:xfrm>
          <a:off x="6099048" y="621792"/>
          <a:ext cx="525780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D9212B-C50F-C845-8FE0-32CBC177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8675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olo 1">
            <a:extLst>
              <a:ext uri="{FF2B5EF4-FFF2-40B4-BE49-F238E27FC236}">
                <a16:creationId xmlns:a16="http://schemas.microsoft.com/office/drawing/2014/main" id="{9B6ED13D-9B56-4549-B973-DD8AC3891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(ii) La comunicazione ai creditori </a:t>
            </a:r>
          </a:p>
        </p:txBody>
      </p:sp>
      <p:pic>
        <p:nvPicPr>
          <p:cNvPr id="24579" name="Segnaposto contenuto 2">
            <a:extLst>
              <a:ext uri="{FF2B5EF4-FFF2-40B4-BE49-F238E27FC236}">
                <a16:creationId xmlns:a16="http://schemas.microsoft.com/office/drawing/2014/main" id="{D229A04B-E3EB-BC43-81C6-CED5073E5EE4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7400" y="1498600"/>
            <a:ext cx="10617200" cy="4864100"/>
          </a:xfrm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F956B83-577A-EB4F-AAAA-20F4745E2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20</a:t>
            </a:fld>
            <a:endParaRPr lang="it-IT" altLang="it-IT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B296623B-94C8-C946-BBD0-C88827BC59F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603" name="Titolo 1">
            <a:extLst>
              <a:ext uri="{FF2B5EF4-FFF2-40B4-BE49-F238E27FC236}">
                <a16:creationId xmlns:a16="http://schemas.microsoft.com/office/drawing/2014/main" id="{25D0A461-7A05-EB43-8CFD-0028C1F28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5400"/>
              <a:t>(iii) Il giudizio di omologazione</a:t>
            </a:r>
          </a:p>
        </p:txBody>
      </p:sp>
      <p:sp>
        <p:nvSpPr>
          <p:cNvPr id="10" name="sketch line" descr="&quot;&quot;">
            <a:extLst>
              <a:ext uri="{FF2B5EF4-FFF2-40B4-BE49-F238E27FC236}">
                <a16:creationId xmlns:a16="http://schemas.microsoft.com/office/drawing/2014/main" id="{94AFE920-718B-DE4A-B421-0468C82FA86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68338" y="1677988"/>
            <a:ext cx="10855325" cy="17462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0A0701-596A-F944-9B8C-0407FD3D9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338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200" dirty="0"/>
              <a:t>Il tribunale: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200" dirty="0"/>
              <a:t> può assumere i mezzi istruttori richiesti dalle parti e può anche disporli d’ufficio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t-IT" sz="2200" dirty="0"/>
              <a:t> omologa il concordato se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200" dirty="0"/>
              <a:t>verifica la regolarità del contraddittorio e del procedimento, 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200" dirty="0"/>
              <a:t>il rispetto dell’ordine delle cause di prelazione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200" dirty="0"/>
              <a:t>la fattibilità del piano di liquidazione, </a:t>
            </a:r>
          </a:p>
          <a:p>
            <a:pPr marL="457200" indent="-4572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alphaLcParenR"/>
              <a:defRPr/>
            </a:pPr>
            <a:r>
              <a:rPr lang="it-IT" sz="2200" dirty="0"/>
              <a:t>rileva che la proposta </a:t>
            </a:r>
            <a:r>
              <a:rPr lang="it-IT" sz="2200" b="1" dirty="0"/>
              <a:t>non arreca pregiudizio </a:t>
            </a:r>
            <a:r>
              <a:rPr lang="it-IT" sz="2200" dirty="0"/>
              <a:t>ai creditori rispetto all’alternativa della liquidazione fallimentare </a:t>
            </a:r>
            <a:r>
              <a:rPr lang="it-IT" sz="2200" dirty="0">
                <a:solidFill>
                  <a:srgbClr val="FF0000"/>
                </a:solidFill>
              </a:rPr>
              <a:t>e comunque assicura </a:t>
            </a:r>
            <a:r>
              <a:rPr lang="it-IT" sz="2200" b="1" u="sng" dirty="0">
                <a:solidFill>
                  <a:srgbClr val="FF0000"/>
                </a:solidFill>
              </a:rPr>
              <a:t>un’utilità</a:t>
            </a:r>
            <a:r>
              <a:rPr lang="it-IT" sz="2200" dirty="0">
                <a:solidFill>
                  <a:srgbClr val="FF0000"/>
                </a:solidFill>
              </a:rPr>
              <a:t> a ciascun creditore («anche non monetaria», così L. </a:t>
            </a:r>
            <a:r>
              <a:rPr lang="it-IT" sz="2200" dirty="0" err="1">
                <a:solidFill>
                  <a:srgbClr val="FF0000"/>
                </a:solidFill>
              </a:rPr>
              <a:t>Panzani</a:t>
            </a:r>
            <a:r>
              <a:rPr lang="it-IT" sz="2200" dirty="0">
                <a:solidFill>
                  <a:srgbClr val="FF0000"/>
                </a:solidFill>
              </a:rPr>
              <a:t>)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200" dirty="0"/>
              <a:t>Si tratta di un concordato semplificato sia perché </a:t>
            </a:r>
            <a:r>
              <a:rPr lang="it-IT" sz="2200" u="sng" dirty="0"/>
              <a:t>non sono presenti i vincoli satisfattivi </a:t>
            </a:r>
            <a:r>
              <a:rPr lang="it-IT" sz="2200" dirty="0"/>
              <a:t>previsti nella Legge fallimentare, sia perché </a:t>
            </a:r>
            <a:r>
              <a:rPr lang="it-IT" sz="2200" u="sng" dirty="0"/>
              <a:t>è privo di votazione 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D0CB4F-DE13-BC4A-8576-BB453F09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21</a:t>
            </a:fld>
            <a:endParaRPr lang="it-IT" alt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34BB299-C780-1443-A00F-2DB35FEC175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: Shape 9" descr="&quot;&quot;">
            <a:extLst>
              <a:ext uri="{FF2B5EF4-FFF2-40B4-BE49-F238E27FC236}">
                <a16:creationId xmlns:a16="http://schemas.microsoft.com/office/drawing/2014/main" id="{3723085C-27D6-F149-B461-722810E845C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167188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628" name="Titolo 1">
            <a:extLst>
              <a:ext uri="{FF2B5EF4-FFF2-40B4-BE49-F238E27FC236}">
                <a16:creationId xmlns:a16="http://schemas.microsoft.com/office/drawing/2014/main" id="{81ACC2A5-4406-C343-96AC-0F9E9244AC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7388" y="1154113"/>
            <a:ext cx="3200400" cy="4460875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rgbClr val="FFFFFF"/>
                </a:solidFill>
              </a:rPr>
              <a:t>(segue) «l’utilità»</a:t>
            </a:r>
          </a:p>
        </p:txBody>
      </p:sp>
      <p:sp>
        <p:nvSpPr>
          <p:cNvPr id="12" name="Arc 11" descr="&quot;&quot;">
            <a:extLst>
              <a:ext uri="{FF2B5EF4-FFF2-40B4-BE49-F238E27FC236}">
                <a16:creationId xmlns:a16="http://schemas.microsoft.com/office/drawing/2014/main" id="{BD07C3D0-4112-3E47-8D72-CBB7355A714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150" y="2455863"/>
            <a:ext cx="4083050" cy="4083050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6630" name="Segnaposto contenuto 2">
            <a:extLst>
              <a:ext uri="{FF2B5EF4-FFF2-40B4-BE49-F238E27FC236}">
                <a16:creationId xmlns:a16="http://schemas.microsoft.com/office/drawing/2014/main" id="{C42213C7-F6FA-B54E-A2D9-59016A381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6588" y="592138"/>
            <a:ext cx="6907212" cy="5584825"/>
          </a:xfrm>
        </p:spPr>
        <p:txBody>
          <a:bodyPr anchor="ctr"/>
          <a:lstStyle/>
          <a:p>
            <a:pPr algn="just" eaLnBrk="1" hangingPunct="1"/>
            <a:r>
              <a:rPr lang="it-IT" altLang="it-IT" sz="2600" dirty="0"/>
              <a:t>L’utilità diversa dal denaro potrebbe anche essere rappresentata dalla </a:t>
            </a:r>
            <a:r>
              <a:rPr lang="it-IT" altLang="it-IT" sz="2600" dirty="0">
                <a:solidFill>
                  <a:srgbClr val="FF0000"/>
                </a:solidFill>
              </a:rPr>
              <a:t>prosecuzione dei rapporti negoziali in corso</a:t>
            </a:r>
            <a:r>
              <a:rPr lang="it-IT" altLang="it-IT" sz="2600" dirty="0"/>
              <a:t> (cfr. art. 84 CCII), ipotesi questa probabile quando la liquidazione si traduca nella cessione dell’impresa a terzi con conseguente mantenimento della continuità aziendale in via indiretta. </a:t>
            </a:r>
          </a:p>
          <a:p>
            <a:pPr algn="just" eaLnBrk="1" hangingPunct="1"/>
            <a:r>
              <a:rPr lang="it-IT" altLang="it-IT" sz="2600" dirty="0"/>
              <a:t>A differenza dall’art. 84 CCII, come modificato dal decreto correttivo 147/2020, e dall’art. 161, comma 2, </a:t>
            </a:r>
            <a:r>
              <a:rPr lang="it-IT" altLang="it-IT" sz="2600" dirty="0" err="1"/>
              <a:t>lett</a:t>
            </a:r>
            <a:r>
              <a:rPr lang="it-IT" altLang="it-IT" sz="2600" dirty="0"/>
              <a:t>. e) L. </a:t>
            </a:r>
            <a:r>
              <a:rPr lang="it-IT" altLang="it-IT" sz="2600" dirty="0" err="1"/>
              <a:t>fall</a:t>
            </a:r>
            <a:r>
              <a:rPr lang="it-IT" altLang="it-IT" sz="2600" dirty="0"/>
              <a:t>. il D.L. non ha infatti richiesto che l’utilità sia specificamente individuata ed economicamente valutabile</a:t>
            </a:r>
          </a:p>
          <a:p>
            <a:pPr eaLnBrk="1" hangingPunct="1"/>
            <a:endParaRPr lang="it-IT" altLang="it-IT" sz="26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AD59D9F-74FD-1646-8906-35AF9FAF8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22</a:t>
            </a:fld>
            <a:endParaRPr lang="it-IT" alt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577EE064-5362-4D45-B05A-C3BCEAC6C85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099" name="Group 9">
            <a:extLst>
              <a:ext uri="{FF2B5EF4-FFF2-40B4-BE49-F238E27FC236}">
                <a16:creationId xmlns:a16="http://schemas.microsoft.com/office/drawing/2014/main" id="{623A7CA6-3FCA-7C41-8C39-EC1F219F0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 bwMode="auto">
          <a:xfrm flipH="1">
            <a:off x="534988" y="563563"/>
            <a:ext cx="4119562" cy="5978525"/>
            <a:chOff x="7513372" y="803186"/>
            <a:chExt cx="4163968" cy="5978614"/>
          </a:xfrm>
        </p:grpSpPr>
        <p:sp>
          <p:nvSpPr>
            <p:cNvPr id="11" name="Freeform 6" descr="&quot;&quot;">
              <a:extLst>
                <a:ext uri="{FF2B5EF4-FFF2-40B4-BE49-F238E27FC236}">
                  <a16:creationId xmlns:a16="http://schemas.microsoft.com/office/drawing/2014/main" id="{606F491A-3B91-B144-9D85-7B5B6B00C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8962" y="1071477"/>
              <a:ext cx="688378" cy="5710323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2" name="Freeform 7" descr="&quot;&quot;">
              <a:extLst>
                <a:ext uri="{FF2B5EF4-FFF2-40B4-BE49-F238E27FC236}">
                  <a16:creationId xmlns:a16="http://schemas.microsoft.com/office/drawing/2014/main" id="{27FB298D-1FAC-394D-AD0F-9C0B7E49AD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8962" y="803186"/>
              <a:ext cx="409176" cy="5521407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104" name="Rectangle 8">
              <a:extLst>
                <a:ext uri="{FF2B5EF4-FFF2-40B4-BE49-F238E27FC236}">
                  <a16:creationId xmlns:a16="http://schemas.microsoft.com/office/drawing/2014/main" id="{97656057-2293-D848-B0BD-FE230CA27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/>
            </a:p>
          </p:txBody>
        </p:sp>
      </p:grpSp>
      <p:sp>
        <p:nvSpPr>
          <p:cNvPr id="4100" name="Titolo 1">
            <a:extLst>
              <a:ext uri="{FF2B5EF4-FFF2-40B4-BE49-F238E27FC236}">
                <a16:creationId xmlns:a16="http://schemas.microsoft.com/office/drawing/2014/main" id="{21C7B7CC-3CBE-FF4E-982A-2C985E950D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8550" y="885825"/>
            <a:ext cx="3228975" cy="4624388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rgbClr val="FFFFFF"/>
                </a:solidFill>
              </a:rPr>
              <a:t>Il presupposto soggettivo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8ADD23-4F2A-E54B-91FE-62AFE026A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9570" y="563563"/>
            <a:ext cx="6745044" cy="5521325"/>
          </a:xfrm>
        </p:spPr>
        <p:txBody>
          <a:bodyPr rtlCol="0" anchor="ctr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dirty="0"/>
              <a:t>L’art. 12, parla testualmente di imprenditore commerciale e agricolo. 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dirty="0"/>
              <a:t>Se ne evincono due </a:t>
            </a:r>
            <a:r>
              <a:rPr lang="it-IT" sz="2400" dirty="0">
                <a:solidFill>
                  <a:srgbClr val="FF0000"/>
                </a:solidFill>
              </a:rPr>
              <a:t>principi</a:t>
            </a:r>
            <a:r>
              <a:rPr lang="it-IT" sz="2400" dirty="0"/>
              <a:t> importanti: </a:t>
            </a:r>
          </a:p>
          <a:p>
            <a:pPr marL="571500" indent="-5715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romanLcParenBoth"/>
              <a:defRPr/>
            </a:pPr>
            <a:r>
              <a:rPr lang="it-IT" sz="2400" dirty="0"/>
              <a:t>che la composizione negoziata può essere attivata non solo dagli </a:t>
            </a:r>
            <a:r>
              <a:rPr lang="it-IT" sz="2400" dirty="0">
                <a:solidFill>
                  <a:srgbClr val="FF0000"/>
                </a:solidFill>
              </a:rPr>
              <a:t>imprenditori commerciali </a:t>
            </a:r>
            <a:r>
              <a:rPr lang="it-IT" sz="2400" dirty="0"/>
              <a:t>ma anche da quelli </a:t>
            </a:r>
            <a:r>
              <a:rPr lang="it-IT" sz="2400" dirty="0">
                <a:solidFill>
                  <a:srgbClr val="FF0000"/>
                </a:solidFill>
              </a:rPr>
              <a:t>agricoli</a:t>
            </a:r>
            <a:r>
              <a:rPr lang="it-IT" sz="2400" dirty="0"/>
              <a:t>, come già oggi accade per gli accordi di ristrutturazione dei debiti; </a:t>
            </a:r>
          </a:p>
          <a:p>
            <a:pPr marL="571500" indent="-5715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romanLcParenBoth"/>
              <a:defRPr/>
            </a:pPr>
            <a:r>
              <a:rPr lang="it-IT" sz="2400" dirty="0"/>
              <a:t>che non è preclusivo all’accesso al “percorso” in questione (così lo chiama anche la Relazione illustrativa) il possesso congiunto dei requisiti di non </a:t>
            </a:r>
            <a:r>
              <a:rPr lang="it-IT" sz="2400" dirty="0" err="1"/>
              <a:t>sottoponibilità</a:t>
            </a:r>
            <a:r>
              <a:rPr lang="it-IT" sz="2400" dirty="0"/>
              <a:t> alla </a:t>
            </a:r>
            <a:r>
              <a:rPr lang="it-IT" sz="2400" dirty="0" err="1"/>
              <a:t>l.g</a:t>
            </a:r>
            <a:r>
              <a:rPr lang="it-IT" sz="2400" dirty="0"/>
              <a:t>. </a:t>
            </a:r>
            <a:r>
              <a:rPr lang="it-IT" sz="2400" i="1" dirty="0"/>
              <a:t>ex </a:t>
            </a:r>
            <a:r>
              <a:rPr lang="it-IT" sz="2400" dirty="0"/>
              <a:t>art. 2 lett. d) CCII</a:t>
            </a:r>
          </a:p>
          <a:p>
            <a:pPr marL="571500" indent="-571500" algn="just" eaLnBrk="1" fontAlgn="auto" hangingPunct="1">
              <a:spcAft>
                <a:spcPts val="0"/>
              </a:spcAft>
              <a:buFont typeface="Arial" panose="020B0604020202020204" pitchFamily="34" charset="0"/>
              <a:buAutoNum type="romanLcParenBoth"/>
              <a:defRPr/>
            </a:pPr>
            <a:r>
              <a:rPr lang="it-IT" sz="2400" dirty="0"/>
              <a:t>requisito comune: impresa iscritta al Registro Imprese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7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D7FEA0D-7757-7F47-849D-72A3C677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3</a:t>
            </a:fld>
            <a:endParaRPr lang="it-IT" alt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ACEEEE03-683A-3847-A75A-6C4EE095113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123" name="Group 9">
            <a:extLst>
              <a:ext uri="{FF2B5EF4-FFF2-40B4-BE49-F238E27FC236}">
                <a16:creationId xmlns:a16="http://schemas.microsoft.com/office/drawing/2014/main" id="{618B1C1A-9A13-EF45-93EF-5524CFDA3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 bwMode="auto">
          <a:xfrm flipH="1">
            <a:off x="534988" y="563563"/>
            <a:ext cx="4119562" cy="5978525"/>
            <a:chOff x="7513372" y="803186"/>
            <a:chExt cx="4163968" cy="5978614"/>
          </a:xfrm>
        </p:grpSpPr>
        <p:sp>
          <p:nvSpPr>
            <p:cNvPr id="11" name="Freeform 6" descr="&quot;&quot;">
              <a:extLst>
                <a:ext uri="{FF2B5EF4-FFF2-40B4-BE49-F238E27FC236}">
                  <a16:creationId xmlns:a16="http://schemas.microsoft.com/office/drawing/2014/main" id="{F2480591-E0AD-DC40-8F65-FAE4652BB6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8962" y="1071477"/>
              <a:ext cx="688378" cy="5710323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2" name="Freeform 7" descr="&quot;&quot;">
              <a:extLst>
                <a:ext uri="{FF2B5EF4-FFF2-40B4-BE49-F238E27FC236}">
                  <a16:creationId xmlns:a16="http://schemas.microsoft.com/office/drawing/2014/main" id="{C8F4BD78-6B9B-4A45-A7D6-CB303395E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8962" y="803186"/>
              <a:ext cx="409176" cy="5521407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id="{803A152A-A868-3948-B690-55EF278CFE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altLang="it-IT" sz="1800"/>
            </a:p>
          </p:txBody>
        </p:sp>
      </p:grpSp>
      <p:sp>
        <p:nvSpPr>
          <p:cNvPr id="5124" name="Titolo 1">
            <a:extLst>
              <a:ext uri="{FF2B5EF4-FFF2-40B4-BE49-F238E27FC236}">
                <a16:creationId xmlns:a16="http://schemas.microsoft.com/office/drawing/2014/main" id="{5CB637BE-F56D-FC40-A5C9-21FAC9EF4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8550" y="885825"/>
            <a:ext cx="3228975" cy="4624388"/>
          </a:xfrm>
        </p:spPr>
        <p:txBody>
          <a:bodyPr/>
          <a:lstStyle/>
          <a:p>
            <a:pPr eaLnBrk="1" hangingPunct="1"/>
            <a:r>
              <a:rPr lang="it-IT" altLang="it-IT">
                <a:solidFill>
                  <a:srgbClr val="FFFFFF"/>
                </a:solidFill>
              </a:rPr>
              <a:t>Il presupposto oggettivo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AA36B2-898B-A34A-908F-021235404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400" y="563563"/>
            <a:ext cx="6526213" cy="5438775"/>
          </a:xfrm>
        </p:spPr>
        <p:txBody>
          <a:bodyPr rtlCol="0" anchor="ctr"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endParaRPr lang="it-IT" sz="2400" dirty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it-IT" sz="2400" dirty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400" dirty="0"/>
              <a:t>Per poter accedere alla Composizione negoziale della Crisi, l'imprenditore </a:t>
            </a:r>
            <a:r>
              <a:rPr lang="it-IT" sz="2400" u="sng" dirty="0"/>
              <a:t>(commerciale e agricolo</a:t>
            </a:r>
            <a:r>
              <a:rPr lang="it-IT" sz="2400" dirty="0"/>
              <a:t>) deve trovarsi </a:t>
            </a:r>
            <a:r>
              <a:rPr lang="it-IT" sz="2400" dirty="0">
                <a:solidFill>
                  <a:srgbClr val="FF0000"/>
                </a:solidFill>
              </a:rPr>
              <a:t>in condizioni di squilibrio patrimoniale o economico finanziario</a:t>
            </a:r>
            <a:r>
              <a:rPr lang="it-IT" sz="2400" dirty="0"/>
              <a:t>, tali da rendere </a:t>
            </a:r>
            <a:r>
              <a:rPr lang="it-IT" sz="2400" b="1" dirty="0"/>
              <a:t>probabile</a:t>
            </a:r>
            <a:r>
              <a:rPr lang="it-IT" sz="2400" dirty="0"/>
              <a:t> una futura crisi o insolvenza (art. 12, comma 1).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400" dirty="0"/>
              <a:t>Il concetto di probabilità induce a ritenere che le imprese che versino in stato di </a:t>
            </a:r>
            <a:r>
              <a:rPr lang="it-IT" sz="2400" u="sng" dirty="0"/>
              <a:t>insolvenza irreversibile </a:t>
            </a:r>
            <a:r>
              <a:rPr lang="it-IT" sz="2400" dirty="0"/>
              <a:t>non possano essere ammesse giacché il nuovo istituto mira dichiaratamente ad affrontare situazioni connotate da “</a:t>
            </a:r>
            <a:r>
              <a:rPr lang="it-IT" sz="2400" i="1" dirty="0"/>
              <a:t>una concreta prospettiva di risanamento</a:t>
            </a:r>
            <a:r>
              <a:rPr lang="it-IT" sz="2400" dirty="0"/>
              <a:t>” 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400" dirty="0"/>
              <a:t>Prima di assumere una ufficiale iniziativa, può interrogare la Piattaforma Telematica Nazionale ("PT") al fine di reperire indicazioni operative per la predisposizione di un Piano di Risanamento </a:t>
            </a:r>
            <a:r>
              <a:rPr lang="it-IT" sz="2400" b="1" u="sng" dirty="0"/>
              <a:t>(cd. auto-diagnosi) </a:t>
            </a:r>
            <a:r>
              <a:rPr lang="it-IT" sz="2400" dirty="0"/>
              <a:t>e per effettuare un Test pratico ai fini della verifica della ragionevole perseguibilità del Risanamento.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4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it-IT" sz="24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4E6430-4135-4444-B837-F8D59FF08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4</a:t>
            </a:fld>
            <a:endParaRPr lang="it-IT" alt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74258DE6-B953-7F4F-9785-81284F0196A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" name="Group 9" descr="&quot;&quot;">
            <a:extLst>
              <a:ext uri="{FF2B5EF4-FFF2-40B4-BE49-F238E27FC236}">
                <a16:creationId xmlns:a16="http://schemas.microsoft.com/office/drawing/2014/main" id="{20F4889F-B61B-E14F-AD5F-007A57072186}"/>
              </a:ext>
            </a:extLst>
          </p:cNvPr>
          <p:cNvGrpSpPr>
            <a:grpSpLocks noGrp="1" noUngrp="1" noRot="1" noChangeAspect="1" noMove="1" noResize="1"/>
          </p:cNvGrpSpPr>
          <p:nvPr/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F5364B7-D33C-904A-8A9C-A0B4975AC23A}"/>
                </a:ext>
              </a:extLst>
            </p:cNvPr>
            <p:cNvSpPr/>
            <p:nvPr/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0BE82C1-B3CA-F84A-AF9E-CD18B253E535}"/>
                </a:ext>
              </a:extLst>
            </p:cNvPr>
            <p:cNvSpPr/>
            <p:nvPr/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2F92DA2-2BCB-1248-AA0E-7F557D25BF1F}"/>
                </a:ext>
              </a:extLst>
            </p:cNvPr>
            <p:cNvSpPr/>
            <p:nvPr/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5" name="Rectangle 14" descr="&quot;&quot;">
            <a:extLst>
              <a:ext uri="{FF2B5EF4-FFF2-40B4-BE49-F238E27FC236}">
                <a16:creationId xmlns:a16="http://schemas.microsoft.com/office/drawing/2014/main" id="{83EF1AED-20FF-2742-B907-4A4D3164CBB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9763" y="614363"/>
            <a:ext cx="10907712" cy="18938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49" name="Titolo 1">
            <a:extLst>
              <a:ext uri="{FF2B5EF4-FFF2-40B4-BE49-F238E27FC236}">
                <a16:creationId xmlns:a16="http://schemas.microsoft.com/office/drawing/2014/main" id="{4FEE99C1-9227-AD4D-9C65-30D81CF01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809625"/>
            <a:ext cx="9944100" cy="1554163"/>
          </a:xfrm>
        </p:spPr>
        <p:txBody>
          <a:bodyPr/>
          <a:lstStyle/>
          <a:p>
            <a:pPr eaLnBrk="1" hangingPunct="1"/>
            <a:r>
              <a:rPr lang="it-IT" altLang="it-IT" sz="3400" b="1" i="1" u="sng" dirty="0"/>
              <a:t>a)</a:t>
            </a:r>
            <a:r>
              <a:rPr lang="it-IT" altLang="it-IT" sz="3400" b="1" u="sng" dirty="0"/>
              <a:t> istanza di composizione negoziata della crisi (art. 12); </a:t>
            </a:r>
            <a:br>
              <a:rPr lang="it-IT" altLang="it-IT" sz="3400" dirty="0"/>
            </a:br>
            <a:endParaRPr lang="it-IT" altLang="it-IT" sz="3400" dirty="0"/>
          </a:p>
        </p:txBody>
      </p:sp>
      <p:sp>
        <p:nvSpPr>
          <p:cNvPr id="6150" name="Segnaposto contenuto 2">
            <a:extLst>
              <a:ext uri="{FF2B5EF4-FFF2-40B4-BE49-F238E27FC236}">
                <a16:creationId xmlns:a16="http://schemas.microsoft.com/office/drawing/2014/main" id="{D3A814F9-1844-B847-8484-622A11D044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4575" y="2759076"/>
            <a:ext cx="9942513" cy="3581400"/>
          </a:xfrm>
        </p:spPr>
        <p:txBody>
          <a:bodyPr anchor="ctr"/>
          <a:lstStyle/>
          <a:p>
            <a:pPr algn="just" eaLnBrk="1" hangingPunct="1">
              <a:defRPr/>
            </a:pPr>
            <a:r>
              <a:rPr lang="it-IT" altLang="it-IT" sz="2400" dirty="0"/>
              <a:t>A prescindere da tale Test, l'imprenditore che si trova nella situazione sopra descritta può presentare, tramite la Procedura Telematica, </a:t>
            </a:r>
            <a:r>
              <a:rPr lang="it-IT" altLang="it-IT" sz="2400" b="1" u="sng" dirty="0"/>
              <a:t>istanza di nomina di un Esperto</a:t>
            </a:r>
            <a:endParaRPr lang="it-IT" altLang="it-IT" sz="2400" dirty="0"/>
          </a:p>
          <a:p>
            <a:pPr algn="just" eaLnBrk="1" hangingPunct="1">
              <a:defRPr/>
            </a:pPr>
            <a:r>
              <a:rPr lang="it-IT" altLang="it-IT" sz="2400" dirty="0"/>
              <a:t>Si tratta di un'iniziativa </a:t>
            </a:r>
            <a:r>
              <a:rPr lang="it-IT" altLang="it-IT" sz="2400" u="sng" dirty="0"/>
              <a:t>volontaria</a:t>
            </a:r>
            <a:r>
              <a:rPr lang="it-IT" altLang="it-IT" sz="2400" dirty="0"/>
              <a:t>, al più sollecitata da una segnalazione dell'organo di controllo </a:t>
            </a:r>
          </a:p>
          <a:p>
            <a:pPr algn="just" eaLnBrk="1" hangingPunct="1">
              <a:defRPr/>
            </a:pPr>
            <a:r>
              <a:rPr lang="it-IT" altLang="it-IT" sz="2400" dirty="0"/>
              <a:t>A detta istanza devono essere </a:t>
            </a:r>
            <a:r>
              <a:rPr lang="it-IT" altLang="it-IT" sz="2400" u="sng" dirty="0"/>
              <a:t>allegati</a:t>
            </a:r>
            <a:r>
              <a:rPr lang="it-IT" altLang="it-IT" sz="2400" dirty="0"/>
              <a:t> tutti i documenti indicati dall'art. 5, comma 3 (bilanci ultimi 3 esercizi, certificato unico debiti tributari, elenco creditori, </a:t>
            </a:r>
            <a:r>
              <a:rPr lang="it-IT" altLang="it-IT" sz="2400" b="1" u="sng" dirty="0"/>
              <a:t>situazione patrimoniale aggiornata almeno 60 gg. ante</a:t>
            </a:r>
            <a:r>
              <a:rPr lang="it-IT" altLang="it-IT" sz="2400" dirty="0"/>
              <a:t> ecc..)</a:t>
            </a:r>
          </a:p>
          <a:p>
            <a:pPr eaLnBrk="1" hangingPunct="1">
              <a:defRPr/>
            </a:pPr>
            <a:endParaRPr lang="it-IT" altLang="it-IT" sz="2200" dirty="0"/>
          </a:p>
        </p:txBody>
      </p:sp>
      <p:cxnSp>
        <p:nvCxnSpPr>
          <p:cNvPr id="17" name="Straight Connector 16" descr="&quot;&quot;">
            <a:extLst>
              <a:ext uri="{FF2B5EF4-FFF2-40B4-BE49-F238E27FC236}">
                <a16:creationId xmlns:a16="http://schemas.microsoft.com/office/drawing/2014/main" id="{50BB701A-FCC6-8D46-B20F-29C28BBEABC4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H="1">
            <a:off x="838200" y="6484938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3DF386A2-9015-B141-B48A-A78AE3237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5</a:t>
            </a:fld>
            <a:endParaRPr lang="it-IT" alt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>
            <a:extLst>
              <a:ext uri="{FF2B5EF4-FFF2-40B4-BE49-F238E27FC236}">
                <a16:creationId xmlns:a16="http://schemas.microsoft.com/office/drawing/2014/main" id="{1B72ED73-37B8-B544-81B5-64D62E08E9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(segue) il destinatario dell’istanza</a:t>
            </a:r>
          </a:p>
        </p:txBody>
      </p:sp>
      <p:pic>
        <p:nvPicPr>
          <p:cNvPr id="7171" name="Segnaposto contenuto 2">
            <a:extLst>
              <a:ext uri="{FF2B5EF4-FFF2-40B4-BE49-F238E27FC236}">
                <a16:creationId xmlns:a16="http://schemas.microsoft.com/office/drawing/2014/main" id="{9F86CDC9-F978-724A-9522-E13A5C43F021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850" y="1778000"/>
            <a:ext cx="10991850" cy="4445000"/>
          </a:xfrm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82AF1D9-5542-9543-82B7-EF4EA49B5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6</a:t>
            </a:fld>
            <a:endParaRPr lang="it-IT" alt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 descr="&quot;&quot;">
            <a:extLst>
              <a:ext uri="{FF2B5EF4-FFF2-40B4-BE49-F238E27FC236}">
                <a16:creationId xmlns:a16="http://schemas.microsoft.com/office/drawing/2014/main" id="{82B621EA-E7BC-6547-A93E-D823A971DDD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20" name="Rectangle 9" descr="&quot;&quot;">
            <a:extLst>
              <a:ext uri="{FF2B5EF4-FFF2-40B4-BE49-F238E27FC236}">
                <a16:creationId xmlns:a16="http://schemas.microsoft.com/office/drawing/2014/main" id="{E3312ED6-4521-064D-A30B-1FDBB636105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58800" y="0"/>
            <a:ext cx="11166475" cy="2019300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21" name="Rectangle 11" descr="&quot;&quot;">
            <a:extLst>
              <a:ext uri="{FF2B5EF4-FFF2-40B4-BE49-F238E27FC236}">
                <a16:creationId xmlns:a16="http://schemas.microsoft.com/office/drawing/2014/main" id="{A750E1B3-EEDB-5244-AA1E-13E9923779D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66738" y="0"/>
            <a:ext cx="11155362" cy="2011363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197" name="Titolo 1">
            <a:extLst>
              <a:ext uri="{FF2B5EF4-FFF2-40B4-BE49-F238E27FC236}">
                <a16:creationId xmlns:a16="http://schemas.microsoft.com/office/drawing/2014/main" id="{CB502E97-7926-ED44-81FD-FE3DD6BDE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10167937" cy="1179513"/>
          </a:xfrm>
        </p:spPr>
        <p:txBody>
          <a:bodyPr/>
          <a:lstStyle/>
          <a:p>
            <a:pPr eaLnBrk="1" hangingPunct="1"/>
            <a:r>
              <a:rPr lang="it-IT" altLang="it-IT" sz="4000"/>
              <a:t>(segue) il primo adempimento dell’Esperto</a:t>
            </a:r>
          </a:p>
        </p:txBody>
      </p:sp>
      <p:sp>
        <p:nvSpPr>
          <p:cNvPr id="14" name="Rectangle 13" descr="&quot;&quot;">
            <a:extLst>
              <a:ext uri="{FF2B5EF4-FFF2-40B4-BE49-F238E27FC236}">
                <a16:creationId xmlns:a16="http://schemas.microsoft.com/office/drawing/2014/main" id="{18322E78-F1E9-944B-8AB6-6173358DE5E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98475" y="758825"/>
            <a:ext cx="128588" cy="7048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C2D841-CE4E-5645-B216-4A649A8D7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2222500"/>
            <a:ext cx="10725150" cy="3954463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400" dirty="0"/>
              <a:t>Nella fase iniziale, dopo aver accettato l'incarico (entro 2 gg. Lavorativi) convoca senza indugio l'imprenditore </a:t>
            </a:r>
            <a:r>
              <a:rPr lang="it-IT" sz="2400" i="1" dirty="0"/>
              <a:t>"per valutare l'esistenza di concrete prospettive di risanamento"</a:t>
            </a:r>
            <a:r>
              <a:rPr lang="it-IT" sz="2400" dirty="0"/>
              <a:t> anche sentito l'organo di controllo.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400" dirty="0"/>
              <a:t>All'esito: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dirty="0"/>
              <a:t>(i) se ritiene che vi siano concrete prospettive, incontra le altre parti e dà inizio alla fase di negoziazione;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400" dirty="0"/>
              <a:t>(ii) altrimenti, dispone l'archiviazione dell'istanza di composizione negoziata.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7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9F1445D-68C9-0542-B812-E3512650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7</a:t>
            </a:fld>
            <a:endParaRPr lang="it-IT" alt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 descr="&quot;&quot;">
            <a:extLst>
              <a:ext uri="{FF2B5EF4-FFF2-40B4-BE49-F238E27FC236}">
                <a16:creationId xmlns:a16="http://schemas.microsoft.com/office/drawing/2014/main" id="{96A56FF4-5966-5E4F-A878-D8CA4AA2215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19" name="Titolo 1">
            <a:extLst>
              <a:ext uri="{FF2B5EF4-FFF2-40B4-BE49-F238E27FC236}">
                <a16:creationId xmlns:a16="http://schemas.microsoft.com/office/drawing/2014/main" id="{E296BED2-4C3A-4740-AA7D-2CA506EE6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1375" y="549275"/>
            <a:ext cx="3600450" cy="5430838"/>
          </a:xfrm>
        </p:spPr>
        <p:txBody>
          <a:bodyPr/>
          <a:lstStyle/>
          <a:p>
            <a:pPr eaLnBrk="1" hangingPunct="1"/>
            <a:r>
              <a:rPr lang="it-IT" altLang="it-IT" sz="4600"/>
              <a:t>Effetti della presentazione dell’istanza</a:t>
            </a:r>
          </a:p>
        </p:txBody>
      </p:sp>
      <p:sp>
        <p:nvSpPr>
          <p:cNvPr id="10" name="sketch line" descr="&quot;&quot;">
            <a:extLst>
              <a:ext uri="{FF2B5EF4-FFF2-40B4-BE49-F238E27FC236}">
                <a16:creationId xmlns:a16="http://schemas.microsoft.com/office/drawing/2014/main" id="{33E654C4-63ED-6A42-9F7C-DD1287B965C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2543176" y="3259137"/>
            <a:ext cx="4481512" cy="17463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1" name="Segnaposto contenuto 2">
            <a:extLst>
              <a:ext uri="{FF2B5EF4-FFF2-40B4-BE49-F238E27FC236}">
                <a16:creationId xmlns:a16="http://schemas.microsoft.com/office/drawing/2014/main" id="{93AF0CCE-158E-E84B-93A6-E5F262D225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26038" y="375139"/>
            <a:ext cx="6224587" cy="5990492"/>
          </a:xfrm>
        </p:spPr>
        <p:txBody>
          <a:bodyPr anchor="ctr"/>
          <a:lstStyle/>
          <a:p>
            <a:pPr algn="just" eaLnBrk="1" hangingPunct="1">
              <a:defRPr/>
            </a:pPr>
            <a:r>
              <a:rPr lang="it-IT" altLang="it-IT" sz="2400" dirty="0"/>
              <a:t>A seguito della presentazione della istanza per la composizione negoziale </a:t>
            </a:r>
            <a:endParaRPr lang="it-IT" altLang="it-IT" sz="2400" b="1" u="sng" dirty="0"/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b="1" dirty="0"/>
              <a:t>l'imprenditore non perde il possesso dei beni e non si apre il concorso fra i creditori</a:t>
            </a:r>
            <a:r>
              <a:rPr lang="it-IT" altLang="it-IT" sz="2400" dirty="0"/>
              <a:t>. </a:t>
            </a:r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dirty="0"/>
              <a:t>non gli è impedito il compimento degli atti di amministrazione ordinaria o straordinaria, che non sono soggetti ad autorizzazione alcuna </a:t>
            </a:r>
            <a:r>
              <a:rPr lang="it-IT" altLang="it-IT" sz="2400" dirty="0">
                <a:solidFill>
                  <a:srgbClr val="FF0000"/>
                </a:solidFill>
              </a:rPr>
              <a:t>ma solo ad una segnalazione </a:t>
            </a:r>
            <a:r>
              <a:rPr lang="it-IT" altLang="it-IT" sz="2400" dirty="0"/>
              <a:t>preventiva</a:t>
            </a:r>
            <a:r>
              <a:rPr lang="it-IT" altLang="it-IT" sz="2400" dirty="0">
                <a:solidFill>
                  <a:srgbClr val="FF0000"/>
                </a:solidFill>
              </a:rPr>
              <a:t> all'Esperto</a:t>
            </a:r>
            <a:r>
              <a:rPr lang="it-IT" altLang="it-IT" sz="2400" dirty="0"/>
              <a:t>; </a:t>
            </a:r>
          </a:p>
          <a:p>
            <a:pPr algn="just" eaLnBrk="1" hangingPunct="1">
              <a:buFontTx/>
              <a:buChar char="-"/>
              <a:defRPr/>
            </a:pPr>
            <a:r>
              <a:rPr lang="it-IT" altLang="it-IT" sz="2400" dirty="0"/>
              <a:t>i pagamenti possono essere effettuati regolarmente, senza anche qui limitazioni. Anche i creditori non subiscono limitazioni, atteso che in difetto di istanza per l'applicazione di misure protettive essi possono agire sia in sede esecutiva che tramite presentazione di istanza di </a:t>
            </a:r>
            <a:r>
              <a:rPr lang="it-IT" altLang="it-IT" sz="2400" dirty="0" err="1"/>
              <a:t>l.g</a:t>
            </a:r>
            <a:r>
              <a:rPr lang="it-IT" altLang="it-IT" sz="2400" dirty="0"/>
              <a:t>.</a:t>
            </a:r>
          </a:p>
          <a:p>
            <a:pPr eaLnBrk="1" hangingPunct="1">
              <a:defRPr/>
            </a:pPr>
            <a:endParaRPr lang="it-IT" altLang="it-IT" sz="22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BB3AC07B-15A4-DB44-BA49-3158BACF6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8</a:t>
            </a:fld>
            <a:endParaRPr lang="it-IT" alt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CEED2A2-C1EE-0D42-BB5F-2A5B7E7B1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it-IT" altLang="it-IT" sz="3600" b="1" u="sng" dirty="0"/>
              <a:t>b) istanza per l'applicazione delle misure protettive  </a:t>
            </a:r>
            <a:br>
              <a:rPr lang="it-IT" altLang="it-IT" sz="3600" dirty="0"/>
            </a:br>
            <a:endParaRPr lang="it-IT" sz="3600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F39082B-ECEA-224F-940E-ADFFEABF2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214438"/>
            <a:ext cx="10905066" cy="4962525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Oltre all'istanza di negoziazione, l'imprenditore può, </a:t>
            </a:r>
            <a:r>
              <a:rPr lang="it-IT" sz="2000" u="sng" dirty="0"/>
              <a:t>contestualmente</a:t>
            </a:r>
            <a:r>
              <a:rPr lang="it-IT" sz="2000" dirty="0"/>
              <a:t> o </a:t>
            </a:r>
            <a:r>
              <a:rPr lang="it-IT" sz="2000" u="sng" dirty="0"/>
              <a:t>successivamente</a:t>
            </a:r>
            <a:r>
              <a:rPr lang="it-IT" sz="2000" dirty="0"/>
              <a:t>, presentare (sempre tramite PT) </a:t>
            </a:r>
            <a:r>
              <a:rPr lang="it-IT" sz="2000" u="sng" dirty="0"/>
              <a:t>separata istanza di applicazione di misure protettive del patrimonio</a:t>
            </a:r>
            <a:r>
              <a:rPr lang="it-IT" sz="2000" dirty="0"/>
              <a:t> (art. 18, comma 1). Tale istanza viene pubblicata a Registro delle Imprese ma solo unitamente all'accettazione dell'Esperto (quindi dopo tale evento).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Dalla </a:t>
            </a:r>
            <a:r>
              <a:rPr lang="it-IT" sz="2000" b="1" u="sng" dirty="0"/>
              <a:t>pubblicazione</a:t>
            </a:r>
            <a:r>
              <a:rPr lang="it-IT" sz="2000" dirty="0"/>
              <a:t> scattano automaticamente gli effetti </a:t>
            </a:r>
            <a:r>
              <a:rPr lang="it-IT" sz="2000" dirty="0">
                <a:solidFill>
                  <a:srgbClr val="FF0000"/>
                </a:solidFill>
              </a:rPr>
              <a:t>protettivi</a:t>
            </a:r>
            <a:r>
              <a:rPr lang="it-IT" sz="2000" dirty="0"/>
              <a:t> --&gt; divieto </a:t>
            </a:r>
            <a:r>
              <a:rPr lang="it-IT" sz="2000" b="1" dirty="0"/>
              <a:t>di acquisizione diritti di prelazione, tranne quelli volontari, </a:t>
            </a:r>
            <a:r>
              <a:rPr lang="it-IT" sz="2000" dirty="0"/>
              <a:t>e di </a:t>
            </a:r>
            <a:r>
              <a:rPr lang="it-IT" sz="2000" b="1" dirty="0"/>
              <a:t>inizio e prosecuzione azioni esecutive e cautelari </a:t>
            </a:r>
            <a:r>
              <a:rPr lang="it-IT" sz="2000" dirty="0"/>
              <a:t>su beni dell'impresa e su quelli - anche di terzi - con i quali viene e fintanto che dura la negoziazione e non viene archiviata (quindi anche oltre la durata della protezione) le eventuali istanze di </a:t>
            </a:r>
            <a:r>
              <a:rPr lang="it-IT" sz="2000" dirty="0" err="1"/>
              <a:t>l.g</a:t>
            </a:r>
            <a:r>
              <a:rPr lang="it-IT" sz="2000" dirty="0"/>
              <a:t>. sono improcedibili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b="1" u="sng" dirty="0"/>
              <a:t>La limitazione non opera per i diritti di credito dei lavoratori</a:t>
            </a:r>
            <a:endParaRPr lang="it-IT" sz="2000" dirty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L'applicazione delle misure protettive </a:t>
            </a:r>
            <a:r>
              <a:rPr lang="it-IT" sz="2000" dirty="0">
                <a:solidFill>
                  <a:srgbClr val="FF0000"/>
                </a:solidFill>
              </a:rPr>
              <a:t>non impedisce pagamenti </a:t>
            </a:r>
            <a:r>
              <a:rPr lang="it-IT" sz="2000" dirty="0"/>
              <a:t>da parte del debitore.</a:t>
            </a:r>
            <a:br>
              <a:rPr lang="it-IT" sz="2000" dirty="0"/>
            </a:br>
            <a:r>
              <a:rPr lang="it-IT" sz="2000" dirty="0"/>
              <a:t>Così espressamente l'art. 18 , comma 1 "Non sono inibiti i pagamenti".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sz="2000" dirty="0"/>
              <a:t>Lo </a:t>
            </a:r>
            <a:r>
              <a:rPr lang="it-IT" sz="2000" u="sng" dirty="0"/>
              <a:t>stesso giorno</a:t>
            </a:r>
            <a:r>
              <a:rPr lang="it-IT" sz="2000" dirty="0"/>
              <a:t> di presentazione dell'istanza per le misure </a:t>
            </a:r>
            <a:r>
              <a:rPr lang="it-IT" sz="2000" b="1" u="sng" dirty="0"/>
              <a:t>protettive</a:t>
            </a:r>
            <a:r>
              <a:rPr lang="it-IT" sz="2000" dirty="0"/>
              <a:t>, l'imprenditore deve depositare separato </a:t>
            </a:r>
            <a:r>
              <a:rPr lang="it-IT" sz="2000" u="sng" dirty="0"/>
              <a:t>ricorso al tribunale competente</a:t>
            </a:r>
            <a:r>
              <a:rPr lang="it-IT" sz="2000" dirty="0"/>
              <a:t>, chiedendo la conferma o la modifica delle stesse; l'omesso o ritardato deposito del ricorso è causa di inefficacia delle misure (art. 19, comma 1).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sz="17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Isosceles Triangle 45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724C19-E292-D041-8704-AB6E144E7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AA26-F6A4-594C-B578-890970F5F7E9}" type="slidenum">
              <a:rPr lang="it-IT" altLang="it-IT" smtClean="0"/>
              <a:pPr/>
              <a:t>9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9577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2362</Words>
  <Application>Microsoft Macintosh PowerPoint</Application>
  <PresentationFormat>Widescreen</PresentationFormat>
  <Paragraphs>132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Tema di Office</vt:lpstr>
      <vt:lpstr>La composizione negoziata per la crisi di impresa </vt:lpstr>
      <vt:lpstr>Fase iniziale</vt:lpstr>
      <vt:lpstr>Il presupposto soggettivo</vt:lpstr>
      <vt:lpstr>Il presupposto oggettivo</vt:lpstr>
      <vt:lpstr>a) istanza di composizione negoziata della crisi (art. 12);  </vt:lpstr>
      <vt:lpstr>(segue) il destinatario dell’istanza</vt:lpstr>
      <vt:lpstr>(segue) il primo adempimento dell’Esperto</vt:lpstr>
      <vt:lpstr>Effetti della presentazione dell’istanza</vt:lpstr>
      <vt:lpstr>b) istanza per l'applicazione delle misure protettive   </vt:lpstr>
      <vt:lpstr>Ambito stragiudiziale </vt:lpstr>
      <vt:lpstr>(segue)  lo svolgimento delle trattative</vt:lpstr>
      <vt:lpstr>Ambito Giudiziale</vt:lpstr>
      <vt:lpstr>FASE FINALE </vt:lpstr>
      <vt:lpstr>(segue)  gli epiloghi  alternativi</vt:lpstr>
      <vt:lpstr>Effetti conseguenti</vt:lpstr>
      <vt:lpstr>(segue)</vt:lpstr>
      <vt:lpstr>Le misure premiali</vt:lpstr>
      <vt:lpstr>Il concordato semplificato (art. 18)</vt:lpstr>
      <vt:lpstr>(i) La presentazione</vt:lpstr>
      <vt:lpstr>(ii) La comunicazione ai creditori </vt:lpstr>
      <vt:lpstr>(iii) Il giudizio di omologazione</vt:lpstr>
      <vt:lpstr>(segue) «l’utilità»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composizione negoziata per la crisi di impresa</dc:title>
  <dc:creator>Microsoft Office User</dc:creator>
  <cp:lastModifiedBy>RICCARDO FAVA</cp:lastModifiedBy>
  <cp:revision>31</cp:revision>
  <cp:lastPrinted>2021-09-14T19:08:29Z</cp:lastPrinted>
  <dcterms:created xsi:type="dcterms:W3CDTF">2021-08-22T09:08:44Z</dcterms:created>
  <dcterms:modified xsi:type="dcterms:W3CDTF">2024-02-26T15:33:47Z</dcterms:modified>
</cp:coreProperties>
</file>