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7" r:id="rId18"/>
    <p:sldId id="272" r:id="rId19"/>
    <p:sldId id="273" r:id="rId20"/>
    <p:sldId id="274" r:id="rId21"/>
    <p:sldId id="275" r:id="rId22"/>
    <p:sldId id="276" r:id="rId23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662"/>
  </p:normalViewPr>
  <p:slideViewPr>
    <p:cSldViewPr snapToGrid="0">
      <p:cViewPr varScale="1">
        <p:scale>
          <a:sx n="109" d="100"/>
          <a:sy n="109" d="100"/>
        </p:scale>
        <p:origin x="680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1C84FE7-D3A2-6C06-9C33-690707A40FD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B01CFFDA-BEDE-355D-D82A-5D0A2F4C161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7915A493-C099-0483-3F2B-387FEFE30C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131FDB-A0AD-EC4A-895C-E19867DB34AA}" type="datetimeFigureOut">
              <a:rPr lang="it-IT" smtClean="0"/>
              <a:t>29/04/24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C70065C2-1AE2-391F-6EBA-7D45CCB0CE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289E460B-DFAB-268C-D49F-1EA7F8BBFE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13DA4-CFEB-0246-9052-11B74177FA4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635260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63E7D6C-4B8C-6AA3-96F8-2A68A9EAD3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7A2EB8F1-4F7B-B45B-5FF7-BB737A53655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4B30C43E-F05B-8A42-D563-9C836CB8C9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131FDB-A0AD-EC4A-895C-E19867DB34AA}" type="datetimeFigureOut">
              <a:rPr lang="it-IT" smtClean="0"/>
              <a:t>29/04/24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31A12A55-2041-97C0-4516-7433BD45E2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6A682D89-412B-8E2E-A8F8-DF1EFB9227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13DA4-CFEB-0246-9052-11B74177FA4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773882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69DCDCC3-710F-9920-CE76-BCF5645A1B1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56578A8A-F0BF-F0CB-F471-21044E137CA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2E8FC1C0-50E2-FD59-D648-528155637F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131FDB-A0AD-EC4A-895C-E19867DB34AA}" type="datetimeFigureOut">
              <a:rPr lang="it-IT" smtClean="0"/>
              <a:t>29/04/24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2235C3C9-54FF-CAF6-98AF-F1B21BF644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0C00A615-2FA8-D82E-F7EC-2B4E6C303D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13DA4-CFEB-0246-9052-11B74177FA4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253265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9324821-812E-DC3E-76C8-95D1EB14AB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96269A0-51E8-A69E-D661-11DBE86F76E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4047FEB3-0651-C869-2C1E-A52DF36A23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131FDB-A0AD-EC4A-895C-E19867DB34AA}" type="datetimeFigureOut">
              <a:rPr lang="it-IT" smtClean="0"/>
              <a:t>29/04/24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FE60C210-55C0-CE09-7D5F-5B87C0AEE4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18FFE018-ADE6-E70A-F783-3059070071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13DA4-CFEB-0246-9052-11B74177FA4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046416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5E5EB9C-32C8-8D96-59C9-FD11CCF538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431B7EEC-C19B-15B5-0F07-2FF2BA18CF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2010CADE-CF3C-84AD-5AB4-82D5F14215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131FDB-A0AD-EC4A-895C-E19867DB34AA}" type="datetimeFigureOut">
              <a:rPr lang="it-IT" smtClean="0"/>
              <a:t>29/04/24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E1A4AF03-6318-7530-9747-B5FCBFE9F7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8456E86D-2F75-CD89-B5AA-1F7E159AF7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13DA4-CFEB-0246-9052-11B74177FA4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450282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143F2C8-845B-D59A-0995-6DBC97135F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3908706-F837-1490-E6F5-4507567372F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65FFC28B-CF37-D096-7567-38BBE202F7D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25F512D7-39B2-DFA0-500A-87D81C61F3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131FDB-A0AD-EC4A-895C-E19867DB34AA}" type="datetimeFigureOut">
              <a:rPr lang="it-IT" smtClean="0"/>
              <a:t>29/04/24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D8872925-01F5-E2AC-CC8D-61DF44B307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88A0D638-5C03-11E4-428B-549592AE32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13DA4-CFEB-0246-9052-11B74177FA4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779121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6D6BF44-354E-4EED-F762-A475D452B4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C52E10A9-C11D-86F4-355D-9F55D09DA8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A6397339-8289-42EC-80DE-949D5B05530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0FB9673F-DEA9-48FB-2754-977AAC8F6AC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CAF3B896-5010-2BFB-D99B-62F9FFA8E5F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786487BC-48F7-DB66-8436-F2B639E041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131FDB-A0AD-EC4A-895C-E19867DB34AA}" type="datetimeFigureOut">
              <a:rPr lang="it-IT" smtClean="0"/>
              <a:t>29/04/24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F2E55FBB-01EB-010A-F415-368C1FCAFB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36B64B08-B5DA-066A-2D06-F7042164CB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13DA4-CFEB-0246-9052-11B74177FA4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914420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B25874A-569A-DB3B-1951-ECCAB29062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CA31F4BD-4722-1AB7-5DD8-E4EF8E477F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131FDB-A0AD-EC4A-895C-E19867DB34AA}" type="datetimeFigureOut">
              <a:rPr lang="it-IT" smtClean="0"/>
              <a:t>29/04/24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6E016A96-103F-B899-B0D7-E374223F99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C15E9C05-7C16-BACE-C3C4-029506943E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13DA4-CFEB-0246-9052-11B74177FA4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057100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D61F733B-050D-FAC1-4A8F-BC3C7F4480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131FDB-A0AD-EC4A-895C-E19867DB34AA}" type="datetimeFigureOut">
              <a:rPr lang="it-IT" smtClean="0"/>
              <a:t>29/04/24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0BD2CAB9-58AB-8C02-1961-027A13BE2E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52DC0933-122D-111E-84F2-17EDEB91CD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13DA4-CFEB-0246-9052-11B74177FA4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019766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E056E29-CA9B-1BCF-3079-35A634F4C3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57EE44BC-EB7A-11B2-9564-F9151E701D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91B4EC1D-AE67-C893-11DF-AC6A91B2902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BDF9E833-DCAC-DB7D-64FA-123B658618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131FDB-A0AD-EC4A-895C-E19867DB34AA}" type="datetimeFigureOut">
              <a:rPr lang="it-IT" smtClean="0"/>
              <a:t>29/04/24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E10EEF87-5B19-0794-E92B-2B441BEBA8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72428954-A03C-26E7-FA3E-CD62DD3C55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13DA4-CFEB-0246-9052-11B74177FA4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293843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F04219C-DCC1-AFE6-5E97-FD1453F29B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126FCC51-09D1-9429-26C9-16C09EA318D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898A7237-FF06-4132-E3CC-E00ABD9D03A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0727B28B-DDAF-B367-EB8D-32E106E2A0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131FDB-A0AD-EC4A-895C-E19867DB34AA}" type="datetimeFigureOut">
              <a:rPr lang="it-IT" smtClean="0"/>
              <a:t>29/04/24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786C9C22-DA67-E418-A8EB-28C4FA78B1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C70E6175-3479-1E1F-3832-B071FE8DE5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13DA4-CFEB-0246-9052-11B74177FA4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205697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4AFDD700-BA56-9FB7-2827-210A9075D3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5BE6D3BF-DADB-1F86-2E68-E3C8C2F41F5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CA2946EA-3D9F-B218-70CB-BBB9344FA58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0131FDB-A0AD-EC4A-895C-E19867DB34AA}" type="datetimeFigureOut">
              <a:rPr lang="it-IT" smtClean="0"/>
              <a:t>29/04/24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A043D070-7230-6655-6A65-48C017908D8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F66EC981-613A-1365-1D06-905ED3CB95E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6F13DA4-CFEB-0246-9052-11B74177FA4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755572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>
            <a:extLst>
              <a:ext uri="{FF2B5EF4-FFF2-40B4-BE49-F238E27FC236}">
                <a16:creationId xmlns:a16="http://schemas.microsoft.com/office/drawing/2014/main" id="{6D640CC5-4B7E-EE03-296B-60205F86B59B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prstGeom prst="rect">
            <a:avLst/>
          </a:prstGeom>
        </p:spPr>
        <p:txBody>
          <a:bodyPr vert="horz" wrap="square" lIns="0" tIns="48260" rIns="0" bIns="0" rtlCol="0">
            <a:spAutoFit/>
          </a:bodyPr>
          <a:lstStyle/>
          <a:p>
            <a:pPr marL="12700" marR="5080" indent="1905" algn="ctr">
              <a:lnSpc>
                <a:spcPts val="4140"/>
              </a:lnSpc>
              <a:spcBef>
                <a:spcPts val="380"/>
              </a:spcBef>
            </a:pPr>
            <a:r>
              <a:rPr sz="3600" b="1" dirty="0">
                <a:solidFill>
                  <a:srgbClr val="FF0000"/>
                </a:solidFill>
                <a:latin typeface="Arial"/>
                <a:cs typeface="Arial"/>
              </a:rPr>
              <a:t>IL</a:t>
            </a:r>
            <a:r>
              <a:rPr sz="3600" b="1" spc="-40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3600" b="1" spc="-10" dirty="0">
                <a:solidFill>
                  <a:srgbClr val="FF0000"/>
                </a:solidFill>
                <a:latin typeface="Arial"/>
                <a:cs typeface="Arial"/>
              </a:rPr>
              <a:t>SOVRAINDEBITAMENTO </a:t>
            </a:r>
            <a:r>
              <a:rPr sz="3600" b="1" dirty="0">
                <a:solidFill>
                  <a:srgbClr val="FF0000"/>
                </a:solidFill>
                <a:latin typeface="Arial"/>
                <a:cs typeface="Arial"/>
              </a:rPr>
              <a:t>NEL</a:t>
            </a:r>
            <a:r>
              <a:rPr sz="3600" b="1" spc="-65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3600" b="1" dirty="0">
                <a:solidFill>
                  <a:srgbClr val="FF0000"/>
                </a:solidFill>
                <a:latin typeface="Arial"/>
                <a:cs typeface="Arial"/>
              </a:rPr>
              <a:t>CODICE</a:t>
            </a:r>
            <a:r>
              <a:rPr sz="3600" b="1" spc="-65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3600" b="1" dirty="0">
                <a:solidFill>
                  <a:srgbClr val="FF0000"/>
                </a:solidFill>
                <a:latin typeface="Arial"/>
                <a:cs typeface="Arial"/>
              </a:rPr>
              <a:t>DELLA</a:t>
            </a:r>
            <a:r>
              <a:rPr sz="3600" b="1" spc="-65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3600" b="1" dirty="0">
                <a:solidFill>
                  <a:srgbClr val="FF0000"/>
                </a:solidFill>
                <a:latin typeface="Arial"/>
                <a:cs typeface="Arial"/>
              </a:rPr>
              <a:t>CRISI</a:t>
            </a:r>
            <a:r>
              <a:rPr sz="3600" b="1" spc="-65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3600" b="1" spc="-50" dirty="0">
                <a:solidFill>
                  <a:srgbClr val="FF0000"/>
                </a:solidFill>
                <a:latin typeface="Arial"/>
                <a:cs typeface="Arial"/>
              </a:rPr>
              <a:t>E </a:t>
            </a:r>
            <a:r>
              <a:rPr sz="3600" b="1" spc="-10" dirty="0">
                <a:solidFill>
                  <a:srgbClr val="FF0000"/>
                </a:solidFill>
                <a:latin typeface="Arial"/>
                <a:cs typeface="Arial"/>
              </a:rPr>
              <a:t>DELL’INSOLVENZA</a:t>
            </a:r>
            <a:endParaRPr sz="3600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69362957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1BF6F69-992C-2B8E-923A-4AE837B7F6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2354" y="700209"/>
            <a:ext cx="10515600" cy="4351338"/>
          </a:xfrm>
        </p:spPr>
        <p:txBody>
          <a:bodyPr/>
          <a:lstStyle/>
          <a:p>
            <a:pPr marL="0" indent="0" algn="ctr">
              <a:lnSpc>
                <a:spcPts val="2820"/>
              </a:lnSpc>
              <a:spcBef>
                <a:spcPts val="100"/>
              </a:spcBef>
              <a:buNone/>
            </a:pPr>
            <a:r>
              <a:rPr lang="it-IT" sz="2800" b="1" dirty="0">
                <a:latin typeface="Arial"/>
                <a:cs typeface="Arial"/>
              </a:rPr>
              <a:t>Ristrutturazione</a:t>
            </a:r>
            <a:r>
              <a:rPr lang="it-IT" sz="2800" b="1" spc="-45" dirty="0">
                <a:latin typeface="Arial"/>
                <a:cs typeface="Arial"/>
              </a:rPr>
              <a:t> </a:t>
            </a:r>
            <a:r>
              <a:rPr lang="it-IT" sz="2800" b="1" dirty="0">
                <a:latin typeface="Arial"/>
                <a:cs typeface="Arial"/>
              </a:rPr>
              <a:t>dei</a:t>
            </a:r>
            <a:r>
              <a:rPr lang="it-IT" sz="2800" b="1" spc="-50" dirty="0">
                <a:latin typeface="Arial"/>
                <a:cs typeface="Arial"/>
              </a:rPr>
              <a:t> </a:t>
            </a:r>
            <a:r>
              <a:rPr lang="it-IT" sz="2800" b="1" dirty="0">
                <a:latin typeface="Arial"/>
                <a:cs typeface="Arial"/>
              </a:rPr>
              <a:t>debiti</a:t>
            </a:r>
            <a:r>
              <a:rPr lang="it-IT" sz="2800" b="1" spc="-35" dirty="0">
                <a:latin typeface="Arial"/>
                <a:cs typeface="Arial"/>
              </a:rPr>
              <a:t> </a:t>
            </a:r>
            <a:r>
              <a:rPr lang="it-IT" sz="2800" b="1" dirty="0">
                <a:latin typeface="Arial"/>
                <a:cs typeface="Arial"/>
              </a:rPr>
              <a:t>del</a:t>
            </a:r>
            <a:r>
              <a:rPr lang="it-IT" sz="2800" b="1" spc="-55" dirty="0">
                <a:latin typeface="Arial"/>
                <a:cs typeface="Arial"/>
              </a:rPr>
              <a:t> </a:t>
            </a:r>
            <a:r>
              <a:rPr lang="it-IT" sz="2800" b="1" spc="-10" dirty="0">
                <a:latin typeface="Arial"/>
                <a:cs typeface="Arial"/>
              </a:rPr>
              <a:t>consumatore.</a:t>
            </a:r>
          </a:p>
          <a:p>
            <a:pPr marL="0" indent="0" algn="ctr">
              <a:lnSpc>
                <a:spcPts val="2820"/>
              </a:lnSpc>
              <a:spcBef>
                <a:spcPts val="100"/>
              </a:spcBef>
              <a:buNone/>
            </a:pPr>
            <a:endParaRPr lang="it-IT" sz="2800" dirty="0">
              <a:latin typeface="Arial"/>
              <a:cs typeface="Arial"/>
            </a:endParaRPr>
          </a:p>
          <a:p>
            <a:pPr marL="0" indent="0" algn="ctr">
              <a:lnSpc>
                <a:spcPts val="2760"/>
              </a:lnSpc>
              <a:buNone/>
            </a:pPr>
            <a:r>
              <a:rPr lang="it-IT" sz="2800" dirty="0">
                <a:latin typeface="Arial MT"/>
                <a:cs typeface="Arial MT"/>
              </a:rPr>
              <a:t>Da</a:t>
            </a:r>
            <a:r>
              <a:rPr lang="it-IT" sz="2800" spc="-2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art.</a:t>
            </a:r>
            <a:r>
              <a:rPr lang="it-IT" sz="2800" spc="-2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67</a:t>
            </a:r>
            <a:r>
              <a:rPr lang="it-IT" sz="2800" spc="-3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ad</a:t>
            </a:r>
            <a:r>
              <a:rPr lang="it-IT" sz="2800" spc="-25" dirty="0">
                <a:latin typeface="Arial MT"/>
                <a:cs typeface="Arial MT"/>
              </a:rPr>
              <a:t> </a:t>
            </a:r>
            <a:r>
              <a:rPr lang="it-IT" sz="2800" spc="-10" dirty="0">
                <a:latin typeface="Arial MT"/>
                <a:cs typeface="Arial MT"/>
              </a:rPr>
              <a:t>art.73</a:t>
            </a:r>
            <a:endParaRPr lang="it-IT" sz="2800" dirty="0">
              <a:latin typeface="Arial MT"/>
              <a:cs typeface="Arial MT"/>
            </a:endParaRPr>
          </a:p>
          <a:p>
            <a:pPr marL="0" marR="5080" indent="0" algn="just">
              <a:lnSpc>
                <a:spcPts val="2760"/>
              </a:lnSpc>
              <a:spcBef>
                <a:spcPts val="130"/>
              </a:spcBef>
              <a:buNone/>
            </a:pPr>
            <a:r>
              <a:rPr lang="it-IT" sz="2800" dirty="0">
                <a:latin typeface="Arial MT"/>
                <a:cs typeface="Arial MT"/>
              </a:rPr>
              <a:t>Il</a:t>
            </a:r>
            <a:r>
              <a:rPr lang="it-IT" sz="2800" spc="-7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consumatore</a:t>
            </a:r>
            <a:r>
              <a:rPr lang="it-IT" sz="2800" spc="-75" dirty="0">
                <a:latin typeface="Arial MT"/>
                <a:cs typeface="Arial MT"/>
              </a:rPr>
              <a:t> </a:t>
            </a:r>
            <a:r>
              <a:rPr lang="it-IT" sz="2800" spc="-10" dirty="0" err="1">
                <a:latin typeface="Arial MT"/>
                <a:cs typeface="Arial MT"/>
              </a:rPr>
              <a:t>sovraindebitato</a:t>
            </a:r>
            <a:r>
              <a:rPr lang="it-IT" sz="2800" spc="-10" dirty="0">
                <a:latin typeface="Arial MT"/>
                <a:cs typeface="Arial MT"/>
              </a:rPr>
              <a:t>,</a:t>
            </a:r>
            <a:r>
              <a:rPr lang="it-IT" sz="2800" spc="-6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con</a:t>
            </a:r>
            <a:r>
              <a:rPr lang="it-IT" sz="2800" spc="-7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l’ausilio</a:t>
            </a:r>
            <a:r>
              <a:rPr lang="it-IT" sz="2800" spc="-6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dell’OCC,</a:t>
            </a:r>
            <a:r>
              <a:rPr lang="it-IT" sz="2800" spc="-6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può</a:t>
            </a:r>
            <a:r>
              <a:rPr lang="it-IT" sz="2800" spc="-75" dirty="0">
                <a:latin typeface="Arial MT"/>
                <a:cs typeface="Arial MT"/>
              </a:rPr>
              <a:t> </a:t>
            </a:r>
            <a:r>
              <a:rPr lang="it-IT" sz="2800" spc="-10" dirty="0">
                <a:latin typeface="Arial MT"/>
                <a:cs typeface="Arial MT"/>
              </a:rPr>
              <a:t>proporre </a:t>
            </a:r>
            <a:r>
              <a:rPr lang="it-IT" sz="2800" dirty="0">
                <a:latin typeface="Arial MT"/>
                <a:cs typeface="Arial MT"/>
              </a:rPr>
              <a:t>ai</a:t>
            </a:r>
            <a:r>
              <a:rPr lang="it-IT" sz="2800" spc="-5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creditori</a:t>
            </a:r>
            <a:r>
              <a:rPr lang="it-IT" sz="2800" spc="-4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un</a:t>
            </a:r>
            <a:r>
              <a:rPr lang="it-IT" sz="2800" spc="-45" dirty="0">
                <a:latin typeface="Arial MT"/>
                <a:cs typeface="Arial MT"/>
              </a:rPr>
              <a:t> </a:t>
            </a:r>
            <a:r>
              <a:rPr lang="it-IT" sz="2800" b="1" dirty="0">
                <a:latin typeface="Arial"/>
                <a:cs typeface="Arial"/>
              </a:rPr>
              <a:t>piano</a:t>
            </a:r>
            <a:r>
              <a:rPr lang="it-IT" sz="2800" b="1" spc="-50" dirty="0">
                <a:latin typeface="Arial"/>
                <a:cs typeface="Arial"/>
              </a:rPr>
              <a:t> </a:t>
            </a:r>
            <a:r>
              <a:rPr lang="it-IT" sz="2800" b="1" dirty="0">
                <a:latin typeface="Arial"/>
                <a:cs typeface="Arial"/>
              </a:rPr>
              <a:t>di</a:t>
            </a:r>
            <a:r>
              <a:rPr lang="it-IT" sz="2800" b="1" spc="-40" dirty="0">
                <a:latin typeface="Arial"/>
                <a:cs typeface="Arial"/>
              </a:rPr>
              <a:t> </a:t>
            </a:r>
            <a:r>
              <a:rPr lang="it-IT" sz="2800" b="1" dirty="0">
                <a:latin typeface="Arial"/>
                <a:cs typeface="Arial"/>
              </a:rPr>
              <a:t>ristrutturazione</a:t>
            </a:r>
            <a:r>
              <a:rPr lang="it-IT" sz="2800" b="1" spc="-45" dirty="0">
                <a:latin typeface="Arial"/>
                <a:cs typeface="Arial"/>
              </a:rPr>
              <a:t> </a:t>
            </a:r>
            <a:r>
              <a:rPr lang="it-IT" sz="2800" b="1" dirty="0">
                <a:latin typeface="Arial"/>
                <a:cs typeface="Arial"/>
              </a:rPr>
              <a:t>dei</a:t>
            </a:r>
            <a:r>
              <a:rPr lang="it-IT" sz="2800" b="1" spc="-40" dirty="0">
                <a:latin typeface="Arial"/>
                <a:cs typeface="Arial"/>
              </a:rPr>
              <a:t> </a:t>
            </a:r>
            <a:r>
              <a:rPr lang="it-IT" sz="2800" b="1" dirty="0">
                <a:latin typeface="Arial"/>
                <a:cs typeface="Arial"/>
              </a:rPr>
              <a:t>debiti</a:t>
            </a:r>
            <a:r>
              <a:rPr lang="it-IT" sz="2800" b="1" spc="-35" dirty="0">
                <a:latin typeface="Arial"/>
                <a:cs typeface="Arial"/>
              </a:rPr>
              <a:t> </a:t>
            </a:r>
            <a:r>
              <a:rPr lang="it-IT" sz="2800" dirty="0">
                <a:latin typeface="Arial MT"/>
                <a:cs typeface="Arial MT"/>
              </a:rPr>
              <a:t>che</a:t>
            </a:r>
            <a:r>
              <a:rPr lang="it-IT" sz="2800" spc="-5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indichi</a:t>
            </a:r>
            <a:r>
              <a:rPr lang="it-IT" sz="2800" spc="-45" dirty="0">
                <a:latin typeface="Arial MT"/>
                <a:cs typeface="Arial MT"/>
              </a:rPr>
              <a:t> </a:t>
            </a:r>
            <a:r>
              <a:rPr lang="it-IT" sz="2800" spc="-25" dirty="0">
                <a:latin typeface="Arial MT"/>
                <a:cs typeface="Arial MT"/>
              </a:rPr>
              <a:t>in </a:t>
            </a:r>
            <a:r>
              <a:rPr lang="it-IT" sz="2800" dirty="0">
                <a:latin typeface="Arial MT"/>
                <a:cs typeface="Arial MT"/>
              </a:rPr>
              <a:t>modo</a:t>
            </a:r>
            <a:r>
              <a:rPr lang="it-IT" sz="2800" spc="-7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specifico</a:t>
            </a:r>
            <a:r>
              <a:rPr lang="it-IT" sz="2800" spc="-7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tempi</a:t>
            </a:r>
            <a:r>
              <a:rPr lang="it-IT" sz="2800" spc="-7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e</a:t>
            </a:r>
            <a:r>
              <a:rPr lang="it-IT" sz="2800" spc="-7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modalità</a:t>
            </a:r>
            <a:r>
              <a:rPr lang="it-IT" sz="2800" spc="-7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per</a:t>
            </a:r>
            <a:r>
              <a:rPr lang="it-IT" sz="2800" spc="-6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superare</a:t>
            </a:r>
            <a:r>
              <a:rPr lang="it-IT" sz="2800" spc="-7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la</a:t>
            </a:r>
            <a:r>
              <a:rPr lang="it-IT" sz="2800" spc="-7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crisi</a:t>
            </a:r>
            <a:r>
              <a:rPr lang="it-IT" sz="2800" spc="-70" dirty="0">
                <a:latin typeface="Arial MT"/>
                <a:cs typeface="Arial MT"/>
              </a:rPr>
              <a:t> </a:t>
            </a:r>
            <a:r>
              <a:rPr lang="it-IT" sz="2800" spc="-25" dirty="0">
                <a:latin typeface="Arial MT"/>
                <a:cs typeface="Arial MT"/>
              </a:rPr>
              <a:t>da </a:t>
            </a:r>
            <a:r>
              <a:rPr lang="it-IT" sz="2800" spc="-10" dirty="0">
                <a:latin typeface="Arial MT"/>
                <a:cs typeface="Arial MT"/>
              </a:rPr>
              <a:t>sovraindebitamento.</a:t>
            </a:r>
            <a:r>
              <a:rPr lang="it-IT" sz="2800" spc="-6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La</a:t>
            </a:r>
            <a:r>
              <a:rPr lang="it-IT" sz="2800" spc="-6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proposta</a:t>
            </a:r>
            <a:r>
              <a:rPr lang="it-IT" sz="2800" spc="-6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ha</a:t>
            </a:r>
            <a:r>
              <a:rPr lang="it-IT" sz="2800" spc="-6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contenuto</a:t>
            </a:r>
            <a:r>
              <a:rPr lang="it-IT" sz="2800" spc="-6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libero</a:t>
            </a:r>
            <a:r>
              <a:rPr lang="it-IT" sz="2800" spc="-6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e</a:t>
            </a:r>
            <a:r>
              <a:rPr lang="it-IT" sz="2800" spc="-65" dirty="0">
                <a:latin typeface="Arial MT"/>
                <a:cs typeface="Arial MT"/>
              </a:rPr>
              <a:t> </a:t>
            </a:r>
            <a:r>
              <a:rPr lang="it-IT" sz="2800" spc="-25" dirty="0">
                <a:latin typeface="Arial MT"/>
                <a:cs typeface="Arial MT"/>
              </a:rPr>
              <a:t>può </a:t>
            </a:r>
            <a:r>
              <a:rPr lang="it-IT" sz="2800" dirty="0">
                <a:latin typeface="Arial MT"/>
                <a:cs typeface="Arial MT"/>
              </a:rPr>
              <a:t>prevedere</a:t>
            </a:r>
            <a:r>
              <a:rPr lang="it-IT" sz="2800" spc="-7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il</a:t>
            </a:r>
            <a:r>
              <a:rPr lang="it-IT" sz="2800" spc="-70" dirty="0">
                <a:latin typeface="Arial MT"/>
                <a:cs typeface="Arial MT"/>
              </a:rPr>
              <a:t> </a:t>
            </a:r>
            <a:r>
              <a:rPr lang="it-IT" sz="2800" spc="-10" dirty="0">
                <a:latin typeface="Arial MT"/>
                <a:cs typeface="Arial MT"/>
              </a:rPr>
              <a:t>soddisfacimento,</a:t>
            </a:r>
            <a:r>
              <a:rPr lang="it-IT" sz="2800" spc="-6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anche</a:t>
            </a:r>
            <a:r>
              <a:rPr lang="it-IT" sz="2800" spc="-7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parziale,</a:t>
            </a:r>
            <a:r>
              <a:rPr lang="it-IT" sz="2800" spc="-6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dei</a:t>
            </a:r>
            <a:r>
              <a:rPr lang="it-IT" sz="2800" spc="-6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crediti</a:t>
            </a:r>
            <a:r>
              <a:rPr lang="it-IT" sz="2800" spc="-7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in</a:t>
            </a:r>
            <a:r>
              <a:rPr lang="it-IT" sz="2800" spc="-70" dirty="0">
                <a:latin typeface="Arial MT"/>
                <a:cs typeface="Arial MT"/>
              </a:rPr>
              <a:t> </a:t>
            </a:r>
            <a:r>
              <a:rPr lang="it-IT" sz="2800" spc="-10" dirty="0">
                <a:latin typeface="Arial MT"/>
                <a:cs typeface="Arial MT"/>
              </a:rPr>
              <a:t>qualsiasi forma.</a:t>
            </a:r>
            <a:endParaRPr lang="it-IT" sz="2800" dirty="0">
              <a:latin typeface="Arial MT"/>
              <a:cs typeface="Arial MT"/>
            </a:endParaRPr>
          </a:p>
          <a:p>
            <a:pPr marL="0" indent="0" algn="ctr">
              <a:lnSpc>
                <a:spcPct val="100000"/>
              </a:lnSpc>
              <a:spcBef>
                <a:spcPts val="2570"/>
              </a:spcBef>
              <a:buNone/>
            </a:pPr>
            <a:r>
              <a:rPr lang="it-IT" sz="2800" dirty="0">
                <a:solidFill>
                  <a:srgbClr val="FF0000"/>
                </a:solidFill>
                <a:latin typeface="Arial MT"/>
                <a:cs typeface="Arial MT"/>
              </a:rPr>
              <a:t>Non</a:t>
            </a:r>
            <a:r>
              <a:rPr lang="it-IT" sz="2800" spc="-65" dirty="0">
                <a:solidFill>
                  <a:srgbClr val="FF0000"/>
                </a:solidFill>
                <a:latin typeface="Arial MT"/>
                <a:cs typeface="Arial MT"/>
              </a:rPr>
              <a:t> </a:t>
            </a:r>
            <a:r>
              <a:rPr lang="it-IT" sz="2800" dirty="0">
                <a:solidFill>
                  <a:srgbClr val="FF0000"/>
                </a:solidFill>
                <a:latin typeface="Arial MT"/>
                <a:cs typeface="Arial MT"/>
              </a:rPr>
              <a:t>è</a:t>
            </a:r>
            <a:r>
              <a:rPr lang="it-IT" sz="2800" spc="-60" dirty="0">
                <a:solidFill>
                  <a:srgbClr val="FF0000"/>
                </a:solidFill>
                <a:latin typeface="Arial MT"/>
                <a:cs typeface="Arial MT"/>
              </a:rPr>
              <a:t> </a:t>
            </a:r>
            <a:r>
              <a:rPr lang="it-IT" sz="2800" dirty="0">
                <a:solidFill>
                  <a:srgbClr val="FF0000"/>
                </a:solidFill>
                <a:latin typeface="Arial MT"/>
                <a:cs typeface="Arial MT"/>
              </a:rPr>
              <a:t>prevista</a:t>
            </a:r>
            <a:r>
              <a:rPr lang="it-IT" sz="2800" spc="-60" dirty="0">
                <a:solidFill>
                  <a:srgbClr val="FF0000"/>
                </a:solidFill>
                <a:latin typeface="Arial MT"/>
                <a:cs typeface="Arial MT"/>
              </a:rPr>
              <a:t> </a:t>
            </a:r>
            <a:r>
              <a:rPr lang="it-IT" sz="2800" dirty="0">
                <a:solidFill>
                  <a:srgbClr val="FF0000"/>
                </a:solidFill>
                <a:latin typeface="Arial MT"/>
                <a:cs typeface="Arial MT"/>
              </a:rPr>
              <a:t>la</a:t>
            </a:r>
            <a:r>
              <a:rPr lang="it-IT" sz="2800" spc="-60" dirty="0">
                <a:solidFill>
                  <a:srgbClr val="FF0000"/>
                </a:solidFill>
                <a:latin typeface="Arial MT"/>
                <a:cs typeface="Arial MT"/>
              </a:rPr>
              <a:t> </a:t>
            </a:r>
            <a:r>
              <a:rPr lang="it-IT" sz="2800" dirty="0">
                <a:solidFill>
                  <a:srgbClr val="FF0000"/>
                </a:solidFill>
                <a:latin typeface="Arial MT"/>
                <a:cs typeface="Arial MT"/>
              </a:rPr>
              <a:t>votazione</a:t>
            </a:r>
            <a:r>
              <a:rPr lang="it-IT" sz="2800" spc="-60" dirty="0">
                <a:solidFill>
                  <a:srgbClr val="FF0000"/>
                </a:solidFill>
                <a:latin typeface="Arial MT"/>
                <a:cs typeface="Arial MT"/>
              </a:rPr>
              <a:t> </a:t>
            </a:r>
            <a:r>
              <a:rPr lang="it-IT" sz="2800" dirty="0">
                <a:solidFill>
                  <a:srgbClr val="FF0000"/>
                </a:solidFill>
                <a:latin typeface="Arial MT"/>
                <a:cs typeface="Arial MT"/>
              </a:rPr>
              <a:t>dei</a:t>
            </a:r>
            <a:r>
              <a:rPr lang="it-IT" sz="2800" spc="-60" dirty="0">
                <a:solidFill>
                  <a:srgbClr val="FF0000"/>
                </a:solidFill>
                <a:latin typeface="Arial MT"/>
                <a:cs typeface="Arial MT"/>
              </a:rPr>
              <a:t> </a:t>
            </a:r>
            <a:r>
              <a:rPr lang="it-IT" sz="2800" spc="-10" dirty="0">
                <a:solidFill>
                  <a:srgbClr val="FF0000"/>
                </a:solidFill>
                <a:latin typeface="Arial MT"/>
                <a:cs typeface="Arial MT"/>
              </a:rPr>
              <a:t>creditori</a:t>
            </a:r>
            <a:endParaRPr lang="it-IT" sz="2800" dirty="0">
              <a:latin typeface="Arial MT"/>
              <a:cs typeface="Arial MT"/>
            </a:endParaRP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22136285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1BF6F69-992C-2B8E-923A-4AE837B7F6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8908" y="758824"/>
            <a:ext cx="10515600" cy="5313729"/>
          </a:xfrm>
        </p:spPr>
        <p:txBody>
          <a:bodyPr>
            <a:normAutofit fontScale="92500"/>
          </a:bodyPr>
          <a:lstStyle/>
          <a:p>
            <a:pPr marL="0" marR="22225" indent="0" algn="just">
              <a:lnSpc>
                <a:spcPts val="2760"/>
              </a:lnSpc>
              <a:spcBef>
                <a:spcPts val="290"/>
              </a:spcBef>
              <a:buNone/>
            </a:pPr>
            <a:r>
              <a:rPr lang="it-IT" sz="2800" dirty="0">
                <a:latin typeface="Arial MT"/>
                <a:cs typeface="Arial MT"/>
              </a:rPr>
              <a:t>Per</a:t>
            </a:r>
            <a:r>
              <a:rPr lang="it-IT" sz="2800" spc="-7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ottenere</a:t>
            </a:r>
            <a:r>
              <a:rPr lang="it-IT" sz="2800" spc="-7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l’accesso</a:t>
            </a:r>
            <a:r>
              <a:rPr lang="it-IT" sz="2800" spc="-6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(e</a:t>
            </a:r>
            <a:r>
              <a:rPr lang="it-IT" sz="2800" spc="-7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poi</a:t>
            </a:r>
            <a:r>
              <a:rPr lang="it-IT" sz="2800" spc="-7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l’omologa),</a:t>
            </a:r>
            <a:r>
              <a:rPr lang="it-IT" sz="2800" spc="-60" dirty="0">
                <a:latin typeface="Arial MT"/>
                <a:cs typeface="Arial MT"/>
              </a:rPr>
              <a:t> </a:t>
            </a:r>
            <a:r>
              <a:rPr lang="it-IT" sz="2800" dirty="0">
                <a:highlight>
                  <a:srgbClr val="FFFF00"/>
                </a:highlight>
                <a:latin typeface="Arial MT"/>
                <a:cs typeface="Arial MT"/>
              </a:rPr>
              <a:t>è</a:t>
            </a:r>
            <a:r>
              <a:rPr lang="it-IT" sz="2800" spc="-75" dirty="0">
                <a:highlight>
                  <a:srgbClr val="FFFF00"/>
                </a:highlight>
                <a:latin typeface="Arial MT"/>
                <a:cs typeface="Arial MT"/>
              </a:rPr>
              <a:t> </a:t>
            </a:r>
            <a:r>
              <a:rPr lang="it-IT" sz="2800" dirty="0">
                <a:highlight>
                  <a:srgbClr val="FFFF00"/>
                </a:highlight>
                <a:latin typeface="Arial MT"/>
                <a:cs typeface="Arial MT"/>
              </a:rPr>
              <a:t>sufficiente</a:t>
            </a:r>
            <a:r>
              <a:rPr lang="it-IT" sz="2800" spc="-70" dirty="0">
                <a:highlight>
                  <a:srgbClr val="FFFF00"/>
                </a:highlight>
                <a:latin typeface="Arial MT"/>
                <a:cs typeface="Arial MT"/>
              </a:rPr>
              <a:t> </a:t>
            </a:r>
            <a:r>
              <a:rPr lang="it-IT" sz="2800" dirty="0">
                <a:highlight>
                  <a:srgbClr val="FFFF00"/>
                </a:highlight>
                <a:latin typeface="Arial MT"/>
                <a:cs typeface="Arial MT"/>
              </a:rPr>
              <a:t>solo</a:t>
            </a:r>
            <a:r>
              <a:rPr lang="it-IT" sz="2800" spc="-75" dirty="0">
                <a:highlight>
                  <a:srgbClr val="FFFF00"/>
                </a:highlight>
                <a:latin typeface="Arial MT"/>
                <a:cs typeface="Arial MT"/>
              </a:rPr>
              <a:t> </a:t>
            </a:r>
            <a:r>
              <a:rPr lang="it-IT" sz="2800" spc="-10" dirty="0">
                <a:highlight>
                  <a:srgbClr val="FFFF00"/>
                </a:highlight>
                <a:latin typeface="Arial MT"/>
                <a:cs typeface="Arial MT"/>
              </a:rPr>
              <a:t>l’assenza </a:t>
            </a:r>
            <a:r>
              <a:rPr lang="it-IT" sz="2800" dirty="0">
                <a:latin typeface="Arial MT"/>
                <a:cs typeface="Arial MT"/>
              </a:rPr>
              <a:t>di</a:t>
            </a:r>
            <a:r>
              <a:rPr lang="it-IT" sz="2800" spc="-7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colpa</a:t>
            </a:r>
            <a:r>
              <a:rPr lang="it-IT" sz="2800" spc="-6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grave,</a:t>
            </a:r>
            <a:r>
              <a:rPr lang="it-IT" sz="2800" spc="-5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malafede</a:t>
            </a:r>
            <a:r>
              <a:rPr lang="it-IT" sz="2800" spc="-6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o</a:t>
            </a:r>
            <a:r>
              <a:rPr lang="it-IT" sz="2800" spc="-65" dirty="0">
                <a:latin typeface="Arial MT"/>
                <a:cs typeface="Arial MT"/>
              </a:rPr>
              <a:t> </a:t>
            </a:r>
            <a:r>
              <a:rPr lang="it-IT" sz="2800" spc="-10" dirty="0">
                <a:latin typeface="Arial MT"/>
                <a:cs typeface="Arial MT"/>
              </a:rPr>
              <a:t>frode.</a:t>
            </a:r>
            <a:endParaRPr lang="it-IT" sz="2800" dirty="0">
              <a:latin typeface="Arial MT"/>
              <a:cs typeface="Arial MT"/>
            </a:endParaRPr>
          </a:p>
          <a:p>
            <a:pPr marL="73660" marR="293370" indent="0" algn="just">
              <a:lnSpc>
                <a:spcPts val="2760"/>
              </a:lnSpc>
              <a:buNone/>
            </a:pPr>
            <a:r>
              <a:rPr lang="it-IT" sz="2800" dirty="0">
                <a:latin typeface="Arial MT"/>
                <a:cs typeface="Arial MT"/>
              </a:rPr>
              <a:t>Per</a:t>
            </a:r>
            <a:r>
              <a:rPr lang="it-IT" sz="2800" spc="-8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quanto</a:t>
            </a:r>
            <a:r>
              <a:rPr lang="it-IT" sz="2800" spc="-7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riguarda</a:t>
            </a:r>
            <a:r>
              <a:rPr lang="it-IT" sz="2800" spc="-90" dirty="0">
                <a:latin typeface="Arial MT"/>
                <a:cs typeface="Arial MT"/>
              </a:rPr>
              <a:t> </a:t>
            </a:r>
            <a:r>
              <a:rPr lang="it-IT" sz="2800" b="1" dirty="0">
                <a:latin typeface="Arial MT"/>
                <a:cs typeface="Arial MT"/>
              </a:rPr>
              <a:t>il</a:t>
            </a:r>
            <a:r>
              <a:rPr lang="it-IT" sz="2800" b="1" spc="-85" dirty="0">
                <a:latin typeface="Arial MT"/>
                <a:cs typeface="Arial MT"/>
              </a:rPr>
              <a:t> </a:t>
            </a:r>
            <a:r>
              <a:rPr lang="it-IT" sz="2800" b="1" dirty="0">
                <a:latin typeface="Arial MT"/>
                <a:cs typeface="Arial MT"/>
              </a:rPr>
              <a:t>giudizio</a:t>
            </a:r>
            <a:r>
              <a:rPr lang="it-IT" sz="2800" b="1" spc="-85" dirty="0">
                <a:latin typeface="Arial MT"/>
                <a:cs typeface="Arial MT"/>
              </a:rPr>
              <a:t> </a:t>
            </a:r>
            <a:r>
              <a:rPr lang="it-IT" sz="2800" b="1" dirty="0">
                <a:latin typeface="Arial MT"/>
                <a:cs typeface="Arial MT"/>
              </a:rPr>
              <a:t>di</a:t>
            </a:r>
            <a:r>
              <a:rPr lang="it-IT" sz="2800" b="1" spc="-85" dirty="0">
                <a:latin typeface="Arial MT"/>
                <a:cs typeface="Arial MT"/>
              </a:rPr>
              <a:t> </a:t>
            </a:r>
            <a:r>
              <a:rPr lang="it-IT" sz="2800" b="1" dirty="0">
                <a:latin typeface="Arial MT"/>
                <a:cs typeface="Arial MT"/>
              </a:rPr>
              <a:t>convenienza</a:t>
            </a:r>
            <a:r>
              <a:rPr lang="it-IT" sz="2800" b="1" spc="-85" dirty="0">
                <a:latin typeface="Arial MT"/>
                <a:cs typeface="Arial MT"/>
              </a:rPr>
              <a:t> </a:t>
            </a:r>
            <a:r>
              <a:rPr lang="it-IT" sz="2800" b="1" dirty="0">
                <a:latin typeface="Arial MT"/>
                <a:cs typeface="Arial MT"/>
              </a:rPr>
              <a:t>economica</a:t>
            </a:r>
            <a:r>
              <a:rPr lang="it-IT" sz="2800" dirty="0">
                <a:latin typeface="Arial MT"/>
                <a:cs typeface="Arial MT"/>
              </a:rPr>
              <a:t>,</a:t>
            </a:r>
            <a:r>
              <a:rPr lang="it-IT" sz="2800" spc="-85" dirty="0">
                <a:latin typeface="Arial MT"/>
                <a:cs typeface="Arial MT"/>
              </a:rPr>
              <a:t> </a:t>
            </a:r>
            <a:r>
              <a:rPr lang="it-IT" sz="2800" spc="-10" dirty="0">
                <a:latin typeface="Arial MT"/>
                <a:cs typeface="Arial MT"/>
              </a:rPr>
              <a:t>viene eventualmente</a:t>
            </a:r>
            <a:r>
              <a:rPr lang="it-IT" sz="2800" spc="-6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effettuata</a:t>
            </a:r>
            <a:r>
              <a:rPr lang="it-IT" sz="2800" spc="-5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da</a:t>
            </a:r>
            <a:r>
              <a:rPr lang="it-IT" sz="2800" spc="-5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parte</a:t>
            </a:r>
            <a:r>
              <a:rPr lang="it-IT" sz="2800" spc="-5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del</a:t>
            </a:r>
            <a:r>
              <a:rPr lang="it-IT" sz="2800" spc="-55" dirty="0">
                <a:latin typeface="Arial MT"/>
                <a:cs typeface="Arial MT"/>
              </a:rPr>
              <a:t> </a:t>
            </a:r>
            <a:r>
              <a:rPr lang="it-IT" sz="2800" spc="-10" dirty="0">
                <a:latin typeface="Arial MT"/>
                <a:cs typeface="Arial MT"/>
              </a:rPr>
              <a:t>giudice </a:t>
            </a:r>
            <a:r>
              <a:rPr lang="it-IT" sz="2800" dirty="0">
                <a:latin typeface="Arial MT"/>
                <a:cs typeface="Arial MT"/>
              </a:rPr>
              <a:t>(però</a:t>
            </a:r>
            <a:r>
              <a:rPr lang="it-IT" sz="2800" spc="-5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solo</a:t>
            </a:r>
            <a:r>
              <a:rPr lang="it-IT" sz="2800" spc="-5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nel</a:t>
            </a:r>
            <a:r>
              <a:rPr lang="it-IT" sz="2800" spc="-5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caso</a:t>
            </a:r>
            <a:r>
              <a:rPr lang="it-IT" sz="2800" spc="-5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di</a:t>
            </a:r>
            <a:r>
              <a:rPr lang="it-IT" sz="2800" spc="-50" dirty="0">
                <a:latin typeface="Arial MT"/>
                <a:cs typeface="Arial MT"/>
              </a:rPr>
              <a:t> </a:t>
            </a:r>
            <a:r>
              <a:rPr lang="it-IT" sz="2800" spc="-10" dirty="0">
                <a:latin typeface="Arial MT"/>
                <a:cs typeface="Arial MT"/>
              </a:rPr>
              <a:t>contestazioni).</a:t>
            </a:r>
            <a:endParaRPr lang="it-IT" sz="2800" dirty="0">
              <a:latin typeface="Arial MT"/>
              <a:cs typeface="Arial MT"/>
            </a:endParaRPr>
          </a:p>
          <a:p>
            <a:pPr marL="0" marR="5080" indent="0" algn="just">
              <a:lnSpc>
                <a:spcPts val="2760"/>
              </a:lnSpc>
              <a:spcBef>
                <a:spcPts val="135"/>
              </a:spcBef>
              <a:buNone/>
            </a:pPr>
            <a:r>
              <a:rPr lang="it-IT" sz="2800" dirty="0">
                <a:latin typeface="Arial MT"/>
                <a:cs typeface="Arial MT"/>
              </a:rPr>
              <a:t>Se</a:t>
            </a:r>
            <a:r>
              <a:rPr lang="it-IT" sz="2800" spc="-5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chi</a:t>
            </a:r>
            <a:r>
              <a:rPr lang="it-IT" sz="2800" spc="-6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ha</a:t>
            </a:r>
            <a:r>
              <a:rPr lang="it-IT" sz="2800" spc="-5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erogato</a:t>
            </a:r>
            <a:r>
              <a:rPr lang="it-IT" sz="2800" spc="-5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il</a:t>
            </a:r>
            <a:r>
              <a:rPr lang="it-IT" sz="2800" spc="-5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credito</a:t>
            </a:r>
            <a:r>
              <a:rPr lang="it-IT" sz="2800" spc="-5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non</a:t>
            </a:r>
            <a:r>
              <a:rPr lang="it-IT" sz="2800" spc="-5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ha</a:t>
            </a:r>
            <a:r>
              <a:rPr lang="it-IT" sz="2800" spc="-5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tenuto</a:t>
            </a:r>
            <a:r>
              <a:rPr lang="it-IT" sz="2800" spc="-5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conto</a:t>
            </a:r>
            <a:r>
              <a:rPr lang="it-IT" sz="2800" spc="-5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del</a:t>
            </a:r>
            <a:r>
              <a:rPr lang="it-IT" sz="2800" spc="-5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merito</a:t>
            </a:r>
            <a:r>
              <a:rPr lang="it-IT" sz="2800" spc="-55" dirty="0">
                <a:latin typeface="Arial MT"/>
                <a:cs typeface="Arial MT"/>
              </a:rPr>
              <a:t> </a:t>
            </a:r>
            <a:r>
              <a:rPr lang="it-IT" sz="2800" spc="-10" dirty="0">
                <a:latin typeface="Arial MT"/>
                <a:cs typeface="Arial MT"/>
              </a:rPr>
              <a:t>creditizio, </a:t>
            </a:r>
            <a:r>
              <a:rPr lang="it-IT" sz="2800" dirty="0">
                <a:latin typeface="Arial MT"/>
                <a:cs typeface="Arial MT"/>
              </a:rPr>
              <a:t>non</a:t>
            </a:r>
            <a:r>
              <a:rPr lang="it-IT" sz="2800" spc="-6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potrà</a:t>
            </a:r>
            <a:r>
              <a:rPr lang="it-IT" sz="2800" spc="-55" dirty="0">
                <a:latin typeface="Arial MT"/>
                <a:cs typeface="Arial MT"/>
              </a:rPr>
              <a:t> </a:t>
            </a:r>
            <a:r>
              <a:rPr lang="it-IT" sz="2800" spc="-10" dirty="0">
                <a:latin typeface="Arial MT"/>
                <a:cs typeface="Arial MT"/>
              </a:rPr>
              <a:t>opporsi.</a:t>
            </a:r>
            <a:endParaRPr lang="it-IT" sz="2800" dirty="0">
              <a:latin typeface="Arial MT"/>
              <a:cs typeface="Arial MT"/>
            </a:endParaRPr>
          </a:p>
          <a:p>
            <a:pPr marL="38100" marR="29845" indent="0" algn="just">
              <a:lnSpc>
                <a:spcPts val="2760"/>
              </a:lnSpc>
              <a:spcBef>
                <a:spcPts val="2760"/>
              </a:spcBef>
              <a:buNone/>
            </a:pPr>
            <a:r>
              <a:rPr lang="it-IT" sz="2800" dirty="0">
                <a:latin typeface="Arial MT"/>
                <a:cs typeface="Arial MT"/>
              </a:rPr>
              <a:t>Il</a:t>
            </a:r>
            <a:r>
              <a:rPr lang="it-IT" sz="2800" spc="-6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giudice,</a:t>
            </a:r>
            <a:r>
              <a:rPr lang="it-IT" sz="2800" spc="-5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verificata</a:t>
            </a:r>
            <a:r>
              <a:rPr lang="it-IT" sz="2800" spc="-60" dirty="0">
                <a:latin typeface="Arial MT"/>
                <a:cs typeface="Arial MT"/>
              </a:rPr>
              <a:t> </a:t>
            </a:r>
            <a:r>
              <a:rPr lang="it-IT" sz="2800" spc="-10" dirty="0">
                <a:latin typeface="Arial MT"/>
                <a:cs typeface="Arial MT"/>
              </a:rPr>
              <a:t>l’ammissibilità</a:t>
            </a:r>
            <a:r>
              <a:rPr lang="it-IT" sz="2800" spc="-6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giuridica</a:t>
            </a:r>
            <a:r>
              <a:rPr lang="it-IT" sz="2800" spc="-6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e</a:t>
            </a:r>
            <a:r>
              <a:rPr lang="it-IT" sz="2800" spc="-6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la</a:t>
            </a:r>
            <a:r>
              <a:rPr lang="it-IT" sz="2800" spc="-5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fattibilità</a:t>
            </a:r>
            <a:r>
              <a:rPr lang="it-IT" sz="2800" spc="-60" dirty="0">
                <a:latin typeface="Arial MT"/>
                <a:cs typeface="Arial MT"/>
              </a:rPr>
              <a:t> </a:t>
            </a:r>
            <a:r>
              <a:rPr lang="it-IT" sz="2800" spc="-10" dirty="0">
                <a:latin typeface="Arial MT"/>
                <a:cs typeface="Arial MT"/>
              </a:rPr>
              <a:t>economica </a:t>
            </a:r>
            <a:r>
              <a:rPr lang="it-IT" sz="2800" dirty="0">
                <a:latin typeface="Arial MT"/>
                <a:cs typeface="Arial MT"/>
              </a:rPr>
              <a:t>del</a:t>
            </a:r>
            <a:r>
              <a:rPr lang="it-IT" sz="2800" spc="-7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piano,</a:t>
            </a:r>
            <a:r>
              <a:rPr lang="it-IT" sz="2800" spc="-5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risolta</a:t>
            </a:r>
            <a:r>
              <a:rPr lang="it-IT" sz="2800" spc="-6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ogni</a:t>
            </a:r>
            <a:r>
              <a:rPr lang="it-IT" sz="2800" spc="-65" dirty="0">
                <a:latin typeface="Arial MT"/>
                <a:cs typeface="Arial MT"/>
              </a:rPr>
              <a:t> </a:t>
            </a:r>
            <a:r>
              <a:rPr lang="it-IT" sz="2800" spc="-10" dirty="0">
                <a:latin typeface="Arial MT"/>
                <a:cs typeface="Arial MT"/>
              </a:rPr>
              <a:t>contestazione,</a:t>
            </a:r>
            <a:r>
              <a:rPr lang="it-IT" sz="2800" spc="-5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omologa</a:t>
            </a:r>
            <a:r>
              <a:rPr lang="it-IT" sz="2800" spc="-6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il</a:t>
            </a:r>
            <a:r>
              <a:rPr lang="it-IT" sz="2800" spc="-7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piano</a:t>
            </a:r>
            <a:r>
              <a:rPr lang="it-IT" sz="2800" spc="-6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con</a:t>
            </a:r>
            <a:r>
              <a:rPr lang="it-IT" sz="2800" spc="-65" dirty="0">
                <a:latin typeface="Arial MT"/>
                <a:cs typeface="Arial MT"/>
              </a:rPr>
              <a:t> </a:t>
            </a:r>
            <a:r>
              <a:rPr lang="it-IT" sz="2800" spc="-10" dirty="0">
                <a:latin typeface="Arial MT"/>
                <a:cs typeface="Arial MT"/>
              </a:rPr>
              <a:t>sentenza</a:t>
            </a:r>
            <a:endParaRPr lang="it-IT" sz="2800" dirty="0">
              <a:latin typeface="Arial MT"/>
              <a:cs typeface="Arial MT"/>
            </a:endParaRPr>
          </a:p>
          <a:p>
            <a:pPr marL="416559" marR="316230" indent="0" algn="just">
              <a:lnSpc>
                <a:spcPts val="2760"/>
              </a:lnSpc>
              <a:spcBef>
                <a:spcPts val="2760"/>
              </a:spcBef>
              <a:buNone/>
            </a:pPr>
            <a:r>
              <a:rPr lang="it-IT" sz="2800" dirty="0">
                <a:latin typeface="Arial MT"/>
                <a:cs typeface="Arial MT"/>
              </a:rPr>
              <a:t>Quando</a:t>
            </a:r>
            <a:r>
              <a:rPr lang="it-IT" sz="2800" spc="-7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uno</a:t>
            </a:r>
            <a:r>
              <a:rPr lang="it-IT" sz="2800" spc="-7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dei</a:t>
            </a:r>
            <a:r>
              <a:rPr lang="it-IT" sz="2800" spc="-7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creditori</a:t>
            </a:r>
            <a:r>
              <a:rPr lang="it-IT" sz="2800" spc="-7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o</a:t>
            </a:r>
            <a:r>
              <a:rPr lang="it-IT" sz="2800" spc="-7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qualunque</a:t>
            </a:r>
            <a:r>
              <a:rPr lang="it-IT" sz="2800" spc="-7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altro</a:t>
            </a:r>
            <a:r>
              <a:rPr lang="it-IT" sz="2800" spc="-7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interessato,</a:t>
            </a:r>
            <a:r>
              <a:rPr lang="it-IT" sz="2800" spc="-7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con</a:t>
            </a:r>
            <a:r>
              <a:rPr lang="it-IT" sz="2800" spc="-75" dirty="0">
                <a:latin typeface="Arial MT"/>
                <a:cs typeface="Arial MT"/>
              </a:rPr>
              <a:t> </a:t>
            </a:r>
            <a:r>
              <a:rPr lang="it-IT" sz="2800" spc="-25" dirty="0">
                <a:latin typeface="Arial MT"/>
                <a:cs typeface="Arial MT"/>
              </a:rPr>
              <a:t>le </a:t>
            </a:r>
            <a:r>
              <a:rPr lang="it-IT" sz="2800" spc="-10" dirty="0">
                <a:latin typeface="Arial MT"/>
                <a:cs typeface="Arial MT"/>
              </a:rPr>
              <a:t>osservazioni</a:t>
            </a:r>
            <a:r>
              <a:rPr lang="it-IT" sz="2800" spc="-6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di</a:t>
            </a:r>
            <a:r>
              <a:rPr lang="it-IT" sz="2800" spc="-6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cui</a:t>
            </a:r>
            <a:r>
              <a:rPr lang="it-IT" sz="2800" spc="-6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al</a:t>
            </a:r>
            <a:r>
              <a:rPr lang="it-IT" sz="2800" spc="-5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comma</a:t>
            </a:r>
            <a:r>
              <a:rPr lang="it-IT" sz="2800" spc="-6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3,</a:t>
            </a:r>
            <a:r>
              <a:rPr lang="it-IT" sz="2800" spc="-60" dirty="0">
                <a:latin typeface="Arial MT"/>
                <a:cs typeface="Arial MT"/>
              </a:rPr>
              <a:t> </a:t>
            </a:r>
            <a:r>
              <a:rPr lang="it-IT" sz="2800" dirty="0">
                <a:solidFill>
                  <a:srgbClr val="FF0000"/>
                </a:solidFill>
                <a:latin typeface="Arial MT"/>
                <a:cs typeface="Arial MT"/>
              </a:rPr>
              <a:t>contesta</a:t>
            </a:r>
            <a:r>
              <a:rPr lang="it-IT" sz="2800" spc="-60" dirty="0">
                <a:solidFill>
                  <a:srgbClr val="FF0000"/>
                </a:solidFill>
                <a:latin typeface="Arial MT"/>
                <a:cs typeface="Arial MT"/>
              </a:rPr>
              <a:t> </a:t>
            </a:r>
            <a:r>
              <a:rPr lang="it-IT" sz="2800" dirty="0">
                <a:solidFill>
                  <a:srgbClr val="FF0000"/>
                </a:solidFill>
                <a:latin typeface="Arial MT"/>
                <a:cs typeface="Arial MT"/>
              </a:rPr>
              <a:t>la</a:t>
            </a:r>
            <a:r>
              <a:rPr lang="it-IT" sz="2800" spc="-60" dirty="0">
                <a:solidFill>
                  <a:srgbClr val="FF0000"/>
                </a:solidFill>
                <a:latin typeface="Arial MT"/>
                <a:cs typeface="Arial MT"/>
              </a:rPr>
              <a:t> </a:t>
            </a:r>
            <a:r>
              <a:rPr lang="it-IT" sz="2800" dirty="0">
                <a:solidFill>
                  <a:srgbClr val="FF0000"/>
                </a:solidFill>
                <a:latin typeface="Arial MT"/>
                <a:cs typeface="Arial MT"/>
              </a:rPr>
              <a:t>convenienza</a:t>
            </a:r>
            <a:r>
              <a:rPr lang="it-IT" sz="2800" spc="-60" dirty="0">
                <a:solidFill>
                  <a:srgbClr val="FF0000"/>
                </a:solidFill>
                <a:latin typeface="Arial MT"/>
                <a:cs typeface="Arial MT"/>
              </a:rPr>
              <a:t> </a:t>
            </a:r>
            <a:r>
              <a:rPr lang="it-IT" sz="2800" spc="-10" dirty="0">
                <a:solidFill>
                  <a:srgbClr val="FF0000"/>
                </a:solidFill>
                <a:latin typeface="Arial MT"/>
                <a:cs typeface="Arial MT"/>
              </a:rPr>
              <a:t>della </a:t>
            </a:r>
            <a:r>
              <a:rPr lang="it-IT" sz="2800" dirty="0">
                <a:solidFill>
                  <a:srgbClr val="FF0000"/>
                </a:solidFill>
                <a:latin typeface="Arial MT"/>
                <a:cs typeface="Arial MT"/>
              </a:rPr>
              <a:t>proposta</a:t>
            </a:r>
            <a:r>
              <a:rPr lang="it-IT" sz="2800" dirty="0">
                <a:latin typeface="Arial MT"/>
                <a:cs typeface="Arial MT"/>
              </a:rPr>
              <a:t>,</a:t>
            </a:r>
            <a:r>
              <a:rPr lang="it-IT" sz="2800" spc="-7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il</a:t>
            </a:r>
            <a:r>
              <a:rPr lang="it-IT" sz="2800" spc="-7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giudice</a:t>
            </a:r>
            <a:r>
              <a:rPr lang="it-IT" sz="2800" spc="-7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omologa</a:t>
            </a:r>
            <a:r>
              <a:rPr lang="it-IT" sz="2800" spc="-7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il</a:t>
            </a:r>
            <a:r>
              <a:rPr lang="it-IT" sz="2800" spc="-8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piano</a:t>
            </a:r>
            <a:r>
              <a:rPr lang="it-IT" sz="2800" spc="-7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se</a:t>
            </a:r>
            <a:r>
              <a:rPr lang="it-IT" sz="2800" spc="-7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ritiene</a:t>
            </a:r>
            <a:r>
              <a:rPr lang="it-IT" sz="2800" spc="-7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che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63139296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1BF6F69-992C-2B8E-923A-4AE837B7F6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2354" y="629870"/>
            <a:ext cx="10515600" cy="5290283"/>
          </a:xfrm>
        </p:spPr>
        <p:txBody>
          <a:bodyPr>
            <a:normAutofit fontScale="85000" lnSpcReduction="10000"/>
          </a:bodyPr>
          <a:lstStyle/>
          <a:p>
            <a:pPr marL="0" marR="5080" indent="0" algn="just">
              <a:lnSpc>
                <a:spcPts val="2760"/>
              </a:lnSpc>
              <a:spcBef>
                <a:spcPts val="290"/>
              </a:spcBef>
              <a:buNone/>
            </a:pPr>
            <a:r>
              <a:rPr lang="it-IT" sz="2800" dirty="0">
                <a:latin typeface="Arial MT"/>
                <a:cs typeface="Arial MT"/>
              </a:rPr>
              <a:t>comunque</a:t>
            </a:r>
            <a:r>
              <a:rPr lang="it-IT" sz="2800" spc="-75" dirty="0">
                <a:latin typeface="Arial MT"/>
                <a:cs typeface="Arial MT"/>
              </a:rPr>
              <a:t> </a:t>
            </a:r>
            <a:r>
              <a:rPr lang="it-IT" sz="2800" spc="-25" dirty="0">
                <a:latin typeface="Arial MT"/>
                <a:cs typeface="Arial MT"/>
              </a:rPr>
              <a:t>il </a:t>
            </a:r>
            <a:r>
              <a:rPr lang="it-IT" sz="2800" dirty="0">
                <a:latin typeface="Arial MT"/>
                <a:cs typeface="Arial MT"/>
              </a:rPr>
              <a:t>credito</a:t>
            </a:r>
            <a:r>
              <a:rPr lang="it-IT" sz="2800" spc="-90" dirty="0">
                <a:latin typeface="Arial MT"/>
                <a:cs typeface="Arial MT"/>
              </a:rPr>
              <a:t> </a:t>
            </a:r>
            <a:r>
              <a:rPr lang="it-IT" sz="2800" spc="-10" dirty="0">
                <a:latin typeface="Arial MT"/>
                <a:cs typeface="Arial MT"/>
              </a:rPr>
              <a:t>dell’opponente</a:t>
            </a:r>
            <a:r>
              <a:rPr lang="it-IT" sz="2800" spc="-9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possa</a:t>
            </a:r>
            <a:r>
              <a:rPr lang="it-IT" sz="2800" spc="-8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essere</a:t>
            </a:r>
            <a:r>
              <a:rPr lang="it-IT" sz="2800" spc="-9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soddisfatto</a:t>
            </a:r>
            <a:r>
              <a:rPr lang="it-IT" sz="2800" spc="-85" dirty="0">
                <a:latin typeface="Arial MT"/>
                <a:cs typeface="Arial MT"/>
              </a:rPr>
              <a:t> </a:t>
            </a:r>
            <a:r>
              <a:rPr lang="it-IT" sz="2800" spc="-10" dirty="0">
                <a:latin typeface="Arial MT"/>
                <a:cs typeface="Arial MT"/>
              </a:rPr>
              <a:t>dall'esecuzione</a:t>
            </a:r>
            <a:r>
              <a:rPr lang="it-IT" sz="2800" spc="-90" dirty="0">
                <a:latin typeface="Arial MT"/>
                <a:cs typeface="Arial MT"/>
              </a:rPr>
              <a:t> </a:t>
            </a:r>
            <a:r>
              <a:rPr lang="it-IT" sz="2800" spc="-25" dirty="0">
                <a:latin typeface="Arial MT"/>
                <a:cs typeface="Arial MT"/>
              </a:rPr>
              <a:t>del </a:t>
            </a:r>
            <a:r>
              <a:rPr lang="it-IT" sz="2800" dirty="0">
                <a:latin typeface="Arial MT"/>
                <a:cs typeface="Arial MT"/>
              </a:rPr>
              <a:t>piano</a:t>
            </a:r>
            <a:r>
              <a:rPr lang="it-IT" sz="2800" spc="-7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in</a:t>
            </a:r>
            <a:r>
              <a:rPr lang="it-IT" sz="2800" spc="-7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misura</a:t>
            </a:r>
            <a:r>
              <a:rPr lang="it-IT" sz="2800" spc="-6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non</a:t>
            </a:r>
            <a:r>
              <a:rPr lang="it-IT" sz="2800" spc="-7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inferiore</a:t>
            </a:r>
            <a:r>
              <a:rPr lang="it-IT" sz="2800" spc="-70" dirty="0">
                <a:latin typeface="Arial MT"/>
                <a:cs typeface="Arial MT"/>
              </a:rPr>
              <a:t> </a:t>
            </a:r>
            <a:r>
              <a:rPr lang="it-IT" sz="2800" spc="-10" dirty="0">
                <a:latin typeface="Arial MT"/>
                <a:cs typeface="Arial MT"/>
              </a:rPr>
              <a:t>all'alternativa</a:t>
            </a:r>
            <a:r>
              <a:rPr lang="it-IT" sz="2800" spc="-65" dirty="0">
                <a:latin typeface="Arial MT"/>
                <a:cs typeface="Arial MT"/>
              </a:rPr>
              <a:t> </a:t>
            </a:r>
            <a:r>
              <a:rPr lang="it-IT" sz="2800" spc="-10" dirty="0">
                <a:latin typeface="Arial MT"/>
                <a:cs typeface="Arial MT"/>
              </a:rPr>
              <a:t>liquidatoria</a:t>
            </a:r>
            <a:endParaRPr lang="it-IT" sz="2800" dirty="0">
              <a:latin typeface="Arial MT"/>
              <a:cs typeface="Arial MT"/>
            </a:endParaRPr>
          </a:p>
          <a:p>
            <a:pPr marL="0" indent="0" algn="just">
              <a:lnSpc>
                <a:spcPts val="2690"/>
              </a:lnSpc>
              <a:buNone/>
            </a:pPr>
            <a:r>
              <a:rPr lang="it-IT" sz="2800" dirty="0">
                <a:latin typeface="Arial MT"/>
                <a:cs typeface="Arial MT"/>
              </a:rPr>
              <a:t>(cosiddetto</a:t>
            </a:r>
            <a:r>
              <a:rPr lang="it-IT" sz="2800" spc="-95" dirty="0">
                <a:latin typeface="Arial MT"/>
                <a:cs typeface="Arial MT"/>
              </a:rPr>
              <a:t> </a:t>
            </a:r>
            <a:r>
              <a:rPr lang="it-IT" spc="-95" dirty="0">
                <a:latin typeface="Arial MT"/>
                <a:cs typeface="Arial MT"/>
              </a:rPr>
              <a:t>«</a:t>
            </a:r>
            <a:r>
              <a:rPr lang="it-IT" sz="2800" dirty="0" err="1">
                <a:latin typeface="Arial MT"/>
                <a:cs typeface="Arial MT"/>
              </a:rPr>
              <a:t>cram</a:t>
            </a:r>
            <a:r>
              <a:rPr lang="it-IT" sz="2800" spc="-100" dirty="0">
                <a:latin typeface="Arial MT"/>
                <a:cs typeface="Arial MT"/>
              </a:rPr>
              <a:t> </a:t>
            </a:r>
            <a:r>
              <a:rPr lang="it-IT" sz="2800" spc="-20" dirty="0">
                <a:latin typeface="Arial MT"/>
                <a:cs typeface="Arial MT"/>
              </a:rPr>
              <a:t>down»)</a:t>
            </a:r>
            <a:endParaRPr lang="it-IT" sz="2800" dirty="0">
              <a:latin typeface="Arial MT"/>
              <a:cs typeface="Arial MT"/>
            </a:endParaRPr>
          </a:p>
          <a:p>
            <a:pPr marL="0" indent="0" algn="just">
              <a:lnSpc>
                <a:spcPct val="100000"/>
              </a:lnSpc>
              <a:spcBef>
                <a:spcPts val="70"/>
              </a:spcBef>
              <a:buNone/>
            </a:pPr>
            <a:endParaRPr lang="it-IT" sz="2800" dirty="0">
              <a:latin typeface="Arial MT"/>
              <a:cs typeface="Arial MT"/>
            </a:endParaRPr>
          </a:p>
          <a:p>
            <a:pPr marL="2724785" marR="3037205" indent="0" algn="just">
              <a:lnSpc>
                <a:spcPts val="2760"/>
              </a:lnSpc>
              <a:spcBef>
                <a:spcPts val="5"/>
              </a:spcBef>
              <a:buNone/>
            </a:pPr>
            <a:r>
              <a:rPr lang="it-IT" sz="2800" b="1" dirty="0">
                <a:latin typeface="Arial"/>
                <a:cs typeface="Arial"/>
              </a:rPr>
              <a:t>“Concordato</a:t>
            </a:r>
            <a:r>
              <a:rPr lang="it-IT" sz="2800" b="1" spc="-40" dirty="0">
                <a:latin typeface="Arial"/>
                <a:cs typeface="Arial"/>
              </a:rPr>
              <a:t> </a:t>
            </a:r>
            <a:r>
              <a:rPr lang="it-IT" sz="2800" b="1" spc="-10" dirty="0">
                <a:latin typeface="Arial"/>
                <a:cs typeface="Arial"/>
              </a:rPr>
              <a:t>minore” </a:t>
            </a:r>
          </a:p>
          <a:p>
            <a:pPr marL="2724785" marR="3037205" indent="0" algn="just">
              <a:lnSpc>
                <a:spcPts val="2760"/>
              </a:lnSpc>
              <a:spcBef>
                <a:spcPts val="5"/>
              </a:spcBef>
              <a:buNone/>
            </a:pPr>
            <a:r>
              <a:rPr lang="it-IT" sz="2800" b="1" dirty="0">
                <a:latin typeface="Arial"/>
                <a:cs typeface="Arial"/>
              </a:rPr>
              <a:t>Da</a:t>
            </a:r>
            <a:r>
              <a:rPr lang="it-IT" sz="2800" b="1" spc="-30" dirty="0">
                <a:latin typeface="Arial"/>
                <a:cs typeface="Arial"/>
              </a:rPr>
              <a:t> </a:t>
            </a:r>
            <a:r>
              <a:rPr lang="it-IT" sz="2800" b="1" dirty="0">
                <a:latin typeface="Arial"/>
                <a:cs typeface="Arial"/>
              </a:rPr>
              <a:t>art.</a:t>
            </a:r>
            <a:r>
              <a:rPr lang="it-IT" sz="2800" b="1" spc="-15" dirty="0">
                <a:latin typeface="Arial"/>
                <a:cs typeface="Arial"/>
              </a:rPr>
              <a:t> </a:t>
            </a:r>
            <a:r>
              <a:rPr lang="it-IT" sz="2800" b="1" dirty="0">
                <a:latin typeface="Arial"/>
                <a:cs typeface="Arial"/>
              </a:rPr>
              <a:t>74</a:t>
            </a:r>
            <a:r>
              <a:rPr lang="it-IT" sz="2800" b="1" spc="-45" dirty="0">
                <a:latin typeface="Arial"/>
                <a:cs typeface="Arial"/>
              </a:rPr>
              <a:t> </a:t>
            </a:r>
            <a:r>
              <a:rPr lang="it-IT" sz="2800" b="1" dirty="0">
                <a:latin typeface="Arial"/>
                <a:cs typeface="Arial"/>
              </a:rPr>
              <a:t>ad</a:t>
            </a:r>
            <a:r>
              <a:rPr lang="it-IT" sz="2800" b="1" spc="-25" dirty="0">
                <a:latin typeface="Arial"/>
                <a:cs typeface="Arial"/>
              </a:rPr>
              <a:t> </a:t>
            </a:r>
            <a:r>
              <a:rPr lang="it-IT" sz="2800" b="1" dirty="0">
                <a:latin typeface="Arial"/>
                <a:cs typeface="Arial"/>
              </a:rPr>
              <a:t>art.</a:t>
            </a:r>
            <a:r>
              <a:rPr lang="it-IT" sz="2800" b="1" spc="-15" dirty="0">
                <a:latin typeface="Arial"/>
                <a:cs typeface="Arial"/>
              </a:rPr>
              <a:t> </a:t>
            </a:r>
            <a:r>
              <a:rPr lang="it-IT" sz="2800" b="1" spc="-25" dirty="0">
                <a:latin typeface="Arial"/>
                <a:cs typeface="Arial"/>
              </a:rPr>
              <a:t>83</a:t>
            </a:r>
            <a:endParaRPr lang="it-IT" sz="2800" dirty="0">
              <a:latin typeface="Arial"/>
              <a:cs typeface="Arial"/>
            </a:endParaRPr>
          </a:p>
          <a:p>
            <a:pPr marL="552450" marR="121285" indent="-514350" algn="just">
              <a:lnSpc>
                <a:spcPts val="2760"/>
              </a:lnSpc>
              <a:buFont typeface="+mj-lt"/>
              <a:buAutoNum type="arabicPeriod"/>
              <a:tabLst>
                <a:tab pos="725170" algn="l"/>
              </a:tabLst>
            </a:pPr>
            <a:r>
              <a:rPr lang="it-IT" sz="2800" dirty="0">
                <a:latin typeface="Arial MT"/>
                <a:cs typeface="Arial MT"/>
              </a:rPr>
              <a:t>I</a:t>
            </a:r>
            <a:r>
              <a:rPr lang="it-IT" sz="2800" spc="-4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debitori</a:t>
            </a:r>
            <a:r>
              <a:rPr lang="it-IT" sz="2800" spc="-4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di</a:t>
            </a:r>
            <a:r>
              <a:rPr lang="it-IT" sz="2800" spc="-4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cui</a:t>
            </a:r>
            <a:r>
              <a:rPr lang="it-IT" sz="2800" spc="-5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all’articolo</a:t>
            </a:r>
            <a:r>
              <a:rPr lang="it-IT" sz="2800" spc="-4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2,</a:t>
            </a:r>
            <a:r>
              <a:rPr lang="it-IT" sz="2800" spc="-4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comma</a:t>
            </a:r>
            <a:r>
              <a:rPr lang="it-IT" sz="2800" spc="-4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1,</a:t>
            </a:r>
            <a:r>
              <a:rPr lang="it-IT" sz="2800" spc="-5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lettera</a:t>
            </a:r>
            <a:r>
              <a:rPr lang="it-IT" sz="2800" spc="-4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c),</a:t>
            </a:r>
            <a:r>
              <a:rPr lang="it-IT" sz="2800" spc="-5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in</a:t>
            </a:r>
            <a:r>
              <a:rPr lang="it-IT" sz="2800" spc="-4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stato</a:t>
            </a:r>
            <a:r>
              <a:rPr lang="it-IT" sz="2800" spc="-45" dirty="0">
                <a:latin typeface="Arial MT"/>
                <a:cs typeface="Arial MT"/>
              </a:rPr>
              <a:t> </a:t>
            </a:r>
            <a:r>
              <a:rPr lang="it-IT" sz="2800" spc="-25" dirty="0">
                <a:latin typeface="Arial MT"/>
                <a:cs typeface="Arial MT"/>
              </a:rPr>
              <a:t>di </a:t>
            </a:r>
            <a:r>
              <a:rPr lang="it-IT" sz="2800" spc="-10" dirty="0">
                <a:latin typeface="Arial MT"/>
                <a:cs typeface="Arial MT"/>
              </a:rPr>
              <a:t>sovraindebitamento,</a:t>
            </a:r>
            <a:r>
              <a:rPr lang="it-IT" sz="2800" spc="-100" dirty="0">
                <a:latin typeface="Arial MT"/>
                <a:cs typeface="Arial MT"/>
              </a:rPr>
              <a:t> </a:t>
            </a:r>
            <a:r>
              <a:rPr lang="it-IT" sz="2800" u="heavy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Arial MT"/>
                <a:cs typeface="Arial MT"/>
              </a:rPr>
              <a:t>escluso</a:t>
            </a:r>
            <a:r>
              <a:rPr lang="it-IT" sz="2800" u="heavy" spc="-100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Arial MT"/>
                <a:cs typeface="Arial MT"/>
              </a:rPr>
              <a:t> </a:t>
            </a:r>
            <a:r>
              <a:rPr lang="it-IT" sz="2800" u="heavy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Arial MT"/>
                <a:cs typeface="Arial MT"/>
              </a:rPr>
              <a:t>il</a:t>
            </a:r>
            <a:r>
              <a:rPr lang="it-IT" sz="2800" u="heavy" spc="-105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Arial MT"/>
                <a:cs typeface="Arial MT"/>
              </a:rPr>
              <a:t> </a:t>
            </a:r>
            <a:r>
              <a:rPr lang="it-IT" sz="2800" u="heavy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Arial MT"/>
                <a:cs typeface="Arial MT"/>
              </a:rPr>
              <a:t>consumatore</a:t>
            </a:r>
            <a:r>
              <a:rPr lang="it-IT" sz="2800" dirty="0">
                <a:latin typeface="Arial MT"/>
                <a:cs typeface="Arial MT"/>
              </a:rPr>
              <a:t>,</a:t>
            </a:r>
            <a:r>
              <a:rPr lang="it-IT" sz="2800" spc="-9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possono</a:t>
            </a:r>
            <a:r>
              <a:rPr lang="it-IT" sz="2800" spc="-10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formulare</a:t>
            </a:r>
            <a:r>
              <a:rPr lang="it-IT" sz="2800" spc="-100" dirty="0">
                <a:latin typeface="Arial MT"/>
                <a:cs typeface="Arial MT"/>
              </a:rPr>
              <a:t> </a:t>
            </a:r>
            <a:r>
              <a:rPr lang="it-IT" sz="2800" spc="-25" dirty="0">
                <a:latin typeface="Arial MT"/>
                <a:cs typeface="Arial MT"/>
              </a:rPr>
              <a:t>ai </a:t>
            </a:r>
            <a:r>
              <a:rPr lang="it-IT" sz="2800" dirty="0">
                <a:latin typeface="Arial MT"/>
                <a:cs typeface="Arial MT"/>
              </a:rPr>
              <a:t>creditori</a:t>
            </a:r>
            <a:r>
              <a:rPr lang="it-IT" sz="2800" spc="-10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una</a:t>
            </a:r>
            <a:r>
              <a:rPr lang="it-IT" sz="2800" spc="-9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proposta</a:t>
            </a:r>
            <a:r>
              <a:rPr lang="it-IT" sz="2800" spc="-9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di</a:t>
            </a:r>
            <a:r>
              <a:rPr lang="it-IT" sz="2800" spc="-10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concordato</a:t>
            </a:r>
            <a:r>
              <a:rPr lang="it-IT" sz="2800" spc="-10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minore,</a:t>
            </a:r>
            <a:r>
              <a:rPr lang="it-IT" sz="2800" spc="-9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quando</a:t>
            </a:r>
            <a:r>
              <a:rPr lang="it-IT" sz="2800" spc="-9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consente</a:t>
            </a:r>
            <a:r>
              <a:rPr lang="it-IT" sz="2800" spc="-95" dirty="0">
                <a:latin typeface="Arial MT"/>
                <a:cs typeface="Arial MT"/>
              </a:rPr>
              <a:t> </a:t>
            </a:r>
            <a:r>
              <a:rPr lang="it-IT" sz="2800" spc="-25" dirty="0">
                <a:latin typeface="Arial MT"/>
                <a:cs typeface="Arial MT"/>
              </a:rPr>
              <a:t>di </a:t>
            </a:r>
            <a:r>
              <a:rPr lang="it-IT" sz="2800" dirty="0">
                <a:solidFill>
                  <a:srgbClr val="FF0000"/>
                </a:solidFill>
                <a:latin typeface="Arial MT"/>
                <a:cs typeface="Arial MT"/>
              </a:rPr>
              <a:t>proseguire</a:t>
            </a:r>
            <a:r>
              <a:rPr lang="it-IT" sz="2800" spc="-70" dirty="0">
                <a:solidFill>
                  <a:srgbClr val="FF0000"/>
                </a:solidFill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l’attività</a:t>
            </a:r>
            <a:r>
              <a:rPr lang="it-IT" sz="2800" spc="-75" dirty="0">
                <a:latin typeface="Arial MT"/>
                <a:cs typeface="Arial MT"/>
              </a:rPr>
              <a:t> </a:t>
            </a:r>
            <a:r>
              <a:rPr lang="it-IT" sz="2800" spc="-10" dirty="0">
                <a:latin typeface="Arial MT"/>
                <a:cs typeface="Arial MT"/>
              </a:rPr>
              <a:t>imprenditoriale</a:t>
            </a:r>
            <a:r>
              <a:rPr lang="it-IT" sz="2800" spc="-7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o</a:t>
            </a:r>
            <a:r>
              <a:rPr lang="it-IT" sz="2800" spc="-70" dirty="0">
                <a:latin typeface="Arial MT"/>
                <a:cs typeface="Arial MT"/>
              </a:rPr>
              <a:t> </a:t>
            </a:r>
            <a:r>
              <a:rPr lang="it-IT" sz="2800" spc="-10" dirty="0">
                <a:latin typeface="Arial MT"/>
                <a:cs typeface="Arial MT"/>
              </a:rPr>
              <a:t>professionale.</a:t>
            </a:r>
            <a:endParaRPr lang="it-IT" spc="-10" dirty="0">
              <a:latin typeface="Arial MT"/>
              <a:cs typeface="Arial MT"/>
            </a:endParaRPr>
          </a:p>
          <a:p>
            <a:pPr marL="552450" marR="121285" indent="-514350" algn="just">
              <a:lnSpc>
                <a:spcPts val="2760"/>
              </a:lnSpc>
              <a:buFont typeface="+mj-lt"/>
              <a:buAutoNum type="arabicPeriod"/>
              <a:tabLst>
                <a:tab pos="725170" algn="l"/>
              </a:tabLst>
            </a:pPr>
            <a:r>
              <a:rPr lang="it-IT" sz="2800" dirty="0">
                <a:latin typeface="Arial MT"/>
                <a:cs typeface="Arial MT"/>
              </a:rPr>
              <a:t>Fuori</a:t>
            </a:r>
            <a:r>
              <a:rPr lang="it-IT" sz="2800" spc="-6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dai</a:t>
            </a:r>
            <a:r>
              <a:rPr lang="it-IT" sz="2800" spc="-4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casi</a:t>
            </a:r>
            <a:r>
              <a:rPr lang="it-IT" sz="2800" spc="-6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previsti</a:t>
            </a:r>
            <a:r>
              <a:rPr lang="it-IT" sz="2800" spc="-5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dal</a:t>
            </a:r>
            <a:r>
              <a:rPr lang="it-IT" sz="2800" spc="-6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comma</a:t>
            </a:r>
            <a:r>
              <a:rPr lang="it-IT" sz="2800" spc="-5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1,</a:t>
            </a:r>
            <a:r>
              <a:rPr lang="it-IT" sz="2800" spc="-5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il</a:t>
            </a:r>
            <a:r>
              <a:rPr lang="it-IT" sz="2800" spc="-60" dirty="0">
                <a:latin typeface="Arial MT"/>
                <a:cs typeface="Arial MT"/>
              </a:rPr>
              <a:t> </a:t>
            </a:r>
            <a:r>
              <a:rPr lang="it-IT" sz="2800" spc="-10" dirty="0">
                <a:latin typeface="Arial MT"/>
                <a:cs typeface="Arial MT"/>
              </a:rPr>
              <a:t>concordato</a:t>
            </a:r>
            <a:r>
              <a:rPr lang="it-IT" sz="2800" spc="-5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minore</a:t>
            </a:r>
            <a:r>
              <a:rPr lang="it-IT" sz="2800" spc="-60" dirty="0">
                <a:latin typeface="Arial MT"/>
                <a:cs typeface="Arial MT"/>
              </a:rPr>
              <a:t> </a:t>
            </a:r>
            <a:r>
              <a:rPr lang="it-IT" sz="2800" spc="-25" dirty="0">
                <a:latin typeface="Arial MT"/>
                <a:cs typeface="Arial MT"/>
              </a:rPr>
              <a:t>può </a:t>
            </a:r>
            <a:r>
              <a:rPr lang="it-IT" sz="2800" dirty="0">
                <a:latin typeface="Arial MT"/>
                <a:cs typeface="Arial MT"/>
              </a:rPr>
              <a:t>essere</a:t>
            </a:r>
            <a:r>
              <a:rPr lang="it-IT" sz="2800" spc="-9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proposto</a:t>
            </a:r>
            <a:r>
              <a:rPr lang="it-IT" sz="2800" spc="-85" dirty="0">
                <a:latin typeface="Arial MT"/>
                <a:cs typeface="Arial MT"/>
              </a:rPr>
              <a:t> </a:t>
            </a:r>
            <a:r>
              <a:rPr lang="it-IT" sz="2800" spc="-10" dirty="0">
                <a:latin typeface="Arial MT"/>
                <a:cs typeface="Arial MT"/>
              </a:rPr>
              <a:t>esclusivamente</a:t>
            </a:r>
            <a:r>
              <a:rPr lang="it-IT" sz="2800" spc="-8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quando</a:t>
            </a:r>
            <a:r>
              <a:rPr lang="it-IT" sz="2800" spc="-9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è</a:t>
            </a:r>
            <a:r>
              <a:rPr lang="it-IT" sz="2800" spc="-8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previsto</a:t>
            </a:r>
            <a:r>
              <a:rPr lang="it-IT" sz="2800" spc="-85" dirty="0">
                <a:latin typeface="Arial MT"/>
                <a:cs typeface="Arial MT"/>
              </a:rPr>
              <a:t> </a:t>
            </a:r>
            <a:r>
              <a:rPr lang="it-IT" sz="2800" dirty="0">
                <a:solidFill>
                  <a:srgbClr val="FF0000"/>
                </a:solidFill>
                <a:latin typeface="Arial MT"/>
                <a:cs typeface="Arial MT"/>
              </a:rPr>
              <a:t>l’apporto</a:t>
            </a:r>
            <a:r>
              <a:rPr lang="it-IT" sz="2800" spc="-85" dirty="0">
                <a:solidFill>
                  <a:srgbClr val="FF0000"/>
                </a:solidFill>
                <a:latin typeface="Arial MT"/>
                <a:cs typeface="Arial MT"/>
              </a:rPr>
              <a:t> </a:t>
            </a:r>
            <a:r>
              <a:rPr lang="it-IT" sz="2800" spc="-25" dirty="0">
                <a:solidFill>
                  <a:srgbClr val="FF0000"/>
                </a:solidFill>
                <a:latin typeface="Arial MT"/>
                <a:cs typeface="Arial MT"/>
              </a:rPr>
              <a:t>di </a:t>
            </a:r>
            <a:r>
              <a:rPr lang="it-IT" sz="2800" dirty="0">
                <a:solidFill>
                  <a:srgbClr val="FF0000"/>
                </a:solidFill>
                <a:latin typeface="Arial MT"/>
                <a:cs typeface="Arial MT"/>
              </a:rPr>
              <a:t>risorse</a:t>
            </a:r>
            <a:r>
              <a:rPr lang="it-IT" sz="2800" spc="-85" dirty="0">
                <a:solidFill>
                  <a:srgbClr val="FF0000"/>
                </a:solidFill>
                <a:latin typeface="Arial MT"/>
                <a:cs typeface="Arial MT"/>
              </a:rPr>
              <a:t> </a:t>
            </a:r>
            <a:r>
              <a:rPr lang="it-IT" sz="2800" dirty="0">
                <a:solidFill>
                  <a:srgbClr val="FF0000"/>
                </a:solidFill>
                <a:latin typeface="Arial MT"/>
                <a:cs typeface="Arial MT"/>
              </a:rPr>
              <a:t>esterne</a:t>
            </a:r>
            <a:r>
              <a:rPr lang="it-IT" sz="2800" spc="-80" dirty="0">
                <a:solidFill>
                  <a:srgbClr val="FF0000"/>
                </a:solidFill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che</a:t>
            </a:r>
            <a:r>
              <a:rPr lang="it-IT" sz="2800" spc="-8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aumentino</a:t>
            </a:r>
            <a:r>
              <a:rPr lang="it-IT" sz="2800" spc="-8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in</a:t>
            </a:r>
            <a:r>
              <a:rPr lang="it-IT" sz="2800" spc="-8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misura</a:t>
            </a:r>
            <a:r>
              <a:rPr lang="it-IT" sz="2800" spc="-80" dirty="0">
                <a:latin typeface="Arial MT"/>
                <a:cs typeface="Arial MT"/>
              </a:rPr>
              <a:t> </a:t>
            </a:r>
            <a:r>
              <a:rPr lang="it-IT" sz="2800" spc="-10" dirty="0">
                <a:latin typeface="Arial MT"/>
                <a:cs typeface="Arial MT"/>
              </a:rPr>
              <a:t>apprezzabile</a:t>
            </a:r>
            <a:r>
              <a:rPr lang="it-IT" sz="2800" spc="-70" dirty="0">
                <a:latin typeface="Arial MT"/>
                <a:cs typeface="Arial MT"/>
              </a:rPr>
              <a:t> </a:t>
            </a:r>
            <a:r>
              <a:rPr lang="it-IT" sz="2800" spc="-25" dirty="0">
                <a:latin typeface="Arial MT"/>
                <a:cs typeface="Arial MT"/>
              </a:rPr>
              <a:t>la </a:t>
            </a:r>
            <a:r>
              <a:rPr lang="it-IT" sz="2800" spc="-10" dirty="0">
                <a:latin typeface="Arial MT"/>
                <a:cs typeface="Arial MT"/>
              </a:rPr>
              <a:t>soddisfazione</a:t>
            </a:r>
            <a:r>
              <a:rPr lang="it-IT" sz="2800" spc="-4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dei</a:t>
            </a:r>
            <a:r>
              <a:rPr lang="it-IT" sz="2800" spc="-45" dirty="0">
                <a:latin typeface="Arial MT"/>
                <a:cs typeface="Arial MT"/>
              </a:rPr>
              <a:t> </a:t>
            </a:r>
            <a:r>
              <a:rPr lang="it-IT" sz="2800" spc="-10" dirty="0">
                <a:latin typeface="Arial MT"/>
                <a:cs typeface="Arial MT"/>
              </a:rPr>
              <a:t>creditori.</a:t>
            </a:r>
            <a:endParaRPr lang="it-IT" sz="2800" dirty="0">
              <a:latin typeface="Arial MT"/>
              <a:cs typeface="Arial MT"/>
            </a:endParaRPr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28829323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1BF6F69-992C-2B8E-923A-4AE837B7F6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3062" y="887778"/>
            <a:ext cx="10515600" cy="5208221"/>
          </a:xfrm>
        </p:spPr>
        <p:txBody>
          <a:bodyPr>
            <a:normAutofit fontScale="77500" lnSpcReduction="20000"/>
          </a:bodyPr>
          <a:lstStyle/>
          <a:p>
            <a:pPr marL="0" indent="0" algn="ctr">
              <a:lnSpc>
                <a:spcPct val="100000"/>
              </a:lnSpc>
              <a:spcBef>
                <a:spcPts val="100"/>
              </a:spcBef>
              <a:buNone/>
            </a:pPr>
            <a:r>
              <a:rPr lang="it-IT" sz="2800" spc="-10" dirty="0">
                <a:latin typeface="Arial MT"/>
                <a:cs typeface="Arial MT"/>
              </a:rPr>
              <a:t>Soggettivamente</a:t>
            </a:r>
            <a:r>
              <a:rPr lang="it-IT" sz="2800" spc="-8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riguarda</a:t>
            </a:r>
            <a:r>
              <a:rPr lang="it-IT" sz="2800" spc="-85" dirty="0">
                <a:latin typeface="Arial MT"/>
                <a:cs typeface="Arial MT"/>
              </a:rPr>
              <a:t> </a:t>
            </a:r>
            <a:r>
              <a:rPr lang="it-IT" sz="2800" spc="-10" dirty="0">
                <a:latin typeface="Arial MT"/>
                <a:cs typeface="Arial MT"/>
              </a:rPr>
              <a:t>quindi:</a:t>
            </a:r>
            <a:endParaRPr lang="it-IT" sz="2800" dirty="0">
              <a:latin typeface="Arial MT"/>
              <a:cs typeface="Arial MT"/>
            </a:endParaRPr>
          </a:p>
          <a:p>
            <a:pPr marL="0" indent="0" algn="ctr">
              <a:lnSpc>
                <a:spcPts val="2820"/>
              </a:lnSpc>
              <a:spcBef>
                <a:spcPts val="2640"/>
              </a:spcBef>
              <a:buNone/>
            </a:pPr>
            <a:r>
              <a:rPr lang="it-IT" sz="2800" dirty="0">
                <a:latin typeface="Arial MT"/>
                <a:cs typeface="Arial MT"/>
              </a:rPr>
              <a:t>*</a:t>
            </a:r>
            <a:r>
              <a:rPr lang="it-IT" sz="2800" spc="-5" dirty="0">
                <a:latin typeface="Arial MT"/>
                <a:cs typeface="Arial MT"/>
              </a:rPr>
              <a:t> </a:t>
            </a:r>
            <a:r>
              <a:rPr lang="it-IT" sz="2800" spc="-10" dirty="0">
                <a:latin typeface="Arial MT"/>
                <a:cs typeface="Arial MT"/>
              </a:rPr>
              <a:t>professionisti,</a:t>
            </a:r>
            <a:endParaRPr lang="it-IT" sz="2800" dirty="0">
              <a:latin typeface="Arial MT"/>
              <a:cs typeface="Arial MT"/>
            </a:endParaRPr>
          </a:p>
          <a:p>
            <a:pPr marL="0" indent="0" algn="ctr">
              <a:lnSpc>
                <a:spcPts val="2760"/>
              </a:lnSpc>
              <a:buNone/>
            </a:pPr>
            <a:r>
              <a:rPr lang="it-IT" sz="2800" dirty="0">
                <a:latin typeface="Arial MT"/>
                <a:cs typeface="Arial MT"/>
              </a:rPr>
              <a:t>*</a:t>
            </a:r>
            <a:r>
              <a:rPr lang="it-IT" sz="2800" spc="-6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imprese</a:t>
            </a:r>
            <a:r>
              <a:rPr lang="it-IT" sz="2800" spc="-60" dirty="0">
                <a:latin typeface="Arial MT"/>
                <a:cs typeface="Arial MT"/>
              </a:rPr>
              <a:t> </a:t>
            </a:r>
            <a:r>
              <a:rPr lang="it-IT" sz="2800" spc="-10" dirty="0">
                <a:latin typeface="Arial MT"/>
                <a:cs typeface="Arial MT"/>
              </a:rPr>
              <a:t>“minori”</a:t>
            </a:r>
            <a:endParaRPr lang="it-IT" sz="2800" dirty="0">
              <a:latin typeface="Arial MT"/>
              <a:cs typeface="Arial MT"/>
            </a:endParaRPr>
          </a:p>
          <a:p>
            <a:pPr marL="0" indent="0" algn="ctr">
              <a:lnSpc>
                <a:spcPts val="2760"/>
              </a:lnSpc>
              <a:buNone/>
            </a:pPr>
            <a:r>
              <a:rPr lang="it-IT" sz="2800" dirty="0">
                <a:latin typeface="Arial MT"/>
                <a:cs typeface="Arial MT"/>
              </a:rPr>
              <a:t>*</a:t>
            </a:r>
            <a:r>
              <a:rPr lang="it-IT" sz="2800" spc="-6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imprese</a:t>
            </a:r>
            <a:r>
              <a:rPr lang="it-IT" sz="2800" spc="-60" dirty="0">
                <a:latin typeface="Arial MT"/>
                <a:cs typeface="Arial MT"/>
              </a:rPr>
              <a:t> </a:t>
            </a:r>
            <a:r>
              <a:rPr lang="it-IT" sz="2800" spc="-10" dirty="0">
                <a:latin typeface="Arial MT"/>
                <a:cs typeface="Arial MT"/>
              </a:rPr>
              <a:t>agricole.</a:t>
            </a:r>
            <a:endParaRPr lang="it-IT" sz="2800" dirty="0">
              <a:latin typeface="Arial MT"/>
              <a:cs typeface="Arial MT"/>
            </a:endParaRPr>
          </a:p>
          <a:p>
            <a:pPr marL="0" indent="0" algn="ctr">
              <a:lnSpc>
                <a:spcPts val="2760"/>
              </a:lnSpc>
              <a:buNone/>
            </a:pPr>
            <a:r>
              <a:rPr lang="it-IT" sz="2800" dirty="0">
                <a:latin typeface="Arial MT"/>
                <a:cs typeface="Arial MT"/>
              </a:rPr>
              <a:t>* Start</a:t>
            </a:r>
            <a:r>
              <a:rPr lang="it-IT" sz="2800" spc="-5" dirty="0">
                <a:latin typeface="Arial MT"/>
                <a:cs typeface="Arial MT"/>
              </a:rPr>
              <a:t> </a:t>
            </a:r>
            <a:r>
              <a:rPr lang="it-IT" sz="2800" spc="-25" dirty="0">
                <a:latin typeface="Arial MT"/>
                <a:cs typeface="Arial MT"/>
              </a:rPr>
              <a:t>up</a:t>
            </a:r>
            <a:endParaRPr lang="it-IT" sz="2800" dirty="0">
              <a:latin typeface="Arial MT"/>
              <a:cs typeface="Arial MT"/>
            </a:endParaRPr>
          </a:p>
          <a:p>
            <a:pPr marL="0" marR="207645" indent="0" algn="ctr">
              <a:lnSpc>
                <a:spcPts val="2760"/>
              </a:lnSpc>
              <a:spcBef>
                <a:spcPts val="130"/>
              </a:spcBef>
              <a:buNone/>
            </a:pPr>
            <a:r>
              <a:rPr lang="it-IT" sz="2800" dirty="0">
                <a:latin typeface="Arial MT"/>
                <a:cs typeface="Arial MT"/>
              </a:rPr>
              <a:t>*</a:t>
            </a:r>
            <a:r>
              <a:rPr lang="it-IT" sz="2800" spc="-5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Tutti</a:t>
            </a:r>
            <a:r>
              <a:rPr lang="it-IT" sz="2800" spc="-5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coloro</a:t>
            </a:r>
            <a:r>
              <a:rPr lang="it-IT" sz="2800" spc="-5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che</a:t>
            </a:r>
            <a:r>
              <a:rPr lang="it-IT" sz="2800" spc="-5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non</a:t>
            </a:r>
            <a:r>
              <a:rPr lang="it-IT" sz="2800" spc="-5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sono</a:t>
            </a:r>
            <a:r>
              <a:rPr lang="it-IT" sz="2800" spc="-5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soggetti</a:t>
            </a:r>
            <a:r>
              <a:rPr lang="it-IT" sz="2800" spc="-5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alla</a:t>
            </a:r>
            <a:r>
              <a:rPr lang="it-IT" sz="2800" spc="-55" dirty="0">
                <a:latin typeface="Arial MT"/>
                <a:cs typeface="Arial MT"/>
              </a:rPr>
              <a:t> </a:t>
            </a:r>
            <a:r>
              <a:rPr lang="it-IT" sz="2800" spc="-10" dirty="0">
                <a:latin typeface="Arial MT"/>
                <a:cs typeface="Arial MT"/>
              </a:rPr>
              <a:t>liquidazione</a:t>
            </a:r>
            <a:r>
              <a:rPr lang="it-IT" sz="2800" spc="-50" dirty="0">
                <a:latin typeface="Arial MT"/>
                <a:cs typeface="Arial MT"/>
              </a:rPr>
              <a:t> </a:t>
            </a:r>
            <a:r>
              <a:rPr lang="it-IT" sz="2800" spc="-10" dirty="0">
                <a:latin typeface="Arial MT"/>
                <a:cs typeface="Arial MT"/>
              </a:rPr>
              <a:t>giudiziale </a:t>
            </a:r>
            <a:r>
              <a:rPr lang="it-IT" sz="2800" dirty="0">
                <a:latin typeface="Arial MT"/>
                <a:cs typeface="Arial MT"/>
              </a:rPr>
              <a:t>(escluso</a:t>
            </a:r>
            <a:r>
              <a:rPr lang="it-IT" sz="2800" spc="-6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i</a:t>
            </a:r>
            <a:r>
              <a:rPr lang="it-IT" sz="2800" spc="-65" dirty="0">
                <a:latin typeface="Arial MT"/>
                <a:cs typeface="Arial MT"/>
              </a:rPr>
              <a:t> </a:t>
            </a:r>
            <a:r>
              <a:rPr lang="it-IT" sz="2800" spc="-10" dirty="0">
                <a:latin typeface="Arial MT"/>
                <a:cs typeface="Arial MT"/>
              </a:rPr>
              <a:t>consumatori)</a:t>
            </a:r>
            <a:endParaRPr lang="it-IT" sz="2800" dirty="0">
              <a:latin typeface="Arial MT"/>
              <a:cs typeface="Arial MT"/>
            </a:endParaRPr>
          </a:p>
          <a:p>
            <a:pPr marL="12700" marR="5080" indent="0">
              <a:lnSpc>
                <a:spcPts val="5520"/>
              </a:lnSpc>
              <a:spcBef>
                <a:spcPts val="555"/>
              </a:spcBef>
              <a:buNone/>
            </a:pPr>
            <a:r>
              <a:rPr lang="it-IT" sz="2800" dirty="0">
                <a:latin typeface="Arial MT"/>
                <a:cs typeface="Arial MT"/>
              </a:rPr>
              <a:t>Unica</a:t>
            </a:r>
            <a:r>
              <a:rPr lang="it-IT" sz="2800" spc="-7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preclusione:</a:t>
            </a:r>
            <a:r>
              <a:rPr lang="it-IT" sz="2800" spc="-6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la</a:t>
            </a:r>
            <a:r>
              <a:rPr lang="it-IT" sz="2800" spc="-6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presenza</a:t>
            </a:r>
            <a:r>
              <a:rPr lang="it-IT" sz="2800" spc="-6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di</a:t>
            </a:r>
            <a:r>
              <a:rPr lang="it-IT" sz="2800" spc="-7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atti</a:t>
            </a:r>
            <a:r>
              <a:rPr lang="it-IT" sz="2800" spc="-6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in</a:t>
            </a:r>
            <a:r>
              <a:rPr lang="it-IT" sz="2800" spc="-65" dirty="0">
                <a:latin typeface="Arial MT"/>
                <a:cs typeface="Arial MT"/>
              </a:rPr>
              <a:t> </a:t>
            </a:r>
            <a:r>
              <a:rPr lang="it-IT" sz="2800" spc="-10" dirty="0">
                <a:latin typeface="Arial MT"/>
                <a:cs typeface="Arial MT"/>
              </a:rPr>
              <a:t>frode </a:t>
            </a:r>
          </a:p>
          <a:p>
            <a:pPr marL="12700" marR="5080" indent="0">
              <a:lnSpc>
                <a:spcPts val="5520"/>
              </a:lnSpc>
              <a:spcBef>
                <a:spcPts val="555"/>
              </a:spcBef>
              <a:buNone/>
            </a:pPr>
            <a:r>
              <a:rPr lang="it-IT" sz="2800" dirty="0">
                <a:latin typeface="Arial MT"/>
                <a:cs typeface="Arial MT"/>
              </a:rPr>
              <a:t>Votazione:</a:t>
            </a:r>
            <a:r>
              <a:rPr lang="it-IT" sz="2800" spc="-5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51%</a:t>
            </a:r>
            <a:r>
              <a:rPr lang="it-IT" sz="2800" spc="-5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dei</a:t>
            </a:r>
            <a:r>
              <a:rPr lang="it-IT" sz="2800" spc="-6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crediti</a:t>
            </a:r>
            <a:r>
              <a:rPr lang="it-IT" sz="2800" spc="-6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con</a:t>
            </a:r>
            <a:r>
              <a:rPr lang="it-IT" sz="2800" spc="-6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il</a:t>
            </a:r>
            <a:r>
              <a:rPr lang="it-IT" sz="2800" spc="-60" dirty="0">
                <a:latin typeface="Arial MT"/>
                <a:cs typeface="Arial MT"/>
              </a:rPr>
              <a:t> </a:t>
            </a:r>
            <a:r>
              <a:rPr lang="it-IT" sz="2800" spc="-10" dirty="0">
                <a:latin typeface="Arial MT"/>
                <a:cs typeface="Arial MT"/>
              </a:rPr>
              <a:t>favorevolissimo</a:t>
            </a:r>
            <a:r>
              <a:rPr lang="it-IT" sz="2800" spc="-60" dirty="0">
                <a:latin typeface="Arial MT"/>
                <a:cs typeface="Arial MT"/>
              </a:rPr>
              <a:t> </a:t>
            </a:r>
            <a:r>
              <a:rPr lang="it-IT" sz="2800" spc="-10" dirty="0">
                <a:solidFill>
                  <a:srgbClr val="FF0000"/>
                </a:solidFill>
                <a:latin typeface="Arial MT"/>
                <a:cs typeface="Arial MT"/>
              </a:rPr>
              <a:t>meccanismo</a:t>
            </a:r>
            <a:r>
              <a:rPr lang="it-IT" sz="2800" spc="-55" dirty="0">
                <a:solidFill>
                  <a:srgbClr val="FF0000"/>
                </a:solidFill>
                <a:latin typeface="Arial MT"/>
                <a:cs typeface="Arial MT"/>
              </a:rPr>
              <a:t> </a:t>
            </a:r>
            <a:r>
              <a:rPr lang="it-IT" sz="2800" spc="-25" dirty="0">
                <a:solidFill>
                  <a:srgbClr val="FF0000"/>
                </a:solidFill>
                <a:latin typeface="Arial MT"/>
                <a:cs typeface="Arial MT"/>
              </a:rPr>
              <a:t>del </a:t>
            </a:r>
            <a:r>
              <a:rPr lang="it-IT" sz="2800" spc="-20" dirty="0">
                <a:solidFill>
                  <a:srgbClr val="FF0000"/>
                </a:solidFill>
                <a:latin typeface="Arial MT"/>
                <a:cs typeface="Arial MT"/>
              </a:rPr>
              <a:t>silenzio-</a:t>
            </a:r>
            <a:r>
              <a:rPr lang="it-IT" sz="2800" spc="-10" dirty="0">
                <a:solidFill>
                  <a:srgbClr val="FF0000"/>
                </a:solidFill>
                <a:latin typeface="Arial MT"/>
                <a:cs typeface="Arial MT"/>
              </a:rPr>
              <a:t>assenso</a:t>
            </a:r>
            <a:r>
              <a:rPr lang="it-IT" sz="2800" spc="-10" dirty="0">
                <a:latin typeface="Arial MT"/>
                <a:cs typeface="Arial MT"/>
              </a:rPr>
              <a:t>.</a:t>
            </a:r>
            <a:endParaRPr lang="it-IT" sz="2800" dirty="0">
              <a:latin typeface="Arial MT"/>
              <a:cs typeface="Arial MT"/>
            </a:endParaRPr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7109759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1BF6F69-992C-2B8E-923A-4AE837B7F6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3400" y="325071"/>
            <a:ext cx="10515600" cy="4351338"/>
          </a:xfrm>
        </p:spPr>
        <p:txBody>
          <a:bodyPr>
            <a:normAutofit fontScale="77500" lnSpcReduction="20000"/>
          </a:bodyPr>
          <a:lstStyle/>
          <a:p>
            <a:pPr marL="0" indent="0" algn="ctr">
              <a:lnSpc>
                <a:spcPts val="2820"/>
              </a:lnSpc>
              <a:spcBef>
                <a:spcPts val="100"/>
              </a:spcBef>
              <a:buNone/>
            </a:pPr>
            <a:r>
              <a:rPr lang="it-IT" sz="2800" b="1" dirty="0">
                <a:latin typeface="Arial"/>
                <a:cs typeface="Arial"/>
              </a:rPr>
              <a:t>Procedimento</a:t>
            </a:r>
            <a:r>
              <a:rPr lang="it-IT" sz="2800" b="1" spc="-45" dirty="0">
                <a:latin typeface="Arial"/>
                <a:cs typeface="Arial"/>
              </a:rPr>
              <a:t> </a:t>
            </a:r>
            <a:r>
              <a:rPr lang="it-IT" sz="2800" b="1" dirty="0">
                <a:latin typeface="Arial"/>
                <a:cs typeface="Arial"/>
              </a:rPr>
              <a:t>di</a:t>
            </a:r>
            <a:r>
              <a:rPr lang="it-IT" sz="2800" b="1" spc="-45" dirty="0">
                <a:latin typeface="Arial"/>
                <a:cs typeface="Arial"/>
              </a:rPr>
              <a:t> </a:t>
            </a:r>
            <a:r>
              <a:rPr lang="it-IT" sz="2800" b="1" spc="-10" dirty="0">
                <a:latin typeface="Arial"/>
                <a:cs typeface="Arial"/>
              </a:rPr>
              <a:t>omologa</a:t>
            </a:r>
          </a:p>
          <a:p>
            <a:pPr marL="0" indent="0" algn="ctr">
              <a:lnSpc>
                <a:spcPts val="2820"/>
              </a:lnSpc>
              <a:spcBef>
                <a:spcPts val="100"/>
              </a:spcBef>
              <a:buNone/>
            </a:pPr>
            <a:endParaRPr lang="it-IT" sz="2800" dirty="0">
              <a:latin typeface="Arial"/>
              <a:cs typeface="Arial"/>
            </a:endParaRPr>
          </a:p>
          <a:p>
            <a:pPr marL="58419" marR="5080" algn="just">
              <a:lnSpc>
                <a:spcPts val="2760"/>
              </a:lnSpc>
              <a:spcBef>
                <a:spcPts val="130"/>
              </a:spcBef>
            </a:pPr>
            <a:r>
              <a:rPr lang="it-IT" sz="2800" dirty="0">
                <a:latin typeface="Arial MT"/>
                <a:cs typeface="Arial MT"/>
              </a:rPr>
              <a:t>Il</a:t>
            </a:r>
            <a:r>
              <a:rPr lang="it-IT" sz="2800" spc="165" dirty="0">
                <a:latin typeface="Arial MT"/>
                <a:cs typeface="Arial MT"/>
              </a:rPr>
              <a:t>  </a:t>
            </a:r>
            <a:r>
              <a:rPr lang="it-IT" sz="2800" dirty="0">
                <a:latin typeface="Arial MT"/>
                <a:cs typeface="Arial MT"/>
              </a:rPr>
              <a:t>giudice,</a:t>
            </a:r>
            <a:r>
              <a:rPr lang="it-IT" sz="2800" spc="170" dirty="0">
                <a:latin typeface="Arial MT"/>
                <a:cs typeface="Arial MT"/>
              </a:rPr>
              <a:t>  </a:t>
            </a:r>
            <a:r>
              <a:rPr lang="it-IT" sz="2800" dirty="0">
                <a:latin typeface="Arial MT"/>
                <a:cs typeface="Arial MT"/>
              </a:rPr>
              <a:t>verificati</a:t>
            </a:r>
            <a:r>
              <a:rPr lang="it-IT" sz="2800" spc="165" dirty="0">
                <a:latin typeface="Arial MT"/>
                <a:cs typeface="Arial MT"/>
              </a:rPr>
              <a:t>  </a:t>
            </a:r>
            <a:r>
              <a:rPr lang="it-IT" sz="2800" dirty="0">
                <a:latin typeface="Arial MT"/>
                <a:cs typeface="Arial MT"/>
              </a:rPr>
              <a:t>la</a:t>
            </a:r>
            <a:r>
              <a:rPr lang="it-IT" sz="2800" spc="170" dirty="0">
                <a:latin typeface="Arial MT"/>
                <a:cs typeface="Arial MT"/>
              </a:rPr>
              <a:t>  </a:t>
            </a:r>
            <a:r>
              <a:rPr lang="it-IT" sz="2800" b="1" dirty="0">
                <a:latin typeface="Arial"/>
                <a:cs typeface="Arial"/>
              </a:rPr>
              <a:t>ammissibilità</a:t>
            </a:r>
            <a:r>
              <a:rPr lang="it-IT" sz="2800" b="1" spc="170" dirty="0">
                <a:latin typeface="Arial"/>
                <a:cs typeface="Arial"/>
              </a:rPr>
              <a:t>  </a:t>
            </a:r>
            <a:r>
              <a:rPr lang="it-IT" sz="2800" b="1" dirty="0">
                <a:latin typeface="Arial"/>
                <a:cs typeface="Arial"/>
              </a:rPr>
              <a:t>giuridica</a:t>
            </a:r>
            <a:r>
              <a:rPr lang="it-IT" sz="2800" b="1" spc="165" dirty="0">
                <a:latin typeface="Arial"/>
                <a:cs typeface="Arial"/>
              </a:rPr>
              <a:t>  </a:t>
            </a:r>
            <a:r>
              <a:rPr lang="it-IT" sz="2800" b="1" dirty="0">
                <a:latin typeface="Arial"/>
                <a:cs typeface="Arial"/>
              </a:rPr>
              <a:t>e</a:t>
            </a:r>
            <a:r>
              <a:rPr lang="it-IT" sz="2800" b="1" spc="165" dirty="0">
                <a:latin typeface="Arial"/>
                <a:cs typeface="Arial"/>
              </a:rPr>
              <a:t>  </a:t>
            </a:r>
            <a:r>
              <a:rPr lang="it-IT" sz="2800" b="1" dirty="0">
                <a:latin typeface="Arial"/>
                <a:cs typeface="Arial"/>
              </a:rPr>
              <a:t>la</a:t>
            </a:r>
            <a:r>
              <a:rPr lang="it-IT" sz="2800" b="1" spc="170" dirty="0">
                <a:latin typeface="Arial"/>
                <a:cs typeface="Arial"/>
              </a:rPr>
              <a:t>  </a:t>
            </a:r>
            <a:r>
              <a:rPr lang="it-IT" sz="2800" b="1" spc="-10" dirty="0">
                <a:latin typeface="Arial"/>
                <a:cs typeface="Arial"/>
              </a:rPr>
              <a:t>fattibilità </a:t>
            </a:r>
            <a:r>
              <a:rPr lang="it-IT" sz="2800" b="1" dirty="0">
                <a:latin typeface="Arial"/>
                <a:cs typeface="Arial"/>
              </a:rPr>
              <a:t>economica</a:t>
            </a:r>
            <a:r>
              <a:rPr lang="it-IT" sz="2800" b="1" spc="290" dirty="0">
                <a:latin typeface="Arial"/>
                <a:cs typeface="Arial"/>
              </a:rPr>
              <a:t> </a:t>
            </a:r>
            <a:r>
              <a:rPr lang="it-IT" sz="2800" dirty="0">
                <a:latin typeface="Arial MT"/>
                <a:cs typeface="Arial MT"/>
              </a:rPr>
              <a:t>del</a:t>
            </a:r>
            <a:r>
              <a:rPr lang="it-IT" sz="2800" spc="29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piano</a:t>
            </a:r>
            <a:r>
              <a:rPr lang="it-IT" sz="2800" spc="29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e</a:t>
            </a:r>
            <a:r>
              <a:rPr lang="it-IT" sz="2800" spc="29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il</a:t>
            </a:r>
            <a:r>
              <a:rPr lang="it-IT" sz="2800" spc="29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raggiungimento</a:t>
            </a:r>
            <a:r>
              <a:rPr lang="it-IT" sz="2800" spc="30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della</a:t>
            </a:r>
            <a:r>
              <a:rPr lang="it-IT" sz="2800" spc="29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percentuale</a:t>
            </a:r>
            <a:r>
              <a:rPr lang="it-IT" sz="2800" spc="29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di</a:t>
            </a:r>
            <a:r>
              <a:rPr lang="it-IT" sz="2800" spc="290" dirty="0">
                <a:latin typeface="Arial MT"/>
                <a:cs typeface="Arial MT"/>
              </a:rPr>
              <a:t> </a:t>
            </a:r>
            <a:r>
              <a:rPr lang="it-IT" sz="2800" spc="-25" dirty="0">
                <a:latin typeface="Arial MT"/>
                <a:cs typeface="Arial MT"/>
              </a:rPr>
              <a:t>cui </a:t>
            </a:r>
            <a:r>
              <a:rPr lang="it-IT" sz="2800" dirty="0">
                <a:latin typeface="Arial MT"/>
                <a:cs typeface="Arial MT"/>
              </a:rPr>
              <a:t>all’articolo</a:t>
            </a:r>
            <a:r>
              <a:rPr lang="it-IT" sz="2800" spc="114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79</a:t>
            </a:r>
            <a:r>
              <a:rPr lang="it-IT" sz="2800" spc="10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in</a:t>
            </a:r>
            <a:r>
              <a:rPr lang="it-IT" sz="2800" spc="10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mancanza</a:t>
            </a:r>
            <a:r>
              <a:rPr lang="it-IT" sz="2800" spc="11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di</a:t>
            </a:r>
            <a:r>
              <a:rPr lang="it-IT" sz="2800" spc="114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contestazioni,</a:t>
            </a:r>
            <a:r>
              <a:rPr lang="it-IT" sz="2800" spc="120" dirty="0">
                <a:latin typeface="Arial MT"/>
                <a:cs typeface="Arial MT"/>
              </a:rPr>
              <a:t> </a:t>
            </a:r>
            <a:r>
              <a:rPr lang="it-IT" sz="2800" b="1" dirty="0">
                <a:solidFill>
                  <a:srgbClr val="FF0000"/>
                </a:solidFill>
                <a:latin typeface="Arial"/>
                <a:cs typeface="Arial"/>
              </a:rPr>
              <a:t>omologa</a:t>
            </a:r>
            <a:r>
              <a:rPr lang="it-IT" sz="2800" b="1" spc="110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lang="it-IT" sz="2800" dirty="0">
                <a:latin typeface="Arial MT"/>
                <a:cs typeface="Arial MT"/>
              </a:rPr>
              <a:t>il</a:t>
            </a:r>
            <a:r>
              <a:rPr lang="it-IT" sz="2800" spc="100" dirty="0">
                <a:latin typeface="Arial MT"/>
                <a:cs typeface="Arial MT"/>
              </a:rPr>
              <a:t> </a:t>
            </a:r>
            <a:r>
              <a:rPr lang="it-IT" sz="2800" spc="-10" dirty="0">
                <a:latin typeface="Arial MT"/>
                <a:cs typeface="Arial MT"/>
              </a:rPr>
              <a:t>concordato </a:t>
            </a:r>
            <a:r>
              <a:rPr lang="it-IT" sz="2800" dirty="0">
                <a:latin typeface="Arial MT"/>
                <a:cs typeface="Arial MT"/>
              </a:rPr>
              <a:t>minore</a:t>
            </a:r>
            <a:r>
              <a:rPr lang="it-IT" sz="2800" spc="27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con</a:t>
            </a:r>
            <a:r>
              <a:rPr lang="it-IT" sz="2800" spc="27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sentenza,</a:t>
            </a:r>
            <a:r>
              <a:rPr lang="it-IT" sz="2800" spc="27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disponendo</a:t>
            </a:r>
            <a:r>
              <a:rPr lang="it-IT" sz="2800" spc="27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forme</a:t>
            </a:r>
            <a:r>
              <a:rPr lang="it-IT" sz="2800" spc="27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adeguate</a:t>
            </a:r>
            <a:r>
              <a:rPr lang="it-IT" sz="2800" spc="27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di</a:t>
            </a:r>
            <a:r>
              <a:rPr lang="it-IT" sz="2800" spc="27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pubblicità</a:t>
            </a:r>
            <a:r>
              <a:rPr lang="it-IT" sz="2800" spc="280" dirty="0">
                <a:latin typeface="Arial MT"/>
                <a:cs typeface="Arial MT"/>
              </a:rPr>
              <a:t> </a:t>
            </a:r>
            <a:r>
              <a:rPr lang="it-IT" sz="2800" spc="-25" dirty="0">
                <a:latin typeface="Arial MT"/>
                <a:cs typeface="Arial MT"/>
              </a:rPr>
              <a:t>e, </a:t>
            </a:r>
            <a:r>
              <a:rPr lang="it-IT" sz="2800" dirty="0">
                <a:latin typeface="Arial MT"/>
                <a:cs typeface="Arial MT"/>
              </a:rPr>
              <a:t>se</a:t>
            </a:r>
            <a:r>
              <a:rPr lang="it-IT" sz="2800" spc="-6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necessario,</a:t>
            </a:r>
            <a:r>
              <a:rPr lang="it-IT" sz="2800" spc="-6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la</a:t>
            </a:r>
            <a:r>
              <a:rPr lang="it-IT" sz="2800" spc="-6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sua</a:t>
            </a:r>
            <a:r>
              <a:rPr lang="it-IT" sz="2800" spc="-65" dirty="0">
                <a:latin typeface="Arial MT"/>
                <a:cs typeface="Arial MT"/>
              </a:rPr>
              <a:t> </a:t>
            </a:r>
            <a:r>
              <a:rPr lang="it-IT" sz="2800" spc="-10" dirty="0">
                <a:latin typeface="Arial MT"/>
                <a:cs typeface="Arial MT"/>
              </a:rPr>
              <a:t>trascrizione.</a:t>
            </a:r>
            <a:endParaRPr lang="it-IT" sz="2800" dirty="0">
              <a:latin typeface="Arial MT"/>
              <a:cs typeface="Arial MT"/>
            </a:endParaRPr>
          </a:p>
          <a:p>
            <a:pPr>
              <a:lnSpc>
                <a:spcPct val="100000"/>
              </a:lnSpc>
            </a:pPr>
            <a:endParaRPr lang="it-IT" sz="2800" dirty="0">
              <a:latin typeface="Arial MT"/>
              <a:cs typeface="Arial MT"/>
            </a:endParaRPr>
          </a:p>
          <a:p>
            <a:pPr marL="12700" marR="5715" algn="just">
              <a:lnSpc>
                <a:spcPts val="2760"/>
              </a:lnSpc>
            </a:pPr>
            <a:r>
              <a:rPr lang="it-IT" sz="2800" dirty="0">
                <a:latin typeface="Arial MT"/>
                <a:cs typeface="Arial MT"/>
              </a:rPr>
              <a:t>Quando</a:t>
            </a:r>
            <a:r>
              <a:rPr lang="it-IT" sz="2800" spc="12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uno</a:t>
            </a:r>
            <a:r>
              <a:rPr lang="it-IT" sz="2800" spc="12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dei</a:t>
            </a:r>
            <a:r>
              <a:rPr lang="it-IT" sz="2800" spc="12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creditori</a:t>
            </a:r>
            <a:r>
              <a:rPr lang="it-IT" sz="2800" spc="12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o</a:t>
            </a:r>
            <a:r>
              <a:rPr lang="it-IT" sz="2800" spc="12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qualunque</a:t>
            </a:r>
            <a:r>
              <a:rPr lang="it-IT" sz="2800" spc="12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altro</a:t>
            </a:r>
            <a:r>
              <a:rPr lang="it-IT" sz="2800" spc="12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interessato</a:t>
            </a:r>
            <a:r>
              <a:rPr lang="it-IT" sz="2800" spc="125" dirty="0">
                <a:latin typeface="Arial MT"/>
                <a:cs typeface="Arial MT"/>
              </a:rPr>
              <a:t> </a:t>
            </a:r>
            <a:r>
              <a:rPr lang="it-IT" sz="2800" b="1" dirty="0">
                <a:solidFill>
                  <a:srgbClr val="FF0000"/>
                </a:solidFill>
                <a:latin typeface="Arial"/>
                <a:cs typeface="Arial"/>
              </a:rPr>
              <a:t>contesta</a:t>
            </a:r>
            <a:r>
              <a:rPr lang="it-IT" sz="2800" b="1" spc="125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lang="it-IT" sz="2800" spc="-25" dirty="0">
                <a:latin typeface="Arial MT"/>
                <a:cs typeface="Arial MT"/>
              </a:rPr>
              <a:t>la </a:t>
            </a:r>
            <a:r>
              <a:rPr lang="it-IT" sz="2800" dirty="0">
                <a:latin typeface="Arial MT"/>
                <a:cs typeface="Arial MT"/>
              </a:rPr>
              <a:t>convenienza</a:t>
            </a:r>
            <a:r>
              <a:rPr lang="it-IT" sz="2800" spc="42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della</a:t>
            </a:r>
            <a:r>
              <a:rPr lang="it-IT" sz="2800" spc="42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proposta,</a:t>
            </a:r>
            <a:r>
              <a:rPr lang="it-IT" sz="2800" spc="434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il</a:t>
            </a:r>
            <a:r>
              <a:rPr lang="it-IT" sz="2800" spc="43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giudice,</a:t>
            </a:r>
            <a:r>
              <a:rPr lang="it-IT" sz="2800" spc="434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sentiti</a:t>
            </a:r>
            <a:r>
              <a:rPr lang="it-IT" sz="2800" spc="42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il</a:t>
            </a:r>
            <a:r>
              <a:rPr lang="it-IT" sz="2800" spc="43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debitore</a:t>
            </a:r>
            <a:r>
              <a:rPr lang="it-IT" sz="2800" spc="42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e</a:t>
            </a:r>
            <a:r>
              <a:rPr lang="it-IT" sz="2800" spc="425" dirty="0">
                <a:latin typeface="Arial MT"/>
                <a:cs typeface="Arial MT"/>
              </a:rPr>
              <a:t> </a:t>
            </a:r>
            <a:r>
              <a:rPr lang="it-IT" sz="2800" spc="-10" dirty="0">
                <a:latin typeface="Arial MT"/>
                <a:cs typeface="Arial MT"/>
              </a:rPr>
              <a:t>l’OCC, </a:t>
            </a:r>
            <a:r>
              <a:rPr lang="it-IT" sz="2800" dirty="0">
                <a:latin typeface="Arial MT"/>
                <a:cs typeface="Arial MT"/>
              </a:rPr>
              <a:t>omologa</a:t>
            </a:r>
            <a:r>
              <a:rPr lang="it-IT" sz="2800" spc="-2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il</a:t>
            </a:r>
            <a:r>
              <a:rPr lang="it-IT" sz="2800" spc="-1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concordato minore</a:t>
            </a:r>
            <a:r>
              <a:rPr lang="it-IT" sz="2800" spc="-1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se</a:t>
            </a:r>
            <a:r>
              <a:rPr lang="it-IT" sz="2800" spc="-2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ritiene</a:t>
            </a:r>
            <a:r>
              <a:rPr lang="it-IT" sz="2800" spc="-1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che</a:t>
            </a:r>
            <a:r>
              <a:rPr lang="it-IT" sz="2800" spc="-1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il</a:t>
            </a:r>
            <a:r>
              <a:rPr lang="it-IT" sz="2800" spc="-1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credito</a:t>
            </a:r>
            <a:r>
              <a:rPr lang="it-IT" sz="2800" spc="-15" dirty="0">
                <a:latin typeface="Arial MT"/>
                <a:cs typeface="Arial MT"/>
              </a:rPr>
              <a:t> </a:t>
            </a:r>
            <a:r>
              <a:rPr lang="it-IT" sz="2800" spc="-10" dirty="0">
                <a:latin typeface="Arial MT"/>
                <a:cs typeface="Arial MT"/>
              </a:rPr>
              <a:t>dell’opponente </a:t>
            </a:r>
            <a:r>
              <a:rPr lang="it-IT" sz="2800" dirty="0">
                <a:latin typeface="Arial MT"/>
                <a:cs typeface="Arial MT"/>
              </a:rPr>
              <a:t>possa</a:t>
            </a:r>
            <a:r>
              <a:rPr lang="it-IT" sz="2800" spc="37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essere</a:t>
            </a:r>
            <a:r>
              <a:rPr lang="it-IT" sz="2800" spc="38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soddisfatto</a:t>
            </a:r>
            <a:r>
              <a:rPr lang="it-IT" sz="2800" spc="38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dall'esecuzione</a:t>
            </a:r>
            <a:r>
              <a:rPr lang="it-IT" sz="2800" spc="37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del</a:t>
            </a:r>
            <a:r>
              <a:rPr lang="it-IT" sz="2800" spc="37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piano</a:t>
            </a:r>
            <a:r>
              <a:rPr lang="it-IT" sz="2800" spc="38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in</a:t>
            </a:r>
            <a:r>
              <a:rPr lang="it-IT" sz="2800" spc="39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misura</a:t>
            </a:r>
            <a:r>
              <a:rPr lang="it-IT" sz="2800" spc="375" dirty="0">
                <a:latin typeface="Arial MT"/>
                <a:cs typeface="Arial MT"/>
              </a:rPr>
              <a:t> </a:t>
            </a:r>
            <a:r>
              <a:rPr lang="it-IT" sz="2800" spc="-25" dirty="0">
                <a:latin typeface="Arial MT"/>
                <a:cs typeface="Arial MT"/>
              </a:rPr>
              <a:t>non </a:t>
            </a:r>
            <a:r>
              <a:rPr lang="it-IT" sz="2800" dirty="0">
                <a:latin typeface="Arial MT"/>
                <a:cs typeface="Arial MT"/>
              </a:rPr>
              <a:t>inferiore</a:t>
            </a:r>
            <a:r>
              <a:rPr lang="it-IT" sz="2800" spc="-85" dirty="0">
                <a:latin typeface="Arial MT"/>
                <a:cs typeface="Arial MT"/>
              </a:rPr>
              <a:t> </a:t>
            </a:r>
            <a:r>
              <a:rPr lang="it-IT" sz="2800" spc="-10" dirty="0">
                <a:latin typeface="Arial MT"/>
                <a:cs typeface="Arial MT"/>
              </a:rPr>
              <a:t>all'alternativa</a:t>
            </a:r>
            <a:r>
              <a:rPr lang="it-IT" sz="2800" spc="-80" dirty="0">
                <a:latin typeface="Arial MT"/>
                <a:cs typeface="Arial MT"/>
              </a:rPr>
              <a:t> </a:t>
            </a:r>
            <a:r>
              <a:rPr lang="it-IT" sz="2800" spc="-10" dirty="0">
                <a:latin typeface="Arial MT"/>
                <a:cs typeface="Arial MT"/>
              </a:rPr>
              <a:t>liquidatoria.</a:t>
            </a:r>
            <a:endParaRPr lang="it-IT" sz="2800" dirty="0">
              <a:latin typeface="Arial MT"/>
              <a:cs typeface="Arial MT"/>
            </a:endParaRPr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87989136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1BF6F69-992C-2B8E-923A-4AE837B7F6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8569" y="559531"/>
            <a:ext cx="10515600" cy="5477853"/>
          </a:xfrm>
        </p:spPr>
        <p:txBody>
          <a:bodyPr>
            <a:normAutofit/>
          </a:bodyPr>
          <a:lstStyle/>
          <a:p>
            <a:pPr marL="0" indent="0" algn="ctr">
              <a:lnSpc>
                <a:spcPts val="2820"/>
              </a:lnSpc>
              <a:spcBef>
                <a:spcPts val="100"/>
              </a:spcBef>
              <a:buNone/>
            </a:pPr>
            <a:r>
              <a:rPr lang="it-IT" sz="2800" b="1" dirty="0">
                <a:latin typeface="Arial"/>
                <a:cs typeface="Arial"/>
              </a:rPr>
              <a:t>“Liquidazione</a:t>
            </a:r>
            <a:r>
              <a:rPr lang="it-IT" sz="2800" b="1" spc="-55" dirty="0">
                <a:latin typeface="Arial"/>
                <a:cs typeface="Arial"/>
              </a:rPr>
              <a:t> </a:t>
            </a:r>
            <a:r>
              <a:rPr lang="it-IT" sz="2800" b="1" dirty="0">
                <a:latin typeface="Arial"/>
                <a:cs typeface="Arial"/>
              </a:rPr>
              <a:t>controllata</a:t>
            </a:r>
            <a:r>
              <a:rPr lang="it-IT" sz="2800" b="1" spc="-55" dirty="0">
                <a:latin typeface="Arial"/>
                <a:cs typeface="Arial"/>
              </a:rPr>
              <a:t> </a:t>
            </a:r>
            <a:r>
              <a:rPr lang="it-IT" sz="2800" b="1" dirty="0">
                <a:latin typeface="Arial"/>
                <a:cs typeface="Arial"/>
              </a:rPr>
              <a:t>del</a:t>
            </a:r>
            <a:r>
              <a:rPr lang="it-IT" sz="2800" b="1" spc="-60" dirty="0">
                <a:latin typeface="Arial"/>
                <a:cs typeface="Arial"/>
              </a:rPr>
              <a:t> </a:t>
            </a:r>
            <a:r>
              <a:rPr lang="it-IT" sz="2800" b="1" spc="-10" dirty="0" err="1">
                <a:latin typeface="Arial"/>
                <a:cs typeface="Arial"/>
              </a:rPr>
              <a:t>sovraindebitato</a:t>
            </a:r>
            <a:r>
              <a:rPr lang="it-IT" sz="2800" b="1" spc="-10" dirty="0">
                <a:latin typeface="Arial"/>
                <a:cs typeface="Arial"/>
              </a:rPr>
              <a:t>”</a:t>
            </a:r>
          </a:p>
          <a:p>
            <a:pPr marL="0" indent="0" algn="ctr">
              <a:lnSpc>
                <a:spcPts val="2820"/>
              </a:lnSpc>
              <a:spcBef>
                <a:spcPts val="100"/>
              </a:spcBef>
              <a:buNone/>
            </a:pPr>
            <a:endParaRPr lang="it-IT" sz="2800" b="1" spc="-10" dirty="0">
              <a:latin typeface="Arial"/>
              <a:cs typeface="Arial"/>
            </a:endParaRPr>
          </a:p>
          <a:p>
            <a:pPr marL="0" indent="0" algn="just">
              <a:lnSpc>
                <a:spcPts val="2820"/>
              </a:lnSpc>
              <a:spcBef>
                <a:spcPts val="100"/>
              </a:spcBef>
              <a:buNone/>
            </a:pPr>
            <a:r>
              <a:rPr lang="it-IT" sz="2800" dirty="0">
                <a:latin typeface="Arial MT"/>
                <a:cs typeface="Arial MT"/>
              </a:rPr>
              <a:t>Da</a:t>
            </a:r>
            <a:r>
              <a:rPr lang="it-IT" sz="2800" spc="-2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art.</a:t>
            </a:r>
            <a:r>
              <a:rPr lang="it-IT" sz="2800" spc="-1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268</a:t>
            </a:r>
            <a:r>
              <a:rPr lang="it-IT" sz="2800" spc="-2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ad</a:t>
            </a:r>
            <a:r>
              <a:rPr lang="it-IT" sz="2800" spc="-2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art.</a:t>
            </a:r>
            <a:r>
              <a:rPr lang="it-IT" sz="2800" spc="-30" dirty="0">
                <a:latin typeface="Arial MT"/>
                <a:cs typeface="Arial MT"/>
              </a:rPr>
              <a:t> </a:t>
            </a:r>
            <a:r>
              <a:rPr lang="it-IT" sz="2800" spc="-25" dirty="0">
                <a:latin typeface="Arial MT"/>
                <a:cs typeface="Arial MT"/>
              </a:rPr>
              <a:t>277 </a:t>
            </a:r>
            <a:r>
              <a:rPr lang="it-IT" sz="2800" dirty="0">
                <a:latin typeface="Arial MT"/>
                <a:cs typeface="Arial MT"/>
              </a:rPr>
              <a:t>nell’ambito</a:t>
            </a:r>
            <a:r>
              <a:rPr lang="it-IT" sz="2800" spc="-8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della</a:t>
            </a:r>
            <a:r>
              <a:rPr lang="it-IT" sz="2800" spc="-90" dirty="0">
                <a:latin typeface="Arial MT"/>
                <a:cs typeface="Arial MT"/>
              </a:rPr>
              <a:t> </a:t>
            </a:r>
            <a:r>
              <a:rPr lang="it-IT" sz="2800" spc="-10" dirty="0">
                <a:latin typeface="Arial MT"/>
                <a:cs typeface="Arial MT"/>
              </a:rPr>
              <a:t>Liquidazione</a:t>
            </a:r>
            <a:r>
              <a:rPr lang="it-IT" sz="2800" spc="-9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giudiziale</a:t>
            </a:r>
            <a:r>
              <a:rPr lang="it-IT" sz="2800" spc="-9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nel</a:t>
            </a:r>
            <a:r>
              <a:rPr lang="it-IT" sz="2800" spc="-9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Titolo</a:t>
            </a:r>
            <a:r>
              <a:rPr lang="it-IT" sz="2800" spc="-90" dirty="0">
                <a:latin typeface="Arial MT"/>
                <a:cs typeface="Arial MT"/>
              </a:rPr>
              <a:t> </a:t>
            </a:r>
            <a:r>
              <a:rPr lang="it-IT" sz="2800" spc="-25" dirty="0">
                <a:latin typeface="Arial MT"/>
                <a:cs typeface="Arial MT"/>
              </a:rPr>
              <a:t>V. </a:t>
            </a:r>
            <a:r>
              <a:rPr lang="it-IT" sz="2800" dirty="0">
                <a:latin typeface="Arial MT"/>
                <a:cs typeface="Arial MT"/>
              </a:rPr>
              <a:t>Una</a:t>
            </a:r>
            <a:r>
              <a:rPr lang="it-IT" sz="2800" spc="-5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sorta</a:t>
            </a:r>
            <a:r>
              <a:rPr lang="it-IT" sz="2800" spc="-5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di</a:t>
            </a:r>
            <a:r>
              <a:rPr lang="it-IT" sz="2800" spc="-60" dirty="0">
                <a:latin typeface="Arial MT"/>
                <a:cs typeface="Arial MT"/>
              </a:rPr>
              <a:t> </a:t>
            </a:r>
            <a:r>
              <a:rPr lang="it-IT" sz="2800" spc="-10" dirty="0">
                <a:latin typeface="Arial MT"/>
                <a:cs typeface="Arial MT"/>
              </a:rPr>
              <a:t>“liquidazione</a:t>
            </a:r>
            <a:r>
              <a:rPr lang="it-IT" sz="2800" spc="-5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giudiziale</a:t>
            </a:r>
            <a:r>
              <a:rPr lang="it-IT" sz="2800" spc="-50" dirty="0">
                <a:latin typeface="Arial MT"/>
                <a:cs typeface="Arial MT"/>
              </a:rPr>
              <a:t> </a:t>
            </a:r>
            <a:r>
              <a:rPr lang="it-IT" sz="2800" spc="-10" dirty="0">
                <a:latin typeface="Arial MT"/>
                <a:cs typeface="Arial MT"/>
              </a:rPr>
              <a:t>minore”.</a:t>
            </a:r>
          </a:p>
          <a:p>
            <a:pPr marL="0" indent="0" algn="just">
              <a:lnSpc>
                <a:spcPts val="2820"/>
              </a:lnSpc>
              <a:spcBef>
                <a:spcPts val="100"/>
              </a:spcBef>
              <a:buNone/>
            </a:pPr>
            <a:endParaRPr lang="it-IT" spc="-10" dirty="0">
              <a:latin typeface="Arial MT"/>
              <a:cs typeface="Arial MT"/>
            </a:endParaRPr>
          </a:p>
          <a:p>
            <a:pPr marL="0" indent="0" algn="just">
              <a:lnSpc>
                <a:spcPts val="2820"/>
              </a:lnSpc>
              <a:spcBef>
                <a:spcPts val="100"/>
              </a:spcBef>
              <a:buNone/>
            </a:pPr>
            <a:r>
              <a:rPr lang="it-IT" sz="2800" dirty="0">
                <a:latin typeface="Arial MT"/>
                <a:cs typeface="Arial MT"/>
              </a:rPr>
              <a:t>Iniziativa:</a:t>
            </a:r>
            <a:r>
              <a:rPr lang="it-IT" sz="2800" spc="-8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la</a:t>
            </a:r>
            <a:r>
              <a:rPr lang="it-IT" sz="2800" spc="-9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domanda</a:t>
            </a:r>
            <a:r>
              <a:rPr lang="it-IT" sz="2800" spc="-8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può</a:t>
            </a:r>
            <a:r>
              <a:rPr lang="it-IT" sz="2800" spc="-8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essere</a:t>
            </a:r>
            <a:r>
              <a:rPr lang="it-IT" sz="2800" spc="-90" dirty="0">
                <a:latin typeface="Arial MT"/>
                <a:cs typeface="Arial MT"/>
              </a:rPr>
              <a:t> </a:t>
            </a:r>
            <a:r>
              <a:rPr lang="it-IT" sz="2800" spc="-10" dirty="0">
                <a:latin typeface="Arial MT"/>
                <a:cs typeface="Arial MT"/>
              </a:rPr>
              <a:t>presentata: </a:t>
            </a:r>
            <a:r>
              <a:rPr lang="it-IT" sz="2800" dirty="0">
                <a:latin typeface="Arial MT"/>
                <a:cs typeface="Arial MT"/>
              </a:rPr>
              <a:t>dal</a:t>
            </a:r>
            <a:r>
              <a:rPr lang="it-IT" sz="2800" spc="-50" dirty="0">
                <a:latin typeface="Arial MT"/>
                <a:cs typeface="Arial MT"/>
              </a:rPr>
              <a:t> </a:t>
            </a:r>
            <a:r>
              <a:rPr lang="it-IT" sz="2800" spc="-10" dirty="0">
                <a:latin typeface="Arial MT"/>
                <a:cs typeface="Arial MT"/>
              </a:rPr>
              <a:t>debitore,</a:t>
            </a:r>
            <a:r>
              <a:rPr lang="it-IT" spc="-1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da</a:t>
            </a:r>
            <a:r>
              <a:rPr lang="it-IT" sz="2800" spc="-3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un</a:t>
            </a:r>
            <a:r>
              <a:rPr lang="it-IT" sz="2800" spc="-30" dirty="0">
                <a:latin typeface="Arial MT"/>
                <a:cs typeface="Arial MT"/>
              </a:rPr>
              <a:t> </a:t>
            </a:r>
            <a:r>
              <a:rPr lang="it-IT" sz="2800" spc="-10" dirty="0">
                <a:latin typeface="Arial MT"/>
                <a:cs typeface="Arial MT"/>
              </a:rPr>
              <a:t>creditore</a:t>
            </a:r>
            <a:r>
              <a:rPr lang="it-IT" spc="-10" dirty="0">
                <a:latin typeface="Arial MT"/>
                <a:cs typeface="Arial MT"/>
              </a:rPr>
              <a:t> </a:t>
            </a:r>
            <a:r>
              <a:rPr lang="it-IT" sz="2800" strike="sngStrike" dirty="0">
                <a:latin typeface="Arial MT"/>
                <a:cs typeface="Arial MT"/>
              </a:rPr>
              <a:t>o,</a:t>
            </a:r>
            <a:r>
              <a:rPr lang="it-IT" sz="2800" strike="sngStrike" spc="-40" dirty="0">
                <a:latin typeface="Arial MT"/>
                <a:cs typeface="Arial MT"/>
              </a:rPr>
              <a:t> </a:t>
            </a:r>
            <a:r>
              <a:rPr lang="it-IT" sz="2800" strike="sngStrike" dirty="0">
                <a:latin typeface="Arial MT"/>
                <a:cs typeface="Arial MT"/>
              </a:rPr>
              <a:t>se</a:t>
            </a:r>
            <a:r>
              <a:rPr lang="it-IT" sz="2800" strike="sngStrike" spc="-45" dirty="0">
                <a:latin typeface="Arial MT"/>
                <a:cs typeface="Arial MT"/>
              </a:rPr>
              <a:t> </a:t>
            </a:r>
            <a:r>
              <a:rPr lang="it-IT" sz="2800" strike="sngStrike" dirty="0">
                <a:latin typeface="Arial MT"/>
                <a:cs typeface="Arial MT"/>
              </a:rPr>
              <a:t>impresa,</a:t>
            </a:r>
            <a:r>
              <a:rPr lang="it-IT" sz="2800" strike="sngStrike" spc="-35" dirty="0">
                <a:latin typeface="Arial MT"/>
                <a:cs typeface="Arial MT"/>
              </a:rPr>
              <a:t> </a:t>
            </a:r>
            <a:r>
              <a:rPr lang="it-IT" sz="2800" strike="sngStrike" dirty="0">
                <a:latin typeface="Arial MT"/>
                <a:cs typeface="Arial MT"/>
              </a:rPr>
              <a:t>dal</a:t>
            </a:r>
            <a:r>
              <a:rPr lang="it-IT" sz="2800" strike="sngStrike" spc="-45" dirty="0">
                <a:latin typeface="Arial MT"/>
                <a:cs typeface="Arial MT"/>
              </a:rPr>
              <a:t> </a:t>
            </a:r>
            <a:r>
              <a:rPr lang="it-IT" sz="2800" strike="sngStrike" spc="-20" dirty="0">
                <a:latin typeface="Arial MT"/>
                <a:cs typeface="Arial MT"/>
              </a:rPr>
              <a:t>P.M.</a:t>
            </a:r>
            <a:endParaRPr lang="it-IT" sz="2800" strike="sngStrike" dirty="0">
              <a:latin typeface="Arial MT"/>
              <a:cs typeface="Arial MT"/>
            </a:endParaRPr>
          </a:p>
          <a:p>
            <a:pPr marL="0" indent="0" algn="just">
              <a:lnSpc>
                <a:spcPct val="100000"/>
              </a:lnSpc>
              <a:spcBef>
                <a:spcPts val="2650"/>
              </a:spcBef>
              <a:buNone/>
            </a:pPr>
            <a:r>
              <a:rPr lang="it-IT" sz="2800" dirty="0">
                <a:latin typeface="Arial MT"/>
                <a:cs typeface="Arial MT"/>
              </a:rPr>
              <a:t>L’accesso</a:t>
            </a:r>
            <a:r>
              <a:rPr lang="it-IT" sz="2800" spc="-6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non</a:t>
            </a:r>
            <a:r>
              <a:rPr lang="it-IT" sz="2800" spc="-6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è</a:t>
            </a:r>
            <a:r>
              <a:rPr lang="it-IT" sz="2800" spc="-7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precluso</a:t>
            </a:r>
            <a:r>
              <a:rPr lang="it-IT" sz="2800" spc="-6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da</a:t>
            </a:r>
            <a:r>
              <a:rPr lang="it-IT" sz="2800" spc="-6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eventuali</a:t>
            </a:r>
            <a:r>
              <a:rPr lang="it-IT" sz="2800" spc="-6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atti</a:t>
            </a:r>
            <a:r>
              <a:rPr lang="it-IT" sz="2800" spc="-7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in</a:t>
            </a:r>
            <a:r>
              <a:rPr lang="it-IT" sz="2800" spc="-55" dirty="0">
                <a:latin typeface="Arial MT"/>
                <a:cs typeface="Arial MT"/>
              </a:rPr>
              <a:t> </a:t>
            </a:r>
            <a:r>
              <a:rPr lang="it-IT" sz="2800" spc="-10" dirty="0">
                <a:latin typeface="Arial MT"/>
                <a:cs typeface="Arial MT"/>
              </a:rPr>
              <a:t>frode.</a:t>
            </a:r>
            <a:endParaRPr lang="it-IT" sz="2800" dirty="0">
              <a:latin typeface="Arial MT"/>
              <a:cs typeface="Arial MT"/>
            </a:endParaRPr>
          </a:p>
          <a:p>
            <a:pPr algn="just">
              <a:lnSpc>
                <a:spcPct val="100000"/>
              </a:lnSpc>
              <a:spcBef>
                <a:spcPts val="70"/>
              </a:spcBef>
            </a:pPr>
            <a:endParaRPr lang="it-IT" sz="2800" dirty="0">
              <a:latin typeface="Arial MT"/>
              <a:cs typeface="Arial MT"/>
            </a:endParaRPr>
          </a:p>
          <a:p>
            <a:pPr marL="0" marR="5080" indent="0" algn="just">
              <a:lnSpc>
                <a:spcPts val="2760"/>
              </a:lnSpc>
              <a:spcBef>
                <a:spcPts val="5"/>
              </a:spcBef>
              <a:buNone/>
            </a:pPr>
            <a:r>
              <a:rPr lang="it-IT" sz="2800" dirty="0">
                <a:latin typeface="Arial MT"/>
                <a:cs typeface="Arial MT"/>
              </a:rPr>
              <a:t>L’OCC</a:t>
            </a:r>
            <a:r>
              <a:rPr lang="it-IT" sz="2800" spc="-7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si</a:t>
            </a:r>
            <a:r>
              <a:rPr lang="it-IT" sz="2800" spc="-7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limiterà</a:t>
            </a:r>
            <a:r>
              <a:rPr lang="it-IT" sz="2800" spc="-7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solo</a:t>
            </a:r>
            <a:r>
              <a:rPr lang="it-IT" sz="2800" spc="-7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alla</a:t>
            </a:r>
            <a:r>
              <a:rPr lang="it-IT" sz="2800" spc="-70" dirty="0">
                <a:latin typeface="Arial MT"/>
                <a:cs typeface="Arial MT"/>
              </a:rPr>
              <a:t> </a:t>
            </a:r>
            <a:r>
              <a:rPr lang="it-IT" sz="2800" spc="-10" dirty="0">
                <a:latin typeface="Arial MT"/>
                <a:cs typeface="Arial MT"/>
              </a:rPr>
              <a:t>valutazione</a:t>
            </a:r>
            <a:r>
              <a:rPr lang="it-IT" sz="2800" spc="-7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sulla</a:t>
            </a:r>
            <a:r>
              <a:rPr lang="it-IT" sz="2800" spc="-60" dirty="0">
                <a:latin typeface="Arial MT"/>
                <a:cs typeface="Arial MT"/>
              </a:rPr>
              <a:t> </a:t>
            </a:r>
            <a:r>
              <a:rPr lang="it-IT" sz="2800" dirty="0">
                <a:solidFill>
                  <a:srgbClr val="FF0000"/>
                </a:solidFill>
                <a:latin typeface="Arial MT"/>
                <a:cs typeface="Arial MT"/>
              </a:rPr>
              <a:t>completezza</a:t>
            </a:r>
            <a:r>
              <a:rPr lang="it-IT" sz="2800" spc="-70" dirty="0">
                <a:solidFill>
                  <a:srgbClr val="FF0000"/>
                </a:solidFill>
                <a:latin typeface="Arial MT"/>
                <a:cs typeface="Arial MT"/>
              </a:rPr>
              <a:t> </a:t>
            </a:r>
            <a:r>
              <a:rPr lang="it-IT" sz="2800" spc="-25" dirty="0">
                <a:solidFill>
                  <a:srgbClr val="FF0000"/>
                </a:solidFill>
                <a:latin typeface="Arial MT"/>
                <a:cs typeface="Arial MT"/>
              </a:rPr>
              <a:t>ed </a:t>
            </a:r>
            <a:r>
              <a:rPr lang="it-IT" sz="2800" dirty="0">
                <a:solidFill>
                  <a:srgbClr val="FF0000"/>
                </a:solidFill>
                <a:latin typeface="Arial MT"/>
                <a:cs typeface="Arial MT"/>
              </a:rPr>
              <a:t>attendibilità</a:t>
            </a:r>
            <a:r>
              <a:rPr lang="it-IT" sz="2800" spc="-90" dirty="0">
                <a:solidFill>
                  <a:srgbClr val="FF0000"/>
                </a:solidFill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della</a:t>
            </a:r>
            <a:r>
              <a:rPr lang="it-IT" sz="2800" spc="-95" dirty="0">
                <a:latin typeface="Arial MT"/>
                <a:cs typeface="Arial MT"/>
              </a:rPr>
              <a:t> </a:t>
            </a:r>
            <a:r>
              <a:rPr lang="it-IT" sz="2800" spc="-10" dirty="0">
                <a:latin typeface="Arial MT"/>
                <a:cs typeface="Arial MT"/>
              </a:rPr>
              <a:t>documentazione</a:t>
            </a:r>
            <a:r>
              <a:rPr lang="it-IT" sz="2800" spc="-9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presentata</a:t>
            </a:r>
            <a:r>
              <a:rPr lang="it-IT" sz="2800" spc="-9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nonché</a:t>
            </a:r>
            <a:r>
              <a:rPr lang="it-IT" sz="2800" spc="-9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ad</a:t>
            </a:r>
            <a:r>
              <a:rPr lang="it-IT" sz="2800" spc="-9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illustrare</a:t>
            </a:r>
            <a:r>
              <a:rPr lang="it-IT" sz="2800" spc="-95" dirty="0">
                <a:latin typeface="Arial MT"/>
                <a:cs typeface="Arial MT"/>
              </a:rPr>
              <a:t> </a:t>
            </a:r>
            <a:r>
              <a:rPr lang="it-IT" sz="2800" spc="-25" dirty="0">
                <a:latin typeface="Arial MT"/>
                <a:cs typeface="Arial MT"/>
              </a:rPr>
              <a:t>la </a:t>
            </a:r>
            <a:r>
              <a:rPr lang="it-IT" sz="2800" dirty="0">
                <a:latin typeface="Arial MT"/>
                <a:cs typeface="Arial MT"/>
              </a:rPr>
              <a:t>situazione</a:t>
            </a:r>
            <a:r>
              <a:rPr lang="it-IT" sz="2800" spc="-9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economica,</a:t>
            </a:r>
            <a:r>
              <a:rPr lang="it-IT" sz="2800" spc="-75" dirty="0">
                <a:latin typeface="Arial MT"/>
                <a:cs typeface="Arial MT"/>
              </a:rPr>
              <a:t> </a:t>
            </a:r>
            <a:r>
              <a:rPr lang="it-IT" sz="2800" spc="-10" dirty="0">
                <a:latin typeface="Arial MT"/>
                <a:cs typeface="Arial MT"/>
              </a:rPr>
              <a:t>patrimoniale</a:t>
            </a:r>
            <a:r>
              <a:rPr lang="it-IT" sz="2800" spc="-9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e</a:t>
            </a:r>
            <a:r>
              <a:rPr lang="it-IT" sz="2800" spc="-9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finanziaria</a:t>
            </a:r>
            <a:r>
              <a:rPr lang="it-IT" sz="2800" spc="-9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del</a:t>
            </a:r>
            <a:r>
              <a:rPr lang="it-IT" sz="2800" spc="-95" dirty="0">
                <a:latin typeface="Arial MT"/>
                <a:cs typeface="Arial MT"/>
              </a:rPr>
              <a:t> </a:t>
            </a:r>
            <a:r>
              <a:rPr lang="it-IT" sz="2800" spc="-10" dirty="0">
                <a:latin typeface="Arial MT"/>
                <a:cs typeface="Arial MT"/>
              </a:rPr>
              <a:t>debitore.</a:t>
            </a:r>
            <a:endParaRPr lang="it-IT" sz="2800" dirty="0">
              <a:latin typeface="Arial MT"/>
              <a:cs typeface="Arial MT"/>
            </a:endParaRPr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96281577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1BF6F69-992C-2B8E-923A-4AE837B7F6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3739" y="559532"/>
            <a:ext cx="10515600" cy="4351338"/>
          </a:xfrm>
        </p:spPr>
        <p:txBody>
          <a:bodyPr>
            <a:normAutofit fontScale="77500" lnSpcReduction="20000"/>
          </a:bodyPr>
          <a:lstStyle/>
          <a:p>
            <a:pPr marL="1033145" indent="0">
              <a:lnSpc>
                <a:spcPts val="2820"/>
              </a:lnSpc>
              <a:spcBef>
                <a:spcPts val="100"/>
              </a:spcBef>
              <a:buNone/>
            </a:pPr>
            <a:r>
              <a:rPr lang="it-IT" sz="2800" dirty="0">
                <a:solidFill>
                  <a:srgbClr val="FF0000"/>
                </a:solidFill>
                <a:latin typeface="Arial MT"/>
                <a:cs typeface="Arial MT"/>
              </a:rPr>
              <a:t>La</a:t>
            </a:r>
            <a:r>
              <a:rPr lang="it-IT" sz="2800" spc="-60" dirty="0">
                <a:solidFill>
                  <a:srgbClr val="FF0000"/>
                </a:solidFill>
                <a:latin typeface="Arial MT"/>
                <a:cs typeface="Arial MT"/>
              </a:rPr>
              <a:t> </a:t>
            </a:r>
            <a:r>
              <a:rPr lang="it-IT" sz="2800" dirty="0">
                <a:solidFill>
                  <a:srgbClr val="FF0000"/>
                </a:solidFill>
                <a:latin typeface="Arial MT"/>
                <a:cs typeface="Arial MT"/>
              </a:rPr>
              <a:t>liquidazione</a:t>
            </a:r>
            <a:r>
              <a:rPr lang="it-IT" sz="2800" spc="-60" dirty="0">
                <a:solidFill>
                  <a:srgbClr val="FF0000"/>
                </a:solidFill>
                <a:latin typeface="Arial MT"/>
                <a:cs typeface="Arial MT"/>
              </a:rPr>
              <a:t> </a:t>
            </a:r>
            <a:r>
              <a:rPr lang="it-IT" sz="2800" dirty="0">
                <a:solidFill>
                  <a:srgbClr val="FF0000"/>
                </a:solidFill>
                <a:latin typeface="Arial MT"/>
                <a:cs typeface="Arial MT"/>
              </a:rPr>
              <a:t>riguarda</a:t>
            </a:r>
            <a:r>
              <a:rPr lang="it-IT" sz="2800" spc="-55" dirty="0">
                <a:solidFill>
                  <a:srgbClr val="FF0000"/>
                </a:solidFill>
                <a:latin typeface="Arial MT"/>
                <a:cs typeface="Arial MT"/>
              </a:rPr>
              <a:t> </a:t>
            </a:r>
            <a:r>
              <a:rPr lang="it-IT" sz="2800" dirty="0">
                <a:solidFill>
                  <a:srgbClr val="FF0000"/>
                </a:solidFill>
                <a:latin typeface="Arial MT"/>
                <a:cs typeface="Arial MT"/>
              </a:rPr>
              <a:t>tutti</a:t>
            </a:r>
            <a:r>
              <a:rPr lang="it-IT" sz="2800" spc="-60" dirty="0">
                <a:solidFill>
                  <a:srgbClr val="FF0000"/>
                </a:solidFill>
                <a:latin typeface="Arial MT"/>
                <a:cs typeface="Arial MT"/>
              </a:rPr>
              <a:t> </a:t>
            </a:r>
            <a:r>
              <a:rPr lang="it-IT" sz="2800" dirty="0">
                <a:solidFill>
                  <a:srgbClr val="FF0000"/>
                </a:solidFill>
                <a:latin typeface="Arial MT"/>
                <a:cs typeface="Arial MT"/>
              </a:rPr>
              <a:t>i</a:t>
            </a:r>
            <a:r>
              <a:rPr lang="it-IT" sz="2800" spc="-55" dirty="0">
                <a:solidFill>
                  <a:srgbClr val="FF0000"/>
                </a:solidFill>
                <a:latin typeface="Arial MT"/>
                <a:cs typeface="Arial MT"/>
              </a:rPr>
              <a:t> </a:t>
            </a:r>
            <a:r>
              <a:rPr lang="it-IT" sz="2800" dirty="0">
                <a:solidFill>
                  <a:srgbClr val="FF0000"/>
                </a:solidFill>
                <a:latin typeface="Arial MT"/>
                <a:cs typeface="Arial MT"/>
              </a:rPr>
              <a:t>beni</a:t>
            </a:r>
            <a:r>
              <a:rPr lang="it-IT" sz="2800" spc="-65" dirty="0">
                <a:solidFill>
                  <a:srgbClr val="FF0000"/>
                </a:solidFill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ad</a:t>
            </a:r>
            <a:r>
              <a:rPr lang="it-IT" sz="2800" spc="-55" dirty="0">
                <a:latin typeface="Arial MT"/>
                <a:cs typeface="Arial MT"/>
              </a:rPr>
              <a:t> </a:t>
            </a:r>
            <a:r>
              <a:rPr lang="it-IT" sz="2800" spc="-10" dirty="0">
                <a:latin typeface="Arial MT"/>
                <a:cs typeface="Arial MT"/>
              </a:rPr>
              <a:t>accezione:</a:t>
            </a:r>
          </a:p>
          <a:p>
            <a:pPr marL="1033145" indent="0">
              <a:lnSpc>
                <a:spcPts val="2820"/>
              </a:lnSpc>
              <a:spcBef>
                <a:spcPts val="100"/>
              </a:spcBef>
              <a:buNone/>
            </a:pPr>
            <a:endParaRPr lang="it-IT" sz="2800" dirty="0">
              <a:latin typeface="Arial MT"/>
              <a:cs typeface="Arial MT"/>
            </a:endParaRPr>
          </a:p>
          <a:p>
            <a:pPr marL="1033145" indent="0">
              <a:lnSpc>
                <a:spcPts val="2820"/>
              </a:lnSpc>
              <a:spcBef>
                <a:spcPts val="100"/>
              </a:spcBef>
              <a:buNone/>
            </a:pPr>
            <a:r>
              <a:rPr lang="it-IT" dirty="0">
                <a:latin typeface="Arial MT"/>
                <a:cs typeface="Arial MT"/>
              </a:rPr>
              <a:t>1) </a:t>
            </a:r>
            <a:r>
              <a:rPr lang="it-IT" sz="2800" dirty="0">
                <a:latin typeface="Arial MT"/>
                <a:cs typeface="Arial MT"/>
              </a:rPr>
              <a:t>i</a:t>
            </a:r>
            <a:r>
              <a:rPr lang="it-IT" sz="2800" spc="-7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crediti</a:t>
            </a:r>
            <a:r>
              <a:rPr lang="it-IT" sz="2800" spc="-55" dirty="0">
                <a:latin typeface="Arial MT"/>
                <a:cs typeface="Arial MT"/>
              </a:rPr>
              <a:t> </a:t>
            </a:r>
            <a:r>
              <a:rPr lang="it-IT" sz="2800" spc="-10" dirty="0">
                <a:latin typeface="Arial MT"/>
                <a:cs typeface="Arial MT"/>
              </a:rPr>
              <a:t>impignorabili</a:t>
            </a:r>
            <a:r>
              <a:rPr lang="it-IT" sz="2800" spc="-6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ai</a:t>
            </a:r>
            <a:r>
              <a:rPr lang="it-IT" sz="2800" spc="-5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sensi</a:t>
            </a:r>
            <a:r>
              <a:rPr lang="it-IT" sz="2800" spc="-6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dell’articolo</a:t>
            </a:r>
            <a:r>
              <a:rPr lang="it-IT" sz="2800" spc="-5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545</a:t>
            </a:r>
            <a:r>
              <a:rPr lang="it-IT" sz="2800" spc="-6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del</a:t>
            </a:r>
            <a:r>
              <a:rPr lang="it-IT" sz="2800" spc="-6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codice</a:t>
            </a:r>
            <a:r>
              <a:rPr lang="it-IT" sz="2800" spc="-55" dirty="0">
                <a:latin typeface="Arial MT"/>
                <a:cs typeface="Arial MT"/>
              </a:rPr>
              <a:t> </a:t>
            </a:r>
            <a:r>
              <a:rPr lang="it-IT" sz="2800" spc="-25" dirty="0">
                <a:latin typeface="Arial MT"/>
                <a:cs typeface="Arial MT"/>
              </a:rPr>
              <a:t>di </a:t>
            </a:r>
            <a:r>
              <a:rPr lang="it-IT" sz="2800" dirty="0">
                <a:latin typeface="Arial MT"/>
                <a:cs typeface="Arial MT"/>
              </a:rPr>
              <a:t>procedura</a:t>
            </a:r>
            <a:r>
              <a:rPr lang="it-IT" sz="2800" spc="-155" dirty="0">
                <a:latin typeface="Arial MT"/>
                <a:cs typeface="Arial MT"/>
              </a:rPr>
              <a:t> </a:t>
            </a:r>
            <a:r>
              <a:rPr lang="it-IT" sz="2800" spc="-10" dirty="0">
                <a:latin typeface="Arial MT"/>
                <a:cs typeface="Arial MT"/>
              </a:rPr>
              <a:t>civile;</a:t>
            </a:r>
            <a:endParaRPr lang="it-IT" sz="2800" dirty="0">
              <a:latin typeface="Arial MT"/>
              <a:cs typeface="Arial MT"/>
            </a:endParaRPr>
          </a:p>
          <a:p>
            <a:pPr marL="10795" marR="5080" indent="0">
              <a:lnSpc>
                <a:spcPts val="2760"/>
              </a:lnSpc>
              <a:buNone/>
            </a:pPr>
            <a:r>
              <a:rPr lang="it-IT" sz="2800" dirty="0">
                <a:latin typeface="Arial MT"/>
                <a:cs typeface="Arial MT"/>
              </a:rPr>
              <a:t>2) i</a:t>
            </a:r>
            <a:r>
              <a:rPr lang="it-IT" sz="2800" spc="-6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crediti</a:t>
            </a:r>
            <a:r>
              <a:rPr lang="it-IT" sz="2800" spc="-6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aventi</a:t>
            </a:r>
            <a:r>
              <a:rPr lang="it-IT" sz="2800" spc="-6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carattere</a:t>
            </a:r>
            <a:r>
              <a:rPr lang="it-IT" sz="2800" spc="-6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alimentare</a:t>
            </a:r>
            <a:r>
              <a:rPr lang="it-IT" sz="2800" spc="-6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e</a:t>
            </a:r>
            <a:r>
              <a:rPr lang="it-IT" sz="2800" spc="-6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di</a:t>
            </a:r>
            <a:r>
              <a:rPr lang="it-IT" sz="2800" spc="-6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mantenimento,</a:t>
            </a:r>
            <a:r>
              <a:rPr lang="it-IT" sz="2800" spc="-6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gli</a:t>
            </a:r>
            <a:r>
              <a:rPr lang="it-IT" sz="2800" spc="-65" dirty="0">
                <a:latin typeface="Arial MT"/>
                <a:cs typeface="Arial MT"/>
              </a:rPr>
              <a:t> </a:t>
            </a:r>
            <a:r>
              <a:rPr lang="it-IT" sz="2800" spc="-10" dirty="0">
                <a:latin typeface="Arial MT"/>
                <a:cs typeface="Arial MT"/>
              </a:rPr>
              <a:t>stipendi, </a:t>
            </a:r>
            <a:r>
              <a:rPr lang="it-IT" sz="2800" dirty="0">
                <a:latin typeface="Arial MT"/>
                <a:cs typeface="Arial MT"/>
              </a:rPr>
              <a:t>le</a:t>
            </a:r>
            <a:r>
              <a:rPr lang="it-IT" sz="2800" spc="-6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pensioni,</a:t>
            </a:r>
            <a:r>
              <a:rPr lang="it-IT" sz="2800" spc="-4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i</a:t>
            </a:r>
            <a:r>
              <a:rPr lang="it-IT" sz="2800" spc="-6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salari</a:t>
            </a:r>
            <a:r>
              <a:rPr lang="it-IT" sz="2800" spc="-6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e</a:t>
            </a:r>
            <a:r>
              <a:rPr lang="it-IT" sz="2800" spc="-6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ciò</a:t>
            </a:r>
            <a:r>
              <a:rPr lang="it-IT" sz="2800" spc="-6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che</a:t>
            </a:r>
            <a:r>
              <a:rPr lang="it-IT" sz="2800" spc="-5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il</a:t>
            </a:r>
            <a:r>
              <a:rPr lang="it-IT" sz="2800" spc="-6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debitore</a:t>
            </a:r>
            <a:r>
              <a:rPr lang="it-IT" sz="2800" spc="-6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guadagna</a:t>
            </a:r>
            <a:r>
              <a:rPr lang="it-IT" sz="2800" spc="-6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con</a:t>
            </a:r>
            <a:r>
              <a:rPr lang="it-IT" sz="2800" spc="-5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la</a:t>
            </a:r>
            <a:r>
              <a:rPr lang="it-IT" sz="2800" spc="-5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sua</a:t>
            </a:r>
            <a:r>
              <a:rPr lang="it-IT" sz="2800" spc="-60" dirty="0">
                <a:latin typeface="Arial MT"/>
                <a:cs typeface="Arial MT"/>
              </a:rPr>
              <a:t> </a:t>
            </a:r>
            <a:r>
              <a:rPr lang="it-IT" sz="2800" spc="-10" dirty="0">
                <a:latin typeface="Arial MT"/>
                <a:cs typeface="Arial MT"/>
              </a:rPr>
              <a:t>attività </a:t>
            </a:r>
            <a:r>
              <a:rPr lang="it-IT" sz="2800" dirty="0">
                <a:latin typeface="Arial MT"/>
                <a:cs typeface="Arial MT"/>
              </a:rPr>
              <a:t>nei</a:t>
            </a:r>
            <a:r>
              <a:rPr lang="it-IT" sz="2800" spc="-6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limiti,</a:t>
            </a:r>
            <a:r>
              <a:rPr lang="it-IT" sz="2800" spc="-5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indicati</a:t>
            </a:r>
            <a:r>
              <a:rPr lang="it-IT" sz="2800" spc="-6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dal</a:t>
            </a:r>
            <a:r>
              <a:rPr lang="it-IT" sz="2800" spc="-6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giudice,</a:t>
            </a:r>
            <a:r>
              <a:rPr lang="it-IT" sz="2800" spc="-6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di</a:t>
            </a:r>
            <a:r>
              <a:rPr lang="it-IT" sz="2800" spc="-6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quanto</a:t>
            </a:r>
            <a:r>
              <a:rPr lang="it-IT" sz="2800" spc="-6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occorre</a:t>
            </a:r>
            <a:r>
              <a:rPr lang="it-IT" sz="2800" spc="-6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al</a:t>
            </a:r>
            <a:r>
              <a:rPr lang="it-IT" sz="2800" spc="-70" dirty="0">
                <a:latin typeface="Arial MT"/>
                <a:cs typeface="Arial MT"/>
              </a:rPr>
              <a:t> </a:t>
            </a:r>
            <a:r>
              <a:rPr lang="it-IT" sz="2800" spc="-10" dirty="0">
                <a:latin typeface="Arial MT"/>
                <a:cs typeface="Arial MT"/>
              </a:rPr>
              <a:t>mantenimento</a:t>
            </a:r>
            <a:r>
              <a:rPr lang="it-IT" sz="2800" spc="60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suo</a:t>
            </a:r>
            <a:r>
              <a:rPr lang="it-IT" sz="2800" spc="-5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e</a:t>
            </a:r>
            <a:r>
              <a:rPr lang="it-IT" sz="2800" spc="-5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della</a:t>
            </a:r>
            <a:r>
              <a:rPr lang="it-IT" sz="2800" spc="-4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sua</a:t>
            </a:r>
            <a:r>
              <a:rPr lang="it-IT" sz="2800" spc="-50" dirty="0">
                <a:latin typeface="Arial MT"/>
                <a:cs typeface="Arial MT"/>
              </a:rPr>
              <a:t> </a:t>
            </a:r>
            <a:r>
              <a:rPr lang="it-IT" sz="2800" spc="-10" dirty="0">
                <a:latin typeface="Arial MT"/>
                <a:cs typeface="Arial MT"/>
              </a:rPr>
              <a:t>famiglia;</a:t>
            </a:r>
            <a:endParaRPr lang="it-IT" sz="2800" dirty="0">
              <a:latin typeface="Arial MT"/>
              <a:cs typeface="Arial MT"/>
            </a:endParaRPr>
          </a:p>
          <a:p>
            <a:pPr marL="19685" marR="13335" indent="0">
              <a:lnSpc>
                <a:spcPts val="2760"/>
              </a:lnSpc>
              <a:buNone/>
            </a:pPr>
            <a:r>
              <a:rPr lang="it-IT" sz="2800" dirty="0">
                <a:latin typeface="Arial MT"/>
                <a:cs typeface="Arial MT"/>
              </a:rPr>
              <a:t>3) i</a:t>
            </a:r>
            <a:r>
              <a:rPr lang="it-IT" sz="2800" spc="-6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frutti</a:t>
            </a:r>
            <a:r>
              <a:rPr lang="it-IT" sz="2800" spc="-5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derivanti</a:t>
            </a:r>
            <a:r>
              <a:rPr lang="it-IT" sz="2800" spc="-5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dall’usufrutto</a:t>
            </a:r>
            <a:r>
              <a:rPr lang="it-IT" sz="2800" spc="-5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legale</a:t>
            </a:r>
            <a:r>
              <a:rPr lang="it-IT" sz="2800" spc="-5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sui</a:t>
            </a:r>
            <a:r>
              <a:rPr lang="it-IT" sz="2800" spc="-6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beni</a:t>
            </a:r>
            <a:r>
              <a:rPr lang="it-IT" sz="2800" spc="-5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dei</a:t>
            </a:r>
            <a:r>
              <a:rPr lang="it-IT" sz="2800" spc="-5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figli,</a:t>
            </a:r>
            <a:r>
              <a:rPr lang="it-IT" sz="2800" spc="-4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i</a:t>
            </a:r>
            <a:r>
              <a:rPr lang="it-IT" sz="2800" spc="-5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beni</a:t>
            </a:r>
            <a:r>
              <a:rPr lang="it-IT" sz="2800" spc="-55" dirty="0">
                <a:latin typeface="Arial MT"/>
                <a:cs typeface="Arial MT"/>
              </a:rPr>
              <a:t> </a:t>
            </a:r>
            <a:r>
              <a:rPr lang="it-IT" sz="2800" spc="-10" dirty="0">
                <a:latin typeface="Arial MT"/>
                <a:cs typeface="Arial MT"/>
              </a:rPr>
              <a:t>costituiti </a:t>
            </a:r>
            <a:r>
              <a:rPr lang="it-IT" sz="2800" dirty="0">
                <a:latin typeface="Arial MT"/>
                <a:cs typeface="Arial MT"/>
              </a:rPr>
              <a:t>in</a:t>
            </a:r>
            <a:r>
              <a:rPr lang="it-IT" sz="2800" spc="-6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fondo</a:t>
            </a:r>
            <a:r>
              <a:rPr lang="it-IT" sz="2800" spc="-5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patrimoniale</a:t>
            </a:r>
            <a:r>
              <a:rPr lang="it-IT" sz="2800" spc="-4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e</a:t>
            </a:r>
            <a:r>
              <a:rPr lang="it-IT" sz="2800" spc="-6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i</a:t>
            </a:r>
            <a:r>
              <a:rPr lang="it-IT" sz="2800" spc="-5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frutti</a:t>
            </a:r>
            <a:r>
              <a:rPr lang="it-IT" sz="2800" spc="-5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di</a:t>
            </a:r>
            <a:r>
              <a:rPr lang="it-IT" sz="2800" spc="-6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essi,</a:t>
            </a:r>
            <a:r>
              <a:rPr lang="it-IT" sz="2800" spc="-5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salvo</a:t>
            </a:r>
            <a:r>
              <a:rPr lang="it-IT" sz="2800" spc="-5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quanto</a:t>
            </a:r>
            <a:r>
              <a:rPr lang="it-IT" sz="2800" spc="-55" dirty="0">
                <a:latin typeface="Arial MT"/>
                <a:cs typeface="Arial MT"/>
              </a:rPr>
              <a:t> </a:t>
            </a:r>
            <a:r>
              <a:rPr lang="it-IT" sz="2800" spc="-10" dirty="0">
                <a:latin typeface="Arial MT"/>
                <a:cs typeface="Arial MT"/>
              </a:rPr>
              <a:t>disposto </a:t>
            </a:r>
            <a:r>
              <a:rPr lang="it-IT" sz="2800" dirty="0">
                <a:latin typeface="Arial MT"/>
                <a:cs typeface="Arial MT"/>
              </a:rPr>
              <a:t>dall’articolo</a:t>
            </a:r>
            <a:r>
              <a:rPr lang="it-IT" sz="2800" spc="-7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170</a:t>
            </a:r>
            <a:r>
              <a:rPr lang="it-IT" sz="2800" spc="-8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del</a:t>
            </a:r>
            <a:r>
              <a:rPr lang="it-IT" sz="2800" spc="-8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codice</a:t>
            </a:r>
            <a:r>
              <a:rPr lang="it-IT" sz="2800" spc="-80" dirty="0">
                <a:latin typeface="Arial MT"/>
                <a:cs typeface="Arial MT"/>
              </a:rPr>
              <a:t> </a:t>
            </a:r>
            <a:r>
              <a:rPr lang="it-IT" sz="2800" spc="-10" dirty="0">
                <a:latin typeface="Arial MT"/>
                <a:cs typeface="Arial MT"/>
              </a:rPr>
              <a:t>civile;</a:t>
            </a:r>
            <a:r>
              <a:rPr lang="it-IT" spc="-10" dirty="0">
                <a:latin typeface="Arial MT"/>
                <a:cs typeface="Arial MT"/>
              </a:rPr>
              <a:t> </a:t>
            </a:r>
          </a:p>
          <a:p>
            <a:pPr marL="19685" marR="13335" indent="0">
              <a:lnSpc>
                <a:spcPts val="2760"/>
              </a:lnSpc>
              <a:buNone/>
            </a:pPr>
            <a:r>
              <a:rPr lang="it-IT" sz="2800" spc="-10" dirty="0">
                <a:latin typeface="Arial MT"/>
                <a:cs typeface="Arial MT"/>
              </a:rPr>
              <a:t>4) </a:t>
            </a:r>
            <a:r>
              <a:rPr lang="it-IT" sz="2800" dirty="0">
                <a:latin typeface="Arial MT"/>
                <a:cs typeface="Arial MT"/>
              </a:rPr>
              <a:t>le</a:t>
            </a:r>
            <a:r>
              <a:rPr lang="it-IT" sz="2800" spc="-6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cose</a:t>
            </a:r>
            <a:r>
              <a:rPr lang="it-IT" sz="2800" spc="-6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che</a:t>
            </a:r>
            <a:r>
              <a:rPr lang="it-IT" sz="2800" spc="-5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non</a:t>
            </a:r>
            <a:r>
              <a:rPr lang="it-IT" sz="2800" spc="-6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possono</a:t>
            </a:r>
            <a:r>
              <a:rPr lang="it-IT" sz="2800" spc="-6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essere</a:t>
            </a:r>
            <a:r>
              <a:rPr lang="it-IT" sz="2800" spc="-6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pignorate</a:t>
            </a:r>
            <a:r>
              <a:rPr lang="it-IT" sz="2800" spc="-6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per</a:t>
            </a:r>
            <a:r>
              <a:rPr lang="it-IT" sz="2800" spc="-60" dirty="0">
                <a:latin typeface="Arial MT"/>
                <a:cs typeface="Arial MT"/>
              </a:rPr>
              <a:t> </a:t>
            </a:r>
            <a:r>
              <a:rPr lang="it-IT" sz="2800" spc="-10" dirty="0">
                <a:latin typeface="Arial MT"/>
                <a:cs typeface="Arial MT"/>
              </a:rPr>
              <a:t>disposizione</a:t>
            </a:r>
            <a:r>
              <a:rPr lang="it-IT" sz="2800" spc="-60" dirty="0">
                <a:latin typeface="Arial MT"/>
                <a:cs typeface="Arial MT"/>
              </a:rPr>
              <a:t> </a:t>
            </a:r>
            <a:r>
              <a:rPr lang="it-IT" sz="2800" spc="-25" dirty="0">
                <a:latin typeface="Arial MT"/>
                <a:cs typeface="Arial MT"/>
              </a:rPr>
              <a:t>di </a:t>
            </a:r>
            <a:r>
              <a:rPr lang="it-IT" sz="2800" spc="-10" dirty="0">
                <a:latin typeface="Arial MT"/>
                <a:cs typeface="Arial MT"/>
              </a:rPr>
              <a:t>legge.</a:t>
            </a:r>
            <a:endParaRPr lang="it-IT" sz="2800" dirty="0">
              <a:latin typeface="Arial MT"/>
              <a:cs typeface="Arial MT"/>
            </a:endParaRPr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86766127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9E96B1C-0D36-4D37-2C46-6087A19332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3061" y="629871"/>
            <a:ext cx="10515600" cy="5759206"/>
          </a:xfrm>
        </p:spPr>
        <p:txBody>
          <a:bodyPr>
            <a:normAutofit/>
          </a:bodyPr>
          <a:lstStyle/>
          <a:p>
            <a:pPr marL="0" indent="0" algn="ctr">
              <a:lnSpc>
                <a:spcPts val="2820"/>
              </a:lnSpc>
              <a:spcBef>
                <a:spcPts val="100"/>
              </a:spcBef>
              <a:buNone/>
            </a:pPr>
            <a:r>
              <a:rPr lang="it-IT" sz="2800" b="1" spc="-10" dirty="0">
                <a:latin typeface="Arial"/>
                <a:cs typeface="Arial"/>
              </a:rPr>
              <a:t>PROCEDURA</a:t>
            </a:r>
            <a:endParaRPr lang="it-IT" sz="2800" dirty="0">
              <a:latin typeface="Arial"/>
              <a:cs typeface="Arial"/>
            </a:endParaRPr>
          </a:p>
          <a:p>
            <a:pPr marL="173990" marR="165100" indent="346075" algn="just">
              <a:lnSpc>
                <a:spcPts val="2760"/>
              </a:lnSpc>
              <a:spcBef>
                <a:spcPts val="130"/>
              </a:spcBef>
              <a:buAutoNum type="arabicPeriod"/>
              <a:tabLst>
                <a:tab pos="520065" algn="l"/>
              </a:tabLst>
            </a:pPr>
            <a:r>
              <a:rPr lang="it-IT" sz="2800" dirty="0">
                <a:latin typeface="Arial MT"/>
                <a:cs typeface="Arial MT"/>
              </a:rPr>
              <a:t>Il</a:t>
            </a:r>
            <a:r>
              <a:rPr lang="it-IT" sz="2800" spc="-8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tribunale,</a:t>
            </a:r>
            <a:r>
              <a:rPr lang="it-IT" sz="2800" spc="-7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in</a:t>
            </a:r>
            <a:r>
              <a:rPr lang="it-IT" sz="2800" spc="-7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assenza</a:t>
            </a:r>
            <a:r>
              <a:rPr lang="it-IT" sz="2800" spc="-7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di</a:t>
            </a:r>
            <a:r>
              <a:rPr lang="it-IT" sz="2800" spc="-8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domande</a:t>
            </a:r>
            <a:r>
              <a:rPr lang="it-IT" sz="2800" spc="-7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di</a:t>
            </a:r>
            <a:r>
              <a:rPr lang="it-IT" sz="2800" spc="-8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accesso</a:t>
            </a:r>
            <a:r>
              <a:rPr lang="it-IT" sz="2800" spc="-7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alle</a:t>
            </a:r>
            <a:r>
              <a:rPr lang="it-IT" sz="2800" spc="-7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procedure</a:t>
            </a:r>
            <a:r>
              <a:rPr lang="it-IT" sz="2800" spc="-75" dirty="0">
                <a:latin typeface="Arial MT"/>
                <a:cs typeface="Arial MT"/>
              </a:rPr>
              <a:t> </a:t>
            </a:r>
            <a:r>
              <a:rPr lang="it-IT" sz="2800" spc="-25" dirty="0">
                <a:latin typeface="Arial MT"/>
                <a:cs typeface="Arial MT"/>
              </a:rPr>
              <a:t>di </a:t>
            </a:r>
            <a:r>
              <a:rPr lang="it-IT" sz="2800" dirty="0">
                <a:latin typeface="Arial MT"/>
                <a:cs typeface="Arial MT"/>
              </a:rPr>
              <a:t>cui</a:t>
            </a:r>
            <a:r>
              <a:rPr lang="it-IT" sz="2800" spc="-5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al</a:t>
            </a:r>
            <a:r>
              <a:rPr lang="it-IT" sz="2800" spc="-5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titolo</a:t>
            </a:r>
            <a:r>
              <a:rPr lang="it-IT" sz="2800" spc="-4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IV</a:t>
            </a:r>
            <a:r>
              <a:rPr lang="it-IT" sz="2800" spc="-4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e</a:t>
            </a:r>
            <a:r>
              <a:rPr lang="it-IT" sz="2800" spc="-4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verificati</a:t>
            </a:r>
            <a:r>
              <a:rPr lang="it-IT" sz="2800" spc="-5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i</a:t>
            </a:r>
            <a:r>
              <a:rPr lang="it-IT" sz="2800" spc="-4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presupposti</a:t>
            </a:r>
            <a:r>
              <a:rPr lang="it-IT" sz="2800" spc="-4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di</a:t>
            </a:r>
            <a:r>
              <a:rPr lang="it-IT" sz="2800" spc="-5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cui</a:t>
            </a:r>
            <a:r>
              <a:rPr lang="it-IT" sz="2800" spc="-4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agli</a:t>
            </a:r>
            <a:r>
              <a:rPr lang="it-IT" sz="2800" spc="-4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articoli</a:t>
            </a:r>
            <a:r>
              <a:rPr lang="it-IT" sz="2800" spc="-5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268</a:t>
            </a:r>
            <a:r>
              <a:rPr lang="it-IT" sz="2800" spc="-4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e</a:t>
            </a:r>
            <a:r>
              <a:rPr lang="it-IT" sz="2800" spc="-45" dirty="0">
                <a:latin typeface="Arial MT"/>
                <a:cs typeface="Arial MT"/>
              </a:rPr>
              <a:t> </a:t>
            </a:r>
            <a:r>
              <a:rPr lang="it-IT" sz="2800" spc="-20" dirty="0">
                <a:latin typeface="Arial MT"/>
                <a:cs typeface="Arial MT"/>
              </a:rPr>
              <a:t>269,</a:t>
            </a:r>
            <a:r>
              <a:rPr lang="it-IT" spc="-2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dichiara</a:t>
            </a:r>
            <a:r>
              <a:rPr lang="it-IT" sz="2800" spc="-9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con</a:t>
            </a:r>
            <a:r>
              <a:rPr lang="it-IT" sz="2800" spc="-9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sentenza</a:t>
            </a:r>
            <a:r>
              <a:rPr lang="it-IT" sz="2800" spc="-8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l’apertura</a:t>
            </a:r>
            <a:r>
              <a:rPr lang="it-IT" sz="2800" spc="-9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della</a:t>
            </a:r>
            <a:r>
              <a:rPr lang="it-IT" sz="2800" spc="-90" dirty="0">
                <a:latin typeface="Arial MT"/>
                <a:cs typeface="Arial MT"/>
              </a:rPr>
              <a:t> </a:t>
            </a:r>
            <a:r>
              <a:rPr lang="it-IT" sz="2800" spc="-10" dirty="0">
                <a:latin typeface="Arial MT"/>
                <a:cs typeface="Arial MT"/>
              </a:rPr>
              <a:t>liquidazione</a:t>
            </a:r>
            <a:r>
              <a:rPr lang="it-IT" sz="2800" spc="-90" dirty="0">
                <a:latin typeface="Arial MT"/>
                <a:cs typeface="Arial MT"/>
              </a:rPr>
              <a:t> </a:t>
            </a:r>
            <a:r>
              <a:rPr lang="it-IT" sz="2800" spc="-10" dirty="0">
                <a:latin typeface="Arial MT"/>
                <a:cs typeface="Arial MT"/>
              </a:rPr>
              <a:t>controllata.</a:t>
            </a:r>
            <a:endParaRPr lang="it-IT" spc="-10" dirty="0">
              <a:latin typeface="Arial MT"/>
              <a:cs typeface="Arial MT"/>
            </a:endParaRPr>
          </a:p>
          <a:p>
            <a:pPr marL="250190" indent="0">
              <a:lnSpc>
                <a:spcPts val="2690"/>
              </a:lnSpc>
              <a:buNone/>
            </a:pPr>
            <a:r>
              <a:rPr lang="it-IT" sz="2800" spc="-10" dirty="0">
                <a:latin typeface="Arial MT"/>
                <a:cs typeface="Arial MT"/>
              </a:rPr>
              <a:t>2. </a:t>
            </a:r>
            <a:r>
              <a:rPr lang="it-IT" sz="2800" dirty="0">
                <a:latin typeface="Arial MT"/>
                <a:cs typeface="Arial MT"/>
              </a:rPr>
              <a:t>Con</a:t>
            </a:r>
            <a:r>
              <a:rPr lang="it-IT" sz="2800" spc="-6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la</a:t>
            </a:r>
            <a:r>
              <a:rPr lang="it-IT" sz="2800" spc="-6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sentenza</a:t>
            </a:r>
            <a:r>
              <a:rPr lang="it-IT" sz="2800" spc="-6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il</a:t>
            </a:r>
            <a:r>
              <a:rPr lang="it-IT" sz="2800" spc="-55" dirty="0">
                <a:latin typeface="Arial MT"/>
                <a:cs typeface="Arial MT"/>
              </a:rPr>
              <a:t> </a:t>
            </a:r>
            <a:r>
              <a:rPr lang="it-IT" sz="2800" spc="-10" dirty="0">
                <a:latin typeface="Arial MT"/>
                <a:cs typeface="Arial MT"/>
              </a:rPr>
              <a:t>tribunale:</a:t>
            </a:r>
          </a:p>
          <a:p>
            <a:pPr marL="2588260" indent="0">
              <a:lnSpc>
                <a:spcPts val="2820"/>
              </a:lnSpc>
              <a:buNone/>
              <a:tabLst>
                <a:tab pos="2926715" algn="l"/>
              </a:tabLst>
            </a:pPr>
            <a:r>
              <a:rPr lang="it-IT" sz="2800" dirty="0">
                <a:latin typeface="Arial MT"/>
                <a:cs typeface="Arial MT"/>
              </a:rPr>
              <a:t>nomina</a:t>
            </a:r>
            <a:r>
              <a:rPr lang="it-IT" sz="2800" spc="-7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il</a:t>
            </a:r>
            <a:r>
              <a:rPr lang="it-IT" sz="2800" spc="-7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giudice</a:t>
            </a:r>
            <a:r>
              <a:rPr lang="it-IT" sz="2800" spc="-70" dirty="0">
                <a:latin typeface="Arial MT"/>
                <a:cs typeface="Arial MT"/>
              </a:rPr>
              <a:t> </a:t>
            </a:r>
            <a:r>
              <a:rPr lang="it-IT" sz="2800" spc="-10" dirty="0">
                <a:latin typeface="Arial MT"/>
                <a:cs typeface="Arial MT"/>
              </a:rPr>
              <a:t>delegato;</a:t>
            </a:r>
            <a:endParaRPr lang="it-IT" spc="-10" dirty="0">
              <a:latin typeface="Arial MT"/>
              <a:cs typeface="Arial MT"/>
            </a:endParaRPr>
          </a:p>
          <a:p>
            <a:pPr marL="2588260" indent="0">
              <a:lnSpc>
                <a:spcPts val="2820"/>
              </a:lnSpc>
              <a:buNone/>
              <a:tabLst>
                <a:tab pos="2926715" algn="l"/>
              </a:tabLst>
            </a:pPr>
            <a:r>
              <a:rPr lang="it-IT" sz="2800" dirty="0">
                <a:latin typeface="Arial MT"/>
                <a:cs typeface="Arial MT"/>
              </a:rPr>
              <a:t>nomina</a:t>
            </a:r>
            <a:r>
              <a:rPr lang="it-IT" sz="2800" spc="-7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il</a:t>
            </a:r>
            <a:r>
              <a:rPr lang="it-IT" sz="2800" spc="-7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liquidatore,</a:t>
            </a:r>
            <a:r>
              <a:rPr lang="it-IT" sz="2800" spc="-6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confermando</a:t>
            </a:r>
            <a:r>
              <a:rPr lang="it-IT" sz="2800" spc="-7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l’OCC</a:t>
            </a:r>
            <a:r>
              <a:rPr lang="it-IT" sz="2800" spc="-7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di</a:t>
            </a:r>
            <a:r>
              <a:rPr lang="it-IT" sz="2800" spc="-6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cui</a:t>
            </a:r>
            <a:r>
              <a:rPr lang="it-IT" sz="2800" spc="-7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all’articolo</a:t>
            </a:r>
            <a:r>
              <a:rPr lang="it-IT" sz="2800" spc="-7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269</a:t>
            </a:r>
            <a:r>
              <a:rPr lang="it-IT" sz="2800" spc="-7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o,</a:t>
            </a:r>
            <a:r>
              <a:rPr lang="it-IT" sz="2800" spc="-70" dirty="0">
                <a:latin typeface="Arial MT"/>
                <a:cs typeface="Arial MT"/>
              </a:rPr>
              <a:t> </a:t>
            </a:r>
            <a:r>
              <a:rPr lang="it-IT" sz="2800" spc="-25" dirty="0">
                <a:latin typeface="Arial MT"/>
                <a:cs typeface="Arial MT"/>
              </a:rPr>
              <a:t>per </a:t>
            </a:r>
            <a:r>
              <a:rPr lang="it-IT" sz="2800" dirty="0">
                <a:latin typeface="Arial MT"/>
                <a:cs typeface="Arial MT"/>
              </a:rPr>
              <a:t>giustificati</a:t>
            </a:r>
            <a:r>
              <a:rPr lang="it-IT" sz="2800" spc="-9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motivi,</a:t>
            </a:r>
            <a:r>
              <a:rPr lang="it-IT" sz="2800" spc="-85" dirty="0">
                <a:latin typeface="Arial MT"/>
                <a:cs typeface="Arial MT"/>
              </a:rPr>
              <a:t> </a:t>
            </a:r>
            <a:r>
              <a:rPr lang="it-IT" sz="2800" spc="-10" dirty="0">
                <a:latin typeface="Arial MT"/>
                <a:cs typeface="Arial MT"/>
              </a:rPr>
              <a:t>scegliendolo</a:t>
            </a:r>
            <a:r>
              <a:rPr lang="it-IT" sz="2800" spc="-9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nell’elenco</a:t>
            </a:r>
            <a:r>
              <a:rPr lang="it-IT" sz="2800" spc="-9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dei</a:t>
            </a:r>
            <a:r>
              <a:rPr lang="it-IT" sz="2800" spc="-10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gestori</a:t>
            </a:r>
            <a:r>
              <a:rPr lang="it-IT" sz="2800" spc="-9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della</a:t>
            </a:r>
            <a:r>
              <a:rPr lang="it-IT" sz="2800" spc="-95" dirty="0">
                <a:latin typeface="Arial MT"/>
                <a:cs typeface="Arial MT"/>
              </a:rPr>
              <a:t> </a:t>
            </a:r>
            <a:r>
              <a:rPr lang="it-IT" sz="2800" spc="-10" dirty="0">
                <a:latin typeface="Arial MT"/>
                <a:cs typeface="Arial MT"/>
              </a:rPr>
              <a:t>crisi</a:t>
            </a:r>
            <a:endParaRPr lang="it-IT" spc="-10" dirty="0">
              <a:latin typeface="Arial MT"/>
              <a:cs typeface="Arial MT"/>
            </a:endParaRPr>
          </a:p>
          <a:p>
            <a:pPr marL="2588260" indent="0">
              <a:lnSpc>
                <a:spcPts val="2820"/>
              </a:lnSpc>
              <a:buNone/>
              <a:tabLst>
                <a:tab pos="2926715" algn="l"/>
              </a:tabLst>
            </a:pPr>
            <a:r>
              <a:rPr lang="it-IT" sz="2800" dirty="0">
                <a:latin typeface="Arial MT"/>
                <a:cs typeface="Arial MT"/>
              </a:rPr>
              <a:t>La</a:t>
            </a:r>
            <a:r>
              <a:rPr lang="it-IT" sz="2800" spc="-9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procedura</a:t>
            </a:r>
            <a:r>
              <a:rPr lang="it-IT" sz="2800" spc="-8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si</a:t>
            </a:r>
            <a:r>
              <a:rPr lang="it-IT" sz="2800" spc="-8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svolge</a:t>
            </a:r>
            <a:r>
              <a:rPr lang="it-IT" sz="2800" spc="-7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seguendo</a:t>
            </a:r>
            <a:r>
              <a:rPr lang="it-IT" sz="2800" spc="-7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i</a:t>
            </a:r>
            <a:r>
              <a:rPr lang="it-IT" sz="2800" spc="-8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principi</a:t>
            </a:r>
            <a:r>
              <a:rPr lang="it-IT" sz="2800" spc="-8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della</a:t>
            </a:r>
            <a:r>
              <a:rPr lang="it-IT" sz="2800" spc="-75" dirty="0">
                <a:latin typeface="Arial MT"/>
                <a:cs typeface="Arial MT"/>
              </a:rPr>
              <a:t> </a:t>
            </a:r>
            <a:r>
              <a:rPr lang="it-IT" sz="2800" spc="-10" dirty="0">
                <a:latin typeface="Arial MT"/>
                <a:cs typeface="Arial MT"/>
              </a:rPr>
              <a:t>liquidazione </a:t>
            </a:r>
            <a:r>
              <a:rPr lang="it-IT" sz="2800" dirty="0">
                <a:latin typeface="Arial MT"/>
                <a:cs typeface="Arial MT"/>
              </a:rPr>
              <a:t>giudiziale</a:t>
            </a:r>
            <a:r>
              <a:rPr lang="it-IT" sz="2800" spc="-7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ma</a:t>
            </a:r>
            <a:r>
              <a:rPr lang="it-IT" sz="2800" spc="-7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con</a:t>
            </a:r>
            <a:r>
              <a:rPr lang="it-IT" sz="2800" spc="-7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delle</a:t>
            </a:r>
            <a:r>
              <a:rPr lang="it-IT" sz="2800" spc="-75" dirty="0">
                <a:latin typeface="Arial MT"/>
                <a:cs typeface="Arial MT"/>
              </a:rPr>
              <a:t> </a:t>
            </a:r>
            <a:r>
              <a:rPr lang="it-IT" sz="2800" spc="-10" dirty="0">
                <a:latin typeface="Arial MT"/>
                <a:cs typeface="Arial MT"/>
              </a:rPr>
              <a:t>semplificazioni</a:t>
            </a:r>
            <a:endParaRPr lang="it-IT" sz="2800" dirty="0">
              <a:latin typeface="Arial MT"/>
              <a:cs typeface="Arial MT"/>
            </a:endParaRP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13800078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1BF6F69-992C-2B8E-923A-4AE837B7F6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86153"/>
            <a:ext cx="10515600" cy="5474677"/>
          </a:xfrm>
        </p:spPr>
        <p:txBody>
          <a:bodyPr>
            <a:normAutofit fontScale="92500"/>
          </a:bodyPr>
          <a:lstStyle/>
          <a:p>
            <a:pPr marL="108585" marR="328295" indent="0" algn="just">
              <a:lnSpc>
                <a:spcPts val="2760"/>
              </a:lnSpc>
              <a:spcBef>
                <a:spcPts val="290"/>
              </a:spcBef>
              <a:buNone/>
            </a:pPr>
            <a:r>
              <a:rPr lang="it-IT" dirty="0">
                <a:latin typeface="Arial MT"/>
                <a:cs typeface="Arial MT"/>
              </a:rPr>
              <a:t>L</a:t>
            </a:r>
            <a:r>
              <a:rPr lang="it-IT" sz="2800" dirty="0">
                <a:latin typeface="Arial MT"/>
                <a:cs typeface="Arial MT"/>
              </a:rPr>
              <a:t>’</a:t>
            </a:r>
            <a:r>
              <a:rPr lang="it-IT" sz="2800" b="1" dirty="0">
                <a:solidFill>
                  <a:srgbClr val="FF0000"/>
                </a:solidFill>
                <a:latin typeface="Arial"/>
                <a:cs typeface="Arial"/>
              </a:rPr>
              <a:t>Esdebitazione</a:t>
            </a:r>
            <a:r>
              <a:rPr lang="it-IT" sz="2800" b="1" spc="-80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lang="it-IT" sz="2800" dirty="0">
                <a:latin typeface="Arial MT"/>
                <a:cs typeface="Arial MT"/>
              </a:rPr>
              <a:t>interviene</a:t>
            </a:r>
            <a:r>
              <a:rPr lang="it-IT" sz="2800" spc="-7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comunque</a:t>
            </a:r>
            <a:r>
              <a:rPr lang="it-IT" sz="2800" spc="-7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di</a:t>
            </a:r>
            <a:r>
              <a:rPr lang="it-IT" sz="2800" spc="-7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diritto</a:t>
            </a:r>
            <a:r>
              <a:rPr lang="it-IT" sz="2800" spc="-7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entro</a:t>
            </a:r>
            <a:r>
              <a:rPr lang="it-IT" sz="2800" spc="-7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tre</a:t>
            </a:r>
            <a:r>
              <a:rPr lang="it-IT" sz="2800" spc="-8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anni</a:t>
            </a:r>
            <a:r>
              <a:rPr lang="it-IT" sz="2800" spc="-80" dirty="0">
                <a:latin typeface="Arial MT"/>
                <a:cs typeface="Arial MT"/>
              </a:rPr>
              <a:t> </a:t>
            </a:r>
            <a:r>
              <a:rPr lang="it-IT" sz="2800" spc="-25" dirty="0">
                <a:latin typeface="Arial MT"/>
                <a:cs typeface="Arial MT"/>
              </a:rPr>
              <a:t>ed </a:t>
            </a:r>
            <a:r>
              <a:rPr lang="it-IT" sz="2800" dirty="0">
                <a:latin typeface="Arial MT"/>
                <a:cs typeface="Arial MT"/>
              </a:rPr>
              <a:t>anche</a:t>
            </a:r>
            <a:r>
              <a:rPr lang="it-IT" sz="2800" spc="-6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se</a:t>
            </a:r>
            <a:r>
              <a:rPr lang="it-IT" sz="2800" spc="-6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la</a:t>
            </a:r>
            <a:r>
              <a:rPr lang="it-IT" sz="2800" spc="-5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procedura</a:t>
            </a:r>
            <a:r>
              <a:rPr lang="it-IT" sz="2800" spc="-6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non</a:t>
            </a:r>
            <a:r>
              <a:rPr lang="it-IT" sz="2800" spc="-6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è</a:t>
            </a:r>
            <a:r>
              <a:rPr lang="it-IT" sz="2800" spc="-65" dirty="0">
                <a:latin typeface="Arial MT"/>
                <a:cs typeface="Arial MT"/>
              </a:rPr>
              <a:t> </a:t>
            </a:r>
            <a:r>
              <a:rPr lang="it-IT" sz="2800" spc="-10" dirty="0">
                <a:latin typeface="Arial MT"/>
                <a:cs typeface="Arial MT"/>
              </a:rPr>
              <a:t>chiusa.</a:t>
            </a:r>
            <a:endParaRPr lang="it-IT" sz="2800" dirty="0">
              <a:latin typeface="Arial MT"/>
              <a:cs typeface="Arial MT"/>
            </a:endParaRPr>
          </a:p>
          <a:p>
            <a:pPr algn="just">
              <a:lnSpc>
                <a:spcPct val="100000"/>
              </a:lnSpc>
            </a:pPr>
            <a:endParaRPr lang="it-IT" sz="2800" dirty="0">
              <a:latin typeface="Arial MT"/>
              <a:cs typeface="Arial MT"/>
            </a:endParaRPr>
          </a:p>
          <a:p>
            <a:pPr marL="0" marR="5080" indent="0" algn="just">
              <a:lnSpc>
                <a:spcPts val="2760"/>
              </a:lnSpc>
              <a:buNone/>
            </a:pPr>
            <a:r>
              <a:rPr lang="it-IT" sz="2800" dirty="0">
                <a:latin typeface="Arial MT"/>
                <a:cs typeface="Arial MT"/>
              </a:rPr>
              <a:t>Che</a:t>
            </a:r>
            <a:r>
              <a:rPr lang="it-IT" sz="2800" spc="-7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cosa</a:t>
            </a:r>
            <a:r>
              <a:rPr lang="it-IT" sz="2800" spc="-7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è</a:t>
            </a:r>
            <a:r>
              <a:rPr lang="it-IT" sz="2800" spc="-60" dirty="0">
                <a:latin typeface="Arial MT"/>
                <a:cs typeface="Arial MT"/>
              </a:rPr>
              <a:t> </a:t>
            </a:r>
            <a:r>
              <a:rPr lang="it-IT" sz="2800" spc="-10" dirty="0">
                <a:latin typeface="Arial MT"/>
                <a:cs typeface="Arial MT"/>
              </a:rPr>
              <a:t>l’esdebitazione?</a:t>
            </a:r>
            <a:r>
              <a:rPr lang="it-IT" sz="2800" spc="-7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La</a:t>
            </a:r>
            <a:r>
              <a:rPr lang="it-IT" sz="2800" spc="-7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definizione</a:t>
            </a:r>
            <a:r>
              <a:rPr lang="it-IT" sz="2800" spc="-7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è</a:t>
            </a:r>
            <a:r>
              <a:rPr lang="it-IT" sz="2800" spc="-6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contenuta</a:t>
            </a:r>
            <a:r>
              <a:rPr lang="it-IT" sz="2800" spc="-7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nell’art.</a:t>
            </a:r>
            <a:r>
              <a:rPr lang="it-IT" sz="2800" spc="-60" dirty="0">
                <a:latin typeface="Arial MT"/>
                <a:cs typeface="Arial MT"/>
              </a:rPr>
              <a:t> </a:t>
            </a:r>
            <a:r>
              <a:rPr lang="it-IT" sz="2800" spc="-20" dirty="0">
                <a:latin typeface="Arial MT"/>
                <a:cs typeface="Arial MT"/>
              </a:rPr>
              <a:t>278, </a:t>
            </a:r>
            <a:r>
              <a:rPr lang="it-IT" sz="2800" dirty="0">
                <a:latin typeface="Arial MT"/>
                <a:cs typeface="Arial MT"/>
              </a:rPr>
              <a:t>comma</a:t>
            </a:r>
            <a:r>
              <a:rPr lang="it-IT" sz="2800" spc="-4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1,</a:t>
            </a:r>
            <a:r>
              <a:rPr lang="it-IT" sz="2800" spc="-40" dirty="0">
                <a:latin typeface="Arial MT"/>
                <a:cs typeface="Arial MT"/>
              </a:rPr>
              <a:t> </a:t>
            </a:r>
            <a:r>
              <a:rPr lang="it-IT" sz="2800" spc="-25" dirty="0">
                <a:latin typeface="Arial MT"/>
                <a:cs typeface="Arial MT"/>
              </a:rPr>
              <a:t>CCI</a:t>
            </a:r>
            <a:endParaRPr lang="it-IT" sz="2800" dirty="0">
              <a:latin typeface="Arial MT"/>
              <a:cs typeface="Arial MT"/>
            </a:endParaRPr>
          </a:p>
          <a:p>
            <a:pPr marL="0" marR="11430" indent="0" algn="just">
              <a:lnSpc>
                <a:spcPts val="2760"/>
              </a:lnSpc>
              <a:buNone/>
            </a:pPr>
            <a:r>
              <a:rPr lang="it-IT" sz="2800" spc="-10" dirty="0">
                <a:latin typeface="Arial MT"/>
                <a:cs typeface="Arial MT"/>
              </a:rPr>
              <a:t>L’esdebitazione</a:t>
            </a:r>
            <a:r>
              <a:rPr lang="it-IT" sz="2800" spc="-8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consiste</a:t>
            </a:r>
            <a:r>
              <a:rPr lang="it-IT" sz="2800" spc="-7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nella</a:t>
            </a:r>
            <a:r>
              <a:rPr lang="it-IT" sz="2800" spc="-7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liberazione</a:t>
            </a:r>
            <a:r>
              <a:rPr lang="it-IT" sz="2800" spc="-7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dai</a:t>
            </a:r>
            <a:r>
              <a:rPr lang="it-IT" sz="2800" spc="-6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debiti</a:t>
            </a:r>
            <a:r>
              <a:rPr lang="it-IT" sz="2800" spc="-8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e</a:t>
            </a:r>
            <a:r>
              <a:rPr lang="it-IT" sz="2800" spc="-7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comporta</a:t>
            </a:r>
            <a:r>
              <a:rPr lang="it-IT" sz="2800" spc="-75" dirty="0">
                <a:latin typeface="Arial MT"/>
                <a:cs typeface="Arial MT"/>
              </a:rPr>
              <a:t> </a:t>
            </a:r>
            <a:r>
              <a:rPr lang="it-IT" sz="2800" spc="-25" dirty="0">
                <a:latin typeface="Arial MT"/>
                <a:cs typeface="Arial MT"/>
              </a:rPr>
              <a:t>la </a:t>
            </a:r>
            <a:r>
              <a:rPr lang="it-IT" sz="2800" dirty="0">
                <a:solidFill>
                  <a:srgbClr val="FF0000"/>
                </a:solidFill>
                <a:latin typeface="Arial MT"/>
                <a:cs typeface="Arial MT"/>
              </a:rPr>
              <a:t>inesigibilità</a:t>
            </a:r>
            <a:r>
              <a:rPr lang="it-IT" sz="2800" spc="-105" dirty="0">
                <a:solidFill>
                  <a:srgbClr val="FF0000"/>
                </a:solidFill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dal</a:t>
            </a:r>
            <a:r>
              <a:rPr lang="it-IT" sz="2800" spc="-10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debitore</a:t>
            </a:r>
            <a:r>
              <a:rPr lang="it-IT" sz="2800" spc="-10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dei</a:t>
            </a:r>
            <a:r>
              <a:rPr lang="it-IT" sz="2800" spc="-10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crediti</a:t>
            </a:r>
            <a:r>
              <a:rPr lang="it-IT" sz="2800" spc="-9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rimasti</a:t>
            </a:r>
            <a:r>
              <a:rPr lang="it-IT" sz="2800" spc="-10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insoddisfatti</a:t>
            </a:r>
            <a:r>
              <a:rPr lang="it-IT" sz="2800" spc="-10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nell’ambito</a:t>
            </a:r>
            <a:r>
              <a:rPr lang="it-IT" sz="2800" spc="-100" dirty="0">
                <a:latin typeface="Arial MT"/>
                <a:cs typeface="Arial MT"/>
              </a:rPr>
              <a:t> </a:t>
            </a:r>
            <a:r>
              <a:rPr lang="it-IT" sz="2800" spc="-25" dirty="0">
                <a:latin typeface="Arial MT"/>
                <a:cs typeface="Arial MT"/>
              </a:rPr>
              <a:t>di </a:t>
            </a:r>
            <a:r>
              <a:rPr lang="it-IT" sz="2800" dirty="0">
                <a:latin typeface="Arial MT"/>
                <a:cs typeface="Arial MT"/>
              </a:rPr>
              <a:t>una</a:t>
            </a:r>
            <a:r>
              <a:rPr lang="it-IT" sz="2800" spc="-8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procedura</a:t>
            </a:r>
            <a:r>
              <a:rPr lang="it-IT" sz="2800" spc="-85" dirty="0">
                <a:latin typeface="Arial MT"/>
                <a:cs typeface="Arial MT"/>
              </a:rPr>
              <a:t> </a:t>
            </a:r>
            <a:r>
              <a:rPr lang="it-IT" sz="2800" spc="-10" dirty="0">
                <a:latin typeface="Arial MT"/>
                <a:cs typeface="Arial MT"/>
              </a:rPr>
              <a:t>concorsuale</a:t>
            </a:r>
            <a:r>
              <a:rPr lang="it-IT" sz="2800" spc="-8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che</a:t>
            </a:r>
            <a:r>
              <a:rPr lang="it-IT" sz="2800" spc="-8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prevede</a:t>
            </a:r>
            <a:r>
              <a:rPr lang="it-IT" sz="2800" spc="-8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la</a:t>
            </a:r>
            <a:r>
              <a:rPr lang="it-IT" sz="2800" spc="-8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liquidazione</a:t>
            </a:r>
            <a:r>
              <a:rPr lang="it-IT" sz="2800" spc="-8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dei</a:t>
            </a:r>
            <a:r>
              <a:rPr lang="it-IT" sz="2800" spc="-80" dirty="0">
                <a:latin typeface="Arial MT"/>
                <a:cs typeface="Arial MT"/>
              </a:rPr>
              <a:t> </a:t>
            </a:r>
            <a:r>
              <a:rPr lang="it-IT" sz="2800" spc="-10" dirty="0">
                <a:latin typeface="Arial MT"/>
                <a:cs typeface="Arial MT"/>
              </a:rPr>
              <a:t>beni.</a:t>
            </a:r>
            <a:endParaRPr lang="it-IT" sz="2800" dirty="0">
              <a:latin typeface="Arial MT"/>
              <a:cs typeface="Arial MT"/>
            </a:endParaRPr>
          </a:p>
          <a:p>
            <a:pPr algn="just">
              <a:lnSpc>
                <a:spcPct val="100000"/>
              </a:lnSpc>
            </a:pPr>
            <a:endParaRPr lang="it-IT" sz="2800" dirty="0">
              <a:latin typeface="Arial MT"/>
              <a:cs typeface="Arial MT"/>
            </a:endParaRPr>
          </a:p>
          <a:p>
            <a:pPr marL="685800" marR="586105" indent="0" algn="just">
              <a:lnSpc>
                <a:spcPts val="2760"/>
              </a:lnSpc>
              <a:buNone/>
            </a:pPr>
            <a:r>
              <a:rPr lang="it-IT" sz="2800" dirty="0">
                <a:latin typeface="Arial MT"/>
                <a:cs typeface="Arial MT"/>
              </a:rPr>
              <a:t>Requisito</a:t>
            </a:r>
            <a:r>
              <a:rPr lang="it-IT" sz="2800" spc="-6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soggettivo:</a:t>
            </a:r>
            <a:r>
              <a:rPr lang="it-IT" sz="2800" spc="-5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art.</a:t>
            </a:r>
            <a:r>
              <a:rPr lang="it-IT" sz="2800" spc="-5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278,</a:t>
            </a:r>
            <a:r>
              <a:rPr lang="it-IT" sz="2800" spc="-6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comma</a:t>
            </a:r>
            <a:r>
              <a:rPr lang="it-IT" sz="2800" spc="-6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3,</a:t>
            </a:r>
            <a:r>
              <a:rPr lang="it-IT" sz="2800" spc="-60" dirty="0">
                <a:latin typeface="Arial MT"/>
                <a:cs typeface="Arial MT"/>
              </a:rPr>
              <a:t> </a:t>
            </a:r>
            <a:r>
              <a:rPr lang="it-IT" sz="2800" spc="-25" dirty="0">
                <a:latin typeface="Arial MT"/>
                <a:cs typeface="Arial MT"/>
              </a:rPr>
              <a:t>CCI </a:t>
            </a:r>
          </a:p>
          <a:p>
            <a:pPr marL="685800" marR="586105" indent="0" algn="just">
              <a:lnSpc>
                <a:spcPts val="2760"/>
              </a:lnSpc>
              <a:buNone/>
            </a:pPr>
            <a:r>
              <a:rPr lang="it-IT" sz="2800" dirty="0">
                <a:latin typeface="Arial MT"/>
                <a:cs typeface="Arial MT"/>
              </a:rPr>
              <a:t>Possono</a:t>
            </a:r>
            <a:r>
              <a:rPr lang="it-IT" sz="2800" spc="-9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accedere</a:t>
            </a:r>
            <a:r>
              <a:rPr lang="it-IT" sz="2800" spc="-85" dirty="0">
                <a:latin typeface="Arial MT"/>
                <a:cs typeface="Arial MT"/>
              </a:rPr>
              <a:t> </a:t>
            </a:r>
            <a:r>
              <a:rPr lang="it-IT" sz="2800" spc="-10" dirty="0">
                <a:latin typeface="Arial MT"/>
                <a:cs typeface="Arial MT"/>
              </a:rPr>
              <a:t>all’esdebitazione,</a:t>
            </a:r>
            <a:r>
              <a:rPr lang="it-IT" sz="2800" spc="-8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secondo</a:t>
            </a:r>
            <a:r>
              <a:rPr lang="it-IT" sz="2800" spc="-8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le</a:t>
            </a:r>
            <a:r>
              <a:rPr lang="it-IT" sz="2800" spc="-8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norme</a:t>
            </a:r>
            <a:r>
              <a:rPr lang="it-IT" sz="2800" spc="-90" dirty="0">
                <a:latin typeface="Arial MT"/>
                <a:cs typeface="Arial MT"/>
              </a:rPr>
              <a:t> </a:t>
            </a:r>
            <a:r>
              <a:rPr lang="it-IT" sz="2800" spc="-25" dirty="0">
                <a:latin typeface="Arial MT"/>
                <a:cs typeface="Arial MT"/>
              </a:rPr>
              <a:t>del </a:t>
            </a:r>
            <a:r>
              <a:rPr lang="it-IT" sz="2800" dirty="0">
                <a:latin typeface="Arial MT"/>
                <a:cs typeface="Arial MT"/>
              </a:rPr>
              <a:t>presente</a:t>
            </a:r>
            <a:r>
              <a:rPr lang="it-IT" sz="2800" spc="-5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capo,</a:t>
            </a:r>
            <a:r>
              <a:rPr lang="it-IT" sz="2800" spc="-45" dirty="0">
                <a:latin typeface="Arial MT"/>
                <a:cs typeface="Arial MT"/>
              </a:rPr>
              <a:t> </a:t>
            </a:r>
            <a:r>
              <a:rPr lang="it-IT" sz="2800" dirty="0">
                <a:highlight>
                  <a:srgbClr val="FFFF00"/>
                </a:highlight>
                <a:latin typeface="Arial MT"/>
                <a:cs typeface="Arial MT"/>
              </a:rPr>
              <a:t>tutti</a:t>
            </a:r>
            <a:r>
              <a:rPr lang="it-IT" sz="2800" spc="-55" dirty="0">
                <a:highlight>
                  <a:srgbClr val="FFFF00"/>
                </a:highlight>
                <a:latin typeface="Arial MT"/>
                <a:cs typeface="Arial MT"/>
              </a:rPr>
              <a:t> </a:t>
            </a:r>
            <a:r>
              <a:rPr lang="it-IT" sz="2800" dirty="0">
                <a:highlight>
                  <a:srgbClr val="FFFF00"/>
                </a:highlight>
                <a:latin typeface="Arial MT"/>
                <a:cs typeface="Arial MT"/>
              </a:rPr>
              <a:t>i</a:t>
            </a:r>
            <a:r>
              <a:rPr lang="it-IT" sz="2800" spc="-65" dirty="0">
                <a:highlight>
                  <a:srgbClr val="FFFF00"/>
                </a:highlight>
                <a:latin typeface="Arial MT"/>
                <a:cs typeface="Arial MT"/>
              </a:rPr>
              <a:t> </a:t>
            </a:r>
            <a:r>
              <a:rPr lang="it-IT" sz="2800" dirty="0">
                <a:highlight>
                  <a:srgbClr val="FFFF00"/>
                </a:highlight>
                <a:latin typeface="Arial MT"/>
                <a:cs typeface="Arial MT"/>
              </a:rPr>
              <a:t>debitori</a:t>
            </a:r>
            <a:r>
              <a:rPr lang="it-IT" sz="2800" spc="-50" dirty="0">
                <a:highlight>
                  <a:srgbClr val="FFFF00"/>
                </a:highlight>
                <a:latin typeface="Arial MT"/>
                <a:cs typeface="Arial MT"/>
              </a:rPr>
              <a:t> </a:t>
            </a:r>
            <a:r>
              <a:rPr lang="it-IT" sz="2800" dirty="0">
                <a:highlight>
                  <a:srgbClr val="FFFF00"/>
                </a:highlight>
                <a:latin typeface="Arial MT"/>
                <a:cs typeface="Arial MT"/>
              </a:rPr>
              <a:t>di</a:t>
            </a:r>
            <a:r>
              <a:rPr lang="it-IT" sz="2800" spc="-60" dirty="0">
                <a:highlight>
                  <a:srgbClr val="FFFF00"/>
                </a:highlight>
                <a:latin typeface="Arial MT"/>
                <a:cs typeface="Arial MT"/>
              </a:rPr>
              <a:t> </a:t>
            </a:r>
            <a:r>
              <a:rPr lang="it-IT" sz="2800" dirty="0">
                <a:highlight>
                  <a:srgbClr val="FFFF00"/>
                </a:highlight>
                <a:latin typeface="Arial MT"/>
                <a:cs typeface="Arial MT"/>
              </a:rPr>
              <a:t>cui</a:t>
            </a:r>
            <a:r>
              <a:rPr lang="it-IT" sz="2800" spc="-55" dirty="0">
                <a:highlight>
                  <a:srgbClr val="FFFF00"/>
                </a:highlight>
                <a:latin typeface="Arial MT"/>
                <a:cs typeface="Arial MT"/>
              </a:rPr>
              <a:t> </a:t>
            </a:r>
            <a:r>
              <a:rPr lang="it-IT" sz="2800" dirty="0">
                <a:highlight>
                  <a:srgbClr val="FFFF00"/>
                </a:highlight>
                <a:latin typeface="Arial MT"/>
                <a:cs typeface="Arial MT"/>
              </a:rPr>
              <a:t>all’articolo</a:t>
            </a:r>
            <a:r>
              <a:rPr lang="it-IT" sz="2800" spc="-50" dirty="0">
                <a:highlight>
                  <a:srgbClr val="FFFF00"/>
                </a:highlight>
                <a:latin typeface="Arial MT"/>
                <a:cs typeface="Arial MT"/>
              </a:rPr>
              <a:t> </a:t>
            </a:r>
            <a:r>
              <a:rPr lang="it-IT" sz="2800" dirty="0">
                <a:highlight>
                  <a:srgbClr val="FFFF00"/>
                </a:highlight>
                <a:latin typeface="Arial MT"/>
                <a:cs typeface="Arial MT"/>
              </a:rPr>
              <a:t>1,</a:t>
            </a:r>
            <a:r>
              <a:rPr lang="it-IT" sz="2800" spc="-50" dirty="0">
                <a:highlight>
                  <a:srgbClr val="FFFF00"/>
                </a:highlight>
                <a:latin typeface="Arial MT"/>
                <a:cs typeface="Arial MT"/>
              </a:rPr>
              <a:t> </a:t>
            </a:r>
            <a:r>
              <a:rPr lang="it-IT" sz="2800" dirty="0">
                <a:highlight>
                  <a:srgbClr val="FFFF00"/>
                </a:highlight>
                <a:latin typeface="Arial MT"/>
                <a:cs typeface="Arial MT"/>
              </a:rPr>
              <a:t>comma</a:t>
            </a:r>
            <a:r>
              <a:rPr lang="it-IT" sz="2800" spc="-50" dirty="0">
                <a:highlight>
                  <a:srgbClr val="FFFF00"/>
                </a:highlight>
                <a:latin typeface="Arial MT"/>
                <a:cs typeface="Arial MT"/>
              </a:rPr>
              <a:t> </a:t>
            </a:r>
            <a:r>
              <a:rPr lang="it-IT" sz="2800" spc="-25" dirty="0">
                <a:highlight>
                  <a:srgbClr val="FFFF00"/>
                </a:highlight>
                <a:latin typeface="Arial MT"/>
                <a:cs typeface="Arial MT"/>
              </a:rPr>
              <a:t>1</a:t>
            </a:r>
            <a:endParaRPr lang="it-IT" dirty="0">
              <a:highlight>
                <a:srgbClr val="FFFF00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352101197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CBAF76F-27EC-EE27-1B51-BDBCF8BBB5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/>
              <a:t>Esclusioni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1BF6F69-992C-2B8E-923A-4AE837B7F6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99060" marR="5080" indent="0" algn="ctr">
              <a:lnSpc>
                <a:spcPts val="2760"/>
              </a:lnSpc>
              <a:spcBef>
                <a:spcPts val="290"/>
              </a:spcBef>
              <a:buNone/>
            </a:pPr>
            <a:r>
              <a:rPr lang="it-IT" dirty="0"/>
              <a:t>Sono</a:t>
            </a:r>
            <a:r>
              <a:rPr lang="it-IT" spc="-70" dirty="0"/>
              <a:t> </a:t>
            </a:r>
            <a:r>
              <a:rPr lang="it-IT" dirty="0"/>
              <a:t>salvi</a:t>
            </a:r>
            <a:r>
              <a:rPr lang="it-IT" spc="-70" dirty="0"/>
              <a:t> </a:t>
            </a:r>
            <a:r>
              <a:rPr lang="it-IT" dirty="0"/>
              <a:t>i</a:t>
            </a:r>
            <a:r>
              <a:rPr lang="it-IT" spc="-60" dirty="0"/>
              <a:t> </a:t>
            </a:r>
            <a:r>
              <a:rPr lang="it-IT" dirty="0"/>
              <a:t>diritti</a:t>
            </a:r>
            <a:r>
              <a:rPr lang="it-IT" spc="-70" dirty="0"/>
              <a:t> </a:t>
            </a:r>
            <a:r>
              <a:rPr lang="it-IT" dirty="0"/>
              <a:t>vantati</a:t>
            </a:r>
            <a:r>
              <a:rPr lang="it-IT" spc="-70" dirty="0"/>
              <a:t> </a:t>
            </a:r>
            <a:r>
              <a:rPr lang="it-IT" dirty="0"/>
              <a:t>dai</a:t>
            </a:r>
            <a:r>
              <a:rPr lang="it-IT" spc="-70" dirty="0"/>
              <a:t> </a:t>
            </a:r>
            <a:r>
              <a:rPr lang="it-IT" dirty="0"/>
              <a:t>creditori</a:t>
            </a:r>
            <a:r>
              <a:rPr lang="it-IT" spc="-70" dirty="0"/>
              <a:t> </a:t>
            </a:r>
            <a:r>
              <a:rPr lang="it-IT" dirty="0"/>
              <a:t>nei</a:t>
            </a:r>
            <a:r>
              <a:rPr lang="it-IT" spc="-70" dirty="0"/>
              <a:t> </a:t>
            </a:r>
            <a:r>
              <a:rPr lang="it-IT" dirty="0"/>
              <a:t>confronti</a:t>
            </a:r>
            <a:r>
              <a:rPr lang="it-IT" spc="-70" dirty="0"/>
              <a:t> </a:t>
            </a:r>
            <a:r>
              <a:rPr lang="it-IT" dirty="0"/>
              <a:t>dei</a:t>
            </a:r>
            <a:r>
              <a:rPr lang="it-IT" spc="-70" dirty="0"/>
              <a:t> </a:t>
            </a:r>
            <a:r>
              <a:rPr lang="it-IT" dirty="0"/>
              <a:t>coobbligati</a:t>
            </a:r>
            <a:r>
              <a:rPr lang="it-IT" spc="-70" dirty="0"/>
              <a:t> </a:t>
            </a:r>
            <a:r>
              <a:rPr lang="it-IT" spc="-50" dirty="0"/>
              <a:t>e </a:t>
            </a:r>
            <a:r>
              <a:rPr lang="it-IT" dirty="0"/>
              <a:t>dei</a:t>
            </a:r>
            <a:r>
              <a:rPr lang="it-IT" spc="-75" dirty="0"/>
              <a:t> </a:t>
            </a:r>
            <a:r>
              <a:rPr lang="it-IT" dirty="0"/>
              <a:t>fideiussori</a:t>
            </a:r>
            <a:r>
              <a:rPr lang="it-IT" spc="-70" dirty="0"/>
              <a:t> </a:t>
            </a:r>
            <a:r>
              <a:rPr lang="it-IT" dirty="0"/>
              <a:t>del</a:t>
            </a:r>
            <a:r>
              <a:rPr lang="it-IT" spc="-75" dirty="0"/>
              <a:t> </a:t>
            </a:r>
            <a:r>
              <a:rPr lang="it-IT" dirty="0"/>
              <a:t>debitore,</a:t>
            </a:r>
            <a:r>
              <a:rPr lang="it-IT" spc="-60" dirty="0"/>
              <a:t> </a:t>
            </a:r>
            <a:r>
              <a:rPr lang="it-IT" dirty="0"/>
              <a:t>nonché</a:t>
            </a:r>
            <a:r>
              <a:rPr lang="it-IT" spc="-70" dirty="0"/>
              <a:t> </a:t>
            </a:r>
            <a:r>
              <a:rPr lang="it-IT" dirty="0"/>
              <a:t>degli</a:t>
            </a:r>
            <a:r>
              <a:rPr lang="it-IT" spc="-75" dirty="0"/>
              <a:t> </a:t>
            </a:r>
            <a:r>
              <a:rPr lang="it-IT" dirty="0"/>
              <a:t>obbligati</a:t>
            </a:r>
            <a:r>
              <a:rPr lang="it-IT" spc="-70" dirty="0"/>
              <a:t> </a:t>
            </a:r>
            <a:r>
              <a:rPr lang="it-IT" dirty="0"/>
              <a:t>in</a:t>
            </a:r>
            <a:r>
              <a:rPr lang="it-IT" spc="-70" dirty="0"/>
              <a:t> </a:t>
            </a:r>
            <a:r>
              <a:rPr lang="it-IT" dirty="0"/>
              <a:t>via</a:t>
            </a:r>
            <a:r>
              <a:rPr lang="it-IT" spc="-65" dirty="0"/>
              <a:t> </a:t>
            </a:r>
            <a:r>
              <a:rPr lang="it-IT" dirty="0"/>
              <a:t>di</a:t>
            </a:r>
            <a:r>
              <a:rPr lang="it-IT" spc="-75" dirty="0"/>
              <a:t> </a:t>
            </a:r>
            <a:r>
              <a:rPr lang="it-IT" spc="-10" dirty="0"/>
              <a:t>regresso.</a:t>
            </a:r>
          </a:p>
          <a:p>
            <a:pPr marL="0" indent="0">
              <a:lnSpc>
                <a:spcPts val="2820"/>
              </a:lnSpc>
              <a:spcBef>
                <a:spcPts val="2570"/>
              </a:spcBef>
              <a:buNone/>
            </a:pPr>
            <a:r>
              <a:rPr lang="it-IT" dirty="0"/>
              <a:t>Restano</a:t>
            </a:r>
            <a:r>
              <a:rPr lang="it-IT" spc="-110" dirty="0"/>
              <a:t> </a:t>
            </a:r>
            <a:r>
              <a:rPr lang="it-IT" dirty="0"/>
              <a:t>esclusi</a:t>
            </a:r>
            <a:r>
              <a:rPr lang="it-IT" spc="-114" dirty="0"/>
              <a:t> </a:t>
            </a:r>
            <a:r>
              <a:rPr lang="it-IT" spc="-10" dirty="0"/>
              <a:t>dall'esdebitazione:</a:t>
            </a:r>
          </a:p>
          <a:p>
            <a:pPr marL="0" indent="0">
              <a:lnSpc>
                <a:spcPts val="2820"/>
              </a:lnSpc>
              <a:spcBef>
                <a:spcPts val="2570"/>
              </a:spcBef>
              <a:buNone/>
            </a:pPr>
            <a:r>
              <a:rPr lang="it-IT" sz="1400" spc="-150" dirty="0">
                <a:latin typeface="Times New Roman"/>
                <a:cs typeface="Times New Roman"/>
              </a:rPr>
              <a:t> </a:t>
            </a:r>
            <a:r>
              <a:rPr lang="it-IT" dirty="0"/>
              <a:t>gli</a:t>
            </a:r>
            <a:r>
              <a:rPr lang="it-IT" spc="-55" dirty="0"/>
              <a:t> </a:t>
            </a:r>
            <a:r>
              <a:rPr lang="it-IT" dirty="0"/>
              <a:t>obblighi</a:t>
            </a:r>
            <a:r>
              <a:rPr lang="it-IT" spc="-35" dirty="0"/>
              <a:t> </a:t>
            </a:r>
            <a:r>
              <a:rPr lang="it-IT" dirty="0"/>
              <a:t>di</a:t>
            </a:r>
            <a:r>
              <a:rPr lang="it-IT" spc="-50" dirty="0"/>
              <a:t> </a:t>
            </a:r>
            <a:r>
              <a:rPr lang="it-IT" spc="-10" dirty="0"/>
              <a:t>mantenimento</a:t>
            </a:r>
            <a:r>
              <a:rPr lang="it-IT" spc="-45" dirty="0"/>
              <a:t> </a:t>
            </a:r>
            <a:r>
              <a:rPr lang="it-IT" dirty="0"/>
              <a:t>e</a:t>
            </a:r>
            <a:r>
              <a:rPr lang="it-IT" spc="-45" dirty="0"/>
              <a:t> </a:t>
            </a:r>
            <a:r>
              <a:rPr lang="it-IT" spc="-10" dirty="0"/>
              <a:t>alimentari;</a:t>
            </a:r>
            <a:endParaRPr lang="it-IT" sz="1400" spc="-10" dirty="0">
              <a:latin typeface="Times New Roman"/>
              <a:cs typeface="Times New Roman"/>
            </a:endParaRPr>
          </a:p>
          <a:p>
            <a:pPr marL="0" indent="0">
              <a:lnSpc>
                <a:spcPts val="2820"/>
              </a:lnSpc>
              <a:spcBef>
                <a:spcPts val="2570"/>
              </a:spcBef>
              <a:buNone/>
            </a:pPr>
            <a:r>
              <a:rPr lang="it-IT" dirty="0"/>
              <a:t>i</a:t>
            </a:r>
            <a:r>
              <a:rPr lang="it-IT" spc="-35" dirty="0"/>
              <a:t> </a:t>
            </a:r>
            <a:r>
              <a:rPr lang="it-IT" dirty="0"/>
              <a:t>debiti</a:t>
            </a:r>
            <a:r>
              <a:rPr lang="it-IT" spc="-30" dirty="0"/>
              <a:t> </a:t>
            </a:r>
            <a:r>
              <a:rPr lang="it-IT" dirty="0"/>
              <a:t>per</a:t>
            </a:r>
            <a:r>
              <a:rPr lang="it-IT" spc="-25" dirty="0"/>
              <a:t> </a:t>
            </a:r>
            <a:r>
              <a:rPr lang="it-IT" dirty="0"/>
              <a:t>il</a:t>
            </a:r>
            <a:r>
              <a:rPr lang="it-IT" spc="-30" dirty="0"/>
              <a:t> </a:t>
            </a:r>
            <a:r>
              <a:rPr lang="it-IT" spc="-10" dirty="0"/>
              <a:t>risarcimento</a:t>
            </a:r>
            <a:r>
              <a:rPr lang="it-IT" spc="-35" dirty="0"/>
              <a:t> </a:t>
            </a:r>
            <a:r>
              <a:rPr lang="it-IT" dirty="0"/>
              <a:t>dei</a:t>
            </a:r>
            <a:r>
              <a:rPr lang="it-IT" spc="-30" dirty="0"/>
              <a:t> </a:t>
            </a:r>
            <a:r>
              <a:rPr lang="it-IT" dirty="0"/>
              <a:t>danni</a:t>
            </a:r>
            <a:r>
              <a:rPr lang="it-IT" spc="-30" dirty="0"/>
              <a:t> </a:t>
            </a:r>
            <a:r>
              <a:rPr lang="it-IT" dirty="0"/>
              <a:t>da</a:t>
            </a:r>
            <a:r>
              <a:rPr lang="it-IT" spc="-35" dirty="0"/>
              <a:t> </a:t>
            </a:r>
            <a:r>
              <a:rPr lang="it-IT" dirty="0"/>
              <a:t>fatto</a:t>
            </a:r>
            <a:r>
              <a:rPr lang="it-IT" spc="-30" dirty="0"/>
              <a:t> </a:t>
            </a:r>
            <a:r>
              <a:rPr lang="it-IT" spc="-10" dirty="0"/>
              <a:t>illecito </a:t>
            </a:r>
            <a:r>
              <a:rPr lang="it-IT" dirty="0"/>
              <a:t>extracontrattuale,</a:t>
            </a:r>
            <a:r>
              <a:rPr lang="it-IT" spc="-65" dirty="0"/>
              <a:t> </a:t>
            </a:r>
            <a:r>
              <a:rPr lang="it-IT" dirty="0"/>
              <a:t>nonché</a:t>
            </a:r>
            <a:r>
              <a:rPr lang="it-IT" spc="-70" dirty="0"/>
              <a:t> </a:t>
            </a:r>
            <a:r>
              <a:rPr lang="it-IT" dirty="0"/>
              <a:t>le</a:t>
            </a:r>
            <a:r>
              <a:rPr lang="it-IT" spc="-65" dirty="0"/>
              <a:t> </a:t>
            </a:r>
            <a:r>
              <a:rPr lang="it-IT" dirty="0"/>
              <a:t>sanzioni</a:t>
            </a:r>
            <a:r>
              <a:rPr lang="it-IT" spc="-70" dirty="0"/>
              <a:t> </a:t>
            </a:r>
            <a:r>
              <a:rPr lang="it-IT" dirty="0"/>
              <a:t>penali</a:t>
            </a:r>
            <a:r>
              <a:rPr lang="it-IT" spc="-65" dirty="0"/>
              <a:t> </a:t>
            </a:r>
            <a:r>
              <a:rPr lang="it-IT" dirty="0"/>
              <a:t>e</a:t>
            </a:r>
            <a:r>
              <a:rPr lang="it-IT" spc="-70" dirty="0"/>
              <a:t> </a:t>
            </a:r>
            <a:r>
              <a:rPr lang="it-IT" spc="-10" dirty="0"/>
              <a:t>amministrative</a:t>
            </a:r>
            <a:r>
              <a:rPr lang="it-IT" spc="-65" dirty="0"/>
              <a:t> </a:t>
            </a:r>
            <a:r>
              <a:rPr lang="it-IT" spc="-25" dirty="0"/>
              <a:t>di </a:t>
            </a:r>
            <a:r>
              <a:rPr lang="it-IT" dirty="0"/>
              <a:t>carattere</a:t>
            </a:r>
            <a:r>
              <a:rPr lang="it-IT" spc="-75" dirty="0"/>
              <a:t> </a:t>
            </a:r>
            <a:r>
              <a:rPr lang="it-IT" spc="-10" dirty="0"/>
              <a:t>pecuniario</a:t>
            </a:r>
            <a:r>
              <a:rPr lang="it-IT" spc="-70" dirty="0"/>
              <a:t> </a:t>
            </a:r>
            <a:r>
              <a:rPr lang="it-IT" dirty="0"/>
              <a:t>che</a:t>
            </a:r>
            <a:r>
              <a:rPr lang="it-IT" spc="-75" dirty="0"/>
              <a:t> </a:t>
            </a:r>
            <a:r>
              <a:rPr lang="it-IT" dirty="0"/>
              <a:t>non</a:t>
            </a:r>
            <a:r>
              <a:rPr lang="it-IT" spc="-70" dirty="0"/>
              <a:t> </a:t>
            </a:r>
            <a:r>
              <a:rPr lang="it-IT" dirty="0"/>
              <a:t>siano</a:t>
            </a:r>
            <a:r>
              <a:rPr lang="it-IT" spc="-70" dirty="0"/>
              <a:t> </a:t>
            </a:r>
            <a:r>
              <a:rPr lang="it-IT" dirty="0"/>
              <a:t>accessorie</a:t>
            </a:r>
            <a:r>
              <a:rPr lang="it-IT" spc="-75" dirty="0"/>
              <a:t> </a:t>
            </a:r>
            <a:r>
              <a:rPr lang="it-IT" dirty="0"/>
              <a:t>a</a:t>
            </a:r>
            <a:r>
              <a:rPr lang="it-IT" spc="-70" dirty="0"/>
              <a:t> </a:t>
            </a:r>
            <a:r>
              <a:rPr lang="it-IT" dirty="0"/>
              <a:t>debiti</a:t>
            </a:r>
            <a:r>
              <a:rPr lang="it-IT" spc="-70" dirty="0"/>
              <a:t> </a:t>
            </a:r>
            <a:r>
              <a:rPr lang="it-IT" spc="-10" dirty="0"/>
              <a:t>estinti.</a:t>
            </a:r>
            <a:endParaRPr lang="it-IT" sz="1400" dirty="0">
              <a:latin typeface="Times New Roman"/>
              <a:cs typeface="Times New Roman"/>
            </a:endParaRPr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2630883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5AFF3ADE-32C3-5E93-DDC5-B30F6AFD51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0631" y="984738"/>
            <a:ext cx="10515600" cy="5134707"/>
          </a:xfrm>
        </p:spPr>
        <p:txBody>
          <a:bodyPr>
            <a:normAutofit/>
          </a:bodyPr>
          <a:lstStyle/>
          <a:p>
            <a:pPr marL="810894" marR="1030605" indent="0" algn="just">
              <a:lnSpc>
                <a:spcPts val="2760"/>
              </a:lnSpc>
              <a:spcBef>
                <a:spcPts val="290"/>
              </a:spcBef>
              <a:buNone/>
            </a:pPr>
            <a:r>
              <a:rPr lang="it-IT" sz="2800" dirty="0">
                <a:latin typeface="Arial MT"/>
                <a:cs typeface="Arial MT"/>
              </a:rPr>
              <a:t>Con</a:t>
            </a:r>
            <a:r>
              <a:rPr lang="it-IT" sz="2800" spc="-5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la</a:t>
            </a:r>
            <a:r>
              <a:rPr lang="it-IT" sz="2800" spc="-6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legge</a:t>
            </a:r>
            <a:r>
              <a:rPr lang="it-IT" sz="2800" spc="-5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3/2012</a:t>
            </a:r>
            <a:r>
              <a:rPr lang="it-IT" sz="2800" spc="-5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per</a:t>
            </a:r>
            <a:r>
              <a:rPr lang="it-IT" sz="2800" spc="-4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la</a:t>
            </a:r>
            <a:r>
              <a:rPr lang="it-IT" sz="2800" spc="-5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prima</a:t>
            </a:r>
            <a:r>
              <a:rPr lang="it-IT" sz="2800" spc="-6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volta</a:t>
            </a:r>
            <a:r>
              <a:rPr lang="it-IT" sz="2800" spc="-5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si</a:t>
            </a:r>
            <a:r>
              <a:rPr lang="it-IT" sz="2800" spc="-55" dirty="0">
                <a:latin typeface="Arial MT"/>
                <a:cs typeface="Arial MT"/>
              </a:rPr>
              <a:t> </a:t>
            </a:r>
            <a:r>
              <a:rPr lang="it-IT" sz="2800" spc="-10" dirty="0">
                <a:latin typeface="Arial MT"/>
                <a:cs typeface="Arial MT"/>
              </a:rPr>
              <a:t>introducono nell’ordinamento</a:t>
            </a:r>
            <a:r>
              <a:rPr lang="it-IT" sz="2800" spc="-60" dirty="0">
                <a:latin typeface="Arial MT"/>
                <a:cs typeface="Arial MT"/>
              </a:rPr>
              <a:t> </a:t>
            </a:r>
            <a:r>
              <a:rPr lang="it-IT" sz="2800" spc="-20" dirty="0">
                <a:latin typeface="Arial MT"/>
                <a:cs typeface="Arial MT"/>
              </a:rPr>
              <a:t>delle </a:t>
            </a:r>
            <a:r>
              <a:rPr lang="it-IT" sz="2800" dirty="0">
                <a:latin typeface="Arial MT"/>
                <a:cs typeface="Arial MT"/>
              </a:rPr>
              <a:t>procedure</a:t>
            </a:r>
            <a:r>
              <a:rPr lang="it-IT" sz="2800" spc="-8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di</a:t>
            </a:r>
            <a:r>
              <a:rPr lang="it-IT" sz="2800" spc="-8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estinzione</a:t>
            </a:r>
            <a:r>
              <a:rPr lang="it-IT" sz="2800" spc="-8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–</a:t>
            </a:r>
            <a:r>
              <a:rPr lang="it-IT" sz="2800" spc="-8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con</a:t>
            </a:r>
            <a:r>
              <a:rPr lang="it-IT" sz="2800" spc="-8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controllo</a:t>
            </a:r>
            <a:r>
              <a:rPr lang="it-IT" sz="2800" spc="-8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giudiziale</a:t>
            </a:r>
            <a:r>
              <a:rPr lang="it-IT" sz="2800" spc="-8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-</a:t>
            </a:r>
            <a:r>
              <a:rPr lang="it-IT" sz="2800" spc="-7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delle</a:t>
            </a:r>
            <a:r>
              <a:rPr lang="it-IT" sz="2800" spc="-75" dirty="0">
                <a:latin typeface="Arial MT"/>
                <a:cs typeface="Arial MT"/>
              </a:rPr>
              <a:t> </a:t>
            </a:r>
            <a:r>
              <a:rPr lang="it-IT" sz="2800" spc="-10" dirty="0">
                <a:latin typeface="Arial MT"/>
                <a:cs typeface="Arial MT"/>
              </a:rPr>
              <a:t>obbligazioni </a:t>
            </a:r>
            <a:r>
              <a:rPr lang="it-IT" sz="2800" dirty="0">
                <a:latin typeface="Arial MT"/>
                <a:cs typeface="Arial MT"/>
              </a:rPr>
              <a:t>dei</a:t>
            </a:r>
            <a:r>
              <a:rPr lang="it-IT" sz="2800" spc="-7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soggetti</a:t>
            </a:r>
            <a:r>
              <a:rPr lang="it-IT" sz="2800" spc="-5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non</a:t>
            </a:r>
            <a:r>
              <a:rPr lang="it-IT" sz="2800" spc="-65" dirty="0">
                <a:latin typeface="Arial MT"/>
                <a:cs typeface="Arial MT"/>
              </a:rPr>
              <a:t> </a:t>
            </a:r>
            <a:r>
              <a:rPr lang="it-IT" sz="2800" spc="-10" dirty="0">
                <a:latin typeface="Arial MT"/>
                <a:cs typeface="Arial MT"/>
              </a:rPr>
              <a:t>fallibili</a:t>
            </a:r>
            <a:endParaRPr lang="it-IT" sz="2800" dirty="0">
              <a:latin typeface="Arial MT"/>
              <a:cs typeface="Arial MT"/>
            </a:endParaRPr>
          </a:p>
          <a:p>
            <a:pPr marL="588644" indent="0" algn="just">
              <a:lnSpc>
                <a:spcPct val="100000"/>
              </a:lnSpc>
              <a:spcBef>
                <a:spcPts val="2570"/>
              </a:spcBef>
              <a:buNone/>
            </a:pPr>
            <a:r>
              <a:rPr lang="it-IT" sz="2800" dirty="0">
                <a:latin typeface="Arial MT"/>
                <a:cs typeface="Arial MT"/>
              </a:rPr>
              <a:t>Con</a:t>
            </a:r>
            <a:r>
              <a:rPr lang="it-IT" sz="2800" spc="-7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l’introduzione</a:t>
            </a:r>
            <a:r>
              <a:rPr lang="it-IT" sz="2800" spc="-7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del</a:t>
            </a:r>
            <a:r>
              <a:rPr lang="it-IT" sz="2800" spc="-7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C.C.I.</a:t>
            </a:r>
            <a:r>
              <a:rPr lang="it-IT" sz="2800" spc="-6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si</a:t>
            </a:r>
            <a:r>
              <a:rPr lang="it-IT" sz="2800" spc="-7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hanno</a:t>
            </a:r>
            <a:r>
              <a:rPr lang="it-IT" sz="2800" spc="-7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le</a:t>
            </a:r>
            <a:r>
              <a:rPr lang="it-IT" sz="2800" spc="-7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seguenti</a:t>
            </a:r>
            <a:r>
              <a:rPr lang="it-IT" sz="2800" spc="-70" dirty="0">
                <a:latin typeface="Arial MT"/>
                <a:cs typeface="Arial MT"/>
              </a:rPr>
              <a:t> </a:t>
            </a:r>
            <a:r>
              <a:rPr lang="it-IT" sz="2800" spc="-10" dirty="0">
                <a:latin typeface="Arial MT"/>
                <a:cs typeface="Arial MT"/>
              </a:rPr>
              <a:t>novità:</a:t>
            </a:r>
            <a:endParaRPr lang="it-IT" sz="2800" dirty="0">
              <a:latin typeface="Arial MT"/>
              <a:cs typeface="Arial MT"/>
            </a:endParaRPr>
          </a:p>
          <a:p>
            <a:pPr algn="just">
              <a:lnSpc>
                <a:spcPct val="100000"/>
              </a:lnSpc>
              <a:spcBef>
                <a:spcPts val="70"/>
              </a:spcBef>
            </a:pPr>
            <a:endParaRPr lang="it-IT" sz="2800" dirty="0">
              <a:latin typeface="Arial MT"/>
              <a:cs typeface="Arial MT"/>
            </a:endParaRPr>
          </a:p>
          <a:p>
            <a:pPr marL="631190" marR="267335" indent="-355600" algn="l">
              <a:lnSpc>
                <a:spcPts val="2760"/>
              </a:lnSpc>
              <a:buAutoNum type="arabicParenR"/>
              <a:tabLst>
                <a:tab pos="1316990" algn="l"/>
              </a:tabLst>
            </a:pPr>
            <a:r>
              <a:rPr lang="it-IT" sz="2800" dirty="0">
                <a:latin typeface="Arial MT"/>
                <a:cs typeface="Arial MT"/>
              </a:rPr>
              <a:t>si</a:t>
            </a:r>
            <a:r>
              <a:rPr lang="it-IT" sz="2800" spc="-7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riportano</a:t>
            </a:r>
            <a:r>
              <a:rPr lang="it-IT" sz="2800" spc="-6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in</a:t>
            </a:r>
            <a:r>
              <a:rPr lang="it-IT" sz="2800" spc="-7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un</a:t>
            </a:r>
            <a:r>
              <a:rPr lang="it-IT" sz="2800" spc="-6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unico</a:t>
            </a:r>
            <a:r>
              <a:rPr lang="it-IT" sz="2800" spc="-7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testo</a:t>
            </a:r>
            <a:r>
              <a:rPr lang="it-IT" sz="2800" spc="-6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le</a:t>
            </a:r>
            <a:r>
              <a:rPr lang="it-IT" sz="2800" spc="-6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disposizioni</a:t>
            </a:r>
            <a:r>
              <a:rPr lang="it-IT" sz="2800" spc="-7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relative</a:t>
            </a:r>
            <a:r>
              <a:rPr lang="it-IT" sz="2800" spc="-6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alla</a:t>
            </a:r>
            <a:r>
              <a:rPr lang="it-IT" sz="2800" spc="-7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crisi</a:t>
            </a:r>
            <a:r>
              <a:rPr lang="it-IT" sz="2800" spc="-65" dirty="0">
                <a:latin typeface="Arial MT"/>
                <a:cs typeface="Arial MT"/>
              </a:rPr>
              <a:t> </a:t>
            </a:r>
            <a:r>
              <a:rPr lang="it-IT" sz="2800" spc="-50" dirty="0">
                <a:latin typeface="Arial MT"/>
                <a:cs typeface="Arial MT"/>
              </a:rPr>
              <a:t>e 	</a:t>
            </a:r>
            <a:r>
              <a:rPr lang="it-IT" sz="2800" spc="-10" dirty="0">
                <a:latin typeface="Arial MT"/>
                <a:cs typeface="Arial MT"/>
              </a:rPr>
              <a:t>all’insolvenza</a:t>
            </a:r>
            <a:r>
              <a:rPr lang="it-IT" sz="2800" spc="-7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di</a:t>
            </a:r>
            <a:r>
              <a:rPr lang="it-IT" sz="2800" spc="-7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ogni</a:t>
            </a:r>
            <a:r>
              <a:rPr lang="it-IT" sz="2800" spc="-7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soggetto,</a:t>
            </a:r>
            <a:r>
              <a:rPr lang="it-IT" sz="2800" spc="-6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nessuno</a:t>
            </a:r>
            <a:r>
              <a:rPr lang="it-IT" sz="2800" spc="-70" dirty="0">
                <a:latin typeface="Arial MT"/>
                <a:cs typeface="Arial MT"/>
              </a:rPr>
              <a:t> </a:t>
            </a:r>
            <a:r>
              <a:rPr lang="it-IT" sz="2800" spc="-10" dirty="0">
                <a:latin typeface="Arial MT"/>
                <a:cs typeface="Arial MT"/>
              </a:rPr>
              <a:t>escluso.</a:t>
            </a:r>
          </a:p>
          <a:p>
            <a:pPr marL="631190" marR="267335" indent="-355600" algn="l">
              <a:lnSpc>
                <a:spcPts val="2760"/>
              </a:lnSpc>
              <a:buAutoNum type="arabicParenR"/>
              <a:tabLst>
                <a:tab pos="1316990" algn="l"/>
              </a:tabLst>
            </a:pPr>
            <a:r>
              <a:rPr lang="it-IT" sz="2800" dirty="0">
                <a:latin typeface="Arial MT"/>
                <a:cs typeface="Arial MT"/>
              </a:rPr>
              <a:t>si</a:t>
            </a:r>
            <a:r>
              <a:rPr lang="it-IT" sz="2800" spc="-8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introducono</a:t>
            </a:r>
            <a:r>
              <a:rPr lang="it-IT" sz="2800" spc="-8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delle</a:t>
            </a:r>
            <a:r>
              <a:rPr lang="it-IT" sz="2800" spc="-7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significate</a:t>
            </a:r>
            <a:r>
              <a:rPr lang="it-IT" sz="2800" spc="-6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novità</a:t>
            </a:r>
            <a:r>
              <a:rPr lang="it-IT" sz="2800" spc="-8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e</a:t>
            </a:r>
            <a:r>
              <a:rPr lang="it-IT" sz="2800" spc="-8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si</a:t>
            </a:r>
            <a:r>
              <a:rPr lang="it-IT" sz="2800" spc="-8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estende</a:t>
            </a:r>
            <a:r>
              <a:rPr lang="it-IT" sz="2800" spc="-75" dirty="0">
                <a:latin typeface="Arial MT"/>
                <a:cs typeface="Arial MT"/>
              </a:rPr>
              <a:t> </a:t>
            </a:r>
            <a:r>
              <a:rPr lang="it-IT" sz="2800" spc="-10" dirty="0">
                <a:latin typeface="Arial MT"/>
                <a:cs typeface="Arial MT"/>
              </a:rPr>
              <a:t>l’esdebitazione </a:t>
            </a:r>
            <a:r>
              <a:rPr lang="it-IT" sz="2800" dirty="0">
                <a:latin typeface="Arial MT"/>
                <a:cs typeface="Arial MT"/>
              </a:rPr>
              <a:t>a</a:t>
            </a:r>
            <a:r>
              <a:rPr lang="it-IT" sz="2800" spc="-3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tutti</a:t>
            </a:r>
            <a:r>
              <a:rPr lang="it-IT" sz="2800" spc="-3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i</a:t>
            </a:r>
            <a:r>
              <a:rPr lang="it-IT" sz="2800" spc="-3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soggetti</a:t>
            </a:r>
            <a:r>
              <a:rPr lang="it-IT" sz="2800" spc="-30" dirty="0">
                <a:latin typeface="Arial MT"/>
                <a:cs typeface="Arial MT"/>
              </a:rPr>
              <a:t> </a:t>
            </a:r>
            <a:r>
              <a:rPr lang="it-IT" sz="2800" spc="-10" dirty="0">
                <a:latin typeface="Arial MT"/>
                <a:cs typeface="Arial MT"/>
              </a:rPr>
              <a:t>(meritevoli)</a:t>
            </a:r>
            <a:endParaRPr lang="it-IT" sz="2800" dirty="0">
              <a:latin typeface="Arial MT"/>
              <a:cs typeface="Arial MT"/>
            </a:endParaRP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70225485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93F0044-657A-CCA6-42F1-353D968A32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4400" b="1" dirty="0">
                <a:latin typeface="Arial"/>
                <a:cs typeface="Arial"/>
              </a:rPr>
              <a:t>Condizioni</a:t>
            </a:r>
            <a:r>
              <a:rPr lang="it-IT" sz="4400" b="1" spc="-20" dirty="0">
                <a:latin typeface="Arial"/>
                <a:cs typeface="Arial"/>
              </a:rPr>
              <a:t> </a:t>
            </a:r>
            <a:r>
              <a:rPr lang="it-IT" sz="4400" b="1" dirty="0">
                <a:latin typeface="Arial"/>
                <a:cs typeface="Arial"/>
              </a:rPr>
              <a:t>per</a:t>
            </a:r>
            <a:r>
              <a:rPr lang="it-IT" sz="4400" b="1" spc="-25" dirty="0">
                <a:latin typeface="Arial"/>
                <a:cs typeface="Arial"/>
              </a:rPr>
              <a:t> </a:t>
            </a:r>
            <a:r>
              <a:rPr lang="it-IT" sz="4400" b="1" spc="-10" dirty="0">
                <a:latin typeface="Arial"/>
                <a:cs typeface="Arial"/>
              </a:rPr>
              <a:t>l’esdebitazione: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9E96B1C-0D36-4D37-2C46-6087A19332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589915" marR="126364" indent="-457200" algn="just">
              <a:lnSpc>
                <a:spcPts val="2760"/>
              </a:lnSpc>
              <a:spcBef>
                <a:spcPts val="130"/>
              </a:spcBef>
            </a:pPr>
            <a:r>
              <a:rPr lang="it-IT" sz="2800" dirty="0">
                <a:latin typeface="Arial MT"/>
                <a:cs typeface="Arial MT"/>
              </a:rPr>
              <a:t>non</a:t>
            </a:r>
            <a:r>
              <a:rPr lang="it-IT" sz="2800" spc="-6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sia</a:t>
            </a:r>
            <a:r>
              <a:rPr lang="it-IT" sz="2800" spc="-7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stato</a:t>
            </a:r>
            <a:r>
              <a:rPr lang="it-IT" sz="2800" spc="-65" dirty="0">
                <a:latin typeface="Arial MT"/>
                <a:cs typeface="Arial MT"/>
              </a:rPr>
              <a:t> </a:t>
            </a:r>
            <a:r>
              <a:rPr lang="it-IT" sz="2800" spc="-10" dirty="0">
                <a:latin typeface="Arial MT"/>
                <a:cs typeface="Arial MT"/>
              </a:rPr>
              <a:t>condannato</a:t>
            </a:r>
            <a:r>
              <a:rPr lang="it-IT" sz="2800" spc="-7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con</a:t>
            </a:r>
            <a:r>
              <a:rPr lang="it-IT" sz="2800" spc="-6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sentenza</a:t>
            </a:r>
            <a:r>
              <a:rPr lang="it-IT" sz="2800" spc="-6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passata</a:t>
            </a:r>
            <a:r>
              <a:rPr lang="it-IT" sz="2800" spc="-7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in</a:t>
            </a:r>
            <a:r>
              <a:rPr lang="it-IT" sz="2800" spc="-6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giudicato</a:t>
            </a:r>
            <a:r>
              <a:rPr lang="it-IT" sz="2800" spc="-70" dirty="0">
                <a:latin typeface="Arial MT"/>
                <a:cs typeface="Arial MT"/>
              </a:rPr>
              <a:t> </a:t>
            </a:r>
            <a:r>
              <a:rPr lang="it-IT" sz="2800" spc="-25" dirty="0">
                <a:latin typeface="Arial MT"/>
                <a:cs typeface="Arial MT"/>
              </a:rPr>
              <a:t>per </a:t>
            </a:r>
            <a:r>
              <a:rPr lang="it-IT" sz="2800" dirty="0">
                <a:latin typeface="Arial MT"/>
                <a:cs typeface="Arial MT"/>
              </a:rPr>
              <a:t>bancarotta</a:t>
            </a:r>
            <a:r>
              <a:rPr lang="it-IT" sz="2800" spc="-9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fraudolenta</a:t>
            </a:r>
            <a:r>
              <a:rPr lang="it-IT" sz="2800" spc="-8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o</a:t>
            </a:r>
            <a:r>
              <a:rPr lang="it-IT" sz="2800" spc="-9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per</a:t>
            </a:r>
            <a:r>
              <a:rPr lang="it-IT" sz="2800" spc="-8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delitti</a:t>
            </a:r>
            <a:r>
              <a:rPr lang="it-IT" sz="2800" spc="-9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contro</a:t>
            </a:r>
            <a:r>
              <a:rPr lang="it-IT" sz="2800" spc="-9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l’economia</a:t>
            </a:r>
            <a:r>
              <a:rPr lang="it-IT" sz="2800" spc="-90" dirty="0">
                <a:latin typeface="Arial MT"/>
                <a:cs typeface="Arial MT"/>
              </a:rPr>
              <a:t> </a:t>
            </a:r>
            <a:r>
              <a:rPr lang="it-IT" sz="2800" spc="-10" dirty="0">
                <a:latin typeface="Arial MT"/>
                <a:cs typeface="Arial MT"/>
              </a:rPr>
              <a:t>pubblica,</a:t>
            </a:r>
            <a:r>
              <a:rPr lang="it-IT" spc="-1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l’industria</a:t>
            </a:r>
            <a:r>
              <a:rPr lang="it-IT" sz="2800" spc="-6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e</a:t>
            </a:r>
            <a:r>
              <a:rPr lang="it-IT" sz="2800" spc="-5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il</a:t>
            </a:r>
            <a:r>
              <a:rPr lang="it-IT" sz="2800" spc="-6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commercio,</a:t>
            </a:r>
            <a:r>
              <a:rPr lang="it-IT" sz="2800" spc="-5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o</a:t>
            </a:r>
            <a:r>
              <a:rPr lang="it-IT" sz="2800" spc="-6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altri</a:t>
            </a:r>
            <a:r>
              <a:rPr lang="it-IT" sz="2800" spc="-6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delitti</a:t>
            </a:r>
            <a:r>
              <a:rPr lang="it-IT" sz="2800" spc="-6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compiuti</a:t>
            </a:r>
            <a:r>
              <a:rPr lang="it-IT" sz="2800" spc="-6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in</a:t>
            </a:r>
            <a:r>
              <a:rPr lang="it-IT" sz="2800" spc="-60" dirty="0">
                <a:latin typeface="Arial MT"/>
                <a:cs typeface="Arial MT"/>
              </a:rPr>
              <a:t> </a:t>
            </a:r>
            <a:r>
              <a:rPr lang="it-IT" sz="2800" spc="-10" dirty="0">
                <a:latin typeface="Arial MT"/>
                <a:cs typeface="Arial MT"/>
              </a:rPr>
              <a:t>connessione</a:t>
            </a:r>
            <a:r>
              <a:rPr lang="it-IT" sz="2800" spc="-60" dirty="0">
                <a:latin typeface="Arial MT"/>
                <a:cs typeface="Arial MT"/>
              </a:rPr>
              <a:t> </a:t>
            </a:r>
            <a:r>
              <a:rPr lang="it-IT" sz="2800" spc="-25" dirty="0">
                <a:latin typeface="Arial MT"/>
                <a:cs typeface="Arial MT"/>
              </a:rPr>
              <a:t>con </a:t>
            </a:r>
            <a:r>
              <a:rPr lang="it-IT" sz="2800" dirty="0">
                <a:latin typeface="Arial MT"/>
                <a:cs typeface="Arial MT"/>
              </a:rPr>
              <a:t>l’esercizio</a:t>
            </a:r>
            <a:r>
              <a:rPr lang="it-IT" sz="2800" spc="-7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dell’attività</a:t>
            </a:r>
            <a:r>
              <a:rPr lang="it-IT" sz="2800" spc="-8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d’impresa,</a:t>
            </a:r>
            <a:r>
              <a:rPr lang="it-IT" sz="2800" spc="-8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salvo</a:t>
            </a:r>
            <a:r>
              <a:rPr lang="it-IT" sz="2800" spc="-8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che</a:t>
            </a:r>
            <a:r>
              <a:rPr lang="it-IT" sz="2800" spc="-8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per</a:t>
            </a:r>
            <a:r>
              <a:rPr lang="it-IT" sz="2800" spc="-7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essi</a:t>
            </a:r>
            <a:r>
              <a:rPr lang="it-IT" sz="2800" spc="-9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sia</a:t>
            </a:r>
            <a:r>
              <a:rPr lang="it-IT" sz="2800" spc="-85" dirty="0">
                <a:latin typeface="Arial MT"/>
                <a:cs typeface="Arial MT"/>
              </a:rPr>
              <a:t> </a:t>
            </a:r>
            <a:r>
              <a:rPr lang="it-IT" sz="2800" spc="-10" dirty="0">
                <a:latin typeface="Arial MT"/>
                <a:cs typeface="Arial MT"/>
              </a:rPr>
              <a:t>intervenuta </a:t>
            </a:r>
            <a:r>
              <a:rPr lang="it-IT" sz="2800" dirty="0">
                <a:latin typeface="Arial MT"/>
                <a:cs typeface="Arial MT"/>
              </a:rPr>
              <a:t>la</a:t>
            </a:r>
            <a:r>
              <a:rPr lang="it-IT" sz="2800" spc="-45" dirty="0">
                <a:latin typeface="Arial MT"/>
                <a:cs typeface="Arial MT"/>
              </a:rPr>
              <a:t> </a:t>
            </a:r>
            <a:r>
              <a:rPr lang="it-IT" sz="2800" spc="-10" dirty="0">
                <a:latin typeface="Arial MT"/>
                <a:cs typeface="Arial MT"/>
              </a:rPr>
              <a:t>riabilitazione.</a:t>
            </a:r>
            <a:r>
              <a:rPr lang="it-IT" sz="2800" spc="-3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Se</a:t>
            </a:r>
            <a:r>
              <a:rPr lang="it-IT" sz="2800" spc="-4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è</a:t>
            </a:r>
            <a:r>
              <a:rPr lang="it-IT" sz="2800" spc="-4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in</a:t>
            </a:r>
            <a:r>
              <a:rPr lang="it-IT" sz="2800" spc="-4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corso</a:t>
            </a:r>
            <a:r>
              <a:rPr lang="it-IT" sz="2800" spc="-4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il</a:t>
            </a:r>
            <a:r>
              <a:rPr lang="it-IT" sz="2800" spc="-45" dirty="0">
                <a:latin typeface="Arial MT"/>
                <a:cs typeface="Arial MT"/>
              </a:rPr>
              <a:t> </a:t>
            </a:r>
            <a:r>
              <a:rPr lang="it-IT" sz="2800" spc="-10" dirty="0">
                <a:latin typeface="Arial MT"/>
                <a:cs typeface="Arial MT"/>
              </a:rPr>
              <a:t>procedimento</a:t>
            </a:r>
            <a:r>
              <a:rPr lang="it-IT" sz="2800" spc="-4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penale</a:t>
            </a:r>
            <a:r>
              <a:rPr lang="it-IT" sz="2800" spc="-4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per</a:t>
            </a:r>
            <a:r>
              <a:rPr lang="it-IT" sz="2800" spc="-3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uno</a:t>
            </a:r>
            <a:r>
              <a:rPr lang="it-IT" sz="2800" spc="-4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di</a:t>
            </a:r>
            <a:r>
              <a:rPr lang="it-IT" sz="2800" spc="-45" dirty="0">
                <a:latin typeface="Arial MT"/>
                <a:cs typeface="Arial MT"/>
              </a:rPr>
              <a:t> </a:t>
            </a:r>
            <a:r>
              <a:rPr lang="it-IT" sz="2800" spc="-20" dirty="0">
                <a:latin typeface="Arial MT"/>
                <a:cs typeface="Arial MT"/>
              </a:rPr>
              <a:t>tali </a:t>
            </a:r>
            <a:r>
              <a:rPr lang="it-IT" sz="2800" dirty="0">
                <a:latin typeface="Arial MT"/>
                <a:cs typeface="Arial MT"/>
              </a:rPr>
              <a:t>reati</a:t>
            </a:r>
            <a:r>
              <a:rPr lang="it-IT" sz="2800" spc="-5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o</a:t>
            </a:r>
            <a:r>
              <a:rPr lang="it-IT" sz="2800" spc="-5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v’è</a:t>
            </a:r>
            <a:r>
              <a:rPr lang="it-IT" sz="2800" spc="-5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stata</a:t>
            </a:r>
            <a:r>
              <a:rPr lang="it-IT" sz="2800" spc="-50" dirty="0">
                <a:latin typeface="Arial MT"/>
                <a:cs typeface="Arial MT"/>
              </a:rPr>
              <a:t> </a:t>
            </a:r>
            <a:r>
              <a:rPr lang="it-IT" sz="2800" spc="-10" dirty="0">
                <a:latin typeface="Arial MT"/>
                <a:cs typeface="Arial MT"/>
              </a:rPr>
              <a:t>applicazione</a:t>
            </a:r>
            <a:r>
              <a:rPr lang="it-IT" sz="2800" spc="-5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di</a:t>
            </a:r>
            <a:r>
              <a:rPr lang="it-IT" sz="2800" spc="-5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una</a:t>
            </a:r>
            <a:r>
              <a:rPr lang="it-IT" sz="2800" spc="-5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delle</a:t>
            </a:r>
            <a:r>
              <a:rPr lang="it-IT" sz="2800" spc="-5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misure</a:t>
            </a:r>
            <a:r>
              <a:rPr lang="it-IT" sz="2800" spc="-5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di</a:t>
            </a:r>
            <a:r>
              <a:rPr lang="it-IT" sz="2800" spc="-55" dirty="0">
                <a:latin typeface="Arial MT"/>
                <a:cs typeface="Arial MT"/>
              </a:rPr>
              <a:t> </a:t>
            </a:r>
            <a:r>
              <a:rPr lang="it-IT" sz="2800" spc="-10" dirty="0">
                <a:latin typeface="Arial MT"/>
                <a:cs typeface="Arial MT"/>
              </a:rPr>
              <a:t>prevenzione</a:t>
            </a:r>
            <a:r>
              <a:rPr lang="it-IT" sz="2800" spc="-50" dirty="0">
                <a:latin typeface="Arial MT"/>
                <a:cs typeface="Arial MT"/>
              </a:rPr>
              <a:t> </a:t>
            </a:r>
            <a:r>
              <a:rPr lang="it-IT" sz="2800" spc="-25" dirty="0">
                <a:latin typeface="Arial MT"/>
                <a:cs typeface="Arial MT"/>
              </a:rPr>
              <a:t>di </a:t>
            </a:r>
            <a:r>
              <a:rPr lang="it-IT" sz="2800" dirty="0">
                <a:latin typeface="Arial MT"/>
                <a:cs typeface="Arial MT"/>
              </a:rPr>
              <a:t>cui</a:t>
            </a:r>
            <a:r>
              <a:rPr lang="it-IT" sz="2800" spc="-8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al</a:t>
            </a:r>
            <a:r>
              <a:rPr lang="it-IT" sz="2800" spc="-7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decreto</a:t>
            </a:r>
            <a:r>
              <a:rPr lang="it-IT" sz="2800" spc="-7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legislativo</a:t>
            </a:r>
            <a:r>
              <a:rPr lang="it-IT" sz="2800" spc="-7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6</a:t>
            </a:r>
            <a:r>
              <a:rPr lang="it-IT" sz="2800" spc="-7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settembre</a:t>
            </a:r>
            <a:r>
              <a:rPr lang="it-IT" sz="2800" spc="-7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2011,</a:t>
            </a:r>
            <a:r>
              <a:rPr lang="it-IT" sz="2800" spc="-6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n.159,</a:t>
            </a:r>
            <a:r>
              <a:rPr lang="it-IT" sz="2800" spc="-6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il</a:t>
            </a:r>
            <a:r>
              <a:rPr lang="it-IT" sz="2800" spc="-7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beneficio</a:t>
            </a:r>
            <a:r>
              <a:rPr lang="it-IT" sz="2800" spc="-75" dirty="0">
                <a:latin typeface="Arial MT"/>
                <a:cs typeface="Arial MT"/>
              </a:rPr>
              <a:t> </a:t>
            </a:r>
            <a:r>
              <a:rPr lang="it-IT" sz="2800" spc="-25" dirty="0">
                <a:latin typeface="Arial MT"/>
                <a:cs typeface="Arial MT"/>
              </a:rPr>
              <a:t>può </a:t>
            </a:r>
            <a:r>
              <a:rPr lang="it-IT" sz="2800" dirty="0">
                <a:latin typeface="Arial MT"/>
                <a:cs typeface="Arial MT"/>
              </a:rPr>
              <a:t>essere</a:t>
            </a:r>
            <a:r>
              <a:rPr lang="it-IT" sz="2800" spc="-85" dirty="0">
                <a:latin typeface="Arial MT"/>
                <a:cs typeface="Arial MT"/>
              </a:rPr>
              <a:t> </a:t>
            </a:r>
            <a:r>
              <a:rPr lang="it-IT" sz="2800" spc="-10" dirty="0">
                <a:latin typeface="Arial MT"/>
                <a:cs typeface="Arial MT"/>
              </a:rPr>
              <a:t>riconosciuto</a:t>
            </a:r>
            <a:r>
              <a:rPr lang="it-IT" sz="2800" spc="-8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solo</a:t>
            </a:r>
            <a:r>
              <a:rPr lang="it-IT" sz="2800" spc="-8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all’esito</a:t>
            </a:r>
            <a:r>
              <a:rPr lang="it-IT" sz="2800" spc="-7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del</a:t>
            </a:r>
            <a:r>
              <a:rPr lang="it-IT" sz="2800" spc="-8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relativo</a:t>
            </a:r>
            <a:r>
              <a:rPr lang="it-IT" sz="2800" spc="-75" dirty="0">
                <a:latin typeface="Arial MT"/>
                <a:cs typeface="Arial MT"/>
              </a:rPr>
              <a:t> </a:t>
            </a:r>
            <a:r>
              <a:rPr lang="it-IT" sz="2800" spc="-10" dirty="0">
                <a:latin typeface="Arial MT"/>
                <a:cs typeface="Arial MT"/>
              </a:rPr>
              <a:t>procedimento;</a:t>
            </a:r>
          </a:p>
          <a:p>
            <a:pPr marL="589915" marR="126364" indent="-457200" algn="just">
              <a:lnSpc>
                <a:spcPts val="2760"/>
              </a:lnSpc>
              <a:spcBef>
                <a:spcPts val="130"/>
              </a:spcBef>
            </a:pPr>
            <a:r>
              <a:rPr lang="it-IT" sz="2800" dirty="0">
                <a:latin typeface="Arial MT"/>
                <a:cs typeface="Arial MT"/>
              </a:rPr>
              <a:t>non</a:t>
            </a:r>
            <a:r>
              <a:rPr lang="it-IT" sz="2800" spc="-6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abbia</a:t>
            </a:r>
            <a:r>
              <a:rPr lang="it-IT" sz="2800" spc="-7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distratto</a:t>
            </a:r>
            <a:r>
              <a:rPr lang="it-IT" sz="2800" spc="-7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l’attivo</a:t>
            </a:r>
            <a:r>
              <a:rPr lang="it-IT" sz="2800" spc="-6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o</a:t>
            </a:r>
            <a:r>
              <a:rPr lang="it-IT" sz="2800" spc="-7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esposto</a:t>
            </a:r>
            <a:r>
              <a:rPr lang="it-IT" sz="2800" spc="-7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passività</a:t>
            </a:r>
            <a:r>
              <a:rPr lang="it-IT" sz="2800" spc="-65" dirty="0">
                <a:latin typeface="Arial MT"/>
                <a:cs typeface="Arial MT"/>
              </a:rPr>
              <a:t> </a:t>
            </a:r>
            <a:r>
              <a:rPr lang="it-IT" sz="2800" spc="-10" dirty="0">
                <a:latin typeface="Arial MT"/>
                <a:cs typeface="Arial MT"/>
              </a:rPr>
              <a:t>insussistenti, </a:t>
            </a:r>
            <a:r>
              <a:rPr lang="it-IT" sz="2800" dirty="0">
                <a:latin typeface="Arial MT"/>
                <a:cs typeface="Arial MT"/>
              </a:rPr>
              <a:t>cagionato</a:t>
            </a:r>
            <a:r>
              <a:rPr lang="it-IT" sz="2800" spc="-8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o</a:t>
            </a:r>
            <a:r>
              <a:rPr lang="it-IT" sz="2800" spc="-8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aggravato</a:t>
            </a:r>
            <a:r>
              <a:rPr lang="it-IT" sz="2800" spc="-8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il</a:t>
            </a:r>
            <a:r>
              <a:rPr lang="it-IT" sz="2800" spc="-8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dissesto</a:t>
            </a:r>
            <a:r>
              <a:rPr lang="it-IT" sz="2800" spc="-8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rendendo</a:t>
            </a:r>
            <a:r>
              <a:rPr lang="it-IT" sz="2800" spc="-75" dirty="0">
                <a:latin typeface="Arial MT"/>
                <a:cs typeface="Arial MT"/>
              </a:rPr>
              <a:t> </a:t>
            </a:r>
            <a:r>
              <a:rPr lang="it-IT" sz="2800" spc="-10" dirty="0">
                <a:latin typeface="Arial MT"/>
                <a:cs typeface="Arial MT"/>
              </a:rPr>
              <a:t>gravemente</a:t>
            </a:r>
            <a:r>
              <a:rPr lang="it-IT" sz="2800" spc="-85" dirty="0">
                <a:latin typeface="Arial MT"/>
                <a:cs typeface="Arial MT"/>
              </a:rPr>
              <a:t> </a:t>
            </a:r>
            <a:r>
              <a:rPr lang="it-IT" sz="2800" spc="-10" dirty="0">
                <a:latin typeface="Arial MT"/>
                <a:cs typeface="Arial MT"/>
              </a:rPr>
              <a:t>difficoltosa </a:t>
            </a:r>
            <a:r>
              <a:rPr lang="it-IT" sz="2800" dirty="0">
                <a:latin typeface="Arial MT"/>
                <a:cs typeface="Arial MT"/>
              </a:rPr>
              <a:t>la</a:t>
            </a:r>
            <a:r>
              <a:rPr lang="it-IT" sz="2800" spc="-7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ricostruzione</a:t>
            </a:r>
            <a:r>
              <a:rPr lang="it-IT" sz="2800" spc="-6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del</a:t>
            </a:r>
            <a:r>
              <a:rPr lang="it-IT" sz="2800" spc="-6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patrimonio</a:t>
            </a:r>
            <a:r>
              <a:rPr lang="it-IT" sz="2800" spc="-6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e</a:t>
            </a:r>
            <a:r>
              <a:rPr lang="it-IT" sz="2800" spc="-6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del</a:t>
            </a:r>
            <a:r>
              <a:rPr lang="it-IT" sz="2800" spc="-6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movimento</a:t>
            </a:r>
            <a:r>
              <a:rPr lang="it-IT" sz="2800" spc="-6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degli</a:t>
            </a:r>
            <a:r>
              <a:rPr lang="it-IT" sz="2800" spc="-6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affari</a:t>
            </a:r>
            <a:r>
              <a:rPr lang="it-IT" sz="2800" spc="-6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o</a:t>
            </a:r>
            <a:r>
              <a:rPr lang="it-IT" sz="2800" spc="-65" dirty="0">
                <a:latin typeface="Arial MT"/>
                <a:cs typeface="Arial MT"/>
              </a:rPr>
              <a:t> </a:t>
            </a:r>
            <a:r>
              <a:rPr lang="it-IT" sz="2800" spc="-10" dirty="0" err="1">
                <a:latin typeface="Arial MT"/>
                <a:cs typeface="Arial MT"/>
              </a:rPr>
              <a:t>fatto</a:t>
            </a:r>
            <a:r>
              <a:rPr lang="it-IT" sz="2800" dirty="0" err="1">
                <a:latin typeface="Arial MT"/>
                <a:cs typeface="Arial MT"/>
              </a:rPr>
              <a:t>ricorso</a:t>
            </a:r>
            <a:r>
              <a:rPr lang="it-IT" sz="2800" spc="-8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abusivo</a:t>
            </a:r>
            <a:r>
              <a:rPr lang="it-IT" sz="2800" spc="-8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al</a:t>
            </a:r>
            <a:r>
              <a:rPr lang="it-IT" sz="2800" spc="-85" dirty="0">
                <a:latin typeface="Arial MT"/>
                <a:cs typeface="Arial MT"/>
              </a:rPr>
              <a:t> </a:t>
            </a:r>
            <a:r>
              <a:rPr lang="it-IT" sz="2800" spc="-10" dirty="0">
                <a:latin typeface="Arial MT"/>
                <a:cs typeface="Arial MT"/>
              </a:rPr>
              <a:t>credito;</a:t>
            </a:r>
            <a:endParaRPr lang="it-IT" sz="2800" dirty="0">
              <a:latin typeface="Arial MT"/>
              <a:cs typeface="Arial MT"/>
            </a:endParaRPr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38916999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9E96B1C-0D36-4D37-2C46-6087A19332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797169"/>
            <a:ext cx="10515600" cy="5379794"/>
          </a:xfrm>
        </p:spPr>
        <p:txBody>
          <a:bodyPr>
            <a:normAutofit lnSpcReduction="10000"/>
          </a:bodyPr>
          <a:lstStyle/>
          <a:p>
            <a:pPr marL="36830" marR="5080" indent="-24765">
              <a:lnSpc>
                <a:spcPct val="160000"/>
              </a:lnSpc>
              <a:spcBef>
                <a:spcPts val="0"/>
              </a:spcBef>
            </a:pPr>
            <a:r>
              <a:rPr lang="it-IT" sz="2800" dirty="0">
                <a:latin typeface="Arial MT"/>
                <a:cs typeface="Arial MT"/>
              </a:rPr>
              <a:t>non</a:t>
            </a:r>
            <a:r>
              <a:rPr lang="it-IT" sz="2800" spc="-9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abbia</a:t>
            </a:r>
            <a:r>
              <a:rPr lang="it-IT" sz="2800" spc="-9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ostacolato</a:t>
            </a:r>
            <a:r>
              <a:rPr lang="it-IT" sz="2800" spc="-9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o</a:t>
            </a:r>
            <a:r>
              <a:rPr lang="it-IT" sz="2800" spc="-9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rallentato</a:t>
            </a:r>
            <a:r>
              <a:rPr lang="it-IT" sz="2800" spc="-8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lo</a:t>
            </a:r>
            <a:r>
              <a:rPr lang="it-IT" sz="2800" spc="-9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svolgimento</a:t>
            </a:r>
            <a:r>
              <a:rPr lang="it-IT" sz="2800" spc="-9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della</a:t>
            </a:r>
            <a:r>
              <a:rPr lang="it-IT" sz="2800" spc="-8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procedura</a:t>
            </a:r>
            <a:r>
              <a:rPr lang="it-IT" sz="2800" spc="-90" dirty="0">
                <a:latin typeface="Arial MT"/>
                <a:cs typeface="Arial MT"/>
              </a:rPr>
              <a:t> </a:t>
            </a:r>
            <a:r>
              <a:rPr lang="it-IT" sz="2800" spc="-50" dirty="0">
                <a:latin typeface="Arial MT"/>
                <a:cs typeface="Arial MT"/>
              </a:rPr>
              <a:t>e </a:t>
            </a:r>
            <a:r>
              <a:rPr lang="it-IT" sz="2800" dirty="0">
                <a:latin typeface="Arial MT"/>
                <a:cs typeface="Arial MT"/>
              </a:rPr>
              <a:t>abbia</a:t>
            </a:r>
            <a:r>
              <a:rPr lang="it-IT" sz="2800" spc="-6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fornito</a:t>
            </a:r>
            <a:r>
              <a:rPr lang="it-IT" sz="2800" spc="-5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agli</a:t>
            </a:r>
            <a:r>
              <a:rPr lang="it-IT" sz="2800" spc="-6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organi</a:t>
            </a:r>
            <a:r>
              <a:rPr lang="it-IT" sz="2800" spc="-6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ad</a:t>
            </a:r>
            <a:r>
              <a:rPr lang="it-IT" sz="2800" spc="-5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essa</a:t>
            </a:r>
            <a:r>
              <a:rPr lang="it-IT" sz="2800" spc="-5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preposti</a:t>
            </a:r>
            <a:r>
              <a:rPr lang="it-IT" sz="2800" spc="-6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tutte</a:t>
            </a:r>
            <a:r>
              <a:rPr lang="it-IT" sz="2800" spc="-5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le</a:t>
            </a:r>
            <a:r>
              <a:rPr lang="it-IT" sz="2800" spc="-55" dirty="0">
                <a:latin typeface="Arial MT"/>
                <a:cs typeface="Arial MT"/>
              </a:rPr>
              <a:t> </a:t>
            </a:r>
            <a:r>
              <a:rPr lang="it-IT" sz="2800" spc="-10" dirty="0">
                <a:latin typeface="Arial MT"/>
                <a:cs typeface="Arial MT"/>
              </a:rPr>
              <a:t>informazioni</a:t>
            </a:r>
            <a:r>
              <a:rPr lang="it-IT" sz="2800" spc="-6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utili</a:t>
            </a:r>
            <a:r>
              <a:rPr lang="it-IT" sz="2800" spc="-45" dirty="0">
                <a:latin typeface="Arial MT"/>
                <a:cs typeface="Arial MT"/>
              </a:rPr>
              <a:t> </a:t>
            </a:r>
            <a:r>
              <a:rPr lang="it-IT" sz="2800" spc="-50" dirty="0">
                <a:latin typeface="Arial MT"/>
                <a:cs typeface="Arial MT"/>
              </a:rPr>
              <a:t>e</a:t>
            </a:r>
            <a:r>
              <a:rPr lang="it-IT" spc="-5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i</a:t>
            </a:r>
            <a:r>
              <a:rPr lang="it-IT" sz="2800" spc="-7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documenti</a:t>
            </a:r>
            <a:r>
              <a:rPr lang="it-IT" sz="2800" spc="-6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necessari</a:t>
            </a:r>
            <a:r>
              <a:rPr lang="it-IT" sz="2800" spc="-7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per</a:t>
            </a:r>
            <a:r>
              <a:rPr lang="it-IT" sz="2800" spc="-6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il</a:t>
            </a:r>
            <a:r>
              <a:rPr lang="it-IT" sz="2800" spc="-7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suo</a:t>
            </a:r>
            <a:r>
              <a:rPr lang="it-IT" sz="2800" spc="-7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buon</a:t>
            </a:r>
            <a:r>
              <a:rPr lang="it-IT" sz="2800" spc="-70" dirty="0">
                <a:latin typeface="Arial MT"/>
                <a:cs typeface="Arial MT"/>
              </a:rPr>
              <a:t> </a:t>
            </a:r>
            <a:r>
              <a:rPr lang="it-IT" sz="2800" spc="-10" dirty="0">
                <a:latin typeface="Arial MT"/>
                <a:cs typeface="Arial MT"/>
              </a:rPr>
              <a:t>andamento;</a:t>
            </a:r>
          </a:p>
          <a:p>
            <a:pPr marL="12065" marR="5080" indent="0">
              <a:lnSpc>
                <a:spcPct val="160000"/>
              </a:lnSpc>
              <a:spcBef>
                <a:spcPts val="0"/>
              </a:spcBef>
              <a:buNone/>
            </a:pPr>
            <a:endParaRPr lang="it-IT" spc="-10" dirty="0">
              <a:latin typeface="Arial MT"/>
              <a:cs typeface="Arial MT"/>
            </a:endParaRPr>
          </a:p>
          <a:p>
            <a:pPr marL="36830" marR="5080" indent="-24765">
              <a:lnSpc>
                <a:spcPct val="160000"/>
              </a:lnSpc>
              <a:spcBef>
                <a:spcPts val="0"/>
              </a:spcBef>
            </a:pPr>
            <a:r>
              <a:rPr lang="it-IT" sz="2800" spc="-1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non</a:t>
            </a:r>
            <a:r>
              <a:rPr lang="it-IT" sz="2800" spc="-7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abbia</a:t>
            </a:r>
            <a:r>
              <a:rPr lang="it-IT" sz="2800" spc="-6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beneficiato</a:t>
            </a:r>
            <a:r>
              <a:rPr lang="it-IT" sz="2800" spc="-7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di</a:t>
            </a:r>
            <a:r>
              <a:rPr lang="it-IT" sz="2800" spc="-7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altra</a:t>
            </a:r>
            <a:r>
              <a:rPr lang="it-IT" sz="2800" spc="-70" dirty="0">
                <a:latin typeface="Arial MT"/>
                <a:cs typeface="Arial MT"/>
              </a:rPr>
              <a:t> </a:t>
            </a:r>
            <a:r>
              <a:rPr lang="it-IT" sz="2800" spc="-10" dirty="0">
                <a:latin typeface="Arial MT"/>
                <a:cs typeface="Arial MT"/>
              </a:rPr>
              <a:t>esdebitazione</a:t>
            </a:r>
            <a:r>
              <a:rPr lang="it-IT" sz="2800" spc="-6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nei</a:t>
            </a:r>
            <a:r>
              <a:rPr lang="it-IT" sz="2800" spc="-6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cinque</a:t>
            </a:r>
            <a:r>
              <a:rPr lang="it-IT" sz="2800" spc="-70" dirty="0">
                <a:latin typeface="Arial MT"/>
                <a:cs typeface="Arial MT"/>
              </a:rPr>
              <a:t> </a:t>
            </a:r>
            <a:r>
              <a:rPr lang="it-IT" sz="2800" spc="-20" dirty="0">
                <a:latin typeface="Arial MT"/>
                <a:cs typeface="Arial MT"/>
              </a:rPr>
              <a:t>anni </a:t>
            </a:r>
            <a:r>
              <a:rPr lang="it-IT" sz="2800" dirty="0">
                <a:latin typeface="Arial MT"/>
                <a:cs typeface="Arial MT"/>
              </a:rPr>
              <a:t>precedenti</a:t>
            </a:r>
            <a:r>
              <a:rPr lang="it-IT" sz="2800" spc="-7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la</a:t>
            </a:r>
            <a:r>
              <a:rPr lang="it-IT" sz="2800" spc="-7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scadenza</a:t>
            </a:r>
            <a:r>
              <a:rPr lang="it-IT" sz="2800" spc="-8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del</a:t>
            </a:r>
            <a:r>
              <a:rPr lang="it-IT" sz="2800" spc="-8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termine</a:t>
            </a:r>
            <a:r>
              <a:rPr lang="it-IT" sz="2800" spc="-8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per</a:t>
            </a:r>
            <a:r>
              <a:rPr lang="it-IT" sz="2800" spc="-70" dirty="0">
                <a:latin typeface="Arial MT"/>
                <a:cs typeface="Arial MT"/>
              </a:rPr>
              <a:t> </a:t>
            </a:r>
            <a:r>
              <a:rPr lang="it-IT" sz="2800" spc="-10" dirty="0">
                <a:latin typeface="Arial MT"/>
                <a:cs typeface="Arial MT"/>
              </a:rPr>
              <a:t>l’esdebitazione;</a:t>
            </a:r>
          </a:p>
          <a:p>
            <a:pPr marL="12065" marR="5080" indent="0">
              <a:lnSpc>
                <a:spcPct val="160000"/>
              </a:lnSpc>
              <a:spcBef>
                <a:spcPts val="0"/>
              </a:spcBef>
              <a:buNone/>
            </a:pPr>
            <a:endParaRPr lang="it-IT" spc="-10" dirty="0">
              <a:latin typeface="Arial MT"/>
              <a:cs typeface="Arial MT"/>
            </a:endParaRPr>
          </a:p>
          <a:p>
            <a:pPr marL="36830" marR="5080" indent="-24765">
              <a:lnSpc>
                <a:spcPct val="160000"/>
              </a:lnSpc>
              <a:spcBef>
                <a:spcPts val="0"/>
              </a:spcBef>
            </a:pPr>
            <a:r>
              <a:rPr lang="it-IT" sz="2800" dirty="0">
                <a:latin typeface="Arial MT"/>
                <a:cs typeface="Arial MT"/>
              </a:rPr>
              <a:t>non</a:t>
            </a:r>
            <a:r>
              <a:rPr lang="it-IT" sz="2800" spc="-6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abbia</a:t>
            </a:r>
            <a:r>
              <a:rPr lang="it-IT" sz="2800" spc="-6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già</a:t>
            </a:r>
            <a:r>
              <a:rPr lang="it-IT" sz="2800" spc="-6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beneficiato</a:t>
            </a:r>
            <a:r>
              <a:rPr lang="it-IT" sz="2800" spc="-65" dirty="0">
                <a:latin typeface="Arial MT"/>
                <a:cs typeface="Arial MT"/>
              </a:rPr>
              <a:t> </a:t>
            </a:r>
            <a:r>
              <a:rPr lang="it-IT" sz="2800" spc="-10" dirty="0">
                <a:latin typeface="Arial MT"/>
                <a:cs typeface="Arial MT"/>
              </a:rPr>
              <a:t>dell’esdebitazione</a:t>
            </a:r>
            <a:r>
              <a:rPr lang="it-IT" sz="2800" spc="-6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per</a:t>
            </a:r>
            <a:r>
              <a:rPr lang="it-IT" sz="2800" spc="-5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due</a:t>
            </a:r>
            <a:r>
              <a:rPr lang="it-IT" sz="2800" spc="-65" dirty="0">
                <a:latin typeface="Arial MT"/>
                <a:cs typeface="Arial MT"/>
              </a:rPr>
              <a:t> </a:t>
            </a:r>
            <a:r>
              <a:rPr lang="it-IT" sz="2800" spc="-10" dirty="0">
                <a:latin typeface="Arial MT"/>
                <a:cs typeface="Arial MT"/>
              </a:rPr>
              <a:t>volte</a:t>
            </a:r>
            <a:endParaRPr lang="it-IT" sz="2800" dirty="0">
              <a:latin typeface="Arial MT"/>
              <a:cs typeface="Arial MT"/>
            </a:endParaRP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97030393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9E96B1C-0D36-4D37-2C46-6087A19332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738554"/>
            <a:ext cx="10515600" cy="5438409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spcBef>
                <a:spcPts val="100"/>
              </a:spcBef>
              <a:buNone/>
            </a:pPr>
            <a:r>
              <a:rPr lang="it-IT" sz="2800" spc="-10" dirty="0">
                <a:latin typeface="Arial MT"/>
                <a:cs typeface="Arial MT"/>
              </a:rPr>
              <a:t>Esdebitazione</a:t>
            </a:r>
            <a:r>
              <a:rPr lang="it-IT" sz="2800" spc="-5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di</a:t>
            </a:r>
            <a:r>
              <a:rPr lang="it-IT" sz="2800" spc="-5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diritto</a:t>
            </a:r>
            <a:r>
              <a:rPr lang="it-IT" sz="2800" spc="-5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del</a:t>
            </a:r>
            <a:r>
              <a:rPr lang="it-IT" sz="2800" spc="-50" dirty="0">
                <a:latin typeface="Arial MT"/>
                <a:cs typeface="Arial MT"/>
              </a:rPr>
              <a:t> </a:t>
            </a:r>
            <a:r>
              <a:rPr lang="it-IT" sz="2800" b="1" dirty="0">
                <a:latin typeface="Arial"/>
                <a:cs typeface="Arial"/>
              </a:rPr>
              <a:t>“</a:t>
            </a:r>
            <a:r>
              <a:rPr lang="it-IT" sz="2800" b="1" dirty="0">
                <a:solidFill>
                  <a:srgbClr val="FF0000"/>
                </a:solidFill>
                <a:latin typeface="Arial"/>
                <a:cs typeface="Arial"/>
              </a:rPr>
              <a:t>Debitore</a:t>
            </a:r>
            <a:r>
              <a:rPr lang="it-IT" sz="2800" b="1" spc="-50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lang="it-IT" sz="2800" b="1" spc="-10" dirty="0">
                <a:solidFill>
                  <a:srgbClr val="FF0000"/>
                </a:solidFill>
                <a:latin typeface="Arial"/>
                <a:cs typeface="Arial"/>
              </a:rPr>
              <a:t>incapiente</a:t>
            </a:r>
            <a:r>
              <a:rPr lang="it-IT" sz="2800" b="1" spc="-10" dirty="0">
                <a:latin typeface="Arial"/>
                <a:cs typeface="Arial"/>
              </a:rPr>
              <a:t>”.</a:t>
            </a:r>
            <a:endParaRPr lang="it-IT" sz="280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70"/>
              </a:spcBef>
            </a:pPr>
            <a:endParaRPr lang="it-IT" sz="2800" dirty="0">
              <a:latin typeface="Arial"/>
              <a:cs typeface="Arial"/>
            </a:endParaRPr>
          </a:p>
          <a:p>
            <a:pPr marL="276225" marR="268605" indent="0" algn="just">
              <a:lnSpc>
                <a:spcPts val="2760"/>
              </a:lnSpc>
              <a:buNone/>
            </a:pPr>
            <a:r>
              <a:rPr lang="it-IT" sz="2800" dirty="0">
                <a:latin typeface="Arial MT"/>
                <a:cs typeface="Arial MT"/>
              </a:rPr>
              <a:t>Si</a:t>
            </a:r>
            <a:r>
              <a:rPr lang="it-IT" sz="2800" spc="-6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può</a:t>
            </a:r>
            <a:r>
              <a:rPr lang="it-IT" sz="2800" spc="-60" dirty="0">
                <a:latin typeface="Arial MT"/>
                <a:cs typeface="Arial MT"/>
              </a:rPr>
              <a:t> </a:t>
            </a:r>
            <a:r>
              <a:rPr lang="it-IT" sz="2800" dirty="0" err="1">
                <a:latin typeface="Arial MT"/>
                <a:cs typeface="Arial MT"/>
              </a:rPr>
              <a:t>esdebitare</a:t>
            </a:r>
            <a:r>
              <a:rPr lang="it-IT" sz="2800" spc="-6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anche</a:t>
            </a:r>
            <a:r>
              <a:rPr lang="it-IT" sz="2800" spc="-6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chi</a:t>
            </a:r>
            <a:r>
              <a:rPr lang="it-IT" sz="2800" spc="-6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ha</a:t>
            </a:r>
            <a:r>
              <a:rPr lang="it-IT" sz="2800" spc="-6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solo</a:t>
            </a:r>
            <a:r>
              <a:rPr lang="it-IT" sz="2800" spc="-5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debiti</a:t>
            </a:r>
            <a:r>
              <a:rPr lang="it-IT" sz="2800" spc="-6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e</a:t>
            </a:r>
            <a:r>
              <a:rPr lang="it-IT" sz="2800" spc="-6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nessun</a:t>
            </a:r>
            <a:r>
              <a:rPr lang="it-IT" sz="2800" spc="-60" dirty="0">
                <a:latin typeface="Arial MT"/>
                <a:cs typeface="Arial MT"/>
              </a:rPr>
              <a:t> </a:t>
            </a:r>
            <a:r>
              <a:rPr lang="it-IT" sz="2800" spc="-10" dirty="0">
                <a:latin typeface="Arial MT"/>
                <a:cs typeface="Arial MT"/>
              </a:rPr>
              <a:t>patrimonio, </a:t>
            </a:r>
            <a:r>
              <a:rPr lang="it-IT" sz="2800" dirty="0">
                <a:latin typeface="Arial MT"/>
                <a:cs typeface="Arial MT"/>
              </a:rPr>
              <a:t>purché</a:t>
            </a:r>
            <a:r>
              <a:rPr lang="it-IT" sz="2800" spc="-7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meritevole</a:t>
            </a:r>
            <a:r>
              <a:rPr lang="it-IT" sz="2800" spc="-6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(assenza</a:t>
            </a:r>
            <a:r>
              <a:rPr lang="it-IT" sz="2800" spc="-7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di</a:t>
            </a:r>
            <a:r>
              <a:rPr lang="it-IT" sz="2800" spc="-7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atti</a:t>
            </a:r>
            <a:r>
              <a:rPr lang="it-IT" sz="2800" spc="-6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in</a:t>
            </a:r>
            <a:r>
              <a:rPr lang="it-IT" sz="2800" spc="-7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frode</a:t>
            </a:r>
            <a:r>
              <a:rPr lang="it-IT" sz="2800" spc="-6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e</a:t>
            </a:r>
            <a:r>
              <a:rPr lang="it-IT" sz="2800" spc="-7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mancanza</a:t>
            </a:r>
            <a:r>
              <a:rPr lang="it-IT" sz="2800" spc="-6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di</a:t>
            </a:r>
            <a:r>
              <a:rPr lang="it-IT" sz="2800" spc="-7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dolo</a:t>
            </a:r>
            <a:r>
              <a:rPr lang="it-IT" sz="2800" spc="-70" dirty="0">
                <a:latin typeface="Arial MT"/>
                <a:cs typeface="Arial MT"/>
              </a:rPr>
              <a:t> </a:t>
            </a:r>
            <a:r>
              <a:rPr lang="it-IT" sz="2800" spc="-50" dirty="0">
                <a:latin typeface="Arial MT"/>
                <a:cs typeface="Arial MT"/>
              </a:rPr>
              <a:t>o </a:t>
            </a:r>
            <a:r>
              <a:rPr lang="it-IT" sz="2800" dirty="0">
                <a:latin typeface="Arial MT"/>
                <a:cs typeface="Arial MT"/>
              </a:rPr>
              <a:t>colpa</a:t>
            </a:r>
            <a:r>
              <a:rPr lang="it-IT" sz="2800" spc="-85" dirty="0">
                <a:latin typeface="Arial MT"/>
                <a:cs typeface="Arial MT"/>
              </a:rPr>
              <a:t> </a:t>
            </a:r>
            <a:r>
              <a:rPr lang="it-IT" sz="2800" spc="-10" dirty="0">
                <a:latin typeface="Arial MT"/>
                <a:cs typeface="Arial MT"/>
              </a:rPr>
              <a:t>grave).</a:t>
            </a:r>
            <a:endParaRPr lang="it-IT" spc="-10" dirty="0">
              <a:latin typeface="Arial MT"/>
              <a:cs typeface="Arial MT"/>
            </a:endParaRPr>
          </a:p>
          <a:p>
            <a:pPr marL="276225" marR="268605" indent="0" algn="just">
              <a:lnSpc>
                <a:spcPts val="2760"/>
              </a:lnSpc>
              <a:buNone/>
            </a:pPr>
            <a:r>
              <a:rPr lang="it-IT" sz="2800" dirty="0">
                <a:latin typeface="Arial MT"/>
                <a:cs typeface="Arial MT"/>
              </a:rPr>
              <a:t>Dovrà</a:t>
            </a:r>
            <a:r>
              <a:rPr lang="it-IT" sz="2800" spc="-65" dirty="0">
                <a:latin typeface="Arial MT"/>
                <a:cs typeface="Arial MT"/>
              </a:rPr>
              <a:t> </a:t>
            </a:r>
            <a:r>
              <a:rPr lang="it-IT" sz="2800" spc="-10" dirty="0">
                <a:latin typeface="Arial MT"/>
                <a:cs typeface="Arial MT"/>
              </a:rPr>
              <a:t>eventualmente</a:t>
            </a:r>
            <a:r>
              <a:rPr lang="it-IT" sz="2800" spc="-6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pagare</a:t>
            </a:r>
            <a:r>
              <a:rPr lang="it-IT" sz="2800" spc="-6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i</a:t>
            </a:r>
            <a:r>
              <a:rPr lang="it-IT" sz="2800" spc="-6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creditori</a:t>
            </a:r>
            <a:r>
              <a:rPr lang="it-IT" sz="2800" spc="-6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solo</a:t>
            </a:r>
            <a:r>
              <a:rPr lang="it-IT" sz="2800" spc="-5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se</a:t>
            </a:r>
            <a:r>
              <a:rPr lang="it-IT" sz="2800" spc="-6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entro</a:t>
            </a:r>
            <a:r>
              <a:rPr lang="it-IT" sz="2800" spc="-6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quattro</a:t>
            </a:r>
            <a:r>
              <a:rPr lang="it-IT" sz="2800" spc="-6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anni</a:t>
            </a:r>
            <a:r>
              <a:rPr lang="it-IT" sz="2800" spc="-70" dirty="0">
                <a:latin typeface="Arial MT"/>
                <a:cs typeface="Arial MT"/>
              </a:rPr>
              <a:t> </a:t>
            </a:r>
            <a:r>
              <a:rPr lang="it-IT" sz="2800" spc="-25" dirty="0">
                <a:latin typeface="Arial MT"/>
                <a:cs typeface="Arial MT"/>
              </a:rPr>
              <a:t>gli </a:t>
            </a:r>
            <a:r>
              <a:rPr lang="it-IT" sz="2800" spc="-10" dirty="0">
                <a:latin typeface="Arial MT"/>
                <a:cs typeface="Arial MT"/>
              </a:rPr>
              <a:t>pervengano</a:t>
            </a:r>
            <a:r>
              <a:rPr lang="it-IT" sz="2800" spc="-9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utilità</a:t>
            </a:r>
            <a:r>
              <a:rPr lang="it-IT" sz="2800" spc="-9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rilevanti</a:t>
            </a:r>
            <a:r>
              <a:rPr lang="it-IT" sz="2800" spc="-9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che</a:t>
            </a:r>
            <a:r>
              <a:rPr lang="it-IT" sz="2800" spc="-9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consentano</a:t>
            </a:r>
            <a:r>
              <a:rPr lang="it-IT" sz="2800" spc="-8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un</a:t>
            </a:r>
            <a:r>
              <a:rPr lang="it-IT" sz="2800" spc="-9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pagamento</a:t>
            </a:r>
            <a:r>
              <a:rPr lang="it-IT" sz="2800" spc="-95" dirty="0">
                <a:latin typeface="Arial MT"/>
                <a:cs typeface="Arial MT"/>
              </a:rPr>
              <a:t> </a:t>
            </a:r>
            <a:r>
              <a:rPr lang="it-IT" sz="2800" spc="-10" dirty="0">
                <a:latin typeface="Arial MT"/>
                <a:cs typeface="Arial MT"/>
              </a:rPr>
              <a:t>superiore </a:t>
            </a:r>
            <a:r>
              <a:rPr lang="it-IT" sz="2800" dirty="0">
                <a:latin typeface="Arial MT"/>
                <a:cs typeface="Arial MT"/>
              </a:rPr>
              <a:t>al</a:t>
            </a:r>
            <a:r>
              <a:rPr lang="it-IT" sz="2800" spc="-6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10%</a:t>
            </a:r>
            <a:r>
              <a:rPr lang="it-IT" sz="2800" spc="-6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dei</a:t>
            </a:r>
            <a:r>
              <a:rPr lang="it-IT" sz="2800" spc="-5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creditori</a:t>
            </a:r>
            <a:r>
              <a:rPr lang="it-IT" sz="2800" spc="-60" dirty="0">
                <a:latin typeface="Arial MT"/>
                <a:cs typeface="Arial MT"/>
              </a:rPr>
              <a:t> </a:t>
            </a:r>
            <a:r>
              <a:rPr lang="it-IT" sz="2800" spc="-10" dirty="0">
                <a:latin typeface="Arial MT"/>
                <a:cs typeface="Arial MT"/>
              </a:rPr>
              <a:t>stessi.</a:t>
            </a:r>
            <a:endParaRPr lang="it-IT" sz="2800" dirty="0">
              <a:latin typeface="Arial MT"/>
              <a:cs typeface="Arial MT"/>
            </a:endParaRPr>
          </a:p>
          <a:p>
            <a:pPr marL="0" marR="131445" indent="0" algn="ctr">
              <a:lnSpc>
                <a:spcPts val="2760"/>
              </a:lnSpc>
              <a:buNone/>
            </a:pPr>
            <a:endParaRPr lang="it-IT" dirty="0">
              <a:latin typeface="Arial MT"/>
              <a:cs typeface="Arial MT"/>
            </a:endParaRPr>
          </a:p>
          <a:p>
            <a:pPr marL="0" marR="131445" indent="0" algn="just">
              <a:lnSpc>
                <a:spcPts val="2760"/>
              </a:lnSpc>
              <a:buNone/>
            </a:pPr>
            <a:r>
              <a:rPr lang="it-IT" sz="2800" dirty="0">
                <a:latin typeface="Arial MT"/>
                <a:cs typeface="Arial MT"/>
              </a:rPr>
              <a:t>Quindi</a:t>
            </a:r>
            <a:r>
              <a:rPr lang="it-IT" sz="2800" spc="-7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una</a:t>
            </a:r>
            <a:r>
              <a:rPr lang="it-IT" sz="2800" spc="-5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platea</a:t>
            </a:r>
            <a:r>
              <a:rPr lang="it-IT" sz="2800" spc="-6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enorme:</a:t>
            </a:r>
            <a:r>
              <a:rPr lang="it-IT" sz="2800" spc="-6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si</a:t>
            </a:r>
            <a:r>
              <a:rPr lang="it-IT" sz="2800" spc="-6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pensi</a:t>
            </a:r>
            <a:r>
              <a:rPr lang="it-IT" sz="2800" spc="-7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ai</a:t>
            </a:r>
            <a:r>
              <a:rPr lang="it-IT" sz="2800" spc="-7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fidejussori</a:t>
            </a:r>
            <a:r>
              <a:rPr lang="it-IT" sz="2800" spc="-6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già</a:t>
            </a:r>
            <a:r>
              <a:rPr lang="it-IT" sz="2800" spc="-6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escussi</a:t>
            </a:r>
            <a:r>
              <a:rPr lang="it-IT" sz="2800" spc="-6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e</a:t>
            </a:r>
            <a:r>
              <a:rPr lang="it-IT" sz="2800" spc="-70" dirty="0">
                <a:latin typeface="Arial MT"/>
                <a:cs typeface="Arial MT"/>
              </a:rPr>
              <a:t> </a:t>
            </a:r>
            <a:r>
              <a:rPr lang="it-IT" sz="2800" spc="-10" dirty="0">
                <a:latin typeface="Arial MT"/>
                <a:cs typeface="Arial MT"/>
              </a:rPr>
              <a:t>tutti </a:t>
            </a:r>
            <a:r>
              <a:rPr lang="it-IT" sz="2800" dirty="0">
                <a:latin typeface="Arial MT"/>
                <a:cs typeface="Arial MT"/>
              </a:rPr>
              <a:t>coloro</a:t>
            </a:r>
            <a:r>
              <a:rPr lang="it-IT" sz="2800" spc="-6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che</a:t>
            </a:r>
            <a:r>
              <a:rPr lang="it-IT" sz="2800" spc="-6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hanno</a:t>
            </a:r>
            <a:r>
              <a:rPr lang="it-IT" sz="2800" spc="-6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debiti</a:t>
            </a:r>
            <a:r>
              <a:rPr lang="it-IT" sz="2800" spc="-6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verso</a:t>
            </a:r>
            <a:r>
              <a:rPr lang="it-IT" sz="2800" spc="-6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il</a:t>
            </a:r>
            <a:r>
              <a:rPr lang="it-IT" sz="2800" spc="-6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fisco</a:t>
            </a:r>
            <a:r>
              <a:rPr lang="it-IT" sz="2800" spc="-6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ma</a:t>
            </a:r>
            <a:r>
              <a:rPr lang="it-IT" sz="2800" spc="-6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nessun</a:t>
            </a:r>
            <a:r>
              <a:rPr lang="it-IT" sz="2800" spc="-6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bene</a:t>
            </a:r>
            <a:r>
              <a:rPr lang="it-IT" sz="2800" spc="-6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per</a:t>
            </a:r>
            <a:r>
              <a:rPr lang="it-IT" spc="-60" dirty="0">
                <a:latin typeface="Arial MT"/>
                <a:cs typeface="Arial MT"/>
              </a:rPr>
              <a:t> </a:t>
            </a:r>
            <a:r>
              <a:rPr lang="it-IT" sz="2800" spc="-10" dirty="0">
                <a:latin typeface="Arial MT"/>
                <a:cs typeface="Arial MT"/>
              </a:rPr>
              <a:t>farvi fronte.</a:t>
            </a:r>
            <a:endParaRPr lang="it-IT" sz="2800" dirty="0">
              <a:latin typeface="Arial MT"/>
              <a:cs typeface="Arial MT"/>
            </a:endParaRPr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0488314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7D4F617-58F3-C605-32D2-F4B6310BE9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0969" y="1063625"/>
            <a:ext cx="10515600" cy="4351338"/>
          </a:xfrm>
        </p:spPr>
        <p:txBody>
          <a:bodyPr>
            <a:normAutofit fontScale="92500" lnSpcReduction="20000"/>
          </a:bodyPr>
          <a:lstStyle/>
          <a:p>
            <a:pPr marL="577850" indent="0">
              <a:lnSpc>
                <a:spcPct val="100000"/>
              </a:lnSpc>
              <a:spcBef>
                <a:spcPts val="100"/>
              </a:spcBef>
              <a:buNone/>
            </a:pPr>
            <a:r>
              <a:rPr lang="it-IT" sz="2800" dirty="0">
                <a:latin typeface="Arial MT"/>
                <a:cs typeface="Arial MT"/>
              </a:rPr>
              <a:t>Il</a:t>
            </a:r>
            <a:r>
              <a:rPr lang="it-IT" sz="2800" spc="-5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C.C.I.</a:t>
            </a:r>
            <a:r>
              <a:rPr lang="it-IT" sz="2800" spc="-5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traccia</a:t>
            </a:r>
            <a:r>
              <a:rPr lang="it-IT" sz="2800" spc="-5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una</a:t>
            </a:r>
            <a:r>
              <a:rPr lang="it-IT" sz="2800" spc="-5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netta</a:t>
            </a:r>
            <a:r>
              <a:rPr lang="it-IT" sz="2800" spc="-5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linea</a:t>
            </a:r>
            <a:r>
              <a:rPr lang="it-IT" sz="2800" spc="-5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di</a:t>
            </a:r>
            <a:r>
              <a:rPr lang="it-IT" sz="2800" spc="-55" dirty="0">
                <a:latin typeface="Arial MT"/>
                <a:cs typeface="Arial MT"/>
              </a:rPr>
              <a:t> </a:t>
            </a:r>
            <a:r>
              <a:rPr lang="it-IT" sz="2800" spc="-10" dirty="0">
                <a:latin typeface="Arial MT"/>
                <a:cs typeface="Arial MT"/>
              </a:rPr>
              <a:t>separazione</a:t>
            </a:r>
            <a:r>
              <a:rPr lang="it-IT" sz="2800" spc="-55" dirty="0">
                <a:latin typeface="Arial MT"/>
                <a:cs typeface="Arial MT"/>
              </a:rPr>
              <a:t> </a:t>
            </a:r>
            <a:r>
              <a:rPr lang="it-IT" sz="2800" spc="-20" dirty="0">
                <a:latin typeface="Arial MT"/>
                <a:cs typeface="Arial MT"/>
              </a:rPr>
              <a:t>tra:</a:t>
            </a:r>
            <a:endParaRPr lang="it-IT" sz="2800" dirty="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70"/>
              </a:spcBef>
            </a:pPr>
            <a:endParaRPr lang="it-IT" sz="2800" dirty="0">
              <a:latin typeface="Arial MT"/>
              <a:cs typeface="Arial MT"/>
            </a:endParaRPr>
          </a:p>
          <a:p>
            <a:pPr marL="1030605" marR="340995" indent="-457834">
              <a:lnSpc>
                <a:spcPts val="2760"/>
              </a:lnSpc>
              <a:buAutoNum type="arabicParenR"/>
              <a:tabLst>
                <a:tab pos="1073150" algn="l"/>
              </a:tabLst>
            </a:pPr>
            <a:r>
              <a:rPr lang="it-IT" sz="2800" dirty="0">
                <a:latin typeface="Arial MT"/>
                <a:cs typeface="Arial MT"/>
              </a:rPr>
              <a:t>coloro</a:t>
            </a:r>
            <a:r>
              <a:rPr lang="it-IT" sz="2800" spc="-7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che</a:t>
            </a:r>
            <a:r>
              <a:rPr lang="it-IT" sz="2800" spc="-6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sono</a:t>
            </a:r>
            <a:r>
              <a:rPr lang="it-IT" sz="2800" spc="-7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soggetti</a:t>
            </a:r>
            <a:r>
              <a:rPr lang="it-IT" sz="2800" spc="-6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alla</a:t>
            </a:r>
            <a:r>
              <a:rPr lang="it-IT" sz="2800" spc="-70" dirty="0">
                <a:latin typeface="Arial MT"/>
                <a:cs typeface="Arial MT"/>
              </a:rPr>
              <a:t> </a:t>
            </a:r>
            <a:r>
              <a:rPr lang="it-IT" sz="2800" spc="-10" dirty="0">
                <a:latin typeface="Arial MT"/>
                <a:cs typeface="Arial MT"/>
              </a:rPr>
              <a:t>liquidazione</a:t>
            </a:r>
            <a:r>
              <a:rPr lang="it-IT" sz="2800" spc="-65" dirty="0">
                <a:latin typeface="Arial MT"/>
                <a:cs typeface="Arial MT"/>
              </a:rPr>
              <a:t> </a:t>
            </a:r>
            <a:r>
              <a:rPr lang="it-IT" sz="2800" spc="-10" dirty="0">
                <a:latin typeface="Arial MT"/>
                <a:cs typeface="Arial MT"/>
              </a:rPr>
              <a:t>giudiziale 	(imprenditori</a:t>
            </a:r>
            <a:r>
              <a:rPr lang="it-IT" sz="2800" spc="-6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commerciali</a:t>
            </a:r>
            <a:r>
              <a:rPr lang="it-IT" sz="2800" spc="-5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di</a:t>
            </a:r>
            <a:r>
              <a:rPr lang="it-IT" sz="2800" spc="-6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una</a:t>
            </a:r>
            <a:r>
              <a:rPr lang="it-IT" sz="2800" spc="-5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certa</a:t>
            </a:r>
            <a:r>
              <a:rPr lang="it-IT" sz="2800" spc="-55" dirty="0">
                <a:latin typeface="Arial MT"/>
                <a:cs typeface="Arial MT"/>
              </a:rPr>
              <a:t> </a:t>
            </a:r>
            <a:r>
              <a:rPr lang="it-IT" sz="2800" spc="-10" dirty="0">
                <a:latin typeface="Arial MT"/>
                <a:cs typeface="Arial MT"/>
              </a:rPr>
              <a:t>dimensione)</a:t>
            </a:r>
            <a:endParaRPr lang="it-IT" sz="2800" dirty="0">
              <a:latin typeface="Arial MT"/>
              <a:cs typeface="Arial MT"/>
            </a:endParaRPr>
          </a:p>
          <a:p>
            <a:pPr marL="2884805" indent="-456565">
              <a:lnSpc>
                <a:spcPts val="2820"/>
              </a:lnSpc>
              <a:spcBef>
                <a:spcPts val="2570"/>
              </a:spcBef>
              <a:buAutoNum type="arabicParenR"/>
              <a:tabLst>
                <a:tab pos="2884805" algn="l"/>
              </a:tabLst>
            </a:pPr>
            <a:r>
              <a:rPr lang="it-IT" sz="2800" dirty="0">
                <a:latin typeface="Arial MT"/>
                <a:cs typeface="Arial MT"/>
              </a:rPr>
              <a:t>tutti</a:t>
            </a:r>
            <a:r>
              <a:rPr lang="it-IT" sz="2800" spc="-3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gli</a:t>
            </a:r>
            <a:r>
              <a:rPr lang="it-IT" sz="2800" spc="-3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altri</a:t>
            </a:r>
            <a:r>
              <a:rPr lang="it-IT" sz="2800" spc="-3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non</a:t>
            </a:r>
            <a:r>
              <a:rPr lang="it-IT" sz="2800" spc="-35" dirty="0">
                <a:latin typeface="Arial MT"/>
                <a:cs typeface="Arial MT"/>
              </a:rPr>
              <a:t> </a:t>
            </a:r>
            <a:r>
              <a:rPr lang="it-IT" sz="2800" spc="-10" dirty="0">
                <a:latin typeface="Arial MT"/>
                <a:cs typeface="Arial MT"/>
              </a:rPr>
              <a:t>soggetti</a:t>
            </a:r>
            <a:endParaRPr lang="it-IT" sz="2800" dirty="0">
              <a:latin typeface="Arial MT"/>
              <a:cs typeface="Arial MT"/>
            </a:endParaRPr>
          </a:p>
          <a:p>
            <a:pPr marL="708660" indent="0">
              <a:lnSpc>
                <a:spcPts val="2820"/>
              </a:lnSpc>
              <a:buNone/>
            </a:pPr>
            <a:r>
              <a:rPr lang="it-IT" sz="2800" dirty="0">
                <a:latin typeface="Arial MT"/>
                <a:cs typeface="Arial MT"/>
              </a:rPr>
              <a:t>(che</a:t>
            </a:r>
            <a:r>
              <a:rPr lang="it-IT" sz="2800" spc="-8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rientrano</a:t>
            </a:r>
            <a:r>
              <a:rPr lang="it-IT" sz="2800" spc="-8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nella</a:t>
            </a:r>
            <a:r>
              <a:rPr lang="it-IT" sz="2800" spc="-8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nozione</a:t>
            </a:r>
            <a:r>
              <a:rPr lang="it-IT" sz="2800" spc="-8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del</a:t>
            </a:r>
            <a:r>
              <a:rPr lang="it-IT" sz="2800" spc="-80" dirty="0">
                <a:latin typeface="Arial MT"/>
                <a:cs typeface="Arial MT"/>
              </a:rPr>
              <a:t> </a:t>
            </a:r>
            <a:r>
              <a:rPr lang="it-IT" sz="2800" spc="-10" dirty="0">
                <a:latin typeface="Arial MT"/>
                <a:cs typeface="Arial MT"/>
              </a:rPr>
              <a:t>sovraindebitamento)</a:t>
            </a:r>
            <a:endParaRPr lang="it-IT" sz="2800" dirty="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70"/>
              </a:spcBef>
            </a:pPr>
            <a:endParaRPr lang="it-IT" sz="2800" dirty="0">
              <a:latin typeface="Arial MT"/>
              <a:cs typeface="Arial MT"/>
            </a:endParaRPr>
          </a:p>
          <a:p>
            <a:pPr marL="0" marR="5080" indent="0" algn="just">
              <a:lnSpc>
                <a:spcPts val="2760"/>
              </a:lnSpc>
              <a:buNone/>
            </a:pPr>
            <a:r>
              <a:rPr lang="it-IT" sz="2800" dirty="0">
                <a:latin typeface="Arial MT"/>
                <a:cs typeface="Arial MT"/>
              </a:rPr>
              <a:t>Focus </a:t>
            </a:r>
            <a:r>
              <a:rPr lang="it-IT" sz="2800" dirty="0">
                <a:latin typeface="Arial MT"/>
                <a:cs typeface="Arial MT"/>
                <a:sym typeface="Wingdings" pitchFamily="2" charset="2"/>
              </a:rPr>
              <a:t> </a:t>
            </a:r>
            <a:r>
              <a:rPr lang="it-IT" sz="2800" dirty="0">
                <a:latin typeface="Arial MT"/>
                <a:cs typeface="Arial MT"/>
              </a:rPr>
              <a:t>le</a:t>
            </a:r>
            <a:r>
              <a:rPr lang="it-IT" sz="2800" spc="-45" dirty="0">
                <a:latin typeface="Arial MT"/>
                <a:cs typeface="Arial MT"/>
              </a:rPr>
              <a:t> </a:t>
            </a:r>
            <a:r>
              <a:rPr lang="it-IT" sz="2800" b="1" dirty="0">
                <a:latin typeface="Arial"/>
                <a:cs typeface="Arial"/>
              </a:rPr>
              <a:t>definizioni</a:t>
            </a:r>
            <a:r>
              <a:rPr lang="it-IT" sz="2800" b="1" spc="-30" dirty="0">
                <a:latin typeface="Arial"/>
                <a:cs typeface="Arial"/>
              </a:rPr>
              <a:t> </a:t>
            </a:r>
            <a:r>
              <a:rPr lang="it-IT" sz="2800" b="1" dirty="0">
                <a:latin typeface="Arial"/>
                <a:cs typeface="Arial"/>
              </a:rPr>
              <a:t>di</a:t>
            </a:r>
            <a:r>
              <a:rPr lang="it-IT" sz="2800" b="1" spc="-50" dirty="0">
                <a:latin typeface="Arial"/>
                <a:cs typeface="Arial"/>
              </a:rPr>
              <a:t> </a:t>
            </a:r>
            <a:r>
              <a:rPr lang="it-IT" sz="2800" b="1" dirty="0">
                <a:latin typeface="Arial"/>
                <a:cs typeface="Arial"/>
              </a:rPr>
              <a:t>cui</a:t>
            </a:r>
            <a:r>
              <a:rPr lang="it-IT" sz="2800" b="1" spc="-45" dirty="0">
                <a:latin typeface="Arial"/>
                <a:cs typeface="Arial"/>
              </a:rPr>
              <a:t> </a:t>
            </a:r>
            <a:r>
              <a:rPr lang="it-IT" sz="2800" b="1" dirty="0">
                <a:latin typeface="Arial"/>
                <a:cs typeface="Arial"/>
              </a:rPr>
              <a:t>all’art.</a:t>
            </a:r>
            <a:r>
              <a:rPr lang="it-IT" sz="2800" b="1" spc="-35" dirty="0">
                <a:latin typeface="Arial"/>
                <a:cs typeface="Arial"/>
              </a:rPr>
              <a:t> </a:t>
            </a:r>
            <a:r>
              <a:rPr lang="it-IT" sz="2800" b="1" dirty="0">
                <a:latin typeface="Arial"/>
                <a:cs typeface="Arial"/>
              </a:rPr>
              <a:t>2</a:t>
            </a:r>
            <a:r>
              <a:rPr lang="it-IT" sz="2800" b="1" spc="-55" dirty="0">
                <a:latin typeface="Arial"/>
                <a:cs typeface="Arial"/>
              </a:rPr>
              <a:t> </a:t>
            </a:r>
            <a:r>
              <a:rPr lang="it-IT" sz="2800" dirty="0">
                <a:latin typeface="Arial MT"/>
                <a:cs typeface="Arial MT"/>
              </a:rPr>
              <a:t>che</a:t>
            </a:r>
            <a:r>
              <a:rPr lang="it-IT" sz="2800" spc="-7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riguardano</a:t>
            </a:r>
            <a:r>
              <a:rPr lang="it-IT" sz="2800" spc="-7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il</a:t>
            </a:r>
            <a:r>
              <a:rPr lang="it-IT" sz="2800" spc="-70" dirty="0">
                <a:latin typeface="Arial MT"/>
                <a:cs typeface="Arial MT"/>
              </a:rPr>
              <a:t> </a:t>
            </a:r>
            <a:r>
              <a:rPr lang="it-IT" sz="2800" spc="-10" dirty="0">
                <a:latin typeface="Arial MT"/>
                <a:cs typeface="Arial MT"/>
              </a:rPr>
              <a:t>sovraindebitamento</a:t>
            </a:r>
            <a:r>
              <a:rPr lang="it-IT" sz="2800" spc="-7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per</a:t>
            </a:r>
            <a:r>
              <a:rPr lang="it-IT" sz="2800" spc="-60" dirty="0">
                <a:latin typeface="Arial MT"/>
                <a:cs typeface="Arial MT"/>
              </a:rPr>
              <a:t> </a:t>
            </a:r>
            <a:r>
              <a:rPr lang="it-IT" sz="2800" spc="-10" dirty="0">
                <a:latin typeface="Arial MT"/>
                <a:cs typeface="Arial MT"/>
              </a:rPr>
              <a:t>individuare</a:t>
            </a:r>
            <a:r>
              <a:rPr lang="it-IT" sz="2800" spc="-70" dirty="0">
                <a:latin typeface="Arial MT"/>
                <a:cs typeface="Arial MT"/>
              </a:rPr>
              <a:t> </a:t>
            </a:r>
            <a:r>
              <a:rPr lang="it-IT" sz="2800" spc="-25" dirty="0">
                <a:latin typeface="Arial MT"/>
                <a:cs typeface="Arial MT"/>
              </a:rPr>
              <a:t>le </a:t>
            </a:r>
            <a:r>
              <a:rPr lang="it-IT" sz="2800" dirty="0">
                <a:latin typeface="Arial MT"/>
                <a:cs typeface="Arial MT"/>
              </a:rPr>
              <a:t>condizioni</a:t>
            </a:r>
            <a:r>
              <a:rPr lang="it-IT" sz="2800" spc="-10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soggettive</a:t>
            </a:r>
            <a:r>
              <a:rPr lang="it-IT" sz="2800" spc="-10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ed</a:t>
            </a:r>
            <a:r>
              <a:rPr lang="it-IT" sz="2800" spc="-100" dirty="0">
                <a:latin typeface="Arial MT"/>
                <a:cs typeface="Arial MT"/>
              </a:rPr>
              <a:t> </a:t>
            </a:r>
            <a:r>
              <a:rPr lang="it-IT" sz="2800" spc="-10" dirty="0">
                <a:latin typeface="Arial MT"/>
                <a:cs typeface="Arial MT"/>
              </a:rPr>
              <a:t>oggettive</a:t>
            </a:r>
            <a:endParaRPr lang="it-IT" sz="2800" dirty="0">
              <a:latin typeface="Arial MT"/>
              <a:cs typeface="Arial MT"/>
            </a:endParaRPr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6898995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0DBE8975-8415-6C3C-02C8-46FE8DC8FA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879231"/>
            <a:ext cx="10515600" cy="5297732"/>
          </a:xfrm>
        </p:spPr>
        <p:txBody>
          <a:bodyPr>
            <a:normAutofit fontScale="70000" lnSpcReduction="20000"/>
          </a:bodyPr>
          <a:lstStyle/>
          <a:p>
            <a:pPr marR="41275" algn="ctr">
              <a:lnSpc>
                <a:spcPts val="2820"/>
              </a:lnSpc>
              <a:spcBef>
                <a:spcPts val="100"/>
              </a:spcBef>
            </a:pPr>
            <a:r>
              <a:rPr lang="it-IT" sz="3800" b="1" dirty="0">
                <a:solidFill>
                  <a:srgbClr val="FF0000"/>
                </a:solidFill>
                <a:cs typeface="Arial"/>
              </a:rPr>
              <a:t>lettera</a:t>
            </a:r>
            <a:r>
              <a:rPr lang="it-IT" sz="3800" b="1" spc="-70" dirty="0">
                <a:solidFill>
                  <a:srgbClr val="FF0000"/>
                </a:solidFill>
                <a:cs typeface="Arial"/>
              </a:rPr>
              <a:t> </a:t>
            </a:r>
            <a:r>
              <a:rPr lang="it-IT" sz="3800" b="1" spc="-25" dirty="0">
                <a:solidFill>
                  <a:srgbClr val="FF0000"/>
                </a:solidFill>
                <a:cs typeface="Arial"/>
              </a:rPr>
              <a:t>c)</a:t>
            </a:r>
            <a:endParaRPr lang="it-IT" sz="3800" dirty="0">
              <a:cs typeface="Arial"/>
            </a:endParaRPr>
          </a:p>
          <a:p>
            <a:pPr marL="12700">
              <a:lnSpc>
                <a:spcPts val="2820"/>
              </a:lnSpc>
            </a:pPr>
            <a:r>
              <a:rPr lang="it-IT" sz="3800" spc="-10" dirty="0">
                <a:cs typeface="Arial MT"/>
              </a:rPr>
              <a:t>“</a:t>
            </a:r>
            <a:r>
              <a:rPr lang="it-IT" sz="3800" b="1" u="heavy" spc="-10" dirty="0">
                <a:uFill>
                  <a:solidFill>
                    <a:srgbClr val="000000"/>
                  </a:solidFill>
                </a:uFill>
                <a:cs typeface="Arial"/>
              </a:rPr>
              <a:t>sovraindebitamento</a:t>
            </a:r>
            <a:r>
              <a:rPr lang="it-IT" sz="3800" spc="-10" dirty="0">
                <a:cs typeface="Arial MT"/>
              </a:rPr>
              <a:t>”:</a:t>
            </a:r>
            <a:r>
              <a:rPr lang="it-IT" sz="3800" spc="-30" dirty="0">
                <a:cs typeface="Arial MT"/>
              </a:rPr>
              <a:t> </a:t>
            </a:r>
            <a:r>
              <a:rPr lang="it-IT" sz="3800" dirty="0">
                <a:cs typeface="Arial MT"/>
              </a:rPr>
              <a:t>lo</a:t>
            </a:r>
            <a:r>
              <a:rPr lang="it-IT" sz="3800" spc="-35" dirty="0">
                <a:cs typeface="Arial MT"/>
              </a:rPr>
              <a:t> </a:t>
            </a:r>
            <a:r>
              <a:rPr lang="it-IT" sz="3800" dirty="0">
                <a:cs typeface="Arial MT"/>
              </a:rPr>
              <a:t>stato</a:t>
            </a:r>
            <a:r>
              <a:rPr lang="it-IT" sz="3800" spc="-40" dirty="0">
                <a:cs typeface="Arial MT"/>
              </a:rPr>
              <a:t> </a:t>
            </a:r>
            <a:r>
              <a:rPr lang="it-IT" sz="3800" dirty="0">
                <a:cs typeface="Arial MT"/>
              </a:rPr>
              <a:t>di</a:t>
            </a:r>
            <a:r>
              <a:rPr lang="it-IT" sz="3800" spc="-50" dirty="0">
                <a:cs typeface="Arial MT"/>
              </a:rPr>
              <a:t> </a:t>
            </a:r>
            <a:r>
              <a:rPr lang="it-IT" sz="3800" dirty="0">
                <a:cs typeface="Arial MT"/>
              </a:rPr>
              <a:t>crisi</a:t>
            </a:r>
            <a:r>
              <a:rPr lang="it-IT" sz="3800" spc="-40" dirty="0">
                <a:cs typeface="Arial MT"/>
              </a:rPr>
              <a:t> </a:t>
            </a:r>
            <a:r>
              <a:rPr lang="it-IT" sz="3800" dirty="0">
                <a:cs typeface="Arial MT"/>
              </a:rPr>
              <a:t>o</a:t>
            </a:r>
            <a:r>
              <a:rPr lang="it-IT" sz="3800" spc="-35" dirty="0">
                <a:cs typeface="Arial MT"/>
              </a:rPr>
              <a:t> </a:t>
            </a:r>
            <a:r>
              <a:rPr lang="it-IT" sz="3800" dirty="0">
                <a:cs typeface="Arial MT"/>
              </a:rPr>
              <a:t>di</a:t>
            </a:r>
            <a:r>
              <a:rPr lang="it-IT" sz="3800" spc="-40" dirty="0">
                <a:cs typeface="Arial MT"/>
              </a:rPr>
              <a:t> </a:t>
            </a:r>
            <a:r>
              <a:rPr lang="it-IT" sz="3800" dirty="0">
                <a:cs typeface="Arial MT"/>
              </a:rPr>
              <a:t>insolvenza</a:t>
            </a:r>
            <a:r>
              <a:rPr lang="it-IT" sz="3800" spc="-40" dirty="0">
                <a:cs typeface="Arial MT"/>
              </a:rPr>
              <a:t> </a:t>
            </a:r>
            <a:r>
              <a:rPr lang="it-IT" sz="3800" dirty="0">
                <a:cs typeface="Arial MT"/>
              </a:rPr>
              <a:t>(lett.</a:t>
            </a:r>
            <a:r>
              <a:rPr lang="it-IT" sz="3800" spc="-25" dirty="0">
                <a:cs typeface="Arial MT"/>
              </a:rPr>
              <a:t> </a:t>
            </a:r>
            <a:r>
              <a:rPr lang="it-IT" sz="3800" dirty="0">
                <a:cs typeface="Arial MT"/>
              </a:rPr>
              <a:t>a)</a:t>
            </a:r>
            <a:r>
              <a:rPr lang="it-IT" sz="3800" spc="-30" dirty="0">
                <a:cs typeface="Arial MT"/>
              </a:rPr>
              <a:t> </a:t>
            </a:r>
            <a:r>
              <a:rPr lang="it-IT" sz="3800" dirty="0">
                <a:cs typeface="Arial MT"/>
              </a:rPr>
              <a:t>e</a:t>
            </a:r>
            <a:r>
              <a:rPr lang="it-IT" sz="3800" spc="-35" dirty="0">
                <a:cs typeface="Arial MT"/>
              </a:rPr>
              <a:t> </a:t>
            </a:r>
            <a:r>
              <a:rPr lang="it-IT" sz="3800" spc="-25" dirty="0">
                <a:cs typeface="Arial MT"/>
              </a:rPr>
              <a:t>b))</a:t>
            </a:r>
            <a:endParaRPr lang="it-IT" sz="3800" dirty="0">
              <a:cs typeface="Arial MT"/>
            </a:endParaRPr>
          </a:p>
          <a:p>
            <a:pPr marL="240665" indent="-227965">
              <a:lnSpc>
                <a:spcPct val="100000"/>
              </a:lnSpc>
              <a:spcBef>
                <a:spcPts val="35"/>
              </a:spcBef>
              <a:buFont typeface="Symbol"/>
              <a:buChar char=""/>
              <a:tabLst>
                <a:tab pos="240665" algn="l"/>
              </a:tabLst>
            </a:pPr>
            <a:r>
              <a:rPr lang="it-IT" sz="3800" dirty="0">
                <a:cs typeface="Arial MT"/>
              </a:rPr>
              <a:t>del</a:t>
            </a:r>
            <a:r>
              <a:rPr lang="it-IT" sz="3800" spc="-90" dirty="0">
                <a:cs typeface="Arial MT"/>
              </a:rPr>
              <a:t> </a:t>
            </a:r>
            <a:r>
              <a:rPr lang="it-IT" sz="3800" dirty="0">
                <a:cs typeface="Arial MT"/>
              </a:rPr>
              <a:t>consumatore</a:t>
            </a:r>
            <a:r>
              <a:rPr lang="it-IT" sz="3800" spc="-85" dirty="0">
                <a:cs typeface="Arial MT"/>
              </a:rPr>
              <a:t> </a:t>
            </a:r>
            <a:r>
              <a:rPr lang="it-IT" sz="3800" dirty="0">
                <a:cs typeface="Arial MT"/>
              </a:rPr>
              <a:t>(lettera</a:t>
            </a:r>
            <a:r>
              <a:rPr lang="it-IT" sz="3800" spc="-85" dirty="0">
                <a:cs typeface="Arial MT"/>
              </a:rPr>
              <a:t> </a:t>
            </a:r>
            <a:r>
              <a:rPr lang="it-IT" sz="3800" spc="-20" dirty="0">
                <a:cs typeface="Arial MT"/>
              </a:rPr>
              <a:t>e)),</a:t>
            </a:r>
            <a:endParaRPr lang="it-IT" sz="3800" dirty="0">
              <a:cs typeface="Arial MT"/>
            </a:endParaRPr>
          </a:p>
          <a:p>
            <a:pPr marL="240665" indent="-227965">
              <a:lnSpc>
                <a:spcPct val="100000"/>
              </a:lnSpc>
              <a:spcBef>
                <a:spcPts val="50"/>
              </a:spcBef>
              <a:buFont typeface="Symbol"/>
              <a:buChar char=""/>
              <a:tabLst>
                <a:tab pos="240665" algn="l"/>
              </a:tabLst>
            </a:pPr>
            <a:r>
              <a:rPr lang="it-IT" sz="3800" dirty="0">
                <a:cs typeface="Arial MT"/>
              </a:rPr>
              <a:t>del</a:t>
            </a:r>
            <a:r>
              <a:rPr lang="it-IT" sz="3800" spc="-50" dirty="0">
                <a:cs typeface="Arial MT"/>
              </a:rPr>
              <a:t> </a:t>
            </a:r>
            <a:r>
              <a:rPr lang="it-IT" sz="3800" spc="-10" dirty="0">
                <a:cs typeface="Arial MT"/>
              </a:rPr>
              <a:t>professionista,</a:t>
            </a:r>
            <a:endParaRPr lang="it-IT" sz="3800" dirty="0">
              <a:cs typeface="Arial MT"/>
            </a:endParaRPr>
          </a:p>
          <a:p>
            <a:pPr marL="240665" indent="-227965">
              <a:lnSpc>
                <a:spcPct val="100000"/>
              </a:lnSpc>
              <a:spcBef>
                <a:spcPts val="35"/>
              </a:spcBef>
              <a:buFont typeface="Symbol"/>
              <a:buChar char=""/>
              <a:tabLst>
                <a:tab pos="240665" algn="l"/>
              </a:tabLst>
            </a:pPr>
            <a:r>
              <a:rPr lang="it-IT" sz="3800" spc="-10" dirty="0">
                <a:cs typeface="Arial MT"/>
              </a:rPr>
              <a:t>dell’imprenditore</a:t>
            </a:r>
            <a:r>
              <a:rPr lang="it-IT" sz="3800" spc="-80" dirty="0">
                <a:cs typeface="Arial MT"/>
              </a:rPr>
              <a:t> </a:t>
            </a:r>
            <a:r>
              <a:rPr lang="it-IT" sz="3800" dirty="0">
                <a:cs typeface="Arial MT"/>
              </a:rPr>
              <a:t>minore</a:t>
            </a:r>
            <a:r>
              <a:rPr lang="it-IT" sz="3800" spc="-80" dirty="0">
                <a:cs typeface="Arial MT"/>
              </a:rPr>
              <a:t> </a:t>
            </a:r>
            <a:r>
              <a:rPr lang="it-IT" sz="3800" dirty="0">
                <a:cs typeface="Arial MT"/>
              </a:rPr>
              <a:t>(lettera</a:t>
            </a:r>
            <a:r>
              <a:rPr lang="it-IT" sz="3800" spc="-85" dirty="0">
                <a:cs typeface="Arial MT"/>
              </a:rPr>
              <a:t> </a:t>
            </a:r>
            <a:r>
              <a:rPr lang="it-IT" sz="3800" spc="-20" dirty="0">
                <a:cs typeface="Arial MT"/>
              </a:rPr>
              <a:t>d)),</a:t>
            </a:r>
            <a:endParaRPr lang="it-IT" sz="3800" dirty="0">
              <a:cs typeface="Arial MT"/>
            </a:endParaRPr>
          </a:p>
          <a:p>
            <a:pPr marL="240665" indent="-227965">
              <a:lnSpc>
                <a:spcPct val="100000"/>
              </a:lnSpc>
              <a:spcBef>
                <a:spcPts val="45"/>
              </a:spcBef>
              <a:buFont typeface="Symbol"/>
              <a:buChar char=""/>
              <a:tabLst>
                <a:tab pos="240665" algn="l"/>
              </a:tabLst>
            </a:pPr>
            <a:r>
              <a:rPr lang="it-IT" sz="3800" spc="-10" dirty="0">
                <a:cs typeface="Arial MT"/>
              </a:rPr>
              <a:t>dell’imprenditore</a:t>
            </a:r>
            <a:r>
              <a:rPr lang="it-IT" sz="3800" spc="-70" dirty="0">
                <a:cs typeface="Arial MT"/>
              </a:rPr>
              <a:t> </a:t>
            </a:r>
            <a:r>
              <a:rPr lang="it-IT" sz="3800" spc="-10" dirty="0">
                <a:cs typeface="Arial MT"/>
              </a:rPr>
              <a:t>agricolo,</a:t>
            </a:r>
            <a:endParaRPr lang="it-IT" sz="3800" dirty="0">
              <a:cs typeface="Arial MT"/>
            </a:endParaRPr>
          </a:p>
          <a:p>
            <a:pPr marL="240665" indent="-227965">
              <a:lnSpc>
                <a:spcPts val="2825"/>
              </a:lnSpc>
              <a:spcBef>
                <a:spcPts val="40"/>
              </a:spcBef>
              <a:buFont typeface="Symbol"/>
              <a:buChar char=""/>
              <a:tabLst>
                <a:tab pos="240665" algn="l"/>
              </a:tabLst>
            </a:pPr>
            <a:r>
              <a:rPr lang="it-IT" sz="3800" dirty="0">
                <a:cs typeface="Arial MT"/>
              </a:rPr>
              <a:t>delle</a:t>
            </a:r>
            <a:r>
              <a:rPr lang="it-IT" sz="3800" spc="65" dirty="0">
                <a:cs typeface="Arial MT"/>
              </a:rPr>
              <a:t> </a:t>
            </a:r>
            <a:r>
              <a:rPr lang="it-IT" sz="3800" dirty="0">
                <a:cs typeface="Arial MT"/>
              </a:rPr>
              <a:t>start</a:t>
            </a:r>
            <a:r>
              <a:rPr lang="it-IT" sz="3800" spc="60" dirty="0">
                <a:cs typeface="Arial MT"/>
              </a:rPr>
              <a:t> </a:t>
            </a:r>
            <a:r>
              <a:rPr lang="it-IT" sz="3800" dirty="0">
                <a:cs typeface="Arial MT"/>
              </a:rPr>
              <a:t>–</a:t>
            </a:r>
            <a:r>
              <a:rPr lang="it-IT" sz="3800" spc="70" dirty="0">
                <a:cs typeface="Arial MT"/>
              </a:rPr>
              <a:t> </a:t>
            </a:r>
            <a:r>
              <a:rPr lang="it-IT" sz="3800" dirty="0">
                <a:cs typeface="Arial MT"/>
              </a:rPr>
              <a:t>up</a:t>
            </a:r>
            <a:r>
              <a:rPr lang="it-IT" sz="3800" spc="60" dirty="0">
                <a:cs typeface="Arial MT"/>
              </a:rPr>
              <a:t> </a:t>
            </a:r>
            <a:r>
              <a:rPr lang="it-IT" sz="3800" dirty="0">
                <a:cs typeface="Arial MT"/>
              </a:rPr>
              <a:t>innovative</a:t>
            </a:r>
            <a:r>
              <a:rPr lang="it-IT" sz="3800" spc="65" dirty="0">
                <a:cs typeface="Arial MT"/>
              </a:rPr>
              <a:t> </a:t>
            </a:r>
            <a:r>
              <a:rPr lang="it-IT" sz="3800" dirty="0">
                <a:cs typeface="Arial MT"/>
              </a:rPr>
              <a:t>di</a:t>
            </a:r>
            <a:r>
              <a:rPr lang="it-IT" sz="3800" spc="60" dirty="0">
                <a:cs typeface="Arial MT"/>
              </a:rPr>
              <a:t> </a:t>
            </a:r>
            <a:r>
              <a:rPr lang="it-IT" sz="3800" dirty="0">
                <a:cs typeface="Arial MT"/>
              </a:rPr>
              <a:t>cui</a:t>
            </a:r>
            <a:r>
              <a:rPr lang="it-IT" sz="3800" spc="75" dirty="0">
                <a:cs typeface="Arial MT"/>
              </a:rPr>
              <a:t> </a:t>
            </a:r>
            <a:r>
              <a:rPr lang="it-IT" sz="3800" dirty="0">
                <a:cs typeface="Arial MT"/>
              </a:rPr>
              <a:t>al</a:t>
            </a:r>
            <a:r>
              <a:rPr lang="it-IT" sz="3800" spc="60" dirty="0">
                <a:cs typeface="Arial MT"/>
              </a:rPr>
              <a:t> </a:t>
            </a:r>
            <a:r>
              <a:rPr lang="it-IT" sz="3800" spc="-20" dirty="0">
                <a:cs typeface="Arial MT"/>
              </a:rPr>
              <a:t>decreto-</a:t>
            </a:r>
            <a:r>
              <a:rPr lang="it-IT" sz="3800" dirty="0">
                <a:cs typeface="Arial MT"/>
              </a:rPr>
              <a:t>legge</a:t>
            </a:r>
            <a:r>
              <a:rPr lang="it-IT" sz="3800" spc="65" dirty="0">
                <a:cs typeface="Arial MT"/>
              </a:rPr>
              <a:t> </a:t>
            </a:r>
            <a:r>
              <a:rPr lang="it-IT" sz="3800" dirty="0">
                <a:cs typeface="Arial MT"/>
              </a:rPr>
              <a:t>18</a:t>
            </a:r>
            <a:r>
              <a:rPr lang="it-IT" sz="3800" spc="60" dirty="0">
                <a:cs typeface="Arial MT"/>
              </a:rPr>
              <a:t> </a:t>
            </a:r>
            <a:r>
              <a:rPr lang="it-IT" sz="3800" dirty="0">
                <a:cs typeface="Arial MT"/>
              </a:rPr>
              <a:t>ottobre</a:t>
            </a:r>
            <a:r>
              <a:rPr lang="it-IT" sz="3800" spc="70" dirty="0">
                <a:cs typeface="Arial MT"/>
              </a:rPr>
              <a:t> </a:t>
            </a:r>
            <a:r>
              <a:rPr lang="it-IT" sz="3800" spc="-10" dirty="0">
                <a:cs typeface="Arial MT"/>
              </a:rPr>
              <a:t>2012,</a:t>
            </a:r>
            <a:endParaRPr lang="it-IT" sz="3800" dirty="0">
              <a:cs typeface="Arial MT"/>
            </a:endParaRPr>
          </a:p>
          <a:p>
            <a:pPr marL="240665" marR="5715">
              <a:lnSpc>
                <a:spcPts val="2760"/>
              </a:lnSpc>
              <a:spcBef>
                <a:spcPts val="135"/>
              </a:spcBef>
              <a:tabLst>
                <a:tab pos="672465" algn="l"/>
                <a:tab pos="1440815" algn="l"/>
                <a:tab pos="3024505" algn="l"/>
                <a:tab pos="3689985" algn="l"/>
                <a:tab pos="5712460" algn="l"/>
                <a:tab pos="6532245" algn="l"/>
                <a:tab pos="7452995" algn="l"/>
                <a:tab pos="7967980" algn="l"/>
              </a:tabLst>
            </a:pPr>
            <a:r>
              <a:rPr lang="it-IT" sz="3800" spc="-25" dirty="0">
                <a:cs typeface="Arial MT"/>
              </a:rPr>
              <a:t>n.</a:t>
            </a:r>
            <a:r>
              <a:rPr lang="it-IT" sz="3800" dirty="0">
                <a:cs typeface="Arial MT"/>
              </a:rPr>
              <a:t>	</a:t>
            </a:r>
            <a:r>
              <a:rPr lang="it-IT" sz="3800" spc="-20" dirty="0">
                <a:cs typeface="Arial MT"/>
              </a:rPr>
              <a:t>179,</a:t>
            </a:r>
            <a:r>
              <a:rPr lang="it-IT" sz="3800" dirty="0">
                <a:cs typeface="Arial MT"/>
              </a:rPr>
              <a:t>	</a:t>
            </a:r>
            <a:r>
              <a:rPr lang="it-IT" sz="3800" spc="-10" dirty="0">
                <a:cs typeface="Arial MT"/>
              </a:rPr>
              <a:t>convertito,</a:t>
            </a:r>
            <a:r>
              <a:rPr lang="it-IT" sz="3800" dirty="0">
                <a:cs typeface="Arial MT"/>
              </a:rPr>
              <a:t>	</a:t>
            </a:r>
            <a:r>
              <a:rPr lang="it-IT" sz="3800" spc="-25" dirty="0">
                <a:cs typeface="Arial MT"/>
              </a:rPr>
              <a:t>con</a:t>
            </a:r>
            <a:r>
              <a:rPr lang="it-IT" sz="3800" dirty="0">
                <a:cs typeface="Arial MT"/>
              </a:rPr>
              <a:t>	</a:t>
            </a:r>
            <a:r>
              <a:rPr lang="it-IT" sz="3800" spc="-10" dirty="0">
                <a:cs typeface="Arial MT"/>
              </a:rPr>
              <a:t>modificazioni,</a:t>
            </a:r>
            <a:r>
              <a:rPr lang="it-IT" sz="3800" dirty="0">
                <a:cs typeface="Arial MT"/>
              </a:rPr>
              <a:t>	</a:t>
            </a:r>
            <a:r>
              <a:rPr lang="it-IT" sz="3800" spc="-10" dirty="0">
                <a:cs typeface="Arial MT"/>
              </a:rPr>
              <a:t>dalla</a:t>
            </a:r>
            <a:r>
              <a:rPr lang="it-IT" sz="3800" dirty="0">
                <a:cs typeface="Arial MT"/>
              </a:rPr>
              <a:t>	</a:t>
            </a:r>
            <a:r>
              <a:rPr lang="it-IT" sz="3800" spc="-10" dirty="0">
                <a:cs typeface="Arial MT"/>
              </a:rPr>
              <a:t>legge</a:t>
            </a:r>
            <a:r>
              <a:rPr lang="it-IT" sz="3800" dirty="0">
                <a:cs typeface="Arial MT"/>
              </a:rPr>
              <a:t>	</a:t>
            </a:r>
            <a:r>
              <a:rPr lang="it-IT" sz="3800" spc="-25" dirty="0">
                <a:cs typeface="Arial MT"/>
              </a:rPr>
              <a:t>17</a:t>
            </a:r>
            <a:r>
              <a:rPr lang="it-IT" sz="3800" dirty="0">
                <a:cs typeface="Arial MT"/>
              </a:rPr>
              <a:t>	</a:t>
            </a:r>
            <a:r>
              <a:rPr lang="it-IT" sz="3800" spc="-10" dirty="0">
                <a:cs typeface="Arial MT"/>
              </a:rPr>
              <a:t>dicembre </a:t>
            </a:r>
            <a:r>
              <a:rPr lang="it-IT" sz="3800" dirty="0">
                <a:cs typeface="Arial MT"/>
              </a:rPr>
              <a:t>2012,</a:t>
            </a:r>
            <a:r>
              <a:rPr lang="it-IT" sz="3800" spc="-35" dirty="0">
                <a:cs typeface="Arial MT"/>
              </a:rPr>
              <a:t> </a:t>
            </a:r>
            <a:r>
              <a:rPr lang="it-IT" sz="3800" dirty="0">
                <a:cs typeface="Arial MT"/>
              </a:rPr>
              <a:t>n.</a:t>
            </a:r>
            <a:r>
              <a:rPr lang="it-IT" sz="3800" spc="-35" dirty="0">
                <a:cs typeface="Arial MT"/>
              </a:rPr>
              <a:t> </a:t>
            </a:r>
            <a:r>
              <a:rPr lang="it-IT" sz="3800" spc="-20" dirty="0">
                <a:cs typeface="Arial MT"/>
              </a:rPr>
              <a:t>221,</a:t>
            </a:r>
            <a:endParaRPr lang="it-IT" sz="3800" dirty="0">
              <a:cs typeface="Arial MT"/>
            </a:endParaRPr>
          </a:p>
          <a:p>
            <a:pPr marL="240665" marR="5080" indent="-228600" algn="just">
              <a:lnSpc>
                <a:spcPts val="2760"/>
              </a:lnSpc>
              <a:spcBef>
                <a:spcPts val="155"/>
              </a:spcBef>
              <a:buFont typeface="Symbol"/>
              <a:buChar char=""/>
              <a:tabLst>
                <a:tab pos="240665" algn="l"/>
              </a:tabLst>
            </a:pPr>
            <a:r>
              <a:rPr lang="it-IT" sz="3800" dirty="0">
                <a:cs typeface="Arial MT"/>
              </a:rPr>
              <a:t>e</a:t>
            </a:r>
            <a:r>
              <a:rPr lang="it-IT" sz="3800" spc="150" dirty="0">
                <a:cs typeface="Arial MT"/>
              </a:rPr>
              <a:t>  </a:t>
            </a:r>
            <a:r>
              <a:rPr lang="it-IT" sz="3800" dirty="0">
                <a:cs typeface="Arial MT"/>
              </a:rPr>
              <a:t>di</a:t>
            </a:r>
            <a:r>
              <a:rPr lang="it-IT" sz="3800" spc="150" dirty="0">
                <a:cs typeface="Arial MT"/>
              </a:rPr>
              <a:t>  </a:t>
            </a:r>
            <a:r>
              <a:rPr lang="it-IT" sz="3800" dirty="0">
                <a:cs typeface="Arial MT"/>
              </a:rPr>
              <a:t>ogni</a:t>
            </a:r>
            <a:r>
              <a:rPr lang="it-IT" sz="3800" spc="160" dirty="0">
                <a:cs typeface="Arial MT"/>
              </a:rPr>
              <a:t>  </a:t>
            </a:r>
            <a:r>
              <a:rPr lang="it-IT" sz="3800" dirty="0">
                <a:cs typeface="Arial MT"/>
              </a:rPr>
              <a:t>altro</a:t>
            </a:r>
            <a:r>
              <a:rPr lang="it-IT" sz="3800" spc="155" dirty="0">
                <a:cs typeface="Arial MT"/>
              </a:rPr>
              <a:t>  </a:t>
            </a:r>
            <a:r>
              <a:rPr lang="it-IT" sz="3800" dirty="0">
                <a:cs typeface="Arial MT"/>
              </a:rPr>
              <a:t>debitore</a:t>
            </a:r>
            <a:r>
              <a:rPr lang="it-IT" sz="3800" spc="155" dirty="0">
                <a:cs typeface="Arial MT"/>
              </a:rPr>
              <a:t>  </a:t>
            </a:r>
            <a:r>
              <a:rPr lang="it-IT" sz="3800" dirty="0">
                <a:cs typeface="Arial MT"/>
              </a:rPr>
              <a:t>non</a:t>
            </a:r>
            <a:r>
              <a:rPr lang="it-IT" sz="3800" spc="160" dirty="0">
                <a:cs typeface="Arial MT"/>
              </a:rPr>
              <a:t>  </a:t>
            </a:r>
            <a:r>
              <a:rPr lang="it-IT" sz="3800" dirty="0">
                <a:cs typeface="Arial MT"/>
              </a:rPr>
              <a:t>assoggettabile</a:t>
            </a:r>
            <a:r>
              <a:rPr lang="it-IT" sz="3800" spc="150" dirty="0">
                <a:cs typeface="Arial MT"/>
              </a:rPr>
              <a:t>  </a:t>
            </a:r>
            <a:r>
              <a:rPr lang="it-IT" sz="3800" dirty="0">
                <a:cs typeface="Arial MT"/>
              </a:rPr>
              <a:t>alla</a:t>
            </a:r>
            <a:r>
              <a:rPr lang="it-IT" sz="3800" spc="155" dirty="0">
                <a:cs typeface="Arial MT"/>
              </a:rPr>
              <a:t>  </a:t>
            </a:r>
            <a:r>
              <a:rPr lang="it-IT" sz="3800" spc="-10" dirty="0">
                <a:cs typeface="Arial MT"/>
              </a:rPr>
              <a:t>liquidazione </a:t>
            </a:r>
            <a:r>
              <a:rPr lang="it-IT" sz="3800" dirty="0">
                <a:cs typeface="Arial MT"/>
              </a:rPr>
              <a:t>giudiziale</a:t>
            </a:r>
            <a:r>
              <a:rPr lang="it-IT" sz="3800" spc="345" dirty="0">
                <a:cs typeface="Arial MT"/>
              </a:rPr>
              <a:t> </a:t>
            </a:r>
            <a:r>
              <a:rPr lang="it-IT" sz="3800" dirty="0">
                <a:cs typeface="Arial MT"/>
              </a:rPr>
              <a:t>ovvero</a:t>
            </a:r>
            <a:r>
              <a:rPr lang="it-IT" sz="3800" spc="335" dirty="0">
                <a:cs typeface="Arial MT"/>
              </a:rPr>
              <a:t> </a:t>
            </a:r>
            <a:r>
              <a:rPr lang="it-IT" sz="3800" dirty="0">
                <a:cs typeface="Arial MT"/>
              </a:rPr>
              <a:t>a</a:t>
            </a:r>
            <a:r>
              <a:rPr lang="it-IT" sz="3800" spc="335" dirty="0">
                <a:cs typeface="Arial MT"/>
              </a:rPr>
              <a:t> </a:t>
            </a:r>
            <a:r>
              <a:rPr lang="it-IT" sz="3800" dirty="0">
                <a:cs typeface="Arial MT"/>
              </a:rPr>
              <a:t>liquidazione</a:t>
            </a:r>
            <a:r>
              <a:rPr lang="it-IT" sz="3800" spc="345" dirty="0">
                <a:cs typeface="Arial MT"/>
              </a:rPr>
              <a:t> </a:t>
            </a:r>
            <a:r>
              <a:rPr lang="it-IT" sz="3800" dirty="0">
                <a:cs typeface="Arial MT"/>
              </a:rPr>
              <a:t>coatta</a:t>
            </a:r>
            <a:r>
              <a:rPr lang="it-IT" sz="3800" spc="340" dirty="0">
                <a:cs typeface="Arial MT"/>
              </a:rPr>
              <a:t> </a:t>
            </a:r>
            <a:r>
              <a:rPr lang="it-IT" sz="3800" dirty="0">
                <a:cs typeface="Arial MT"/>
              </a:rPr>
              <a:t>amministrativa</a:t>
            </a:r>
            <a:r>
              <a:rPr lang="it-IT" sz="3800" spc="335" dirty="0">
                <a:cs typeface="Arial MT"/>
              </a:rPr>
              <a:t> </a:t>
            </a:r>
            <a:r>
              <a:rPr lang="it-IT" sz="3800" dirty="0">
                <a:cs typeface="Arial MT"/>
              </a:rPr>
              <a:t>o</a:t>
            </a:r>
            <a:r>
              <a:rPr lang="it-IT" sz="3800" spc="335" dirty="0">
                <a:cs typeface="Arial MT"/>
              </a:rPr>
              <a:t> </a:t>
            </a:r>
            <a:r>
              <a:rPr lang="it-IT" sz="3800" dirty="0">
                <a:cs typeface="Arial MT"/>
              </a:rPr>
              <a:t>ad</a:t>
            </a:r>
            <a:r>
              <a:rPr lang="it-IT" sz="3800" spc="340" dirty="0">
                <a:cs typeface="Arial MT"/>
              </a:rPr>
              <a:t> </a:t>
            </a:r>
            <a:r>
              <a:rPr lang="it-IT" sz="3800" spc="-10" dirty="0">
                <a:cs typeface="Arial MT"/>
              </a:rPr>
              <a:t>altre </a:t>
            </a:r>
            <a:r>
              <a:rPr lang="it-IT" sz="3800" dirty="0">
                <a:cs typeface="Arial MT"/>
              </a:rPr>
              <a:t>procedure</a:t>
            </a:r>
            <a:r>
              <a:rPr lang="it-IT" sz="3800" spc="65" dirty="0">
                <a:cs typeface="Arial MT"/>
              </a:rPr>
              <a:t> </a:t>
            </a:r>
            <a:r>
              <a:rPr lang="it-IT" sz="3800" dirty="0">
                <a:cs typeface="Arial MT"/>
              </a:rPr>
              <a:t>liquidatorie</a:t>
            </a:r>
            <a:r>
              <a:rPr lang="it-IT" sz="3800" spc="80" dirty="0">
                <a:cs typeface="Arial MT"/>
              </a:rPr>
              <a:t> </a:t>
            </a:r>
            <a:r>
              <a:rPr lang="it-IT" sz="3800" dirty="0">
                <a:cs typeface="Arial MT"/>
              </a:rPr>
              <a:t>previste</a:t>
            </a:r>
            <a:r>
              <a:rPr lang="it-IT" sz="3800" spc="70" dirty="0">
                <a:cs typeface="Arial MT"/>
              </a:rPr>
              <a:t> </a:t>
            </a:r>
            <a:r>
              <a:rPr lang="it-IT" sz="3800" dirty="0">
                <a:cs typeface="Arial MT"/>
              </a:rPr>
              <a:t>dal</a:t>
            </a:r>
            <a:r>
              <a:rPr lang="it-IT" sz="3800" spc="65" dirty="0">
                <a:cs typeface="Arial MT"/>
              </a:rPr>
              <a:t> </a:t>
            </a:r>
            <a:r>
              <a:rPr lang="it-IT" sz="3800" dirty="0">
                <a:cs typeface="Arial MT"/>
              </a:rPr>
              <a:t>codice</a:t>
            </a:r>
            <a:r>
              <a:rPr lang="it-IT" sz="3800" spc="70" dirty="0">
                <a:cs typeface="Arial MT"/>
              </a:rPr>
              <a:t> </a:t>
            </a:r>
            <a:r>
              <a:rPr lang="it-IT" sz="3800" dirty="0">
                <a:cs typeface="Arial MT"/>
              </a:rPr>
              <a:t>civile</a:t>
            </a:r>
            <a:r>
              <a:rPr lang="it-IT" sz="3800" spc="70" dirty="0">
                <a:cs typeface="Arial MT"/>
              </a:rPr>
              <a:t> </a:t>
            </a:r>
            <a:r>
              <a:rPr lang="it-IT" sz="3800" dirty="0">
                <a:cs typeface="Arial MT"/>
              </a:rPr>
              <a:t>o</a:t>
            </a:r>
            <a:r>
              <a:rPr lang="it-IT" sz="3800" spc="70" dirty="0">
                <a:cs typeface="Arial MT"/>
              </a:rPr>
              <a:t> </a:t>
            </a:r>
            <a:r>
              <a:rPr lang="it-IT" sz="3800" dirty="0">
                <a:cs typeface="Arial MT"/>
              </a:rPr>
              <a:t>da</a:t>
            </a:r>
            <a:r>
              <a:rPr lang="it-IT" sz="3800" spc="75" dirty="0">
                <a:cs typeface="Arial MT"/>
              </a:rPr>
              <a:t> </a:t>
            </a:r>
            <a:r>
              <a:rPr lang="it-IT" sz="3800" dirty="0">
                <a:cs typeface="Arial MT"/>
              </a:rPr>
              <a:t>leggi</a:t>
            </a:r>
            <a:r>
              <a:rPr lang="it-IT" sz="3800" spc="65" dirty="0">
                <a:cs typeface="Arial MT"/>
              </a:rPr>
              <a:t> </a:t>
            </a:r>
            <a:r>
              <a:rPr lang="it-IT" sz="3800" spc="-10" dirty="0">
                <a:cs typeface="Arial MT"/>
              </a:rPr>
              <a:t>speciali </a:t>
            </a:r>
            <a:r>
              <a:rPr lang="it-IT" sz="3800" dirty="0">
                <a:cs typeface="Arial MT"/>
              </a:rPr>
              <a:t>per</a:t>
            </a:r>
            <a:r>
              <a:rPr lang="it-IT" sz="3800" spc="-45" dirty="0">
                <a:cs typeface="Arial MT"/>
              </a:rPr>
              <a:t> </a:t>
            </a:r>
            <a:r>
              <a:rPr lang="it-IT" sz="3800" dirty="0">
                <a:cs typeface="Arial MT"/>
              </a:rPr>
              <a:t>il</a:t>
            </a:r>
            <a:r>
              <a:rPr lang="it-IT" sz="3800" spc="-55" dirty="0">
                <a:cs typeface="Arial MT"/>
              </a:rPr>
              <a:t> </a:t>
            </a:r>
            <a:r>
              <a:rPr lang="it-IT" sz="3800" dirty="0">
                <a:cs typeface="Arial MT"/>
              </a:rPr>
              <a:t>caso</a:t>
            </a:r>
            <a:r>
              <a:rPr lang="it-IT" sz="3800" spc="-55" dirty="0">
                <a:cs typeface="Arial MT"/>
              </a:rPr>
              <a:t> </a:t>
            </a:r>
            <a:r>
              <a:rPr lang="it-IT" sz="3800" dirty="0">
                <a:cs typeface="Arial MT"/>
              </a:rPr>
              <a:t>di</a:t>
            </a:r>
            <a:r>
              <a:rPr lang="it-IT" sz="3800" spc="-60" dirty="0">
                <a:cs typeface="Arial MT"/>
              </a:rPr>
              <a:t> </a:t>
            </a:r>
            <a:r>
              <a:rPr lang="it-IT" sz="3800" dirty="0">
                <a:cs typeface="Arial MT"/>
              </a:rPr>
              <a:t>crisi</a:t>
            </a:r>
            <a:r>
              <a:rPr lang="it-IT" sz="3800" spc="-50" dirty="0">
                <a:cs typeface="Arial MT"/>
              </a:rPr>
              <a:t> </a:t>
            </a:r>
            <a:r>
              <a:rPr lang="it-IT" sz="3800" dirty="0">
                <a:cs typeface="Arial MT"/>
              </a:rPr>
              <a:t>o</a:t>
            </a:r>
            <a:r>
              <a:rPr lang="it-IT" sz="3800" spc="-55" dirty="0">
                <a:cs typeface="Arial MT"/>
              </a:rPr>
              <a:t> </a:t>
            </a:r>
            <a:r>
              <a:rPr lang="it-IT" sz="3800" dirty="0">
                <a:cs typeface="Arial MT"/>
              </a:rPr>
              <a:t>insolvenza</a:t>
            </a:r>
            <a:r>
              <a:rPr lang="it-IT" sz="3800" spc="-55" dirty="0">
                <a:cs typeface="Arial MT"/>
              </a:rPr>
              <a:t> </a:t>
            </a:r>
            <a:r>
              <a:rPr lang="it-IT" sz="3800" dirty="0">
                <a:cs typeface="Arial MT"/>
              </a:rPr>
              <a:t>(norma</a:t>
            </a:r>
            <a:r>
              <a:rPr lang="it-IT" sz="3800" spc="-55" dirty="0">
                <a:cs typeface="Arial MT"/>
              </a:rPr>
              <a:t> </a:t>
            </a:r>
            <a:r>
              <a:rPr lang="it-IT" sz="3800" dirty="0">
                <a:cs typeface="Arial MT"/>
              </a:rPr>
              <a:t>di</a:t>
            </a:r>
            <a:r>
              <a:rPr lang="it-IT" sz="3800" spc="-55" dirty="0">
                <a:cs typeface="Arial MT"/>
              </a:rPr>
              <a:t> </a:t>
            </a:r>
            <a:r>
              <a:rPr lang="it-IT" sz="3800" spc="-10" dirty="0">
                <a:cs typeface="Arial MT"/>
              </a:rPr>
              <a:t>chiusura);</a:t>
            </a:r>
            <a:endParaRPr lang="it-IT" sz="3800" dirty="0">
              <a:cs typeface="Arial MT"/>
            </a:endParaRPr>
          </a:p>
          <a:p>
            <a:pPr marL="2620010" algn="just">
              <a:lnSpc>
                <a:spcPts val="2690"/>
              </a:lnSpc>
            </a:pPr>
            <a:r>
              <a:rPr lang="it-IT" sz="3800" dirty="0">
                <a:solidFill>
                  <a:srgbClr val="FF0000"/>
                </a:solidFill>
                <a:cs typeface="Arial MT"/>
              </a:rPr>
              <a:t>quindi</a:t>
            </a:r>
            <a:r>
              <a:rPr lang="it-IT" sz="3800" spc="-75" dirty="0">
                <a:solidFill>
                  <a:srgbClr val="FF0000"/>
                </a:solidFill>
                <a:cs typeface="Arial MT"/>
              </a:rPr>
              <a:t> </a:t>
            </a:r>
            <a:r>
              <a:rPr lang="it-IT" sz="3800" dirty="0">
                <a:solidFill>
                  <a:srgbClr val="FF0000"/>
                </a:solidFill>
                <a:cs typeface="Arial MT"/>
              </a:rPr>
              <a:t>un</a:t>
            </a:r>
            <a:r>
              <a:rPr lang="it-IT" sz="3800" spc="-75" dirty="0">
                <a:solidFill>
                  <a:srgbClr val="FF0000"/>
                </a:solidFill>
                <a:cs typeface="Arial MT"/>
              </a:rPr>
              <a:t> </a:t>
            </a:r>
            <a:r>
              <a:rPr lang="it-IT" sz="3800" dirty="0">
                <a:solidFill>
                  <a:srgbClr val="FF0000"/>
                </a:solidFill>
                <a:cs typeface="Arial MT"/>
              </a:rPr>
              <a:t>universo</a:t>
            </a:r>
            <a:r>
              <a:rPr lang="it-IT" sz="3800" spc="-75" dirty="0">
                <a:solidFill>
                  <a:srgbClr val="FF0000"/>
                </a:solidFill>
                <a:cs typeface="Arial MT"/>
              </a:rPr>
              <a:t> </a:t>
            </a:r>
            <a:r>
              <a:rPr lang="it-IT" sz="3800" dirty="0">
                <a:solidFill>
                  <a:srgbClr val="FF0000"/>
                </a:solidFill>
                <a:cs typeface="Arial MT"/>
              </a:rPr>
              <a:t>molto</a:t>
            </a:r>
            <a:r>
              <a:rPr lang="it-IT" sz="3800" spc="-70" dirty="0">
                <a:solidFill>
                  <a:srgbClr val="FF0000"/>
                </a:solidFill>
                <a:cs typeface="Arial MT"/>
              </a:rPr>
              <a:t> </a:t>
            </a:r>
            <a:r>
              <a:rPr lang="it-IT" sz="3800" spc="-10" dirty="0">
                <a:solidFill>
                  <a:srgbClr val="FF0000"/>
                </a:solidFill>
                <a:cs typeface="Arial MT"/>
              </a:rPr>
              <a:t>ampio</a:t>
            </a:r>
            <a:endParaRPr lang="it-IT" sz="3800" dirty="0">
              <a:cs typeface="Arial MT"/>
            </a:endParaRPr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8287509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2CE24FC-2C92-D842-C9E2-F19AFE22B7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it-IT" sz="2400" dirty="0"/>
              <a:t>Lettera d)</a:t>
            </a:r>
            <a:br>
              <a:rPr lang="it-IT" sz="2400" dirty="0"/>
            </a:br>
            <a:r>
              <a:rPr lang="it-IT" sz="2400" dirty="0"/>
              <a:t>«</a:t>
            </a:r>
            <a:r>
              <a:rPr lang="it-IT" sz="2400" dirty="0">
                <a:highlight>
                  <a:srgbClr val="FFFF00"/>
                </a:highlight>
              </a:rPr>
              <a:t>Impresa minore</a:t>
            </a:r>
            <a:r>
              <a:rPr lang="it-IT" sz="2400" dirty="0"/>
              <a:t>»: l’impresa che presenta congiuntamente i seguenti requisiti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D4EDEB01-956A-66DA-7C7A-C00F25FC8E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12700" marR="5715" indent="433705" algn="just">
              <a:lnSpc>
                <a:spcPts val="2760"/>
              </a:lnSpc>
              <a:spcBef>
                <a:spcPts val="290"/>
              </a:spcBef>
              <a:buAutoNum type="arabicParenR"/>
              <a:tabLst>
                <a:tab pos="446405" algn="l"/>
              </a:tabLst>
            </a:pPr>
            <a:r>
              <a:rPr lang="it-IT" sz="2800" dirty="0">
                <a:latin typeface="Arial MT"/>
                <a:cs typeface="Arial MT"/>
              </a:rPr>
              <a:t>un</a:t>
            </a:r>
            <a:r>
              <a:rPr lang="it-IT" sz="2800" spc="515" dirty="0">
                <a:latin typeface="Arial MT"/>
                <a:cs typeface="Arial MT"/>
              </a:rPr>
              <a:t> </a:t>
            </a:r>
            <a:r>
              <a:rPr lang="it-IT" sz="2800" b="1" dirty="0">
                <a:latin typeface="Arial"/>
                <a:cs typeface="Arial"/>
              </a:rPr>
              <a:t>attivo</a:t>
            </a:r>
            <a:r>
              <a:rPr lang="it-IT" sz="2800" b="1" spc="520" dirty="0">
                <a:latin typeface="Arial"/>
                <a:cs typeface="Arial"/>
              </a:rPr>
              <a:t> </a:t>
            </a:r>
            <a:r>
              <a:rPr lang="it-IT" sz="2800" dirty="0">
                <a:latin typeface="Arial MT"/>
                <a:cs typeface="Arial MT"/>
              </a:rPr>
              <a:t>patrimoniale</a:t>
            </a:r>
            <a:r>
              <a:rPr lang="it-IT" sz="2800" spc="52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di</a:t>
            </a:r>
            <a:r>
              <a:rPr lang="it-IT" sz="2800" spc="51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ammontare</a:t>
            </a:r>
            <a:r>
              <a:rPr lang="it-IT" sz="2800" spc="51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complessivo</a:t>
            </a:r>
            <a:r>
              <a:rPr lang="it-IT" sz="2800" spc="52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annuo</a:t>
            </a:r>
            <a:r>
              <a:rPr lang="it-IT" sz="2800" spc="520" dirty="0">
                <a:latin typeface="Arial MT"/>
                <a:cs typeface="Arial MT"/>
              </a:rPr>
              <a:t> </a:t>
            </a:r>
            <a:r>
              <a:rPr lang="it-IT" sz="2800" spc="-25" dirty="0">
                <a:latin typeface="Arial MT"/>
                <a:cs typeface="Arial MT"/>
              </a:rPr>
              <a:t>non </a:t>
            </a:r>
            <a:r>
              <a:rPr lang="it-IT" sz="2800" dirty="0">
                <a:latin typeface="Arial MT"/>
                <a:cs typeface="Arial MT"/>
              </a:rPr>
              <a:t>superiore</a:t>
            </a:r>
            <a:r>
              <a:rPr lang="it-IT" sz="2800" spc="10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ad</a:t>
            </a:r>
            <a:r>
              <a:rPr lang="it-IT" sz="2800" spc="10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euro</a:t>
            </a:r>
            <a:r>
              <a:rPr lang="it-IT" sz="2800" spc="105" dirty="0">
                <a:latin typeface="Arial MT"/>
                <a:cs typeface="Arial MT"/>
              </a:rPr>
              <a:t> </a:t>
            </a:r>
            <a:r>
              <a:rPr lang="it-IT" sz="2800" b="1" dirty="0">
                <a:latin typeface="Arial"/>
                <a:cs typeface="Arial"/>
              </a:rPr>
              <a:t>trecentomila</a:t>
            </a:r>
            <a:r>
              <a:rPr lang="it-IT" sz="2800" b="1" spc="110" dirty="0">
                <a:latin typeface="Arial"/>
                <a:cs typeface="Arial"/>
              </a:rPr>
              <a:t> </a:t>
            </a:r>
            <a:r>
              <a:rPr lang="it-IT" sz="2800" dirty="0">
                <a:latin typeface="Arial MT"/>
                <a:cs typeface="Arial MT"/>
              </a:rPr>
              <a:t>nei</a:t>
            </a:r>
            <a:r>
              <a:rPr lang="it-IT" sz="2800" spc="10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tre</a:t>
            </a:r>
            <a:r>
              <a:rPr lang="it-IT" sz="2800" spc="10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esercizi</a:t>
            </a:r>
            <a:r>
              <a:rPr lang="it-IT" sz="2800" spc="11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antecedenti</a:t>
            </a:r>
            <a:r>
              <a:rPr lang="it-IT" sz="2800" spc="10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la</a:t>
            </a:r>
            <a:r>
              <a:rPr lang="it-IT" sz="2800" spc="105" dirty="0">
                <a:latin typeface="Arial MT"/>
                <a:cs typeface="Arial MT"/>
              </a:rPr>
              <a:t> </a:t>
            </a:r>
            <a:r>
              <a:rPr lang="it-IT" sz="2800" spc="-20" dirty="0">
                <a:latin typeface="Arial MT"/>
                <a:cs typeface="Arial MT"/>
              </a:rPr>
              <a:t>data </a:t>
            </a:r>
            <a:r>
              <a:rPr lang="it-IT" sz="2800" dirty="0">
                <a:latin typeface="Arial MT"/>
                <a:cs typeface="Arial MT"/>
              </a:rPr>
              <a:t>di</a:t>
            </a:r>
            <a:r>
              <a:rPr lang="it-IT" sz="2800" spc="229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deposito</a:t>
            </a:r>
            <a:r>
              <a:rPr lang="it-IT" sz="2800" spc="24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della</a:t>
            </a:r>
            <a:r>
              <a:rPr lang="it-IT" sz="2800" spc="24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istanza</a:t>
            </a:r>
            <a:r>
              <a:rPr lang="it-IT" sz="2800" spc="23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di</a:t>
            </a:r>
            <a:r>
              <a:rPr lang="it-IT" sz="2800" spc="23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apertura</a:t>
            </a:r>
            <a:r>
              <a:rPr lang="it-IT" sz="2800" spc="23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della</a:t>
            </a:r>
            <a:r>
              <a:rPr lang="it-IT" sz="2800" spc="23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liquidazione</a:t>
            </a:r>
            <a:r>
              <a:rPr lang="it-IT" sz="2800" spc="25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giudiziale</a:t>
            </a:r>
            <a:r>
              <a:rPr lang="it-IT" sz="2800" spc="235" dirty="0">
                <a:latin typeface="Arial MT"/>
                <a:cs typeface="Arial MT"/>
              </a:rPr>
              <a:t> </a:t>
            </a:r>
            <a:r>
              <a:rPr lang="it-IT" sz="2800" spc="-50" dirty="0">
                <a:latin typeface="Arial MT"/>
                <a:cs typeface="Arial MT"/>
              </a:rPr>
              <a:t>o </a:t>
            </a:r>
            <a:r>
              <a:rPr lang="it-IT" sz="2800" dirty="0">
                <a:latin typeface="Arial MT"/>
                <a:cs typeface="Arial MT"/>
              </a:rPr>
              <a:t>dall'inizio</a:t>
            </a:r>
            <a:r>
              <a:rPr lang="it-IT" sz="2800" spc="-8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dell'attività</a:t>
            </a:r>
            <a:r>
              <a:rPr lang="it-IT" sz="2800" spc="-8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se</a:t>
            </a:r>
            <a:r>
              <a:rPr lang="it-IT" sz="2800" spc="-8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di</a:t>
            </a:r>
            <a:r>
              <a:rPr lang="it-IT" sz="2800" spc="-9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durata</a:t>
            </a:r>
            <a:r>
              <a:rPr lang="it-IT" sz="2800" spc="-80" dirty="0">
                <a:latin typeface="Arial MT"/>
                <a:cs typeface="Arial MT"/>
              </a:rPr>
              <a:t> </a:t>
            </a:r>
            <a:r>
              <a:rPr lang="it-IT" sz="2800" spc="-10" dirty="0">
                <a:latin typeface="Arial MT"/>
                <a:cs typeface="Arial MT"/>
              </a:rPr>
              <a:t>inferiore;</a:t>
            </a:r>
            <a:endParaRPr lang="it-IT" sz="2800" dirty="0">
              <a:latin typeface="Arial MT"/>
              <a:cs typeface="Arial MT"/>
            </a:endParaRPr>
          </a:p>
          <a:p>
            <a:pPr marL="12700" marR="5080" indent="450850" algn="just">
              <a:lnSpc>
                <a:spcPts val="2760"/>
              </a:lnSpc>
              <a:buFont typeface="Arial MT"/>
              <a:buAutoNum type="arabicParenR"/>
              <a:tabLst>
                <a:tab pos="463550" algn="l"/>
              </a:tabLst>
            </a:pPr>
            <a:r>
              <a:rPr lang="it-IT" sz="2800" b="1" dirty="0">
                <a:latin typeface="Arial"/>
                <a:cs typeface="Arial"/>
              </a:rPr>
              <a:t>ricavi</a:t>
            </a:r>
            <a:r>
              <a:rPr lang="it-IT" sz="2800" dirty="0">
                <a:latin typeface="Arial MT"/>
                <a:cs typeface="Arial MT"/>
              </a:rPr>
              <a:t>,</a:t>
            </a:r>
            <a:r>
              <a:rPr lang="it-IT" sz="2800" spc="5" dirty="0">
                <a:latin typeface="Arial MT"/>
                <a:cs typeface="Arial MT"/>
              </a:rPr>
              <a:t>  </a:t>
            </a:r>
            <a:r>
              <a:rPr lang="it-IT" sz="2800" dirty="0">
                <a:latin typeface="Arial MT"/>
                <a:cs typeface="Arial MT"/>
              </a:rPr>
              <a:t>in</a:t>
            </a:r>
            <a:r>
              <a:rPr lang="it-IT" sz="2800" spc="10" dirty="0">
                <a:latin typeface="Arial MT"/>
                <a:cs typeface="Arial MT"/>
              </a:rPr>
              <a:t>  </a:t>
            </a:r>
            <a:r>
              <a:rPr lang="it-IT" sz="2800" dirty="0">
                <a:latin typeface="Arial MT"/>
                <a:cs typeface="Arial MT"/>
              </a:rPr>
              <a:t>qualunque</a:t>
            </a:r>
            <a:r>
              <a:rPr lang="it-IT" sz="2800" spc="10" dirty="0">
                <a:latin typeface="Arial MT"/>
                <a:cs typeface="Arial MT"/>
              </a:rPr>
              <a:t>  </a:t>
            </a:r>
            <a:r>
              <a:rPr lang="it-IT" sz="2800" dirty="0">
                <a:latin typeface="Arial MT"/>
                <a:cs typeface="Arial MT"/>
              </a:rPr>
              <a:t>modo</a:t>
            </a:r>
            <a:r>
              <a:rPr lang="it-IT" sz="2800" spc="15" dirty="0">
                <a:latin typeface="Arial MT"/>
                <a:cs typeface="Arial MT"/>
              </a:rPr>
              <a:t>  </a:t>
            </a:r>
            <a:r>
              <a:rPr lang="it-IT" sz="2800" dirty="0">
                <a:latin typeface="Arial MT"/>
                <a:cs typeface="Arial MT"/>
              </a:rPr>
              <a:t>essi</a:t>
            </a:r>
            <a:r>
              <a:rPr lang="it-IT" sz="2800" spc="10" dirty="0">
                <a:latin typeface="Arial MT"/>
                <a:cs typeface="Arial MT"/>
              </a:rPr>
              <a:t>  </a:t>
            </a:r>
            <a:r>
              <a:rPr lang="it-IT" sz="2800" dirty="0">
                <a:latin typeface="Arial MT"/>
                <a:cs typeface="Arial MT"/>
              </a:rPr>
              <a:t>risultino,</a:t>
            </a:r>
            <a:r>
              <a:rPr lang="it-IT" sz="2800" spc="15" dirty="0">
                <a:latin typeface="Arial MT"/>
                <a:cs typeface="Arial MT"/>
              </a:rPr>
              <a:t>  </a:t>
            </a:r>
            <a:r>
              <a:rPr lang="it-IT" sz="2800" dirty="0">
                <a:latin typeface="Arial MT"/>
                <a:cs typeface="Arial MT"/>
              </a:rPr>
              <a:t>per</a:t>
            </a:r>
            <a:r>
              <a:rPr lang="it-IT" sz="2800" spc="10" dirty="0">
                <a:latin typeface="Arial MT"/>
                <a:cs typeface="Arial MT"/>
              </a:rPr>
              <a:t>  </a:t>
            </a:r>
            <a:r>
              <a:rPr lang="it-IT" sz="2800" dirty="0">
                <a:latin typeface="Arial MT"/>
                <a:cs typeface="Arial MT"/>
              </a:rPr>
              <a:t>un</a:t>
            </a:r>
            <a:r>
              <a:rPr lang="it-IT" sz="2800" spc="10" dirty="0">
                <a:latin typeface="Arial MT"/>
                <a:cs typeface="Arial MT"/>
              </a:rPr>
              <a:t>  </a:t>
            </a:r>
            <a:r>
              <a:rPr lang="it-IT" sz="2800" spc="-10" dirty="0">
                <a:latin typeface="Arial MT"/>
                <a:cs typeface="Arial MT"/>
              </a:rPr>
              <a:t>ammontare </a:t>
            </a:r>
            <a:r>
              <a:rPr lang="it-IT" sz="2800" dirty="0">
                <a:latin typeface="Arial MT"/>
                <a:cs typeface="Arial MT"/>
              </a:rPr>
              <a:t>complessivo</a:t>
            </a:r>
            <a:r>
              <a:rPr lang="it-IT" sz="2800" spc="45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annuo</a:t>
            </a:r>
            <a:r>
              <a:rPr lang="it-IT" sz="2800" spc="45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non</a:t>
            </a:r>
            <a:r>
              <a:rPr lang="it-IT" sz="2800" spc="45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superiore</a:t>
            </a:r>
            <a:r>
              <a:rPr lang="it-IT" sz="2800" spc="459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ad</a:t>
            </a:r>
            <a:r>
              <a:rPr lang="it-IT" sz="2800" spc="45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euro</a:t>
            </a:r>
            <a:r>
              <a:rPr lang="it-IT" sz="2800" spc="455" dirty="0">
                <a:latin typeface="Arial MT"/>
                <a:cs typeface="Arial MT"/>
              </a:rPr>
              <a:t> </a:t>
            </a:r>
            <a:r>
              <a:rPr lang="it-IT" sz="2800" b="1" dirty="0">
                <a:latin typeface="Arial"/>
                <a:cs typeface="Arial"/>
              </a:rPr>
              <a:t>duecentomila</a:t>
            </a:r>
            <a:r>
              <a:rPr lang="it-IT" sz="2800" b="1" spc="455" dirty="0">
                <a:latin typeface="Arial"/>
                <a:cs typeface="Arial"/>
              </a:rPr>
              <a:t> </a:t>
            </a:r>
            <a:r>
              <a:rPr lang="it-IT" sz="2800" dirty="0">
                <a:latin typeface="Arial MT"/>
                <a:cs typeface="Arial MT"/>
              </a:rPr>
              <a:t>nei</a:t>
            </a:r>
            <a:r>
              <a:rPr lang="it-IT" sz="2800" spc="450" dirty="0">
                <a:latin typeface="Arial MT"/>
                <a:cs typeface="Arial MT"/>
              </a:rPr>
              <a:t> </a:t>
            </a:r>
            <a:r>
              <a:rPr lang="it-IT" sz="2800" spc="-25" dirty="0">
                <a:latin typeface="Arial MT"/>
                <a:cs typeface="Arial MT"/>
              </a:rPr>
              <a:t>tre </a:t>
            </a:r>
            <a:r>
              <a:rPr lang="it-IT" sz="2800" dirty="0">
                <a:latin typeface="Arial MT"/>
                <a:cs typeface="Arial MT"/>
              </a:rPr>
              <a:t>esercizi</a:t>
            </a:r>
            <a:r>
              <a:rPr lang="it-IT" sz="2800" spc="-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antecedenti</a:t>
            </a:r>
            <a:r>
              <a:rPr lang="it-IT" sz="2800" spc="1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la</a:t>
            </a:r>
            <a:r>
              <a:rPr lang="it-IT" sz="2800" spc="1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data di deposito dell'istanza</a:t>
            </a:r>
            <a:r>
              <a:rPr lang="it-IT" sz="2800" spc="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di apertura </a:t>
            </a:r>
            <a:r>
              <a:rPr lang="it-IT" sz="2800" spc="-10" dirty="0">
                <a:latin typeface="Arial MT"/>
                <a:cs typeface="Arial MT"/>
              </a:rPr>
              <a:t>della </a:t>
            </a:r>
            <a:r>
              <a:rPr lang="it-IT" sz="2800" dirty="0">
                <a:latin typeface="Arial MT"/>
                <a:cs typeface="Arial MT"/>
              </a:rPr>
              <a:t>liquidazione</a:t>
            </a:r>
            <a:r>
              <a:rPr lang="it-IT" sz="2800" spc="13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giudiziale</a:t>
            </a:r>
            <a:r>
              <a:rPr lang="it-IT" sz="2800" spc="14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o</a:t>
            </a:r>
            <a:r>
              <a:rPr lang="it-IT" sz="2800" spc="14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dall'inizio</a:t>
            </a:r>
            <a:r>
              <a:rPr lang="it-IT" sz="2800" spc="13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dell'attività</a:t>
            </a:r>
            <a:r>
              <a:rPr lang="it-IT" sz="2800" spc="13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se</a:t>
            </a:r>
            <a:r>
              <a:rPr lang="it-IT" sz="2800" spc="13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di</a:t>
            </a:r>
            <a:r>
              <a:rPr lang="it-IT" sz="2800" spc="13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durata</a:t>
            </a:r>
            <a:r>
              <a:rPr lang="it-IT" sz="2800" spc="135" dirty="0">
                <a:latin typeface="Arial MT"/>
                <a:cs typeface="Arial MT"/>
              </a:rPr>
              <a:t> </a:t>
            </a:r>
            <a:r>
              <a:rPr lang="it-IT" sz="2800" spc="-10" dirty="0">
                <a:latin typeface="Arial MT"/>
                <a:cs typeface="Arial MT"/>
              </a:rPr>
              <a:t>inferiore;</a:t>
            </a:r>
            <a:endParaRPr lang="it-IT" sz="2800" dirty="0">
              <a:latin typeface="Arial MT"/>
              <a:cs typeface="Arial MT"/>
            </a:endParaRPr>
          </a:p>
          <a:p>
            <a:pPr marL="371475" indent="-358775" algn="just">
              <a:lnSpc>
                <a:spcPts val="2630"/>
              </a:lnSpc>
              <a:buAutoNum type="arabicParenR"/>
              <a:tabLst>
                <a:tab pos="371475" algn="l"/>
              </a:tabLst>
            </a:pPr>
            <a:r>
              <a:rPr lang="it-IT" sz="2800" dirty="0">
                <a:latin typeface="Arial MT"/>
                <a:cs typeface="Arial MT"/>
              </a:rPr>
              <a:t>un</a:t>
            </a:r>
            <a:r>
              <a:rPr lang="it-IT" sz="2800" spc="-4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ammontare</a:t>
            </a:r>
            <a:r>
              <a:rPr lang="it-IT" sz="2800" spc="-4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di</a:t>
            </a:r>
            <a:r>
              <a:rPr lang="it-IT" sz="2800" spc="-45" dirty="0">
                <a:latin typeface="Arial MT"/>
                <a:cs typeface="Arial MT"/>
              </a:rPr>
              <a:t> </a:t>
            </a:r>
            <a:r>
              <a:rPr lang="it-IT" sz="2800" b="1" dirty="0">
                <a:latin typeface="Arial"/>
                <a:cs typeface="Arial"/>
              </a:rPr>
              <a:t>debiti</a:t>
            </a:r>
            <a:r>
              <a:rPr lang="it-IT" sz="2800" b="1" spc="-30" dirty="0">
                <a:latin typeface="Arial"/>
                <a:cs typeface="Arial"/>
              </a:rPr>
              <a:t> </a:t>
            </a:r>
            <a:r>
              <a:rPr lang="it-IT" sz="2800" dirty="0">
                <a:latin typeface="Arial MT"/>
                <a:cs typeface="Arial MT"/>
              </a:rPr>
              <a:t>anche</a:t>
            </a:r>
            <a:r>
              <a:rPr lang="it-IT" sz="2800" spc="-4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non</a:t>
            </a:r>
            <a:r>
              <a:rPr lang="it-IT" sz="2800" spc="-4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scaduti</a:t>
            </a:r>
            <a:r>
              <a:rPr lang="it-IT" sz="2800" spc="-4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non</a:t>
            </a:r>
            <a:r>
              <a:rPr lang="it-IT" sz="2800" spc="-4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superiore</a:t>
            </a:r>
            <a:r>
              <a:rPr lang="it-IT" sz="2800" spc="-4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ad</a:t>
            </a:r>
            <a:r>
              <a:rPr lang="it-IT" sz="2800" spc="-45" dirty="0">
                <a:latin typeface="Arial MT"/>
                <a:cs typeface="Arial MT"/>
              </a:rPr>
              <a:t> </a:t>
            </a:r>
            <a:r>
              <a:rPr lang="it-IT" sz="2800" spc="-20" dirty="0">
                <a:latin typeface="Arial MT"/>
                <a:cs typeface="Arial MT"/>
              </a:rPr>
              <a:t>euro</a:t>
            </a:r>
            <a:endParaRPr lang="it-IT" sz="2800" dirty="0">
              <a:latin typeface="Arial MT"/>
              <a:cs typeface="Arial MT"/>
            </a:endParaRPr>
          </a:p>
          <a:p>
            <a:pPr marL="12700">
              <a:lnSpc>
                <a:spcPts val="2820"/>
              </a:lnSpc>
            </a:pPr>
            <a:r>
              <a:rPr lang="it-IT" sz="2800" b="1" spc="-10" dirty="0">
                <a:latin typeface="Arial"/>
                <a:cs typeface="Arial"/>
              </a:rPr>
              <a:t>cinquecentomila</a:t>
            </a:r>
            <a:r>
              <a:rPr lang="it-IT" sz="2800" spc="-10" dirty="0">
                <a:latin typeface="Arial MT"/>
                <a:cs typeface="Arial MT"/>
              </a:rPr>
              <a:t>…..</a:t>
            </a:r>
            <a:endParaRPr lang="it-IT" sz="2800" dirty="0">
              <a:latin typeface="Arial MT"/>
              <a:cs typeface="Arial MT"/>
            </a:endParaRP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9055798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C4F9845-3DB5-942B-E9F9-0177A7010E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44769"/>
            <a:ext cx="10515600" cy="5532194"/>
          </a:xfrm>
        </p:spPr>
        <p:txBody>
          <a:bodyPr>
            <a:normAutofit fontScale="92500" lnSpcReduction="10000"/>
          </a:bodyPr>
          <a:lstStyle/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lang="it-IT" b="1" spc="-10" dirty="0">
                <a:solidFill>
                  <a:srgbClr val="FF0000"/>
                </a:solidFill>
                <a:cs typeface="Arial MT"/>
              </a:rPr>
              <a:t>lettera e)</a:t>
            </a:r>
            <a:endParaRPr lang="it-IT" sz="2800" b="1" spc="-10" dirty="0">
              <a:solidFill>
                <a:srgbClr val="FF0000"/>
              </a:solidFill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it-IT" sz="2800" spc="-10" dirty="0">
                <a:cs typeface="Arial MT"/>
              </a:rPr>
              <a:t>“</a:t>
            </a:r>
            <a:r>
              <a:rPr lang="it-IT" sz="2800" b="1" u="heavy" spc="-10" dirty="0">
                <a:uFill>
                  <a:solidFill>
                    <a:srgbClr val="000000"/>
                  </a:solidFill>
                </a:uFill>
                <a:cs typeface="Arial"/>
              </a:rPr>
              <a:t>consumatore</a:t>
            </a:r>
            <a:r>
              <a:rPr lang="it-IT" sz="2800" spc="-10" dirty="0">
                <a:cs typeface="Arial MT"/>
              </a:rPr>
              <a:t>”:</a:t>
            </a:r>
            <a:endParaRPr lang="it-IT" sz="2800" dirty="0">
              <a:cs typeface="Arial MT"/>
            </a:endParaRPr>
          </a:p>
          <a:p>
            <a:pPr marL="240665" indent="-227965">
              <a:lnSpc>
                <a:spcPct val="100000"/>
              </a:lnSpc>
              <a:spcBef>
                <a:spcPts val="35"/>
              </a:spcBef>
              <a:buFont typeface="Symbol"/>
              <a:buChar char=""/>
              <a:tabLst>
                <a:tab pos="240665" algn="l"/>
              </a:tabLst>
            </a:pPr>
            <a:r>
              <a:rPr lang="it-IT" sz="2800" dirty="0">
                <a:cs typeface="Arial MT"/>
              </a:rPr>
              <a:t>la</a:t>
            </a:r>
            <a:r>
              <a:rPr lang="it-IT" sz="2800" spc="-90" dirty="0">
                <a:cs typeface="Arial MT"/>
              </a:rPr>
              <a:t> </a:t>
            </a:r>
            <a:r>
              <a:rPr lang="it-IT" sz="2800" dirty="0">
                <a:cs typeface="Arial MT"/>
              </a:rPr>
              <a:t>persona</a:t>
            </a:r>
            <a:r>
              <a:rPr lang="it-IT" sz="2800" spc="-75" dirty="0">
                <a:cs typeface="Arial MT"/>
              </a:rPr>
              <a:t> </a:t>
            </a:r>
            <a:r>
              <a:rPr lang="it-IT" sz="2800" dirty="0">
                <a:cs typeface="Arial MT"/>
              </a:rPr>
              <a:t>fisica</a:t>
            </a:r>
            <a:r>
              <a:rPr lang="it-IT" sz="2800" spc="-85" dirty="0">
                <a:cs typeface="Arial MT"/>
              </a:rPr>
              <a:t> </a:t>
            </a:r>
            <a:r>
              <a:rPr lang="it-IT" sz="2800" dirty="0">
                <a:cs typeface="Arial MT"/>
              </a:rPr>
              <a:t>(requisito</a:t>
            </a:r>
            <a:r>
              <a:rPr lang="it-IT" sz="2800" spc="-90" dirty="0">
                <a:cs typeface="Arial MT"/>
              </a:rPr>
              <a:t> </a:t>
            </a:r>
            <a:r>
              <a:rPr lang="it-IT" sz="2800" spc="-10" dirty="0">
                <a:cs typeface="Arial MT"/>
              </a:rPr>
              <a:t>soggettivo)</a:t>
            </a:r>
            <a:endParaRPr lang="it-IT" sz="2800" dirty="0">
              <a:cs typeface="Arial MT"/>
            </a:endParaRPr>
          </a:p>
          <a:p>
            <a:pPr marL="240665" marR="5080" indent="-228600">
              <a:lnSpc>
                <a:spcPts val="2760"/>
              </a:lnSpc>
              <a:spcBef>
                <a:spcPts val="240"/>
              </a:spcBef>
              <a:buFont typeface="Symbol"/>
              <a:buChar char=""/>
              <a:tabLst>
                <a:tab pos="240665" algn="l"/>
                <a:tab pos="1071245" algn="l"/>
                <a:tab pos="1199515" algn="l"/>
                <a:tab pos="1652270" algn="l"/>
                <a:tab pos="2292350" algn="l"/>
                <a:tab pos="2491740" algn="l"/>
                <a:tab pos="2857500" algn="l"/>
                <a:tab pos="3072765" algn="l"/>
                <a:tab pos="3495675" algn="l"/>
                <a:tab pos="4121150" algn="l"/>
                <a:tab pos="4268470" algn="l"/>
                <a:tab pos="5362575" algn="l"/>
                <a:tab pos="5544185" algn="l"/>
                <a:tab pos="7138670" algn="l"/>
                <a:tab pos="7185659" algn="l"/>
                <a:tab pos="7654925" algn="l"/>
                <a:tab pos="8291830" algn="l"/>
                <a:tab pos="8826500" algn="l"/>
              </a:tabLst>
            </a:pPr>
            <a:r>
              <a:rPr lang="it-IT" sz="2800" spc="-25" dirty="0">
                <a:cs typeface="Arial MT"/>
              </a:rPr>
              <a:t>che</a:t>
            </a:r>
            <a:r>
              <a:rPr lang="it-IT" sz="2800" dirty="0">
                <a:cs typeface="Arial MT"/>
              </a:rPr>
              <a:t>	</a:t>
            </a:r>
            <a:r>
              <a:rPr lang="it-IT" sz="2800" spc="-10" dirty="0">
                <a:cs typeface="Arial MT"/>
              </a:rPr>
              <a:t>agisce</a:t>
            </a:r>
            <a:r>
              <a:rPr lang="it-IT" sz="2800" dirty="0">
                <a:cs typeface="Arial MT"/>
              </a:rPr>
              <a:t>	</a:t>
            </a:r>
            <a:r>
              <a:rPr lang="it-IT" sz="2800" spc="-25" dirty="0">
                <a:cs typeface="Arial MT"/>
              </a:rPr>
              <a:t>per</a:t>
            </a:r>
            <a:r>
              <a:rPr lang="it-IT" sz="2800" dirty="0">
                <a:cs typeface="Arial MT"/>
              </a:rPr>
              <a:t>		</a:t>
            </a:r>
            <a:r>
              <a:rPr lang="it-IT" sz="2800" spc="-10" dirty="0">
                <a:cs typeface="Arial MT"/>
              </a:rPr>
              <a:t>scopi</a:t>
            </a:r>
            <a:r>
              <a:rPr lang="it-IT" sz="2800" dirty="0">
                <a:cs typeface="Arial MT"/>
              </a:rPr>
              <a:t>	</a:t>
            </a:r>
            <a:r>
              <a:rPr lang="it-IT" sz="2800" spc="-10" dirty="0">
                <a:cs typeface="Arial MT"/>
              </a:rPr>
              <a:t>estranei</a:t>
            </a:r>
            <a:r>
              <a:rPr lang="it-IT" sz="2800" dirty="0">
                <a:cs typeface="Arial MT"/>
              </a:rPr>
              <a:t>		</a:t>
            </a:r>
            <a:r>
              <a:rPr lang="it-IT" sz="2800" spc="-10" dirty="0">
                <a:cs typeface="Arial MT"/>
              </a:rPr>
              <a:t>all’attività</a:t>
            </a:r>
            <a:r>
              <a:rPr lang="it-IT" sz="2800" dirty="0">
                <a:cs typeface="Arial MT"/>
              </a:rPr>
              <a:t>	</a:t>
            </a:r>
            <a:r>
              <a:rPr lang="it-IT" sz="2800" spc="-10" dirty="0">
                <a:cs typeface="Arial MT"/>
              </a:rPr>
              <a:t>imprenditoriale, </a:t>
            </a:r>
            <a:r>
              <a:rPr lang="it-IT" sz="2800" dirty="0">
                <a:cs typeface="Arial MT"/>
              </a:rPr>
              <a:t>commerciale,</a:t>
            </a:r>
            <a:r>
              <a:rPr lang="it-IT" sz="2800" spc="-75" dirty="0">
                <a:cs typeface="Arial MT"/>
              </a:rPr>
              <a:t> </a:t>
            </a:r>
            <a:r>
              <a:rPr lang="it-IT" sz="2800" dirty="0">
                <a:cs typeface="Arial MT"/>
              </a:rPr>
              <a:t>artigiana</a:t>
            </a:r>
            <a:r>
              <a:rPr lang="it-IT" sz="2800" spc="-65" dirty="0">
                <a:cs typeface="Arial MT"/>
              </a:rPr>
              <a:t> </a:t>
            </a:r>
            <a:r>
              <a:rPr lang="it-IT" sz="2800" dirty="0">
                <a:cs typeface="Arial MT"/>
              </a:rPr>
              <a:t>o</a:t>
            </a:r>
            <a:r>
              <a:rPr lang="it-IT" sz="2800" spc="-75" dirty="0">
                <a:cs typeface="Arial MT"/>
              </a:rPr>
              <a:t> </a:t>
            </a:r>
            <a:r>
              <a:rPr lang="it-IT" sz="2800" spc="-10" dirty="0">
                <a:cs typeface="Arial MT"/>
              </a:rPr>
              <a:t>professionale</a:t>
            </a:r>
            <a:r>
              <a:rPr lang="it-IT" sz="2800" spc="-75" dirty="0">
                <a:cs typeface="Arial MT"/>
              </a:rPr>
              <a:t> </a:t>
            </a:r>
            <a:r>
              <a:rPr lang="it-IT" sz="2800" spc="-10" dirty="0">
                <a:cs typeface="Arial MT"/>
              </a:rPr>
              <a:t>eventualmente</a:t>
            </a:r>
            <a:r>
              <a:rPr lang="it-IT" sz="2800" spc="-75" dirty="0">
                <a:cs typeface="Arial MT"/>
              </a:rPr>
              <a:t> </a:t>
            </a:r>
            <a:r>
              <a:rPr lang="it-IT" sz="2800" spc="-10" dirty="0">
                <a:cs typeface="Arial MT"/>
              </a:rPr>
              <a:t>svolta, anche</a:t>
            </a:r>
            <a:r>
              <a:rPr lang="it-IT" sz="2800" dirty="0">
                <a:cs typeface="Arial MT"/>
              </a:rPr>
              <a:t>		</a:t>
            </a:r>
            <a:r>
              <a:rPr lang="it-IT" sz="2800" spc="-25" dirty="0">
                <a:cs typeface="Arial MT"/>
              </a:rPr>
              <a:t>se</a:t>
            </a:r>
            <a:r>
              <a:rPr lang="it-IT" sz="2800" dirty="0">
                <a:cs typeface="Arial MT"/>
              </a:rPr>
              <a:t>	</a:t>
            </a:r>
            <a:r>
              <a:rPr lang="it-IT" sz="2800" spc="-20" dirty="0">
                <a:cs typeface="Arial MT"/>
              </a:rPr>
              <a:t>socia</a:t>
            </a:r>
            <a:r>
              <a:rPr lang="it-IT" sz="2800" dirty="0">
                <a:cs typeface="Arial MT"/>
              </a:rPr>
              <a:t>	</a:t>
            </a:r>
            <a:r>
              <a:rPr lang="it-IT" sz="2800" spc="-25" dirty="0">
                <a:cs typeface="Arial MT"/>
              </a:rPr>
              <a:t>di</a:t>
            </a:r>
            <a:r>
              <a:rPr lang="it-IT" sz="2800" dirty="0">
                <a:cs typeface="Arial MT"/>
              </a:rPr>
              <a:t>	</a:t>
            </a:r>
            <a:r>
              <a:rPr lang="it-IT" sz="2800" spc="-25" dirty="0">
                <a:cs typeface="Arial MT"/>
              </a:rPr>
              <a:t>una</a:t>
            </a:r>
            <a:r>
              <a:rPr lang="it-IT" sz="2800" dirty="0">
                <a:cs typeface="Arial MT"/>
              </a:rPr>
              <a:t>	</a:t>
            </a:r>
            <a:r>
              <a:rPr lang="it-IT" sz="2800" spc="-10" dirty="0">
                <a:cs typeface="Arial MT"/>
              </a:rPr>
              <a:t>delle</a:t>
            </a:r>
            <a:r>
              <a:rPr lang="it-IT" sz="2800" dirty="0">
                <a:cs typeface="Arial MT"/>
              </a:rPr>
              <a:t>	</a:t>
            </a:r>
            <a:r>
              <a:rPr lang="it-IT" sz="2800" spc="-10" dirty="0">
                <a:cs typeface="Arial MT"/>
              </a:rPr>
              <a:t>società</a:t>
            </a:r>
            <a:r>
              <a:rPr lang="it-IT" sz="2800" dirty="0">
                <a:cs typeface="Arial MT"/>
              </a:rPr>
              <a:t>	</a:t>
            </a:r>
            <a:r>
              <a:rPr lang="it-IT" sz="2800" spc="-10" dirty="0">
                <a:cs typeface="Arial MT"/>
              </a:rPr>
              <a:t>appartenenti</a:t>
            </a:r>
            <a:r>
              <a:rPr lang="it-IT" sz="2800" dirty="0">
                <a:cs typeface="Arial MT"/>
              </a:rPr>
              <a:t>		</a:t>
            </a:r>
            <a:r>
              <a:rPr lang="it-IT" sz="2800" spc="-25" dirty="0">
                <a:cs typeface="Arial MT"/>
              </a:rPr>
              <a:t>ad</a:t>
            </a:r>
            <a:r>
              <a:rPr lang="it-IT" sz="2800" dirty="0">
                <a:cs typeface="Arial MT"/>
              </a:rPr>
              <a:t>	</a:t>
            </a:r>
            <a:r>
              <a:rPr lang="it-IT" sz="2800" spc="-25" dirty="0">
                <a:cs typeface="Arial MT"/>
              </a:rPr>
              <a:t>uno</a:t>
            </a:r>
            <a:r>
              <a:rPr lang="it-IT" sz="2800" dirty="0">
                <a:cs typeface="Arial MT"/>
              </a:rPr>
              <a:t>	</a:t>
            </a:r>
            <a:r>
              <a:rPr lang="it-IT" sz="2800" spc="-25" dirty="0">
                <a:cs typeface="Arial MT"/>
              </a:rPr>
              <a:t>dei</a:t>
            </a:r>
            <a:r>
              <a:rPr lang="it-IT" sz="2800" dirty="0">
                <a:cs typeface="Arial MT"/>
              </a:rPr>
              <a:t>	</a:t>
            </a:r>
            <a:r>
              <a:rPr lang="it-IT" sz="2800" spc="-20" dirty="0">
                <a:cs typeface="Arial MT"/>
              </a:rPr>
              <a:t>tipi </a:t>
            </a:r>
            <a:r>
              <a:rPr lang="it-IT" sz="2800" dirty="0">
                <a:cs typeface="Arial MT"/>
              </a:rPr>
              <a:t>regolati</a:t>
            </a:r>
            <a:r>
              <a:rPr lang="it-IT" sz="2800" spc="175" dirty="0">
                <a:cs typeface="Arial MT"/>
              </a:rPr>
              <a:t> </a:t>
            </a:r>
            <a:r>
              <a:rPr lang="it-IT" sz="2800" dirty="0">
                <a:cs typeface="Arial MT"/>
              </a:rPr>
              <a:t>nei</a:t>
            </a:r>
            <a:r>
              <a:rPr lang="it-IT" sz="2800" spc="185" dirty="0">
                <a:cs typeface="Arial MT"/>
              </a:rPr>
              <a:t> </a:t>
            </a:r>
            <a:r>
              <a:rPr lang="it-IT" sz="2800" dirty="0">
                <a:cs typeface="Arial MT"/>
              </a:rPr>
              <a:t>capi</a:t>
            </a:r>
            <a:r>
              <a:rPr lang="it-IT" sz="2800" spc="175" dirty="0">
                <a:cs typeface="Arial MT"/>
              </a:rPr>
              <a:t> </a:t>
            </a:r>
            <a:r>
              <a:rPr lang="it-IT" sz="2800" dirty="0">
                <a:cs typeface="Arial MT"/>
              </a:rPr>
              <a:t>III,</a:t>
            </a:r>
            <a:r>
              <a:rPr lang="it-IT" sz="2800" spc="170" dirty="0">
                <a:cs typeface="Arial MT"/>
              </a:rPr>
              <a:t> </a:t>
            </a:r>
            <a:r>
              <a:rPr lang="it-IT" sz="2800" dirty="0">
                <a:cs typeface="Arial MT"/>
              </a:rPr>
              <a:t>IV</a:t>
            </a:r>
            <a:r>
              <a:rPr lang="it-IT" sz="2800" spc="160" dirty="0">
                <a:cs typeface="Arial MT"/>
              </a:rPr>
              <a:t> </a:t>
            </a:r>
            <a:r>
              <a:rPr lang="it-IT" sz="2800" dirty="0">
                <a:cs typeface="Arial MT"/>
              </a:rPr>
              <a:t>e</a:t>
            </a:r>
            <a:r>
              <a:rPr lang="it-IT" sz="2800" spc="175" dirty="0">
                <a:cs typeface="Arial MT"/>
              </a:rPr>
              <a:t> </a:t>
            </a:r>
            <a:r>
              <a:rPr lang="it-IT" sz="2800" dirty="0">
                <a:cs typeface="Arial MT"/>
              </a:rPr>
              <a:t>VI</a:t>
            </a:r>
            <a:r>
              <a:rPr lang="it-IT" sz="2800" spc="185" dirty="0">
                <a:cs typeface="Arial MT"/>
              </a:rPr>
              <a:t> </a:t>
            </a:r>
            <a:r>
              <a:rPr lang="it-IT" sz="2800" dirty="0">
                <a:cs typeface="Arial MT"/>
              </a:rPr>
              <a:t>del</a:t>
            </a:r>
            <a:r>
              <a:rPr lang="it-IT" sz="2800" spc="175" dirty="0">
                <a:cs typeface="Arial MT"/>
              </a:rPr>
              <a:t> </a:t>
            </a:r>
            <a:r>
              <a:rPr lang="it-IT" sz="2800" dirty="0">
                <a:cs typeface="Arial MT"/>
              </a:rPr>
              <a:t>titolo</a:t>
            </a:r>
            <a:r>
              <a:rPr lang="it-IT" sz="2800" spc="175" dirty="0">
                <a:cs typeface="Arial MT"/>
              </a:rPr>
              <a:t> </a:t>
            </a:r>
            <a:r>
              <a:rPr lang="it-IT" sz="2800" dirty="0">
                <a:cs typeface="Arial MT"/>
              </a:rPr>
              <a:t>V</a:t>
            </a:r>
            <a:r>
              <a:rPr lang="it-IT" sz="2800" spc="180" dirty="0">
                <a:cs typeface="Arial MT"/>
              </a:rPr>
              <a:t> </a:t>
            </a:r>
            <a:r>
              <a:rPr lang="it-IT" sz="2800" dirty="0">
                <a:cs typeface="Arial MT"/>
              </a:rPr>
              <a:t>del</a:t>
            </a:r>
            <a:r>
              <a:rPr lang="it-IT" sz="2800" spc="175" dirty="0">
                <a:cs typeface="Arial MT"/>
              </a:rPr>
              <a:t> </a:t>
            </a:r>
            <a:r>
              <a:rPr lang="it-IT" sz="2800" dirty="0">
                <a:cs typeface="Arial MT"/>
              </a:rPr>
              <a:t>libro</a:t>
            </a:r>
            <a:r>
              <a:rPr lang="it-IT" sz="2800" spc="180" dirty="0">
                <a:cs typeface="Arial MT"/>
              </a:rPr>
              <a:t> </a:t>
            </a:r>
            <a:r>
              <a:rPr lang="it-IT" sz="2800" dirty="0">
                <a:cs typeface="Arial MT"/>
              </a:rPr>
              <a:t>quinto</a:t>
            </a:r>
            <a:r>
              <a:rPr lang="it-IT" sz="2800" spc="190" dirty="0">
                <a:cs typeface="Arial MT"/>
              </a:rPr>
              <a:t> </a:t>
            </a:r>
            <a:r>
              <a:rPr lang="it-IT" sz="2800" dirty="0">
                <a:cs typeface="Arial MT"/>
              </a:rPr>
              <a:t>del</a:t>
            </a:r>
            <a:r>
              <a:rPr lang="it-IT" sz="2800" spc="175" dirty="0">
                <a:cs typeface="Arial MT"/>
              </a:rPr>
              <a:t> </a:t>
            </a:r>
            <a:r>
              <a:rPr lang="it-IT" sz="2800" spc="-10" dirty="0">
                <a:cs typeface="Arial MT"/>
              </a:rPr>
              <a:t>codice </a:t>
            </a:r>
            <a:r>
              <a:rPr lang="it-IT" sz="2800" dirty="0">
                <a:cs typeface="Arial MT"/>
              </a:rPr>
              <a:t>civile,</a:t>
            </a:r>
            <a:r>
              <a:rPr lang="it-IT" sz="2800" spc="-50" dirty="0">
                <a:cs typeface="Arial MT"/>
              </a:rPr>
              <a:t> </a:t>
            </a:r>
            <a:r>
              <a:rPr lang="it-IT" sz="2800" dirty="0">
                <a:cs typeface="Arial MT"/>
              </a:rPr>
              <a:t>per</a:t>
            </a:r>
            <a:r>
              <a:rPr lang="it-IT" sz="2800" spc="-40" dirty="0">
                <a:cs typeface="Arial MT"/>
              </a:rPr>
              <a:t> </a:t>
            </a:r>
            <a:r>
              <a:rPr lang="it-IT" sz="2800" dirty="0">
                <a:cs typeface="Arial MT"/>
              </a:rPr>
              <a:t>i</a:t>
            </a:r>
            <a:r>
              <a:rPr lang="it-IT" sz="2800" spc="-65" dirty="0">
                <a:cs typeface="Arial MT"/>
              </a:rPr>
              <a:t> </a:t>
            </a:r>
            <a:r>
              <a:rPr lang="it-IT" sz="2800" dirty="0">
                <a:cs typeface="Arial MT"/>
              </a:rPr>
              <a:t>debiti</a:t>
            </a:r>
            <a:r>
              <a:rPr lang="it-IT" sz="2800" spc="-50" dirty="0">
                <a:cs typeface="Arial MT"/>
              </a:rPr>
              <a:t> </a:t>
            </a:r>
            <a:r>
              <a:rPr lang="it-IT" sz="2800" dirty="0">
                <a:cs typeface="Arial MT"/>
              </a:rPr>
              <a:t>estranei</a:t>
            </a:r>
            <a:r>
              <a:rPr lang="it-IT" sz="2800" spc="-55" dirty="0">
                <a:cs typeface="Arial MT"/>
              </a:rPr>
              <a:t> </a:t>
            </a:r>
            <a:r>
              <a:rPr lang="it-IT" sz="2800" dirty="0">
                <a:cs typeface="Arial MT"/>
              </a:rPr>
              <a:t>a</a:t>
            </a:r>
            <a:r>
              <a:rPr lang="it-IT" sz="2800" spc="-50" dirty="0">
                <a:cs typeface="Arial MT"/>
              </a:rPr>
              <a:t> </a:t>
            </a:r>
            <a:r>
              <a:rPr lang="it-IT" sz="2800" dirty="0">
                <a:cs typeface="Arial MT"/>
              </a:rPr>
              <a:t>quelli</a:t>
            </a:r>
            <a:r>
              <a:rPr lang="it-IT" sz="2800" spc="-45" dirty="0">
                <a:cs typeface="Arial MT"/>
              </a:rPr>
              <a:t> </a:t>
            </a:r>
            <a:r>
              <a:rPr lang="it-IT" sz="2800" spc="-10" dirty="0">
                <a:cs typeface="Arial MT"/>
              </a:rPr>
              <a:t>sociali;</a:t>
            </a:r>
            <a:endParaRPr lang="it-IT" sz="2800" dirty="0">
              <a:cs typeface="Arial MT"/>
            </a:endParaRPr>
          </a:p>
          <a:p>
            <a:pPr marR="38100" algn="ctr">
              <a:lnSpc>
                <a:spcPts val="2820"/>
              </a:lnSpc>
              <a:spcBef>
                <a:spcPts val="2570"/>
              </a:spcBef>
            </a:pPr>
            <a:r>
              <a:rPr lang="it-IT" sz="2800" b="1" dirty="0">
                <a:solidFill>
                  <a:srgbClr val="FF0000"/>
                </a:solidFill>
                <a:cs typeface="Arial"/>
              </a:rPr>
              <a:t>lettera</a:t>
            </a:r>
            <a:r>
              <a:rPr lang="it-IT" sz="2800" b="1" spc="-70" dirty="0">
                <a:solidFill>
                  <a:srgbClr val="FF0000"/>
                </a:solidFill>
                <a:cs typeface="Arial"/>
              </a:rPr>
              <a:t> </a:t>
            </a:r>
            <a:r>
              <a:rPr lang="it-IT" sz="2800" b="1" spc="-25" dirty="0">
                <a:solidFill>
                  <a:srgbClr val="FF0000"/>
                </a:solidFill>
                <a:cs typeface="Arial"/>
              </a:rPr>
              <a:t>t)</a:t>
            </a:r>
            <a:endParaRPr lang="it-IT" sz="2800" dirty="0">
              <a:cs typeface="Arial"/>
            </a:endParaRPr>
          </a:p>
          <a:p>
            <a:pPr marL="12700" marR="97155">
              <a:lnSpc>
                <a:spcPts val="2760"/>
              </a:lnSpc>
              <a:spcBef>
                <a:spcPts val="130"/>
              </a:spcBef>
            </a:pPr>
            <a:r>
              <a:rPr lang="it-IT" sz="2800" b="1" dirty="0">
                <a:cs typeface="Arial"/>
              </a:rPr>
              <a:t>OCC</a:t>
            </a:r>
            <a:r>
              <a:rPr lang="it-IT" sz="2800" dirty="0">
                <a:cs typeface="Arial MT"/>
              </a:rPr>
              <a:t>:</a:t>
            </a:r>
            <a:r>
              <a:rPr lang="it-IT" sz="2800" spc="-60" dirty="0">
                <a:cs typeface="Arial MT"/>
              </a:rPr>
              <a:t> </a:t>
            </a:r>
            <a:r>
              <a:rPr lang="it-IT" sz="2800" dirty="0">
                <a:cs typeface="Arial MT"/>
              </a:rPr>
              <a:t>organismi</a:t>
            </a:r>
            <a:r>
              <a:rPr lang="it-IT" sz="2800" spc="-65" dirty="0">
                <a:cs typeface="Arial MT"/>
              </a:rPr>
              <a:t> </a:t>
            </a:r>
            <a:r>
              <a:rPr lang="it-IT" sz="2800" dirty="0">
                <a:cs typeface="Arial MT"/>
              </a:rPr>
              <a:t>di</a:t>
            </a:r>
            <a:r>
              <a:rPr lang="it-IT" sz="2800" spc="-70" dirty="0">
                <a:cs typeface="Arial MT"/>
              </a:rPr>
              <a:t> </a:t>
            </a:r>
            <a:r>
              <a:rPr lang="it-IT" sz="2800" spc="-10" dirty="0">
                <a:cs typeface="Arial MT"/>
              </a:rPr>
              <a:t>composizione</a:t>
            </a:r>
            <a:r>
              <a:rPr lang="it-IT" sz="2800" spc="-60" dirty="0">
                <a:cs typeface="Arial MT"/>
              </a:rPr>
              <a:t> </a:t>
            </a:r>
            <a:r>
              <a:rPr lang="it-IT" sz="2800" dirty="0">
                <a:cs typeface="Arial MT"/>
              </a:rPr>
              <a:t>delle</a:t>
            </a:r>
            <a:r>
              <a:rPr lang="it-IT" sz="2800" spc="-65" dirty="0">
                <a:cs typeface="Arial MT"/>
              </a:rPr>
              <a:t> </a:t>
            </a:r>
            <a:r>
              <a:rPr lang="it-IT" sz="2800" dirty="0">
                <a:cs typeface="Arial MT"/>
              </a:rPr>
              <a:t>crisi</a:t>
            </a:r>
            <a:r>
              <a:rPr lang="it-IT" sz="2800" spc="-55" dirty="0">
                <a:cs typeface="Arial MT"/>
              </a:rPr>
              <a:t> </a:t>
            </a:r>
            <a:r>
              <a:rPr lang="it-IT" sz="2800" dirty="0">
                <a:cs typeface="Arial MT"/>
              </a:rPr>
              <a:t>da</a:t>
            </a:r>
            <a:r>
              <a:rPr lang="it-IT" sz="2800" spc="-70" dirty="0">
                <a:cs typeface="Arial MT"/>
              </a:rPr>
              <a:t> </a:t>
            </a:r>
            <a:r>
              <a:rPr lang="it-IT" sz="2800" spc="-10" dirty="0">
                <a:cs typeface="Arial MT"/>
              </a:rPr>
              <a:t>sovraindebitamento disciplinati</a:t>
            </a:r>
            <a:r>
              <a:rPr lang="it-IT" sz="2800" spc="-70" dirty="0">
                <a:cs typeface="Arial MT"/>
              </a:rPr>
              <a:t> </a:t>
            </a:r>
            <a:r>
              <a:rPr lang="it-IT" sz="2800" dirty="0">
                <a:cs typeface="Arial MT"/>
              </a:rPr>
              <a:t>dal</a:t>
            </a:r>
            <a:r>
              <a:rPr lang="it-IT" sz="2800" spc="-65" dirty="0">
                <a:cs typeface="Arial MT"/>
              </a:rPr>
              <a:t> </a:t>
            </a:r>
            <a:r>
              <a:rPr lang="it-IT" sz="2800" dirty="0">
                <a:cs typeface="Arial MT"/>
              </a:rPr>
              <a:t>decreto</a:t>
            </a:r>
            <a:r>
              <a:rPr lang="it-IT" sz="2800" spc="-50" dirty="0">
                <a:cs typeface="Arial MT"/>
              </a:rPr>
              <a:t> </a:t>
            </a:r>
            <a:r>
              <a:rPr lang="it-IT" sz="2800" dirty="0">
                <a:cs typeface="Arial MT"/>
              </a:rPr>
              <a:t>del</a:t>
            </a:r>
            <a:r>
              <a:rPr lang="it-IT" sz="2800" spc="-70" dirty="0">
                <a:cs typeface="Arial MT"/>
              </a:rPr>
              <a:t> </a:t>
            </a:r>
            <a:r>
              <a:rPr lang="it-IT" sz="2800" dirty="0">
                <a:cs typeface="Arial MT"/>
              </a:rPr>
              <a:t>Ministro</a:t>
            </a:r>
            <a:r>
              <a:rPr lang="it-IT" sz="2800" spc="-65" dirty="0">
                <a:cs typeface="Arial MT"/>
              </a:rPr>
              <a:t> </a:t>
            </a:r>
            <a:r>
              <a:rPr lang="it-IT" sz="2800" dirty="0">
                <a:cs typeface="Arial MT"/>
              </a:rPr>
              <a:t>della</a:t>
            </a:r>
            <a:r>
              <a:rPr lang="it-IT" sz="2800" spc="-65" dirty="0">
                <a:cs typeface="Arial MT"/>
              </a:rPr>
              <a:t> </a:t>
            </a:r>
            <a:r>
              <a:rPr lang="it-IT" sz="2800" dirty="0">
                <a:cs typeface="Arial MT"/>
              </a:rPr>
              <a:t>giustizia</a:t>
            </a:r>
            <a:r>
              <a:rPr lang="it-IT" sz="2800" spc="-65" dirty="0">
                <a:cs typeface="Arial MT"/>
              </a:rPr>
              <a:t> </a:t>
            </a:r>
            <a:r>
              <a:rPr lang="it-IT" sz="2800" dirty="0">
                <a:cs typeface="Arial MT"/>
              </a:rPr>
              <a:t>del</a:t>
            </a:r>
            <a:r>
              <a:rPr lang="it-IT" sz="2800" spc="-65" dirty="0">
                <a:cs typeface="Arial MT"/>
              </a:rPr>
              <a:t> </a:t>
            </a:r>
            <a:r>
              <a:rPr lang="it-IT" sz="2800" dirty="0">
                <a:cs typeface="Arial MT"/>
              </a:rPr>
              <a:t>24</a:t>
            </a:r>
            <a:r>
              <a:rPr lang="it-IT" sz="2800" spc="-60" dirty="0">
                <a:cs typeface="Arial MT"/>
              </a:rPr>
              <a:t> </a:t>
            </a:r>
            <a:r>
              <a:rPr lang="it-IT" sz="2800" spc="-10" dirty="0">
                <a:cs typeface="Arial MT"/>
              </a:rPr>
              <a:t>settembre </a:t>
            </a:r>
            <a:r>
              <a:rPr lang="it-IT" sz="2800" dirty="0">
                <a:cs typeface="Arial MT"/>
              </a:rPr>
              <a:t>2014,</a:t>
            </a:r>
            <a:r>
              <a:rPr lang="it-IT" sz="2800" spc="-50" dirty="0">
                <a:cs typeface="Arial MT"/>
              </a:rPr>
              <a:t> </a:t>
            </a:r>
            <a:r>
              <a:rPr lang="it-IT" sz="2800" dirty="0">
                <a:cs typeface="Arial MT"/>
              </a:rPr>
              <a:t>n.</a:t>
            </a:r>
            <a:r>
              <a:rPr lang="it-IT" sz="2800" spc="-50" dirty="0">
                <a:cs typeface="Arial MT"/>
              </a:rPr>
              <a:t> </a:t>
            </a:r>
            <a:r>
              <a:rPr lang="it-IT" sz="2800" dirty="0">
                <a:cs typeface="Arial MT"/>
              </a:rPr>
              <a:t>202</a:t>
            </a:r>
            <a:r>
              <a:rPr lang="it-IT" sz="2800" spc="-55" dirty="0">
                <a:cs typeface="Arial MT"/>
              </a:rPr>
              <a:t> </a:t>
            </a:r>
            <a:r>
              <a:rPr lang="it-IT" sz="2800" dirty="0">
                <a:cs typeface="Arial MT"/>
              </a:rPr>
              <a:t>e</a:t>
            </a:r>
            <a:r>
              <a:rPr lang="it-IT" sz="2800" spc="-55" dirty="0">
                <a:cs typeface="Arial MT"/>
              </a:rPr>
              <a:t> </a:t>
            </a:r>
            <a:r>
              <a:rPr lang="it-IT" sz="2800" spc="-10" dirty="0">
                <a:cs typeface="Arial MT"/>
              </a:rPr>
              <a:t>successive</a:t>
            </a:r>
            <a:r>
              <a:rPr lang="it-IT" sz="2800" spc="-55" dirty="0">
                <a:cs typeface="Arial MT"/>
              </a:rPr>
              <a:t> </a:t>
            </a:r>
            <a:r>
              <a:rPr lang="it-IT" sz="2800" spc="-10" dirty="0">
                <a:cs typeface="Arial MT"/>
              </a:rPr>
              <a:t>modificazioni,</a:t>
            </a:r>
            <a:r>
              <a:rPr lang="it-IT" sz="2800" spc="-45" dirty="0">
                <a:cs typeface="Arial MT"/>
              </a:rPr>
              <a:t> </a:t>
            </a:r>
            <a:r>
              <a:rPr lang="it-IT" sz="2800" dirty="0">
                <a:cs typeface="Arial MT"/>
              </a:rPr>
              <a:t>che</a:t>
            </a:r>
            <a:r>
              <a:rPr lang="it-IT" sz="2800" spc="-55" dirty="0">
                <a:cs typeface="Arial MT"/>
              </a:rPr>
              <a:t> </a:t>
            </a:r>
            <a:r>
              <a:rPr lang="it-IT" sz="2800" dirty="0">
                <a:cs typeface="Arial MT"/>
              </a:rPr>
              <a:t>svolgono</a:t>
            </a:r>
            <a:r>
              <a:rPr lang="it-IT" sz="2800" spc="-50" dirty="0">
                <a:cs typeface="Arial MT"/>
              </a:rPr>
              <a:t> </a:t>
            </a:r>
            <a:r>
              <a:rPr lang="it-IT" sz="2800" dirty="0">
                <a:cs typeface="Arial MT"/>
              </a:rPr>
              <a:t>i</a:t>
            </a:r>
            <a:r>
              <a:rPr lang="it-IT" sz="2800" spc="-55" dirty="0">
                <a:cs typeface="Arial MT"/>
              </a:rPr>
              <a:t> </a:t>
            </a:r>
            <a:r>
              <a:rPr lang="it-IT" sz="2800" dirty="0">
                <a:cs typeface="Arial MT"/>
              </a:rPr>
              <a:t>compiti</a:t>
            </a:r>
            <a:r>
              <a:rPr lang="it-IT" sz="2800" spc="-55" dirty="0">
                <a:cs typeface="Arial MT"/>
              </a:rPr>
              <a:t> </a:t>
            </a:r>
            <a:r>
              <a:rPr lang="it-IT" sz="2800" spc="-25" dirty="0">
                <a:cs typeface="Arial MT"/>
              </a:rPr>
              <a:t>di </a:t>
            </a:r>
            <a:r>
              <a:rPr lang="it-IT" sz="2800" spc="-10" dirty="0">
                <a:cs typeface="Arial MT"/>
              </a:rPr>
              <a:t>composizione</a:t>
            </a:r>
            <a:r>
              <a:rPr lang="it-IT" sz="2800" spc="-75" dirty="0">
                <a:cs typeface="Arial MT"/>
              </a:rPr>
              <a:t> </a:t>
            </a:r>
            <a:r>
              <a:rPr lang="it-IT" sz="2800" dirty="0">
                <a:cs typeface="Arial MT"/>
              </a:rPr>
              <a:t>assistita</a:t>
            </a:r>
            <a:r>
              <a:rPr lang="it-IT" sz="2800" spc="-60" dirty="0">
                <a:cs typeface="Arial MT"/>
              </a:rPr>
              <a:t> </a:t>
            </a:r>
            <a:r>
              <a:rPr lang="it-IT" sz="2800" dirty="0">
                <a:cs typeface="Arial MT"/>
              </a:rPr>
              <a:t>della</a:t>
            </a:r>
            <a:r>
              <a:rPr lang="it-IT" sz="2800" spc="-70" dirty="0">
                <a:cs typeface="Arial MT"/>
              </a:rPr>
              <a:t> </a:t>
            </a:r>
            <a:r>
              <a:rPr lang="it-IT" sz="2800" dirty="0">
                <a:cs typeface="Arial MT"/>
              </a:rPr>
              <a:t>crisi</a:t>
            </a:r>
            <a:r>
              <a:rPr lang="it-IT" sz="2800" spc="-60" dirty="0">
                <a:cs typeface="Arial MT"/>
              </a:rPr>
              <a:t> </a:t>
            </a:r>
            <a:r>
              <a:rPr lang="it-IT" sz="2800" dirty="0">
                <a:cs typeface="Arial MT"/>
              </a:rPr>
              <a:t>da</a:t>
            </a:r>
            <a:r>
              <a:rPr lang="it-IT" sz="2800" spc="-70" dirty="0">
                <a:cs typeface="Arial MT"/>
              </a:rPr>
              <a:t> </a:t>
            </a:r>
            <a:r>
              <a:rPr lang="it-IT" sz="2800" spc="-10" dirty="0">
                <a:cs typeface="Arial MT"/>
              </a:rPr>
              <a:t>sovraindebitamento</a:t>
            </a:r>
            <a:r>
              <a:rPr lang="it-IT" sz="2800" spc="-70" dirty="0">
                <a:cs typeface="Arial MT"/>
              </a:rPr>
              <a:t> </a:t>
            </a:r>
            <a:r>
              <a:rPr lang="it-IT" sz="2800" dirty="0">
                <a:cs typeface="Arial MT"/>
              </a:rPr>
              <a:t>previsti</a:t>
            </a:r>
            <a:r>
              <a:rPr lang="it-IT" sz="2800" spc="-70" dirty="0">
                <a:cs typeface="Arial MT"/>
              </a:rPr>
              <a:t> </a:t>
            </a:r>
            <a:r>
              <a:rPr lang="it-IT" sz="2800" spc="-25" dirty="0">
                <a:cs typeface="Arial MT"/>
              </a:rPr>
              <a:t>dal </a:t>
            </a:r>
            <a:r>
              <a:rPr lang="it-IT" sz="2800" spc="-10" dirty="0">
                <a:cs typeface="Arial MT"/>
              </a:rPr>
              <a:t>codice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52186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BDCC1DF1-7673-E014-F37F-AC6952AA0B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28456"/>
            <a:ext cx="10515600" cy="4351338"/>
          </a:xfrm>
        </p:spPr>
        <p:txBody>
          <a:bodyPr>
            <a:normAutofit fontScale="92500"/>
          </a:bodyPr>
          <a:lstStyle/>
          <a:p>
            <a:pPr marL="0" marR="5080" indent="0" algn="just">
              <a:lnSpc>
                <a:spcPts val="2760"/>
              </a:lnSpc>
              <a:spcBef>
                <a:spcPts val="290"/>
              </a:spcBef>
              <a:buNone/>
              <a:tabLst>
                <a:tab pos="1096010" algn="l"/>
                <a:tab pos="1568450" algn="l"/>
                <a:tab pos="2143125" algn="l"/>
                <a:tab pos="3055620" algn="l"/>
                <a:tab pos="3444240" algn="l"/>
                <a:tab pos="4899660" algn="l"/>
                <a:tab pos="6202680" algn="l"/>
                <a:tab pos="6607809" algn="l"/>
                <a:tab pos="8571230" algn="l"/>
              </a:tabLst>
            </a:pPr>
            <a:r>
              <a:rPr lang="it-IT" sz="2800" b="1" spc="-10" dirty="0">
                <a:latin typeface="Arial"/>
                <a:cs typeface="Arial"/>
              </a:rPr>
              <a:t>All’art.</a:t>
            </a:r>
            <a:r>
              <a:rPr lang="it-IT" sz="2800" b="1" dirty="0">
                <a:latin typeface="Arial"/>
                <a:cs typeface="Arial"/>
              </a:rPr>
              <a:t>	</a:t>
            </a:r>
            <a:r>
              <a:rPr lang="it-IT" sz="2800" b="1" spc="-25" dirty="0">
                <a:latin typeface="Arial"/>
                <a:cs typeface="Arial"/>
              </a:rPr>
              <a:t>65</a:t>
            </a:r>
            <a:r>
              <a:rPr lang="it-IT" sz="2800" b="1" dirty="0">
                <a:latin typeface="Arial"/>
                <a:cs typeface="Arial"/>
              </a:rPr>
              <a:t>	</a:t>
            </a:r>
            <a:r>
              <a:rPr lang="it-IT" sz="2800" b="1" spc="-25" dirty="0">
                <a:latin typeface="Arial"/>
                <a:cs typeface="Arial"/>
              </a:rPr>
              <a:t>del</a:t>
            </a:r>
            <a:r>
              <a:rPr lang="it-IT" sz="2800" b="1" dirty="0">
                <a:latin typeface="Arial"/>
                <a:cs typeface="Arial"/>
              </a:rPr>
              <a:t>	</a:t>
            </a:r>
            <a:r>
              <a:rPr lang="it-IT" sz="2800" b="1" spc="-10" dirty="0">
                <a:latin typeface="Arial"/>
                <a:cs typeface="Arial"/>
              </a:rPr>
              <a:t>C.C.I.</a:t>
            </a:r>
            <a:r>
              <a:rPr lang="it-IT" sz="2800" b="1" dirty="0">
                <a:latin typeface="Arial"/>
                <a:cs typeface="Arial"/>
              </a:rPr>
              <a:t>	</a:t>
            </a:r>
            <a:r>
              <a:rPr lang="it-IT" sz="2800" b="1" spc="-25" dirty="0">
                <a:latin typeface="Arial"/>
                <a:cs typeface="Arial"/>
              </a:rPr>
              <a:t>si</a:t>
            </a:r>
            <a:r>
              <a:rPr lang="it-IT" sz="2800" b="1" dirty="0">
                <a:latin typeface="Arial"/>
                <a:cs typeface="Arial"/>
              </a:rPr>
              <a:t>	</a:t>
            </a:r>
            <a:r>
              <a:rPr lang="it-IT" sz="2800" b="1" spc="-10" dirty="0">
                <a:latin typeface="Arial"/>
                <a:cs typeface="Arial"/>
              </a:rPr>
              <a:t>definisce</a:t>
            </a:r>
            <a:r>
              <a:rPr lang="it-IT" sz="2800" b="1" dirty="0">
                <a:latin typeface="Arial"/>
                <a:cs typeface="Arial"/>
              </a:rPr>
              <a:t>	</a:t>
            </a:r>
            <a:r>
              <a:rPr lang="it-IT" sz="2800" b="1" spc="-10" dirty="0">
                <a:latin typeface="Arial"/>
                <a:cs typeface="Arial"/>
              </a:rPr>
              <a:t>l’ambito</a:t>
            </a:r>
            <a:r>
              <a:rPr lang="it-IT" sz="2800" b="1" dirty="0">
                <a:latin typeface="Arial"/>
                <a:cs typeface="Arial"/>
              </a:rPr>
              <a:t>	</a:t>
            </a:r>
            <a:r>
              <a:rPr lang="it-IT" sz="2800" b="1" spc="-25" dirty="0">
                <a:latin typeface="Arial"/>
                <a:cs typeface="Arial"/>
              </a:rPr>
              <a:t>di</a:t>
            </a:r>
            <a:r>
              <a:rPr lang="it-IT" sz="2800" b="1" dirty="0">
                <a:latin typeface="Arial"/>
                <a:cs typeface="Arial"/>
              </a:rPr>
              <a:t>	</a:t>
            </a:r>
            <a:r>
              <a:rPr lang="it-IT" sz="2800" b="1" spc="-10" dirty="0">
                <a:latin typeface="Arial"/>
                <a:cs typeface="Arial"/>
              </a:rPr>
              <a:t>applicazione</a:t>
            </a:r>
            <a:r>
              <a:rPr lang="it-IT" b="1" spc="-10" dirty="0">
                <a:latin typeface="Arial"/>
                <a:cs typeface="Arial"/>
              </a:rPr>
              <a:t> </a:t>
            </a:r>
            <a:r>
              <a:rPr lang="it-IT" sz="2800" b="1" spc="-10" dirty="0">
                <a:latin typeface="Arial"/>
                <a:cs typeface="Arial"/>
              </a:rPr>
              <a:t>delle </a:t>
            </a:r>
            <a:r>
              <a:rPr lang="it-IT" sz="2800" b="1" dirty="0">
                <a:latin typeface="Arial"/>
                <a:cs typeface="Arial"/>
              </a:rPr>
              <a:t>procedure</a:t>
            </a:r>
            <a:r>
              <a:rPr lang="it-IT" sz="2800" b="1" spc="-20" dirty="0">
                <a:latin typeface="Arial"/>
                <a:cs typeface="Arial"/>
              </a:rPr>
              <a:t> </a:t>
            </a:r>
            <a:r>
              <a:rPr lang="it-IT" sz="2800" b="1" dirty="0">
                <a:latin typeface="Arial"/>
                <a:cs typeface="Arial"/>
              </a:rPr>
              <a:t>di</a:t>
            </a:r>
            <a:r>
              <a:rPr lang="it-IT" sz="2800" b="1" spc="-25" dirty="0">
                <a:latin typeface="Arial"/>
                <a:cs typeface="Arial"/>
              </a:rPr>
              <a:t> </a:t>
            </a:r>
            <a:r>
              <a:rPr lang="it-IT" sz="2800" b="1" dirty="0">
                <a:latin typeface="Arial"/>
                <a:cs typeface="Arial"/>
              </a:rPr>
              <a:t>composizione</a:t>
            </a:r>
            <a:r>
              <a:rPr lang="it-IT" sz="2800" b="1" spc="-25" dirty="0">
                <a:latin typeface="Arial"/>
                <a:cs typeface="Arial"/>
              </a:rPr>
              <a:t> </a:t>
            </a:r>
            <a:r>
              <a:rPr lang="it-IT" sz="2800" b="1" dirty="0">
                <a:latin typeface="Arial"/>
                <a:cs typeface="Arial"/>
              </a:rPr>
              <a:t>delle</a:t>
            </a:r>
            <a:r>
              <a:rPr lang="it-IT" sz="2800" b="1" spc="-25" dirty="0">
                <a:latin typeface="Arial"/>
                <a:cs typeface="Arial"/>
              </a:rPr>
              <a:t> </a:t>
            </a:r>
            <a:r>
              <a:rPr lang="it-IT" sz="2800" b="1" dirty="0">
                <a:latin typeface="Arial"/>
                <a:cs typeface="Arial"/>
              </a:rPr>
              <a:t>crisi</a:t>
            </a:r>
            <a:r>
              <a:rPr lang="it-IT" sz="2800" b="1" spc="-35" dirty="0">
                <a:latin typeface="Arial"/>
                <a:cs typeface="Arial"/>
              </a:rPr>
              <a:t> </a:t>
            </a:r>
            <a:r>
              <a:rPr lang="it-IT" sz="2800" b="1" dirty="0">
                <a:latin typeface="Arial"/>
                <a:cs typeface="Arial"/>
              </a:rPr>
              <a:t>da</a:t>
            </a:r>
            <a:r>
              <a:rPr lang="it-IT" sz="2800" b="1" spc="-40" dirty="0">
                <a:latin typeface="Arial"/>
                <a:cs typeface="Arial"/>
              </a:rPr>
              <a:t> </a:t>
            </a:r>
            <a:r>
              <a:rPr lang="it-IT" sz="2800" b="1" spc="-10" dirty="0">
                <a:latin typeface="Arial"/>
                <a:cs typeface="Arial"/>
              </a:rPr>
              <a:t>sovraindebitamento</a:t>
            </a:r>
            <a:r>
              <a:rPr lang="it-IT" sz="2800" spc="-10" dirty="0">
                <a:latin typeface="Arial MT"/>
                <a:cs typeface="Arial MT"/>
              </a:rPr>
              <a:t>.</a:t>
            </a:r>
            <a:endParaRPr lang="it-IT" sz="2800" dirty="0">
              <a:latin typeface="Arial MT"/>
              <a:cs typeface="Arial MT"/>
            </a:endParaRPr>
          </a:p>
          <a:p>
            <a:pPr marL="0" indent="0">
              <a:lnSpc>
                <a:spcPts val="2820"/>
              </a:lnSpc>
              <a:spcBef>
                <a:spcPts val="2570"/>
              </a:spcBef>
              <a:buNone/>
            </a:pPr>
            <a:r>
              <a:rPr lang="it-IT" sz="2800" dirty="0">
                <a:latin typeface="Arial MT"/>
                <a:cs typeface="Arial MT"/>
              </a:rPr>
              <a:t>Comma</a:t>
            </a:r>
            <a:r>
              <a:rPr lang="it-IT" sz="2800" spc="-90" dirty="0">
                <a:latin typeface="Arial MT"/>
                <a:cs typeface="Arial MT"/>
              </a:rPr>
              <a:t> </a:t>
            </a:r>
            <a:r>
              <a:rPr lang="it-IT" sz="2800" spc="-25" dirty="0">
                <a:latin typeface="Arial MT"/>
                <a:cs typeface="Arial MT"/>
              </a:rPr>
              <a:t>1.</a:t>
            </a:r>
            <a:endParaRPr lang="it-IT" sz="2800" dirty="0">
              <a:latin typeface="Arial MT"/>
              <a:cs typeface="Arial MT"/>
            </a:endParaRPr>
          </a:p>
          <a:p>
            <a:pPr marL="0" marR="5080" indent="0">
              <a:lnSpc>
                <a:spcPts val="2760"/>
              </a:lnSpc>
              <a:spcBef>
                <a:spcPts val="130"/>
              </a:spcBef>
              <a:buNone/>
            </a:pPr>
            <a:r>
              <a:rPr lang="it-IT" sz="2800" dirty="0">
                <a:latin typeface="Arial MT"/>
                <a:cs typeface="Arial MT"/>
              </a:rPr>
              <a:t>I</a:t>
            </a:r>
            <a:r>
              <a:rPr lang="it-IT" sz="2800" spc="19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debitori</a:t>
            </a:r>
            <a:r>
              <a:rPr lang="it-IT" sz="2800" spc="18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di</a:t>
            </a:r>
            <a:r>
              <a:rPr lang="it-IT" sz="2800" spc="19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cui</a:t>
            </a:r>
            <a:r>
              <a:rPr lang="it-IT" sz="2800" spc="18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all’articolo</a:t>
            </a:r>
            <a:r>
              <a:rPr lang="it-IT" sz="2800" spc="19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2,</a:t>
            </a:r>
            <a:r>
              <a:rPr lang="it-IT" sz="2800" spc="19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comma</a:t>
            </a:r>
            <a:r>
              <a:rPr lang="it-IT" sz="2800" spc="19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1,</a:t>
            </a:r>
            <a:r>
              <a:rPr lang="it-IT" sz="2800" spc="19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lettera</a:t>
            </a:r>
            <a:r>
              <a:rPr lang="it-IT" sz="2800" spc="19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c)</a:t>
            </a:r>
            <a:r>
              <a:rPr lang="it-IT" sz="2800" spc="19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possono</a:t>
            </a:r>
            <a:r>
              <a:rPr lang="it-IT" sz="2800" spc="185" dirty="0">
                <a:latin typeface="Arial MT"/>
                <a:cs typeface="Arial MT"/>
              </a:rPr>
              <a:t> </a:t>
            </a:r>
            <a:r>
              <a:rPr lang="it-IT" sz="2800" spc="-10" dirty="0">
                <a:latin typeface="Arial MT"/>
                <a:cs typeface="Arial MT"/>
              </a:rPr>
              <a:t>proporre </a:t>
            </a:r>
            <a:r>
              <a:rPr lang="it-IT" sz="2800" dirty="0">
                <a:latin typeface="Arial MT"/>
                <a:cs typeface="Arial MT"/>
              </a:rPr>
              <a:t>soluzioni</a:t>
            </a:r>
            <a:r>
              <a:rPr lang="it-IT" sz="2800" spc="-7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della</a:t>
            </a:r>
            <a:r>
              <a:rPr lang="it-IT" sz="2800" spc="-7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crisi</a:t>
            </a:r>
            <a:r>
              <a:rPr lang="it-IT" sz="2800" spc="-7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da</a:t>
            </a:r>
            <a:r>
              <a:rPr lang="it-IT" sz="2800" spc="-65" dirty="0">
                <a:latin typeface="Arial MT"/>
                <a:cs typeface="Arial MT"/>
              </a:rPr>
              <a:t> </a:t>
            </a:r>
            <a:r>
              <a:rPr lang="it-IT" sz="2800" spc="-10" dirty="0">
                <a:latin typeface="Arial MT"/>
                <a:cs typeface="Arial MT"/>
              </a:rPr>
              <a:t>sovraindebitamento</a:t>
            </a:r>
            <a:endParaRPr lang="it-IT" sz="2800" dirty="0">
              <a:latin typeface="Arial MT"/>
              <a:cs typeface="Arial MT"/>
            </a:endParaRPr>
          </a:p>
          <a:p>
            <a:pPr>
              <a:lnSpc>
                <a:spcPct val="100000"/>
              </a:lnSpc>
            </a:pPr>
            <a:endParaRPr lang="it-IT" sz="2800" dirty="0">
              <a:latin typeface="Arial MT"/>
              <a:cs typeface="Arial MT"/>
            </a:endParaRPr>
          </a:p>
          <a:p>
            <a:pPr marL="698500" marR="7620" indent="-457200">
              <a:lnSpc>
                <a:spcPts val="2760"/>
              </a:lnSpc>
              <a:buAutoNum type="arabicParenR"/>
              <a:tabLst>
                <a:tab pos="698500" algn="l"/>
                <a:tab pos="2185670" algn="l"/>
                <a:tab pos="2758440" algn="l"/>
                <a:tab pos="3957954" algn="l"/>
                <a:tab pos="4698365" algn="l"/>
                <a:tab pos="6221095" algn="l"/>
                <a:tab pos="7217409" algn="l"/>
                <a:tab pos="9026525" algn="l"/>
              </a:tabLst>
            </a:pPr>
            <a:r>
              <a:rPr lang="it-IT" sz="2800" spc="-10" dirty="0">
                <a:latin typeface="Arial MT"/>
                <a:cs typeface="Arial MT"/>
              </a:rPr>
              <a:t>secondo</a:t>
            </a:r>
            <a:r>
              <a:rPr lang="it-IT" sz="2800" dirty="0">
                <a:latin typeface="Arial MT"/>
                <a:cs typeface="Arial MT"/>
              </a:rPr>
              <a:t>	</a:t>
            </a:r>
            <a:r>
              <a:rPr lang="it-IT" sz="2800" spc="-25" dirty="0">
                <a:latin typeface="Arial MT"/>
                <a:cs typeface="Arial MT"/>
              </a:rPr>
              <a:t>le</a:t>
            </a:r>
            <a:r>
              <a:rPr lang="it-IT" sz="2800" dirty="0">
                <a:latin typeface="Arial MT"/>
                <a:cs typeface="Arial MT"/>
              </a:rPr>
              <a:t>	</a:t>
            </a:r>
            <a:r>
              <a:rPr lang="it-IT" sz="2800" spc="-20" dirty="0">
                <a:latin typeface="Arial MT"/>
                <a:cs typeface="Arial MT"/>
              </a:rPr>
              <a:t>norme</a:t>
            </a:r>
            <a:r>
              <a:rPr lang="it-IT" sz="2800" dirty="0">
                <a:latin typeface="Arial MT"/>
                <a:cs typeface="Arial MT"/>
              </a:rPr>
              <a:t>	</a:t>
            </a:r>
            <a:r>
              <a:rPr lang="it-IT" sz="2800" spc="-25" dirty="0">
                <a:latin typeface="Arial MT"/>
                <a:cs typeface="Arial MT"/>
              </a:rPr>
              <a:t>del</a:t>
            </a:r>
            <a:r>
              <a:rPr lang="it-IT" sz="2800" dirty="0">
                <a:latin typeface="Arial MT"/>
                <a:cs typeface="Arial MT"/>
              </a:rPr>
              <a:t>	</a:t>
            </a:r>
            <a:r>
              <a:rPr lang="it-IT" sz="2800" spc="-10" dirty="0">
                <a:latin typeface="Arial MT"/>
                <a:cs typeface="Arial MT"/>
              </a:rPr>
              <a:t>presente</a:t>
            </a:r>
            <a:r>
              <a:rPr lang="it-IT" sz="2800" dirty="0">
                <a:latin typeface="Arial MT"/>
                <a:cs typeface="Arial MT"/>
              </a:rPr>
              <a:t>	</a:t>
            </a:r>
            <a:r>
              <a:rPr lang="it-IT" sz="2800" spc="-20" dirty="0">
                <a:latin typeface="Arial MT"/>
                <a:cs typeface="Arial MT"/>
              </a:rPr>
              <a:t>capo</a:t>
            </a:r>
            <a:r>
              <a:rPr lang="it-IT" sz="2800" dirty="0">
                <a:latin typeface="Arial MT"/>
                <a:cs typeface="Arial MT"/>
              </a:rPr>
              <a:t>	</a:t>
            </a:r>
            <a:r>
              <a:rPr lang="it-IT" sz="2800" spc="-10" dirty="0">
                <a:latin typeface="Arial MT"/>
                <a:cs typeface="Arial MT"/>
              </a:rPr>
              <a:t>(procedure</a:t>
            </a:r>
            <a:r>
              <a:rPr lang="it-IT" sz="2800" dirty="0">
                <a:latin typeface="Arial MT"/>
                <a:cs typeface="Arial MT"/>
              </a:rPr>
              <a:t>	</a:t>
            </a:r>
            <a:r>
              <a:rPr lang="it-IT" sz="2800" spc="-25" dirty="0">
                <a:latin typeface="Arial MT"/>
                <a:cs typeface="Arial MT"/>
              </a:rPr>
              <a:t>di </a:t>
            </a:r>
            <a:r>
              <a:rPr lang="it-IT" sz="2800" spc="-10" dirty="0">
                <a:latin typeface="Arial MT"/>
                <a:cs typeface="Arial MT"/>
              </a:rPr>
              <a:t>composizione</a:t>
            </a:r>
            <a:r>
              <a:rPr lang="it-IT" sz="2800" spc="-8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della</a:t>
            </a:r>
            <a:r>
              <a:rPr lang="it-IT" sz="2800" spc="-75" dirty="0">
                <a:latin typeface="Arial MT"/>
                <a:cs typeface="Arial MT"/>
              </a:rPr>
              <a:t> </a:t>
            </a:r>
            <a:r>
              <a:rPr lang="it-IT" sz="2800" spc="-10" dirty="0">
                <a:latin typeface="Arial MT"/>
                <a:cs typeface="Arial MT"/>
              </a:rPr>
              <a:t>crisi)</a:t>
            </a:r>
            <a:endParaRPr lang="it-IT" sz="2800" dirty="0">
              <a:latin typeface="Arial MT"/>
              <a:cs typeface="Arial MT"/>
            </a:endParaRPr>
          </a:p>
          <a:p>
            <a:pPr marL="697865" indent="-456565">
              <a:lnSpc>
                <a:spcPct val="100000"/>
              </a:lnSpc>
              <a:spcBef>
                <a:spcPts val="2570"/>
              </a:spcBef>
              <a:buAutoNum type="arabicParenR"/>
              <a:tabLst>
                <a:tab pos="697865" algn="l"/>
              </a:tabLst>
            </a:pPr>
            <a:r>
              <a:rPr lang="it-IT" sz="2800" dirty="0">
                <a:latin typeface="Arial MT"/>
                <a:cs typeface="Arial MT"/>
              </a:rPr>
              <a:t>o</a:t>
            </a:r>
            <a:r>
              <a:rPr lang="it-IT" sz="2800" spc="-5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del</a:t>
            </a:r>
            <a:r>
              <a:rPr lang="it-IT" sz="2800" spc="-4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titolo</a:t>
            </a:r>
            <a:r>
              <a:rPr lang="it-IT" sz="2800" spc="-4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V,</a:t>
            </a:r>
            <a:r>
              <a:rPr lang="it-IT" sz="2800" spc="-4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capo</a:t>
            </a:r>
            <a:r>
              <a:rPr lang="it-IT" sz="2800" spc="-4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IX</a:t>
            </a:r>
            <a:r>
              <a:rPr lang="it-IT" sz="2800" spc="-6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(procedure</a:t>
            </a:r>
            <a:r>
              <a:rPr lang="it-IT" sz="2800" spc="-4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di</a:t>
            </a:r>
            <a:r>
              <a:rPr lang="it-IT" sz="2800" spc="-55" dirty="0">
                <a:latin typeface="Arial MT"/>
                <a:cs typeface="Arial MT"/>
              </a:rPr>
              <a:t> </a:t>
            </a:r>
            <a:r>
              <a:rPr lang="it-IT" sz="2800" spc="-10" dirty="0">
                <a:latin typeface="Arial MT"/>
                <a:cs typeface="Arial MT"/>
              </a:rPr>
              <a:t>liquidazione).</a:t>
            </a:r>
            <a:endParaRPr lang="it-IT" sz="2800" dirty="0">
              <a:latin typeface="Arial MT"/>
              <a:cs typeface="Arial MT"/>
            </a:endParaRP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90133160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1BF6F69-992C-2B8E-923A-4AE837B7F6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7893" y="805716"/>
            <a:ext cx="10515600" cy="5243391"/>
          </a:xfrm>
        </p:spPr>
        <p:txBody>
          <a:bodyPr>
            <a:normAutofit/>
          </a:bodyPr>
          <a:lstStyle/>
          <a:p>
            <a:pPr marL="739775" indent="0" algn="ctr">
              <a:lnSpc>
                <a:spcPts val="2820"/>
              </a:lnSpc>
              <a:spcBef>
                <a:spcPts val="0"/>
              </a:spcBef>
              <a:buNone/>
            </a:pPr>
            <a:r>
              <a:rPr lang="it-IT" sz="2800" b="1" spc="-50" dirty="0">
                <a:cs typeface="Arial"/>
              </a:rPr>
              <a:t>1</a:t>
            </a:r>
            <a:endParaRPr lang="it-IT" sz="2800" dirty="0">
              <a:cs typeface="Arial"/>
            </a:endParaRPr>
          </a:p>
          <a:p>
            <a:pPr marL="739140" indent="0" algn="ctr">
              <a:lnSpc>
                <a:spcPts val="2760"/>
              </a:lnSpc>
              <a:spcBef>
                <a:spcPts val="0"/>
              </a:spcBef>
              <a:buNone/>
            </a:pPr>
            <a:r>
              <a:rPr lang="it-IT" sz="2800" dirty="0">
                <a:cs typeface="Arial MT"/>
              </a:rPr>
              <a:t>tra</a:t>
            </a:r>
            <a:r>
              <a:rPr lang="it-IT" sz="2800" spc="-55" dirty="0">
                <a:cs typeface="Arial MT"/>
              </a:rPr>
              <a:t> </a:t>
            </a:r>
            <a:r>
              <a:rPr lang="it-IT" sz="2800" dirty="0">
                <a:cs typeface="Arial MT"/>
              </a:rPr>
              <a:t>gli</a:t>
            </a:r>
            <a:r>
              <a:rPr lang="it-IT" sz="2800" spc="-50" dirty="0">
                <a:cs typeface="Arial MT"/>
              </a:rPr>
              <a:t> </a:t>
            </a:r>
            <a:r>
              <a:rPr lang="it-IT" sz="2800" b="1" dirty="0">
                <a:solidFill>
                  <a:srgbClr val="FF0000"/>
                </a:solidFill>
                <a:cs typeface="Arial"/>
              </a:rPr>
              <a:t>STRUMENTI</a:t>
            </a:r>
            <a:r>
              <a:rPr lang="it-IT" sz="2800" b="1" spc="-45" dirty="0">
                <a:solidFill>
                  <a:srgbClr val="FF0000"/>
                </a:solidFill>
                <a:cs typeface="Arial"/>
              </a:rPr>
              <a:t> </a:t>
            </a:r>
            <a:r>
              <a:rPr lang="it-IT" sz="2800" b="1" dirty="0">
                <a:solidFill>
                  <a:srgbClr val="FF0000"/>
                </a:solidFill>
                <a:cs typeface="Arial"/>
              </a:rPr>
              <a:t>DI</a:t>
            </a:r>
            <a:r>
              <a:rPr lang="it-IT" sz="2800" b="1" spc="-55" dirty="0">
                <a:solidFill>
                  <a:srgbClr val="FF0000"/>
                </a:solidFill>
                <a:cs typeface="Arial"/>
              </a:rPr>
              <a:t> </a:t>
            </a:r>
            <a:r>
              <a:rPr lang="it-IT" sz="2800" b="1" dirty="0">
                <a:solidFill>
                  <a:srgbClr val="FF0000"/>
                </a:solidFill>
                <a:cs typeface="Arial"/>
              </a:rPr>
              <a:t>REGOLAZIONE</a:t>
            </a:r>
            <a:r>
              <a:rPr lang="it-IT" sz="2800" b="1" spc="-50" dirty="0">
                <a:solidFill>
                  <a:srgbClr val="FF0000"/>
                </a:solidFill>
                <a:cs typeface="Arial"/>
              </a:rPr>
              <a:t> </a:t>
            </a:r>
            <a:r>
              <a:rPr lang="it-IT" sz="2800" b="1" dirty="0">
                <a:solidFill>
                  <a:srgbClr val="FF0000"/>
                </a:solidFill>
                <a:cs typeface="Arial"/>
              </a:rPr>
              <a:t>DELLA</a:t>
            </a:r>
            <a:r>
              <a:rPr lang="it-IT" sz="2800" b="1" spc="-45" dirty="0">
                <a:solidFill>
                  <a:srgbClr val="FF0000"/>
                </a:solidFill>
                <a:cs typeface="Arial"/>
              </a:rPr>
              <a:t> </a:t>
            </a:r>
            <a:r>
              <a:rPr lang="it-IT" sz="2800" b="1" spc="-10" dirty="0">
                <a:solidFill>
                  <a:srgbClr val="FF0000"/>
                </a:solidFill>
                <a:cs typeface="Arial"/>
              </a:rPr>
              <a:t>CRISI</a:t>
            </a:r>
            <a:endParaRPr lang="it-IT" sz="2800" dirty="0">
              <a:cs typeface="Arial"/>
            </a:endParaRPr>
          </a:p>
          <a:p>
            <a:pPr marL="1758950" indent="0">
              <a:lnSpc>
                <a:spcPts val="2760"/>
              </a:lnSpc>
              <a:spcBef>
                <a:spcPts val="0"/>
              </a:spcBef>
              <a:buNone/>
            </a:pPr>
            <a:r>
              <a:rPr lang="it-IT" sz="2800" dirty="0">
                <a:cs typeface="Arial MT"/>
              </a:rPr>
              <a:t>capo</a:t>
            </a:r>
            <a:r>
              <a:rPr lang="it-IT" sz="2800" spc="-40" dirty="0">
                <a:cs typeface="Arial MT"/>
              </a:rPr>
              <a:t> </a:t>
            </a:r>
            <a:r>
              <a:rPr lang="it-IT" sz="2800" dirty="0">
                <a:cs typeface="Arial MT"/>
              </a:rPr>
              <a:t>II</a:t>
            </a:r>
            <a:r>
              <a:rPr lang="it-IT" sz="2800" spc="-30" dirty="0">
                <a:cs typeface="Arial MT"/>
              </a:rPr>
              <a:t> </a:t>
            </a:r>
            <a:r>
              <a:rPr lang="it-IT" sz="2800" dirty="0">
                <a:cs typeface="Arial MT"/>
              </a:rPr>
              <a:t>del</a:t>
            </a:r>
            <a:r>
              <a:rPr lang="it-IT" sz="2800" spc="-50" dirty="0">
                <a:cs typeface="Arial MT"/>
              </a:rPr>
              <a:t> </a:t>
            </a:r>
            <a:r>
              <a:rPr lang="it-IT" sz="2800" dirty="0">
                <a:cs typeface="Arial MT"/>
              </a:rPr>
              <a:t>Titolo</a:t>
            </a:r>
            <a:r>
              <a:rPr lang="it-IT" sz="2800" spc="-35" dirty="0">
                <a:cs typeface="Arial MT"/>
              </a:rPr>
              <a:t> </a:t>
            </a:r>
            <a:r>
              <a:rPr lang="it-IT" sz="2800" dirty="0">
                <a:cs typeface="Arial MT"/>
              </a:rPr>
              <a:t>IV</a:t>
            </a:r>
            <a:r>
              <a:rPr lang="it-IT" sz="2800" spc="-40" dirty="0">
                <a:cs typeface="Arial MT"/>
              </a:rPr>
              <a:t> </a:t>
            </a:r>
            <a:r>
              <a:rPr lang="it-IT" sz="2800" dirty="0">
                <a:cs typeface="Arial MT"/>
              </a:rPr>
              <a:t>(articoli</a:t>
            </a:r>
            <a:r>
              <a:rPr lang="it-IT" sz="2800" spc="-35" dirty="0">
                <a:cs typeface="Arial MT"/>
              </a:rPr>
              <a:t> </a:t>
            </a:r>
            <a:r>
              <a:rPr lang="it-IT" sz="2800" dirty="0">
                <a:cs typeface="Arial MT"/>
              </a:rPr>
              <a:t>da</a:t>
            </a:r>
            <a:r>
              <a:rPr lang="it-IT" sz="2800" spc="-40" dirty="0">
                <a:cs typeface="Arial MT"/>
              </a:rPr>
              <a:t> </a:t>
            </a:r>
            <a:r>
              <a:rPr lang="it-IT" sz="2800" dirty="0">
                <a:cs typeface="Arial MT"/>
              </a:rPr>
              <a:t>65</a:t>
            </a:r>
            <a:r>
              <a:rPr lang="it-IT" sz="2800" spc="-30" dirty="0">
                <a:cs typeface="Arial MT"/>
              </a:rPr>
              <a:t> </a:t>
            </a:r>
            <a:r>
              <a:rPr lang="it-IT" sz="2800" dirty="0">
                <a:cs typeface="Arial MT"/>
              </a:rPr>
              <a:t>a</a:t>
            </a:r>
            <a:r>
              <a:rPr lang="it-IT" sz="2800" spc="-35" dirty="0">
                <a:cs typeface="Arial MT"/>
              </a:rPr>
              <a:t> </a:t>
            </a:r>
            <a:r>
              <a:rPr lang="it-IT" sz="2800" spc="-25" dirty="0">
                <a:cs typeface="Arial MT"/>
              </a:rPr>
              <a:t>83)</a:t>
            </a:r>
            <a:endParaRPr lang="it-IT" sz="2800" dirty="0">
              <a:cs typeface="Arial MT"/>
            </a:endParaRPr>
          </a:p>
          <a:p>
            <a:pPr marL="0" indent="0" algn="ctr">
              <a:lnSpc>
                <a:spcPts val="2820"/>
              </a:lnSpc>
              <a:spcBef>
                <a:spcPts val="0"/>
              </a:spcBef>
              <a:buNone/>
            </a:pPr>
            <a:r>
              <a:rPr lang="it-IT" sz="2800" dirty="0">
                <a:cs typeface="Arial MT"/>
              </a:rPr>
              <a:t>Istituti</a:t>
            </a:r>
            <a:r>
              <a:rPr lang="it-IT" sz="2800" spc="-40" dirty="0">
                <a:cs typeface="Arial MT"/>
              </a:rPr>
              <a:t> </a:t>
            </a:r>
            <a:r>
              <a:rPr lang="it-IT" sz="2800" spc="-20" dirty="0">
                <a:cs typeface="Arial MT"/>
              </a:rPr>
              <a:t>della</a:t>
            </a:r>
            <a:endParaRPr lang="it-IT" sz="2800" dirty="0">
              <a:cs typeface="Arial MT"/>
            </a:endParaRPr>
          </a:p>
          <a:p>
            <a:pPr marL="58420" indent="0">
              <a:lnSpc>
                <a:spcPct val="100000"/>
              </a:lnSpc>
              <a:spcBef>
                <a:spcPts val="0"/>
              </a:spcBef>
              <a:buNone/>
              <a:tabLst>
                <a:tab pos="286385" algn="l"/>
              </a:tabLst>
            </a:pPr>
            <a:r>
              <a:rPr lang="it-IT" sz="2800" spc="-10" dirty="0">
                <a:cs typeface="Arial MT"/>
              </a:rPr>
              <a:t>“</a:t>
            </a:r>
            <a:r>
              <a:rPr lang="it-IT" sz="2800" spc="-10" dirty="0">
                <a:solidFill>
                  <a:srgbClr val="FF0000"/>
                </a:solidFill>
                <a:cs typeface="Arial MT"/>
              </a:rPr>
              <a:t>Ristrutturazione</a:t>
            </a:r>
            <a:r>
              <a:rPr lang="it-IT" sz="2800" spc="-65" dirty="0">
                <a:solidFill>
                  <a:srgbClr val="FF0000"/>
                </a:solidFill>
                <a:cs typeface="Arial MT"/>
              </a:rPr>
              <a:t> </a:t>
            </a:r>
            <a:r>
              <a:rPr lang="it-IT" sz="2800" dirty="0">
                <a:solidFill>
                  <a:srgbClr val="FF0000"/>
                </a:solidFill>
                <a:cs typeface="Arial MT"/>
              </a:rPr>
              <a:t>dei</a:t>
            </a:r>
            <a:r>
              <a:rPr lang="it-IT" sz="2800" spc="-60" dirty="0">
                <a:solidFill>
                  <a:srgbClr val="FF0000"/>
                </a:solidFill>
                <a:cs typeface="Arial MT"/>
              </a:rPr>
              <a:t> </a:t>
            </a:r>
            <a:r>
              <a:rPr lang="it-IT" sz="2800" dirty="0">
                <a:solidFill>
                  <a:srgbClr val="FF0000"/>
                </a:solidFill>
                <a:cs typeface="Arial MT"/>
              </a:rPr>
              <a:t>debiti</a:t>
            </a:r>
            <a:r>
              <a:rPr lang="it-IT" sz="2800" spc="-60" dirty="0">
                <a:solidFill>
                  <a:srgbClr val="FF0000"/>
                </a:solidFill>
                <a:cs typeface="Arial MT"/>
              </a:rPr>
              <a:t> </a:t>
            </a:r>
            <a:r>
              <a:rPr lang="it-IT" sz="2800" dirty="0">
                <a:solidFill>
                  <a:srgbClr val="FF0000"/>
                </a:solidFill>
                <a:cs typeface="Arial MT"/>
              </a:rPr>
              <a:t>del</a:t>
            </a:r>
            <a:r>
              <a:rPr lang="it-IT" sz="2800" spc="-60" dirty="0">
                <a:solidFill>
                  <a:srgbClr val="FF0000"/>
                </a:solidFill>
                <a:cs typeface="Arial MT"/>
              </a:rPr>
              <a:t> </a:t>
            </a:r>
            <a:r>
              <a:rPr lang="it-IT" sz="2800" dirty="0">
                <a:solidFill>
                  <a:srgbClr val="FF0000"/>
                </a:solidFill>
                <a:cs typeface="Arial MT"/>
              </a:rPr>
              <a:t>consumatore</a:t>
            </a:r>
            <a:r>
              <a:rPr lang="it-IT" sz="2800" dirty="0">
                <a:cs typeface="Arial MT"/>
              </a:rPr>
              <a:t>”</a:t>
            </a:r>
            <a:r>
              <a:rPr lang="it-IT" sz="2800" spc="-55" dirty="0">
                <a:cs typeface="Arial MT"/>
              </a:rPr>
              <a:t> </a:t>
            </a:r>
            <a:r>
              <a:rPr lang="it-IT" sz="2800" dirty="0">
                <a:cs typeface="Arial MT"/>
              </a:rPr>
              <a:t>e</a:t>
            </a:r>
            <a:r>
              <a:rPr lang="it-IT" sz="2800" spc="-60" dirty="0">
                <a:cs typeface="Arial MT"/>
              </a:rPr>
              <a:t> </a:t>
            </a:r>
            <a:r>
              <a:rPr lang="it-IT" sz="2800" spc="-25" dirty="0">
                <a:cs typeface="Arial MT"/>
              </a:rPr>
              <a:t>del</a:t>
            </a:r>
            <a:endParaRPr lang="it-IT" sz="2800" dirty="0">
              <a:cs typeface="Arial MT"/>
            </a:endParaRPr>
          </a:p>
          <a:p>
            <a:pPr marL="58420" indent="0">
              <a:lnSpc>
                <a:spcPts val="2820"/>
              </a:lnSpc>
              <a:spcBef>
                <a:spcPts val="0"/>
              </a:spcBef>
              <a:buNone/>
              <a:tabLst>
                <a:tab pos="286385" algn="l"/>
              </a:tabLst>
            </a:pPr>
            <a:r>
              <a:rPr lang="it-IT" sz="2800" spc="-10" dirty="0">
                <a:cs typeface="Arial MT"/>
              </a:rPr>
              <a:t>“</a:t>
            </a:r>
            <a:r>
              <a:rPr lang="it-IT" sz="2800" spc="-10" dirty="0">
                <a:solidFill>
                  <a:srgbClr val="FF0000"/>
                </a:solidFill>
                <a:cs typeface="Arial MT"/>
              </a:rPr>
              <a:t>Concordato</a:t>
            </a:r>
            <a:r>
              <a:rPr lang="it-IT" sz="2800" spc="-80" dirty="0">
                <a:solidFill>
                  <a:srgbClr val="FF0000"/>
                </a:solidFill>
                <a:cs typeface="Arial MT"/>
              </a:rPr>
              <a:t> </a:t>
            </a:r>
            <a:r>
              <a:rPr lang="it-IT" sz="2800" spc="-10" dirty="0">
                <a:solidFill>
                  <a:srgbClr val="FF0000"/>
                </a:solidFill>
                <a:cs typeface="Arial MT"/>
              </a:rPr>
              <a:t>minore</a:t>
            </a:r>
            <a:r>
              <a:rPr lang="it-IT" sz="2800" spc="-10" dirty="0">
                <a:cs typeface="Arial MT"/>
              </a:rPr>
              <a:t>”,</a:t>
            </a:r>
            <a:endParaRPr lang="it-IT" sz="2800" dirty="0">
              <a:cs typeface="Arial MT"/>
            </a:endParaRPr>
          </a:p>
          <a:p>
            <a:pPr marL="57785" indent="0">
              <a:lnSpc>
                <a:spcPts val="2820"/>
              </a:lnSpc>
              <a:spcBef>
                <a:spcPts val="0"/>
              </a:spcBef>
              <a:buNone/>
            </a:pPr>
            <a:r>
              <a:rPr lang="it-IT" sz="2800" dirty="0">
                <a:cs typeface="Arial MT"/>
              </a:rPr>
              <a:t>tutti</a:t>
            </a:r>
            <a:r>
              <a:rPr lang="it-IT" sz="2800" spc="-45" dirty="0">
                <a:cs typeface="Arial MT"/>
              </a:rPr>
              <a:t> </a:t>
            </a:r>
            <a:r>
              <a:rPr lang="it-IT" sz="2800" dirty="0">
                <a:cs typeface="Arial MT"/>
              </a:rPr>
              <a:t>su</a:t>
            </a:r>
            <a:r>
              <a:rPr lang="it-IT" sz="2800" spc="-40" dirty="0">
                <a:cs typeface="Arial MT"/>
              </a:rPr>
              <a:t> </a:t>
            </a:r>
            <a:r>
              <a:rPr lang="it-IT" sz="2800" dirty="0">
                <a:cs typeface="Arial MT"/>
              </a:rPr>
              <a:t>istanza</a:t>
            </a:r>
            <a:r>
              <a:rPr lang="it-IT" sz="2800" spc="-40" dirty="0">
                <a:cs typeface="Arial MT"/>
              </a:rPr>
              <a:t> </a:t>
            </a:r>
            <a:r>
              <a:rPr lang="it-IT" sz="2800" dirty="0">
                <a:cs typeface="Arial MT"/>
              </a:rPr>
              <a:t>del</a:t>
            </a:r>
            <a:r>
              <a:rPr lang="it-IT" sz="2800" spc="-40" dirty="0">
                <a:cs typeface="Arial MT"/>
              </a:rPr>
              <a:t> </a:t>
            </a:r>
            <a:r>
              <a:rPr lang="it-IT" sz="2800" spc="-10" dirty="0">
                <a:cs typeface="Arial MT"/>
              </a:rPr>
              <a:t>debitore</a:t>
            </a:r>
            <a:endParaRPr lang="it-IT" sz="2800" dirty="0">
              <a:cs typeface="Arial MT"/>
            </a:endParaRPr>
          </a:p>
          <a:p>
            <a:pPr marL="739775" indent="0" algn="ctr">
              <a:lnSpc>
                <a:spcPts val="2820"/>
              </a:lnSpc>
              <a:spcBef>
                <a:spcPts val="0"/>
              </a:spcBef>
              <a:buNone/>
            </a:pPr>
            <a:r>
              <a:rPr lang="it-IT" sz="2800" b="1" spc="-50" dirty="0">
                <a:cs typeface="Arial"/>
              </a:rPr>
              <a:t>2</a:t>
            </a:r>
            <a:endParaRPr lang="it-IT" sz="2800" dirty="0">
              <a:cs typeface="Arial"/>
            </a:endParaRPr>
          </a:p>
          <a:p>
            <a:pPr marL="0" indent="0" algn="ctr">
              <a:lnSpc>
                <a:spcPts val="2760"/>
              </a:lnSpc>
              <a:spcBef>
                <a:spcPts val="0"/>
              </a:spcBef>
              <a:buNone/>
            </a:pPr>
            <a:r>
              <a:rPr lang="it-IT" sz="2800" dirty="0">
                <a:cs typeface="Arial MT"/>
              </a:rPr>
              <a:t>come</a:t>
            </a:r>
            <a:r>
              <a:rPr lang="it-IT" sz="2800" spc="-55" dirty="0">
                <a:cs typeface="Arial MT"/>
              </a:rPr>
              <a:t> </a:t>
            </a:r>
            <a:r>
              <a:rPr lang="it-IT" sz="2800" b="1" dirty="0">
                <a:solidFill>
                  <a:srgbClr val="FF0000"/>
                </a:solidFill>
                <a:cs typeface="Arial"/>
              </a:rPr>
              <a:t>particolare</a:t>
            </a:r>
            <a:r>
              <a:rPr lang="it-IT" sz="2800" b="1" spc="-55" dirty="0">
                <a:solidFill>
                  <a:srgbClr val="FF0000"/>
                </a:solidFill>
                <a:cs typeface="Arial"/>
              </a:rPr>
              <a:t> </a:t>
            </a:r>
            <a:r>
              <a:rPr lang="it-IT" sz="2800" b="1" dirty="0">
                <a:solidFill>
                  <a:srgbClr val="FF0000"/>
                </a:solidFill>
                <a:cs typeface="Arial"/>
              </a:rPr>
              <a:t>tipo</a:t>
            </a:r>
            <a:r>
              <a:rPr lang="it-IT" sz="2800" b="1" spc="-70" dirty="0">
                <a:solidFill>
                  <a:srgbClr val="FF0000"/>
                </a:solidFill>
                <a:cs typeface="Arial"/>
              </a:rPr>
              <a:t> </a:t>
            </a:r>
            <a:r>
              <a:rPr lang="it-IT" sz="2800" b="1" dirty="0">
                <a:solidFill>
                  <a:srgbClr val="FF0000"/>
                </a:solidFill>
                <a:cs typeface="Arial"/>
              </a:rPr>
              <a:t>della</a:t>
            </a:r>
            <a:r>
              <a:rPr lang="it-IT" sz="2800" b="1" spc="-60" dirty="0">
                <a:solidFill>
                  <a:srgbClr val="FF0000"/>
                </a:solidFill>
                <a:cs typeface="Arial"/>
              </a:rPr>
              <a:t> </a:t>
            </a:r>
            <a:r>
              <a:rPr lang="it-IT" sz="2800" b="1" dirty="0">
                <a:solidFill>
                  <a:srgbClr val="FF0000"/>
                </a:solidFill>
                <a:cs typeface="Arial"/>
              </a:rPr>
              <a:t>LIQUIDAZIONE</a:t>
            </a:r>
            <a:r>
              <a:rPr lang="it-IT" sz="2800" b="1" spc="-55" dirty="0">
                <a:solidFill>
                  <a:srgbClr val="FF0000"/>
                </a:solidFill>
                <a:cs typeface="Arial"/>
              </a:rPr>
              <a:t> </a:t>
            </a:r>
            <a:r>
              <a:rPr lang="it-IT" sz="2800" b="1" spc="-10" dirty="0">
                <a:solidFill>
                  <a:srgbClr val="FF0000"/>
                </a:solidFill>
                <a:cs typeface="Arial"/>
              </a:rPr>
              <a:t>GIUDIZIALE</a:t>
            </a:r>
            <a:endParaRPr lang="it-IT" sz="2800" dirty="0">
              <a:cs typeface="Arial"/>
            </a:endParaRPr>
          </a:p>
          <a:p>
            <a:pPr marL="0" indent="0" algn="ctr">
              <a:lnSpc>
                <a:spcPts val="2820"/>
              </a:lnSpc>
              <a:spcBef>
                <a:spcPts val="0"/>
              </a:spcBef>
              <a:buNone/>
            </a:pPr>
            <a:r>
              <a:rPr lang="it-IT" sz="2800" dirty="0">
                <a:cs typeface="Arial MT"/>
              </a:rPr>
              <a:t>capo</a:t>
            </a:r>
            <a:r>
              <a:rPr lang="it-IT" sz="2800" spc="-35" dirty="0">
                <a:cs typeface="Arial MT"/>
              </a:rPr>
              <a:t> </a:t>
            </a:r>
            <a:r>
              <a:rPr lang="it-IT" sz="2800" dirty="0">
                <a:cs typeface="Arial MT"/>
              </a:rPr>
              <a:t>IX</a:t>
            </a:r>
            <a:r>
              <a:rPr lang="it-IT" sz="2800" spc="-30" dirty="0">
                <a:cs typeface="Arial MT"/>
              </a:rPr>
              <a:t> </a:t>
            </a:r>
            <a:r>
              <a:rPr lang="it-IT" sz="2800" dirty="0">
                <a:cs typeface="Arial MT"/>
              </a:rPr>
              <a:t>del</a:t>
            </a:r>
            <a:r>
              <a:rPr lang="it-IT" sz="2800" spc="-25" dirty="0">
                <a:cs typeface="Arial MT"/>
              </a:rPr>
              <a:t> </a:t>
            </a:r>
            <a:r>
              <a:rPr lang="it-IT" sz="2800" dirty="0">
                <a:cs typeface="Arial MT"/>
              </a:rPr>
              <a:t>TITOLO</a:t>
            </a:r>
            <a:r>
              <a:rPr lang="it-IT" sz="2800" spc="-35" dirty="0">
                <a:cs typeface="Arial MT"/>
              </a:rPr>
              <a:t> </a:t>
            </a:r>
            <a:r>
              <a:rPr lang="it-IT" sz="2800" dirty="0">
                <a:cs typeface="Arial MT"/>
              </a:rPr>
              <a:t>V</a:t>
            </a:r>
            <a:r>
              <a:rPr lang="it-IT" sz="2800" spc="-45" dirty="0">
                <a:cs typeface="Arial MT"/>
              </a:rPr>
              <a:t> </a:t>
            </a:r>
            <a:r>
              <a:rPr lang="it-IT" sz="2800" dirty="0">
                <a:cs typeface="Arial MT"/>
              </a:rPr>
              <a:t>(articoli</a:t>
            </a:r>
            <a:r>
              <a:rPr lang="it-IT" sz="2800" spc="-30" dirty="0">
                <a:cs typeface="Arial MT"/>
              </a:rPr>
              <a:t> </a:t>
            </a:r>
            <a:r>
              <a:rPr lang="it-IT" sz="2800" dirty="0">
                <a:cs typeface="Arial MT"/>
              </a:rPr>
              <a:t>da</a:t>
            </a:r>
            <a:r>
              <a:rPr lang="it-IT" sz="2800" spc="-35" dirty="0">
                <a:cs typeface="Arial MT"/>
              </a:rPr>
              <a:t> </a:t>
            </a:r>
            <a:r>
              <a:rPr lang="it-IT" sz="2800" dirty="0">
                <a:cs typeface="Arial MT"/>
              </a:rPr>
              <a:t>268</a:t>
            </a:r>
            <a:r>
              <a:rPr lang="it-IT" sz="2800" spc="-30" dirty="0">
                <a:cs typeface="Arial MT"/>
              </a:rPr>
              <a:t> </a:t>
            </a:r>
            <a:r>
              <a:rPr lang="it-IT" sz="2800" dirty="0">
                <a:cs typeface="Arial MT"/>
              </a:rPr>
              <a:t>a</a:t>
            </a:r>
            <a:r>
              <a:rPr lang="it-IT" sz="2800" spc="-30" dirty="0">
                <a:cs typeface="Arial MT"/>
              </a:rPr>
              <a:t> </a:t>
            </a:r>
            <a:r>
              <a:rPr lang="it-IT" sz="2800" spc="-20" dirty="0">
                <a:cs typeface="Arial MT"/>
              </a:rPr>
              <a:t>277)</a:t>
            </a:r>
            <a:endParaRPr lang="it-IT" sz="2800" dirty="0">
              <a:cs typeface="Arial MT"/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it-IT" sz="2800" dirty="0">
                <a:cs typeface="Arial MT"/>
              </a:rPr>
              <a:t>Istituto</a:t>
            </a:r>
            <a:r>
              <a:rPr lang="it-IT" sz="2800" spc="-45" dirty="0">
                <a:cs typeface="Arial MT"/>
              </a:rPr>
              <a:t> </a:t>
            </a:r>
            <a:r>
              <a:rPr lang="it-IT" sz="2800" spc="-20" dirty="0">
                <a:cs typeface="Arial MT"/>
              </a:rPr>
              <a:t>della</a:t>
            </a:r>
            <a:endParaRPr lang="it-IT" sz="2800" dirty="0">
              <a:cs typeface="Arial MT"/>
            </a:endParaRPr>
          </a:p>
          <a:p>
            <a:pPr marL="58420" indent="0">
              <a:lnSpc>
                <a:spcPts val="2825"/>
              </a:lnSpc>
              <a:spcBef>
                <a:spcPts val="0"/>
              </a:spcBef>
              <a:buNone/>
              <a:tabLst>
                <a:tab pos="286385" algn="l"/>
              </a:tabLst>
            </a:pPr>
            <a:r>
              <a:rPr lang="it-IT" sz="2800" spc="-10" dirty="0">
                <a:cs typeface="Arial MT"/>
              </a:rPr>
              <a:t>“</a:t>
            </a:r>
            <a:r>
              <a:rPr lang="it-IT" sz="2800" spc="-10" dirty="0">
                <a:solidFill>
                  <a:srgbClr val="FF0000"/>
                </a:solidFill>
                <a:cs typeface="Arial MT"/>
              </a:rPr>
              <a:t>Liquidazione</a:t>
            </a:r>
            <a:r>
              <a:rPr lang="it-IT" sz="2800" spc="-85" dirty="0">
                <a:solidFill>
                  <a:srgbClr val="FF0000"/>
                </a:solidFill>
                <a:cs typeface="Arial MT"/>
              </a:rPr>
              <a:t> </a:t>
            </a:r>
            <a:r>
              <a:rPr lang="it-IT" sz="2800" dirty="0">
                <a:solidFill>
                  <a:srgbClr val="FF0000"/>
                </a:solidFill>
                <a:cs typeface="Arial MT"/>
              </a:rPr>
              <a:t>controllata</a:t>
            </a:r>
            <a:r>
              <a:rPr lang="it-IT" sz="2800" spc="-85" dirty="0">
                <a:solidFill>
                  <a:srgbClr val="FF0000"/>
                </a:solidFill>
                <a:cs typeface="Arial MT"/>
              </a:rPr>
              <a:t> </a:t>
            </a:r>
            <a:r>
              <a:rPr lang="it-IT" sz="2800" dirty="0">
                <a:solidFill>
                  <a:srgbClr val="FF0000"/>
                </a:solidFill>
                <a:cs typeface="Arial MT"/>
              </a:rPr>
              <a:t>del</a:t>
            </a:r>
            <a:r>
              <a:rPr lang="it-IT" sz="2800" spc="-85" dirty="0">
                <a:solidFill>
                  <a:srgbClr val="FF0000"/>
                </a:solidFill>
                <a:cs typeface="Arial MT"/>
              </a:rPr>
              <a:t> </a:t>
            </a:r>
            <a:r>
              <a:rPr lang="it-IT" sz="2800" spc="-10" dirty="0" err="1">
                <a:solidFill>
                  <a:srgbClr val="FF0000"/>
                </a:solidFill>
                <a:cs typeface="Arial MT"/>
              </a:rPr>
              <a:t>sovraindebitato</a:t>
            </a:r>
            <a:r>
              <a:rPr lang="it-IT" sz="2800" spc="-10" dirty="0">
                <a:cs typeface="Arial MT"/>
              </a:rPr>
              <a:t>”</a:t>
            </a:r>
            <a:endParaRPr lang="it-IT" sz="2800" dirty="0">
              <a:cs typeface="Arial MT"/>
            </a:endParaRPr>
          </a:p>
          <a:p>
            <a:pPr marL="57785" indent="0">
              <a:lnSpc>
                <a:spcPts val="2825"/>
              </a:lnSpc>
              <a:spcBef>
                <a:spcPts val="0"/>
              </a:spcBef>
              <a:buNone/>
            </a:pPr>
            <a:r>
              <a:rPr lang="it-IT" sz="2800" dirty="0">
                <a:cs typeface="Arial MT"/>
              </a:rPr>
              <a:t>su</a:t>
            </a:r>
            <a:r>
              <a:rPr lang="it-IT" sz="2800" spc="-55" dirty="0">
                <a:cs typeface="Arial MT"/>
              </a:rPr>
              <a:t> </a:t>
            </a:r>
            <a:r>
              <a:rPr lang="it-IT" sz="2800" dirty="0">
                <a:cs typeface="Arial MT"/>
              </a:rPr>
              <a:t>istanza</a:t>
            </a:r>
            <a:r>
              <a:rPr lang="it-IT" sz="2800" spc="-55" dirty="0">
                <a:cs typeface="Arial MT"/>
              </a:rPr>
              <a:t> </a:t>
            </a:r>
            <a:r>
              <a:rPr lang="it-IT" sz="2800" dirty="0">
                <a:cs typeface="Arial MT"/>
              </a:rPr>
              <a:t>del</a:t>
            </a:r>
            <a:r>
              <a:rPr lang="it-IT" sz="2800" spc="-55" dirty="0">
                <a:cs typeface="Arial MT"/>
              </a:rPr>
              <a:t> </a:t>
            </a:r>
            <a:r>
              <a:rPr lang="it-IT" sz="2800" dirty="0">
                <a:cs typeface="Arial MT"/>
              </a:rPr>
              <a:t>debitore,</a:t>
            </a:r>
            <a:r>
              <a:rPr lang="it-IT" sz="2800" spc="-45" dirty="0">
                <a:cs typeface="Arial MT"/>
              </a:rPr>
              <a:t> </a:t>
            </a:r>
            <a:r>
              <a:rPr lang="it-IT" sz="2800" dirty="0">
                <a:cs typeface="Arial MT"/>
              </a:rPr>
              <a:t>del</a:t>
            </a:r>
            <a:r>
              <a:rPr lang="it-IT" sz="2800" spc="-55" dirty="0">
                <a:cs typeface="Arial MT"/>
              </a:rPr>
              <a:t> </a:t>
            </a:r>
            <a:r>
              <a:rPr lang="it-IT" sz="2800" dirty="0">
                <a:cs typeface="Arial MT"/>
              </a:rPr>
              <a:t>creditore</a:t>
            </a:r>
            <a:r>
              <a:rPr lang="it-IT" sz="2800" spc="-50" dirty="0">
                <a:cs typeface="Arial MT"/>
              </a:rPr>
              <a:t> </a:t>
            </a:r>
            <a:r>
              <a:rPr lang="it-IT" sz="2800" dirty="0">
                <a:cs typeface="Arial MT"/>
              </a:rPr>
              <a:t>o</a:t>
            </a:r>
            <a:r>
              <a:rPr lang="it-IT" sz="2800" spc="-55" dirty="0">
                <a:cs typeface="Arial MT"/>
              </a:rPr>
              <a:t> </a:t>
            </a:r>
            <a:r>
              <a:rPr lang="it-IT" sz="2800" dirty="0">
                <a:cs typeface="Arial MT"/>
              </a:rPr>
              <a:t>del</a:t>
            </a:r>
            <a:r>
              <a:rPr lang="it-IT" sz="2800" spc="-55" dirty="0">
                <a:cs typeface="Arial MT"/>
              </a:rPr>
              <a:t> </a:t>
            </a:r>
            <a:r>
              <a:rPr lang="it-IT" sz="2800" dirty="0">
                <a:cs typeface="Arial MT"/>
              </a:rPr>
              <a:t>PM</a:t>
            </a:r>
            <a:r>
              <a:rPr lang="it-IT" sz="2800" spc="-45" dirty="0">
                <a:cs typeface="Arial MT"/>
              </a:rPr>
              <a:t> </a:t>
            </a:r>
            <a:r>
              <a:rPr lang="it-IT" sz="2800" dirty="0">
                <a:cs typeface="Arial MT"/>
              </a:rPr>
              <a:t>se</a:t>
            </a:r>
            <a:r>
              <a:rPr lang="it-IT" sz="2800" spc="-55" dirty="0">
                <a:cs typeface="Arial MT"/>
              </a:rPr>
              <a:t> </a:t>
            </a:r>
            <a:r>
              <a:rPr lang="it-IT" sz="2800" spc="-10" dirty="0">
                <a:cs typeface="Arial MT"/>
              </a:rPr>
              <a:t>imprese</a:t>
            </a:r>
            <a:endParaRPr lang="it-IT" sz="2800" dirty="0">
              <a:cs typeface="Arial MT"/>
            </a:endParaRPr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58884621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1BF6F69-992C-2B8E-923A-4AE837B7F6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53331"/>
            <a:ext cx="10515600" cy="4351338"/>
          </a:xfrm>
        </p:spPr>
        <p:txBody>
          <a:bodyPr>
            <a:normAutofit fontScale="92500"/>
          </a:bodyPr>
          <a:lstStyle/>
          <a:p>
            <a:pPr marL="0" indent="0" algn="ctr">
              <a:lnSpc>
                <a:spcPts val="2820"/>
              </a:lnSpc>
              <a:spcBef>
                <a:spcPts val="100"/>
              </a:spcBef>
              <a:buNone/>
            </a:pPr>
            <a:r>
              <a:rPr lang="it-IT" sz="2800" b="1" spc="-50" dirty="0">
                <a:latin typeface="Arial"/>
                <a:cs typeface="Arial"/>
              </a:rPr>
              <a:t>3</a:t>
            </a:r>
            <a:endParaRPr lang="it-IT" sz="2800" dirty="0">
              <a:latin typeface="Arial"/>
              <a:cs typeface="Arial"/>
            </a:endParaRPr>
          </a:p>
          <a:p>
            <a:pPr marL="0" marR="5080" indent="0" algn="just">
              <a:lnSpc>
                <a:spcPts val="2760"/>
              </a:lnSpc>
              <a:spcBef>
                <a:spcPts val="130"/>
              </a:spcBef>
              <a:buNone/>
            </a:pPr>
            <a:r>
              <a:rPr lang="it-IT" sz="2800" dirty="0">
                <a:latin typeface="Arial MT"/>
                <a:cs typeface="Arial MT"/>
              </a:rPr>
              <a:t>nel</a:t>
            </a:r>
            <a:r>
              <a:rPr lang="it-IT" sz="2800" spc="-4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capo</a:t>
            </a:r>
            <a:r>
              <a:rPr lang="it-IT" sz="2800" spc="-4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X</a:t>
            </a:r>
            <a:r>
              <a:rPr lang="it-IT" sz="2800" spc="-3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del</a:t>
            </a:r>
            <a:r>
              <a:rPr lang="it-IT" sz="2800" spc="-4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TITOLO</a:t>
            </a:r>
            <a:r>
              <a:rPr lang="it-IT" sz="2800" spc="-3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V</a:t>
            </a:r>
            <a:r>
              <a:rPr lang="it-IT" sz="2800" spc="-4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alla</a:t>
            </a:r>
            <a:r>
              <a:rPr lang="it-IT" sz="2800" spc="-4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sezione</a:t>
            </a:r>
            <a:r>
              <a:rPr lang="it-IT" sz="2800" spc="-4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I</a:t>
            </a:r>
            <a:r>
              <a:rPr lang="it-IT" sz="2800" spc="-3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(articoli</a:t>
            </a:r>
            <a:r>
              <a:rPr lang="it-IT" sz="2800" spc="-4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da</a:t>
            </a:r>
            <a:r>
              <a:rPr lang="it-IT" sz="2800" spc="-4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278</a:t>
            </a:r>
            <a:r>
              <a:rPr lang="it-IT" sz="2800" spc="-3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a</a:t>
            </a:r>
            <a:r>
              <a:rPr lang="it-IT" sz="2800" spc="-4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281)</a:t>
            </a:r>
            <a:r>
              <a:rPr lang="it-IT" sz="2800" spc="-4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ove</a:t>
            </a:r>
            <a:r>
              <a:rPr lang="it-IT" sz="2800" spc="-40" dirty="0">
                <a:latin typeface="Arial MT"/>
                <a:cs typeface="Arial MT"/>
              </a:rPr>
              <a:t> </a:t>
            </a:r>
            <a:r>
              <a:rPr lang="it-IT" sz="2800" spc="-25" dirty="0">
                <a:latin typeface="Arial MT"/>
                <a:cs typeface="Arial MT"/>
              </a:rPr>
              <a:t>si </a:t>
            </a:r>
            <a:r>
              <a:rPr lang="it-IT" sz="2800" dirty="0">
                <a:latin typeface="Arial MT"/>
                <a:cs typeface="Arial MT"/>
              </a:rPr>
              <a:t>parla</a:t>
            </a:r>
            <a:r>
              <a:rPr lang="it-IT" sz="2800" spc="-6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dell’</a:t>
            </a:r>
            <a:r>
              <a:rPr lang="it-IT" sz="2800" b="1" dirty="0">
                <a:latin typeface="Arial"/>
                <a:cs typeface="Arial"/>
              </a:rPr>
              <a:t>Esdebitazione</a:t>
            </a:r>
            <a:r>
              <a:rPr lang="it-IT" sz="2800" b="1" spc="-60" dirty="0">
                <a:latin typeface="Arial"/>
                <a:cs typeface="Arial"/>
              </a:rPr>
              <a:t> </a:t>
            </a:r>
            <a:r>
              <a:rPr lang="it-IT" sz="2800" dirty="0">
                <a:latin typeface="Arial MT"/>
                <a:cs typeface="Arial MT"/>
              </a:rPr>
              <a:t>(per</a:t>
            </a:r>
            <a:r>
              <a:rPr lang="it-IT" sz="2800" spc="-5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tutti</a:t>
            </a:r>
            <a:r>
              <a:rPr lang="it-IT" sz="2800" spc="-6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i</a:t>
            </a:r>
            <a:r>
              <a:rPr lang="it-IT" sz="2800" spc="-6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soggetti</a:t>
            </a:r>
            <a:r>
              <a:rPr lang="it-IT" sz="2800" spc="-6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ivi</a:t>
            </a:r>
            <a:r>
              <a:rPr lang="it-IT" sz="2800" spc="-6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compresi</a:t>
            </a:r>
            <a:r>
              <a:rPr lang="it-IT" sz="2800" spc="-6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quelli</a:t>
            </a:r>
            <a:r>
              <a:rPr lang="it-IT" sz="2800" spc="-65" dirty="0">
                <a:latin typeface="Arial MT"/>
                <a:cs typeface="Arial MT"/>
              </a:rPr>
              <a:t> </a:t>
            </a:r>
            <a:r>
              <a:rPr lang="it-IT" sz="2800" spc="-25" dirty="0">
                <a:latin typeface="Arial MT"/>
                <a:cs typeface="Arial MT"/>
              </a:rPr>
              <a:t>che </a:t>
            </a:r>
            <a:r>
              <a:rPr lang="it-IT" sz="2800" dirty="0">
                <a:latin typeface="Arial MT"/>
                <a:cs typeface="Arial MT"/>
              </a:rPr>
              <a:t>ricadono</a:t>
            </a:r>
            <a:r>
              <a:rPr lang="it-IT" sz="2800" spc="-8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nel</a:t>
            </a:r>
            <a:r>
              <a:rPr lang="it-IT" sz="2800" spc="-90" dirty="0">
                <a:latin typeface="Arial MT"/>
                <a:cs typeface="Arial MT"/>
              </a:rPr>
              <a:t> </a:t>
            </a:r>
            <a:r>
              <a:rPr lang="it-IT" sz="2800" spc="-10" dirty="0">
                <a:latin typeface="Arial MT"/>
                <a:cs typeface="Arial MT"/>
              </a:rPr>
              <a:t>sovraindebitamento)</a:t>
            </a:r>
            <a:endParaRPr lang="it-IT" sz="2800" dirty="0">
              <a:latin typeface="Arial MT"/>
              <a:cs typeface="Arial MT"/>
            </a:endParaRPr>
          </a:p>
          <a:p>
            <a:pPr marL="0" indent="0" algn="ctr">
              <a:lnSpc>
                <a:spcPts val="2820"/>
              </a:lnSpc>
              <a:spcBef>
                <a:spcPts val="100"/>
              </a:spcBef>
              <a:buNone/>
            </a:pPr>
            <a:r>
              <a:rPr lang="it-IT" sz="2800" b="1" spc="-50" dirty="0">
                <a:latin typeface="Arial"/>
                <a:cs typeface="Arial"/>
              </a:rPr>
              <a:t>4</a:t>
            </a:r>
            <a:endParaRPr lang="it-IT" sz="2800" dirty="0">
              <a:latin typeface="Arial"/>
              <a:cs typeface="Arial"/>
            </a:endParaRPr>
          </a:p>
          <a:p>
            <a:pPr marL="0" marR="5080" indent="0">
              <a:lnSpc>
                <a:spcPts val="2760"/>
              </a:lnSpc>
              <a:spcBef>
                <a:spcPts val="130"/>
              </a:spcBef>
              <a:buNone/>
            </a:pPr>
            <a:r>
              <a:rPr lang="it-IT" sz="2800" dirty="0">
                <a:latin typeface="Arial MT"/>
                <a:cs typeface="Arial MT"/>
              </a:rPr>
              <a:t>nel</a:t>
            </a:r>
            <a:r>
              <a:rPr lang="it-IT" sz="2800" spc="204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capo</a:t>
            </a:r>
            <a:r>
              <a:rPr lang="it-IT" sz="2800" spc="204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X</a:t>
            </a:r>
            <a:r>
              <a:rPr lang="it-IT" sz="2800" spc="21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del</a:t>
            </a:r>
            <a:r>
              <a:rPr lang="it-IT" sz="2800" spc="204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TITOLO</a:t>
            </a:r>
            <a:r>
              <a:rPr lang="it-IT" sz="2800" spc="22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V</a:t>
            </a:r>
            <a:r>
              <a:rPr lang="it-IT" sz="2800" spc="19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alla</a:t>
            </a:r>
            <a:r>
              <a:rPr lang="it-IT" sz="2800" spc="21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sezione</a:t>
            </a:r>
            <a:r>
              <a:rPr lang="it-IT" sz="2800" spc="204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II</a:t>
            </a:r>
            <a:r>
              <a:rPr lang="it-IT" sz="2800" spc="22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(articoli</a:t>
            </a:r>
            <a:r>
              <a:rPr lang="it-IT" sz="2800" spc="204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da</a:t>
            </a:r>
            <a:r>
              <a:rPr lang="it-IT" sz="2800" spc="21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282</a:t>
            </a:r>
            <a:r>
              <a:rPr lang="it-IT" sz="2800" spc="204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a</a:t>
            </a:r>
            <a:r>
              <a:rPr lang="it-IT" sz="2800" spc="210" dirty="0">
                <a:latin typeface="Arial MT"/>
                <a:cs typeface="Arial MT"/>
              </a:rPr>
              <a:t> </a:t>
            </a:r>
            <a:r>
              <a:rPr lang="it-IT" sz="2800" spc="-20" dirty="0">
                <a:latin typeface="Arial MT"/>
                <a:cs typeface="Arial MT"/>
              </a:rPr>
              <a:t>283) </a:t>
            </a:r>
            <a:r>
              <a:rPr lang="it-IT" sz="2800" dirty="0">
                <a:latin typeface="Arial MT"/>
                <a:cs typeface="Arial MT"/>
              </a:rPr>
              <a:t>ove</a:t>
            </a:r>
            <a:r>
              <a:rPr lang="it-IT" sz="2800" spc="-6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si</a:t>
            </a:r>
            <a:r>
              <a:rPr lang="it-IT" sz="2800" spc="-6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parla</a:t>
            </a:r>
            <a:r>
              <a:rPr lang="it-IT" sz="2800" spc="-5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in</a:t>
            </a:r>
            <a:r>
              <a:rPr lang="it-IT" sz="2800" spc="-6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particolare</a:t>
            </a:r>
            <a:r>
              <a:rPr lang="it-IT" sz="2800" spc="-60" dirty="0">
                <a:latin typeface="Arial MT"/>
                <a:cs typeface="Arial MT"/>
              </a:rPr>
              <a:t> </a:t>
            </a:r>
            <a:r>
              <a:rPr lang="it-IT" sz="2800" spc="-10" dirty="0">
                <a:latin typeface="Arial MT"/>
                <a:cs typeface="Arial MT"/>
              </a:rPr>
              <a:t>dell’</a:t>
            </a:r>
            <a:r>
              <a:rPr lang="it-IT" sz="2800" b="1" dirty="0">
                <a:solidFill>
                  <a:srgbClr val="FF0000"/>
                </a:solidFill>
                <a:latin typeface="Arial"/>
                <a:cs typeface="Arial"/>
              </a:rPr>
              <a:t>esdebitazione</a:t>
            </a:r>
            <a:r>
              <a:rPr lang="it-IT" sz="2800" b="1" spc="-50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lang="it-IT" sz="2800" b="1" dirty="0">
                <a:solidFill>
                  <a:srgbClr val="FF0000"/>
                </a:solidFill>
                <a:latin typeface="Arial"/>
                <a:cs typeface="Arial"/>
              </a:rPr>
              <a:t>del</a:t>
            </a:r>
            <a:r>
              <a:rPr lang="it-IT" sz="2800" b="1" spc="-35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lang="it-IT" sz="2800" b="1" spc="-10" dirty="0" err="1">
                <a:solidFill>
                  <a:srgbClr val="FF0000"/>
                </a:solidFill>
                <a:latin typeface="Arial"/>
                <a:cs typeface="Arial"/>
              </a:rPr>
              <a:t>sovraindebitato</a:t>
            </a:r>
            <a:endParaRPr lang="it-IT" sz="2800" dirty="0">
              <a:latin typeface="Arial"/>
              <a:cs typeface="Arial"/>
            </a:endParaRPr>
          </a:p>
          <a:p>
            <a:pPr marL="0" marR="1092200" indent="0" algn="ctr">
              <a:lnSpc>
                <a:spcPct val="191700"/>
              </a:lnSpc>
              <a:buNone/>
            </a:pPr>
            <a:r>
              <a:rPr lang="it-IT" sz="2800" dirty="0">
                <a:latin typeface="Arial MT"/>
                <a:cs typeface="Arial MT"/>
              </a:rPr>
              <a:t>e</a:t>
            </a:r>
            <a:r>
              <a:rPr lang="it-IT" sz="2800" spc="-6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si</a:t>
            </a:r>
            <a:r>
              <a:rPr lang="it-IT" sz="2800" spc="-6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introduce</a:t>
            </a:r>
            <a:r>
              <a:rPr lang="it-IT" sz="2800" spc="-6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un</a:t>
            </a:r>
            <a:r>
              <a:rPr lang="it-IT" sz="2800" spc="-6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nuovo</a:t>
            </a:r>
            <a:r>
              <a:rPr lang="it-IT" sz="2800" spc="-60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istituto</a:t>
            </a:r>
            <a:r>
              <a:rPr lang="it-IT" sz="2800" spc="-55" dirty="0">
                <a:latin typeface="Arial MT"/>
                <a:cs typeface="Arial MT"/>
              </a:rPr>
              <a:t> </a:t>
            </a:r>
            <a:r>
              <a:rPr lang="it-IT" sz="2800" dirty="0">
                <a:latin typeface="Arial MT"/>
                <a:cs typeface="Arial MT"/>
              </a:rPr>
              <a:t>ovvero</a:t>
            </a:r>
            <a:r>
              <a:rPr lang="it-IT" sz="2800" spc="-60" dirty="0">
                <a:latin typeface="Arial MT"/>
                <a:cs typeface="Arial MT"/>
              </a:rPr>
              <a:t> </a:t>
            </a:r>
            <a:r>
              <a:rPr lang="it-IT" sz="2800" spc="-10" dirty="0">
                <a:latin typeface="Arial MT"/>
                <a:cs typeface="Arial MT"/>
              </a:rPr>
              <a:t>l’esdebitazione</a:t>
            </a:r>
            <a:r>
              <a:rPr lang="it-IT" sz="2800" spc="-60" dirty="0">
                <a:latin typeface="Arial MT"/>
                <a:cs typeface="Arial MT"/>
              </a:rPr>
              <a:t> </a:t>
            </a:r>
            <a:r>
              <a:rPr lang="it-IT" sz="2800" spc="-25" dirty="0">
                <a:latin typeface="Arial MT"/>
                <a:cs typeface="Arial MT"/>
              </a:rPr>
              <a:t>del </a:t>
            </a:r>
            <a:r>
              <a:rPr lang="it-IT" sz="2800" dirty="0">
                <a:latin typeface="Arial MT"/>
                <a:cs typeface="Arial MT"/>
              </a:rPr>
              <a:t>“</a:t>
            </a:r>
            <a:r>
              <a:rPr lang="it-IT" sz="2800" b="1" dirty="0">
                <a:solidFill>
                  <a:srgbClr val="FF0000"/>
                </a:solidFill>
                <a:latin typeface="Arial"/>
                <a:cs typeface="Arial"/>
              </a:rPr>
              <a:t>Debitore</a:t>
            </a:r>
            <a:r>
              <a:rPr lang="it-IT" sz="2800" b="1" spc="-95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lang="it-IT" sz="2800" b="1" spc="-10" dirty="0">
                <a:solidFill>
                  <a:srgbClr val="FF0000"/>
                </a:solidFill>
                <a:latin typeface="Arial"/>
                <a:cs typeface="Arial"/>
              </a:rPr>
              <a:t>incapiente</a:t>
            </a:r>
            <a:r>
              <a:rPr lang="it-IT" sz="2800" spc="-10" dirty="0">
                <a:latin typeface="Arial MT"/>
                <a:cs typeface="Arial MT"/>
              </a:rPr>
              <a:t>”.</a:t>
            </a:r>
            <a:endParaRPr lang="it-IT" sz="2800" dirty="0">
              <a:latin typeface="Arial MT"/>
              <a:cs typeface="Arial MT"/>
            </a:endParaRPr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93612691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45</TotalTime>
  <Words>1925</Words>
  <Application>Microsoft Macintosh PowerPoint</Application>
  <PresentationFormat>Widescreen</PresentationFormat>
  <Paragraphs>134</Paragraphs>
  <Slides>22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6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22</vt:i4>
      </vt:variant>
    </vt:vector>
  </HeadingPairs>
  <TitlesOfParts>
    <vt:vector size="29" baseType="lpstr">
      <vt:lpstr>Aptos</vt:lpstr>
      <vt:lpstr>Aptos Display</vt:lpstr>
      <vt:lpstr>Arial</vt:lpstr>
      <vt:lpstr>Arial MT</vt:lpstr>
      <vt:lpstr>Symbol</vt:lpstr>
      <vt:lpstr>Times New Roman</vt:lpstr>
      <vt:lpstr>Tema di Office</vt:lpstr>
      <vt:lpstr>IL SOVRAINDEBITAMENTO NEL CODICE DELLA CRISI E DELL’INSOLVENZA</vt:lpstr>
      <vt:lpstr>Presentazione standard di PowerPoint</vt:lpstr>
      <vt:lpstr>Presentazione standard di PowerPoint</vt:lpstr>
      <vt:lpstr>Presentazione standard di PowerPoint</vt:lpstr>
      <vt:lpstr>Lettera d) «Impresa minore»: l’impresa che presenta congiuntamente i seguenti requisiti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Esclusioni</vt:lpstr>
      <vt:lpstr>Condizioni per l’esdebitazione:</vt:lpstr>
      <vt:lpstr>Presentazione standard di PowerPoint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IL SOVRAINDEBITAMENTO NEL CODICE DELLA CRISI E DELL’INSOLVENZA</dc:title>
  <dc:creator>RICCARDO FAVA</dc:creator>
  <cp:lastModifiedBy>RICCARDO FAVA</cp:lastModifiedBy>
  <cp:revision>10</cp:revision>
  <dcterms:created xsi:type="dcterms:W3CDTF">2024-04-28T13:29:08Z</dcterms:created>
  <dcterms:modified xsi:type="dcterms:W3CDTF">2024-04-29T08:42:54Z</dcterms:modified>
</cp:coreProperties>
</file>