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8"/>
  </p:normalViewPr>
  <p:slideViewPr>
    <p:cSldViewPr snapToGrid="0" snapToObjects="1">
      <p:cViewPr varScale="1">
        <p:scale>
          <a:sx n="109" d="100"/>
          <a:sy n="109" d="100"/>
        </p:scale>
        <p:origin x="68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E43ECD-FB6F-874E-A622-F50C6D9771D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D6D3194-728D-154D-92C3-E1993C18B0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374DEB17-281A-5942-96E4-3A359036C259}"/>
              </a:ext>
            </a:extLst>
          </p:cNvPr>
          <p:cNvSpPr>
            <a:spLocks noGrp="1"/>
          </p:cNvSpPr>
          <p:nvPr>
            <p:ph type="dt" sz="half" idx="10"/>
          </p:nvPr>
        </p:nvSpPr>
        <p:spPr/>
        <p:txBody>
          <a:bodyPr/>
          <a:lstStyle/>
          <a:p>
            <a:fld id="{8EEC87A4-5745-9441-8EE5-16CD89E7F7F8}" type="datetimeFigureOut">
              <a:rPr lang="it-IT" smtClean="0"/>
              <a:t>08/03/24</a:t>
            </a:fld>
            <a:endParaRPr lang="it-IT"/>
          </a:p>
        </p:txBody>
      </p:sp>
      <p:sp>
        <p:nvSpPr>
          <p:cNvPr id="5" name="Segnaposto piè di pagina 4">
            <a:extLst>
              <a:ext uri="{FF2B5EF4-FFF2-40B4-BE49-F238E27FC236}">
                <a16:creationId xmlns:a16="http://schemas.microsoft.com/office/drawing/2014/main" id="{F724C86E-9351-5D4B-B7C6-4A41EF2392D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D6CBB65-E131-F04C-ABD1-57D89E227D21}"/>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193864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9CA01B-D0CA-D942-9F10-DC6F42932BC6}"/>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D58285B-9690-C04B-ABE7-DDC41DB60D0B}"/>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3D7B801-B8B1-AB4F-AC56-3BACEDA58148}"/>
              </a:ext>
            </a:extLst>
          </p:cNvPr>
          <p:cNvSpPr>
            <a:spLocks noGrp="1"/>
          </p:cNvSpPr>
          <p:nvPr>
            <p:ph type="dt" sz="half" idx="10"/>
          </p:nvPr>
        </p:nvSpPr>
        <p:spPr/>
        <p:txBody>
          <a:bodyPr/>
          <a:lstStyle/>
          <a:p>
            <a:fld id="{8EEC87A4-5745-9441-8EE5-16CD89E7F7F8}" type="datetimeFigureOut">
              <a:rPr lang="it-IT" smtClean="0"/>
              <a:t>08/03/24</a:t>
            </a:fld>
            <a:endParaRPr lang="it-IT"/>
          </a:p>
        </p:txBody>
      </p:sp>
      <p:sp>
        <p:nvSpPr>
          <p:cNvPr id="5" name="Segnaposto piè di pagina 4">
            <a:extLst>
              <a:ext uri="{FF2B5EF4-FFF2-40B4-BE49-F238E27FC236}">
                <a16:creationId xmlns:a16="http://schemas.microsoft.com/office/drawing/2014/main" id="{BC48E07B-2885-5547-89D3-B16A619F79F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96B9F7A-2F74-8D46-8F84-C0F61F80BC82}"/>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1217436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3CA196C-DEA1-004B-8F57-D5433A8CEFE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4F0617D-332F-1947-9622-7EA631098978}"/>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D180096-ECC3-3F43-B0F4-944C770E2907}"/>
              </a:ext>
            </a:extLst>
          </p:cNvPr>
          <p:cNvSpPr>
            <a:spLocks noGrp="1"/>
          </p:cNvSpPr>
          <p:nvPr>
            <p:ph type="dt" sz="half" idx="10"/>
          </p:nvPr>
        </p:nvSpPr>
        <p:spPr/>
        <p:txBody>
          <a:bodyPr/>
          <a:lstStyle/>
          <a:p>
            <a:fld id="{8EEC87A4-5745-9441-8EE5-16CD89E7F7F8}" type="datetimeFigureOut">
              <a:rPr lang="it-IT" smtClean="0"/>
              <a:t>08/03/24</a:t>
            </a:fld>
            <a:endParaRPr lang="it-IT"/>
          </a:p>
        </p:txBody>
      </p:sp>
      <p:sp>
        <p:nvSpPr>
          <p:cNvPr id="5" name="Segnaposto piè di pagina 4">
            <a:extLst>
              <a:ext uri="{FF2B5EF4-FFF2-40B4-BE49-F238E27FC236}">
                <a16:creationId xmlns:a16="http://schemas.microsoft.com/office/drawing/2014/main" id="{16022B52-4E34-464A-8A0A-DB7344A4009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CF564F5-8B0E-4348-8F79-760D64342F2D}"/>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2520466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95D018-7E64-EF47-B9A0-470BEFB5BF9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EC11BED-55A6-C841-9280-650CFE16524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4C4C2C1-34FB-2845-90D1-CB3E39516AAB}"/>
              </a:ext>
            </a:extLst>
          </p:cNvPr>
          <p:cNvSpPr>
            <a:spLocks noGrp="1"/>
          </p:cNvSpPr>
          <p:nvPr>
            <p:ph type="dt" sz="half" idx="10"/>
          </p:nvPr>
        </p:nvSpPr>
        <p:spPr/>
        <p:txBody>
          <a:bodyPr/>
          <a:lstStyle/>
          <a:p>
            <a:fld id="{8EEC87A4-5745-9441-8EE5-16CD89E7F7F8}" type="datetimeFigureOut">
              <a:rPr lang="it-IT" smtClean="0"/>
              <a:t>08/03/24</a:t>
            </a:fld>
            <a:endParaRPr lang="it-IT"/>
          </a:p>
        </p:txBody>
      </p:sp>
      <p:sp>
        <p:nvSpPr>
          <p:cNvPr id="5" name="Segnaposto piè di pagina 4">
            <a:extLst>
              <a:ext uri="{FF2B5EF4-FFF2-40B4-BE49-F238E27FC236}">
                <a16:creationId xmlns:a16="http://schemas.microsoft.com/office/drawing/2014/main" id="{857D3658-9582-424B-9D52-55A75B67C51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669DA7D-9831-9A4A-805A-C62FE8F9DB18}"/>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1064017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E7813F-54D4-2F49-907A-132F2B64408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FACDED1-2FA7-8041-8412-5CDA572EA1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0BC743E0-8D55-D548-8FF8-8C44A8678B00}"/>
              </a:ext>
            </a:extLst>
          </p:cNvPr>
          <p:cNvSpPr>
            <a:spLocks noGrp="1"/>
          </p:cNvSpPr>
          <p:nvPr>
            <p:ph type="dt" sz="half" idx="10"/>
          </p:nvPr>
        </p:nvSpPr>
        <p:spPr/>
        <p:txBody>
          <a:bodyPr/>
          <a:lstStyle/>
          <a:p>
            <a:fld id="{8EEC87A4-5745-9441-8EE5-16CD89E7F7F8}" type="datetimeFigureOut">
              <a:rPr lang="it-IT" smtClean="0"/>
              <a:t>08/03/24</a:t>
            </a:fld>
            <a:endParaRPr lang="it-IT"/>
          </a:p>
        </p:txBody>
      </p:sp>
      <p:sp>
        <p:nvSpPr>
          <p:cNvPr id="5" name="Segnaposto piè di pagina 4">
            <a:extLst>
              <a:ext uri="{FF2B5EF4-FFF2-40B4-BE49-F238E27FC236}">
                <a16:creationId xmlns:a16="http://schemas.microsoft.com/office/drawing/2014/main" id="{B48066C5-51B0-AF40-8F4D-F1B4AA213CB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0495D9F-4FDF-3C4B-B583-8DB36233C246}"/>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2512810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F93763-5C72-DC4C-AF6C-E6A964A0AF9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8767117-A190-8541-9CA8-241F6374FA7D}"/>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8765749-81A6-C842-A18C-BC3B71FD72EF}"/>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88E5BEA-593A-D34E-A45A-6FEE6D6CE861}"/>
              </a:ext>
            </a:extLst>
          </p:cNvPr>
          <p:cNvSpPr>
            <a:spLocks noGrp="1"/>
          </p:cNvSpPr>
          <p:nvPr>
            <p:ph type="dt" sz="half" idx="10"/>
          </p:nvPr>
        </p:nvSpPr>
        <p:spPr/>
        <p:txBody>
          <a:bodyPr/>
          <a:lstStyle/>
          <a:p>
            <a:fld id="{8EEC87A4-5745-9441-8EE5-16CD89E7F7F8}" type="datetimeFigureOut">
              <a:rPr lang="it-IT" smtClean="0"/>
              <a:t>08/03/24</a:t>
            </a:fld>
            <a:endParaRPr lang="it-IT"/>
          </a:p>
        </p:txBody>
      </p:sp>
      <p:sp>
        <p:nvSpPr>
          <p:cNvPr id="6" name="Segnaposto piè di pagina 5">
            <a:extLst>
              <a:ext uri="{FF2B5EF4-FFF2-40B4-BE49-F238E27FC236}">
                <a16:creationId xmlns:a16="http://schemas.microsoft.com/office/drawing/2014/main" id="{60EC3EFC-C5A1-2F45-AB31-D66B067E965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5585452-A419-FB49-9DA4-0F64D8EB178E}"/>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1591224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EE999D-87FB-8640-A99D-5EF5F30E98F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BA1969F-AC48-E44C-8CA2-FC7CEE61F4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7327A6B-7AD8-5641-9818-B5BF7EB1FA4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C0FBE4C-F4B7-3442-BB74-F7A0B3A4AB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AB97644A-C09F-E042-AA53-5F04FD18AED0}"/>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C033431E-15FE-8A4B-85CB-E408290E4240}"/>
              </a:ext>
            </a:extLst>
          </p:cNvPr>
          <p:cNvSpPr>
            <a:spLocks noGrp="1"/>
          </p:cNvSpPr>
          <p:nvPr>
            <p:ph type="dt" sz="half" idx="10"/>
          </p:nvPr>
        </p:nvSpPr>
        <p:spPr/>
        <p:txBody>
          <a:bodyPr/>
          <a:lstStyle/>
          <a:p>
            <a:fld id="{8EEC87A4-5745-9441-8EE5-16CD89E7F7F8}" type="datetimeFigureOut">
              <a:rPr lang="it-IT" smtClean="0"/>
              <a:t>08/03/24</a:t>
            </a:fld>
            <a:endParaRPr lang="it-IT"/>
          </a:p>
        </p:txBody>
      </p:sp>
      <p:sp>
        <p:nvSpPr>
          <p:cNvPr id="8" name="Segnaposto piè di pagina 7">
            <a:extLst>
              <a:ext uri="{FF2B5EF4-FFF2-40B4-BE49-F238E27FC236}">
                <a16:creationId xmlns:a16="http://schemas.microsoft.com/office/drawing/2014/main" id="{FE8B9340-916E-7243-BB39-391244A636A0}"/>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05FAC8B3-F51F-B34C-A2BF-40148BEC7FC7}"/>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2482121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66F827-FB3A-8748-A365-DF9FF2FAE96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786E576-6252-DE45-BB42-B1E8C6ABF329}"/>
              </a:ext>
            </a:extLst>
          </p:cNvPr>
          <p:cNvSpPr>
            <a:spLocks noGrp="1"/>
          </p:cNvSpPr>
          <p:nvPr>
            <p:ph type="dt" sz="half" idx="10"/>
          </p:nvPr>
        </p:nvSpPr>
        <p:spPr/>
        <p:txBody>
          <a:bodyPr/>
          <a:lstStyle/>
          <a:p>
            <a:fld id="{8EEC87A4-5745-9441-8EE5-16CD89E7F7F8}" type="datetimeFigureOut">
              <a:rPr lang="it-IT" smtClean="0"/>
              <a:t>08/03/24</a:t>
            </a:fld>
            <a:endParaRPr lang="it-IT"/>
          </a:p>
        </p:txBody>
      </p:sp>
      <p:sp>
        <p:nvSpPr>
          <p:cNvPr id="4" name="Segnaposto piè di pagina 3">
            <a:extLst>
              <a:ext uri="{FF2B5EF4-FFF2-40B4-BE49-F238E27FC236}">
                <a16:creationId xmlns:a16="http://schemas.microsoft.com/office/drawing/2014/main" id="{820B7E2E-F8F8-5047-87FB-A308AFB7697C}"/>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F8B1EB5-0DCD-454F-9479-FF1D78BF91E5}"/>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3832578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87CD62C-BDC4-5444-9665-D31C275C1D79}"/>
              </a:ext>
            </a:extLst>
          </p:cNvPr>
          <p:cNvSpPr>
            <a:spLocks noGrp="1"/>
          </p:cNvSpPr>
          <p:nvPr>
            <p:ph type="dt" sz="half" idx="10"/>
          </p:nvPr>
        </p:nvSpPr>
        <p:spPr/>
        <p:txBody>
          <a:bodyPr/>
          <a:lstStyle/>
          <a:p>
            <a:fld id="{8EEC87A4-5745-9441-8EE5-16CD89E7F7F8}" type="datetimeFigureOut">
              <a:rPr lang="it-IT" smtClean="0"/>
              <a:t>08/03/24</a:t>
            </a:fld>
            <a:endParaRPr lang="it-IT"/>
          </a:p>
        </p:txBody>
      </p:sp>
      <p:sp>
        <p:nvSpPr>
          <p:cNvPr id="3" name="Segnaposto piè di pagina 2">
            <a:extLst>
              <a:ext uri="{FF2B5EF4-FFF2-40B4-BE49-F238E27FC236}">
                <a16:creationId xmlns:a16="http://schemas.microsoft.com/office/drawing/2014/main" id="{CC717926-E981-2E44-875B-32715C3D13A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C9FD8A2-84DF-224A-9CB8-206ED5C1DC78}"/>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905107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E8FF8D-483D-B745-92CD-A3E5456D3AB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0AB3B15-E78B-2149-8A62-2C14A2A9EF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A4E9035E-49D6-B14C-879A-7EF18FAE31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AEDA7A4C-1FFC-E447-8BF1-BEC874BC593D}"/>
              </a:ext>
            </a:extLst>
          </p:cNvPr>
          <p:cNvSpPr>
            <a:spLocks noGrp="1"/>
          </p:cNvSpPr>
          <p:nvPr>
            <p:ph type="dt" sz="half" idx="10"/>
          </p:nvPr>
        </p:nvSpPr>
        <p:spPr/>
        <p:txBody>
          <a:bodyPr/>
          <a:lstStyle/>
          <a:p>
            <a:fld id="{8EEC87A4-5745-9441-8EE5-16CD89E7F7F8}" type="datetimeFigureOut">
              <a:rPr lang="it-IT" smtClean="0"/>
              <a:t>08/03/24</a:t>
            </a:fld>
            <a:endParaRPr lang="it-IT"/>
          </a:p>
        </p:txBody>
      </p:sp>
      <p:sp>
        <p:nvSpPr>
          <p:cNvPr id="6" name="Segnaposto piè di pagina 5">
            <a:extLst>
              <a:ext uri="{FF2B5EF4-FFF2-40B4-BE49-F238E27FC236}">
                <a16:creationId xmlns:a16="http://schemas.microsoft.com/office/drawing/2014/main" id="{92635F4D-32E5-554D-B7A4-973B0DB0D5A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AEE0496-33FF-544C-90B6-5B4DE37BEF0D}"/>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18223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1CB24C-4E69-684C-B2FF-4692951B22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0BC26A7-9C69-D143-BF4C-4492FD2F49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D4836AD-ED1E-D943-A1D0-14E2DC2B6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CBEE600-628A-F94B-85BF-5203B617CA4A}"/>
              </a:ext>
            </a:extLst>
          </p:cNvPr>
          <p:cNvSpPr>
            <a:spLocks noGrp="1"/>
          </p:cNvSpPr>
          <p:nvPr>
            <p:ph type="dt" sz="half" idx="10"/>
          </p:nvPr>
        </p:nvSpPr>
        <p:spPr/>
        <p:txBody>
          <a:bodyPr/>
          <a:lstStyle/>
          <a:p>
            <a:fld id="{8EEC87A4-5745-9441-8EE5-16CD89E7F7F8}" type="datetimeFigureOut">
              <a:rPr lang="it-IT" smtClean="0"/>
              <a:t>08/03/24</a:t>
            </a:fld>
            <a:endParaRPr lang="it-IT"/>
          </a:p>
        </p:txBody>
      </p:sp>
      <p:sp>
        <p:nvSpPr>
          <p:cNvPr id="6" name="Segnaposto piè di pagina 5">
            <a:extLst>
              <a:ext uri="{FF2B5EF4-FFF2-40B4-BE49-F238E27FC236}">
                <a16:creationId xmlns:a16="http://schemas.microsoft.com/office/drawing/2014/main" id="{9885C5FC-4717-9245-91D8-77AE6B99FED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647018B-37C0-5B4F-8F13-8352511AA9D4}"/>
              </a:ext>
            </a:extLst>
          </p:cNvPr>
          <p:cNvSpPr>
            <a:spLocks noGrp="1"/>
          </p:cNvSpPr>
          <p:nvPr>
            <p:ph type="sldNum" sz="quarter" idx="12"/>
          </p:nvPr>
        </p:nvSpPr>
        <p:spPr/>
        <p:txBody>
          <a:bodyPr/>
          <a:lstStyle/>
          <a:p>
            <a:fld id="{FC4B2D98-C292-6D4B-B6A1-C163C3589982}" type="slidenum">
              <a:rPr lang="it-IT" smtClean="0"/>
              <a:t>‹N›</a:t>
            </a:fld>
            <a:endParaRPr lang="it-IT"/>
          </a:p>
        </p:txBody>
      </p:sp>
    </p:spTree>
    <p:extLst>
      <p:ext uri="{BB962C8B-B14F-4D97-AF65-F5344CB8AC3E}">
        <p14:creationId xmlns:p14="http://schemas.microsoft.com/office/powerpoint/2010/main" val="2743875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995F5CF-5C5D-484E-AD5E-9AA0B1A20A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433D4C5-9F69-8B43-AE3A-A5CAEB58E3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032B813-72DA-C141-B08E-0FE95A7D14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C87A4-5745-9441-8EE5-16CD89E7F7F8}" type="datetimeFigureOut">
              <a:rPr lang="it-IT" smtClean="0"/>
              <a:t>08/03/24</a:t>
            </a:fld>
            <a:endParaRPr lang="it-IT"/>
          </a:p>
        </p:txBody>
      </p:sp>
      <p:sp>
        <p:nvSpPr>
          <p:cNvPr id="5" name="Segnaposto piè di pagina 4">
            <a:extLst>
              <a:ext uri="{FF2B5EF4-FFF2-40B4-BE49-F238E27FC236}">
                <a16:creationId xmlns:a16="http://schemas.microsoft.com/office/drawing/2014/main" id="{F403B562-8CED-B248-8489-EA41155237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FC851D50-2063-4E41-AF2A-E0495772C1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4B2D98-C292-6D4B-B6A1-C163C3589982}" type="slidenum">
              <a:rPr lang="it-IT" smtClean="0"/>
              <a:t>‹N›</a:t>
            </a:fld>
            <a:endParaRPr lang="it-IT"/>
          </a:p>
        </p:txBody>
      </p:sp>
    </p:spTree>
    <p:extLst>
      <p:ext uri="{BB962C8B-B14F-4D97-AF65-F5344CB8AC3E}">
        <p14:creationId xmlns:p14="http://schemas.microsoft.com/office/powerpoint/2010/main" val="1294261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66E066-B44D-4D46-B883-6135F71DFEDD}"/>
              </a:ext>
            </a:extLst>
          </p:cNvPr>
          <p:cNvSpPr>
            <a:spLocks noGrp="1"/>
          </p:cNvSpPr>
          <p:nvPr>
            <p:ph type="ctrTitle"/>
          </p:nvPr>
        </p:nvSpPr>
        <p:spPr>
          <a:xfrm>
            <a:off x="1524000" y="1122362"/>
            <a:ext cx="9144000" cy="3106737"/>
          </a:xfrm>
        </p:spPr>
        <p:txBody>
          <a:bodyPr>
            <a:normAutofit/>
          </a:bodyPr>
          <a:lstStyle/>
          <a:p>
            <a:br>
              <a:rPr lang="it-IT" dirty="0"/>
            </a:br>
            <a:r>
              <a:rPr lang="it-IT" dirty="0"/>
              <a:t>Effetti dell'apertura della </a:t>
            </a:r>
            <a:r>
              <a:rPr lang="it-IT" dirty="0" err="1"/>
              <a:t>l.g</a:t>
            </a:r>
            <a:r>
              <a:rPr lang="it-IT" dirty="0"/>
              <a:t>. sui contratti pendenti</a:t>
            </a:r>
            <a:r>
              <a:rPr lang="it-IT" dirty="0">
                <a:effectLst/>
              </a:rPr>
              <a:t> </a:t>
            </a:r>
            <a:endParaRPr lang="it-IT" dirty="0"/>
          </a:p>
        </p:txBody>
      </p:sp>
    </p:spTree>
    <p:extLst>
      <p:ext uri="{BB962C8B-B14F-4D97-AF65-F5344CB8AC3E}">
        <p14:creationId xmlns:p14="http://schemas.microsoft.com/office/powerpoint/2010/main" val="3542316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41F58-217F-5447-A2EF-34FA40BEE798}"/>
              </a:ext>
            </a:extLst>
          </p:cNvPr>
          <p:cNvSpPr>
            <a:spLocks noGrp="1"/>
          </p:cNvSpPr>
          <p:nvPr>
            <p:ph type="title"/>
          </p:nvPr>
        </p:nvSpPr>
        <p:spPr/>
        <p:txBody>
          <a:bodyPr/>
          <a:lstStyle/>
          <a:p>
            <a:pPr algn="ctr"/>
            <a:r>
              <a:rPr lang="it-IT" dirty="0"/>
              <a:t>Le eccezioni</a:t>
            </a:r>
          </a:p>
        </p:txBody>
      </p:sp>
      <p:sp>
        <p:nvSpPr>
          <p:cNvPr id="3" name="Segnaposto contenuto 2">
            <a:extLst>
              <a:ext uri="{FF2B5EF4-FFF2-40B4-BE49-F238E27FC236}">
                <a16:creationId xmlns:a16="http://schemas.microsoft.com/office/drawing/2014/main" id="{B76DC53D-EF8E-F94B-8229-1FA08F17C1D0}"/>
              </a:ext>
            </a:extLst>
          </p:cNvPr>
          <p:cNvSpPr>
            <a:spLocks noGrp="1"/>
          </p:cNvSpPr>
          <p:nvPr>
            <p:ph idx="1"/>
          </p:nvPr>
        </p:nvSpPr>
        <p:spPr/>
        <p:txBody>
          <a:bodyPr/>
          <a:lstStyle/>
          <a:p>
            <a:endParaRPr lang="it-IT" dirty="0"/>
          </a:p>
          <a:p>
            <a:r>
              <a:rPr lang="it-IT" dirty="0"/>
              <a:t>alla regola generale, disponendo invece: </a:t>
            </a:r>
          </a:p>
          <a:p>
            <a:pPr marL="514350" indent="-514350">
              <a:buAutoNum type="alphaLcParenR"/>
            </a:pPr>
            <a:r>
              <a:rPr lang="it-IT" dirty="0"/>
              <a:t>talora la </a:t>
            </a:r>
            <a:r>
              <a:rPr lang="it-IT" b="1" dirty="0"/>
              <a:t>prosecuzione automatica</a:t>
            </a:r>
            <a:r>
              <a:rPr lang="it-IT" dirty="0"/>
              <a:t>; </a:t>
            </a:r>
          </a:p>
          <a:p>
            <a:pPr marL="514350" indent="-514350">
              <a:buAutoNum type="alphaLcParenR"/>
            </a:pPr>
            <a:r>
              <a:rPr lang="it-IT" dirty="0"/>
              <a:t>talaltra lo </a:t>
            </a:r>
            <a:r>
              <a:rPr lang="it-IT" b="1" dirty="0"/>
              <a:t>scioglimento altrettanto automatico </a:t>
            </a:r>
            <a:r>
              <a:rPr lang="it-IT" dirty="0"/>
              <a:t>(</a:t>
            </a:r>
            <a:r>
              <a:rPr lang="it-IT" i="1" dirty="0"/>
              <a:t>ex </a:t>
            </a:r>
            <a:r>
              <a:rPr lang="it-IT" i="1" dirty="0" err="1"/>
              <a:t>lege</a:t>
            </a:r>
            <a:r>
              <a:rPr lang="it-IT" dirty="0"/>
              <a:t>); </a:t>
            </a:r>
          </a:p>
          <a:p>
            <a:pPr marL="514350" indent="-514350" algn="just">
              <a:buAutoNum type="alphaLcParenR"/>
            </a:pPr>
            <a:r>
              <a:rPr lang="it-IT" dirty="0"/>
              <a:t>talaltra </a:t>
            </a:r>
            <a:r>
              <a:rPr lang="it-IT" b="1" dirty="0"/>
              <a:t>ancora l’una o l’altra conseguenza </a:t>
            </a:r>
            <a:r>
              <a:rPr lang="it-IT" dirty="0"/>
              <a:t>a seconda di talune circostanze</a:t>
            </a:r>
          </a:p>
          <a:p>
            <a:pPr marL="0" indent="0">
              <a:buNone/>
            </a:pPr>
            <a:endParaRPr lang="it-IT" dirty="0"/>
          </a:p>
        </p:txBody>
      </p:sp>
    </p:spTree>
    <p:extLst>
      <p:ext uri="{BB962C8B-B14F-4D97-AF65-F5344CB8AC3E}">
        <p14:creationId xmlns:p14="http://schemas.microsoft.com/office/powerpoint/2010/main" val="1721447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AC5ABE-701B-1A4B-81BC-D0162A1BE2CB}"/>
              </a:ext>
            </a:extLst>
          </p:cNvPr>
          <p:cNvSpPr>
            <a:spLocks noGrp="1"/>
          </p:cNvSpPr>
          <p:nvPr>
            <p:ph type="title"/>
          </p:nvPr>
        </p:nvSpPr>
        <p:spPr/>
        <p:txBody>
          <a:bodyPr/>
          <a:lstStyle/>
          <a:p>
            <a:pPr algn="ctr"/>
            <a:r>
              <a:rPr lang="it-IT" dirty="0"/>
              <a:t>(segue) i contratti di lavoro e società</a:t>
            </a:r>
          </a:p>
        </p:txBody>
      </p:sp>
      <p:sp>
        <p:nvSpPr>
          <p:cNvPr id="3" name="Segnaposto contenuto 2">
            <a:extLst>
              <a:ext uri="{FF2B5EF4-FFF2-40B4-BE49-F238E27FC236}">
                <a16:creationId xmlns:a16="http://schemas.microsoft.com/office/drawing/2014/main" id="{6A791853-CB7A-3B43-9D6C-DAC6304E81D9}"/>
              </a:ext>
            </a:extLst>
          </p:cNvPr>
          <p:cNvSpPr>
            <a:spLocks noGrp="1"/>
          </p:cNvSpPr>
          <p:nvPr>
            <p:ph idx="1"/>
          </p:nvPr>
        </p:nvSpPr>
        <p:spPr/>
        <p:txBody>
          <a:bodyPr>
            <a:normAutofit/>
          </a:bodyPr>
          <a:lstStyle/>
          <a:p>
            <a:pPr marL="0" indent="0" algn="just">
              <a:buNone/>
            </a:pPr>
            <a:r>
              <a:rPr lang="it-IT" dirty="0"/>
              <a:t>Non tutte tali eccezioni sono previste nella parte della legge fallimentare dedicata ai contratti pendenti:  </a:t>
            </a:r>
          </a:p>
          <a:p>
            <a:pPr marL="0" indent="0" algn="just">
              <a:buNone/>
            </a:pPr>
            <a:r>
              <a:rPr lang="it-IT" dirty="0"/>
              <a:t>(i) per il rapporto di </a:t>
            </a:r>
            <a:r>
              <a:rPr lang="it-IT" dirty="0">
                <a:solidFill>
                  <a:srgbClr val="FF0000"/>
                </a:solidFill>
              </a:rPr>
              <a:t>lavoro subordinato</a:t>
            </a:r>
            <a:r>
              <a:rPr lang="it-IT" dirty="0"/>
              <a:t>, regolato dall’art. 2119 c.c., secondo il quale il fallimento non può di per sé costituire giusta causa di risoluzione del contratto (fermo peraltro il diritto di licenziamento in base alla disciplina ordinaria);</a:t>
            </a:r>
          </a:p>
          <a:p>
            <a:pPr marL="0" indent="0" algn="just">
              <a:buNone/>
            </a:pPr>
            <a:r>
              <a:rPr lang="it-IT" dirty="0"/>
              <a:t>(ii) per gli artt. 2288 o 2308 in tema di </a:t>
            </a:r>
            <a:r>
              <a:rPr lang="it-IT" dirty="0">
                <a:solidFill>
                  <a:srgbClr val="FF0000"/>
                </a:solidFill>
              </a:rPr>
              <a:t>società di persone</a:t>
            </a:r>
            <a:r>
              <a:rPr lang="it-IT" dirty="0"/>
              <a:t>, per cui il fallimento del socio provoca lo scioglimento del suo rapporto con la società (esclusione di diritto), mentre il fallimento della società    causa di scioglimento di quest’ultima.</a:t>
            </a:r>
          </a:p>
          <a:p>
            <a:endParaRPr lang="it-IT" dirty="0"/>
          </a:p>
        </p:txBody>
      </p:sp>
    </p:spTree>
    <p:extLst>
      <p:ext uri="{BB962C8B-B14F-4D97-AF65-F5344CB8AC3E}">
        <p14:creationId xmlns:p14="http://schemas.microsoft.com/office/powerpoint/2010/main" val="3461047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470772-4D3F-4A4B-96B4-8DDCDADD537F}"/>
              </a:ext>
            </a:extLst>
          </p:cNvPr>
          <p:cNvSpPr>
            <a:spLocks noGrp="1"/>
          </p:cNvSpPr>
          <p:nvPr>
            <p:ph type="title"/>
          </p:nvPr>
        </p:nvSpPr>
        <p:spPr/>
        <p:txBody>
          <a:bodyPr/>
          <a:lstStyle/>
          <a:p>
            <a:pPr algn="ctr"/>
            <a:r>
              <a:rPr lang="it-IT" dirty="0"/>
              <a:t>(segue) leasing (177 ccii)</a:t>
            </a:r>
          </a:p>
        </p:txBody>
      </p:sp>
      <p:sp>
        <p:nvSpPr>
          <p:cNvPr id="3" name="Segnaposto contenuto 2">
            <a:extLst>
              <a:ext uri="{FF2B5EF4-FFF2-40B4-BE49-F238E27FC236}">
                <a16:creationId xmlns:a16="http://schemas.microsoft.com/office/drawing/2014/main" id="{8030844D-1437-6048-B0AB-1EEB3DC5DA31}"/>
              </a:ext>
            </a:extLst>
          </p:cNvPr>
          <p:cNvSpPr>
            <a:spLocks noGrp="1"/>
          </p:cNvSpPr>
          <p:nvPr>
            <p:ph idx="1"/>
          </p:nvPr>
        </p:nvSpPr>
        <p:spPr>
          <a:xfrm>
            <a:off x="838200" y="1524000"/>
            <a:ext cx="10515600" cy="4968875"/>
          </a:xfrm>
        </p:spPr>
        <p:txBody>
          <a:bodyPr>
            <a:normAutofit fontScale="92500" lnSpcReduction="20000"/>
          </a:bodyPr>
          <a:lstStyle/>
          <a:p>
            <a:pPr marL="0" indent="0" algn="just">
              <a:buNone/>
            </a:pPr>
            <a:r>
              <a:rPr lang="it-IT" dirty="0"/>
              <a:t>iii) Se il fallito avesse preso </a:t>
            </a:r>
            <a:r>
              <a:rPr lang="it-IT" b="1" dirty="0"/>
              <a:t>un bene in leasing</a:t>
            </a:r>
            <a:r>
              <a:rPr lang="it-IT" dirty="0"/>
              <a:t>, la specificità consisterebbe in ciò: </a:t>
            </a:r>
          </a:p>
          <a:p>
            <a:pPr algn="just">
              <a:buFontTx/>
              <a:buChar char="-"/>
            </a:pPr>
            <a:r>
              <a:rPr lang="it-IT" dirty="0"/>
              <a:t>se </a:t>
            </a:r>
            <a:r>
              <a:rPr lang="it-IT" dirty="0">
                <a:solidFill>
                  <a:srgbClr val="FF0000"/>
                </a:solidFill>
              </a:rPr>
              <a:t>il curatore optasse per lo scioglimento</a:t>
            </a:r>
            <a:r>
              <a:rPr lang="it-IT" dirty="0"/>
              <a:t>, dovendo allora restituire il bene al concedente, ove questi ne ricavi </a:t>
            </a:r>
            <a:r>
              <a:rPr lang="it-IT" dirty="0">
                <a:highlight>
                  <a:srgbClr val="FFFF00"/>
                </a:highlight>
              </a:rPr>
              <a:t>un valore superiore al credito residuo </a:t>
            </a:r>
            <a:r>
              <a:rPr lang="it-IT" dirty="0"/>
              <a:t>in linea capitale (quello che cioè l’utilizzatore avrebbe dovuto pagare per far proprio il bene), </a:t>
            </a:r>
            <a:r>
              <a:rPr lang="it-IT" u="sng" dirty="0"/>
              <a:t>la differenza andrà versata al fallimento</a:t>
            </a:r>
            <a:r>
              <a:rPr lang="it-IT" dirty="0"/>
              <a:t>; </a:t>
            </a:r>
          </a:p>
          <a:p>
            <a:pPr algn="just">
              <a:buFontTx/>
              <a:buChar char="-"/>
            </a:pPr>
            <a:r>
              <a:rPr lang="it-IT" dirty="0"/>
              <a:t>se invece </a:t>
            </a:r>
            <a:r>
              <a:rPr lang="it-IT" dirty="0">
                <a:highlight>
                  <a:srgbClr val="FFFF00"/>
                </a:highlight>
              </a:rPr>
              <a:t>si realizzasse un valore inferiore</a:t>
            </a:r>
            <a:r>
              <a:rPr lang="it-IT" dirty="0"/>
              <a:t>, sarebbe il concedente a potersi insinuare nel fallimento per la differenza. I canoni già pagati, comunque, non dovranno invece essere restituiti dal terzo (neppure per via revocatoria, giusta l’art. 167, lett. a). </a:t>
            </a:r>
          </a:p>
          <a:p>
            <a:pPr marL="0" indent="0" algn="just">
              <a:buNone/>
            </a:pPr>
            <a:r>
              <a:rPr lang="it-IT" dirty="0"/>
              <a:t>Se invece si trattasse </a:t>
            </a:r>
            <a:r>
              <a:rPr lang="it-IT" dirty="0">
                <a:solidFill>
                  <a:srgbClr val="FF0000"/>
                </a:solidFill>
              </a:rPr>
              <a:t>del fallimento della società che ha concesso </a:t>
            </a:r>
            <a:r>
              <a:rPr lang="it-IT" dirty="0"/>
              <a:t>un bene in leasing, la specificità consisterebbe nel fatto che </a:t>
            </a:r>
            <a:r>
              <a:rPr lang="it-IT" b="1" dirty="0"/>
              <a:t>il contratto proseguirà comunque (senza quindi facoltà di scioglimento)</a:t>
            </a:r>
            <a:r>
              <a:rPr lang="it-IT" dirty="0"/>
              <a:t>, preservandosi al terzo utilizzatore la possibilità di far proprio il bene alla scadenza, </a:t>
            </a:r>
            <a:r>
              <a:rPr lang="it-IT" dirty="0">
                <a:highlight>
                  <a:srgbClr val="FFFF00"/>
                </a:highlight>
              </a:rPr>
              <a:t>alle normali condizioni contrattuali</a:t>
            </a:r>
          </a:p>
          <a:p>
            <a:endParaRPr lang="it-IT" dirty="0"/>
          </a:p>
        </p:txBody>
      </p:sp>
    </p:spTree>
    <p:extLst>
      <p:ext uri="{BB962C8B-B14F-4D97-AF65-F5344CB8AC3E}">
        <p14:creationId xmlns:p14="http://schemas.microsoft.com/office/powerpoint/2010/main" val="2567458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4D018B-2447-9848-B2FA-60052A3E0DD7}"/>
              </a:ext>
            </a:extLst>
          </p:cNvPr>
          <p:cNvSpPr>
            <a:spLocks noGrp="1"/>
          </p:cNvSpPr>
          <p:nvPr>
            <p:ph type="title"/>
          </p:nvPr>
        </p:nvSpPr>
        <p:spPr/>
        <p:txBody>
          <a:bodyPr/>
          <a:lstStyle/>
          <a:p>
            <a:pPr algn="ctr"/>
            <a:r>
              <a:rPr lang="it-IT" dirty="0"/>
              <a:t>(segue) contratti periodici</a:t>
            </a:r>
          </a:p>
        </p:txBody>
      </p:sp>
      <p:sp>
        <p:nvSpPr>
          <p:cNvPr id="3" name="Segnaposto contenuto 2">
            <a:extLst>
              <a:ext uri="{FF2B5EF4-FFF2-40B4-BE49-F238E27FC236}">
                <a16:creationId xmlns:a16="http://schemas.microsoft.com/office/drawing/2014/main" id="{2B3852EA-0D18-C04E-B53D-F75814989072}"/>
              </a:ext>
            </a:extLst>
          </p:cNvPr>
          <p:cNvSpPr>
            <a:spLocks noGrp="1"/>
          </p:cNvSpPr>
          <p:nvPr>
            <p:ph idx="1"/>
          </p:nvPr>
        </p:nvSpPr>
        <p:spPr/>
        <p:txBody>
          <a:bodyPr>
            <a:normAutofit/>
          </a:bodyPr>
          <a:lstStyle/>
          <a:p>
            <a:pPr marL="0" indent="0" algn="just">
              <a:buNone/>
            </a:pPr>
            <a:r>
              <a:rPr lang="it-IT" dirty="0"/>
              <a:t>Di rilevante portata poi la disposizione dell’art. 179 che, per i </a:t>
            </a:r>
            <a:r>
              <a:rPr lang="it-IT" b="1" dirty="0"/>
              <a:t>contratti ad esecuzione continuata o periodica</a:t>
            </a:r>
            <a:r>
              <a:rPr lang="it-IT" dirty="0"/>
              <a:t>, </a:t>
            </a:r>
          </a:p>
          <a:p>
            <a:pPr marL="0" indent="0" algn="just">
              <a:buNone/>
            </a:pPr>
            <a:r>
              <a:rPr lang="it-IT" dirty="0"/>
              <a:t>- se la curatela opti per la </a:t>
            </a:r>
            <a:r>
              <a:rPr lang="it-IT" dirty="0">
                <a:solidFill>
                  <a:srgbClr val="FF0000"/>
                </a:solidFill>
              </a:rPr>
              <a:t>prosecuzione</a:t>
            </a:r>
            <a:r>
              <a:rPr lang="it-IT" dirty="0"/>
              <a:t> dovrà farsi carico del pagamento integrale delle consegne già avvenute o dei servizi già erogati. </a:t>
            </a:r>
          </a:p>
          <a:p>
            <a:pPr marL="0" indent="0" algn="just">
              <a:buNone/>
            </a:pPr>
            <a:r>
              <a:rPr lang="it-IT" dirty="0"/>
              <a:t>- </a:t>
            </a:r>
            <a:r>
              <a:rPr lang="it-IT" dirty="0">
                <a:highlight>
                  <a:srgbClr val="FFFF00"/>
                </a:highlight>
              </a:rPr>
              <a:t>anche i crediti derivanti dalle prestazioni eseguite prima </a:t>
            </a:r>
            <a:r>
              <a:rPr lang="it-IT" dirty="0"/>
              <a:t>del fallimento dovranno essere pagati in </a:t>
            </a:r>
            <a:r>
              <a:rPr lang="it-IT" dirty="0" err="1"/>
              <a:t>prededuzione</a:t>
            </a:r>
            <a:r>
              <a:rPr lang="it-IT" dirty="0"/>
              <a:t> (c.d. </a:t>
            </a:r>
            <a:r>
              <a:rPr lang="it-IT" dirty="0" err="1"/>
              <a:t>prededucibilità</a:t>
            </a:r>
            <a:r>
              <a:rPr lang="it-IT" dirty="0"/>
              <a:t>  del pregresso). </a:t>
            </a:r>
          </a:p>
          <a:p>
            <a:pPr marL="0" indent="0" algn="just">
              <a:buNone/>
            </a:pPr>
            <a:r>
              <a:rPr lang="it-IT" dirty="0"/>
              <a:t>Il che, secondo alcuni, trova giustificazione, almeno per taluni contratti nella </a:t>
            </a:r>
            <a:r>
              <a:rPr lang="it-IT" dirty="0">
                <a:solidFill>
                  <a:srgbClr val="FF0000"/>
                </a:solidFill>
              </a:rPr>
              <a:t>sostanziale unitarietà della prestazione convenuta</a:t>
            </a:r>
          </a:p>
          <a:p>
            <a:endParaRPr lang="it-IT" dirty="0"/>
          </a:p>
        </p:txBody>
      </p:sp>
    </p:spTree>
    <p:extLst>
      <p:ext uri="{BB962C8B-B14F-4D97-AF65-F5344CB8AC3E}">
        <p14:creationId xmlns:p14="http://schemas.microsoft.com/office/powerpoint/2010/main" val="2292241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0BECD9-A00E-C545-B78D-CA10A96566DA}"/>
              </a:ext>
            </a:extLst>
          </p:cNvPr>
          <p:cNvSpPr>
            <a:spLocks noGrp="1"/>
          </p:cNvSpPr>
          <p:nvPr>
            <p:ph type="title"/>
          </p:nvPr>
        </p:nvSpPr>
        <p:spPr/>
        <p:txBody>
          <a:bodyPr/>
          <a:lstStyle/>
          <a:p>
            <a:pPr algn="ctr"/>
            <a:r>
              <a:rPr lang="it-IT" dirty="0"/>
              <a:t>(segue) la locazione (185 ccii)</a:t>
            </a:r>
          </a:p>
        </p:txBody>
      </p:sp>
      <p:sp>
        <p:nvSpPr>
          <p:cNvPr id="3" name="Segnaposto contenuto 2">
            <a:extLst>
              <a:ext uri="{FF2B5EF4-FFF2-40B4-BE49-F238E27FC236}">
                <a16:creationId xmlns:a16="http://schemas.microsoft.com/office/drawing/2014/main" id="{393BFE50-0BC2-7846-B7D9-6F01E3151DBE}"/>
              </a:ext>
            </a:extLst>
          </p:cNvPr>
          <p:cNvSpPr>
            <a:spLocks noGrp="1"/>
          </p:cNvSpPr>
          <p:nvPr>
            <p:ph idx="1"/>
          </p:nvPr>
        </p:nvSpPr>
        <p:spPr>
          <a:xfrm>
            <a:off x="838200" y="1559170"/>
            <a:ext cx="10515600" cy="4617794"/>
          </a:xfrm>
        </p:spPr>
        <p:txBody>
          <a:bodyPr>
            <a:normAutofit fontScale="77500" lnSpcReduction="20000"/>
          </a:bodyPr>
          <a:lstStyle/>
          <a:p>
            <a:pPr marL="0" indent="0" algn="just">
              <a:buNone/>
            </a:pPr>
            <a:r>
              <a:rPr lang="it-IT" sz="3100" dirty="0"/>
              <a:t>In materia di </a:t>
            </a:r>
            <a:r>
              <a:rPr lang="it-IT" sz="3100" dirty="0">
                <a:solidFill>
                  <a:srgbClr val="FF0000"/>
                </a:solidFill>
              </a:rPr>
              <a:t>locazione</a:t>
            </a:r>
            <a:r>
              <a:rPr lang="it-IT" sz="3100" dirty="0"/>
              <a:t> si prevede poi, in deroga alla regola generale, che l’apertura del fallimento, il contratto non sarà sospeso, ma </a:t>
            </a:r>
            <a:r>
              <a:rPr lang="it-IT" sz="3100" dirty="0">
                <a:highlight>
                  <a:srgbClr val="FFFF00"/>
                </a:highlight>
              </a:rPr>
              <a:t>proseguirà senza soluzione di continuità. </a:t>
            </a:r>
          </a:p>
          <a:p>
            <a:pPr marL="0" indent="0" algn="just">
              <a:buNone/>
            </a:pPr>
            <a:r>
              <a:rPr lang="it-IT" sz="3100" dirty="0"/>
              <a:t>Spetterà al curatore la possibilità di sciogliersi dal contratto, al limite corrispondendo alla controparte (in </a:t>
            </a:r>
            <a:r>
              <a:rPr lang="it-IT" sz="3100" dirty="0" err="1"/>
              <a:t>prededuzione</a:t>
            </a:r>
            <a:r>
              <a:rPr lang="it-IT" sz="3100" dirty="0"/>
              <a:t>) un indennizzo per il recesso anticipato. </a:t>
            </a:r>
          </a:p>
          <a:p>
            <a:pPr marL="0" indent="0" algn="just">
              <a:buNone/>
            </a:pPr>
            <a:r>
              <a:rPr lang="it-IT" sz="3100" dirty="0"/>
              <a:t>Così, </a:t>
            </a:r>
            <a:r>
              <a:rPr lang="it-IT" sz="3100" dirty="0">
                <a:solidFill>
                  <a:srgbClr val="FF0000"/>
                </a:solidFill>
              </a:rPr>
              <a:t>se il curatore sia subentrato nel ruolo di locatore, potrà recedere </a:t>
            </a:r>
            <a:r>
              <a:rPr lang="it-IT" sz="3100" dirty="0"/>
              <a:t>dal contratto (verosimilmente per vender meglio l’immobile):</a:t>
            </a:r>
          </a:p>
          <a:p>
            <a:pPr algn="just">
              <a:buFontTx/>
              <a:buChar char="-"/>
            </a:pPr>
            <a:r>
              <a:rPr lang="it-IT" sz="3100" dirty="0"/>
              <a:t>se la durata residua ecceda i quattro anni, </a:t>
            </a:r>
            <a:r>
              <a:rPr lang="it-IT" sz="3100" dirty="0">
                <a:highlight>
                  <a:srgbClr val="FFFF00"/>
                </a:highlight>
              </a:rPr>
              <a:t>con effetto dopo il decorso di tale periodo</a:t>
            </a:r>
            <a:r>
              <a:rPr lang="it-IT" sz="3100" dirty="0"/>
              <a:t> e salvo il diritto del conduttore;</a:t>
            </a:r>
          </a:p>
          <a:p>
            <a:pPr algn="just">
              <a:buFontTx/>
              <a:buChar char="-"/>
            </a:pPr>
            <a:r>
              <a:rPr lang="it-IT" sz="3100" dirty="0"/>
              <a:t>se il contratto avesse una scadenza oltre i quattro anni, ad un equo indennizzo per l’anticipato recesso. </a:t>
            </a:r>
          </a:p>
          <a:p>
            <a:pPr marL="0" indent="0" algn="just">
              <a:buNone/>
            </a:pPr>
            <a:r>
              <a:rPr lang="it-IT" sz="3100" dirty="0"/>
              <a:t>Se invece si tratta del </a:t>
            </a:r>
            <a:r>
              <a:rPr lang="it-IT" sz="3100" b="1" dirty="0"/>
              <a:t>fallimento del conduttore</a:t>
            </a:r>
            <a:r>
              <a:rPr lang="it-IT" sz="3100" dirty="0"/>
              <a:t>, il </a:t>
            </a:r>
            <a:r>
              <a:rPr lang="it-IT" sz="3100" dirty="0">
                <a:highlight>
                  <a:srgbClr val="FFFF00"/>
                </a:highlight>
              </a:rPr>
              <a:t>contratto ugualmente proseguirà</a:t>
            </a:r>
            <a:r>
              <a:rPr lang="it-IT" sz="3100" dirty="0"/>
              <a:t>, salva però, anche in tal caso, la facoltà del curatore di sciogliersi recedendo anticipatamente e corrispondendo un equo indennizzo al locatore</a:t>
            </a:r>
          </a:p>
          <a:p>
            <a:pPr marL="0" indent="0">
              <a:buNone/>
            </a:pPr>
            <a:endParaRPr lang="it-IT" dirty="0"/>
          </a:p>
        </p:txBody>
      </p:sp>
    </p:spTree>
    <p:extLst>
      <p:ext uri="{BB962C8B-B14F-4D97-AF65-F5344CB8AC3E}">
        <p14:creationId xmlns:p14="http://schemas.microsoft.com/office/powerpoint/2010/main" val="1316375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2FB147-0322-7F4D-B167-F7868FFFC9F4}"/>
              </a:ext>
            </a:extLst>
          </p:cNvPr>
          <p:cNvSpPr>
            <a:spLocks noGrp="1"/>
          </p:cNvSpPr>
          <p:nvPr>
            <p:ph type="title"/>
          </p:nvPr>
        </p:nvSpPr>
        <p:spPr/>
        <p:txBody>
          <a:bodyPr/>
          <a:lstStyle/>
          <a:p>
            <a:pPr algn="ctr"/>
            <a:r>
              <a:rPr lang="it-IT" dirty="0"/>
              <a:t>(segue) l’affitto d’azienda</a:t>
            </a:r>
          </a:p>
        </p:txBody>
      </p:sp>
      <p:sp>
        <p:nvSpPr>
          <p:cNvPr id="3" name="Segnaposto contenuto 2">
            <a:extLst>
              <a:ext uri="{FF2B5EF4-FFF2-40B4-BE49-F238E27FC236}">
                <a16:creationId xmlns:a16="http://schemas.microsoft.com/office/drawing/2014/main" id="{1551512E-452F-0346-B9CD-6A1DD6BF2727}"/>
              </a:ext>
            </a:extLst>
          </p:cNvPr>
          <p:cNvSpPr>
            <a:spLocks noGrp="1"/>
          </p:cNvSpPr>
          <p:nvPr>
            <p:ph idx="1"/>
          </p:nvPr>
        </p:nvSpPr>
        <p:spPr/>
        <p:txBody>
          <a:bodyPr>
            <a:normAutofit/>
          </a:bodyPr>
          <a:lstStyle/>
          <a:p>
            <a:pPr algn="just"/>
            <a:r>
              <a:rPr lang="it-IT" dirty="0"/>
              <a:t>L’art. 184 </a:t>
            </a:r>
            <a:r>
              <a:rPr lang="it-IT" dirty="0" err="1"/>
              <a:t>l.fall</a:t>
            </a:r>
            <a:r>
              <a:rPr lang="it-IT" dirty="0"/>
              <a:t>. prevede che, </a:t>
            </a:r>
            <a:r>
              <a:rPr lang="it-IT" dirty="0">
                <a:solidFill>
                  <a:srgbClr val="FF0000"/>
                </a:solidFill>
              </a:rPr>
              <a:t>a prescindere che fallito sia il concedente o l’affittuario</a:t>
            </a:r>
            <a:r>
              <a:rPr lang="it-IT" dirty="0"/>
              <a:t>, </a:t>
            </a:r>
            <a:r>
              <a:rPr lang="it-IT" dirty="0">
                <a:highlight>
                  <a:srgbClr val="FFFF00"/>
                </a:highlight>
              </a:rPr>
              <a:t>opera la regola della prosecuzione automatica</a:t>
            </a:r>
            <a:r>
              <a:rPr lang="it-IT" dirty="0"/>
              <a:t>, salvo il </a:t>
            </a:r>
            <a:r>
              <a:rPr lang="it-IT" b="1" dirty="0"/>
              <a:t>diritto di ciascuna delle parti, da esercitarsi entro sessanta giorni</a:t>
            </a:r>
            <a:r>
              <a:rPr lang="it-IT" dirty="0"/>
              <a:t>, di recedere anticipatamente corrispondendo alla controparte un </a:t>
            </a:r>
            <a:r>
              <a:rPr lang="it-IT" dirty="0">
                <a:highlight>
                  <a:srgbClr val="FFFF00"/>
                </a:highlight>
              </a:rPr>
              <a:t>equo indennizzo</a:t>
            </a:r>
            <a:r>
              <a:rPr lang="it-IT" dirty="0"/>
              <a:t> (che, se dovuto dal fallimento, sarà pagato in </a:t>
            </a:r>
            <a:r>
              <a:rPr lang="it-IT" dirty="0" err="1"/>
              <a:t>prededuzione</a:t>
            </a:r>
            <a:r>
              <a:rPr lang="it-IT" dirty="0"/>
              <a:t>). </a:t>
            </a:r>
          </a:p>
          <a:p>
            <a:pPr algn="just"/>
            <a:r>
              <a:rPr lang="it-IT" dirty="0"/>
              <a:t>Chiaro peraltro che la prosecuzione da parte del curatore nella posizione di affittuario, comportando la necessità  di esercitare l’azienda (artt. 1615 e 2562 c.c.), presupporrebbe anche la relativa autorizzazione ex art. 104.</a:t>
            </a:r>
          </a:p>
          <a:p>
            <a:endParaRPr lang="it-IT" dirty="0"/>
          </a:p>
        </p:txBody>
      </p:sp>
    </p:spTree>
    <p:extLst>
      <p:ext uri="{BB962C8B-B14F-4D97-AF65-F5344CB8AC3E}">
        <p14:creationId xmlns:p14="http://schemas.microsoft.com/office/powerpoint/2010/main" val="378629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8365A9-4ACB-C520-310D-7E3A93439A99}"/>
              </a:ext>
            </a:extLst>
          </p:cNvPr>
          <p:cNvSpPr>
            <a:spLocks noGrp="1"/>
          </p:cNvSpPr>
          <p:nvPr>
            <p:ph type="title"/>
          </p:nvPr>
        </p:nvSpPr>
        <p:spPr/>
        <p:txBody>
          <a:bodyPr/>
          <a:lstStyle/>
          <a:p>
            <a:r>
              <a:rPr lang="it-IT" dirty="0"/>
              <a:t>Rapporti di lavoro subordinato (art. 189 ccii)</a:t>
            </a:r>
          </a:p>
        </p:txBody>
      </p:sp>
      <p:sp>
        <p:nvSpPr>
          <p:cNvPr id="3" name="Segnaposto contenuto 2">
            <a:extLst>
              <a:ext uri="{FF2B5EF4-FFF2-40B4-BE49-F238E27FC236}">
                <a16:creationId xmlns:a16="http://schemas.microsoft.com/office/drawing/2014/main" id="{995D9B7D-F331-7386-8042-8187F4D79938}"/>
              </a:ext>
            </a:extLst>
          </p:cNvPr>
          <p:cNvSpPr>
            <a:spLocks noGrp="1"/>
          </p:cNvSpPr>
          <p:nvPr>
            <p:ph idx="1"/>
          </p:nvPr>
        </p:nvSpPr>
        <p:spPr/>
        <p:txBody>
          <a:bodyPr>
            <a:normAutofit/>
          </a:bodyPr>
          <a:lstStyle/>
          <a:p>
            <a:pPr algn="just"/>
            <a:r>
              <a:rPr lang="it-IT" sz="1800" b="0" i="0" dirty="0">
                <a:effectLst/>
              </a:rPr>
              <a:t>L'apertura della liquidazione giudiziale nei confronti del datore di lavoro </a:t>
            </a:r>
            <a:r>
              <a:rPr lang="it-IT" sz="1800" b="1" i="0" dirty="0">
                <a:effectLst/>
              </a:rPr>
              <a:t>non costituisce motivo di licenziamento. </a:t>
            </a:r>
          </a:p>
          <a:p>
            <a:pPr algn="just"/>
            <a:r>
              <a:rPr lang="it-IT" sz="1800" b="0" i="0" dirty="0">
                <a:effectLst/>
              </a:rPr>
              <a:t>I rapporti di lavoro subordinato in atto alla data della sentenza dichiarativa </a:t>
            </a:r>
            <a:r>
              <a:rPr lang="it-IT" sz="1800" b="1" i="0" dirty="0">
                <a:effectLst/>
              </a:rPr>
              <a:t>restano sospesi </a:t>
            </a:r>
            <a:r>
              <a:rPr lang="it-IT" sz="1800" b="0" i="0" dirty="0">
                <a:effectLst/>
              </a:rPr>
              <a:t>fino a quando il curatore, con l'autorizzazione del giudice delegato, sentito il comitato dei creditori, comunica ai lavoratori di </a:t>
            </a:r>
            <a:r>
              <a:rPr lang="it-IT" sz="1800" b="0" i="0" dirty="0">
                <a:effectLst/>
                <a:highlight>
                  <a:srgbClr val="FFFF00"/>
                </a:highlight>
              </a:rPr>
              <a:t>subentrarvi</a:t>
            </a:r>
            <a:r>
              <a:rPr lang="it-IT" sz="1800" b="0" i="0" dirty="0">
                <a:effectLst/>
              </a:rPr>
              <a:t>, assumendo i relativi obblighi, ovvero il </a:t>
            </a:r>
            <a:r>
              <a:rPr lang="it-IT" sz="1800" b="0" i="0" dirty="0">
                <a:effectLst/>
                <a:highlight>
                  <a:srgbClr val="FFFF00"/>
                </a:highlight>
              </a:rPr>
              <a:t>recesso</a:t>
            </a:r>
          </a:p>
          <a:p>
            <a:pPr algn="just"/>
            <a:r>
              <a:rPr lang="it-IT" sz="1800" b="0" i="0" dirty="0">
                <a:solidFill>
                  <a:srgbClr val="333333"/>
                </a:solidFill>
                <a:effectLst/>
              </a:rPr>
              <a:t>Il curatore trasmette all'Ispettorato territoriale del lavoro del luogo ove è stata aperta la liquidazione giudiziale, entro trenta giorni dalla nomina, </a:t>
            </a:r>
            <a:r>
              <a:rPr lang="it-IT" sz="1800" b="1" i="0" dirty="0">
                <a:solidFill>
                  <a:srgbClr val="333333"/>
                </a:solidFill>
                <a:effectLst/>
              </a:rPr>
              <a:t>l'elenco dei dipendenti dell'impresa in forza </a:t>
            </a:r>
            <a:r>
              <a:rPr lang="it-IT" sz="1800" b="0" i="0" dirty="0">
                <a:solidFill>
                  <a:srgbClr val="333333"/>
                </a:solidFill>
                <a:effectLst/>
              </a:rPr>
              <a:t>al momento dell'apertura della liquidazione giudiziale stessa</a:t>
            </a:r>
            <a:endParaRPr lang="it-IT" sz="1800" b="0" i="0" dirty="0">
              <a:effectLst/>
            </a:endParaRPr>
          </a:p>
          <a:p>
            <a:pPr algn="just"/>
            <a:r>
              <a:rPr lang="it-IT" sz="1800" b="0" i="0" dirty="0">
                <a:solidFill>
                  <a:srgbClr val="333333"/>
                </a:solidFill>
                <a:effectLst/>
              </a:rPr>
              <a:t>Qualora </a:t>
            </a:r>
            <a:r>
              <a:rPr lang="it-IT" sz="1800" b="0" i="0" u="sng" dirty="0">
                <a:solidFill>
                  <a:srgbClr val="333333"/>
                </a:solidFill>
                <a:effectLst/>
              </a:rPr>
              <a:t>non sia possibile la continuazione o il trasferimento dell'azienda </a:t>
            </a:r>
            <a:r>
              <a:rPr lang="it-IT" sz="1800" b="0" i="0" dirty="0">
                <a:solidFill>
                  <a:srgbClr val="333333"/>
                </a:solidFill>
                <a:effectLst/>
              </a:rPr>
              <a:t>o di un suo ramo o comunque sussistano manifeste ragioni economiche inerenti l'assetto dell'organizzazione del lavoro, </a:t>
            </a:r>
            <a:r>
              <a:rPr lang="it-IT" sz="1800" b="0" i="0" dirty="0">
                <a:solidFill>
                  <a:srgbClr val="333333"/>
                </a:solidFill>
                <a:effectLst/>
                <a:highlight>
                  <a:srgbClr val="FFFF00"/>
                </a:highlight>
              </a:rPr>
              <a:t>il curatore procede senza indugio al recesso dai relativi rapporti di lavoro subordinato</a:t>
            </a:r>
          </a:p>
          <a:p>
            <a:pPr algn="just"/>
            <a:r>
              <a:rPr lang="it-IT" sz="1800" b="0" i="0" dirty="0">
                <a:solidFill>
                  <a:srgbClr val="333333"/>
                </a:solidFill>
                <a:effectLst/>
              </a:rPr>
              <a:t>In ogni caso, </a:t>
            </a:r>
            <a:r>
              <a:rPr lang="it-IT" sz="1800" b="1" i="0" dirty="0">
                <a:solidFill>
                  <a:srgbClr val="FF0000"/>
                </a:solidFill>
                <a:effectLst/>
              </a:rPr>
              <a:t>decorso il termine di quattro mesi dalla data di apertura </a:t>
            </a:r>
            <a:r>
              <a:rPr lang="it-IT" sz="1800" b="0" i="0" dirty="0">
                <a:solidFill>
                  <a:srgbClr val="333333"/>
                </a:solidFill>
                <a:effectLst/>
              </a:rPr>
              <a:t>della liquidazione giudiziale senza che il curatore abbia comunicato il subentro, i rapporti di lavoro subordinato che non siano già cessati </a:t>
            </a:r>
            <a:r>
              <a:rPr lang="it-IT" sz="1800" b="1" i="0" dirty="0">
                <a:solidFill>
                  <a:srgbClr val="333333"/>
                </a:solidFill>
                <a:effectLst/>
              </a:rPr>
              <a:t>si intendono risolti di diritto con decorrenza dalla data di apertura della liquidazione giudiziale, </a:t>
            </a:r>
            <a:endParaRPr lang="it-IT" sz="1800" b="1" dirty="0"/>
          </a:p>
        </p:txBody>
      </p:sp>
    </p:spTree>
    <p:extLst>
      <p:ext uri="{BB962C8B-B14F-4D97-AF65-F5344CB8AC3E}">
        <p14:creationId xmlns:p14="http://schemas.microsoft.com/office/powerpoint/2010/main" val="775752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982B3D-3B1C-0E4D-8A18-54621E0AFB85}"/>
              </a:ext>
            </a:extLst>
          </p:cNvPr>
          <p:cNvSpPr>
            <a:spLocks noGrp="1"/>
          </p:cNvSpPr>
          <p:nvPr>
            <p:ph type="title"/>
          </p:nvPr>
        </p:nvSpPr>
        <p:spPr/>
        <p:txBody>
          <a:bodyPr/>
          <a:lstStyle/>
          <a:p>
            <a:pPr algn="ctr"/>
            <a:r>
              <a:rPr lang="it-IT" dirty="0"/>
              <a:t>Le possibile casistiche</a:t>
            </a:r>
          </a:p>
        </p:txBody>
      </p:sp>
      <p:sp>
        <p:nvSpPr>
          <p:cNvPr id="3" name="Segnaposto contenuto 2">
            <a:extLst>
              <a:ext uri="{FF2B5EF4-FFF2-40B4-BE49-F238E27FC236}">
                <a16:creationId xmlns:a16="http://schemas.microsoft.com/office/drawing/2014/main" id="{5B67DE2D-1178-6F42-A219-741C5E083B0F}"/>
              </a:ext>
            </a:extLst>
          </p:cNvPr>
          <p:cNvSpPr>
            <a:spLocks noGrp="1"/>
          </p:cNvSpPr>
          <p:nvPr>
            <p:ph idx="1"/>
          </p:nvPr>
        </p:nvSpPr>
        <p:spPr>
          <a:xfrm>
            <a:off x="838200" y="1535723"/>
            <a:ext cx="10515600" cy="4641240"/>
          </a:xfrm>
        </p:spPr>
        <p:txBody>
          <a:bodyPr>
            <a:normAutofit fontScale="92500" lnSpcReduction="20000"/>
          </a:bodyPr>
          <a:lstStyle/>
          <a:p>
            <a:pPr algn="just">
              <a:lnSpc>
                <a:spcPct val="120000"/>
              </a:lnSpc>
            </a:pPr>
            <a:r>
              <a:rPr lang="it-IT" sz="2100" dirty="0"/>
              <a:t>Prima dell’apertura della </a:t>
            </a:r>
            <a:r>
              <a:rPr lang="it-IT" sz="2100" dirty="0" err="1"/>
              <a:t>l.g</a:t>
            </a:r>
            <a:r>
              <a:rPr lang="it-IT" sz="2100" dirty="0"/>
              <a:t>. l’imprenditore avrà normalmente posto in essere, nell’esercizio della sua attività, una fitta attività contrattuale:</a:t>
            </a:r>
          </a:p>
          <a:p>
            <a:pPr marL="457200" indent="-457200" algn="just">
              <a:lnSpc>
                <a:spcPct val="120000"/>
              </a:lnSpc>
              <a:buAutoNum type="alphaUcParenR"/>
            </a:pPr>
            <a:r>
              <a:rPr lang="it-IT" sz="2100" dirty="0"/>
              <a:t>Potrà trattarsi di contratti che </a:t>
            </a:r>
            <a:r>
              <a:rPr lang="it-IT" sz="2100" dirty="0">
                <a:highlight>
                  <a:srgbClr val="FFFF00"/>
                </a:highlight>
              </a:rPr>
              <a:t>hanno già trovato integrale esecuzione</a:t>
            </a:r>
            <a:r>
              <a:rPr lang="it-IT" sz="2100" dirty="0"/>
              <a:t>, ed allora vi sarà la possibilità per il curatore, eventualmente, di disconoscerne gli effetti ricorrendo ad un’azione revocatoria che consenta di recuperare quanto fuoriuscito dal patrimonio del fallito in esecuzione di quei contratti.</a:t>
            </a:r>
          </a:p>
          <a:p>
            <a:pPr marL="457200" indent="-457200" algn="just">
              <a:lnSpc>
                <a:spcPct val="120000"/>
              </a:lnSpc>
              <a:buAutoNum type="alphaUcParenR"/>
            </a:pPr>
            <a:r>
              <a:rPr lang="it-IT" sz="2100" dirty="0"/>
              <a:t>Analogo discorso varrà quando </a:t>
            </a:r>
            <a:r>
              <a:rPr lang="it-IT" sz="2100" dirty="0">
                <a:highlight>
                  <a:srgbClr val="FFFF00"/>
                </a:highlight>
              </a:rPr>
              <a:t>una delle due parti avrà integralmente eseguito </a:t>
            </a:r>
            <a:r>
              <a:rPr lang="it-IT" sz="2100" dirty="0"/>
              <a:t>la propria prestazione (ad esempio la vendita di un bene). In tal caso residuerà soltanto un credito (ad es., al prezzo) della controparte, che potrà allora insinuarlo al passivo, a meno che il curatore – sempre attraverso un’azione revocatoria  (incidentale) –riesca a neutralizzare una tale pretesa</a:t>
            </a:r>
          </a:p>
          <a:p>
            <a:pPr marL="457200" indent="-457200" algn="just">
              <a:lnSpc>
                <a:spcPct val="120000"/>
              </a:lnSpc>
              <a:buAutoNum type="alphaUcParenR"/>
            </a:pPr>
            <a:r>
              <a:rPr lang="it-IT" sz="2100" dirty="0"/>
              <a:t>V’è  anche la possibilità che all’apertura del fallimento un certo contratto (compreso un preliminare) </a:t>
            </a:r>
            <a:r>
              <a:rPr lang="it-IT" sz="2100" dirty="0">
                <a:highlight>
                  <a:srgbClr val="FFFF00"/>
                </a:highlight>
              </a:rPr>
              <a:t>sia ancora del tutto ineseguito</a:t>
            </a:r>
            <a:r>
              <a:rPr lang="it-IT" sz="2100" dirty="0"/>
              <a:t>, o comunque non compiutamente eseguito da entrambe le parti. Gli artt. 172 ss. del CCII parlano a questo riguardo di “</a:t>
            </a:r>
            <a:r>
              <a:rPr lang="it-IT" sz="2100" b="1" i="1" dirty="0"/>
              <a:t>rapporti giuridici pendenti”, </a:t>
            </a:r>
            <a:r>
              <a:rPr lang="it-IT" sz="2100" dirty="0"/>
              <a:t>disciplinando gli effetti che l’apertura del fallimento produce su tali rapporti, frequentemente indicati come </a:t>
            </a:r>
            <a:r>
              <a:rPr lang="it-IT" sz="2100" b="1" i="1" dirty="0"/>
              <a:t>contratti pendenti</a:t>
            </a:r>
            <a:endParaRPr lang="it-IT" sz="2100" b="1" dirty="0"/>
          </a:p>
          <a:p>
            <a:pPr marL="457200" indent="-457200" algn="just">
              <a:buAutoNum type="alphaUcParenR"/>
            </a:pPr>
            <a:endParaRPr lang="it-IT" sz="2000" dirty="0"/>
          </a:p>
          <a:p>
            <a:pPr marL="457200" indent="-457200" algn="just">
              <a:buAutoNum type="alphaUcParenR"/>
            </a:pPr>
            <a:endParaRPr lang="it-IT" sz="2000" dirty="0"/>
          </a:p>
          <a:p>
            <a:pPr marL="0" indent="0" algn="just">
              <a:buNone/>
            </a:pPr>
            <a:endParaRPr lang="it-IT" dirty="0"/>
          </a:p>
          <a:p>
            <a:endParaRPr lang="it-IT" dirty="0"/>
          </a:p>
        </p:txBody>
      </p:sp>
    </p:spTree>
    <p:extLst>
      <p:ext uri="{BB962C8B-B14F-4D97-AF65-F5344CB8AC3E}">
        <p14:creationId xmlns:p14="http://schemas.microsoft.com/office/powerpoint/2010/main" val="2811939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77195C-A5F3-C04A-9B8C-19E19EABDD6C}"/>
              </a:ext>
            </a:extLst>
          </p:cNvPr>
          <p:cNvSpPr>
            <a:spLocks noGrp="1"/>
          </p:cNvSpPr>
          <p:nvPr>
            <p:ph type="title"/>
          </p:nvPr>
        </p:nvSpPr>
        <p:spPr/>
        <p:txBody>
          <a:bodyPr/>
          <a:lstStyle/>
          <a:p>
            <a:pPr algn="ctr"/>
            <a:r>
              <a:rPr lang="it-IT" dirty="0"/>
              <a:t>La possibilità di proseguire e svincolarsi</a:t>
            </a:r>
          </a:p>
        </p:txBody>
      </p:sp>
      <p:sp>
        <p:nvSpPr>
          <p:cNvPr id="3" name="Segnaposto contenuto 2">
            <a:extLst>
              <a:ext uri="{FF2B5EF4-FFF2-40B4-BE49-F238E27FC236}">
                <a16:creationId xmlns:a16="http://schemas.microsoft.com/office/drawing/2014/main" id="{B2C55D83-54EE-3A40-B5DE-3CFA8DC5E331}"/>
              </a:ext>
            </a:extLst>
          </p:cNvPr>
          <p:cNvSpPr>
            <a:spLocks noGrp="1"/>
          </p:cNvSpPr>
          <p:nvPr>
            <p:ph idx="1"/>
          </p:nvPr>
        </p:nvSpPr>
        <p:spPr>
          <a:xfrm>
            <a:off x="838200" y="1690688"/>
            <a:ext cx="10515600" cy="4486275"/>
          </a:xfrm>
        </p:spPr>
        <p:txBody>
          <a:bodyPr>
            <a:normAutofit fontScale="92500" lnSpcReduction="10000"/>
          </a:bodyPr>
          <a:lstStyle/>
          <a:p>
            <a:pPr marL="0" indent="0" algn="just">
              <a:buNone/>
            </a:pPr>
            <a:r>
              <a:rPr lang="it-IT" sz="2600" dirty="0"/>
              <a:t>Rispetto a tali ipotesi l’interesse della curatela potrebbe essere eventualmente quello di </a:t>
            </a:r>
            <a:r>
              <a:rPr lang="it-IT" sz="2600" dirty="0">
                <a:highlight>
                  <a:srgbClr val="FFFF00"/>
                </a:highlight>
              </a:rPr>
              <a:t>svincolarsi</a:t>
            </a:r>
            <a:r>
              <a:rPr lang="it-IT" sz="2600" dirty="0"/>
              <a:t> da un impegno contrattuale ancora da adempiersi.</a:t>
            </a:r>
          </a:p>
          <a:p>
            <a:pPr marL="0" indent="0" algn="just">
              <a:buNone/>
            </a:pPr>
            <a:r>
              <a:rPr lang="it-IT" sz="2600" dirty="0"/>
              <a:t>L’interesse della curatela a svincolare dagli impegni contrattuali già assunti dal fallito, è assicurato dalla regola generale prevista </a:t>
            </a:r>
            <a:r>
              <a:rPr lang="it-IT" sz="2600" b="1" dirty="0"/>
              <a:t>dall’art. 172 </a:t>
            </a:r>
            <a:r>
              <a:rPr lang="it-IT" sz="2600" dirty="0"/>
              <a:t>ed è scandita nei seguenti termini</a:t>
            </a:r>
          </a:p>
          <a:p>
            <a:pPr marL="0" indent="0" algn="just">
              <a:buNone/>
            </a:pPr>
            <a:r>
              <a:rPr lang="it-IT" sz="2600" dirty="0"/>
              <a:t>(I) Innanzitutto, con la dichiarazione di liquidazione giudiziale </a:t>
            </a:r>
            <a:r>
              <a:rPr lang="it-IT" sz="2600" b="1" dirty="0"/>
              <a:t>l’esecuzione dei contratti pendenti resta sospesa</a:t>
            </a:r>
            <a:r>
              <a:rPr lang="it-IT" sz="2600" dirty="0"/>
              <a:t>. In questo frangente, quindi, il curatore potrà non adempiere agli obblighi previsti dal contratto, senza incorrere in alcun genere di sanzione contrattuale. E lo stesso potrà fare il terzo, se non altro in via di eccezione ex artt. 1460 e 1461 c.c.</a:t>
            </a:r>
          </a:p>
          <a:p>
            <a:pPr marL="0" indent="0" algn="just">
              <a:buNone/>
            </a:pPr>
            <a:r>
              <a:rPr lang="it-IT" sz="2600" dirty="0"/>
              <a:t>(II) Un tale stato di sospensione </a:t>
            </a:r>
            <a:r>
              <a:rPr lang="it-IT" sz="2600" b="1" dirty="0"/>
              <a:t>perdura</a:t>
            </a:r>
            <a:r>
              <a:rPr lang="it-IT" sz="2600" dirty="0"/>
              <a:t> fino a quando (potenzialmente anche per tutta la durata della procedura) il curatore </a:t>
            </a:r>
            <a:r>
              <a:rPr lang="it-IT" sz="2600" b="1" dirty="0"/>
              <a:t>non scelga se subentrare nel contratto ovvero sciogliersi</a:t>
            </a:r>
            <a:r>
              <a:rPr lang="it-IT" sz="2600" dirty="0"/>
              <a:t> dal medesimo.</a:t>
            </a:r>
          </a:p>
          <a:p>
            <a:pPr algn="just"/>
            <a:endParaRPr lang="it-IT" sz="2000" dirty="0"/>
          </a:p>
          <a:p>
            <a:pPr algn="just"/>
            <a:endParaRPr lang="it-IT" sz="2000" dirty="0"/>
          </a:p>
          <a:p>
            <a:endParaRPr lang="it-IT" dirty="0"/>
          </a:p>
        </p:txBody>
      </p:sp>
    </p:spTree>
    <p:extLst>
      <p:ext uri="{BB962C8B-B14F-4D97-AF65-F5344CB8AC3E}">
        <p14:creationId xmlns:p14="http://schemas.microsoft.com/office/powerpoint/2010/main" val="3372648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848218-F144-EE4A-855F-7C8CA48F167F}"/>
              </a:ext>
            </a:extLst>
          </p:cNvPr>
          <p:cNvSpPr>
            <a:spLocks noGrp="1"/>
          </p:cNvSpPr>
          <p:nvPr>
            <p:ph type="title"/>
          </p:nvPr>
        </p:nvSpPr>
        <p:spPr/>
        <p:txBody>
          <a:bodyPr/>
          <a:lstStyle/>
          <a:p>
            <a:pPr algn="ctr"/>
            <a:r>
              <a:rPr lang="it-IT" dirty="0"/>
              <a:t>La prosecuzione</a:t>
            </a:r>
          </a:p>
        </p:txBody>
      </p:sp>
      <p:sp>
        <p:nvSpPr>
          <p:cNvPr id="3" name="Segnaposto contenuto 2">
            <a:extLst>
              <a:ext uri="{FF2B5EF4-FFF2-40B4-BE49-F238E27FC236}">
                <a16:creationId xmlns:a16="http://schemas.microsoft.com/office/drawing/2014/main" id="{7BAE8069-B6CF-F94D-9EB1-C429A1A7FA2A}"/>
              </a:ext>
            </a:extLst>
          </p:cNvPr>
          <p:cNvSpPr>
            <a:spLocks noGrp="1"/>
          </p:cNvSpPr>
          <p:nvPr>
            <p:ph idx="1"/>
          </p:nvPr>
        </p:nvSpPr>
        <p:spPr>
          <a:xfrm>
            <a:off x="838200" y="1690688"/>
            <a:ext cx="10515600" cy="4486275"/>
          </a:xfrm>
        </p:spPr>
        <p:txBody>
          <a:bodyPr>
            <a:normAutofit lnSpcReduction="10000"/>
          </a:bodyPr>
          <a:lstStyle/>
          <a:p>
            <a:pPr marL="0" indent="0" algn="just">
              <a:buNone/>
            </a:pPr>
            <a:r>
              <a:rPr lang="it-IT" sz="2400" dirty="0">
                <a:highlight>
                  <a:srgbClr val="FFFF00"/>
                </a:highlight>
              </a:rPr>
              <a:t>(IIa) </a:t>
            </a:r>
            <a:r>
              <a:rPr lang="it-IT" sz="2400" dirty="0"/>
              <a:t>La prima ipotesi si avrà quando il curatore ritenga conveniente la prosecuzione, chiedendo allora che la sua scelta venga autorizzata dal comitato dei creditori. </a:t>
            </a:r>
          </a:p>
          <a:p>
            <a:pPr marL="0" indent="0" algn="just">
              <a:buNone/>
            </a:pPr>
            <a:r>
              <a:rPr lang="it-IT" sz="2400" dirty="0"/>
              <a:t>Sarà comunque una </a:t>
            </a:r>
            <a:r>
              <a:rPr lang="it-IT" sz="2400" dirty="0">
                <a:solidFill>
                  <a:srgbClr val="FF0000"/>
                </a:solidFill>
              </a:rPr>
              <a:t>scelta discrezionale</a:t>
            </a:r>
            <a:r>
              <a:rPr lang="it-IT" sz="2400" dirty="0"/>
              <a:t>: nel senso che né il comitato dei creditori, né altro organo della procedura, potrebbe obbligare il curatore a scegliere di subentrare nel contratto; né, una volta che l’autorizzazione fosse intervenuta, sarebbe impedito al curatore, cambiando avviso, di non subentrare più. </a:t>
            </a:r>
          </a:p>
          <a:p>
            <a:pPr algn="just"/>
            <a:r>
              <a:rPr lang="it-IT" sz="2400" dirty="0"/>
              <a:t>La prosecuzione avviene infatti per effetto di una dichiarazione negoziale rivolta al terzo che, nel frattempo, resterà in un’attesa quasi del tutto passiva, salva la facoltà di sollecitare una decisione del curatore, costituendolo in mora attraverso la richiesta al giudice delegato di assegnargli </a:t>
            </a:r>
            <a:r>
              <a:rPr lang="it-IT" sz="2400" dirty="0">
                <a:solidFill>
                  <a:srgbClr val="FF0000"/>
                </a:solidFill>
              </a:rPr>
              <a:t>un termine (massimo sessanta giorni),</a:t>
            </a:r>
            <a:r>
              <a:rPr lang="it-IT" sz="2400" dirty="0"/>
              <a:t> </a:t>
            </a:r>
            <a:r>
              <a:rPr lang="it-IT" sz="2400" b="1" dirty="0"/>
              <a:t>trascorso il quale, in mancanza di decisione positiva espressa, il contratto si intenderà sciolto</a:t>
            </a:r>
          </a:p>
          <a:p>
            <a:endParaRPr lang="it-IT" dirty="0"/>
          </a:p>
          <a:p>
            <a:endParaRPr lang="it-IT" dirty="0"/>
          </a:p>
        </p:txBody>
      </p:sp>
    </p:spTree>
    <p:extLst>
      <p:ext uri="{BB962C8B-B14F-4D97-AF65-F5344CB8AC3E}">
        <p14:creationId xmlns:p14="http://schemas.microsoft.com/office/powerpoint/2010/main" val="179949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B4BE9F-4F38-B948-A247-A1818CB429FE}"/>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3D1B0635-C163-EA41-AE3C-95E5F81F8FDB}"/>
              </a:ext>
            </a:extLst>
          </p:cNvPr>
          <p:cNvSpPr>
            <a:spLocks noGrp="1"/>
          </p:cNvSpPr>
          <p:nvPr>
            <p:ph idx="1"/>
          </p:nvPr>
        </p:nvSpPr>
        <p:spPr/>
        <p:txBody>
          <a:bodyPr>
            <a:normAutofit/>
          </a:bodyPr>
          <a:lstStyle/>
          <a:p>
            <a:pPr algn="just"/>
            <a:r>
              <a:rPr lang="it-IT" sz="2600" dirty="0"/>
              <a:t>La scelta di </a:t>
            </a:r>
            <a:r>
              <a:rPr lang="it-IT" sz="2600" dirty="0">
                <a:highlight>
                  <a:srgbClr val="FFFF00"/>
                </a:highlight>
              </a:rPr>
              <a:t>far “proseguire</a:t>
            </a:r>
            <a:r>
              <a:rPr lang="it-IT" sz="2600" dirty="0"/>
              <a:t>” l’esecuzione il contratto, insistendo quindi per l’adempimento della controparte, scelta (di opportunità ) riferibile al curatore, </a:t>
            </a:r>
            <a:r>
              <a:rPr lang="it-IT" sz="2600" dirty="0">
                <a:solidFill>
                  <a:srgbClr val="FF0000"/>
                </a:solidFill>
              </a:rPr>
              <a:t>comporterà anche, allora, l’assunzione a carico della massa dei relativi obblighi. </a:t>
            </a:r>
          </a:p>
          <a:p>
            <a:pPr algn="just"/>
            <a:r>
              <a:rPr lang="it-IT" sz="2600" dirty="0"/>
              <a:t>I crediti del terzo derivanti da quel contratto saranno allora “</a:t>
            </a:r>
            <a:r>
              <a:rPr lang="it-IT" sz="2600" b="1" dirty="0"/>
              <a:t>debiti della massa</a:t>
            </a:r>
            <a:r>
              <a:rPr lang="it-IT" sz="2600" dirty="0"/>
              <a:t>”, da pagarsi in </a:t>
            </a:r>
            <a:r>
              <a:rPr lang="it-IT" sz="2600" u="sng" dirty="0"/>
              <a:t>prededuzione</a:t>
            </a:r>
            <a:r>
              <a:rPr lang="it-IT" sz="2600" dirty="0"/>
              <a:t> rispetto ai crediti concorsuali (e quindi, tendenzialmente, per intero e non in moneta concorsuale). </a:t>
            </a:r>
          </a:p>
          <a:p>
            <a:pPr algn="just"/>
            <a:r>
              <a:rPr lang="it-IT" sz="2600" dirty="0"/>
              <a:t>Né il curatore potrà in alcun modo pretendere o imporre la modifica dei termini del contratto: egli avrebbe potuto svincolarsene ma, subentratovi,  </a:t>
            </a:r>
            <a:r>
              <a:rPr lang="it-IT" sz="2600" dirty="0">
                <a:solidFill>
                  <a:srgbClr val="FF0000"/>
                </a:solidFill>
              </a:rPr>
              <a:t>sarà vincolato in toto</a:t>
            </a:r>
            <a:r>
              <a:rPr lang="it-IT" sz="2600" dirty="0"/>
              <a:t>.</a:t>
            </a:r>
          </a:p>
          <a:p>
            <a:endParaRPr lang="it-IT" dirty="0"/>
          </a:p>
        </p:txBody>
      </p:sp>
    </p:spTree>
    <p:extLst>
      <p:ext uri="{BB962C8B-B14F-4D97-AF65-F5344CB8AC3E}">
        <p14:creationId xmlns:p14="http://schemas.microsoft.com/office/powerpoint/2010/main" val="360563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A18666-D498-6245-B2F7-373F5C46F428}"/>
              </a:ext>
            </a:extLst>
          </p:cNvPr>
          <p:cNvSpPr>
            <a:spLocks noGrp="1"/>
          </p:cNvSpPr>
          <p:nvPr>
            <p:ph type="title"/>
          </p:nvPr>
        </p:nvSpPr>
        <p:spPr/>
        <p:txBody>
          <a:bodyPr/>
          <a:lstStyle/>
          <a:p>
            <a:pPr algn="ctr"/>
            <a:r>
              <a:rPr lang="it-IT" dirty="0"/>
              <a:t>Lo scioglimento</a:t>
            </a:r>
          </a:p>
        </p:txBody>
      </p:sp>
      <p:sp>
        <p:nvSpPr>
          <p:cNvPr id="3" name="Segnaposto contenuto 2">
            <a:extLst>
              <a:ext uri="{FF2B5EF4-FFF2-40B4-BE49-F238E27FC236}">
                <a16:creationId xmlns:a16="http://schemas.microsoft.com/office/drawing/2014/main" id="{BA6910AC-569F-2143-A50D-E6F0881D32D6}"/>
              </a:ext>
            </a:extLst>
          </p:cNvPr>
          <p:cNvSpPr>
            <a:spLocks noGrp="1"/>
          </p:cNvSpPr>
          <p:nvPr>
            <p:ph idx="1"/>
          </p:nvPr>
        </p:nvSpPr>
        <p:spPr>
          <a:xfrm>
            <a:off x="838200" y="1690688"/>
            <a:ext cx="10515600" cy="4486275"/>
          </a:xfrm>
        </p:spPr>
        <p:txBody>
          <a:bodyPr>
            <a:normAutofit fontScale="92500" lnSpcReduction="20000"/>
          </a:bodyPr>
          <a:lstStyle/>
          <a:p>
            <a:pPr algn="just"/>
            <a:r>
              <a:rPr lang="it-IT" sz="2600" dirty="0">
                <a:highlight>
                  <a:srgbClr val="FFFF00"/>
                </a:highlight>
              </a:rPr>
              <a:t>(</a:t>
            </a:r>
            <a:r>
              <a:rPr lang="it-IT" sz="2600" dirty="0" err="1">
                <a:highlight>
                  <a:srgbClr val="FFFF00"/>
                </a:highlight>
              </a:rPr>
              <a:t>IIb</a:t>
            </a:r>
            <a:r>
              <a:rPr lang="it-IT" sz="2600" dirty="0">
                <a:highlight>
                  <a:srgbClr val="FFFF00"/>
                </a:highlight>
              </a:rPr>
              <a:t>) </a:t>
            </a:r>
            <a:r>
              <a:rPr lang="it-IT" sz="2600" dirty="0"/>
              <a:t>Quando invece il curatore valuti più conveniente svincolarsi dagli impegni contrattuali a suo tempo assunti dal fallito, potrà senz’altro farlo </a:t>
            </a:r>
            <a:r>
              <a:rPr lang="it-IT" sz="2600" b="1" dirty="0"/>
              <a:t>sciogliendo il contratto </a:t>
            </a:r>
          </a:p>
          <a:p>
            <a:pPr algn="just"/>
            <a:r>
              <a:rPr lang="it-IT" sz="2600" dirty="0"/>
              <a:t>Lo </a:t>
            </a:r>
            <a:r>
              <a:rPr lang="it-IT" sz="2600" b="1" dirty="0"/>
              <a:t>scioglimento</a:t>
            </a:r>
            <a:r>
              <a:rPr lang="it-IT" sz="2600" dirty="0"/>
              <a:t>, si ritiene, potrà avvenire </a:t>
            </a:r>
            <a:r>
              <a:rPr lang="it-IT" sz="2600" dirty="0">
                <a:solidFill>
                  <a:srgbClr val="FF0000"/>
                </a:solidFill>
              </a:rPr>
              <a:t>senza neppure la necessità di un’autorizzazione del comitato dei creditori</a:t>
            </a:r>
            <a:r>
              <a:rPr lang="it-IT" sz="2600" dirty="0"/>
              <a:t>, tant’è vero che, come visto, potrebbe bastare anche la mera inerzia del curatore, di fronte alla messa in mora del terzo, a provocare lo scioglimento.</a:t>
            </a:r>
          </a:p>
          <a:p>
            <a:pPr algn="just"/>
            <a:r>
              <a:rPr lang="it-IT" sz="2600" dirty="0"/>
              <a:t>Una volta sciolto il contratto se il terzo avrà già adempiuto in parte alla sua prestazione avrà diritto di far valere nel passivo il relativo credito, da recuperarsi quindi in moneta fallimentare</a:t>
            </a:r>
          </a:p>
          <a:p>
            <a:pPr algn="just"/>
            <a:r>
              <a:rPr lang="it-IT" sz="2600" dirty="0"/>
              <a:t>Infatti l’attribuzione da lui effettuata resterebbe priva di giustificazione causale una volta che fosse venuta meno la possibilità di rispettare il sinallagma prefigurato nel contratto. </a:t>
            </a:r>
          </a:p>
          <a:p>
            <a:pPr algn="just"/>
            <a:r>
              <a:rPr lang="it-IT" sz="2600" dirty="0"/>
              <a:t>Il </a:t>
            </a:r>
            <a:r>
              <a:rPr lang="it-IT" sz="2600" b="1" dirty="0"/>
              <a:t>terzo non avrà per diritto ad alcun risarcimento </a:t>
            </a:r>
            <a:r>
              <a:rPr lang="it-IT" sz="2600" dirty="0"/>
              <a:t>del danno per non aver ottenuto quanto promesso dal fallito (art. 172, co. 4)</a:t>
            </a:r>
          </a:p>
          <a:p>
            <a:pPr algn="just"/>
            <a:endParaRPr lang="it-IT" sz="2000" dirty="0"/>
          </a:p>
          <a:p>
            <a:endParaRPr lang="it-IT" dirty="0"/>
          </a:p>
        </p:txBody>
      </p:sp>
    </p:spTree>
    <p:extLst>
      <p:ext uri="{BB962C8B-B14F-4D97-AF65-F5344CB8AC3E}">
        <p14:creationId xmlns:p14="http://schemas.microsoft.com/office/powerpoint/2010/main" val="3146136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97D9E5-54EF-8742-8806-FD26FA0D6836}"/>
              </a:ext>
            </a:extLst>
          </p:cNvPr>
          <p:cNvSpPr>
            <a:spLocks noGrp="1"/>
          </p:cNvSpPr>
          <p:nvPr>
            <p:ph type="title"/>
          </p:nvPr>
        </p:nvSpPr>
        <p:spPr/>
        <p:txBody>
          <a:bodyPr/>
          <a:lstStyle/>
          <a:p>
            <a:pPr algn="ctr"/>
            <a:r>
              <a:rPr lang="it-IT" dirty="0"/>
              <a:t>Due ipotesi speciali</a:t>
            </a:r>
          </a:p>
        </p:txBody>
      </p:sp>
      <p:sp>
        <p:nvSpPr>
          <p:cNvPr id="3" name="Segnaposto contenuto 2">
            <a:extLst>
              <a:ext uri="{FF2B5EF4-FFF2-40B4-BE49-F238E27FC236}">
                <a16:creationId xmlns:a16="http://schemas.microsoft.com/office/drawing/2014/main" id="{A208766E-B0B4-1746-8AA5-C576F68709E7}"/>
              </a:ext>
            </a:extLst>
          </p:cNvPr>
          <p:cNvSpPr>
            <a:spLocks noGrp="1"/>
          </p:cNvSpPr>
          <p:nvPr>
            <p:ph idx="1"/>
          </p:nvPr>
        </p:nvSpPr>
        <p:spPr>
          <a:xfrm>
            <a:off x="468923" y="1690688"/>
            <a:ext cx="11312769" cy="4569435"/>
          </a:xfrm>
        </p:spPr>
        <p:txBody>
          <a:bodyPr>
            <a:normAutofit fontScale="77500" lnSpcReduction="20000"/>
          </a:bodyPr>
          <a:lstStyle/>
          <a:p>
            <a:pPr marL="0" indent="0" algn="just">
              <a:buNone/>
            </a:pPr>
            <a:r>
              <a:rPr lang="it-IT" sz="3100" dirty="0">
                <a:highlight>
                  <a:srgbClr val="FFFF00"/>
                </a:highlight>
              </a:rPr>
              <a:t>a) La prima, </a:t>
            </a:r>
            <a:r>
              <a:rPr lang="it-IT" sz="3100" dirty="0"/>
              <a:t>piuttosto importante riguarda l’ipotesi in cui, nella procedura di liquidazione , </a:t>
            </a:r>
            <a:r>
              <a:rPr lang="it-IT" sz="3100" dirty="0">
                <a:solidFill>
                  <a:srgbClr val="FF0000"/>
                </a:solidFill>
              </a:rPr>
              <a:t>venga autorizzata la prosecuzione dell’impresa del debitore (art. 211 ccii)</a:t>
            </a:r>
            <a:endParaRPr lang="it-IT" sz="3100" dirty="0"/>
          </a:p>
          <a:p>
            <a:pPr marL="0" indent="0" algn="just">
              <a:buNone/>
            </a:pPr>
            <a:r>
              <a:rPr lang="it-IT" sz="3100" dirty="0"/>
              <a:t>In tal caso, durante l’esercizio provvisorio dell’impresa, </a:t>
            </a:r>
            <a:r>
              <a:rPr lang="it-IT" sz="3100" b="1" dirty="0"/>
              <a:t>i contratti pendenti proseguono</a:t>
            </a:r>
            <a:r>
              <a:rPr lang="it-IT" sz="3100" dirty="0"/>
              <a:t>, salvo che il curatore non intenda sospenderne l’esecuzione o scioglierli. </a:t>
            </a:r>
          </a:p>
          <a:p>
            <a:pPr marL="0" indent="0" algn="just">
              <a:buNone/>
            </a:pPr>
            <a:r>
              <a:rPr lang="it-IT" sz="3100" dirty="0"/>
              <a:t>L’immediato effetto dell’apertura della procedura non è dunque quello di sospendere i contratti in corso di esecuzione, ma di </a:t>
            </a:r>
            <a:r>
              <a:rPr lang="it-IT" sz="3100" dirty="0">
                <a:solidFill>
                  <a:srgbClr val="FF0000"/>
                </a:solidFill>
              </a:rPr>
              <a:t>lasciarne inalterata </a:t>
            </a:r>
            <a:r>
              <a:rPr lang="it-IT" sz="3100" dirty="0"/>
              <a:t>l’efficacia (con l’obbligo allora del curatore di adempiervi)</a:t>
            </a:r>
          </a:p>
          <a:p>
            <a:pPr marL="0" indent="0" algn="just">
              <a:buNone/>
            </a:pPr>
            <a:r>
              <a:rPr lang="it-IT" sz="3100" dirty="0"/>
              <a:t>La regola dell’immediata prosecuzione non pregiudica la libertà del curatore di scegliere. </a:t>
            </a:r>
          </a:p>
          <a:p>
            <a:pPr marL="0" indent="0" algn="just">
              <a:buNone/>
            </a:pPr>
            <a:r>
              <a:rPr lang="it-IT" sz="3100" dirty="0"/>
              <a:t>Il curatore </a:t>
            </a:r>
            <a:r>
              <a:rPr lang="it-IT" sz="3100" dirty="0">
                <a:highlight>
                  <a:srgbClr val="FFFF00"/>
                </a:highlight>
              </a:rPr>
              <a:t>potrà quindi sottrarsi all’effetto della prosecuzione</a:t>
            </a:r>
            <a:r>
              <a:rPr lang="it-IT" sz="3100" dirty="0"/>
              <a:t>: </a:t>
            </a:r>
          </a:p>
          <a:p>
            <a:pPr algn="just">
              <a:buFontTx/>
              <a:buChar char="-"/>
            </a:pPr>
            <a:r>
              <a:rPr lang="it-IT" sz="3100" dirty="0"/>
              <a:t>sia decidendo immediatamente di sciogliersi da quei contratti; </a:t>
            </a:r>
          </a:p>
          <a:p>
            <a:pPr algn="just">
              <a:buFontTx/>
              <a:buChar char="-"/>
            </a:pPr>
            <a:r>
              <a:rPr lang="it-IT" sz="3100" dirty="0"/>
              <a:t>sia riportandosi in qualche modo alla condizione della regola generale: e cioè </a:t>
            </a:r>
            <a:r>
              <a:rPr lang="it-IT" sz="3100" b="1" dirty="0"/>
              <a:t>optando per la sospensione</a:t>
            </a:r>
            <a:r>
              <a:rPr lang="it-IT" sz="3100" dirty="0"/>
              <a:t>, salvo poi valutare meglio, in un secondo momento, secondo il regime dell’art. 172 ccii, se </a:t>
            </a:r>
            <a:r>
              <a:rPr lang="it-IT" sz="3100" b="1" dirty="0"/>
              <a:t>proseguire o sciogliersi </a:t>
            </a:r>
            <a:r>
              <a:rPr lang="it-IT" sz="3100" dirty="0"/>
              <a:t>dal contratto.</a:t>
            </a:r>
          </a:p>
          <a:p>
            <a:endParaRPr lang="it-IT" dirty="0"/>
          </a:p>
        </p:txBody>
      </p:sp>
    </p:spTree>
    <p:extLst>
      <p:ext uri="{BB962C8B-B14F-4D97-AF65-F5344CB8AC3E}">
        <p14:creationId xmlns:p14="http://schemas.microsoft.com/office/powerpoint/2010/main" val="1068763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38B63C-C2FD-B747-AA8E-4431C7BB2497}"/>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59534492-7A66-6A4A-AEE4-3330B17E147F}"/>
              </a:ext>
            </a:extLst>
          </p:cNvPr>
          <p:cNvSpPr>
            <a:spLocks noGrp="1"/>
          </p:cNvSpPr>
          <p:nvPr>
            <p:ph idx="1"/>
          </p:nvPr>
        </p:nvSpPr>
        <p:spPr>
          <a:xfrm>
            <a:off x="480646" y="1547446"/>
            <a:ext cx="10873154" cy="4629517"/>
          </a:xfrm>
        </p:spPr>
        <p:txBody>
          <a:bodyPr>
            <a:normAutofit fontScale="40000" lnSpcReduction="20000"/>
          </a:bodyPr>
          <a:lstStyle/>
          <a:p>
            <a:pPr marL="0" indent="0" algn="just">
              <a:buNone/>
            </a:pPr>
            <a:r>
              <a:rPr lang="it-IT" sz="5500" b="1" dirty="0">
                <a:highlight>
                  <a:srgbClr val="FFFF00"/>
                </a:highlight>
              </a:rPr>
              <a:t>b) </a:t>
            </a:r>
            <a:r>
              <a:rPr lang="it-IT" sz="5500" dirty="0"/>
              <a:t>Altra ipotesi che potrebbe precludere l’operatività del regime generale appena considerato, quella della </a:t>
            </a:r>
            <a:r>
              <a:rPr lang="it-IT" sz="5500" b="1" dirty="0"/>
              <a:t>risoluzione del contratto</a:t>
            </a:r>
            <a:r>
              <a:rPr lang="it-IT" sz="5500" dirty="0"/>
              <a:t>.</a:t>
            </a:r>
          </a:p>
          <a:p>
            <a:pPr marL="0" indent="0" algn="just">
              <a:buNone/>
            </a:pPr>
            <a:endParaRPr lang="it-IT" sz="5500" dirty="0"/>
          </a:p>
          <a:p>
            <a:pPr marL="0" indent="0" algn="just">
              <a:buNone/>
            </a:pPr>
            <a:r>
              <a:rPr lang="it-IT" sz="5500" dirty="0"/>
              <a:t>b1) se una risoluzione si fosse già perfezionata </a:t>
            </a:r>
            <a:r>
              <a:rPr lang="it-IT" sz="5500" u="sng" dirty="0"/>
              <a:t>prima dell’apertura </a:t>
            </a:r>
            <a:r>
              <a:rPr lang="it-IT" sz="5500" dirty="0"/>
              <a:t>della procedura, neppure si potrebbe parlare di contratto pendente </a:t>
            </a:r>
          </a:p>
          <a:p>
            <a:pPr marL="0" indent="0" algn="just">
              <a:buNone/>
            </a:pPr>
            <a:r>
              <a:rPr lang="it-IT" sz="5500" dirty="0"/>
              <a:t>b2) Nel caso in cui, invece, siano state le parti stesse ad aver espressamente </a:t>
            </a:r>
            <a:r>
              <a:rPr lang="it-IT" sz="5500" b="1" dirty="0"/>
              <a:t>convenuto la risoluzione del contratto quale conseguenza della </a:t>
            </a:r>
            <a:r>
              <a:rPr lang="it-IT" sz="5500" b="1" dirty="0" err="1"/>
              <a:t>l.g</a:t>
            </a:r>
            <a:r>
              <a:rPr lang="it-IT" sz="5500" b="1" dirty="0"/>
              <a:t>. </a:t>
            </a:r>
            <a:r>
              <a:rPr lang="it-IT" sz="5500" dirty="0"/>
              <a:t>di una di esse (sia mediante una clausola dello stesso contratto che con altra convenzione),</a:t>
            </a:r>
            <a:r>
              <a:rPr lang="it-IT" sz="5500" dirty="0">
                <a:solidFill>
                  <a:srgbClr val="FF0000"/>
                </a:solidFill>
              </a:rPr>
              <a:t> </a:t>
            </a:r>
            <a:r>
              <a:rPr lang="it-IT" sz="5500" dirty="0"/>
              <a:t>è la legge stessa a dichiarare </a:t>
            </a:r>
            <a:r>
              <a:rPr lang="it-IT" sz="5500" dirty="0">
                <a:solidFill>
                  <a:srgbClr val="FF0000"/>
                </a:solidFill>
              </a:rPr>
              <a:t>l’inefficacia di tale accordo (art. 172, co. 6).</a:t>
            </a:r>
          </a:p>
          <a:p>
            <a:pPr marL="0" indent="0" algn="just">
              <a:buNone/>
            </a:pPr>
            <a:r>
              <a:rPr lang="it-IT" sz="5500" dirty="0"/>
              <a:t>b3) V’è  però  anche la possibilità  (prevista dall’art. 172, co. 5) che, a causa di un </a:t>
            </a:r>
            <a:r>
              <a:rPr lang="it-IT" sz="5500" dirty="0">
                <a:solidFill>
                  <a:srgbClr val="FF0000"/>
                </a:solidFill>
              </a:rPr>
              <a:t>precedente inadempimento dell’imprenditore</a:t>
            </a:r>
            <a:r>
              <a:rPr lang="it-IT" sz="5500" dirty="0"/>
              <a:t>, già prima del fallimento </a:t>
            </a:r>
            <a:r>
              <a:rPr lang="it-IT" sz="5500" dirty="0">
                <a:highlight>
                  <a:srgbClr val="FFFF00"/>
                </a:highlight>
              </a:rPr>
              <a:t>fosse stata intrapresa un’azione di risoluzione. </a:t>
            </a:r>
            <a:r>
              <a:rPr lang="it-IT" sz="5500" dirty="0"/>
              <a:t>In tal caso </a:t>
            </a:r>
            <a:r>
              <a:rPr lang="it-IT" sz="5500" b="1" dirty="0"/>
              <a:t>l’azione spiega i suoi effetti anche nei confronti della curatela</a:t>
            </a:r>
            <a:r>
              <a:rPr lang="it-IT" sz="5500" dirty="0"/>
              <a:t>, potendo allora proseguire nei confronti di quest’ultima dinanzi al giudice originariamente adito, e portare eventualmente al </a:t>
            </a:r>
            <a:r>
              <a:rPr lang="it-IT" sz="5500" dirty="0">
                <a:solidFill>
                  <a:srgbClr val="FF0000"/>
                </a:solidFill>
              </a:rPr>
              <a:t>riconoscimento in capo al terzo del diritto </a:t>
            </a:r>
            <a:r>
              <a:rPr lang="it-IT" sz="5500" dirty="0"/>
              <a:t>(da farsi valere nelle forme della procedura, e quindi insinuandosi al passivo) non solo alla restituzione di quanto prestato, </a:t>
            </a:r>
            <a:r>
              <a:rPr lang="it-IT" sz="5500" dirty="0">
                <a:highlight>
                  <a:srgbClr val="FFFF00"/>
                </a:highlight>
              </a:rPr>
              <a:t>ma anche al risarcimento del danno</a:t>
            </a:r>
          </a:p>
          <a:p>
            <a:endParaRPr lang="it-IT" dirty="0"/>
          </a:p>
        </p:txBody>
      </p:sp>
    </p:spTree>
    <p:extLst>
      <p:ext uri="{BB962C8B-B14F-4D97-AF65-F5344CB8AC3E}">
        <p14:creationId xmlns:p14="http://schemas.microsoft.com/office/powerpoint/2010/main" val="939601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34FCE7-E389-4A49-8B7A-08E1B5309BCD}"/>
              </a:ext>
            </a:extLst>
          </p:cNvPr>
          <p:cNvSpPr>
            <a:spLocks noGrp="1"/>
          </p:cNvSpPr>
          <p:nvPr>
            <p:ph type="title"/>
          </p:nvPr>
        </p:nvSpPr>
        <p:spPr/>
        <p:txBody>
          <a:bodyPr/>
          <a:lstStyle/>
          <a:p>
            <a:pPr algn="ctr"/>
            <a:r>
              <a:rPr lang="it-IT" dirty="0"/>
              <a:t>Il contratto preliminare</a:t>
            </a:r>
          </a:p>
        </p:txBody>
      </p:sp>
      <p:sp>
        <p:nvSpPr>
          <p:cNvPr id="3" name="Segnaposto contenuto 2">
            <a:extLst>
              <a:ext uri="{FF2B5EF4-FFF2-40B4-BE49-F238E27FC236}">
                <a16:creationId xmlns:a16="http://schemas.microsoft.com/office/drawing/2014/main" id="{85557F18-BCC3-A247-A4BE-FC144253236E}"/>
              </a:ext>
            </a:extLst>
          </p:cNvPr>
          <p:cNvSpPr>
            <a:spLocks noGrp="1"/>
          </p:cNvSpPr>
          <p:nvPr>
            <p:ph idx="1"/>
          </p:nvPr>
        </p:nvSpPr>
        <p:spPr>
          <a:xfrm>
            <a:off x="838200" y="1690688"/>
            <a:ext cx="10515600" cy="4486275"/>
          </a:xfrm>
        </p:spPr>
        <p:txBody>
          <a:bodyPr>
            <a:normAutofit/>
          </a:bodyPr>
          <a:lstStyle/>
          <a:p>
            <a:pPr algn="just"/>
            <a:r>
              <a:rPr lang="it-IT" sz="2400" dirty="0"/>
              <a:t>il sistema appena descritto vale anche (art. 173 ccii) quando si tratti di un contratto preliminare: esso, in questa prospettiva, infatti da considerarsi un contratto come qualsiasi altro, salva la particolarità  che in tal caso la </a:t>
            </a:r>
            <a:r>
              <a:rPr lang="it-IT" sz="2400" dirty="0">
                <a:solidFill>
                  <a:srgbClr val="FF0000"/>
                </a:solidFill>
              </a:rPr>
              <a:t>“prestazione</a:t>
            </a:r>
            <a:r>
              <a:rPr lang="it-IT" sz="2400" dirty="0"/>
              <a:t>” rispetto alla quale scegliere tra l’esecuzione e lo scioglimento consisterà nella </a:t>
            </a:r>
            <a:r>
              <a:rPr lang="it-IT" sz="2400" b="1" dirty="0"/>
              <a:t>prestazione del consenso alla stipulazione del contratto definitivo</a:t>
            </a:r>
          </a:p>
          <a:p>
            <a:pPr algn="just"/>
            <a:r>
              <a:rPr lang="it-IT" sz="2400" dirty="0"/>
              <a:t>Non costituisce quindi un’eccezione, ma solo un’aggiunta, alla regola generale, l’art. 173 secondo il quale se il curatore opti per lo scioglimento di un preliminare trascritto, </a:t>
            </a:r>
            <a:r>
              <a:rPr lang="it-IT" sz="2400" dirty="0">
                <a:solidFill>
                  <a:srgbClr val="FF0000"/>
                </a:solidFill>
              </a:rPr>
              <a:t>avente ad oggetto un bene immobile</a:t>
            </a:r>
            <a:r>
              <a:rPr lang="it-IT" sz="2400" dirty="0"/>
              <a:t>, </a:t>
            </a:r>
            <a:r>
              <a:rPr lang="it-IT" sz="2400" dirty="0">
                <a:highlight>
                  <a:srgbClr val="FFFF00"/>
                </a:highlight>
              </a:rPr>
              <a:t>il terzo acquirente potrà insinuare al passivo il suo credito, godendo del privilegio di cui al 2775-bis.</a:t>
            </a:r>
          </a:p>
          <a:p>
            <a:pPr marL="0" indent="0">
              <a:buNone/>
            </a:pPr>
            <a:endParaRPr lang="it-IT" dirty="0"/>
          </a:p>
        </p:txBody>
      </p:sp>
    </p:spTree>
    <p:extLst>
      <p:ext uri="{BB962C8B-B14F-4D97-AF65-F5344CB8AC3E}">
        <p14:creationId xmlns:p14="http://schemas.microsoft.com/office/powerpoint/2010/main" val="372826124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853</TotalTime>
  <Words>2213</Words>
  <Application>Microsoft Macintosh PowerPoint</Application>
  <PresentationFormat>Widescreen</PresentationFormat>
  <Paragraphs>81</Paragraphs>
  <Slides>16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16</vt:i4>
      </vt:variant>
    </vt:vector>
  </HeadingPairs>
  <TitlesOfParts>
    <vt:vector size="20" baseType="lpstr">
      <vt:lpstr>Arial</vt:lpstr>
      <vt:lpstr>Calibri</vt:lpstr>
      <vt:lpstr>Calibri Light</vt:lpstr>
      <vt:lpstr>Tema di Office</vt:lpstr>
      <vt:lpstr> Effetti dell'apertura della l.g. sui contratti pendenti </vt:lpstr>
      <vt:lpstr>Le possibile casistiche</vt:lpstr>
      <vt:lpstr>La possibilità di proseguire e svincolarsi</vt:lpstr>
      <vt:lpstr>La prosecuzione</vt:lpstr>
      <vt:lpstr>(segue)</vt:lpstr>
      <vt:lpstr>Lo scioglimento</vt:lpstr>
      <vt:lpstr>Due ipotesi speciali</vt:lpstr>
      <vt:lpstr>(segue)</vt:lpstr>
      <vt:lpstr>Il contratto preliminare</vt:lpstr>
      <vt:lpstr>Le eccezioni</vt:lpstr>
      <vt:lpstr>(segue) i contratti di lavoro e società</vt:lpstr>
      <vt:lpstr>(segue) leasing (177 ccii)</vt:lpstr>
      <vt:lpstr>(segue) contratti periodici</vt:lpstr>
      <vt:lpstr>(segue) la locazione (185 ccii)</vt:lpstr>
      <vt:lpstr>(segue) l’affitto d’azienda</vt:lpstr>
      <vt:lpstr>Rapporti di lavoro subordinato (art. 189 ccii)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Effetti dell'apertura della l.g. sui contratti pendenti </dc:title>
  <dc:creator>Microsoft Office User</dc:creator>
  <cp:lastModifiedBy>RICCARDO FAVA</cp:lastModifiedBy>
  <cp:revision>9</cp:revision>
  <dcterms:created xsi:type="dcterms:W3CDTF">2022-03-13T14:24:54Z</dcterms:created>
  <dcterms:modified xsi:type="dcterms:W3CDTF">2024-03-09T08:38:24Z</dcterms:modified>
</cp:coreProperties>
</file>