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74"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70" r:id="rId15"/>
    <p:sldId id="271" r:id="rId16"/>
    <p:sldId id="272" r:id="rId17"/>
    <p:sldId id="273" r:id="rId18"/>
    <p:sldId id="275" r:id="rId19"/>
    <p:sldId id="277" r:id="rId20"/>
    <p:sldId id="278" r:id="rId21"/>
    <p:sldId id="279" r:id="rId22"/>
    <p:sldId id="280" r:id="rId23"/>
    <p:sldId id="281" r:id="rId24"/>
    <p:sldId id="283" r:id="rId2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laudio cecchella" initials="c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9"/>
  </p:normalViewPr>
  <p:slideViewPr>
    <p:cSldViewPr snapToGrid="0" snapToObjects="1">
      <p:cViewPr varScale="1">
        <p:scale>
          <a:sx n="112" d="100"/>
          <a:sy n="112" d="100"/>
        </p:scale>
        <p:origin x="1664" y="192"/>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3-03-19T16:15:47.021" idx="1">
    <p:pos x="0" y="0"/>
    <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4" name="PlaceHolder 2"/>
          <p:cNvSpPr>
            <a:spLocks noGrp="1"/>
          </p:cNvSpPr>
          <p:nvPr>
            <p:ph type="body"/>
          </p:nvPr>
        </p:nvSpPr>
        <p:spPr>
          <a:xfrm>
            <a:off x="457200" y="1604520"/>
            <a:ext cx="8229240" cy="1896840"/>
          </a:xfrm>
          <a:prstGeom prst="rect">
            <a:avLst/>
          </a:prstGeom>
        </p:spPr>
        <p:txBody>
          <a:bodyPr wrap="none" lIns="0" tIns="0" rIns="0" bIns="0"/>
          <a:lstStyle/>
          <a:p>
            <a:endParaRPr/>
          </a:p>
        </p:txBody>
      </p:sp>
      <p:sp>
        <p:nvSpPr>
          <p:cNvPr id="25" name="PlaceHolder 3"/>
          <p:cNvSpPr>
            <a:spLocks noGrp="1"/>
          </p:cNvSpPr>
          <p:nvPr>
            <p:ph type="body"/>
          </p:nvPr>
        </p:nvSpPr>
        <p:spPr>
          <a:xfrm>
            <a:off x="457200" y="3681720"/>
            <a:ext cx="8229240" cy="189684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7"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28"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29"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
        <p:nvSpPr>
          <p:cNvPr id="30" name="PlaceHolder 5"/>
          <p:cNvSpPr>
            <a:spLocks noGrp="1"/>
          </p:cNvSpPr>
          <p:nvPr>
            <p:ph type="body"/>
          </p:nvPr>
        </p:nvSpPr>
        <p:spPr>
          <a:xfrm>
            <a:off x="457200" y="3681720"/>
            <a:ext cx="4015440" cy="189684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2"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33"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pic>
        <p:nvPicPr>
          <p:cNvPr id="34" name="Immagine 33"/>
          <p:cNvPicPr/>
          <p:nvPr/>
        </p:nvPicPr>
        <p:blipFill>
          <a:blip r:embed="rId2"/>
          <a:stretch>
            <a:fillRect/>
          </a:stretch>
        </p:blipFill>
        <p:spPr>
          <a:xfrm>
            <a:off x="5492160" y="3681360"/>
            <a:ext cx="2378160" cy="1896840"/>
          </a:xfrm>
          <a:prstGeom prst="rect">
            <a:avLst/>
          </a:prstGeom>
          <a:ln>
            <a:noFill/>
          </a:ln>
        </p:spPr>
      </p:pic>
      <p:pic>
        <p:nvPicPr>
          <p:cNvPr id="35" name="Immagine 34"/>
          <p:cNvPicPr/>
          <p:nvPr/>
        </p:nvPicPr>
        <p:blipFill>
          <a:blip r:embed="rId2"/>
          <a:stretch>
            <a:fillRect/>
          </a:stretch>
        </p:blipFill>
        <p:spPr>
          <a:xfrm>
            <a:off x="1275840" y="3681360"/>
            <a:ext cx="2378160" cy="189684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5" name="PlaceHolder 2"/>
          <p:cNvSpPr>
            <a:spLocks noGrp="1"/>
          </p:cNvSpPr>
          <p:nvPr>
            <p:ph type="subTitle"/>
          </p:nvPr>
        </p:nvSpPr>
        <p:spPr>
          <a:xfrm>
            <a:off x="457200" y="1604520"/>
            <a:ext cx="8229240" cy="3977640"/>
          </a:xfrm>
          <a:prstGeom prst="rect">
            <a:avLst/>
          </a:prstGeom>
        </p:spPr>
        <p:txBody>
          <a:bodyPr wrap="none"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7" name="PlaceHolder 2"/>
          <p:cNvSpPr>
            <a:spLocks noGrp="1"/>
          </p:cNvSpPr>
          <p:nvPr>
            <p:ph type="body"/>
          </p:nvPr>
        </p:nvSpPr>
        <p:spPr>
          <a:xfrm>
            <a:off x="457200" y="1604520"/>
            <a:ext cx="8229240" cy="3977280"/>
          </a:xfrm>
          <a:prstGeom prst="rect">
            <a:avLst/>
          </a:prstGeom>
        </p:spPr>
        <p:txBody>
          <a:bodyPr wrap="none"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9"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80" name="PlaceHolder 3"/>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2"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84"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85" name="PlaceHolder 3"/>
          <p:cNvSpPr>
            <a:spLocks noGrp="1"/>
          </p:cNvSpPr>
          <p:nvPr>
            <p:ph type="body"/>
          </p:nvPr>
        </p:nvSpPr>
        <p:spPr>
          <a:xfrm>
            <a:off x="457200" y="3681720"/>
            <a:ext cx="4015440" cy="1896840"/>
          </a:xfrm>
          <a:prstGeom prst="rect">
            <a:avLst/>
          </a:prstGeom>
        </p:spPr>
        <p:txBody>
          <a:bodyPr wrap="none" lIns="0" tIns="0" rIns="0" bIns="0"/>
          <a:lstStyle/>
          <a:p>
            <a:endParaRPr/>
          </a:p>
        </p:txBody>
      </p:sp>
      <p:sp>
        <p:nvSpPr>
          <p:cNvPr id="86" name="PlaceHolder 4"/>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 name="PlaceHolder 2"/>
          <p:cNvSpPr>
            <a:spLocks noGrp="1"/>
          </p:cNvSpPr>
          <p:nvPr>
            <p:ph type="subTitle"/>
          </p:nvPr>
        </p:nvSpPr>
        <p:spPr>
          <a:xfrm>
            <a:off x="457200" y="1604520"/>
            <a:ext cx="8229240" cy="3977640"/>
          </a:xfrm>
          <a:prstGeom prst="rect">
            <a:avLst/>
          </a:prstGeom>
        </p:spPr>
        <p:txBody>
          <a:bodyPr wrap="none"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88"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89"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90"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92"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93"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94" name="PlaceHolder 4"/>
          <p:cNvSpPr>
            <a:spLocks noGrp="1"/>
          </p:cNvSpPr>
          <p:nvPr>
            <p:ph type="body"/>
          </p:nvPr>
        </p:nvSpPr>
        <p:spPr>
          <a:xfrm>
            <a:off x="457200" y="3681720"/>
            <a:ext cx="8228520" cy="1896840"/>
          </a:xfrm>
          <a:prstGeom prst="rect">
            <a:avLst/>
          </a:prstGeom>
        </p:spPr>
        <p:txBody>
          <a:bodyPr wrap="none"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96" name="PlaceHolder 2"/>
          <p:cNvSpPr>
            <a:spLocks noGrp="1"/>
          </p:cNvSpPr>
          <p:nvPr>
            <p:ph type="body"/>
          </p:nvPr>
        </p:nvSpPr>
        <p:spPr>
          <a:xfrm>
            <a:off x="457200" y="1604520"/>
            <a:ext cx="8229240" cy="1896840"/>
          </a:xfrm>
          <a:prstGeom prst="rect">
            <a:avLst/>
          </a:prstGeom>
        </p:spPr>
        <p:txBody>
          <a:bodyPr wrap="none" lIns="0" tIns="0" rIns="0" bIns="0"/>
          <a:lstStyle/>
          <a:p>
            <a:endParaRPr/>
          </a:p>
        </p:txBody>
      </p:sp>
      <p:sp>
        <p:nvSpPr>
          <p:cNvPr id="97" name="PlaceHolder 3"/>
          <p:cNvSpPr>
            <a:spLocks noGrp="1"/>
          </p:cNvSpPr>
          <p:nvPr>
            <p:ph type="body"/>
          </p:nvPr>
        </p:nvSpPr>
        <p:spPr>
          <a:xfrm>
            <a:off x="457200" y="3681720"/>
            <a:ext cx="8229240" cy="1896840"/>
          </a:xfrm>
          <a:prstGeom prst="rect">
            <a:avLst/>
          </a:prstGeom>
        </p:spPr>
        <p:txBody>
          <a:bodyPr wrap="none"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99"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100"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101"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
        <p:nvSpPr>
          <p:cNvPr id="102" name="PlaceHolder 5"/>
          <p:cNvSpPr>
            <a:spLocks noGrp="1"/>
          </p:cNvSpPr>
          <p:nvPr>
            <p:ph type="body"/>
          </p:nvPr>
        </p:nvSpPr>
        <p:spPr>
          <a:xfrm>
            <a:off x="457200" y="3681720"/>
            <a:ext cx="4015440" cy="1896840"/>
          </a:xfrm>
          <a:prstGeom prst="rect">
            <a:avLst/>
          </a:prstGeom>
        </p:spPr>
        <p:txBody>
          <a:bodyPr wrap="none"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04"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105"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pic>
        <p:nvPicPr>
          <p:cNvPr id="106" name="Immagine 105"/>
          <p:cNvPicPr/>
          <p:nvPr/>
        </p:nvPicPr>
        <p:blipFill>
          <a:blip r:embed="rId2"/>
          <a:stretch>
            <a:fillRect/>
          </a:stretch>
        </p:blipFill>
        <p:spPr>
          <a:xfrm>
            <a:off x="5492160" y="3681360"/>
            <a:ext cx="2378160" cy="1896840"/>
          </a:xfrm>
          <a:prstGeom prst="rect">
            <a:avLst/>
          </a:prstGeom>
          <a:ln>
            <a:noFill/>
          </a:ln>
        </p:spPr>
      </p:pic>
      <p:pic>
        <p:nvPicPr>
          <p:cNvPr id="107" name="Immagine 106"/>
          <p:cNvPicPr/>
          <p:nvPr/>
        </p:nvPicPr>
        <p:blipFill>
          <a:blip r:embed="rId2"/>
          <a:stretch>
            <a:fillRect/>
          </a:stretch>
        </p:blipFill>
        <p:spPr>
          <a:xfrm>
            <a:off x="1275840" y="3681360"/>
            <a:ext cx="2378160" cy="189684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 name="PlaceHolder 2"/>
          <p:cNvSpPr>
            <a:spLocks noGrp="1"/>
          </p:cNvSpPr>
          <p:nvPr>
            <p:ph type="body"/>
          </p:nvPr>
        </p:nvSpPr>
        <p:spPr>
          <a:xfrm>
            <a:off x="457200" y="1604520"/>
            <a:ext cx="8229240" cy="397728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8" name="PlaceHolder 3"/>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2"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13" name="PlaceHolder 3"/>
          <p:cNvSpPr>
            <a:spLocks noGrp="1"/>
          </p:cNvSpPr>
          <p:nvPr>
            <p:ph type="body"/>
          </p:nvPr>
        </p:nvSpPr>
        <p:spPr>
          <a:xfrm>
            <a:off x="457200" y="3681720"/>
            <a:ext cx="4015440" cy="1896840"/>
          </a:xfrm>
          <a:prstGeom prst="rect">
            <a:avLst/>
          </a:prstGeom>
        </p:spPr>
        <p:txBody>
          <a:bodyPr wrap="none" lIns="0" tIns="0" rIns="0" bIns="0"/>
          <a:lstStyle/>
          <a:p>
            <a:endParaRPr/>
          </a:p>
        </p:txBody>
      </p:sp>
      <p:sp>
        <p:nvSpPr>
          <p:cNvPr id="14" name="PlaceHolder 4"/>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6"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17"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18"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0"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21"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22" name="PlaceHolder 4"/>
          <p:cNvSpPr>
            <a:spLocks noGrp="1"/>
          </p:cNvSpPr>
          <p:nvPr>
            <p:ph type="body"/>
          </p:nvPr>
        </p:nvSpPr>
        <p:spPr>
          <a:xfrm>
            <a:off x="457200" y="3681720"/>
            <a:ext cx="8228520" cy="189684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wrap="none" lIns="0" tIns="0" rIns="0" bIns="0" anchor="ctr"/>
          <a:lstStyle/>
          <a:p>
            <a:pPr algn="ctr"/>
            <a:r>
              <a:rPr lang="it-IT"/>
              <a:t>Fate clic per modificare il formato del testo del titolo</a:t>
            </a:r>
            <a:endParaRPr/>
          </a:p>
        </p:txBody>
      </p:sp>
      <p:sp>
        <p:nvSpPr>
          <p:cNvPr id="3" name="PlaceHolder 2"/>
          <p:cNvSpPr>
            <a:spLocks noGrp="1"/>
          </p:cNvSpPr>
          <p:nvPr>
            <p:ph type="body"/>
          </p:nvPr>
        </p:nvSpPr>
        <p:spPr>
          <a:xfrm>
            <a:off x="457200" y="1604520"/>
            <a:ext cx="8229240" cy="3977280"/>
          </a:xfrm>
          <a:prstGeom prst="rect">
            <a:avLst/>
          </a:prstGeom>
        </p:spPr>
        <p:txBody>
          <a:bodyPr wrap="none" lIns="0" tIns="0" rIns="0" bIns="0"/>
          <a:lstStyle/>
          <a:p>
            <a:pPr>
              <a:buSzPct val="25000"/>
              <a:buFont typeface="StarSymbol"/>
              <a:buChar char=""/>
            </a:pPr>
            <a:r>
              <a:rPr lang="it-IT"/>
              <a:t>Fate clic per modificare il formato del testo della struttura</a:t>
            </a:r>
            <a:endParaRPr/>
          </a:p>
          <a:p>
            <a:pPr lvl="1">
              <a:buSzPct val="25000"/>
              <a:buFont typeface="StarSymbol"/>
              <a:buChar char=""/>
            </a:pPr>
            <a:r>
              <a:rPr lang="it-IT"/>
              <a:t>Secondo livello struttura</a:t>
            </a:r>
            <a:endParaRPr/>
          </a:p>
          <a:p>
            <a:pPr lvl="2">
              <a:buSzPct val="25000"/>
              <a:buFont typeface="StarSymbol"/>
              <a:buChar char=""/>
            </a:pPr>
            <a:r>
              <a:rPr lang="it-IT"/>
              <a:t>Terzo livello struttura</a:t>
            </a:r>
            <a:endParaRPr/>
          </a:p>
          <a:p>
            <a:pPr lvl="3">
              <a:buSzPct val="25000"/>
              <a:buFont typeface="StarSymbol"/>
              <a:buChar char=""/>
            </a:pPr>
            <a:r>
              <a:rPr lang="it-IT"/>
              <a:t>Quarto livello struttura</a:t>
            </a:r>
            <a:endParaRPr/>
          </a:p>
          <a:p>
            <a:pPr lvl="4">
              <a:buSzPct val="25000"/>
              <a:buFont typeface="StarSymbol"/>
              <a:buChar char=""/>
            </a:pPr>
            <a:r>
              <a:rPr lang="it-IT"/>
              <a:t>Quinto livello struttura</a:t>
            </a:r>
            <a:endParaRPr/>
          </a:p>
          <a:p>
            <a:pPr lvl="5">
              <a:buSzPct val="25000"/>
              <a:buFont typeface="StarSymbol"/>
              <a:buChar char=""/>
            </a:pPr>
            <a:r>
              <a:rPr lang="it-IT"/>
              <a:t>Sesto livello struttura</a:t>
            </a:r>
            <a:endParaRPr/>
          </a:p>
          <a:p>
            <a:pPr lvl="6">
              <a:buSzPct val="25000"/>
              <a:buFont typeface="StarSymbol"/>
              <a:buChar char=""/>
            </a:pPr>
            <a:r>
              <a:rPr lang="it-IT"/>
              <a:t>Settimo livello struttura</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73600"/>
            <a:ext cx="8229240" cy="1144800"/>
          </a:xfrm>
          <a:prstGeom prst="rect">
            <a:avLst/>
          </a:prstGeom>
        </p:spPr>
        <p:txBody>
          <a:bodyPr wrap="none" lIns="0" tIns="0" rIns="0" bIns="0" anchor="ctr"/>
          <a:lstStyle/>
          <a:p>
            <a:pPr algn="ctr"/>
            <a:r>
              <a:rPr lang="it-IT"/>
              <a:t>Fate clic per modificare il formato del testo del titolo</a:t>
            </a:r>
            <a:endParaRPr/>
          </a:p>
        </p:txBody>
      </p:sp>
      <p:sp>
        <p:nvSpPr>
          <p:cNvPr id="73" name="PlaceHolder 2"/>
          <p:cNvSpPr>
            <a:spLocks noGrp="1"/>
          </p:cNvSpPr>
          <p:nvPr>
            <p:ph type="body"/>
          </p:nvPr>
        </p:nvSpPr>
        <p:spPr>
          <a:xfrm>
            <a:off x="457200" y="1604520"/>
            <a:ext cx="8229240" cy="3977280"/>
          </a:xfrm>
          <a:prstGeom prst="rect">
            <a:avLst/>
          </a:prstGeom>
        </p:spPr>
        <p:txBody>
          <a:bodyPr wrap="none" lIns="0" tIns="0" rIns="0" bIns="0"/>
          <a:lstStyle/>
          <a:p>
            <a:pPr>
              <a:buSzPct val="25000"/>
              <a:buFont typeface="StarSymbol"/>
              <a:buChar char=""/>
            </a:pPr>
            <a:r>
              <a:rPr lang="it-IT"/>
              <a:t>Fate clic per modificare il formato del testo della struttura</a:t>
            </a:r>
            <a:endParaRPr/>
          </a:p>
          <a:p>
            <a:pPr lvl="1">
              <a:buSzPct val="25000"/>
              <a:buFont typeface="StarSymbol"/>
              <a:buChar char=""/>
            </a:pPr>
            <a:r>
              <a:rPr lang="it-IT"/>
              <a:t>Secondo livello struttura</a:t>
            </a:r>
            <a:endParaRPr/>
          </a:p>
          <a:p>
            <a:pPr lvl="2">
              <a:buSzPct val="25000"/>
              <a:buFont typeface="StarSymbol"/>
              <a:buChar char=""/>
            </a:pPr>
            <a:r>
              <a:rPr lang="it-IT"/>
              <a:t>Terzo livello struttura</a:t>
            </a:r>
            <a:endParaRPr/>
          </a:p>
          <a:p>
            <a:pPr lvl="3">
              <a:buSzPct val="25000"/>
              <a:buFont typeface="StarSymbol"/>
              <a:buChar char=""/>
            </a:pPr>
            <a:r>
              <a:rPr lang="it-IT"/>
              <a:t>Quarto livello struttura</a:t>
            </a:r>
            <a:endParaRPr/>
          </a:p>
          <a:p>
            <a:pPr lvl="4">
              <a:buSzPct val="25000"/>
              <a:buFont typeface="StarSymbol"/>
              <a:buChar char=""/>
            </a:pPr>
            <a:r>
              <a:rPr lang="it-IT"/>
              <a:t>Quinto livello struttura</a:t>
            </a:r>
            <a:endParaRPr/>
          </a:p>
          <a:p>
            <a:pPr lvl="5">
              <a:buSzPct val="25000"/>
              <a:buFont typeface="StarSymbol"/>
              <a:buChar char=""/>
            </a:pPr>
            <a:r>
              <a:rPr lang="it-IT"/>
              <a:t>Sesto livello struttura</a:t>
            </a:r>
            <a:endParaRPr/>
          </a:p>
          <a:p>
            <a:pPr lvl="6">
              <a:buSzPct val="25000"/>
              <a:buFont typeface="StarSymbol"/>
              <a:buChar char=""/>
            </a:pPr>
            <a:r>
              <a:rPr lang="it-IT"/>
              <a:t>Settimo livello struttura</a:t>
            </a:r>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CustomShape 1"/>
          <p:cNvSpPr/>
          <p:nvPr/>
        </p:nvSpPr>
        <p:spPr>
          <a:xfrm>
            <a:off x="457200" y="533520"/>
            <a:ext cx="8226360" cy="5589360"/>
          </a:xfrm>
          <a:prstGeom prst="rect">
            <a:avLst/>
          </a:prstGeom>
          <a:noFill/>
          <a:ln>
            <a:noFill/>
          </a:ln>
        </p:spPr>
        <p:txBody>
          <a:bodyPr lIns="90000" tIns="45000" rIns="90000" bIns="45000"/>
          <a:lstStyle/>
          <a:p>
            <a:pPr>
              <a:lnSpc>
                <a:spcPct val="100000"/>
              </a:lnSpc>
            </a:pPr>
            <a:endParaRPr/>
          </a:p>
          <a:p>
            <a:pPr>
              <a:lnSpc>
                <a:spcPct val="100000"/>
              </a:lnSpc>
            </a:pPr>
            <a:endParaRPr/>
          </a:p>
          <a:p>
            <a:pPr algn="ctr">
              <a:lnSpc>
                <a:spcPct val="100000"/>
              </a:lnSpc>
            </a:pPr>
            <a:r>
              <a:rPr lang="it-IT" sz="3200">
                <a:solidFill>
                  <a:srgbClr val="000000"/>
                </a:solidFill>
                <a:latin typeface="Calibri"/>
              </a:rPr>
              <a:t>	</a:t>
            </a:r>
            <a:endParaRPr/>
          </a:p>
          <a:p>
            <a:pPr algn="ctr">
              <a:lnSpc>
                <a:spcPct val="100000"/>
              </a:lnSpc>
            </a:pPr>
            <a:r>
              <a:rPr lang="it-IT" sz="3600">
                <a:solidFill>
                  <a:srgbClr val="000000"/>
                </a:solidFill>
                <a:latin typeface="Calibri"/>
              </a:rPr>
              <a:t>L’accertamento dello stato passivo</a:t>
            </a:r>
            <a:endParaRPr/>
          </a:p>
          <a:p>
            <a:pPr algn="ctr">
              <a:lnSpc>
                <a:spcPct val="100000"/>
              </a:lnSpc>
            </a:pPr>
            <a:endParaRPr/>
          </a:p>
          <a:p>
            <a:pPr algn="ctr">
              <a:lnSpc>
                <a:spcPct val="100000"/>
              </a:lnSpc>
            </a:pPr>
            <a:r>
              <a:rPr lang="it-IT" sz="3600">
                <a:solidFill>
                  <a:srgbClr val="000000"/>
                </a:solidFill>
                <a:latin typeface="Calibri"/>
              </a:rPr>
              <a:t>PARTE I</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Sanzioni alla domanda</a:t>
            </a:r>
            <a:endParaRPr/>
          </a:p>
        </p:txBody>
      </p:sp>
      <p:sp>
        <p:nvSpPr>
          <p:cNvPr id="126"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2400" dirty="0">
                <a:solidFill>
                  <a:srgbClr val="000000"/>
                </a:solidFill>
                <a:latin typeface="Calibri"/>
              </a:rPr>
              <a:t>	In difetto di un elemento formale della domanda si verifica un caso di</a:t>
            </a:r>
            <a:r>
              <a:rPr lang="it-IT" sz="2400" b="1" dirty="0">
                <a:solidFill>
                  <a:srgbClr val="000000"/>
                </a:solidFill>
                <a:latin typeface="Calibri"/>
              </a:rPr>
              <a:t> inammissibilità (insanabile) </a:t>
            </a:r>
            <a:r>
              <a:rPr lang="it-IT" sz="2400" dirty="0">
                <a:solidFill>
                  <a:srgbClr val="000000"/>
                </a:solidFill>
                <a:latin typeface="Calibri"/>
              </a:rPr>
              <a:t>e ciò per:</a:t>
            </a:r>
          </a:p>
          <a:p>
            <a:pPr algn="just">
              <a:lnSpc>
                <a:spcPct val="100000"/>
              </a:lnSpc>
            </a:pPr>
            <a:endParaRPr dirty="0"/>
          </a:p>
          <a:p>
            <a:pPr marL="342900" indent="-342900" algn="just">
              <a:lnSpc>
                <a:spcPct val="100000"/>
              </a:lnSpc>
              <a:buFontTx/>
              <a:buChar char="-"/>
            </a:pPr>
            <a:r>
              <a:rPr lang="it-IT" sz="2400" dirty="0">
                <a:solidFill>
                  <a:srgbClr val="000000"/>
                </a:solidFill>
                <a:latin typeface="Calibri"/>
              </a:rPr>
              <a:t>il caso di mancata indicazione della procedura e delle parti </a:t>
            </a:r>
          </a:p>
          <a:p>
            <a:pPr marL="285750" indent="-285750" algn="just">
              <a:lnSpc>
                <a:spcPct val="100000"/>
              </a:lnSpc>
              <a:buFontTx/>
              <a:buChar char="-"/>
            </a:pPr>
            <a:endParaRPr dirty="0"/>
          </a:p>
          <a:p>
            <a:pPr marL="342900" indent="-342900" algn="just">
              <a:lnSpc>
                <a:spcPct val="100000"/>
              </a:lnSpc>
              <a:buFontTx/>
              <a:buChar char="-"/>
            </a:pPr>
            <a:r>
              <a:rPr lang="it-IT" sz="2400" dirty="0">
                <a:solidFill>
                  <a:srgbClr val="000000"/>
                </a:solidFill>
                <a:latin typeface="Calibri"/>
              </a:rPr>
              <a:t>dell’ammontare del credito e/o del bene oggetto del diritto reale</a:t>
            </a:r>
          </a:p>
          <a:p>
            <a:pPr marL="342900" indent="-342900" algn="just">
              <a:lnSpc>
                <a:spcPct val="100000"/>
              </a:lnSpc>
              <a:buFontTx/>
              <a:buChar char="-"/>
            </a:pPr>
            <a:r>
              <a:rPr lang="it-IT" sz="2400" dirty="0">
                <a:solidFill>
                  <a:srgbClr val="000000"/>
                </a:solidFill>
                <a:latin typeface="Calibri"/>
              </a:rPr>
              <a:t> anche mancata forma e trasmissione elettronica.</a:t>
            </a:r>
          </a:p>
          <a:p>
            <a:pPr marL="342900" indent="-342900" algn="just">
              <a:lnSpc>
                <a:spcPct val="100000"/>
              </a:lnSpc>
              <a:buFontTx/>
              <a:buChar char="-"/>
            </a:pPr>
            <a:endParaRPr dirty="0"/>
          </a:p>
          <a:p>
            <a:pPr algn="just">
              <a:lnSpc>
                <a:spcPct val="100000"/>
              </a:lnSpc>
            </a:pPr>
            <a:r>
              <a:rPr lang="it-IT" sz="2400" dirty="0">
                <a:solidFill>
                  <a:srgbClr val="000000"/>
                </a:solidFill>
                <a:latin typeface="Calibri"/>
              </a:rPr>
              <a:t>L’</a:t>
            </a:r>
            <a:r>
              <a:rPr lang="it-IT" sz="2400" b="1" dirty="0">
                <a:solidFill>
                  <a:srgbClr val="000000"/>
                </a:solidFill>
                <a:latin typeface="Calibri"/>
              </a:rPr>
              <a:t>inammissibilità</a:t>
            </a:r>
            <a:r>
              <a:rPr lang="it-IT" sz="2400" dirty="0">
                <a:solidFill>
                  <a:srgbClr val="000000"/>
                </a:solidFill>
                <a:latin typeface="Calibri"/>
              </a:rPr>
              <a:t> non preclude la </a:t>
            </a:r>
            <a:r>
              <a:rPr lang="it-IT" sz="2400" dirty="0" err="1">
                <a:solidFill>
                  <a:srgbClr val="000000"/>
                </a:solidFill>
                <a:latin typeface="Calibri"/>
              </a:rPr>
              <a:t>ri</a:t>
            </a:r>
            <a:r>
              <a:rPr lang="it-IT" sz="2400" dirty="0">
                <a:solidFill>
                  <a:srgbClr val="000000"/>
                </a:solidFill>
                <a:latin typeface="Calibri"/>
              </a:rPr>
              <a:t>-proponibilità della domanda nelle forme della insinuazione tardiva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2800" dirty="0">
                <a:solidFill>
                  <a:srgbClr val="000000"/>
                </a:solidFill>
                <a:latin typeface="Calibri"/>
              </a:rPr>
              <a:t>L’atto difensivo del curatore: il progetto di stato passivo</a:t>
            </a:r>
            <a:endParaRPr dirty="0"/>
          </a:p>
          <a:p>
            <a:pPr algn="ctr">
              <a:lnSpc>
                <a:spcPct val="100000"/>
              </a:lnSpc>
            </a:pPr>
            <a:r>
              <a:rPr lang="it-IT" sz="2800" dirty="0">
                <a:solidFill>
                  <a:srgbClr val="000000"/>
                </a:solidFill>
                <a:latin typeface="Calibri"/>
              </a:rPr>
              <a:t> (art. 203)</a:t>
            </a:r>
            <a:endParaRPr dirty="0"/>
          </a:p>
        </p:txBody>
      </p:sp>
      <p:sp>
        <p:nvSpPr>
          <p:cNvPr id="128"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2400">
                <a:solidFill>
                  <a:srgbClr val="000000"/>
                </a:solidFill>
                <a:latin typeface="Calibri"/>
              </a:rPr>
              <a:t>	Il curatore non deve essere inquadrato come ausiliario del giudice, ma come vera e propria parte.</a:t>
            </a:r>
            <a:endParaRPr/>
          </a:p>
          <a:p>
            <a:pPr algn="just">
              <a:lnSpc>
                <a:spcPct val="100000"/>
              </a:lnSpc>
            </a:pPr>
            <a:endParaRPr/>
          </a:p>
          <a:p>
            <a:pPr algn="just">
              <a:lnSpc>
                <a:spcPct val="100000"/>
              </a:lnSpc>
            </a:pPr>
            <a:r>
              <a:rPr lang="it-IT" sz="2400">
                <a:solidFill>
                  <a:srgbClr val="000000"/>
                </a:solidFill>
                <a:latin typeface="Calibri"/>
              </a:rPr>
              <a:t>	La formazione preliminare dello stato passivo, effettuata senza l’ausilio del giudice, costituisce il suo atto difensivo, che </a:t>
            </a:r>
            <a:r>
              <a:rPr lang="it-IT" sz="2400" b="1">
                <a:solidFill>
                  <a:srgbClr val="000000"/>
                </a:solidFill>
                <a:latin typeface="Calibri"/>
              </a:rPr>
              <a:t>deve essere perfezionato 15 giorni prima dell’adunanza,</a:t>
            </a:r>
            <a:r>
              <a:rPr lang="it-IT" sz="2400">
                <a:solidFill>
                  <a:srgbClr val="000000"/>
                </a:solidFill>
                <a:latin typeface="Calibri"/>
              </a:rPr>
              <a:t> per ovvie esigenze di contraddittorio degli insinuanti e trasmesso via pec</a:t>
            </a:r>
            <a:r>
              <a:rPr lang="it-IT" sz="3200">
                <a:solidFill>
                  <a:srgbClr val="000000"/>
                </a:solidFill>
                <a:latin typeface="Calibri"/>
              </a:rPr>
              <a:t>.</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Le difese del curatore</a:t>
            </a:r>
            <a:endParaRPr dirty="0"/>
          </a:p>
        </p:txBody>
      </p:sp>
      <p:sp>
        <p:nvSpPr>
          <p:cNvPr id="130"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2400" dirty="0">
                <a:solidFill>
                  <a:srgbClr val="000000"/>
                </a:solidFill>
                <a:latin typeface="Calibri"/>
              </a:rPr>
              <a:t>	All’interno del progetto il curatore deve formulare le eccezioni e/o l’inefficacia del titolo a fondamento del diritto, qualora sia passibile di revocatoria.</a:t>
            </a:r>
            <a:endParaRPr dirty="0"/>
          </a:p>
          <a:p>
            <a:pPr>
              <a:lnSpc>
                <a:spcPct val="100000"/>
              </a:lnSpc>
            </a:pPr>
            <a:endParaRPr dirty="0"/>
          </a:p>
          <a:p>
            <a:pPr algn="just">
              <a:lnSpc>
                <a:spcPct val="100000"/>
              </a:lnSpc>
            </a:pPr>
            <a:r>
              <a:rPr lang="it-IT" sz="2400" dirty="0">
                <a:solidFill>
                  <a:srgbClr val="000000"/>
                </a:solidFill>
                <a:latin typeface="Calibri"/>
              </a:rPr>
              <a:t>	Il curatore può eccepire i </a:t>
            </a:r>
            <a:r>
              <a:rPr lang="it-IT" sz="2400" dirty="0">
                <a:solidFill>
                  <a:srgbClr val="FF0000"/>
                </a:solidFill>
                <a:latin typeface="Calibri"/>
              </a:rPr>
              <a:t>fatti estintivi, modificativi o impeditivi</a:t>
            </a:r>
            <a:r>
              <a:rPr lang="it-IT" sz="2400" dirty="0">
                <a:solidFill>
                  <a:srgbClr val="000000"/>
                </a:solidFill>
                <a:latin typeface="Calibri"/>
              </a:rPr>
              <a:t> del diritto fatto valere, </a:t>
            </a:r>
            <a:r>
              <a:rPr lang="it-IT" sz="2400" dirty="0">
                <a:solidFill>
                  <a:srgbClr val="000000"/>
                </a:solidFill>
                <a:highlight>
                  <a:srgbClr val="FFFF00"/>
                </a:highlight>
                <a:latin typeface="Calibri"/>
              </a:rPr>
              <a:t>nonché l'inefficacia del titolo su cui sono fondati il credito o la prelazione, anche se è prescritta la relativa azione </a:t>
            </a:r>
            <a:r>
              <a:rPr lang="it-IT" sz="2400" dirty="0">
                <a:solidFill>
                  <a:srgbClr val="FF0000"/>
                </a:solidFill>
                <a:highlight>
                  <a:srgbClr val="FFFF00"/>
                </a:highlight>
                <a:latin typeface="Calibri"/>
              </a:rPr>
              <a:t>(revocatoria)</a:t>
            </a:r>
            <a:endParaRPr dirty="0">
              <a:solidFill>
                <a:srgbClr val="FF0000"/>
              </a:solidFill>
              <a:highlight>
                <a:srgbClr val="FFFF00"/>
              </a:highlight>
            </a:endParaRPr>
          </a:p>
          <a:p>
            <a:pPr algn="just">
              <a:lnSpc>
                <a:spcPct val="100000"/>
              </a:lnSpc>
            </a:pPr>
            <a:endParaRPr dirty="0"/>
          </a:p>
          <a:p>
            <a:pPr algn="just">
              <a:lnSpc>
                <a:spcPct val="100000"/>
              </a:lnSpc>
            </a:pPr>
            <a:r>
              <a:rPr lang="it-IT" sz="2400" b="1" dirty="0">
                <a:solidFill>
                  <a:srgbClr val="000000"/>
                </a:solidFill>
                <a:latin typeface="Calibri"/>
              </a:rPr>
              <a:t>	Il curatore potrà altresì di indicare i documenti a sostegno delle eccezioni sollevate.</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L’udienza</a:t>
            </a:r>
            <a:endParaRPr dirty="0"/>
          </a:p>
        </p:txBody>
      </p:sp>
      <p:sp>
        <p:nvSpPr>
          <p:cNvPr id="144"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r>
              <a:rPr lang="it-IT" sz="2400" dirty="0">
                <a:solidFill>
                  <a:srgbClr val="000000"/>
                </a:solidFill>
                <a:latin typeface="Calibri"/>
              </a:rPr>
              <a:t>All’udienze partecipano le parti, ma il carattere </a:t>
            </a:r>
            <a:r>
              <a:rPr lang="it-IT" sz="2400" b="1" dirty="0">
                <a:solidFill>
                  <a:srgbClr val="000000"/>
                </a:solidFill>
                <a:latin typeface="Calibri"/>
              </a:rPr>
              <a:t>ufficioso</a:t>
            </a:r>
            <a:r>
              <a:rPr lang="it-IT" sz="2400" dirty="0">
                <a:solidFill>
                  <a:srgbClr val="000000"/>
                </a:solidFill>
                <a:latin typeface="Calibri"/>
              </a:rPr>
              <a:t> del procedimento rende </a:t>
            </a:r>
            <a:r>
              <a:rPr lang="it-IT" sz="2400" dirty="0">
                <a:solidFill>
                  <a:srgbClr val="FF0000"/>
                </a:solidFill>
                <a:latin typeface="Calibri"/>
              </a:rPr>
              <a:t>irrilevante</a:t>
            </a:r>
            <a:r>
              <a:rPr lang="it-IT" sz="2400" dirty="0">
                <a:solidFill>
                  <a:srgbClr val="000000"/>
                </a:solidFill>
                <a:latin typeface="Calibri"/>
              </a:rPr>
              <a:t> la loro assenza; può intervenire il fallito, ma nella veste di </a:t>
            </a:r>
            <a:r>
              <a:rPr lang="it-IT" sz="2400" dirty="0">
                <a:solidFill>
                  <a:srgbClr val="0000FF"/>
                </a:solidFill>
                <a:latin typeface="Calibri"/>
              </a:rPr>
              <a:t>informatore</a:t>
            </a:r>
            <a:r>
              <a:rPr lang="it-IT" sz="2400" dirty="0">
                <a:solidFill>
                  <a:srgbClr val="000000"/>
                </a:solidFill>
                <a:latin typeface="Calibri"/>
              </a:rPr>
              <a:t> e non di parte.</a:t>
            </a:r>
          </a:p>
          <a:p>
            <a:pPr algn="just">
              <a:lnSpc>
                <a:spcPct val="100000"/>
              </a:lnSpc>
            </a:pPr>
            <a:endParaRPr dirty="0"/>
          </a:p>
          <a:p>
            <a:pPr algn="just">
              <a:lnSpc>
                <a:spcPct val="100000"/>
              </a:lnSpc>
            </a:pPr>
            <a:r>
              <a:rPr lang="it-IT" sz="2400" dirty="0">
                <a:solidFill>
                  <a:srgbClr val="000000"/>
                </a:solidFill>
                <a:latin typeface="Calibri"/>
              </a:rPr>
              <a:t>	Se all’adunanza non si esauriscono tutte le operazioni (il giudice differisce per non oltre 8 giorni, come anche differisce per consentire l’esercizio del diritto di contraddire a rilievo ufficiosi o per raccogliere la prova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I provvedimenti</a:t>
            </a:r>
            <a:endParaRPr/>
          </a:p>
        </p:txBody>
      </p:sp>
      <p:sp>
        <p:nvSpPr>
          <p:cNvPr id="146"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endParaRPr dirty="0"/>
          </a:p>
          <a:p>
            <a:pPr algn="just">
              <a:lnSpc>
                <a:spcPct val="100000"/>
              </a:lnSpc>
            </a:pPr>
            <a:endParaRPr dirty="0"/>
          </a:p>
          <a:p>
            <a:pPr algn="just">
              <a:lnSpc>
                <a:spcPct val="100000"/>
              </a:lnSpc>
            </a:pPr>
            <a:r>
              <a:rPr lang="it-IT" sz="2400" dirty="0">
                <a:solidFill>
                  <a:srgbClr val="000000"/>
                </a:solidFill>
                <a:latin typeface="Calibri"/>
              </a:rPr>
              <a:t>Il provvedimento viene assunto in forma di </a:t>
            </a:r>
            <a:r>
              <a:rPr lang="it-IT" sz="2400" b="1" dirty="0">
                <a:solidFill>
                  <a:srgbClr val="000000"/>
                </a:solidFill>
                <a:latin typeface="Calibri"/>
              </a:rPr>
              <a:t>decreto</a:t>
            </a:r>
            <a:r>
              <a:rPr lang="it-IT" sz="2400" dirty="0">
                <a:solidFill>
                  <a:srgbClr val="000000"/>
                </a:solidFill>
                <a:latin typeface="Calibri"/>
              </a:rPr>
              <a:t>, con </a:t>
            </a:r>
            <a:r>
              <a:rPr lang="it-IT" sz="2400" b="1" dirty="0">
                <a:solidFill>
                  <a:srgbClr val="000000"/>
                </a:solidFill>
                <a:latin typeface="Calibri"/>
              </a:rPr>
              <a:t>formalità di succinta motivazione</a:t>
            </a:r>
            <a:r>
              <a:rPr lang="it-IT" sz="2400" dirty="0">
                <a:solidFill>
                  <a:srgbClr val="000000"/>
                </a:solidFill>
                <a:latin typeface="Calibri"/>
              </a:rPr>
              <a:t> (meno gravosa della motivazione necessaria nella sentenza per la dichiarazione di fallimento)</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endParaRPr/>
          </a:p>
          <a:p>
            <a:pPr algn="ctr">
              <a:lnSpc>
                <a:spcPct val="100000"/>
              </a:lnSpc>
            </a:pPr>
            <a:endParaRPr/>
          </a:p>
        </p:txBody>
      </p:sp>
      <p:sp>
        <p:nvSpPr>
          <p:cNvPr id="148" name="CustomShape 2"/>
          <p:cNvSpPr/>
          <p:nvPr/>
        </p:nvSpPr>
        <p:spPr>
          <a:xfrm>
            <a:off x="457200" y="1600200"/>
            <a:ext cx="8226360" cy="4522680"/>
          </a:xfrm>
          <a:prstGeom prst="rect">
            <a:avLst/>
          </a:prstGeom>
          <a:noFill/>
          <a:ln>
            <a:noFill/>
          </a:ln>
        </p:spPr>
      </p:sp>
      <p:sp>
        <p:nvSpPr>
          <p:cNvPr id="149" name="CustomShape 3"/>
          <p:cNvSpPr/>
          <p:nvPr/>
        </p:nvSpPr>
        <p:spPr>
          <a:xfrm>
            <a:off x="457200" y="273600"/>
            <a:ext cx="8227440" cy="1143000"/>
          </a:xfrm>
          <a:prstGeom prst="rect">
            <a:avLst/>
          </a:prstGeom>
          <a:noFill/>
          <a:ln>
            <a:noFill/>
          </a:ln>
        </p:spPr>
      </p:sp>
      <p:sp>
        <p:nvSpPr>
          <p:cNvPr id="150" name="CustomShape 4"/>
          <p:cNvSpPr/>
          <p:nvPr/>
        </p:nvSpPr>
        <p:spPr>
          <a:xfrm>
            <a:off x="457200" y="1604520"/>
            <a:ext cx="8227440" cy="3975480"/>
          </a:xfrm>
          <a:prstGeom prst="rect">
            <a:avLst/>
          </a:prstGeom>
          <a:noFill/>
          <a:ln>
            <a:noFill/>
          </a:ln>
        </p:spPr>
        <p:txBody>
          <a:bodyPr wrap="none" lIns="0" tIns="0" rIns="0" bIns="0" anchor="ctr"/>
          <a:lstStyle/>
          <a:p>
            <a:pPr algn="ctr">
              <a:lnSpc>
                <a:spcPct val="100000"/>
              </a:lnSpc>
            </a:pPr>
            <a:r>
              <a:rPr lang="it-IT" sz="4400">
                <a:solidFill>
                  <a:srgbClr val="000000"/>
                </a:solidFill>
                <a:latin typeface="Calibri"/>
              </a:rPr>
              <a:t>Contenuti dei provvedimenti</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Ammissione con riserva</a:t>
            </a:r>
            <a:endParaRPr dirty="0"/>
          </a:p>
        </p:txBody>
      </p:sp>
      <p:sp>
        <p:nvSpPr>
          <p:cNvPr id="152" name="CustomShape 2"/>
          <p:cNvSpPr/>
          <p:nvPr/>
        </p:nvSpPr>
        <p:spPr>
          <a:xfrm>
            <a:off x="457200" y="1600200"/>
            <a:ext cx="8226360" cy="4522680"/>
          </a:xfrm>
          <a:prstGeom prst="rect">
            <a:avLst/>
          </a:prstGeom>
          <a:noFill/>
          <a:ln>
            <a:noFill/>
          </a:ln>
        </p:spPr>
        <p:txBody>
          <a:bodyPr lIns="90000" tIns="45000" rIns="90000" bIns="45000"/>
          <a:lstStyle/>
          <a:p>
            <a:r>
              <a:rPr lang="it-IT" sz="2800" dirty="0">
                <a:solidFill>
                  <a:srgbClr val="000000"/>
                </a:solidFill>
                <a:latin typeface="Calibri"/>
              </a:rPr>
              <a:t>L’ammissione </a:t>
            </a:r>
            <a:r>
              <a:rPr lang="it-IT" sz="2800" dirty="0">
                <a:solidFill>
                  <a:srgbClr val="FF0000"/>
                </a:solidFill>
                <a:latin typeface="Calibri"/>
              </a:rPr>
              <a:t>con riserva </a:t>
            </a:r>
            <a:r>
              <a:rPr lang="it-IT" sz="2800" dirty="0">
                <a:solidFill>
                  <a:srgbClr val="000000"/>
                </a:solidFill>
                <a:latin typeface="Calibri"/>
              </a:rPr>
              <a:t>può aversi:</a:t>
            </a:r>
            <a:endParaRPr dirty="0"/>
          </a:p>
          <a:p>
            <a:pPr lvl="1">
              <a:lnSpc>
                <a:spcPct val="100000"/>
              </a:lnSpc>
              <a:buFont typeface="Arial"/>
              <a:buChar char="-"/>
            </a:pPr>
            <a:r>
              <a:rPr lang="it-IT" sz="2800" dirty="0">
                <a:solidFill>
                  <a:srgbClr val="000000"/>
                </a:solidFill>
                <a:latin typeface="Calibri"/>
              </a:rPr>
              <a:t>per i crediti </a:t>
            </a:r>
            <a:r>
              <a:rPr lang="it-IT" sz="2800" b="1" dirty="0">
                <a:solidFill>
                  <a:srgbClr val="000000"/>
                </a:solidFill>
                <a:latin typeface="Calibri"/>
              </a:rPr>
              <a:t>condizionati</a:t>
            </a:r>
            <a:r>
              <a:rPr lang="it-IT" sz="2800" dirty="0">
                <a:solidFill>
                  <a:srgbClr val="000000"/>
                </a:solidFill>
                <a:latin typeface="Calibri"/>
              </a:rPr>
              <a:t> sospensivamente;</a:t>
            </a:r>
            <a:endParaRPr dirty="0"/>
          </a:p>
          <a:p>
            <a:pPr lvl="1" algn="just">
              <a:lnSpc>
                <a:spcPct val="100000"/>
              </a:lnSpc>
              <a:buFont typeface="Arial"/>
              <a:buChar char="-"/>
            </a:pPr>
            <a:r>
              <a:rPr lang="it-IT" sz="2800" dirty="0">
                <a:solidFill>
                  <a:srgbClr val="000000"/>
                </a:solidFill>
                <a:latin typeface="Calibri"/>
              </a:rPr>
              <a:t>per i crediti per i quali </a:t>
            </a:r>
            <a:r>
              <a:rPr lang="it-IT" sz="2800" b="1" dirty="0">
                <a:solidFill>
                  <a:srgbClr val="000000"/>
                </a:solidFill>
                <a:latin typeface="Calibri"/>
              </a:rPr>
              <a:t>manca</a:t>
            </a:r>
            <a:r>
              <a:rPr lang="it-IT" sz="2800" dirty="0">
                <a:solidFill>
                  <a:srgbClr val="000000"/>
                </a:solidFill>
                <a:latin typeface="Calibri"/>
              </a:rPr>
              <a:t> la prova documentale (in tal caso il giudice fissa un termine perentorio al creditore per la produzione);</a:t>
            </a:r>
            <a:endParaRPr dirty="0"/>
          </a:p>
          <a:p>
            <a:pPr lvl="1">
              <a:lnSpc>
                <a:spcPct val="100000"/>
              </a:lnSpc>
              <a:buFont typeface="Arial"/>
              <a:buChar char="-"/>
            </a:pPr>
            <a:r>
              <a:rPr lang="it-IT" sz="2800" dirty="0">
                <a:solidFill>
                  <a:srgbClr val="000000"/>
                </a:solidFill>
                <a:latin typeface="Calibri"/>
              </a:rPr>
              <a:t>per i crediti </a:t>
            </a:r>
            <a:r>
              <a:rPr lang="it-IT" sz="2800" b="1" dirty="0">
                <a:solidFill>
                  <a:srgbClr val="000000"/>
                </a:solidFill>
                <a:latin typeface="Calibri"/>
              </a:rPr>
              <a:t>già accertati con sentenza non ancora passata in giudicato </a:t>
            </a:r>
            <a:r>
              <a:rPr lang="it-IT" sz="2800" dirty="0">
                <a:solidFill>
                  <a:srgbClr val="000000"/>
                </a:solidFill>
                <a:latin typeface="Calibri"/>
              </a:rPr>
              <a:t>per i quali esiste onere di impugnazione in via ordinaria da parte del curatore.</a:t>
            </a:r>
            <a:endParaRPr dirty="0"/>
          </a:p>
          <a:p>
            <a:pPr>
              <a:lnSpc>
                <a:spcPct val="100000"/>
              </a:lnSpc>
            </a:pP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Effetti dell’ammissione con riserva</a:t>
            </a:r>
            <a:endParaRPr/>
          </a:p>
        </p:txBody>
      </p:sp>
      <p:sp>
        <p:nvSpPr>
          <p:cNvPr id="156" name="CustomShape 2"/>
          <p:cNvSpPr/>
          <p:nvPr/>
        </p:nvSpPr>
        <p:spPr>
          <a:xfrm>
            <a:off x="457200" y="1600200"/>
            <a:ext cx="8226360" cy="452268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gn="just">
              <a:lnSpc>
                <a:spcPct val="100000"/>
              </a:lnSpc>
            </a:pPr>
            <a:r>
              <a:rPr lang="it-IT" sz="2400" dirty="0">
                <a:solidFill>
                  <a:srgbClr val="000000"/>
                </a:solidFill>
                <a:latin typeface="Calibri"/>
              </a:rPr>
              <a:t>	Semplicemente </a:t>
            </a:r>
            <a:r>
              <a:rPr lang="it-IT" sz="2400" b="1" dirty="0">
                <a:solidFill>
                  <a:srgbClr val="0000FF"/>
                </a:solidFill>
                <a:latin typeface="Calibri"/>
              </a:rPr>
              <a:t>al verificarsi dell’evento riservato </a:t>
            </a:r>
            <a:r>
              <a:rPr lang="it-IT" sz="2400" dirty="0">
                <a:solidFill>
                  <a:srgbClr val="000000"/>
                </a:solidFill>
                <a:latin typeface="Calibri"/>
              </a:rPr>
              <a:t>(condizione sospensiva; deposito del documento; esito del giudizio di impugnazione della sentenza passata in giudicato), </a:t>
            </a:r>
            <a:r>
              <a:rPr lang="it-IT" sz="2400" b="1" dirty="0">
                <a:solidFill>
                  <a:srgbClr val="000000"/>
                </a:solidFill>
                <a:latin typeface="Calibri"/>
              </a:rPr>
              <a:t>la parte interessata potrà chiedere le opportune variazioni allo stato passivo</a:t>
            </a:r>
            <a:r>
              <a:rPr lang="it-IT" sz="2400" dirty="0">
                <a:solidFill>
                  <a:srgbClr val="000000"/>
                </a:solidFill>
                <a:latin typeface="Calibri"/>
              </a:rPr>
              <a:t>.</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Regime di pubblicità del decreto</a:t>
            </a:r>
            <a:endParaRPr/>
          </a:p>
        </p:txBody>
      </p:sp>
      <p:sp>
        <p:nvSpPr>
          <p:cNvPr id="160" name="CustomShape 2"/>
          <p:cNvSpPr/>
          <p:nvPr/>
        </p:nvSpPr>
        <p:spPr>
          <a:xfrm>
            <a:off x="457200" y="1600200"/>
            <a:ext cx="8226360" cy="452268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gn="just">
              <a:lnSpc>
                <a:spcPct val="100000"/>
              </a:lnSpc>
            </a:pPr>
            <a:r>
              <a:rPr lang="it-IT" sz="3200" dirty="0">
                <a:solidFill>
                  <a:srgbClr val="000000"/>
                </a:solidFill>
                <a:latin typeface="Calibri"/>
              </a:rPr>
              <a:t>Il decreto viene comunicato all’insinuante dal curatore mediante </a:t>
            </a:r>
            <a:r>
              <a:rPr lang="it-IT" sz="3200" b="1" dirty="0" err="1">
                <a:solidFill>
                  <a:srgbClr val="000000"/>
                </a:solidFill>
                <a:latin typeface="Calibri"/>
              </a:rPr>
              <a:t>pec</a:t>
            </a:r>
            <a:r>
              <a:rPr lang="it-IT" sz="3200" dirty="0">
                <a:solidFill>
                  <a:srgbClr val="000000"/>
                </a:solidFill>
                <a:latin typeface="Calibri"/>
              </a:rPr>
              <a:t> con espressa manifestazione della possibilità del creditore di </a:t>
            </a:r>
            <a:r>
              <a:rPr lang="it-IT" sz="3200" b="1" dirty="0">
                <a:solidFill>
                  <a:srgbClr val="000000"/>
                </a:solidFill>
                <a:latin typeface="Calibri"/>
              </a:rPr>
              <a:t>impugnare</a:t>
            </a:r>
            <a:r>
              <a:rPr lang="it-IT" sz="3200" dirty="0">
                <a:solidFill>
                  <a:srgbClr val="000000"/>
                </a:solidFill>
                <a:latin typeface="Calibri"/>
              </a:rPr>
              <a:t> il provvedimento, nelle forme dell’opposizione allo stato passivo (206 </a:t>
            </a:r>
            <a:r>
              <a:rPr lang="it-IT" sz="3200" dirty="0" err="1">
                <a:solidFill>
                  <a:srgbClr val="000000"/>
                </a:solidFill>
                <a:latin typeface="Calibri"/>
              </a:rPr>
              <a:t>c.c.i.i</a:t>
            </a:r>
            <a:r>
              <a:rPr lang="it-IT" sz="3200" dirty="0">
                <a:solidFill>
                  <a:srgbClr val="000000"/>
                </a:solidFill>
                <a:latin typeface="Calibri"/>
              </a:rPr>
              <a:t>.).</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 vie giurisdizionali alternative</a:t>
            </a:r>
            <a:endParaRPr/>
          </a:p>
        </p:txBody>
      </p:sp>
      <p:sp>
        <p:nvSpPr>
          <p:cNvPr id="162"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r>
              <a:rPr lang="it-IT" sz="2200" dirty="0">
                <a:solidFill>
                  <a:srgbClr val="000000"/>
                </a:solidFill>
                <a:latin typeface="Calibri"/>
              </a:rPr>
              <a:t>Sono previste forme </a:t>
            </a:r>
            <a:r>
              <a:rPr lang="it-IT" sz="2200" b="1" dirty="0">
                <a:solidFill>
                  <a:srgbClr val="000000"/>
                </a:solidFill>
                <a:latin typeface="Calibri"/>
              </a:rPr>
              <a:t>alternative</a:t>
            </a:r>
            <a:r>
              <a:rPr lang="it-IT" sz="2200" dirty="0">
                <a:solidFill>
                  <a:srgbClr val="000000"/>
                </a:solidFill>
                <a:latin typeface="Calibri"/>
              </a:rPr>
              <a:t> ad </a:t>
            </a:r>
            <a:r>
              <a:rPr lang="it-IT" sz="2200" b="1" dirty="0">
                <a:solidFill>
                  <a:srgbClr val="000000"/>
                </a:solidFill>
                <a:latin typeface="Calibri"/>
              </a:rPr>
              <a:t>abbreviate</a:t>
            </a:r>
            <a:r>
              <a:rPr lang="it-IT" sz="2200" dirty="0">
                <a:solidFill>
                  <a:srgbClr val="000000"/>
                </a:solidFill>
                <a:latin typeface="Calibri"/>
              </a:rPr>
              <a:t>:</a:t>
            </a:r>
            <a:endParaRPr dirty="0"/>
          </a:p>
          <a:p>
            <a:pPr algn="just">
              <a:lnSpc>
                <a:spcPct val="100000"/>
              </a:lnSpc>
              <a:buFont typeface="Arial"/>
              <a:buChar char="-"/>
            </a:pPr>
            <a:r>
              <a:rPr lang="it-IT" sz="2200" dirty="0">
                <a:solidFill>
                  <a:srgbClr val="000000"/>
                </a:solidFill>
                <a:latin typeface="Calibri"/>
              </a:rPr>
              <a:t>le forme di </a:t>
            </a:r>
            <a:r>
              <a:rPr lang="it-IT" sz="2200" b="1" dirty="0">
                <a:solidFill>
                  <a:srgbClr val="0000FF"/>
                </a:solidFill>
                <a:latin typeface="Calibri"/>
              </a:rPr>
              <a:t>rivendica dei beni,</a:t>
            </a:r>
            <a:r>
              <a:rPr lang="it-IT" sz="2200" dirty="0">
                <a:solidFill>
                  <a:srgbClr val="000000"/>
                </a:solidFill>
                <a:latin typeface="Calibri"/>
              </a:rPr>
              <a:t> </a:t>
            </a:r>
            <a:r>
              <a:rPr lang="it-IT" sz="2200" dirty="0">
                <a:solidFill>
                  <a:srgbClr val="FF0000"/>
                </a:solidFill>
                <a:latin typeface="Calibri"/>
              </a:rPr>
              <a:t>nella fase di inventario</a:t>
            </a:r>
            <a:r>
              <a:rPr lang="it-IT" sz="2200" dirty="0">
                <a:solidFill>
                  <a:srgbClr val="000000"/>
                </a:solidFill>
                <a:latin typeface="Calibri"/>
              </a:rPr>
              <a:t> del curatore, mediante istanza che consente l’immediata consegna del bene </a:t>
            </a:r>
            <a:r>
              <a:rPr lang="it-IT" sz="2200" b="1" dirty="0">
                <a:solidFill>
                  <a:srgbClr val="000000"/>
                </a:solidFill>
                <a:latin typeface="Calibri"/>
              </a:rPr>
              <a:t>mobili</a:t>
            </a:r>
            <a:r>
              <a:rPr lang="it-IT" sz="2200" dirty="0">
                <a:solidFill>
                  <a:srgbClr val="000000"/>
                </a:solidFill>
                <a:latin typeface="Calibri"/>
              </a:rPr>
              <a:t> con decreto del giudice delegato e parere del curatore del comitato dei creditori (art. 196), con il presupposto della “</a:t>
            </a:r>
            <a:r>
              <a:rPr lang="it-IT" sz="2200" i="1" dirty="0">
                <a:solidFill>
                  <a:srgbClr val="000000"/>
                </a:solidFill>
                <a:latin typeface="Calibri"/>
              </a:rPr>
              <a:t>chiara riconoscibilità</a:t>
            </a:r>
            <a:r>
              <a:rPr lang="it-IT" sz="2200" dirty="0">
                <a:solidFill>
                  <a:srgbClr val="000000"/>
                </a:solidFill>
                <a:latin typeface="Calibri"/>
              </a:rPr>
              <a:t>”;</a:t>
            </a:r>
          </a:p>
          <a:p>
            <a:pPr algn="just">
              <a:lnSpc>
                <a:spcPct val="100000"/>
              </a:lnSpc>
            </a:pPr>
            <a:endParaRPr dirty="0"/>
          </a:p>
          <a:p>
            <a:pPr algn="just">
              <a:lnSpc>
                <a:spcPct val="100000"/>
              </a:lnSpc>
              <a:buFont typeface="Arial"/>
              <a:buChar char="-"/>
            </a:pPr>
            <a:r>
              <a:rPr lang="it-IT" sz="2200" dirty="0">
                <a:solidFill>
                  <a:srgbClr val="000000"/>
                </a:solidFill>
                <a:latin typeface="Calibri"/>
              </a:rPr>
              <a:t>la previsione di</a:t>
            </a:r>
            <a:r>
              <a:rPr lang="it-IT" sz="2200" b="1" dirty="0">
                <a:solidFill>
                  <a:srgbClr val="000000"/>
                </a:solidFill>
                <a:latin typeface="Calibri"/>
              </a:rPr>
              <a:t> insufficiente realizzo</a:t>
            </a:r>
            <a:r>
              <a:rPr lang="it-IT" sz="2200" dirty="0">
                <a:solidFill>
                  <a:srgbClr val="000000"/>
                </a:solidFill>
                <a:latin typeface="Calibri"/>
              </a:rPr>
              <a:t>, con decreto motivato del tribunale, che impedisce la trattazione delle domande, su istanza del curatore, quando l’attivo non consente di soddisfare oltre i crediti prededucibili e le spese di procedura (art. 209). Ciò sia prima, che dopo l’adunanza. A tale provvedimento possono reagire gli interessati con reclamo alla Corte di appello.</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 attività preliminari: l’avviso</a:t>
            </a:r>
            <a:endParaRPr/>
          </a:p>
        </p:txBody>
      </p:sp>
      <p:sp>
        <p:nvSpPr>
          <p:cNvPr id="110" name="CustomShape 2"/>
          <p:cNvSpPr/>
          <p:nvPr/>
        </p:nvSpPr>
        <p:spPr>
          <a:xfrm>
            <a:off x="457200" y="1600200"/>
            <a:ext cx="8226360" cy="4522680"/>
          </a:xfrm>
          <a:prstGeom prst="rect">
            <a:avLst/>
          </a:prstGeom>
          <a:noFill/>
          <a:ln>
            <a:noFill/>
          </a:ln>
        </p:spPr>
        <p:txBody>
          <a:bodyPr lIns="90000" tIns="45000" rIns="90000" bIns="45000"/>
          <a:lstStyle/>
          <a:p>
            <a:pPr>
              <a:lnSpc>
                <a:spcPct val="100000"/>
              </a:lnSpc>
            </a:pPr>
            <a:r>
              <a:rPr lang="it-IT" sz="2000" dirty="0">
                <a:solidFill>
                  <a:srgbClr val="000000"/>
                </a:solidFill>
                <a:latin typeface="Calibri"/>
              </a:rPr>
              <a:t>Le esigenze del concorso impongono la </a:t>
            </a:r>
            <a:r>
              <a:rPr lang="it-IT" sz="2000" dirty="0">
                <a:solidFill>
                  <a:srgbClr val="000000"/>
                </a:solidFill>
                <a:highlight>
                  <a:srgbClr val="FFFF00"/>
                </a:highlight>
                <a:latin typeface="Calibri"/>
              </a:rPr>
              <a:t>massima pubblicità </a:t>
            </a:r>
            <a:r>
              <a:rPr lang="it-IT" sz="2000" dirty="0">
                <a:solidFill>
                  <a:srgbClr val="000000"/>
                </a:solidFill>
                <a:latin typeface="Calibri"/>
              </a:rPr>
              <a:t>al ceto creditorio della pendenza del procedimento fallimentare:</a:t>
            </a:r>
            <a:endParaRPr dirty="0"/>
          </a:p>
          <a:p>
            <a:pPr>
              <a:lnSpc>
                <a:spcPct val="100000"/>
              </a:lnSpc>
            </a:pPr>
            <a:r>
              <a:rPr lang="it-IT" sz="2000" dirty="0">
                <a:solidFill>
                  <a:srgbClr val="000000"/>
                </a:solidFill>
                <a:latin typeface="Calibri"/>
              </a:rPr>
              <a:t> </a:t>
            </a:r>
            <a:endParaRPr dirty="0"/>
          </a:p>
          <a:p>
            <a:pPr algn="just">
              <a:lnSpc>
                <a:spcPct val="100000"/>
              </a:lnSpc>
              <a:buFont typeface="Arial"/>
              <a:buChar char="-"/>
            </a:pPr>
            <a:r>
              <a:rPr lang="it-IT" sz="2000" dirty="0">
                <a:solidFill>
                  <a:srgbClr val="000000"/>
                </a:solidFill>
                <a:latin typeface="Calibri"/>
              </a:rPr>
              <a:t>la pubblicità che deriva ex art. 49, comma 4, </a:t>
            </a:r>
            <a:r>
              <a:rPr lang="it-IT" sz="2000" dirty="0" err="1">
                <a:solidFill>
                  <a:srgbClr val="000000"/>
                </a:solidFill>
                <a:latin typeface="Calibri"/>
              </a:rPr>
              <a:t>c.c.i.i</a:t>
            </a:r>
            <a:r>
              <a:rPr lang="it-IT" sz="2000" dirty="0">
                <a:solidFill>
                  <a:srgbClr val="000000"/>
                </a:solidFill>
                <a:latin typeface="Calibri"/>
              </a:rPr>
              <a:t>.  </a:t>
            </a:r>
            <a:r>
              <a:rPr lang="it-IT" sz="2000" dirty="0">
                <a:solidFill>
                  <a:srgbClr val="FF0000"/>
                </a:solidFill>
                <a:latin typeface="Calibri"/>
              </a:rPr>
              <a:t>dall’iscrizione nel registro delle imprese</a:t>
            </a:r>
            <a:r>
              <a:rPr lang="it-IT" sz="2000" dirty="0">
                <a:solidFill>
                  <a:srgbClr val="000000"/>
                </a:solidFill>
                <a:latin typeface="Calibri"/>
              </a:rPr>
              <a:t>, di una sentenza che contiene</a:t>
            </a:r>
            <a:r>
              <a:rPr lang="it-IT" sz="2000" b="1" dirty="0">
                <a:solidFill>
                  <a:srgbClr val="000000"/>
                </a:solidFill>
                <a:latin typeface="Calibri"/>
              </a:rPr>
              <a:t> l’indicazione del termine</a:t>
            </a:r>
            <a:r>
              <a:rPr lang="it-IT" sz="2000" dirty="0">
                <a:solidFill>
                  <a:srgbClr val="000000"/>
                </a:solidFill>
                <a:latin typeface="Calibri"/>
              </a:rPr>
              <a:t> per la presentazione delle domande e dell’adunanza;</a:t>
            </a:r>
            <a:endParaRPr dirty="0"/>
          </a:p>
          <a:p>
            <a:pPr algn="just">
              <a:lnSpc>
                <a:spcPct val="100000"/>
              </a:lnSpc>
              <a:buFont typeface="Arial"/>
              <a:buChar char="-"/>
            </a:pPr>
            <a:r>
              <a:rPr lang="it-IT" sz="2000" b="1" dirty="0">
                <a:solidFill>
                  <a:srgbClr val="000000"/>
                </a:solidFill>
                <a:latin typeface="Calibri"/>
              </a:rPr>
              <a:t>l’avviso</a:t>
            </a:r>
            <a:r>
              <a:rPr lang="it-IT" sz="2000" dirty="0">
                <a:solidFill>
                  <a:srgbClr val="000000"/>
                </a:solidFill>
                <a:latin typeface="Calibri"/>
              </a:rPr>
              <a:t>, </a:t>
            </a:r>
            <a:r>
              <a:rPr lang="it-IT" sz="2000" dirty="0">
                <a:solidFill>
                  <a:srgbClr val="000000"/>
                </a:solidFill>
                <a:highlight>
                  <a:srgbClr val="FFFF00"/>
                </a:highlight>
                <a:latin typeface="Calibri"/>
              </a:rPr>
              <a:t>via PEC di regola</a:t>
            </a:r>
            <a:r>
              <a:rPr lang="it-IT" sz="2000" dirty="0">
                <a:solidFill>
                  <a:srgbClr val="000000"/>
                </a:solidFill>
                <a:latin typeface="Calibri"/>
              </a:rPr>
              <a:t>, diretto ai singoli creditori e ai titolari di diritti reali (art. 200) previa ricostruzione dell’elenco dei creditori e dei titolari di diritti reali (art. 198);</a:t>
            </a:r>
            <a:endParaRPr dirty="0"/>
          </a:p>
          <a:p>
            <a:pPr algn="just">
              <a:lnSpc>
                <a:spcPct val="100000"/>
              </a:lnSpc>
              <a:buFont typeface="Arial"/>
              <a:buChar char="-"/>
            </a:pPr>
            <a:r>
              <a:rPr lang="it-IT" sz="2000" dirty="0">
                <a:solidFill>
                  <a:srgbClr val="000000"/>
                </a:solidFill>
                <a:latin typeface="Calibri"/>
              </a:rPr>
              <a:t>I particolari contenuti dell’avviso: </a:t>
            </a:r>
            <a:r>
              <a:rPr lang="it-IT" sz="2000" b="1" dirty="0">
                <a:solidFill>
                  <a:srgbClr val="000000"/>
                </a:solidFill>
                <a:latin typeface="Calibri"/>
              </a:rPr>
              <a:t>termine</a:t>
            </a:r>
            <a:r>
              <a:rPr lang="it-IT" sz="2000" dirty="0">
                <a:solidFill>
                  <a:srgbClr val="000000"/>
                </a:solidFill>
                <a:latin typeface="Calibri"/>
              </a:rPr>
              <a:t> per la presentazione delle domande, </a:t>
            </a:r>
            <a:r>
              <a:rPr lang="it-IT" sz="2000" b="1" dirty="0">
                <a:solidFill>
                  <a:srgbClr val="000000"/>
                </a:solidFill>
                <a:latin typeface="Calibri"/>
              </a:rPr>
              <a:t>forma</a:t>
            </a:r>
            <a:r>
              <a:rPr lang="it-IT" sz="2000" dirty="0">
                <a:solidFill>
                  <a:srgbClr val="000000"/>
                </a:solidFill>
                <a:latin typeface="Calibri"/>
              </a:rPr>
              <a:t> per la presentazione delle domande, udienza fissata per l’esame dello stato passivo, ogni ulteriore informazione utile (indicazione della </a:t>
            </a:r>
            <a:r>
              <a:rPr lang="it-IT" sz="2000" dirty="0" err="1">
                <a:solidFill>
                  <a:srgbClr val="000000"/>
                </a:solidFill>
                <a:latin typeface="Calibri"/>
              </a:rPr>
              <a:t>Pec</a:t>
            </a:r>
            <a:r>
              <a:rPr lang="it-IT" sz="2000" dirty="0">
                <a:solidFill>
                  <a:srgbClr val="000000"/>
                </a:solidFill>
                <a:latin typeface="Calibri"/>
              </a:rPr>
              <a:t> della curatela).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 domanda tardiva</a:t>
            </a:r>
            <a:endParaRPr/>
          </a:p>
        </p:txBody>
      </p:sp>
      <p:sp>
        <p:nvSpPr>
          <p:cNvPr id="164"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2000" dirty="0">
                <a:solidFill>
                  <a:srgbClr val="000000"/>
                </a:solidFill>
                <a:latin typeface="Calibri"/>
              </a:rPr>
              <a:t>	La domanda tardiva è consentita quando è formulata fuori dal termine di 30 giorni dall’adunanza, ma non è consentita a tempo indeterminato, poiché non più possibile </a:t>
            </a:r>
            <a:r>
              <a:rPr lang="it-IT" sz="2000" b="1" dirty="0">
                <a:solidFill>
                  <a:srgbClr val="000000"/>
                </a:solidFill>
                <a:latin typeface="Calibri"/>
              </a:rPr>
              <a:t>oltre 6 mesi dal deposito del provvedimento che da esecutività allo stato passivo </a:t>
            </a:r>
            <a:endParaRPr dirty="0"/>
          </a:p>
          <a:p>
            <a:pPr algn="just">
              <a:lnSpc>
                <a:spcPct val="100000"/>
              </a:lnSpc>
            </a:pPr>
            <a:endParaRPr dirty="0"/>
          </a:p>
          <a:p>
            <a:pPr algn="just">
              <a:lnSpc>
                <a:spcPct val="100000"/>
              </a:lnSpc>
            </a:pPr>
            <a:r>
              <a:rPr lang="it-IT" sz="2000" b="1" dirty="0">
                <a:solidFill>
                  <a:srgbClr val="0000FF"/>
                </a:solidFill>
                <a:latin typeface="Calibri"/>
              </a:rPr>
              <a:t>Art. 208 CCI</a:t>
            </a:r>
            <a:r>
              <a:rPr lang="it-IT" sz="2000" dirty="0">
                <a:solidFill>
                  <a:srgbClr val="000000"/>
                </a:solidFill>
                <a:latin typeface="Calibri"/>
              </a:rPr>
              <a:t> </a:t>
            </a:r>
            <a:r>
              <a:rPr lang="it-IT" sz="2000" i="1" dirty="0">
                <a:solidFill>
                  <a:srgbClr val="0000FF"/>
                </a:solidFill>
                <a:latin typeface="Calibri"/>
              </a:rPr>
              <a:t>“e non oltre quello di </a:t>
            </a:r>
            <a:r>
              <a:rPr lang="it-IT" sz="2000" i="1" dirty="0">
                <a:solidFill>
                  <a:srgbClr val="0000FF"/>
                </a:solidFill>
                <a:highlight>
                  <a:srgbClr val="FFFF00"/>
                </a:highlight>
                <a:latin typeface="Calibri"/>
              </a:rPr>
              <a:t>sei mesi dal deposito </a:t>
            </a:r>
            <a:r>
              <a:rPr lang="it-IT" sz="2000" i="1" dirty="0">
                <a:solidFill>
                  <a:srgbClr val="0000FF"/>
                </a:solidFill>
                <a:latin typeface="Calibri"/>
              </a:rPr>
              <a:t>del decreto di esecutività dello stato passivo sono considerate tardive. In caso di particolare complessità della procedura, il tribunale, con la sentenza che dichiara aperta la liquidazione giudiziale, può prorogare quest'ultimo termine fino a dodici mesi“.</a:t>
            </a:r>
            <a:endParaRPr dirty="0"/>
          </a:p>
          <a:p>
            <a:pPr algn="just">
              <a:lnSpc>
                <a:spcPct val="100000"/>
              </a:lnSpc>
            </a:pPr>
            <a:endParaRPr dirty="0"/>
          </a:p>
          <a:p>
            <a:pPr algn="just">
              <a:lnSpc>
                <a:spcPct val="100000"/>
              </a:lnSpc>
            </a:pPr>
            <a:r>
              <a:rPr lang="it-IT" sz="2000" dirty="0">
                <a:solidFill>
                  <a:srgbClr val="000000"/>
                </a:solidFill>
                <a:latin typeface="Calibri"/>
              </a:rPr>
              <a:t>	Tuttavia se la </a:t>
            </a:r>
            <a:r>
              <a:rPr lang="it-IT" sz="2000" b="1" dirty="0">
                <a:solidFill>
                  <a:srgbClr val="000000"/>
                </a:solidFill>
                <a:latin typeface="Calibri"/>
              </a:rPr>
              <a:t>tardività non è colpevole,</a:t>
            </a:r>
            <a:r>
              <a:rPr lang="it-IT" sz="2000" dirty="0">
                <a:solidFill>
                  <a:srgbClr val="000000"/>
                </a:solidFill>
                <a:latin typeface="Calibri"/>
              </a:rPr>
              <a:t> è ammessa la domanda anche fuori da quest’ultimo termine, purché residui dell’attivo da distribuire</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Il rito della domanda tardiva</a:t>
            </a:r>
            <a:endParaRPr/>
          </a:p>
        </p:txBody>
      </p:sp>
      <p:sp>
        <p:nvSpPr>
          <p:cNvPr id="166"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endParaRPr dirty="0"/>
          </a:p>
          <a:p>
            <a:pPr algn="just">
              <a:lnSpc>
                <a:spcPct val="100000"/>
              </a:lnSpc>
            </a:pPr>
            <a:endParaRPr dirty="0"/>
          </a:p>
          <a:p>
            <a:pPr algn="just">
              <a:lnSpc>
                <a:spcPct val="100000"/>
              </a:lnSpc>
            </a:pPr>
            <a:r>
              <a:rPr lang="it-IT" sz="2200" dirty="0">
                <a:solidFill>
                  <a:srgbClr val="000000"/>
                </a:solidFill>
                <a:latin typeface="Calibri"/>
              </a:rPr>
              <a:t>Il procedimento si svolge nelle stesse forme della domanda tempestiva, con un procedimento unitario che viene trattato</a:t>
            </a:r>
            <a:r>
              <a:rPr lang="it-IT" sz="2200" b="1" dirty="0">
                <a:solidFill>
                  <a:srgbClr val="000000"/>
                </a:solidFill>
                <a:latin typeface="Calibri"/>
              </a:rPr>
              <a:t> ogni 4 mesi</a:t>
            </a:r>
            <a:r>
              <a:rPr lang="it-IT" sz="2200" dirty="0">
                <a:solidFill>
                  <a:srgbClr val="000000"/>
                </a:solidFill>
                <a:latin typeface="Calibri"/>
              </a:rPr>
              <a:t>, raccogliendo le domande sino a quel punto presentate</a:t>
            </a:r>
            <a:endParaRPr dirty="0"/>
          </a:p>
          <a:p>
            <a:pPr algn="just">
              <a:lnSpc>
                <a:spcPct val="100000"/>
              </a:lnSpc>
            </a:pPr>
            <a:r>
              <a:rPr lang="it-IT" sz="2200" dirty="0">
                <a:solidFill>
                  <a:srgbClr val="000000"/>
                </a:solidFill>
                <a:latin typeface="Calibri"/>
              </a:rPr>
              <a:t>	</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 tutela del titolare di diritto sul bene</a:t>
            </a:r>
            <a:endParaRPr/>
          </a:p>
        </p:txBody>
      </p:sp>
      <p:sp>
        <p:nvSpPr>
          <p:cNvPr id="168"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a:solidFill>
                  <a:srgbClr val="000000"/>
                </a:solidFill>
                <a:latin typeface="Calibri"/>
              </a:rPr>
              <a:t>	</a:t>
            </a:r>
            <a:r>
              <a:rPr lang="it-IT" sz="2400">
                <a:solidFill>
                  <a:srgbClr val="000000"/>
                </a:solidFill>
                <a:latin typeface="Calibri"/>
              </a:rPr>
              <a:t> Nelle forme dell’accertamento del passivo è accertato anche </a:t>
            </a:r>
            <a:r>
              <a:rPr lang="it-IT" sz="2400" b="1">
                <a:solidFill>
                  <a:srgbClr val="000000"/>
                </a:solidFill>
                <a:latin typeface="Calibri"/>
              </a:rPr>
              <a:t>il diritto reale</a:t>
            </a:r>
            <a:r>
              <a:rPr lang="it-IT" sz="2400">
                <a:solidFill>
                  <a:srgbClr val="000000"/>
                </a:solidFill>
                <a:latin typeface="Calibri"/>
              </a:rPr>
              <a:t> o</a:t>
            </a:r>
            <a:r>
              <a:rPr lang="it-IT" sz="2400" b="1">
                <a:solidFill>
                  <a:srgbClr val="000000"/>
                </a:solidFill>
                <a:latin typeface="Calibri"/>
              </a:rPr>
              <a:t> il diritto personale di godimento su cosa mobile o immobile</a:t>
            </a:r>
            <a:r>
              <a:rPr lang="it-IT" sz="2400">
                <a:solidFill>
                  <a:srgbClr val="000000"/>
                </a:solidFill>
                <a:latin typeface="Calibri"/>
              </a:rPr>
              <a:t> (novità della riforma del 2006, essendo originariamente la rivendica di bene immobile regolata dalle norme di diritto comune):</a:t>
            </a:r>
            <a:endParaRPr/>
          </a:p>
          <a:p>
            <a:pPr algn="just">
              <a:lnSpc>
                <a:spcPct val="100000"/>
              </a:lnSpc>
            </a:pPr>
            <a:endParaRPr/>
          </a:p>
          <a:p>
            <a:pPr algn="just">
              <a:lnSpc>
                <a:spcPct val="100000"/>
              </a:lnSpc>
            </a:pPr>
            <a:r>
              <a:rPr lang="it-IT" sz="2400">
                <a:solidFill>
                  <a:srgbClr val="000000"/>
                </a:solidFill>
                <a:latin typeface="Calibri"/>
              </a:rPr>
              <a:t>a) l’azione di rivendicazione (tutela di diritto reale)</a:t>
            </a:r>
            <a:endParaRPr/>
          </a:p>
          <a:p>
            <a:pPr algn="just">
              <a:lnSpc>
                <a:spcPct val="100000"/>
              </a:lnSpc>
            </a:pPr>
            <a:endParaRPr/>
          </a:p>
          <a:p>
            <a:pPr algn="just">
              <a:lnSpc>
                <a:spcPct val="100000"/>
              </a:lnSpc>
            </a:pPr>
            <a:r>
              <a:rPr lang="it-IT" sz="2400">
                <a:solidFill>
                  <a:srgbClr val="000000"/>
                </a:solidFill>
                <a:latin typeface="Calibri"/>
              </a:rPr>
              <a:t>b) l'azione di restituzione (quando il fallito ha un mero titolo di detenzione qualificata del bene).</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La conversione </a:t>
            </a:r>
            <a:r>
              <a:rPr lang="it-IT" sz="4400">
                <a:solidFill>
                  <a:srgbClr val="000000"/>
                </a:solidFill>
                <a:latin typeface="Calibri"/>
              </a:rPr>
              <a:t>della domanda</a:t>
            </a:r>
            <a:endParaRPr dirty="0"/>
          </a:p>
        </p:txBody>
      </p:sp>
      <p:sp>
        <p:nvSpPr>
          <p:cNvPr id="172" name="CustomShape 2"/>
          <p:cNvSpPr/>
          <p:nvPr/>
        </p:nvSpPr>
        <p:spPr>
          <a:xfrm>
            <a:off x="457200" y="1600200"/>
            <a:ext cx="8226360" cy="452268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La domanda a tutela di un diritto reale può essere </a:t>
            </a:r>
            <a:r>
              <a:rPr lang="it-IT" sz="3200" b="1" dirty="0">
                <a:solidFill>
                  <a:srgbClr val="000000"/>
                </a:solidFill>
                <a:latin typeface="Calibri"/>
              </a:rPr>
              <a:t>convertita</a:t>
            </a:r>
            <a:r>
              <a:rPr lang="it-IT" sz="3200" dirty="0">
                <a:solidFill>
                  <a:srgbClr val="000000"/>
                </a:solidFill>
                <a:latin typeface="Calibri"/>
              </a:rPr>
              <a:t> in domanda a tutela di un credito:</a:t>
            </a:r>
            <a:endParaRPr dirty="0"/>
          </a:p>
          <a:p>
            <a:pPr algn="just">
              <a:lnSpc>
                <a:spcPct val="100000"/>
              </a:lnSpc>
            </a:pPr>
            <a:r>
              <a:rPr lang="it-IT" sz="3200" dirty="0">
                <a:solidFill>
                  <a:srgbClr val="000000"/>
                </a:solidFill>
                <a:latin typeface="Calibri"/>
              </a:rPr>
              <a:t>1 - nel caso in cui il bene </a:t>
            </a:r>
            <a:r>
              <a:rPr lang="it-IT" sz="3200" b="1" dirty="0">
                <a:solidFill>
                  <a:srgbClr val="000000"/>
                </a:solidFill>
                <a:latin typeface="Calibri"/>
              </a:rPr>
              <a:t>non sia rinvenuto</a:t>
            </a:r>
            <a:r>
              <a:rPr lang="it-IT" sz="3200" dirty="0">
                <a:solidFill>
                  <a:srgbClr val="000000"/>
                </a:solidFill>
                <a:latin typeface="Calibri"/>
              </a:rPr>
              <a:t> nell’attivo fallimentare;</a:t>
            </a:r>
            <a:endParaRPr dirty="0"/>
          </a:p>
          <a:p>
            <a:pPr algn="just">
              <a:lnSpc>
                <a:spcPct val="100000"/>
              </a:lnSpc>
            </a:pPr>
            <a:r>
              <a:rPr lang="it-IT" sz="3200" dirty="0">
                <a:solidFill>
                  <a:srgbClr val="000000"/>
                </a:solidFill>
                <a:latin typeface="Calibri"/>
              </a:rPr>
              <a:t>2 - se il possesso del bene viene </a:t>
            </a:r>
            <a:r>
              <a:rPr lang="it-IT" sz="3200" b="1" dirty="0">
                <a:solidFill>
                  <a:srgbClr val="000000"/>
                </a:solidFill>
                <a:latin typeface="Calibri"/>
              </a:rPr>
              <a:t>perduto</a:t>
            </a:r>
            <a:r>
              <a:rPr lang="it-IT" sz="3200" dirty="0">
                <a:solidFill>
                  <a:srgbClr val="000000"/>
                </a:solidFill>
                <a:latin typeface="Calibri"/>
              </a:rPr>
              <a:t> dal curatore dopo averlo acquisito;</a:t>
            </a:r>
            <a:endParaRPr dirty="0"/>
          </a:p>
          <a:p>
            <a:pPr>
              <a:lnSpc>
                <a:spcPct val="100000"/>
              </a:lnSpc>
            </a:pPr>
            <a:r>
              <a:rPr lang="it-IT" sz="3200" dirty="0">
                <a:solidFill>
                  <a:srgbClr val="000000"/>
                </a:solidFill>
                <a:latin typeface="Calibri"/>
              </a:rPr>
              <a:t>3- se il diritto ha ad oggetto beni </a:t>
            </a:r>
            <a:r>
              <a:rPr lang="it-IT" sz="3200" b="1" dirty="0">
                <a:solidFill>
                  <a:srgbClr val="000000"/>
                </a:solidFill>
                <a:latin typeface="Calibri"/>
              </a:rPr>
              <a:t>fungibili</a:t>
            </a:r>
            <a:r>
              <a:rPr lang="it-IT" sz="3200" dirty="0">
                <a:solidFill>
                  <a:srgbClr val="000000"/>
                </a:solidFill>
                <a:latin typeface="Calibri"/>
              </a:rPr>
              <a:t>.</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 conseguenze del mancato avviso</a:t>
            </a:r>
            <a:endParaRPr/>
          </a:p>
        </p:txBody>
      </p:sp>
      <p:sp>
        <p:nvSpPr>
          <p:cNvPr id="112"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endParaRPr dirty="0"/>
          </a:p>
          <a:p>
            <a:pPr algn="just">
              <a:lnSpc>
                <a:spcPct val="100000"/>
              </a:lnSpc>
            </a:pPr>
            <a:r>
              <a:rPr lang="it-IT" sz="2600" dirty="0">
                <a:solidFill>
                  <a:srgbClr val="000000"/>
                </a:solidFill>
                <a:latin typeface="Calibri"/>
              </a:rPr>
              <a:t>Le conseguenze del mancato avviso sono:</a:t>
            </a:r>
            <a:endParaRPr dirty="0"/>
          </a:p>
          <a:p>
            <a:pPr algn="just">
              <a:lnSpc>
                <a:spcPct val="100000"/>
              </a:lnSpc>
            </a:pPr>
            <a:endParaRPr dirty="0"/>
          </a:p>
          <a:p>
            <a:pPr algn="just">
              <a:lnSpc>
                <a:spcPct val="100000"/>
              </a:lnSpc>
            </a:pPr>
            <a:r>
              <a:rPr lang="it-IT" sz="2600" dirty="0">
                <a:solidFill>
                  <a:srgbClr val="000000"/>
                </a:solidFill>
                <a:latin typeface="Calibri"/>
              </a:rPr>
              <a:t>1 - la facoltà del creditore o titolare del diritto reale di presentare domanda </a:t>
            </a:r>
            <a:r>
              <a:rPr lang="it-IT" sz="2600" dirty="0">
                <a:solidFill>
                  <a:srgbClr val="000000"/>
                </a:solidFill>
                <a:highlight>
                  <a:srgbClr val="FFFF00"/>
                </a:highlight>
                <a:latin typeface="Calibri"/>
              </a:rPr>
              <a:t>tardiva</a:t>
            </a:r>
            <a:r>
              <a:rPr lang="it-IT" sz="2600" dirty="0">
                <a:solidFill>
                  <a:srgbClr val="000000"/>
                </a:solidFill>
                <a:latin typeface="Calibri"/>
              </a:rPr>
              <a:t> (art. 208, </a:t>
            </a:r>
            <a:r>
              <a:rPr lang="it-IT" sz="2600" dirty="0" err="1">
                <a:solidFill>
                  <a:srgbClr val="000000"/>
                </a:solidFill>
                <a:latin typeface="Calibri"/>
              </a:rPr>
              <a:t>u.c.</a:t>
            </a:r>
            <a:r>
              <a:rPr lang="it-IT" sz="2600" dirty="0">
                <a:solidFill>
                  <a:srgbClr val="000000"/>
                </a:solidFill>
                <a:latin typeface="Calibri"/>
              </a:rPr>
              <a:t>) entro 6 mesi</a:t>
            </a:r>
            <a:endParaRPr dirty="0"/>
          </a:p>
          <a:p>
            <a:pPr algn="just">
              <a:lnSpc>
                <a:spcPct val="100000"/>
              </a:lnSpc>
            </a:pPr>
            <a:endParaRPr dirty="0"/>
          </a:p>
          <a:p>
            <a:pPr algn="just">
              <a:lnSpc>
                <a:spcPct val="100000"/>
              </a:lnSpc>
            </a:pPr>
            <a:r>
              <a:rPr lang="it-IT" sz="2600" dirty="0">
                <a:solidFill>
                  <a:srgbClr val="000000"/>
                </a:solidFill>
                <a:latin typeface="Calibri"/>
              </a:rPr>
              <a:t>2-  di </a:t>
            </a:r>
            <a:r>
              <a:rPr lang="it-IT" sz="2600" dirty="0">
                <a:solidFill>
                  <a:srgbClr val="000000"/>
                </a:solidFill>
                <a:highlight>
                  <a:srgbClr val="FFFF00"/>
                </a:highlight>
                <a:latin typeface="Calibri"/>
              </a:rPr>
              <a:t>prelevare</a:t>
            </a:r>
            <a:r>
              <a:rPr lang="it-IT" sz="2600" dirty="0">
                <a:solidFill>
                  <a:srgbClr val="000000"/>
                </a:solidFill>
                <a:latin typeface="Calibri"/>
              </a:rPr>
              <a:t> dai riparti successivi quanto gli sarebbe spettato se insinuato tempestivo (art. 225).</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 domanda</a:t>
            </a:r>
            <a:endParaRPr/>
          </a:p>
        </p:txBody>
      </p:sp>
      <p:sp>
        <p:nvSpPr>
          <p:cNvPr id="114"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endParaRPr dirty="0"/>
          </a:p>
          <a:p>
            <a:pPr algn="just">
              <a:lnSpc>
                <a:spcPct val="100000"/>
              </a:lnSpc>
            </a:pPr>
            <a:endParaRPr dirty="0"/>
          </a:p>
          <a:p>
            <a:pPr algn="just">
              <a:lnSpc>
                <a:spcPct val="100000"/>
              </a:lnSpc>
            </a:pPr>
            <a:r>
              <a:rPr lang="it-IT" sz="2800" dirty="0">
                <a:solidFill>
                  <a:srgbClr val="000000"/>
                </a:solidFill>
                <a:latin typeface="Calibri"/>
              </a:rPr>
              <a:t>La domanda ha la forma del </a:t>
            </a:r>
            <a:r>
              <a:rPr lang="it-IT" sz="2800" b="1" dirty="0">
                <a:solidFill>
                  <a:srgbClr val="FF0000"/>
                </a:solidFill>
                <a:latin typeface="Calibri"/>
              </a:rPr>
              <a:t>ricorso</a:t>
            </a:r>
            <a:r>
              <a:rPr lang="it-IT" sz="2800" dirty="0">
                <a:solidFill>
                  <a:srgbClr val="000000"/>
                </a:solidFill>
                <a:latin typeface="Calibri"/>
              </a:rPr>
              <a:t> nel quale deve essere indicato il </a:t>
            </a:r>
            <a:r>
              <a:rPr lang="it-IT" sz="2800" b="1" dirty="0">
                <a:solidFill>
                  <a:srgbClr val="000000"/>
                </a:solidFill>
                <a:highlight>
                  <a:srgbClr val="FFFF00"/>
                </a:highlight>
                <a:latin typeface="Calibri"/>
              </a:rPr>
              <a:t>titolo</a:t>
            </a:r>
            <a:r>
              <a:rPr lang="it-IT" sz="2800" b="1" dirty="0">
                <a:solidFill>
                  <a:srgbClr val="000000"/>
                </a:solidFill>
                <a:latin typeface="Calibri"/>
              </a:rPr>
              <a:t> del credito</a:t>
            </a:r>
            <a:r>
              <a:rPr lang="it-IT" sz="2800" dirty="0">
                <a:solidFill>
                  <a:srgbClr val="000000"/>
                </a:solidFill>
                <a:latin typeface="Calibri"/>
              </a:rPr>
              <a:t> e fornita la </a:t>
            </a:r>
            <a:r>
              <a:rPr lang="it-IT" sz="2800" b="1" dirty="0">
                <a:solidFill>
                  <a:srgbClr val="000000"/>
                </a:solidFill>
                <a:latin typeface="Calibri"/>
              </a:rPr>
              <a:t>relativa </a:t>
            </a:r>
            <a:r>
              <a:rPr lang="it-IT" sz="2800" b="1" dirty="0">
                <a:solidFill>
                  <a:srgbClr val="000000"/>
                </a:solidFill>
                <a:highlight>
                  <a:srgbClr val="FFFF00"/>
                </a:highlight>
                <a:latin typeface="Calibri"/>
              </a:rPr>
              <a:t>prova</a:t>
            </a:r>
            <a:r>
              <a:rPr lang="it-IT" sz="2800" b="1" dirty="0">
                <a:solidFill>
                  <a:srgbClr val="000000"/>
                </a:solidFill>
                <a:latin typeface="Calibri"/>
              </a:rPr>
              <a:t> del fatto costitutivo</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forma elettronica</a:t>
            </a:r>
            <a:endParaRPr/>
          </a:p>
        </p:txBody>
      </p:sp>
      <p:sp>
        <p:nvSpPr>
          <p:cNvPr id="116"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2600" dirty="0">
                <a:solidFill>
                  <a:srgbClr val="000000"/>
                </a:solidFill>
                <a:latin typeface="Calibri"/>
              </a:rPr>
              <a:t>	</a:t>
            </a:r>
            <a:r>
              <a:rPr lang="it-IT" sz="2200" dirty="0">
                <a:solidFill>
                  <a:srgbClr val="000000"/>
                </a:solidFill>
                <a:latin typeface="Calibri"/>
              </a:rPr>
              <a:t>Il ricorso può essere presentato solo in forma </a:t>
            </a:r>
            <a:r>
              <a:rPr lang="it-IT" sz="2200" b="1" dirty="0">
                <a:solidFill>
                  <a:srgbClr val="000000"/>
                </a:solidFill>
                <a:latin typeface="Calibri"/>
              </a:rPr>
              <a:t>elettronica</a:t>
            </a:r>
            <a:r>
              <a:rPr lang="it-IT" sz="2200" dirty="0">
                <a:solidFill>
                  <a:srgbClr val="000000"/>
                </a:solidFill>
                <a:latin typeface="Calibri"/>
              </a:rPr>
              <a:t> (art.201, 2° comma):</a:t>
            </a:r>
            <a:endParaRPr dirty="0"/>
          </a:p>
          <a:p>
            <a:pPr algn="just">
              <a:lnSpc>
                <a:spcPct val="100000"/>
              </a:lnSpc>
            </a:pPr>
            <a:endParaRPr dirty="0"/>
          </a:p>
          <a:p>
            <a:pPr algn="just">
              <a:lnSpc>
                <a:spcPct val="100000"/>
              </a:lnSpc>
              <a:buFont typeface="Arial"/>
              <a:buChar char="-"/>
            </a:pPr>
            <a:r>
              <a:rPr lang="it-IT" sz="2200" dirty="0">
                <a:solidFill>
                  <a:srgbClr val="000000"/>
                </a:solidFill>
                <a:latin typeface="Calibri"/>
              </a:rPr>
              <a:t>mediante trasformazione del ricorso formato con un qualunque programma di scrittura stampato e sottoscritto in via olografa e convertito in formato </a:t>
            </a:r>
            <a:r>
              <a:rPr lang="it-IT" sz="2200" dirty="0">
                <a:solidFill>
                  <a:srgbClr val="000000"/>
                </a:solidFill>
                <a:highlight>
                  <a:srgbClr val="FFFF00"/>
                </a:highlight>
                <a:latin typeface="Calibri"/>
              </a:rPr>
              <a:t>pdf-immagine;</a:t>
            </a:r>
            <a:endParaRPr dirty="0">
              <a:highlight>
                <a:srgbClr val="FFFF00"/>
              </a:highlight>
            </a:endParaRPr>
          </a:p>
          <a:p>
            <a:pPr algn="just">
              <a:lnSpc>
                <a:spcPct val="100000"/>
              </a:lnSpc>
              <a:buFont typeface="Arial"/>
              <a:buChar char="-"/>
            </a:pPr>
            <a:r>
              <a:rPr lang="it-IT" sz="2200" dirty="0">
                <a:solidFill>
                  <a:srgbClr val="000000"/>
                </a:solidFill>
                <a:latin typeface="Calibri"/>
              </a:rPr>
              <a:t>oppure mediante </a:t>
            </a:r>
            <a:r>
              <a:rPr lang="it-IT" sz="2200" dirty="0">
                <a:solidFill>
                  <a:srgbClr val="000000"/>
                </a:solidFill>
                <a:highlight>
                  <a:srgbClr val="FFFF00"/>
                </a:highlight>
                <a:latin typeface="Calibri"/>
              </a:rPr>
              <a:t>pdf-scrittura</a:t>
            </a:r>
            <a:r>
              <a:rPr lang="it-IT" sz="2200" dirty="0">
                <a:solidFill>
                  <a:srgbClr val="000000"/>
                </a:solidFill>
                <a:latin typeface="Calibri"/>
              </a:rPr>
              <a:t> sottoscritto con </a:t>
            </a:r>
            <a:r>
              <a:rPr lang="it-IT" sz="2200" dirty="0">
                <a:solidFill>
                  <a:srgbClr val="FF0000"/>
                </a:solidFill>
                <a:latin typeface="Calibri"/>
              </a:rPr>
              <a:t>firma digitale</a:t>
            </a:r>
            <a:r>
              <a:rPr lang="it-IT" sz="2200" dirty="0">
                <a:solidFill>
                  <a:srgbClr val="000000"/>
                </a:solidFill>
                <a:latin typeface="Calibri"/>
              </a:rPr>
              <a:t>.</a:t>
            </a:r>
            <a:endParaRPr dirty="0"/>
          </a:p>
          <a:p>
            <a:pPr algn="just">
              <a:lnSpc>
                <a:spcPct val="100000"/>
              </a:lnSpc>
            </a:pPr>
            <a:endParaRPr dirty="0"/>
          </a:p>
          <a:p>
            <a:pPr algn="just">
              <a:lnSpc>
                <a:spcPct val="100000"/>
              </a:lnSpc>
            </a:pPr>
            <a:r>
              <a:rPr lang="it-IT" sz="2200" dirty="0">
                <a:solidFill>
                  <a:srgbClr val="000000"/>
                </a:solidFill>
                <a:latin typeface="Calibri"/>
              </a:rPr>
              <a:t>	All’indirizzo </a:t>
            </a:r>
            <a:r>
              <a:rPr lang="it-IT" sz="2200" dirty="0" err="1">
                <a:solidFill>
                  <a:srgbClr val="000000"/>
                </a:solidFill>
                <a:latin typeface="Calibri"/>
              </a:rPr>
              <a:t>pec</a:t>
            </a:r>
            <a:r>
              <a:rPr lang="it-IT" sz="2200" dirty="0">
                <a:solidFill>
                  <a:srgbClr val="000000"/>
                </a:solidFill>
                <a:latin typeface="Calibri"/>
              </a:rPr>
              <a:t> indicato dal curatore nell’avviso e attraverso indirizzo </a:t>
            </a:r>
            <a:r>
              <a:rPr lang="it-IT" sz="2200" dirty="0" err="1">
                <a:solidFill>
                  <a:srgbClr val="000000"/>
                </a:solidFill>
                <a:latin typeface="Calibri"/>
              </a:rPr>
              <a:t>pec</a:t>
            </a:r>
            <a:endParaRPr dirty="0"/>
          </a:p>
          <a:p>
            <a:pPr algn="just">
              <a:lnSpc>
                <a:spcPct val="100000"/>
              </a:lnSpc>
            </a:pPr>
            <a:endParaRPr dirty="0"/>
          </a:p>
          <a:p>
            <a:pPr algn="just">
              <a:lnSpc>
                <a:spcPct val="100000"/>
              </a:lnSpc>
            </a:pPr>
            <a:r>
              <a:rPr lang="it-IT" sz="2200" dirty="0">
                <a:solidFill>
                  <a:srgbClr val="0000FF"/>
                </a:solidFill>
                <a:latin typeface="Calibri"/>
              </a:rPr>
              <a:t>Il CCI istituisce il domicilio digitale della procedura art. 200 </a:t>
            </a:r>
            <a:r>
              <a:rPr lang="it-IT" sz="2200" dirty="0" err="1">
                <a:solidFill>
                  <a:srgbClr val="0000FF"/>
                </a:solidFill>
                <a:latin typeface="Calibri"/>
              </a:rPr>
              <a:t>lett</a:t>
            </a:r>
            <a:r>
              <a:rPr lang="it-IT" sz="2200" dirty="0">
                <a:solidFill>
                  <a:srgbClr val="0000FF"/>
                </a:solidFill>
                <a:latin typeface="Calibri"/>
              </a:rPr>
              <a:t>. d)</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 prova</a:t>
            </a:r>
            <a:endParaRPr/>
          </a:p>
        </p:txBody>
      </p:sp>
      <p:sp>
        <p:nvSpPr>
          <p:cNvPr id="118"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r>
              <a:rPr lang="it-IT" sz="2600" dirty="0">
                <a:solidFill>
                  <a:srgbClr val="000000"/>
                </a:solidFill>
                <a:latin typeface="Calibri"/>
              </a:rPr>
              <a:t>La prova privilegiata è certamente quella </a:t>
            </a:r>
            <a:r>
              <a:rPr lang="it-IT" sz="2600" dirty="0">
                <a:solidFill>
                  <a:srgbClr val="FF0000"/>
                </a:solidFill>
                <a:latin typeface="Calibri"/>
              </a:rPr>
              <a:t>documentale</a:t>
            </a:r>
            <a:r>
              <a:rPr lang="it-IT" sz="2600" dirty="0">
                <a:solidFill>
                  <a:srgbClr val="000000"/>
                </a:solidFill>
                <a:latin typeface="Calibri"/>
              </a:rPr>
              <a:t> (201, 6° comma), ma non è da escludere la possibilità di utilizzare prove costituende (art. 203, 3° comma).</a:t>
            </a:r>
            <a:endParaRPr dirty="0"/>
          </a:p>
          <a:p>
            <a:pPr algn="just">
              <a:lnSpc>
                <a:spcPct val="100000"/>
              </a:lnSpc>
            </a:pPr>
            <a:r>
              <a:rPr lang="it-IT" sz="2600" dirty="0">
                <a:solidFill>
                  <a:srgbClr val="000000"/>
                </a:solidFill>
                <a:latin typeface="Calibri"/>
              </a:rPr>
              <a:t>	La prova documentale non necessariamente deve essere allegata alla domanda, potendo essere prodotta all’udienza (art. 203, 2° comma) o addirittura anche dopo l’adunanza (in relazione all’ammissione con riserva di cui all’art. 204, 2° comma, n. 2)</a:t>
            </a:r>
            <a:r>
              <a:rPr lang="it-IT" sz="3200" dirty="0">
                <a:solidFill>
                  <a:srgbClr val="000000"/>
                </a:solidFill>
                <a:latin typeface="Calibri"/>
              </a:rPr>
              <a:t>.</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 prova in formato elettronico</a:t>
            </a:r>
            <a:endParaRPr/>
          </a:p>
        </p:txBody>
      </p:sp>
      <p:sp>
        <p:nvSpPr>
          <p:cNvPr id="120"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La prova documentale deve essere </a:t>
            </a:r>
            <a:r>
              <a:rPr lang="it-IT" sz="3200" dirty="0">
                <a:solidFill>
                  <a:srgbClr val="000000"/>
                </a:solidFill>
                <a:highlight>
                  <a:srgbClr val="FFFF00"/>
                </a:highlight>
                <a:latin typeface="Calibri"/>
              </a:rPr>
              <a:t>trasformata in pdf elettronico </a:t>
            </a:r>
            <a:r>
              <a:rPr lang="it-IT" sz="3200" dirty="0">
                <a:solidFill>
                  <a:srgbClr val="000000"/>
                </a:solidFill>
                <a:latin typeface="Calibri"/>
              </a:rPr>
              <a:t>e trasmessa nella </a:t>
            </a:r>
            <a:r>
              <a:rPr lang="it-IT" sz="3200" dirty="0" err="1">
                <a:solidFill>
                  <a:srgbClr val="000000"/>
                </a:solidFill>
                <a:latin typeface="Calibri"/>
              </a:rPr>
              <a:t>pec</a:t>
            </a:r>
            <a:r>
              <a:rPr lang="it-IT" sz="3200" dirty="0">
                <a:solidFill>
                  <a:srgbClr val="000000"/>
                </a:solidFill>
                <a:latin typeface="Calibri"/>
              </a:rPr>
              <a:t>, in allegato con il ricorso.</a:t>
            </a:r>
            <a:endParaRPr dirty="0"/>
          </a:p>
          <a:p>
            <a:pPr>
              <a:lnSpc>
                <a:spcPct val="100000"/>
              </a:lnSpc>
            </a:pPr>
            <a:r>
              <a:rPr lang="it-IT" sz="3200" dirty="0">
                <a:solidFill>
                  <a:srgbClr val="000000"/>
                </a:solidFill>
                <a:latin typeface="Calibri"/>
              </a:rPr>
              <a:t>	</a:t>
            </a:r>
            <a:endParaRPr dirty="0"/>
          </a:p>
          <a:p>
            <a:pPr algn="just">
              <a:lnSpc>
                <a:spcPct val="100000"/>
              </a:lnSpc>
            </a:pPr>
            <a:r>
              <a:rPr lang="it-IT" sz="3200" dirty="0">
                <a:solidFill>
                  <a:srgbClr val="000000"/>
                </a:solidFill>
                <a:latin typeface="Calibri"/>
              </a:rPr>
              <a:t>	Solo </a:t>
            </a:r>
            <a:r>
              <a:rPr lang="it-IT" sz="3200" b="1" dirty="0">
                <a:solidFill>
                  <a:srgbClr val="000000"/>
                </a:solidFill>
                <a:latin typeface="Calibri"/>
              </a:rPr>
              <a:t>i titoli di credito</a:t>
            </a:r>
            <a:r>
              <a:rPr lang="it-IT" sz="3200" dirty="0">
                <a:solidFill>
                  <a:srgbClr val="000000"/>
                </a:solidFill>
                <a:latin typeface="Calibri"/>
              </a:rPr>
              <a:t> prodotti in originale, devono essere depositati in cancelleria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Effetti della domanda (art.201)</a:t>
            </a:r>
            <a:endParaRPr dirty="0"/>
          </a:p>
        </p:txBody>
      </p:sp>
      <p:sp>
        <p:nvSpPr>
          <p:cNvPr id="122" name="CustomShape 2"/>
          <p:cNvSpPr/>
          <p:nvPr/>
        </p:nvSpPr>
        <p:spPr>
          <a:xfrm>
            <a:off x="457200" y="1600200"/>
            <a:ext cx="8226360" cy="452268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Alla domanda sono offerti gli stessi </a:t>
            </a:r>
            <a:r>
              <a:rPr lang="it-IT" sz="3200" b="1" dirty="0">
                <a:solidFill>
                  <a:srgbClr val="000000"/>
                </a:solidFill>
                <a:latin typeface="Calibri"/>
              </a:rPr>
              <a:t>effetti</a:t>
            </a:r>
            <a:r>
              <a:rPr lang="it-IT" sz="3200" dirty="0">
                <a:solidFill>
                  <a:srgbClr val="000000"/>
                </a:solidFill>
                <a:latin typeface="Calibri"/>
              </a:rPr>
              <a:t> di una domanda del processo comune: </a:t>
            </a:r>
          </a:p>
          <a:p>
            <a:pPr>
              <a:lnSpc>
                <a:spcPct val="100000"/>
              </a:lnSpc>
            </a:pPr>
            <a:endParaRPr dirty="0"/>
          </a:p>
          <a:p>
            <a:pPr>
              <a:lnSpc>
                <a:spcPct val="100000"/>
              </a:lnSpc>
            </a:pPr>
            <a:r>
              <a:rPr lang="it-IT" sz="3200" dirty="0">
                <a:solidFill>
                  <a:srgbClr val="000000"/>
                </a:solidFill>
                <a:latin typeface="Calibri"/>
              </a:rPr>
              <a:t>- interruzione e sospensione della prescrizione;</a:t>
            </a:r>
            <a:endParaRPr dirty="0"/>
          </a:p>
          <a:p>
            <a:pPr>
              <a:lnSpc>
                <a:spcPct val="100000"/>
              </a:lnSpc>
              <a:buFont typeface="Arial"/>
              <a:buChar char="-"/>
            </a:pPr>
            <a:r>
              <a:rPr lang="it-IT" sz="3200" dirty="0">
                <a:solidFill>
                  <a:srgbClr val="000000"/>
                </a:solidFill>
                <a:latin typeface="Calibri"/>
              </a:rPr>
              <a:t>impedimento della decadenza;</a:t>
            </a:r>
            <a:endParaRPr dirty="0"/>
          </a:p>
          <a:p>
            <a:pPr>
              <a:lnSpc>
                <a:spcPct val="100000"/>
              </a:lnSpc>
              <a:buFont typeface="Arial"/>
              <a:buChar char="-"/>
            </a:pPr>
            <a:r>
              <a:rPr lang="it-IT" sz="3200" dirty="0">
                <a:solidFill>
                  <a:srgbClr val="000000"/>
                </a:solidFill>
                <a:latin typeface="Calibri"/>
              </a:rPr>
              <a:t>impedimento della rinnovazione dei contratti di durata;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CustomShape 1"/>
          <p:cNvSpPr/>
          <p:nvPr/>
        </p:nvSpPr>
        <p:spPr>
          <a:xfrm>
            <a:off x="457200" y="274680"/>
            <a:ext cx="8226360" cy="113976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Termine (art. 208, 1° co.)</a:t>
            </a:r>
            <a:endParaRPr dirty="0"/>
          </a:p>
        </p:txBody>
      </p:sp>
      <p:sp>
        <p:nvSpPr>
          <p:cNvPr id="124" name="CustomShape 2"/>
          <p:cNvSpPr/>
          <p:nvPr/>
        </p:nvSpPr>
        <p:spPr>
          <a:xfrm>
            <a:off x="457200" y="1600200"/>
            <a:ext cx="8226360" cy="452268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Il termine perentorio nel quale la domanda deve essere presentata è di</a:t>
            </a:r>
            <a:r>
              <a:rPr lang="it-IT" sz="3200" b="1" dirty="0">
                <a:solidFill>
                  <a:srgbClr val="000000"/>
                </a:solidFill>
                <a:latin typeface="Calibri"/>
              </a:rPr>
              <a:t> 30 giorni anteriori all’adunanza</a:t>
            </a:r>
            <a:r>
              <a:rPr lang="it-IT" sz="3200" dirty="0">
                <a:solidFill>
                  <a:srgbClr val="000000"/>
                </a:solidFill>
                <a:latin typeface="Calibri"/>
              </a:rPr>
              <a:t>; </a:t>
            </a:r>
          </a:p>
          <a:p>
            <a:pPr algn="just">
              <a:lnSpc>
                <a:spcPct val="100000"/>
              </a:lnSpc>
            </a:pPr>
            <a:endParaRPr lang="it-IT" sz="3200" dirty="0">
              <a:solidFill>
                <a:srgbClr val="000000"/>
              </a:solidFill>
              <a:latin typeface="Calibri"/>
            </a:endParaRPr>
          </a:p>
          <a:p>
            <a:pPr algn="just">
              <a:lnSpc>
                <a:spcPct val="100000"/>
              </a:lnSpc>
            </a:pPr>
            <a:r>
              <a:rPr lang="it-IT" sz="3200" dirty="0">
                <a:solidFill>
                  <a:srgbClr val="000000"/>
                </a:solidFill>
                <a:latin typeface="Calibri"/>
              </a:rPr>
              <a:t>	in difetto, il creditore o il titolare del diritto sulla cosa possono presentare solo domanda </a:t>
            </a:r>
            <a:r>
              <a:rPr lang="it-IT" sz="3200" b="1" dirty="0">
                <a:solidFill>
                  <a:srgbClr val="000000"/>
                </a:solidFill>
                <a:latin typeface="Calibri"/>
              </a:rPr>
              <a:t>tardiva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1450</Words>
  <Application>Microsoft Macintosh PowerPoint</Application>
  <PresentationFormat>Presentazione su schermo (4:3)</PresentationFormat>
  <Paragraphs>116</Paragraphs>
  <Slides>23</Slides>
  <Notes>0</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23</vt:i4>
      </vt:variant>
    </vt:vector>
  </HeadingPairs>
  <TitlesOfParts>
    <vt:vector size="28" baseType="lpstr">
      <vt:lpstr>Arial</vt:lpstr>
      <vt:lpstr>Calibri</vt:lpstr>
      <vt:lpstr>StarSymbol</vt:lpstr>
      <vt:lpstr>Office Theme</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cp:lastModifiedBy>RICCARDO FAVA</cp:lastModifiedBy>
  <cp:revision>4</cp:revision>
  <dcterms:modified xsi:type="dcterms:W3CDTF">2025-03-09T13:46:00Z</dcterms:modified>
</cp:coreProperties>
</file>