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8"/>
    <p:restoredTop sz="94679"/>
  </p:normalViewPr>
  <p:slideViewPr>
    <p:cSldViewPr snapToGrid="0">
      <p:cViewPr varScale="1">
        <p:scale>
          <a:sx n="112" d="100"/>
          <a:sy n="112" d="100"/>
        </p:scale>
        <p:origin x="60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AEE8305-D172-6A9D-EAA6-AB250DF75C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C3EB076-F986-13D6-575C-E1065F94BC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92A30E9-7774-C013-3FF9-ED2B7DD65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DF7E9-C0A4-DC42-874C-1CE1A8E39EA1}" type="datetimeFigureOut">
              <a:rPr lang="it-IT" smtClean="0"/>
              <a:t>13/04/25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9A7D300-07DE-D12E-FF3F-BB1F14725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CD15935-A8F0-6413-E73A-37AAAC72A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9387E-7607-6B4B-9C29-77640B00C72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2539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23625D7-5436-D0B1-15ED-E4D243807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DDB9DE4-B936-6C6A-3D7A-9B5A1E723D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5B1455E-9BEB-B4E6-60E1-0589C664B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DF7E9-C0A4-DC42-874C-1CE1A8E39EA1}" type="datetimeFigureOut">
              <a:rPr lang="it-IT" smtClean="0"/>
              <a:t>13/04/25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0528834-EB43-5C54-778D-ECCE102CF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10D1393-A8EE-BB90-B372-3C3993689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9387E-7607-6B4B-9C29-77640B00C72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90860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BB32962-6AB8-B24D-E8F8-000E46389D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8EA1D43-D575-BC60-2517-8E9C4ADC34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1F301E3-B8BD-9184-9C00-23DD8F2F0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DF7E9-C0A4-DC42-874C-1CE1A8E39EA1}" type="datetimeFigureOut">
              <a:rPr lang="it-IT" smtClean="0"/>
              <a:t>13/04/25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F04D23D-E465-E2C4-5B40-E70B44F17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1B1DAA4-6DEF-920D-B155-D7F1F61B3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9387E-7607-6B4B-9C29-77640B00C72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0789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9F6AB1A-20CB-3D9D-A582-025D73E1F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EE665ED-5F20-51E7-F0F2-753D97EBD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0B148A4-04F9-86C5-B08A-060AC0F65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DF7E9-C0A4-DC42-874C-1CE1A8E39EA1}" type="datetimeFigureOut">
              <a:rPr lang="it-IT" smtClean="0"/>
              <a:t>13/04/25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2481154-9943-A87C-87D0-A5D43CCFE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58E03E8-3341-C018-68E9-32566351C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9387E-7607-6B4B-9C29-77640B00C72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4612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3025B4-6FAD-5650-FF96-3141854F3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D47EB40-DCE7-32E8-E529-AAD226D65A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9598C60-3B9F-3982-A62C-D37213735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DF7E9-C0A4-DC42-874C-1CE1A8E39EA1}" type="datetimeFigureOut">
              <a:rPr lang="it-IT" smtClean="0"/>
              <a:t>13/04/25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6646E9D-3AF3-C504-4390-4C119075D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C486606-5BC3-C8FF-A7AF-BB878CE8A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9387E-7607-6B4B-9C29-77640B00C72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9296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1B15FA-F9C0-6CAD-6784-DA12F40CF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270C5E5-8AF0-1860-E5CD-628E4E0AA9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1FB303B-D3B3-486A-E8C5-8377B32B46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463F126-5DE4-5FFE-8B3D-B01E8F24B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DF7E9-C0A4-DC42-874C-1CE1A8E39EA1}" type="datetimeFigureOut">
              <a:rPr lang="it-IT" smtClean="0"/>
              <a:t>13/04/25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FC30CA5-F33F-4CAA-5D7C-330356AED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5B4D396-DAE5-1A29-17FB-5C4E940DB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9387E-7607-6B4B-9C29-77640B00C72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934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AD2EE3F-0407-C592-06FB-765CF1404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7689B77-366B-92A0-3BA5-1D9A369292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1B2F9CF-9139-61A7-D867-FED708ABD8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82BAB608-075B-9E67-DEBB-6F8ED92F76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DF074E1-95E5-56C2-DB19-A1ADFA4BD4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0CE2A2BE-A591-7689-C3A6-54135E34C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DF7E9-C0A4-DC42-874C-1CE1A8E39EA1}" type="datetimeFigureOut">
              <a:rPr lang="it-IT" smtClean="0"/>
              <a:t>13/04/25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8BED28A2-682A-A7D0-406A-5DB820375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55D9CDD-C241-3274-5E2B-2F68A509E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9387E-7607-6B4B-9C29-77640B00C72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4363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BC719D-E30A-E6CC-A768-7AA06D45E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E157FF8-6AFB-026D-3A31-E9DE80F4A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DF7E9-C0A4-DC42-874C-1CE1A8E39EA1}" type="datetimeFigureOut">
              <a:rPr lang="it-IT" smtClean="0"/>
              <a:t>13/04/25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9D42305-CD99-414E-E4B6-2695D4B22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4829A58-58C8-8220-4CA3-529A49368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9387E-7607-6B4B-9C29-77640B00C72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2530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E6DE85C0-CEE3-7D7A-4696-6A8E5B67E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DF7E9-C0A4-DC42-874C-1CE1A8E39EA1}" type="datetimeFigureOut">
              <a:rPr lang="it-IT" smtClean="0"/>
              <a:t>13/04/25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B2586CB0-5658-0382-1678-ABECF56B5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ADF3E77-F817-8A5B-9E9D-ED5D2B577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9387E-7607-6B4B-9C29-77640B00C72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2396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6E4645-FA68-B758-B86F-4B1B6C523F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297E959-773B-267F-5184-F5736A321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0F57195-32E3-146C-80FB-6BCDF3BAF0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05EF268-EFDE-7F40-F0F4-7D7D0572B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DF7E9-C0A4-DC42-874C-1CE1A8E39EA1}" type="datetimeFigureOut">
              <a:rPr lang="it-IT" smtClean="0"/>
              <a:t>13/04/25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7088905-6386-6727-C6FD-5C7E023B0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104A624-3089-6598-A793-C0B5671EA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9387E-7607-6B4B-9C29-77640B00C72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38748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0AF98BF-28D9-DCE0-5C4A-02E5DE657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483CFD79-7E8E-AEB2-FBCE-670ECB4910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889BAEB-B762-90EF-80E2-54B5AED4AB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16938C5-4587-5C9E-09DF-FB419E6C4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DF7E9-C0A4-DC42-874C-1CE1A8E39EA1}" type="datetimeFigureOut">
              <a:rPr lang="it-IT" smtClean="0"/>
              <a:t>13/04/25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8CF45FB-77B5-1B53-5AB5-F94926C20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ED963E3-B2CD-656D-527A-5104E48FA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9387E-7607-6B4B-9C29-77640B00C72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4842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749AA081-61A0-FD98-73AF-D6E5967DC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EC2AF7F-7C9A-0337-133E-CD723EA6D6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5857C8D-537B-D989-B0A5-2CD73D0C4A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0DF7E9-C0A4-DC42-874C-1CE1A8E39EA1}" type="datetimeFigureOut">
              <a:rPr lang="it-IT" smtClean="0"/>
              <a:t>13/04/25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1648D4B-EF7A-2A8E-E17A-112FFDF8A7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0715029-95D3-B876-A720-D5C694FAFE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59387E-7607-6B4B-9C29-77640B00C72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6904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E96BB09-6CE3-D395-3CE2-8EC3DBC312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57325" y="333693"/>
            <a:ext cx="9144000" cy="786447"/>
          </a:xfrm>
        </p:spPr>
        <p:txBody>
          <a:bodyPr>
            <a:normAutofit/>
          </a:bodyPr>
          <a:lstStyle/>
          <a:p>
            <a:r>
              <a:rPr lang="it-IT" sz="4400" dirty="0"/>
              <a:t>Crisi e insolvenza delle società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3D2D8B0-F471-52CB-BBC6-0F64018E69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6755" y="1458119"/>
            <a:ext cx="10778490" cy="4588352"/>
          </a:xfrm>
        </p:spPr>
        <p:txBody>
          <a:bodyPr>
            <a:normAutofit/>
          </a:bodyPr>
          <a:lstStyle/>
          <a:p>
            <a:pPr algn="just"/>
            <a:r>
              <a:rPr lang="it-IT" sz="2800" dirty="0"/>
              <a:t>La parte del </a:t>
            </a:r>
            <a:r>
              <a:rPr lang="it-IT" sz="2800" dirty="0" err="1"/>
              <a:t>c.c.i.i</a:t>
            </a:r>
            <a:r>
              <a:rPr lang="it-IT" sz="2800" dirty="0"/>
              <a:t>. dedicata alle società si occupa dell’attuazione della responsabilità: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800" dirty="0"/>
              <a:t>per debito, dei soci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800" dirty="0"/>
              <a:t>per illecito, degli amministratori e sindaci</a:t>
            </a:r>
          </a:p>
          <a:p>
            <a:pPr algn="just"/>
            <a:r>
              <a:rPr lang="it-IT" sz="2800" dirty="0"/>
              <a:t>La </a:t>
            </a:r>
            <a:r>
              <a:rPr lang="it-IT" sz="2800" dirty="0" err="1"/>
              <a:t>l.g</a:t>
            </a:r>
            <a:r>
              <a:rPr lang="it-IT" sz="2800" dirty="0"/>
              <a:t>. ritorna ad essere una causa di scioglimento, eventualmente prodromica alla sua cancellazione dopo la chiusura della procedura (art. 233 </a:t>
            </a:r>
            <a:r>
              <a:rPr lang="it-IT" sz="2800" dirty="0" err="1"/>
              <a:t>c.c.i.i</a:t>
            </a:r>
            <a:r>
              <a:rPr lang="it-IT" sz="2800" dirty="0"/>
              <a:t>.):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800" dirty="0"/>
              <a:t>per le società di persone (artt. 2308 c.c.)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800" dirty="0"/>
              <a:t>per le società di capitali ( art. 2484, n. 7 bis introdotto dall’art. 380)</a:t>
            </a: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59896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5020AA-100E-7EE1-81B7-5DF523D12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600" dirty="0"/>
              <a:t>La legittimazione esclusiva del Curatore ad agire contro: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C6D4BE3-70E0-FD01-6D2C-DBB0389D31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Gli amministratori, inclusi gli amministratori di fatto e il dirigente preposto alla redazione dei documenti contabili societari (art. 154 – bis </a:t>
            </a:r>
            <a:r>
              <a:rPr lang="it-IT" dirty="0" err="1"/>
              <a:t>ult</a:t>
            </a:r>
            <a:r>
              <a:rPr lang="it-IT" dirty="0"/>
              <a:t>. co. TUF)</a:t>
            </a:r>
          </a:p>
          <a:p>
            <a:pPr algn="just"/>
            <a:r>
              <a:rPr lang="it-IT" dirty="0"/>
              <a:t>I componenti degli organi di controllo (anche in forza del rinvio operato dall’art. 2407, </a:t>
            </a:r>
            <a:r>
              <a:rPr lang="it-IT" dirty="0" err="1"/>
              <a:t>ult</a:t>
            </a:r>
            <a:r>
              <a:rPr lang="it-IT" dirty="0"/>
              <a:t>. co. c.c.), inclusi i revisori legali e le società di revisione</a:t>
            </a:r>
          </a:p>
          <a:p>
            <a:pPr algn="just"/>
            <a:r>
              <a:rPr lang="it-IT" dirty="0"/>
              <a:t>I direttori generali e i liquidatori volontari</a:t>
            </a:r>
          </a:p>
          <a:p>
            <a:pPr marL="0" indent="0" algn="just">
              <a:buNone/>
            </a:pPr>
            <a:r>
              <a:rPr lang="it-IT" dirty="0"/>
              <a:t>Entro il termine di prescrizione quinquennale decorrente dall’oggettiva percepibilità, da parte dei creditori, dell’insufficienza dell’attivo –&gt; coincide con la dichiarazione di </a:t>
            </a:r>
            <a:r>
              <a:rPr lang="it-IT" dirty="0" err="1"/>
              <a:t>l.g</a:t>
            </a:r>
            <a:r>
              <a:rPr lang="it-IT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752847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5813EF0-14EC-9A9D-BE12-831923FDA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Quantificazione del danno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444E162-9722-EC9D-88C0-2B0B0C017F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Il nuovo art. 378 </a:t>
            </a:r>
            <a:r>
              <a:rPr lang="it-IT" dirty="0" err="1"/>
              <a:t>c.c.i.i</a:t>
            </a:r>
            <a:r>
              <a:rPr lang="it-IT" dirty="0"/>
              <a:t>. ha modificato l’art. 2486 c.c. recependo alcuni orientamenti giurisprudenziali</a:t>
            </a:r>
          </a:p>
          <a:p>
            <a:endParaRPr lang="it-IT" dirty="0"/>
          </a:p>
          <a:p>
            <a:endParaRPr lang="it-IT" dirty="0"/>
          </a:p>
          <a:p>
            <a:r>
              <a:rPr lang="it-IT" dirty="0"/>
              <a:t>Il criterio dei netti patrimoniali tra la data di cessazione dalla carica (o apertura </a:t>
            </a:r>
            <a:r>
              <a:rPr lang="it-IT" dirty="0" err="1"/>
              <a:t>l.g</a:t>
            </a:r>
            <a:r>
              <a:rPr lang="it-IT" dirty="0"/>
              <a:t>.) e quello del momento in cui si è verificata una causa di scioglimento ex art. 2484 c.c.</a:t>
            </a:r>
          </a:p>
        </p:txBody>
      </p:sp>
      <p:sp>
        <p:nvSpPr>
          <p:cNvPr id="4" name="Freccia giù 3">
            <a:extLst>
              <a:ext uri="{FF2B5EF4-FFF2-40B4-BE49-F238E27FC236}">
                <a16:creationId xmlns:a16="http://schemas.microsoft.com/office/drawing/2014/main" id="{0DA0A5D8-2258-A3FE-899D-9EDE19FDD667}"/>
              </a:ext>
            </a:extLst>
          </p:cNvPr>
          <p:cNvSpPr/>
          <p:nvPr/>
        </p:nvSpPr>
        <p:spPr>
          <a:xfrm>
            <a:off x="5703570" y="2788920"/>
            <a:ext cx="217170" cy="93726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26707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489976-8CEC-0AD4-CB7D-889B86C8B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Gli strumenti di regolazione della crisi e dell’insolvenza delle società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4FF002D-BF3F-51C2-E6F8-41A249FA5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La sezione VI – bis artt. 120 – bis e </a:t>
            </a:r>
            <a:r>
              <a:rPr lang="it-IT" dirty="0" err="1"/>
              <a:t>ss</a:t>
            </a:r>
            <a:r>
              <a:rPr lang="it-IT" dirty="0"/>
              <a:t> </a:t>
            </a:r>
            <a:r>
              <a:rPr lang="it-IT" dirty="0" err="1"/>
              <a:t>c.c.i.i</a:t>
            </a:r>
            <a:r>
              <a:rPr lang="it-IT" dirty="0"/>
              <a:t>.</a:t>
            </a:r>
          </a:p>
          <a:p>
            <a:pPr algn="just"/>
            <a:r>
              <a:rPr lang="it-IT" dirty="0"/>
              <a:t>Spetta in via esclusiva  agli amministratori (o ai liquidatori) la competenza ad assumere la decisione  relativa agli strumenti di regolazione della crisi e dell’insolvenza</a:t>
            </a:r>
          </a:p>
          <a:p>
            <a:pPr algn="just"/>
            <a:r>
              <a:rPr lang="it-IT" dirty="0"/>
              <a:t>La decisione  dovrà avere forma dell’atto pubblico, redatto da notaio e iscritto nel registro delle imprese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Viene sottratta la competenza dei soci su una decisione che ha conseguenze sulle sorti dell’impresa</a:t>
            </a:r>
          </a:p>
        </p:txBody>
      </p:sp>
      <p:sp>
        <p:nvSpPr>
          <p:cNvPr id="4" name="Freccia giù 3">
            <a:extLst>
              <a:ext uri="{FF2B5EF4-FFF2-40B4-BE49-F238E27FC236}">
                <a16:creationId xmlns:a16="http://schemas.microsoft.com/office/drawing/2014/main" id="{9F80E139-D976-3AF3-71C8-84FB37469FF2}"/>
              </a:ext>
            </a:extLst>
          </p:cNvPr>
          <p:cNvSpPr/>
          <p:nvPr/>
        </p:nvSpPr>
        <p:spPr>
          <a:xfrm>
            <a:off x="5692140" y="4457700"/>
            <a:ext cx="125730" cy="52578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34057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5E697C-156A-A594-DC8A-A925EFFBC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La partecipazione dei soci al c.p.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1B38D55-EA8A-F827-6C3B-CC3A4726D2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600" dirty="0"/>
              <a:t>Art. 120 bis comma 5 </a:t>
            </a:r>
            <a:r>
              <a:rPr lang="it-IT" sz="2600" dirty="0">
                <a:sym typeface="Wingdings" pitchFamily="2" charset="2"/>
              </a:rPr>
              <a:t> i soci che rappresentano almeno il 10% del capitale possono presentare una proposta concorrente</a:t>
            </a:r>
          </a:p>
          <a:p>
            <a:pPr algn="just"/>
            <a:r>
              <a:rPr lang="it-IT" sz="2600" dirty="0">
                <a:sym typeface="Wingdings" pitchFamily="2" charset="2"/>
              </a:rPr>
              <a:t>Se il Piano del CP prevede delle modificazioni statutarie che incidono sui diritti dei soci, ovvero si tratti di società aperte,  occorre obbligatoriamente prevedere una classe di soci che voterà: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it-IT" sz="2600" dirty="0">
                <a:sym typeface="Wingdings" pitchFamily="2" charset="2"/>
              </a:rPr>
              <a:t>s</a:t>
            </a:r>
            <a:r>
              <a:rPr lang="it-IT" sz="2600" dirty="0"/>
              <a:t>econdo la regola del silenzio – assenso  ex art. 120 – ter comma 3 </a:t>
            </a:r>
            <a:r>
              <a:rPr lang="it-IT" sz="2600" dirty="0" err="1"/>
              <a:t>c.c.i.i</a:t>
            </a:r>
            <a:r>
              <a:rPr lang="it-IT" sz="2600" dirty="0"/>
              <a:t>.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it-IT" sz="2600" dirty="0"/>
              <a:t>Per il valore della partecipazione al capitale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it-IT" sz="2600" dirty="0"/>
              <a:t>Concorre solo al quorum delle classi e non dell’intero valore nominale</a:t>
            </a:r>
          </a:p>
        </p:txBody>
      </p:sp>
    </p:spTree>
    <p:extLst>
      <p:ext uri="{BB962C8B-B14F-4D97-AF65-F5344CB8AC3E}">
        <p14:creationId xmlns:p14="http://schemas.microsoft.com/office/powerpoint/2010/main" val="29268865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C3C031F-365B-B110-EBD4-DAE9D775B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L’esecuzione delle operazioni straordinarie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7B2B4A3-E7ED-7355-B68E-C1498A68B3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L’art. 120 </a:t>
            </a:r>
            <a:r>
              <a:rPr lang="it-IT" dirty="0" err="1"/>
              <a:t>quinques</a:t>
            </a:r>
            <a:r>
              <a:rPr lang="it-IT" dirty="0"/>
              <a:t> riconduce direttamente alla sentenza di omologazione dello strumento di regolazione della crisi e dell’insolvenza </a:t>
            </a:r>
            <a:r>
              <a:rPr lang="it-IT" i="1" dirty="0"/>
              <a:t>«l’effetto di modificare lo statuto come previsto dal piano» e «tiene luogo» delle deliberazioni delle operazioni di trasformazione, fusione e scissione» </a:t>
            </a:r>
          </a:p>
          <a:p>
            <a:pPr algn="just"/>
            <a:endParaRPr lang="it-IT" i="1" dirty="0"/>
          </a:p>
          <a:p>
            <a:pPr algn="just"/>
            <a:r>
              <a:rPr lang="it-IT" dirty="0"/>
              <a:t>Si dispensa il perfezionamento dell’operazione societaria dalla necessità di un previo voto favorevole dei soci</a:t>
            </a:r>
          </a:p>
        </p:txBody>
      </p:sp>
      <p:sp>
        <p:nvSpPr>
          <p:cNvPr id="4" name="Freccia giù 3">
            <a:extLst>
              <a:ext uri="{FF2B5EF4-FFF2-40B4-BE49-F238E27FC236}">
                <a16:creationId xmlns:a16="http://schemas.microsoft.com/office/drawing/2014/main" id="{EA367DB1-7D71-223F-E7DE-67AC1F046AAA}"/>
              </a:ext>
            </a:extLst>
          </p:cNvPr>
          <p:cNvSpPr/>
          <p:nvPr/>
        </p:nvSpPr>
        <p:spPr>
          <a:xfrm>
            <a:off x="5920740" y="3807976"/>
            <a:ext cx="175260" cy="59436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980951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1A3C75D-A5CF-50B1-C4D6-2472EBD7F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crisi e l’insolvenza dei gruppi di imprese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866DAC2-053F-BB88-F62B-43AE87B2A5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Gruppo di imprese </a:t>
            </a:r>
            <a:r>
              <a:rPr lang="it-IT" dirty="0">
                <a:sym typeface="Wingdings" pitchFamily="2" charset="2"/>
              </a:rPr>
              <a:t> procedura concorsuale unitaria (non unica)</a:t>
            </a:r>
          </a:p>
          <a:p>
            <a:pPr algn="just"/>
            <a:r>
              <a:rPr lang="it-IT" dirty="0">
                <a:sym typeface="Wingdings" pitchFamily="2" charset="2"/>
              </a:rPr>
              <a:t>Art. 284 – 292 </a:t>
            </a:r>
            <a:r>
              <a:rPr lang="it-IT" dirty="0" err="1">
                <a:sym typeface="Wingdings" pitchFamily="2" charset="2"/>
              </a:rPr>
              <a:t>c.c.i.i</a:t>
            </a:r>
            <a:r>
              <a:rPr lang="it-IT" dirty="0">
                <a:sym typeface="Wingdings" pitchFamily="2" charset="2"/>
              </a:rPr>
              <a:t>.  procedure concorsuali unitarie che riguardino l’intero gruppo di imprese, o almeno una pluralità delle imprese che lo compongono:</a:t>
            </a:r>
          </a:p>
          <a:p>
            <a:pPr algn="just"/>
            <a:r>
              <a:rPr lang="it-IT" dirty="0">
                <a:sym typeface="Wingdings" pitchFamily="2" charset="2"/>
              </a:rPr>
              <a:t>Unico ricorso per chiedere la regolazione della crisi </a:t>
            </a:r>
          </a:p>
          <a:p>
            <a:pPr algn="just"/>
            <a:r>
              <a:rPr lang="it-IT" dirty="0">
                <a:sym typeface="Wingdings" pitchFamily="2" charset="2"/>
              </a:rPr>
              <a:t>Unico tribunale adito</a:t>
            </a:r>
          </a:p>
          <a:p>
            <a:pPr algn="just"/>
            <a:r>
              <a:rPr lang="it-IT" dirty="0">
                <a:sym typeface="Wingdings" pitchFamily="2" charset="2"/>
              </a:rPr>
              <a:t>Unico GD / CG/ Liquidatore</a:t>
            </a:r>
          </a:p>
          <a:p>
            <a:pPr algn="just"/>
            <a:r>
              <a:rPr lang="it-IT" dirty="0">
                <a:sym typeface="Wingdings" pitchFamily="2" charset="2"/>
              </a:rPr>
              <a:t>Possibilità di un unico piano, ovvero, piani distinti ma coordinati</a:t>
            </a:r>
          </a:p>
          <a:p>
            <a:pPr algn="just"/>
            <a:r>
              <a:rPr lang="it-IT" dirty="0">
                <a:sym typeface="Wingdings" pitchFamily="2" charset="2"/>
              </a:rPr>
              <a:t>Necessariamente distinte le masse e </a:t>
            </a:r>
            <a:r>
              <a:rPr lang="it-IT">
                <a:sym typeface="Wingdings" pitchFamily="2" charset="2"/>
              </a:rPr>
              <a:t>le proposte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2406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F63C409-47BF-6E37-43F2-73AEC84392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6790" y="1253331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it-IT" dirty="0"/>
              <a:t>La </a:t>
            </a:r>
            <a:r>
              <a:rPr lang="it-IT" dirty="0" err="1"/>
              <a:t>l.g</a:t>
            </a:r>
            <a:r>
              <a:rPr lang="it-IT" dirty="0"/>
              <a:t>. non provoca la cessazione del funzionamento degli organi sociali, né decadenza dei loro componenti.</a:t>
            </a:r>
          </a:p>
          <a:p>
            <a:pPr marL="0" indent="0" algn="just">
              <a:buNone/>
            </a:pPr>
            <a:r>
              <a:rPr lang="it-IT" dirty="0"/>
              <a:t>Gli organi possono deliberare operazioni straordinarie o di ristrutturazione, già previste dalla legge:</a:t>
            </a:r>
          </a:p>
          <a:p>
            <a:pPr marL="514350" indent="-514350" algn="just">
              <a:buAutoNum type="arabicParenR"/>
            </a:pPr>
            <a:r>
              <a:rPr lang="it-IT" dirty="0"/>
              <a:t>La trasformazione è ammessa anche in pendenza della procedura concorsuale</a:t>
            </a:r>
          </a:p>
          <a:p>
            <a:pPr marL="514350" indent="-514350" algn="just">
              <a:buAutoNum type="arabicParenR"/>
            </a:pPr>
            <a:r>
              <a:rPr lang="it-IT" dirty="0"/>
              <a:t>La fusione e la scissione sono ammesse purché non sia iniziata la distribuzione dell’attivo</a:t>
            </a:r>
          </a:p>
          <a:p>
            <a:pPr marL="514350" indent="-514350" algn="just">
              <a:buAutoNum type="arabicParenR"/>
            </a:pPr>
            <a:r>
              <a:rPr lang="it-IT" dirty="0"/>
              <a:t>Proposta di Concordato nella </a:t>
            </a:r>
            <a:r>
              <a:rPr lang="it-IT" dirty="0" err="1"/>
              <a:t>l.g</a:t>
            </a:r>
            <a:r>
              <a:rPr lang="it-IT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34078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5E5C17B-BC30-0F67-C6A3-E4557F480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La </a:t>
            </a:r>
            <a:r>
              <a:rPr lang="it-IT" dirty="0" err="1"/>
              <a:t>l.g</a:t>
            </a:r>
            <a:r>
              <a:rPr lang="it-IT" dirty="0"/>
              <a:t>. in estensione dei soci illimitatamente responsabili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5575F51-5167-773B-9D4B-09F729860A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art. 256  </a:t>
            </a:r>
            <a:r>
              <a:rPr lang="it-IT" dirty="0" err="1"/>
              <a:t>c.c.i.i</a:t>
            </a:r>
            <a:r>
              <a:rPr lang="it-IT" dirty="0"/>
              <a:t>. la sentenza che dichiara la </a:t>
            </a:r>
            <a:r>
              <a:rPr lang="it-IT" dirty="0" err="1"/>
              <a:t>l.g</a:t>
            </a:r>
            <a:r>
              <a:rPr lang="it-IT" dirty="0"/>
              <a:t>. di una s.n.c. di una s.a.s. o di una </a:t>
            </a:r>
            <a:r>
              <a:rPr lang="it-IT" dirty="0" err="1"/>
              <a:t>s.a.p.a</a:t>
            </a:r>
            <a:r>
              <a:rPr lang="it-IT" dirty="0"/>
              <a:t>. produce anche la </a:t>
            </a:r>
            <a:r>
              <a:rPr lang="it-IT" dirty="0" err="1"/>
              <a:t>l.g</a:t>
            </a:r>
            <a:r>
              <a:rPr lang="it-IT" dirty="0"/>
              <a:t>. dei soci illimitatamente responsabili</a:t>
            </a:r>
          </a:p>
          <a:p>
            <a:pPr algn="just"/>
            <a:r>
              <a:rPr lang="it-IT" dirty="0"/>
              <a:t>Anche una società di capitali potrebbe assumere la posizione di socio illimitatamente responsabile, secondo quanto previsto dall’art. 2361 c.c.</a:t>
            </a:r>
          </a:p>
          <a:p>
            <a:pPr algn="just"/>
            <a:r>
              <a:rPr lang="it-IT" dirty="0"/>
              <a:t>Può riguardare anche una società di capitali: la </a:t>
            </a:r>
            <a:r>
              <a:rPr lang="it-IT" dirty="0" err="1"/>
              <a:t>s.a.p.a</a:t>
            </a:r>
            <a:r>
              <a:rPr lang="it-IT" dirty="0"/>
              <a:t>. per i soci accomandatari</a:t>
            </a:r>
          </a:p>
          <a:p>
            <a:pPr algn="just"/>
            <a:r>
              <a:rPr lang="it-IT" dirty="0"/>
              <a:t>La </a:t>
            </a:r>
            <a:r>
              <a:rPr lang="it-IT" dirty="0" err="1"/>
              <a:t>l.g</a:t>
            </a:r>
            <a:r>
              <a:rPr lang="it-IT" dirty="0"/>
              <a:t>. in estensione è solo quella che si propaga ai soci illimitatamente responsabili, non viceversa (258 </a:t>
            </a:r>
            <a:r>
              <a:rPr lang="it-IT" dirty="0" err="1"/>
              <a:t>c.c.i.i</a:t>
            </a:r>
            <a:r>
              <a:rPr lang="it-IT" dirty="0"/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4283625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1E66E55-D3F7-3DB6-7D2A-7ECD603C65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6760" y="807560"/>
            <a:ext cx="10515600" cy="5067459"/>
          </a:xfrm>
        </p:spPr>
        <p:txBody>
          <a:bodyPr>
            <a:noAutofit/>
          </a:bodyPr>
          <a:lstStyle/>
          <a:p>
            <a:pPr algn="just"/>
            <a:r>
              <a:rPr lang="it-IT" dirty="0"/>
              <a:t>L’estensione è automatica e dovrà essere dichiarata dal Tribunale con la medesime sentenza che dichiara l’apertura della </a:t>
            </a:r>
            <a:r>
              <a:rPr lang="it-IT" dirty="0" err="1"/>
              <a:t>l.g</a:t>
            </a:r>
            <a:r>
              <a:rPr lang="it-IT" dirty="0"/>
              <a:t>. della società, anche quando: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it-IT" dirty="0"/>
              <a:t>Il socio che </a:t>
            </a:r>
            <a:r>
              <a:rPr lang="it-IT" dirty="0">
                <a:solidFill>
                  <a:srgbClr val="FF0000"/>
                </a:solidFill>
              </a:rPr>
              <a:t>abbia cessato di esser tale </a:t>
            </a:r>
            <a:r>
              <a:rPr lang="it-IT" dirty="0"/>
              <a:t>per morte o per recesso, esclusione o cessione della quota, ovvero </a:t>
            </a:r>
            <a:r>
              <a:rPr lang="it-IT" dirty="0">
                <a:solidFill>
                  <a:srgbClr val="FF0000"/>
                </a:solidFill>
              </a:rPr>
              <a:t>abbia perso la responsabilità illimitata</a:t>
            </a:r>
            <a:r>
              <a:rPr lang="it-IT" dirty="0"/>
              <a:t> a seguito di operazioni straordinarie, purché ricorrano </a:t>
            </a:r>
            <a:r>
              <a:rPr lang="it-IT" dirty="0">
                <a:highlight>
                  <a:srgbClr val="FFFF00"/>
                </a:highlight>
              </a:rPr>
              <a:t>due condizioni</a:t>
            </a:r>
            <a:r>
              <a:rPr lang="it-IT" dirty="0"/>
              <a:t>:</a:t>
            </a:r>
          </a:p>
          <a:p>
            <a:pPr marL="571500" indent="-571500" algn="just">
              <a:buAutoNum type="romanLcParenR"/>
            </a:pPr>
            <a:r>
              <a:rPr lang="it-IT" dirty="0"/>
              <a:t>Non sia decorso più di un anno dallo scioglimento del rapporto sociale o dalla cessazione della responsabilità illimitata</a:t>
            </a:r>
          </a:p>
          <a:p>
            <a:pPr marL="571500" indent="-571500" algn="just">
              <a:buAutoNum type="romanLcParenR"/>
            </a:pPr>
            <a:r>
              <a:rPr lang="it-IT" dirty="0"/>
              <a:t>L’insolvenza della società attenga, almeno in parte, a debiti che già esistevano alla data della cessazione della responsabilità illimitata</a:t>
            </a:r>
          </a:p>
        </p:txBody>
      </p:sp>
    </p:spTree>
    <p:extLst>
      <p:ext uri="{BB962C8B-B14F-4D97-AF65-F5344CB8AC3E}">
        <p14:creationId xmlns:p14="http://schemas.microsoft.com/office/powerpoint/2010/main" val="4167822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2978A30-584D-7F64-E51F-A36E949B42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4202"/>
            <a:ext cx="10515600" cy="599090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600" dirty="0"/>
              <a:t>b) eventuale scoperta dopo l’apertura  della </a:t>
            </a:r>
            <a:r>
              <a:rPr lang="it-IT" sz="2600" dirty="0" err="1"/>
              <a:t>l.g</a:t>
            </a:r>
            <a:r>
              <a:rPr lang="it-IT" sz="2600" dirty="0"/>
              <a:t>. della società di (altri) soci illimitatamente responsabile, su istanza del Curatore, dei creditori o del P.M.,  degli altri soci, e in tale fattispecie possono ricomprendersi:</a:t>
            </a:r>
          </a:p>
          <a:p>
            <a:pPr algn="just"/>
            <a:r>
              <a:rPr lang="it-IT" sz="2600" dirty="0">
                <a:solidFill>
                  <a:srgbClr val="FF0000"/>
                </a:solidFill>
              </a:rPr>
              <a:t>soci occulti di società palese </a:t>
            </a:r>
          </a:p>
          <a:p>
            <a:pPr algn="just"/>
            <a:r>
              <a:rPr lang="it-IT" sz="2600" dirty="0"/>
              <a:t>soci illimitatamente responsabili scoperti dopo la </a:t>
            </a:r>
            <a:r>
              <a:rPr lang="it-IT" sz="2600" dirty="0" err="1"/>
              <a:t>l.g</a:t>
            </a:r>
            <a:r>
              <a:rPr lang="it-IT" sz="2600" dirty="0"/>
              <a:t>. dichiarata nei confronti di un soggetto ritenuto inizialmente come un imprenditore individuale quando poi emerga che l’impresa  era riferibile ad una società (irregolare) di cui il soggetto sottoposto a </a:t>
            </a:r>
            <a:r>
              <a:rPr lang="it-IT" sz="2600" dirty="0" err="1"/>
              <a:t>l.g</a:t>
            </a:r>
            <a:r>
              <a:rPr lang="it-IT" sz="2600" dirty="0"/>
              <a:t>. era socio insieme ad altri c.d. </a:t>
            </a:r>
            <a:r>
              <a:rPr lang="it-IT" sz="2600" dirty="0">
                <a:solidFill>
                  <a:srgbClr val="FF0000"/>
                </a:solidFill>
              </a:rPr>
              <a:t>soci occulti di società occulta </a:t>
            </a:r>
            <a:r>
              <a:rPr lang="it-IT" sz="2600" dirty="0"/>
              <a:t>(256, comma 5, </a:t>
            </a:r>
            <a:r>
              <a:rPr lang="it-IT" sz="2600" dirty="0" err="1"/>
              <a:t>c.c.i.i</a:t>
            </a:r>
            <a:r>
              <a:rPr lang="it-IT" sz="2600" dirty="0"/>
              <a:t>.)</a:t>
            </a:r>
          </a:p>
          <a:p>
            <a:pPr algn="just"/>
            <a:r>
              <a:rPr lang="it-IT" sz="2600" dirty="0"/>
              <a:t>l’art. 256, comma 5, </a:t>
            </a:r>
            <a:r>
              <a:rPr lang="it-IT" sz="2600" dirty="0" err="1"/>
              <a:t>c.c.i.i</a:t>
            </a:r>
            <a:r>
              <a:rPr lang="it-IT" sz="2600" dirty="0"/>
              <a:t>. è riferibile anche alla </a:t>
            </a:r>
            <a:r>
              <a:rPr lang="it-IT" sz="2600" dirty="0" err="1">
                <a:solidFill>
                  <a:srgbClr val="FF0000"/>
                </a:solidFill>
              </a:rPr>
              <a:t>supersocietà</a:t>
            </a:r>
            <a:r>
              <a:rPr lang="it-IT" sz="2600" dirty="0">
                <a:solidFill>
                  <a:srgbClr val="FF0000"/>
                </a:solidFill>
              </a:rPr>
              <a:t> di fatto</a:t>
            </a:r>
            <a:r>
              <a:rPr lang="it-IT" sz="2600" dirty="0"/>
              <a:t>,  quando cioè la società sottoposta a </a:t>
            </a:r>
            <a:r>
              <a:rPr lang="it-IT" sz="2600" dirty="0" err="1"/>
              <a:t>l.g</a:t>
            </a:r>
            <a:r>
              <a:rPr lang="it-IT" sz="2600" dirty="0"/>
              <a:t>. è socia di altro imprenditore individuale o collettivo (società)</a:t>
            </a:r>
          </a:p>
          <a:p>
            <a:pPr algn="just"/>
            <a:r>
              <a:rPr lang="it-IT" sz="2600" dirty="0"/>
              <a:t>La </a:t>
            </a:r>
            <a:r>
              <a:rPr lang="it-IT" sz="2600" dirty="0" err="1"/>
              <a:t>l.g</a:t>
            </a:r>
            <a:r>
              <a:rPr lang="it-IT" sz="2600" dirty="0"/>
              <a:t>. di un socio </a:t>
            </a:r>
            <a:r>
              <a:rPr lang="it-IT" sz="2600" dirty="0">
                <a:solidFill>
                  <a:srgbClr val="FF0000"/>
                </a:solidFill>
              </a:rPr>
              <a:t>apparente</a:t>
            </a:r>
            <a:r>
              <a:rPr lang="it-IT" sz="2600" dirty="0"/>
              <a:t> di società esistente, ovvero di una società apparente e, in estensione, dei suoi (apparenti) soci [</a:t>
            </a:r>
            <a:r>
              <a:rPr lang="it-IT" sz="2600" i="1" dirty="0"/>
              <a:t>manca la prova del vincolo, si tutela l’affidamento</a:t>
            </a:r>
            <a:r>
              <a:rPr lang="it-IT" sz="2600" dirty="0"/>
              <a:t>]</a:t>
            </a:r>
          </a:p>
          <a:p>
            <a:pPr algn="just"/>
            <a:endParaRPr lang="it-IT" sz="2600" dirty="0">
              <a:solidFill>
                <a:srgbClr val="FF0000"/>
              </a:solidFill>
            </a:endParaRPr>
          </a:p>
          <a:p>
            <a:pPr algn="just"/>
            <a:endParaRPr lang="it-IT" dirty="0">
              <a:solidFill>
                <a:srgbClr val="FF0000"/>
              </a:solidFill>
            </a:endParaRPr>
          </a:p>
          <a:p>
            <a:pPr algn="just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11024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A3E2031-8DCA-9D83-C99A-82C51256E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Il coordinamento fra la procedura di </a:t>
            </a:r>
            <a:r>
              <a:rPr lang="it-IT" dirty="0" err="1"/>
              <a:t>l.g</a:t>
            </a:r>
            <a:r>
              <a:rPr lang="it-IT" dirty="0"/>
              <a:t>. della società e quelle dei singoli soci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052BDD8-65EB-00E6-E9F1-1FDB4BC497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sz="2400" dirty="0"/>
              <a:t>Con la dichiarazione di </a:t>
            </a:r>
            <a:r>
              <a:rPr lang="it-IT" sz="2400" dirty="0" err="1"/>
              <a:t>l.g</a:t>
            </a:r>
            <a:r>
              <a:rPr lang="it-IT" sz="2400" dirty="0"/>
              <a:t>. della società e dei suoi soci illimitatamente responsabili si apriranno altrettante procedure, fra loro distinte </a:t>
            </a:r>
            <a:r>
              <a:rPr lang="it-IT" sz="2400" dirty="0">
                <a:sym typeface="Wingdings" pitchFamily="2" charset="2"/>
              </a:rPr>
              <a:t> ma formalmente connesse</a:t>
            </a:r>
          </a:p>
          <a:p>
            <a:pPr algn="just"/>
            <a:endParaRPr lang="it-IT" sz="2400" dirty="0">
              <a:sym typeface="Wingdings" pitchFamily="2" charset="2"/>
            </a:endParaRPr>
          </a:p>
          <a:p>
            <a:pPr marL="0" indent="0" algn="just">
              <a:buNone/>
            </a:pPr>
            <a:r>
              <a:rPr lang="it-IT" sz="2400" dirty="0">
                <a:sym typeface="Wingdings" pitchFamily="2" charset="2"/>
              </a:rPr>
              <a:t>scopo della legge è regolare il concorso delle pretese dei creditori sociali, con quelle dei creditori personali dei soci</a:t>
            </a:r>
          </a:p>
          <a:p>
            <a:pPr marL="0" indent="0" algn="just">
              <a:buNone/>
            </a:pPr>
            <a:endParaRPr lang="it-IT" sz="2400" dirty="0"/>
          </a:p>
          <a:p>
            <a:pPr marL="0" indent="0" algn="just">
              <a:buNone/>
            </a:pPr>
            <a:r>
              <a:rPr lang="it-IT" sz="2400" dirty="0"/>
              <a:t>Convergenza di pretese asimmetrica: i creditori sociali concorrono in tutte le procedure, quelli personali solo in quella del socio loro debitore</a:t>
            </a:r>
          </a:p>
        </p:txBody>
      </p:sp>
      <p:sp>
        <p:nvSpPr>
          <p:cNvPr id="4" name="Freccia giù 3">
            <a:extLst>
              <a:ext uri="{FF2B5EF4-FFF2-40B4-BE49-F238E27FC236}">
                <a16:creationId xmlns:a16="http://schemas.microsoft.com/office/drawing/2014/main" id="{6A4D6FD6-E072-C8D2-F76E-F07F617E41A9}"/>
              </a:ext>
            </a:extLst>
          </p:cNvPr>
          <p:cNvSpPr/>
          <p:nvPr/>
        </p:nvSpPr>
        <p:spPr>
          <a:xfrm>
            <a:off x="5833110" y="2686050"/>
            <a:ext cx="262890" cy="54864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Freccia giù 4">
            <a:extLst>
              <a:ext uri="{FF2B5EF4-FFF2-40B4-BE49-F238E27FC236}">
                <a16:creationId xmlns:a16="http://schemas.microsoft.com/office/drawing/2014/main" id="{B12BA029-5087-E51E-69CF-BC8B40873BD1}"/>
              </a:ext>
            </a:extLst>
          </p:cNvPr>
          <p:cNvSpPr/>
          <p:nvPr/>
        </p:nvSpPr>
        <p:spPr>
          <a:xfrm>
            <a:off x="5964555" y="4080510"/>
            <a:ext cx="230505" cy="50292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69646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6D73550-479C-DF96-1860-61AD90B12F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11174"/>
            <a:ext cx="10515600" cy="5752465"/>
          </a:xfrm>
        </p:spPr>
        <p:txBody>
          <a:bodyPr>
            <a:normAutofit/>
          </a:bodyPr>
          <a:lstStyle/>
          <a:p>
            <a:pPr algn="just"/>
            <a:r>
              <a:rPr lang="it-IT" sz="2600" dirty="0"/>
              <a:t>l’art. 257 </a:t>
            </a:r>
            <a:r>
              <a:rPr lang="it-IT" sz="2600" dirty="0" err="1"/>
              <a:t>c.c.i.i</a:t>
            </a:r>
            <a:r>
              <a:rPr lang="it-IT" sz="2600" dirty="0"/>
              <a:t>. prevede la nomina di organi comuni alle diverse procedure</a:t>
            </a:r>
          </a:p>
          <a:p>
            <a:pPr algn="just"/>
            <a:r>
              <a:rPr lang="it-IT" sz="2600" dirty="0"/>
              <a:t>Il credito dichiarato dai creditori sociali nella </a:t>
            </a:r>
            <a:r>
              <a:rPr lang="it-IT" sz="2600" dirty="0" err="1"/>
              <a:t>l.g</a:t>
            </a:r>
            <a:r>
              <a:rPr lang="it-IT" sz="2600" dirty="0"/>
              <a:t>. della società si intenderà dichiarato per l’intero importo nella </a:t>
            </a:r>
            <a:r>
              <a:rPr lang="it-IT" sz="2600" dirty="0" err="1"/>
              <a:t>l.g</a:t>
            </a:r>
            <a:r>
              <a:rPr lang="it-IT" sz="2600" dirty="0"/>
              <a:t>. dei singoli soci</a:t>
            </a:r>
          </a:p>
          <a:p>
            <a:pPr algn="just"/>
            <a:r>
              <a:rPr lang="it-IT" sz="2600" dirty="0"/>
              <a:t>L’art. 257, comma 3, </a:t>
            </a:r>
            <a:r>
              <a:rPr lang="it-IT" sz="2600" dirty="0" err="1"/>
              <a:t>c.c.i.i</a:t>
            </a:r>
            <a:r>
              <a:rPr lang="it-IT" sz="2600" dirty="0"/>
              <a:t>. fissa la regola della distinzione della masse attive e passive a cui consegue:</a:t>
            </a:r>
          </a:p>
          <a:p>
            <a:pPr marL="514350" indent="-514350" algn="just">
              <a:buAutoNum type="alphaLcParenR"/>
            </a:pPr>
            <a:r>
              <a:rPr lang="it-IT" sz="2600" dirty="0"/>
              <a:t>Tutti i creditori, sociali e personali, concorreranno nelle masse passive potendo esercitare i poteri di impugnazione contro s.p.</a:t>
            </a:r>
          </a:p>
          <a:p>
            <a:pPr marL="514350" indent="-514350" algn="just">
              <a:buAutoNum type="alphaLcParenR"/>
            </a:pPr>
            <a:r>
              <a:rPr lang="it-IT" sz="2600" dirty="0"/>
              <a:t>I creditori sociali parteciperanno a tutti i riparti delle masse (sociali e particolari), mentre i creditori particolari solo al riparto della massa attiva del socio</a:t>
            </a:r>
          </a:p>
          <a:p>
            <a:pPr marL="514350" indent="-514350" algn="just">
              <a:buAutoNum type="alphaLcParenR"/>
            </a:pPr>
            <a:r>
              <a:rPr lang="it-IT" sz="2600" dirty="0"/>
              <a:t>possibilità di un regresso fra le procedure di </a:t>
            </a:r>
            <a:r>
              <a:rPr lang="it-IT" sz="2600" dirty="0" err="1"/>
              <a:t>l.g</a:t>
            </a:r>
            <a:r>
              <a:rPr lang="it-IT" sz="2600" dirty="0"/>
              <a:t>. dei soci per la parte pagata in più</a:t>
            </a:r>
          </a:p>
        </p:txBody>
      </p:sp>
    </p:spTree>
    <p:extLst>
      <p:ext uri="{BB962C8B-B14F-4D97-AF65-F5344CB8AC3E}">
        <p14:creationId xmlns:p14="http://schemas.microsoft.com/office/powerpoint/2010/main" val="31216134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F9D2F8-7951-0690-9D08-5487D5E84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L’attuazione della responsabilità limitata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BC31D72-4E7C-2D44-DE2E-E2184A43B0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Le conseguenze della </a:t>
            </a:r>
            <a:r>
              <a:rPr lang="it-IT" dirty="0" err="1"/>
              <a:t>l.g</a:t>
            </a:r>
            <a:r>
              <a:rPr lang="it-IT" dirty="0"/>
              <a:t>. per i soci limitatamente responsabili consisteranno nell’obbligo di eseguire i versamenti per gli eventuali conferimenti ancora dovuti in relazione al capitale sociale sottoscritto</a:t>
            </a:r>
          </a:p>
          <a:p>
            <a:pPr algn="just"/>
            <a:r>
              <a:rPr lang="it-IT" dirty="0"/>
              <a:t>Tema contiguo è quello di far valere l’inefficacia (dunque recuperando quanto pagato dalla società) dell’eventuale rimborso effettuato ai soci in restituzione dei finanziamenti postergati ex art. 2467 e 2497 – </a:t>
            </a:r>
            <a:r>
              <a:rPr lang="it-IT" dirty="0" err="1"/>
              <a:t>quinques</a:t>
            </a:r>
            <a:r>
              <a:rPr lang="it-IT" dirty="0"/>
              <a:t> c.c. se avvenuto dopo la domanda di </a:t>
            </a:r>
            <a:r>
              <a:rPr lang="it-IT" dirty="0" err="1"/>
              <a:t>l.g</a:t>
            </a:r>
            <a:r>
              <a:rPr lang="it-IT" dirty="0"/>
              <a:t>. o nell’anno anteriore</a:t>
            </a:r>
          </a:p>
        </p:txBody>
      </p:sp>
    </p:spTree>
    <p:extLst>
      <p:ext uri="{BB962C8B-B14F-4D97-AF65-F5344CB8AC3E}">
        <p14:creationId xmlns:p14="http://schemas.microsoft.com/office/powerpoint/2010/main" val="28076934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2D4C9E-AF73-AEB2-1F41-38A7A1E0E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 azioni di responsabilità contro gli organi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407EBA2-0340-A54F-1090-81414DD544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400" dirty="0"/>
              <a:t>Opera la disciplina civilistica prevista dal codice civile dagli artt.</a:t>
            </a:r>
          </a:p>
          <a:p>
            <a:pPr marL="0" indent="0">
              <a:buNone/>
            </a:pPr>
            <a:r>
              <a:rPr lang="it-IT" sz="2400" dirty="0"/>
              <a:t>a) 2392 – 2393 – bis c.c. per la responsabilità verso la società</a:t>
            </a:r>
          </a:p>
          <a:p>
            <a:pPr marL="0" indent="0">
              <a:buNone/>
            </a:pPr>
            <a:r>
              <a:rPr lang="it-IT" sz="2400" dirty="0"/>
              <a:t>b) 2394 c.c. per la responsabilità verso i creditori sociali</a:t>
            </a:r>
          </a:p>
          <a:p>
            <a:pPr marL="0" indent="0">
              <a:buNone/>
            </a:pPr>
            <a:r>
              <a:rPr lang="it-IT" sz="2400" dirty="0"/>
              <a:t>c) 2395 c.c. per la responsabilità nei confronti dei singoli soci e terzi</a:t>
            </a:r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r>
              <a:rPr lang="it-IT" sz="2400" dirty="0"/>
              <a:t>Secondo l’art. 255 </a:t>
            </a:r>
            <a:r>
              <a:rPr lang="it-IT" sz="2400" dirty="0" err="1"/>
              <a:t>c.c.i.i</a:t>
            </a:r>
            <a:r>
              <a:rPr lang="it-IT" sz="2400" dirty="0"/>
              <a:t>. i due titoli di responsabilità (verso la società e verso i creditori sociali) potranno essere fatti valere dal Curatore</a:t>
            </a:r>
          </a:p>
          <a:p>
            <a:pPr marL="0" indent="0">
              <a:buNone/>
            </a:pPr>
            <a:endParaRPr lang="it-IT" sz="2400" dirty="0"/>
          </a:p>
          <a:p>
            <a:pPr marL="0" indent="0">
              <a:buNone/>
            </a:pPr>
            <a:r>
              <a:rPr lang="it-IT" sz="2400" dirty="0"/>
              <a:t>Vale anche per la </a:t>
            </a:r>
            <a:r>
              <a:rPr lang="it-IT" sz="2400" dirty="0" err="1"/>
              <a:t>srl</a:t>
            </a:r>
            <a:r>
              <a:rPr lang="it-IT" sz="2400" dirty="0"/>
              <a:t> in virtù dell’espresso richiamo dell’art. 255 </a:t>
            </a:r>
            <a:r>
              <a:rPr lang="it-IT" sz="2400" dirty="0" err="1"/>
              <a:t>c.c.i.i</a:t>
            </a:r>
            <a:r>
              <a:rPr lang="it-IT" sz="2400" dirty="0"/>
              <a:t>. all’art. 2476 co. 6 e 8 c.c.</a:t>
            </a:r>
          </a:p>
        </p:txBody>
      </p:sp>
      <p:sp>
        <p:nvSpPr>
          <p:cNvPr id="4" name="Freccia giù 3">
            <a:extLst>
              <a:ext uri="{FF2B5EF4-FFF2-40B4-BE49-F238E27FC236}">
                <a16:creationId xmlns:a16="http://schemas.microsoft.com/office/drawing/2014/main" id="{C10C9484-F2C1-7A20-94BD-2C285F23A214}"/>
              </a:ext>
            </a:extLst>
          </p:cNvPr>
          <p:cNvSpPr/>
          <p:nvPr/>
        </p:nvSpPr>
        <p:spPr>
          <a:xfrm>
            <a:off x="5773075" y="3589020"/>
            <a:ext cx="148590" cy="57150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50391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</TotalTime>
  <Words>1598</Words>
  <Application>Microsoft Macintosh PowerPoint</Application>
  <PresentationFormat>Widescreen</PresentationFormat>
  <Paragraphs>85</Paragraphs>
  <Slides>15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0" baseType="lpstr">
      <vt:lpstr>Aptos</vt:lpstr>
      <vt:lpstr>Aptos Display</vt:lpstr>
      <vt:lpstr>Arial</vt:lpstr>
      <vt:lpstr>Wingdings</vt:lpstr>
      <vt:lpstr>Tema di Office</vt:lpstr>
      <vt:lpstr>Crisi e insolvenza delle società</vt:lpstr>
      <vt:lpstr>Presentazione standard di PowerPoint</vt:lpstr>
      <vt:lpstr>La l.g. in estensione dei soci illimitatamente responsabili</vt:lpstr>
      <vt:lpstr>Presentazione standard di PowerPoint</vt:lpstr>
      <vt:lpstr>Presentazione standard di PowerPoint</vt:lpstr>
      <vt:lpstr>Il coordinamento fra la procedura di l.g. della società e quelle dei singoli soci</vt:lpstr>
      <vt:lpstr>Presentazione standard di PowerPoint</vt:lpstr>
      <vt:lpstr>L’attuazione della responsabilità limitata </vt:lpstr>
      <vt:lpstr>Le azioni di responsabilità contro gli organi</vt:lpstr>
      <vt:lpstr>La legittimazione esclusiva del Curatore ad agire contro:</vt:lpstr>
      <vt:lpstr>Quantificazione del danno</vt:lpstr>
      <vt:lpstr>Gli strumenti di regolazione della crisi e dell’insolvenza delle società</vt:lpstr>
      <vt:lpstr>La partecipazione dei soci al c.p.</vt:lpstr>
      <vt:lpstr>L’esecuzione delle operazioni straordinarie</vt:lpstr>
      <vt:lpstr>La crisi e l’insolvenza dei gruppi di imprese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RICCARDO FAVA</dc:creator>
  <cp:lastModifiedBy>RICCARDO FAVA</cp:lastModifiedBy>
  <cp:revision>8</cp:revision>
  <dcterms:created xsi:type="dcterms:W3CDTF">2025-04-13T09:56:26Z</dcterms:created>
  <dcterms:modified xsi:type="dcterms:W3CDTF">2025-04-13T16:15:42Z</dcterms:modified>
</cp:coreProperties>
</file>