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/>
    <p:restoredTop sz="94679"/>
  </p:normalViewPr>
  <p:slideViewPr>
    <p:cSldViewPr snapToGrid="0" snapToObjects="1">
      <p:cViewPr varScale="1">
        <p:scale>
          <a:sx n="112" d="100"/>
          <a:sy n="112" d="100"/>
        </p:scale>
        <p:origin x="5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0E1AB4-5C10-DC4F-96E5-96D767B4D9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C4354B0-BD1F-9F4D-9775-5E13A06C44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5D9DA99-021C-1440-97A9-D2DD4B1C8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04BF4BE-BE33-564F-A25A-9B6F5672E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002DA3-3E77-1842-B315-DC64A946E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5807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A1C0C3-96B7-0B43-A5F2-5369C32CE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9E4C46A-1580-B443-ABF4-52FCC6151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C280CE-49A7-3248-977E-84739C987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8F834A4-6DA8-7C46-9150-B36A6EF8F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64A7F6-DAA9-9847-8FF2-185D07DE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3070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863CC8A-4ED4-104A-A8E1-6CDCCDF3F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D5AA059-6C2F-E14D-8219-BC19B09C6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8A9E3C5-0CF6-014D-B287-29B1D77B2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BF5BCB-1627-BA4B-8C43-D43824F61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ED5ACE-8B25-A349-8BF8-524413F9B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0670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DE3124-1985-A243-861F-5F5B8C3A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8A866-A316-0E4B-8D70-659CAB5371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C34F2B5-680B-9246-94DD-1D7CB575F1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9BBAF1-5814-6A4A-B673-36B53182B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46B0887-A640-6446-BB1E-1D4ADBA9C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16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1E8EEB-133D-AD4B-AED0-6E95DEB1D8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7C5A578-64D8-CB49-BBB0-A5A0776791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7A95E0-702C-794C-BFD2-CDCF2DF8E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35B6B70-7787-C541-A350-17BC7E27D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FAC08A-8DEE-7F4B-8EA7-D0D5635F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63117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E784EA-0D05-A444-80EB-3A591B56E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7421326-EB36-E344-BBA0-3CE559C26C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CD3F3F6-79CA-404E-AD44-4699A984CC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514A41E-43F1-C042-974D-B7D99C10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48A2050-F19B-5345-879A-C2D2AFBD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B4EFE50-ECAB-3349-B671-D5BBB47E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6644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25AEAD-3310-7047-84BD-B0CC155C1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91983C-5949-B642-B4ED-1D6D7EA0D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6DC74D-11FF-A145-9453-F67A816DB7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60D6C80-1D88-5E4C-B66D-4B6A943D94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34D25D6-62E9-4841-960C-C210EA017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1820ED8-6EC8-9A42-85E6-CE5357B1F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799A992-5C33-3241-AF61-1FE2063B7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384A4A3-B302-CB42-AA95-F284BD0D9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4287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72BACE-2DF1-5047-B5ED-A5086BFA8E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1CCF54F-2ED3-654F-A56E-486270764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25DA4A3-88F9-2D41-B6AE-6183B369C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DA7F336-470A-224C-BD3C-ECA78BBB8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4784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CB2120A7-FC6C-2441-A85B-315D24F9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B98D407B-9267-2F4B-843B-25EAA3B92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4F80AAB-0B61-5044-9DAF-30D61C660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04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BC3124-0D49-F04F-B443-657DA2F05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A06BE54-5735-C34D-9787-D43D92EFE0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ABFB5DC-D592-E542-8C83-2B6243B8B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5569071-1AFE-7148-8107-82CC967F3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DB8E70-60F3-6E4B-9930-4A7F6688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017C09A-1DAB-BF4D-BE7E-5840AF345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62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EBD194-4795-A945-80E3-4212968A2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473623A-15D3-DC4F-B38E-ACD2F0E5D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8E7A8DD-EA6A-5640-8D9C-9178398B9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60005AF-91F9-CB41-9A66-EE76B8E8A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4ED9CE5-8BE7-A94B-A794-4AA26940C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E5CC87-2EC7-5948-8A7E-2BFF1ABC62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85361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F3D008B1-E76E-1941-883D-8426DD72D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F8A6B8E-EE63-F24A-816B-A38CEF8E76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B5E9E3-C3F0-CC4E-86DD-A645F7EC53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333A5-D081-9E46-8AC2-634229833E6A}" type="datetimeFigureOut">
              <a:rPr lang="it-IT" smtClean="0"/>
              <a:t>06/04/25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01271F0-76FE-3740-B0A1-940ECD2F94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6C0EC6-06F5-1C44-9B63-598F5FD84D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937FA-331A-7144-94BA-94060735F9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6336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FED0D3-4CD9-9947-85F2-F5E235E7CC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9621" y="611724"/>
            <a:ext cx="9144000" cy="647060"/>
          </a:xfrm>
        </p:spPr>
        <p:txBody>
          <a:bodyPr>
            <a:normAutofit fontScale="90000"/>
          </a:bodyPr>
          <a:lstStyle/>
          <a:p>
            <a:r>
              <a:rPr lang="it-IT" sz="4400" dirty="0"/>
              <a:t>I Piani di risanamento attestati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87564A-D976-E04A-B8E1-D4C47E2D07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9621" y="1576872"/>
            <a:ext cx="9144000" cy="4467668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Il dato normativo di partenza </a:t>
            </a:r>
            <a:r>
              <a:rPr lang="it-IT" dirty="0">
                <a:sym typeface="Wingdings" pitchFamily="2" charset="2"/>
              </a:rPr>
              <a:t></a:t>
            </a:r>
            <a:r>
              <a:rPr lang="it-IT" dirty="0"/>
              <a:t> art. 166, comma 3, </a:t>
            </a:r>
            <a:r>
              <a:rPr lang="it-IT" dirty="0" err="1"/>
              <a:t>lett</a:t>
            </a:r>
            <a:r>
              <a:rPr lang="it-IT" dirty="0"/>
              <a:t>. d) </a:t>
            </a:r>
            <a:r>
              <a:rPr lang="it-IT" dirty="0" err="1"/>
              <a:t>c.c.i.i</a:t>
            </a:r>
            <a:r>
              <a:rPr lang="it-IT" dirty="0"/>
              <a:t>. </a:t>
            </a:r>
            <a:r>
              <a:rPr lang="it-IT" dirty="0">
                <a:sym typeface="Wingdings" pitchFamily="2" charset="2"/>
              </a:rPr>
              <a:t> esenzione dall’azione revocatoria</a:t>
            </a:r>
          </a:p>
          <a:p>
            <a:endParaRPr lang="it-IT" dirty="0"/>
          </a:p>
          <a:p>
            <a:r>
              <a:rPr lang="it-IT" dirty="0"/>
              <a:t>Rinvia agli artt. 56 e 284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  <a:p>
            <a:pPr algn="just"/>
            <a:r>
              <a:rPr lang="it-IT" dirty="0"/>
              <a:t>Precisa strutturazione dei contenuti del Piano</a:t>
            </a:r>
          </a:p>
          <a:p>
            <a:pPr algn="just"/>
            <a:r>
              <a:rPr lang="it-IT" dirty="0"/>
              <a:t>[…] </a:t>
            </a:r>
          </a:p>
          <a:p>
            <a:pPr marL="342900" indent="-342900" algn="just">
              <a:buFontTx/>
              <a:buChar char="-"/>
            </a:pPr>
            <a:r>
              <a:rPr lang="it-IT" dirty="0"/>
              <a:t>I tempi e le azioni che consentono di verificare la progressiva realizzazione del piano, prevedendo le azioni correttive in caso di scostamento;</a:t>
            </a:r>
          </a:p>
          <a:p>
            <a:pPr marL="342900" indent="-342900" algn="just">
              <a:buFontTx/>
              <a:buChar char="-"/>
            </a:pPr>
            <a:r>
              <a:rPr lang="it-IT" dirty="0"/>
              <a:t>Il «piano industriale» </a:t>
            </a:r>
            <a:r>
              <a:rPr lang="it-IT" dirty="0">
                <a:sym typeface="Wingdings" pitchFamily="2" charset="2"/>
              </a:rPr>
              <a:t> è utilizzabile solo per garantire la </a:t>
            </a:r>
            <a:r>
              <a:rPr lang="it-IT" dirty="0">
                <a:solidFill>
                  <a:srgbClr val="FF0000"/>
                </a:solidFill>
                <a:sym typeface="Wingdings" pitchFamily="2" charset="2"/>
              </a:rPr>
              <a:t>continuità aziendale</a:t>
            </a:r>
          </a:p>
          <a:p>
            <a:pPr marL="342900" indent="-342900" algn="just">
              <a:buFontTx/>
              <a:buChar char="-"/>
            </a:pPr>
            <a:r>
              <a:rPr lang="it-IT" dirty="0"/>
              <a:t>I tempi di esecuzione per assicurare il riequilibrio, indicazione costi e fabbisogni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7EB4D934-6A7A-E446-AA4E-F4719EA98154}"/>
              </a:ext>
            </a:extLst>
          </p:cNvPr>
          <p:cNvSpPr/>
          <p:nvPr/>
        </p:nvSpPr>
        <p:spPr>
          <a:xfrm>
            <a:off x="5812972" y="2196935"/>
            <a:ext cx="257298" cy="41563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874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C406D5-B12B-E249-8E9B-79200ECDBA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5646420"/>
          </a:xfrm>
        </p:spPr>
        <p:txBody>
          <a:bodyPr>
            <a:normAutofit lnSpcReduction="10000"/>
          </a:bodyPr>
          <a:lstStyle/>
          <a:p>
            <a:r>
              <a:rPr lang="it-IT" dirty="0"/>
              <a:t>Gli effetti legali si producono:</a:t>
            </a:r>
          </a:p>
          <a:p>
            <a:pPr marL="0" indent="0">
              <a:buNone/>
            </a:pPr>
            <a:endParaRPr lang="it-IT" dirty="0"/>
          </a:p>
          <a:p>
            <a:pPr marL="571500" indent="-571500">
              <a:buFont typeface="+mj-lt"/>
              <a:buAutoNum type="romanLcPeriod"/>
            </a:pPr>
            <a:r>
              <a:rPr lang="it-IT" dirty="0"/>
              <a:t>in virtù di un </a:t>
            </a:r>
            <a:r>
              <a:rPr lang="it-IT" b="1" dirty="0"/>
              <a:t>procedimento giudiziale </a:t>
            </a:r>
            <a:r>
              <a:rPr lang="it-IT" dirty="0"/>
              <a:t>all’interno del quale viene dedotta la vicenda negoziale</a:t>
            </a:r>
          </a:p>
          <a:p>
            <a:pPr marL="571500" indent="-571500">
              <a:buFont typeface="+mj-lt"/>
              <a:buAutoNum type="romanLcPeriod"/>
            </a:pPr>
            <a:r>
              <a:rPr lang="it-IT" dirty="0"/>
              <a:t>che culminerà con </a:t>
            </a:r>
            <a:r>
              <a:rPr lang="it-IT" b="1" dirty="0"/>
              <a:t>l’omologazione</a:t>
            </a:r>
            <a:r>
              <a:rPr lang="it-IT" dirty="0"/>
              <a:t> dell’accordo da parte del tribunale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dirty="0"/>
              <a:t>Condizioni di </a:t>
            </a:r>
            <a:r>
              <a:rPr lang="it-IT" dirty="0" err="1"/>
              <a:t>omologabilità</a:t>
            </a:r>
            <a:r>
              <a:rPr lang="it-IT" dirty="0"/>
              <a:t> dell’accordo:</a:t>
            </a:r>
          </a:p>
          <a:p>
            <a:pPr marL="514350" indent="-514350">
              <a:buFont typeface="+mj-lt"/>
              <a:buAutoNum type="alphaLcPeriod"/>
            </a:pPr>
            <a:r>
              <a:rPr lang="it-IT" dirty="0"/>
              <a:t>Quanto alle </a:t>
            </a:r>
            <a:r>
              <a:rPr lang="it-IT" dirty="0">
                <a:highlight>
                  <a:srgbClr val="FFFF00"/>
                </a:highlight>
              </a:rPr>
              <a:t>parti</a:t>
            </a:r>
          </a:p>
          <a:p>
            <a:pPr marL="0" indent="0">
              <a:buNone/>
            </a:pPr>
            <a:r>
              <a:rPr lang="it-IT" dirty="0"/>
              <a:t>	i) un imprenditore in crisi, anche non commerciale, ma diverso 	dall’imprenditore minore</a:t>
            </a:r>
          </a:p>
          <a:p>
            <a:pPr marL="0" indent="0">
              <a:buNone/>
            </a:pPr>
            <a:r>
              <a:rPr lang="it-IT" dirty="0"/>
              <a:t>	ii) uno o più creditori che rappresentino almeno il 60%</a:t>
            </a:r>
          </a:p>
        </p:txBody>
      </p:sp>
    </p:spTree>
    <p:extLst>
      <p:ext uri="{BB962C8B-B14F-4D97-AF65-F5344CB8AC3E}">
        <p14:creationId xmlns:p14="http://schemas.microsoft.com/office/powerpoint/2010/main" val="1652370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F5FF9B-FD67-D44E-AE86-CAF78940E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99794"/>
            <a:ext cx="10515600" cy="542099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it-IT" dirty="0"/>
              <a:t>Quanto allo </a:t>
            </a:r>
            <a:r>
              <a:rPr lang="it-IT" b="1" dirty="0"/>
              <a:t>struttura</a:t>
            </a:r>
            <a:r>
              <a:rPr lang="it-IT" dirty="0"/>
              <a:t>, l’art. 57 specifica che l’accordo dovrà fondarsi su un piano redatto secondo modalità e contenuti esaminate per il piano di risanamento ex art. 56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  <a:p>
            <a:pPr marL="514350" indent="-514350">
              <a:buFont typeface="+mj-lt"/>
              <a:buAutoNum type="alphaLcPeriod" startAt="2"/>
            </a:pPr>
            <a:endParaRPr lang="it-IT" dirty="0"/>
          </a:p>
          <a:p>
            <a:pPr marL="514350" indent="-514350">
              <a:buFont typeface="+mj-lt"/>
              <a:buAutoNum type="alphaLcPeriod" startAt="2"/>
            </a:pPr>
            <a:r>
              <a:rPr lang="it-IT" dirty="0"/>
              <a:t>Quanto alle </a:t>
            </a:r>
            <a:r>
              <a:rPr lang="it-IT" b="1" dirty="0"/>
              <a:t>finalità</a:t>
            </a:r>
            <a:r>
              <a:rPr lang="it-IT" dirty="0"/>
              <a:t> dell’accordo:</a:t>
            </a:r>
          </a:p>
          <a:p>
            <a:pPr marL="0" indent="0" algn="just">
              <a:buNone/>
            </a:pPr>
            <a:r>
              <a:rPr lang="it-IT" dirty="0"/>
              <a:t>	i) consistere in una ristrutturazione dei debiti, potendosi offrire 	un trattamento differenziato pur nella omogeneità delle posizioni 	giuridiche ed economiche, liberamente accettabile o meno dai 	creditori</a:t>
            </a:r>
          </a:p>
          <a:p>
            <a:pPr marL="0" indent="0" algn="just">
              <a:buNone/>
            </a:pPr>
            <a:r>
              <a:rPr lang="it-IT" dirty="0"/>
              <a:t>	ii) Idoneo ad assicurare l’integrale pagamento dei creditori 	estranei </a:t>
            </a:r>
            <a:r>
              <a:rPr lang="it-IT" dirty="0">
                <a:solidFill>
                  <a:srgbClr val="FF0000"/>
                </a:solidFill>
              </a:rPr>
              <a:t>entro 120 giorni dall’omologazione se già scaduti ovvero 	dalla successiva scadenza (art. 57, comma 3, </a:t>
            </a:r>
            <a:r>
              <a:rPr lang="it-IT" dirty="0" err="1">
                <a:solidFill>
                  <a:srgbClr val="FF0000"/>
                </a:solidFill>
              </a:rPr>
              <a:t>c.c.i.i</a:t>
            </a:r>
            <a:r>
              <a:rPr lang="it-IT" dirty="0">
                <a:solidFill>
                  <a:srgbClr val="FF0000"/>
                </a:solidFill>
              </a:rPr>
              <a:t>.)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64801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AC59A4-6E13-E942-825E-B75B4F9FD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7240"/>
            <a:ext cx="10515600" cy="5097780"/>
          </a:xfrm>
        </p:spPr>
        <p:txBody>
          <a:bodyPr>
            <a:normAutofit/>
          </a:bodyPr>
          <a:lstStyle/>
          <a:p>
            <a:r>
              <a:rPr lang="it-IT" dirty="0"/>
              <a:t>Il giudizio sulla fattibilità/idoneità si dovrà fondare sulla </a:t>
            </a:r>
            <a:r>
              <a:rPr lang="it-IT" b="1" dirty="0"/>
              <a:t>attestazione</a:t>
            </a:r>
            <a:r>
              <a:rPr lang="it-IT" dirty="0"/>
              <a:t> di un professionista indipendente, che attesti *</a:t>
            </a:r>
          </a:p>
          <a:p>
            <a:pPr marL="0" indent="0">
              <a:buNone/>
            </a:pPr>
            <a:r>
              <a:rPr lang="it-IT" dirty="0"/>
              <a:t>	i) la </a:t>
            </a:r>
            <a:r>
              <a:rPr lang="it-IT" b="1" dirty="0"/>
              <a:t>veridicità</a:t>
            </a:r>
            <a:r>
              <a:rPr lang="it-IT" dirty="0"/>
              <a:t> dei dati aziendali sui quali si fonda il piano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ii) la sua </a:t>
            </a:r>
            <a:r>
              <a:rPr lang="it-IT" b="1" dirty="0"/>
              <a:t>fattibilità</a:t>
            </a:r>
            <a:r>
              <a:rPr lang="it-IT" dirty="0"/>
              <a:t> del percorso di risanamento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	iii) </a:t>
            </a:r>
            <a:r>
              <a:rPr lang="it-IT" b="1" dirty="0"/>
              <a:t>l’idoneità</a:t>
            </a:r>
            <a:r>
              <a:rPr lang="it-IT" dirty="0"/>
              <a:t> dell’accordo e del piano a garantire l’integrale 	pagamento dei creditori estranei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(*) sotto la propria responsabilità civile e penale ex art. 342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14862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4C507A-AAFC-544D-964E-7F93DAD7F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600" dirty="0"/>
              <a:t>La fase introduttiva del procedimento e gli effetti immediati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983EE-AE08-A148-B6D3-381B165C7C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b="1" dirty="0"/>
              <a:t>Deposito</a:t>
            </a:r>
            <a:r>
              <a:rPr lang="it-IT" dirty="0"/>
              <a:t> dell’accordo (già sottoscritto, anche se possibile con efficacia negoziale condizionata all’omologazione), mediante </a:t>
            </a:r>
            <a:r>
              <a:rPr lang="it-IT" dirty="0">
                <a:solidFill>
                  <a:srgbClr val="FF0000"/>
                </a:solidFill>
              </a:rPr>
              <a:t>ricorso </a:t>
            </a:r>
            <a:r>
              <a:rPr lang="it-IT" dirty="0"/>
              <a:t>con cui si richiede </a:t>
            </a:r>
            <a:r>
              <a:rPr lang="it-IT" dirty="0">
                <a:solidFill>
                  <a:srgbClr val="FF0000"/>
                </a:solidFill>
              </a:rPr>
              <a:t>l’omologazione</a:t>
            </a:r>
            <a:r>
              <a:rPr lang="it-IT" dirty="0"/>
              <a:t> (art. 37) presso il Tribunale del luogo in cui sussiste il COMI (art. 27) dell’impresa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L’accordo verrà </a:t>
            </a:r>
            <a:r>
              <a:rPr lang="it-IT" b="1" dirty="0"/>
              <a:t>pubblicato</a:t>
            </a:r>
            <a:r>
              <a:rPr lang="it-IT" dirty="0"/>
              <a:t> nel registro delle imprese, così </a:t>
            </a:r>
            <a:r>
              <a:rPr lang="it-IT" dirty="0">
                <a:solidFill>
                  <a:srgbClr val="FF0000"/>
                </a:solidFill>
              </a:rPr>
              <a:t>producendo già subito i primi effetti legali, quindi ulteriori</a:t>
            </a:r>
            <a:r>
              <a:rPr lang="it-IT" dirty="0"/>
              <a:t>, rispetto a quelli negoziali art. 40, comma 4, </a:t>
            </a:r>
            <a:r>
              <a:rPr lang="it-IT" dirty="0" err="1"/>
              <a:t>c.c.i.i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74725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73F5250-967A-2C40-8115-5DCAACB21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040" y="831214"/>
            <a:ext cx="10515600" cy="5192395"/>
          </a:xfrm>
        </p:spPr>
        <p:txBody>
          <a:bodyPr/>
          <a:lstStyle/>
          <a:p>
            <a:pPr marL="514350" indent="-514350" algn="just">
              <a:buAutoNum type="alphaLcParenR"/>
            </a:pPr>
            <a:r>
              <a:rPr lang="it-IT" b="1" dirty="0"/>
              <a:t>Blocco temporaneo delle azioni esecutive e cautelari</a:t>
            </a:r>
            <a:r>
              <a:rPr lang="it-IT" dirty="0"/>
              <a:t>, inclusa la domanda di </a:t>
            </a:r>
            <a:r>
              <a:rPr lang="it-IT" dirty="0" err="1"/>
              <a:t>l.g</a:t>
            </a:r>
            <a:r>
              <a:rPr lang="it-IT" dirty="0"/>
              <a:t>.: non è un effetto automatico, ma si produce solo su istanza del ricorrente ex art. 54 </a:t>
            </a:r>
            <a:r>
              <a:rPr lang="it-IT" dirty="0" err="1"/>
              <a:t>c.c.i.i</a:t>
            </a:r>
            <a:endParaRPr lang="it-IT" dirty="0"/>
          </a:p>
          <a:p>
            <a:pPr marL="0" indent="0" algn="just">
              <a:buNone/>
            </a:pPr>
            <a:r>
              <a:rPr lang="it-IT" dirty="0"/>
              <a:t>	</a:t>
            </a:r>
            <a:r>
              <a:rPr lang="it-IT" b="1" dirty="0"/>
              <a:t>sub a) </a:t>
            </a:r>
            <a:r>
              <a:rPr lang="it-IT" dirty="0"/>
              <a:t>i creditori non potranno acquisire cause di prelazione 	senza in consenso del debitore, pur potendo contare sulla 	sospensione di ogni termine di prescrizione (art. 64, comma 1, 	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Si tratta di un «ombrello protettivo» nei confronti dei creditori estranei, che può essere anticipato sin dalla fase delle trattative e che implica anche il venir meno degli obblighi sugli </a:t>
            </a:r>
            <a:r>
              <a:rPr lang="it-IT" dirty="0" err="1"/>
              <a:t>amm.ri</a:t>
            </a:r>
            <a:r>
              <a:rPr lang="it-IT" dirty="0"/>
              <a:t> di società sul </a:t>
            </a:r>
            <a:r>
              <a:rPr lang="it-IT" dirty="0" err="1"/>
              <a:t>capitalita</a:t>
            </a:r>
            <a:r>
              <a:rPr lang="it-IT" dirty="0"/>
              <a:t> (art. 64, comma 1,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0C673B5C-1A7F-E442-AE03-8B2368E643B4}"/>
              </a:ext>
            </a:extLst>
          </p:cNvPr>
          <p:cNvSpPr/>
          <p:nvPr/>
        </p:nvSpPr>
        <p:spPr>
          <a:xfrm>
            <a:off x="5497830" y="3520440"/>
            <a:ext cx="320040" cy="5943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4884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C3CF409-01D4-AD43-B46A-7E1D6B22B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8325"/>
            <a:ext cx="10515600" cy="52381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it-IT" b="1" dirty="0"/>
              <a:t>Se concesse le misure protettive</a:t>
            </a:r>
            <a:r>
              <a:rPr lang="it-IT" dirty="0"/>
              <a:t>, i creditori non potranno rifiutare l’adempimento dei contratti in corso di esecuzione o provocarne la risoluzione</a:t>
            </a:r>
          </a:p>
          <a:p>
            <a:pPr marL="0" indent="0" algn="just">
              <a:buNone/>
            </a:pPr>
            <a:r>
              <a:rPr lang="it-IT" dirty="0"/>
              <a:t>	</a:t>
            </a:r>
            <a:r>
              <a:rPr lang="it-IT" b="1" dirty="0"/>
              <a:t>sub b)</a:t>
            </a:r>
            <a:r>
              <a:rPr lang="it-IT" dirty="0"/>
              <a:t> anche se sussiste l’inadempimento del debitore, ove si 	tratti di contratti essenziali in corso di esecuzione, cioè necessari 	per la continuazione della gestione corrente dell’impresa (art. 64 	comma 5, 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  <a:p>
            <a:pPr marL="0" indent="0" algn="just">
              <a:buNone/>
            </a:pPr>
            <a:endParaRPr lang="it-IT" dirty="0"/>
          </a:p>
          <a:p>
            <a:pPr marL="514350" indent="-514350" algn="just">
              <a:buFont typeface="+mj-lt"/>
              <a:buAutoNum type="alphaLcPeriod" startAt="3"/>
            </a:pPr>
            <a:r>
              <a:rPr lang="it-IT" dirty="0"/>
              <a:t>Il debitore potrà chiedere di essere autorizzato a contrarre </a:t>
            </a:r>
            <a:r>
              <a:rPr lang="it-IT" b="1" dirty="0"/>
              <a:t>nuovi finanziamenti</a:t>
            </a:r>
            <a:r>
              <a:rPr lang="it-IT" dirty="0"/>
              <a:t>, anche mediante concessione di garanzia, </a:t>
            </a:r>
            <a:r>
              <a:rPr lang="it-IT" b="1" dirty="0"/>
              <a:t>prededucibili</a:t>
            </a:r>
          </a:p>
        </p:txBody>
      </p:sp>
    </p:spTree>
    <p:extLst>
      <p:ext uri="{BB962C8B-B14F-4D97-AF65-F5344CB8AC3E}">
        <p14:creationId xmlns:p14="http://schemas.microsoft.com/office/powerpoint/2010/main" val="25671650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76E1A8-6193-8C4D-8A08-89E716048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it-IT" sz="4000" dirty="0"/>
              <a:t>L’omologazione dell’accordo e i suoi effetti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E88392-CBB9-FE46-A601-074C1357AF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1253330"/>
            <a:ext cx="10515600" cy="5330349"/>
          </a:xfrm>
        </p:spPr>
        <p:txBody>
          <a:bodyPr/>
          <a:lstStyle/>
          <a:p>
            <a:pPr algn="just"/>
            <a:r>
              <a:rPr lang="it-IT" sz="2400" dirty="0"/>
              <a:t>Avviato il procedimento volto all’omologazione dell’accordo, vi sarà la possibilità </a:t>
            </a:r>
            <a:r>
              <a:rPr lang="it-IT" sz="2400" b="1" dirty="0"/>
              <a:t>per i creditori non aderenti </a:t>
            </a:r>
            <a:r>
              <a:rPr lang="it-IT" sz="2400" dirty="0"/>
              <a:t>e </a:t>
            </a:r>
            <a:r>
              <a:rPr lang="it-IT" sz="2400" b="1" dirty="0"/>
              <a:t>per ogni altro interessato </a:t>
            </a:r>
            <a:r>
              <a:rPr lang="it-IT" sz="2400" dirty="0"/>
              <a:t>di proporre </a:t>
            </a:r>
            <a:r>
              <a:rPr lang="it-IT" sz="2400" dirty="0">
                <a:highlight>
                  <a:srgbClr val="FFFF00"/>
                </a:highlight>
              </a:rPr>
              <a:t>opposizione</a:t>
            </a:r>
          </a:p>
          <a:p>
            <a:pPr marL="0" indent="0" algn="just">
              <a:buNone/>
            </a:pPr>
            <a:endParaRPr lang="it-IT" sz="2400" dirty="0">
              <a:highlight>
                <a:srgbClr val="FFFF00"/>
              </a:highlight>
            </a:endParaRPr>
          </a:p>
          <a:p>
            <a:pPr marL="0" indent="0" algn="just">
              <a:buNone/>
            </a:pPr>
            <a:r>
              <a:rPr lang="it-IT" sz="2400" dirty="0"/>
              <a:t>Entro 30 (trenta) giorni dalla pubblicazione dell’accordo medesimo, investendo il tribunale del compito di vagliare se sussistono i requisiti di </a:t>
            </a:r>
            <a:r>
              <a:rPr lang="it-IT" sz="2400" dirty="0" err="1"/>
              <a:t>omologabilità</a:t>
            </a:r>
            <a:endParaRPr lang="it-IT" sz="2400" dirty="0"/>
          </a:p>
          <a:p>
            <a:pPr algn="just"/>
            <a:r>
              <a:rPr lang="it-IT" sz="2400" dirty="0"/>
              <a:t>Se, invece, non vi sono opposizioni il tribunale verificata: </a:t>
            </a:r>
          </a:p>
          <a:p>
            <a:pPr marL="0" indent="0" algn="just">
              <a:buNone/>
            </a:pPr>
            <a:r>
              <a:rPr lang="it-IT" sz="2400" dirty="0"/>
              <a:t>	a) la ritualità della proposta; </a:t>
            </a:r>
          </a:p>
          <a:p>
            <a:pPr marL="0" indent="0" algn="just">
              <a:buNone/>
            </a:pPr>
            <a:r>
              <a:rPr lang="it-IT" sz="2400" dirty="0"/>
              <a:t>	b) la sussistenza della documentazione prescritta dalla legge</a:t>
            </a:r>
          </a:p>
          <a:p>
            <a:pPr marL="0" indent="0" algn="just">
              <a:buNone/>
            </a:pPr>
            <a:endParaRPr lang="it-IT" sz="2400" dirty="0"/>
          </a:p>
          <a:p>
            <a:pPr marL="0" indent="0" algn="just">
              <a:buNone/>
            </a:pPr>
            <a:r>
              <a:rPr lang="it-IT" sz="2600" dirty="0"/>
              <a:t>Procedere alla omologazione con sentenza pubblicata nel registro delle imprese (art. 48, comma 5, </a:t>
            </a:r>
            <a:r>
              <a:rPr lang="it-IT" sz="2600" dirty="0" err="1"/>
              <a:t>c.c.i.i</a:t>
            </a:r>
            <a:r>
              <a:rPr lang="it-IT" sz="2600" dirty="0"/>
              <a:t>.)</a:t>
            </a:r>
          </a:p>
          <a:p>
            <a:pPr marL="0" indent="0" algn="just">
              <a:buNone/>
            </a:pPr>
            <a:r>
              <a:rPr lang="it-IT" sz="2600" dirty="0"/>
              <a:t>L’omologazione è il presupposto per la produzione degli effetti legali (v. retro)</a:t>
            </a:r>
          </a:p>
          <a:p>
            <a:pPr marL="0" indent="0" algn="just">
              <a:buNone/>
            </a:pPr>
            <a:endParaRPr lang="it-IT" sz="2600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71AB0868-BB1E-E24D-AB21-40FD9CB7EEC5}"/>
              </a:ext>
            </a:extLst>
          </p:cNvPr>
          <p:cNvSpPr/>
          <p:nvPr/>
        </p:nvSpPr>
        <p:spPr>
          <a:xfrm>
            <a:off x="5280660" y="2034540"/>
            <a:ext cx="217170" cy="4114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giù 4">
            <a:extLst>
              <a:ext uri="{FF2B5EF4-FFF2-40B4-BE49-F238E27FC236}">
                <a16:creationId xmlns:a16="http://schemas.microsoft.com/office/drawing/2014/main" id="{D5A5529D-1CC9-6B47-B010-2C8E9FEE6C6D}"/>
              </a:ext>
            </a:extLst>
          </p:cNvPr>
          <p:cNvSpPr/>
          <p:nvPr/>
        </p:nvSpPr>
        <p:spPr>
          <a:xfrm>
            <a:off x="5280660" y="4686300"/>
            <a:ext cx="217170" cy="37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4951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942ABB-EDDB-B948-A576-19D6C73A2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3615"/>
          </a:xfrm>
        </p:spPr>
        <p:txBody>
          <a:bodyPr>
            <a:noAutofit/>
          </a:bodyPr>
          <a:lstStyle/>
          <a:p>
            <a:pPr algn="ctr"/>
            <a:r>
              <a:rPr lang="it-IT" dirty="0"/>
              <a:t>L’esecuzione dell’accordo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6CFC863-D727-CF49-86E7-EBF0ED5C8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1451610"/>
            <a:ext cx="10515600" cy="4351338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L’accordo omologato dovrà essere eseguito dal debitore</a:t>
            </a:r>
          </a:p>
          <a:p>
            <a:r>
              <a:rPr lang="it-IT" dirty="0"/>
              <a:t>La vigilanza dell’esecuzione è affidata ai singoli creditori (sia aderenti, che estranei)</a:t>
            </a:r>
          </a:p>
          <a:p>
            <a:pPr algn="just"/>
            <a:r>
              <a:rPr lang="it-IT" dirty="0"/>
              <a:t>In ipotesi di inadempimento sarà possibile attivare l’azione di risoluzione di diritto comune ex art. 1453 c.c.</a:t>
            </a:r>
          </a:p>
          <a:p>
            <a:pPr algn="just"/>
            <a:r>
              <a:rPr lang="it-IT" dirty="0"/>
              <a:t>I creditori aderenti potrebbero anche attivare l’azione di annullamento ex art. 1442 c.c. se emergesse che il consenso è stato viziato da </a:t>
            </a:r>
            <a:r>
              <a:rPr lang="it-IT" i="1" dirty="0"/>
              <a:t>errore</a:t>
            </a:r>
            <a:r>
              <a:rPr lang="it-IT" dirty="0"/>
              <a:t> o </a:t>
            </a:r>
            <a:r>
              <a:rPr lang="it-IT" i="1" dirty="0"/>
              <a:t>dolo</a:t>
            </a:r>
          </a:p>
        </p:txBody>
      </p:sp>
    </p:spTree>
    <p:extLst>
      <p:ext uri="{BB962C8B-B14F-4D97-AF65-F5344CB8AC3E}">
        <p14:creationId xmlns:p14="http://schemas.microsoft.com/office/powerpoint/2010/main" val="2736177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B9A0681-C447-8644-91DC-1C80349F2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Modifica dell’accordo in fase esecutiva </a:t>
            </a:r>
            <a:br>
              <a:rPr lang="it-IT" dirty="0"/>
            </a:br>
            <a:r>
              <a:rPr lang="it-IT" dirty="0"/>
              <a:t>(art. 58)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066E0CC-157E-8A4D-A11C-C54BC730B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Durante la fase di esecuzione è possibile apportare delle modifiche coinvolgendo nuovamente il professionista attestatore 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Il Piano modificato e l’attestazione sono pubblicati nel registro delle imprese</a:t>
            </a:r>
          </a:p>
          <a:p>
            <a:pPr marL="0" indent="0" algn="just">
              <a:buNone/>
            </a:pPr>
            <a:r>
              <a:rPr lang="it-IT" dirty="0"/>
              <a:t>	a) della pubblicazione è dato avviso ai creditori</a:t>
            </a:r>
          </a:p>
          <a:p>
            <a:pPr marL="0" indent="0" algn="just">
              <a:buNone/>
            </a:pPr>
            <a:r>
              <a:rPr lang="it-IT" dirty="0"/>
              <a:t>	b) entro 30 (trenta) giorni dalla ricezione dell’avviso è ammessa 	opposizione con ricorso da depositarsi presso il tribunale che ha 	disposto l’omologazione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622815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DB16B7-619B-4C4A-A61E-BF9C425CF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varianti degli accordi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2CC8A1-2433-4146-8579-1C0E14F95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Gli </a:t>
            </a:r>
            <a:r>
              <a:rPr lang="it-IT" dirty="0">
                <a:solidFill>
                  <a:srgbClr val="FF0000"/>
                </a:solidFill>
              </a:rPr>
              <a:t>accordi agevolati (art. 60 </a:t>
            </a:r>
            <a:r>
              <a:rPr lang="it-IT" dirty="0" err="1">
                <a:solidFill>
                  <a:srgbClr val="FF0000"/>
                </a:solidFill>
              </a:rPr>
              <a:t>c.c.i.i</a:t>
            </a:r>
            <a:r>
              <a:rPr lang="it-IT" dirty="0">
                <a:solidFill>
                  <a:srgbClr val="FF0000"/>
                </a:solidFill>
              </a:rPr>
              <a:t>.) </a:t>
            </a:r>
            <a:r>
              <a:rPr lang="it-IT" dirty="0"/>
              <a:t>prevedono il dimezzamento della percentuale minima dei crediti spettanti ai creditori che aderiscono all’accordo: </a:t>
            </a:r>
            <a:r>
              <a:rPr lang="it-IT" b="1" dirty="0"/>
              <a:t>30%</a:t>
            </a:r>
            <a:r>
              <a:rPr lang="it-IT" dirty="0"/>
              <a:t>, anziché 60% 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Questa agevolazione è concessa a condizione che l’imprenditore: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it-IT" dirty="0"/>
              <a:t>Non proponga la moratoria dei creditori estranei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it-IT" dirty="0"/>
              <a:t>Non abbia richiesto e rinuncia a chiedere le misure protettive </a:t>
            </a:r>
          </a:p>
          <a:p>
            <a:pPr marL="571500" indent="-571500" algn="just">
              <a:buFont typeface="+mj-lt"/>
              <a:buAutoNum type="romanLcPeriod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71071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ED3F41-F1F8-B34D-8FBF-464332800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Presupposti ex art. 56 ccii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B1B5F7-5EA2-4E48-9564-79AE71A721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Imprenditore in stato di </a:t>
            </a:r>
            <a:r>
              <a:rPr lang="it-IT" b="1" dirty="0"/>
              <a:t>crisi</a:t>
            </a:r>
            <a:r>
              <a:rPr lang="it-IT" dirty="0"/>
              <a:t> o </a:t>
            </a:r>
            <a:r>
              <a:rPr lang="it-IT" b="1" dirty="0"/>
              <a:t>insolvente</a:t>
            </a:r>
            <a:r>
              <a:rPr lang="it-IT" dirty="0"/>
              <a:t>, non si specifica se debba essere commerciale o non minore --&gt; conseguire esonero azione revocatoria ordinaria e benefici fiscali sulle plusvalenze da riduzione crediti</a:t>
            </a:r>
          </a:p>
          <a:p>
            <a:pPr algn="just"/>
            <a:r>
              <a:rPr lang="it-IT" dirty="0"/>
              <a:t>Rivolto ai </a:t>
            </a:r>
            <a:r>
              <a:rPr lang="it-IT" b="1" dirty="0"/>
              <a:t>creditori</a:t>
            </a:r>
            <a:r>
              <a:rPr lang="it-IT" dirty="0"/>
              <a:t> o altre </a:t>
            </a:r>
            <a:r>
              <a:rPr lang="it-IT" b="1" dirty="0"/>
              <a:t>parti</a:t>
            </a:r>
            <a:r>
              <a:rPr lang="it-IT" dirty="0"/>
              <a:t> </a:t>
            </a:r>
            <a:r>
              <a:rPr lang="it-IT" b="1" dirty="0"/>
              <a:t>interessate</a:t>
            </a:r>
            <a:r>
              <a:rPr lang="it-IT" dirty="0"/>
              <a:t> (es. acquirente ramo d’azienda in esercizio)</a:t>
            </a:r>
          </a:p>
          <a:p>
            <a:pPr algn="just"/>
            <a:r>
              <a:rPr lang="it-IT" dirty="0"/>
              <a:t>Il piano deve essere oggetto di </a:t>
            </a:r>
            <a:r>
              <a:rPr lang="it-IT" b="1" dirty="0"/>
              <a:t>attestazione di fattibilità economica </a:t>
            </a:r>
            <a:r>
              <a:rPr lang="it-IT" dirty="0"/>
              <a:t>e di </a:t>
            </a:r>
            <a:r>
              <a:rPr lang="it-IT" b="1" dirty="0"/>
              <a:t>veridicità dei dati aziendali </a:t>
            </a:r>
            <a:r>
              <a:rPr lang="it-IT" b="1" dirty="0">
                <a:sym typeface="Wingdings" pitchFamily="2" charset="2"/>
              </a:rPr>
              <a:t> </a:t>
            </a:r>
            <a:r>
              <a:rPr lang="it-IT" b="1" dirty="0">
                <a:solidFill>
                  <a:srgbClr val="FF0000"/>
                </a:solidFill>
                <a:sym typeface="Wingdings" pitchFamily="2" charset="2"/>
              </a:rPr>
              <a:t>da un professionista indipendente</a:t>
            </a:r>
            <a:endParaRPr lang="it-IT" b="1" dirty="0"/>
          </a:p>
          <a:p>
            <a:pPr algn="just"/>
            <a:r>
              <a:rPr lang="it-IT" dirty="0"/>
              <a:t>Munito di </a:t>
            </a:r>
            <a:r>
              <a:rPr lang="it-IT" b="1" dirty="0"/>
              <a:t>data certa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715540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EB7EA4-A7FB-D64E-AE29-D6AA4E1AB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2460" y="854074"/>
            <a:ext cx="10515600" cy="5226685"/>
          </a:xfrm>
        </p:spPr>
        <p:txBody>
          <a:bodyPr>
            <a:normAutofit/>
          </a:bodyPr>
          <a:lstStyle/>
          <a:p>
            <a:pPr algn="just"/>
            <a:r>
              <a:rPr lang="it-IT" dirty="0"/>
              <a:t>Gli </a:t>
            </a:r>
            <a:r>
              <a:rPr lang="it-IT" dirty="0">
                <a:solidFill>
                  <a:srgbClr val="FF0000"/>
                </a:solidFill>
              </a:rPr>
              <a:t>accordi ad efficacia estesa</a:t>
            </a:r>
            <a:r>
              <a:rPr lang="it-IT" dirty="0"/>
              <a:t>, prevedono la possibilità che la ristrutturazione sia, appunto estesa, anche a tutti, o alcuni, creditori estranei in evidente deroga al principio di relatività degli effetti del contratto ex artt. 1372 e 1411 c.c.</a:t>
            </a:r>
          </a:p>
          <a:p>
            <a:pPr algn="just"/>
            <a:r>
              <a:rPr lang="it-IT" dirty="0"/>
              <a:t>L’estensione è possibile </a:t>
            </a:r>
            <a:r>
              <a:rPr lang="it-IT" u="sng" dirty="0"/>
              <a:t>a condizione </a:t>
            </a:r>
            <a:r>
              <a:rPr lang="it-IT" dirty="0"/>
              <a:t>che: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it-IT" dirty="0"/>
              <a:t>Si raggruppino i creditori </a:t>
            </a:r>
            <a:r>
              <a:rPr lang="it-IT" u="sng" dirty="0"/>
              <a:t>in categorie </a:t>
            </a:r>
            <a:r>
              <a:rPr lang="it-IT" dirty="0"/>
              <a:t>per </a:t>
            </a:r>
            <a:r>
              <a:rPr lang="it-IT" dirty="0" err="1"/>
              <a:t>omogenità</a:t>
            </a:r>
            <a:r>
              <a:rPr lang="it-IT" dirty="0"/>
              <a:t> di posizione giuridica ed interessi economici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it-IT" dirty="0"/>
              <a:t>Si raggiunga una adesione del 75% all’interno di ogni categoria (art. 61, comma 1 e 2, </a:t>
            </a:r>
            <a:r>
              <a:rPr lang="it-IT" dirty="0" err="1"/>
              <a:t>lett</a:t>
            </a:r>
            <a:r>
              <a:rPr lang="it-IT" dirty="0"/>
              <a:t>. b)</a:t>
            </a:r>
          </a:p>
          <a:p>
            <a:pPr marL="571500" indent="-571500" algn="just">
              <a:buFont typeface="+mj-lt"/>
              <a:buAutoNum type="romanLcPeriod"/>
            </a:pPr>
            <a:r>
              <a:rPr lang="it-IT" dirty="0"/>
              <a:t>Il piano deve prevedere la prosecuzione dell’attività d’impresa in via diretta o indiretta ex art. 84 </a:t>
            </a:r>
            <a:r>
              <a:rPr lang="it-IT" dirty="0" err="1"/>
              <a:t>c.c.i.i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657123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AF7ADF-677E-C742-8507-8BCD1767F3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330" y="1253331"/>
            <a:ext cx="10515600" cy="4351338"/>
          </a:xfrm>
        </p:spPr>
        <p:txBody>
          <a:bodyPr/>
          <a:lstStyle/>
          <a:p>
            <a:pPr marL="571500" indent="-571500" algn="just">
              <a:buFont typeface="+mj-lt"/>
              <a:buAutoNum type="romanLcPeriod" startAt="4"/>
            </a:pPr>
            <a:r>
              <a:rPr lang="it-IT" dirty="0"/>
              <a:t>Il debitore ha notificato l’accordo, la domanda di omologazione e i documenti a tutti i creditori nei cui confronti si chiede l’estensione degli effetti</a:t>
            </a:r>
          </a:p>
          <a:p>
            <a:pPr marL="571500" indent="-571500" algn="just">
              <a:buFont typeface="+mj-lt"/>
              <a:buAutoNum type="romanLcPeriod" startAt="4"/>
            </a:pPr>
            <a:r>
              <a:rPr lang="it-IT" dirty="0"/>
              <a:t>I creditori della medesima categoria non aderenti a cui vengono estesi gli effetti possono risultare soddisfatti in base all’accordo in misura non inferiore rispetto a quanto riceverebbero in caso di apertura della </a:t>
            </a:r>
            <a:r>
              <a:rPr lang="it-IT" dirty="0" err="1"/>
              <a:t>l.g</a:t>
            </a:r>
            <a:r>
              <a:rPr lang="it-IT" dirty="0"/>
              <a:t>.</a:t>
            </a:r>
          </a:p>
          <a:p>
            <a:pPr marL="571500" indent="-571500" algn="just">
              <a:buFont typeface="+mj-lt"/>
              <a:buAutoNum type="romanLcPeriod" startAt="4"/>
            </a:pPr>
            <a:r>
              <a:rPr lang="it-IT" dirty="0"/>
              <a:t>L’estensione non potrà imporre ai creditori estranei nuove prestazioni, ovvero la concessione o il mantenimento di nuova finanza (art. 61, comma 4)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99838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20CF94-1175-F746-8F5F-B18FF5E87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5465"/>
            <a:ext cx="10515600" cy="4351338"/>
          </a:xfrm>
        </p:spPr>
        <p:txBody>
          <a:bodyPr/>
          <a:lstStyle/>
          <a:p>
            <a:r>
              <a:rPr lang="it-IT" dirty="0"/>
              <a:t>Gli </a:t>
            </a:r>
            <a:r>
              <a:rPr lang="it-IT" dirty="0">
                <a:solidFill>
                  <a:srgbClr val="FF0000"/>
                </a:solidFill>
              </a:rPr>
              <a:t>accordi con banche ed intermediari finanziari o cessionari dei loro crediti </a:t>
            </a:r>
            <a:r>
              <a:rPr lang="it-IT" dirty="0"/>
              <a:t>sono una speciale disciplina degli accordi ad efficacia estesa prevista dall’art. 61, comma 5, </a:t>
            </a:r>
            <a:r>
              <a:rPr lang="it-IT" dirty="0" err="1"/>
              <a:t>c.c.i.i</a:t>
            </a:r>
            <a:r>
              <a:rPr lang="it-IT" dirty="0"/>
              <a:t>. </a:t>
            </a:r>
          </a:p>
          <a:p>
            <a:pPr marL="0" indent="0">
              <a:buNone/>
            </a:pPr>
            <a:r>
              <a:rPr lang="it-IT" dirty="0"/>
              <a:t>La specialità attiene:</a:t>
            </a:r>
          </a:p>
          <a:p>
            <a:r>
              <a:rPr lang="it-IT" dirty="0"/>
              <a:t>I debiti  «finanziari» devono essere in misura non inferiore alla metà dell’indebitamento complessivo</a:t>
            </a:r>
          </a:p>
          <a:p>
            <a:r>
              <a:rPr lang="it-IT" dirty="0"/>
              <a:t>Ammissibile anche per Piani liquidatori</a:t>
            </a:r>
          </a:p>
          <a:p>
            <a:r>
              <a:rPr lang="it-IT" dirty="0"/>
              <a:t>L’accordo non produce effetti nei confronti degli altri creditori </a:t>
            </a:r>
          </a:p>
        </p:txBody>
      </p:sp>
    </p:spTree>
    <p:extLst>
      <p:ext uri="{BB962C8B-B14F-4D97-AF65-F5344CB8AC3E}">
        <p14:creationId xmlns:p14="http://schemas.microsoft.com/office/powerpoint/2010/main" val="11325016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42C658-B92F-FA41-88B1-538CC5368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Le convenzioni di moratoria (art. 62 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2C4215-7B78-0245-9F6B-0A3C6F00E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arenR"/>
            </a:pPr>
            <a:r>
              <a:rPr lang="it-IT" dirty="0"/>
              <a:t>La </a:t>
            </a:r>
            <a:r>
              <a:rPr lang="it-IT" b="1" dirty="0"/>
              <a:t>finalità</a:t>
            </a:r>
            <a:r>
              <a:rPr lang="it-IT" dirty="0"/>
              <a:t> è «disciplinare in via provvisoria gli effetti della crisi»</a:t>
            </a:r>
          </a:p>
          <a:p>
            <a:pPr marL="514350" indent="-514350">
              <a:buFont typeface="+mj-lt"/>
              <a:buAutoNum type="alphaLcParenR"/>
            </a:pPr>
            <a:r>
              <a:rPr lang="it-IT" dirty="0"/>
              <a:t>Il possibile </a:t>
            </a:r>
            <a:r>
              <a:rPr lang="it-IT" b="1" dirty="0"/>
              <a:t>contenuto</a:t>
            </a:r>
            <a:r>
              <a:rPr lang="it-IT" dirty="0"/>
              <a:t> che potrà avere portata meramente dilatoria, di rinuncia agli atti o di sospensione di azioni esecutive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b="1" dirty="0"/>
          </a:p>
          <a:p>
            <a:pPr marL="0" indent="0" algn="just">
              <a:buNone/>
            </a:pPr>
            <a:r>
              <a:rPr lang="it-IT" b="1" dirty="0"/>
              <a:t>Senza poter prevedere effetti remissori o di rinuncia al credito da parte degli intermediari coinvolti</a:t>
            </a:r>
          </a:p>
          <a:p>
            <a:pPr marL="0" indent="0" algn="just">
              <a:buNone/>
            </a:pPr>
            <a:r>
              <a:rPr lang="it-IT" b="1" dirty="0">
                <a:solidFill>
                  <a:srgbClr val="FF0000"/>
                </a:solidFill>
              </a:rPr>
              <a:t>Possibile soltanto una dilazione temporale dell’esigibilità del credito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7703D8FB-CB25-6D46-A61A-576D106A2B90}"/>
              </a:ext>
            </a:extLst>
          </p:cNvPr>
          <p:cNvSpPr/>
          <p:nvPr/>
        </p:nvSpPr>
        <p:spPr>
          <a:xfrm>
            <a:off x="5497830" y="3429000"/>
            <a:ext cx="365760" cy="6629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9681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146604-EED0-2E4A-A9E0-D9A053B7D2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602614"/>
            <a:ext cx="10515600" cy="5615305"/>
          </a:xfrm>
        </p:spPr>
        <p:txBody>
          <a:bodyPr/>
          <a:lstStyle/>
          <a:p>
            <a:r>
              <a:rPr lang="it-IT" dirty="0">
                <a:solidFill>
                  <a:srgbClr val="FF0000"/>
                </a:solidFill>
              </a:rPr>
              <a:t>Efficacia anche nei confronti dei non aderenti </a:t>
            </a:r>
            <a:r>
              <a:rPr lang="it-IT" dirty="0"/>
              <a:t>che appartengono alla medesima categoria se:</a:t>
            </a:r>
          </a:p>
          <a:p>
            <a:pPr marL="0" indent="0">
              <a:buNone/>
            </a:pPr>
            <a:r>
              <a:rPr lang="it-IT" dirty="0"/>
              <a:t>	a) suddivisi i creditori in categorie (= </a:t>
            </a:r>
            <a:r>
              <a:rPr lang="it-IT" dirty="0" err="1"/>
              <a:t>adr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	b) in ogni categoria aderenti &gt; 75%</a:t>
            </a:r>
          </a:p>
          <a:p>
            <a:pPr marL="0" indent="0">
              <a:buNone/>
            </a:pPr>
            <a:r>
              <a:rPr lang="it-IT" dirty="0"/>
              <a:t>	c) e comunque tutti i creditori avvisati</a:t>
            </a:r>
          </a:p>
          <a:p>
            <a:pPr marL="0" indent="0">
              <a:buNone/>
            </a:pPr>
            <a:r>
              <a:rPr lang="it-IT" dirty="0"/>
              <a:t>	d) non risultano pregiudicati rispetto a quanto potrebbero 	ricevere nel caso di apertura della </a:t>
            </a:r>
            <a:r>
              <a:rPr lang="it-IT" dirty="0" err="1"/>
              <a:t>l.g</a:t>
            </a:r>
            <a:r>
              <a:rPr lang="it-IT" dirty="0"/>
              <a:t>.</a:t>
            </a:r>
          </a:p>
          <a:p>
            <a:pPr marL="0" indent="0">
              <a:buNone/>
            </a:pPr>
            <a:r>
              <a:rPr lang="it-IT" dirty="0"/>
              <a:t>	e) un professionista indipendente abbia attestato la veridicità dei 	dati aziendali, l’idoneità a disciplinare provvisoriamente la crisi, 	la ricorrenza del </a:t>
            </a:r>
            <a:r>
              <a:rPr lang="it-IT" dirty="0">
                <a:highlight>
                  <a:srgbClr val="FFFF00"/>
                </a:highlight>
              </a:rPr>
              <a:t>presupposto dell’assenza di pregiudizio</a:t>
            </a:r>
          </a:p>
        </p:txBody>
      </p:sp>
    </p:spTree>
    <p:extLst>
      <p:ext uri="{BB962C8B-B14F-4D97-AF65-F5344CB8AC3E}">
        <p14:creationId xmlns:p14="http://schemas.microsoft.com/office/powerpoint/2010/main" val="5395650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9389E7-1927-9549-9943-42629D7DF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603606"/>
            <a:ext cx="10515600" cy="5420003"/>
          </a:xfrm>
        </p:spPr>
        <p:txBody>
          <a:bodyPr/>
          <a:lstStyle/>
          <a:p>
            <a:r>
              <a:rPr lang="it-IT" dirty="0"/>
              <a:t>Possibilità di una fase giudiziale e contenziosa, soltanto eventuale che potrà essere introdotta per mezzo di una opposizione (art. 62, comma 5 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Per contestare la sussistenza dei presupposti per l’estensione.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/>
              <a:t>Dubbi sull’efficacia della sentenza che decide dell’opposizione:</a:t>
            </a:r>
          </a:p>
          <a:p>
            <a:pPr marL="0" indent="0">
              <a:buNone/>
            </a:pPr>
            <a:r>
              <a:rPr lang="it-IT" dirty="0"/>
              <a:t>	a) limitata all’opponente, che non vuole l’estensione</a:t>
            </a:r>
          </a:p>
          <a:p>
            <a:pPr marL="0" indent="0">
              <a:buNone/>
            </a:pPr>
            <a:r>
              <a:rPr lang="it-IT" dirty="0"/>
              <a:t>	b) esclusa efficacia estesa per tutti i non aderenti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E17DA4E6-AB27-8C4B-AD09-F8B66A2BE0B7}"/>
              </a:ext>
            </a:extLst>
          </p:cNvPr>
          <p:cNvSpPr/>
          <p:nvPr/>
        </p:nvSpPr>
        <p:spPr>
          <a:xfrm>
            <a:off x="5383530" y="2080260"/>
            <a:ext cx="262890" cy="8229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giù 5">
            <a:extLst>
              <a:ext uri="{FF2B5EF4-FFF2-40B4-BE49-F238E27FC236}">
                <a16:creationId xmlns:a16="http://schemas.microsoft.com/office/drawing/2014/main" id="{071E608A-A7E4-E746-A148-BDBF92D4BAF7}"/>
              </a:ext>
            </a:extLst>
          </p:cNvPr>
          <p:cNvSpPr/>
          <p:nvPr/>
        </p:nvSpPr>
        <p:spPr>
          <a:xfrm>
            <a:off x="5383530" y="3943350"/>
            <a:ext cx="365760" cy="537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59044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89DF8D-E5FE-CD40-AE5C-8BBCA7EF6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3595"/>
          </a:xfrm>
        </p:spPr>
        <p:txBody>
          <a:bodyPr/>
          <a:lstStyle/>
          <a:p>
            <a:pPr algn="ctr"/>
            <a:r>
              <a:rPr lang="it-IT" dirty="0"/>
              <a:t>Piano di risanamento omologato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838AF4-E264-BD4C-A256-1CE2F462D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8660" y="1188720"/>
            <a:ext cx="10515600" cy="4994910"/>
          </a:xfrm>
        </p:spPr>
        <p:txBody>
          <a:bodyPr>
            <a:normAutofit/>
          </a:bodyPr>
          <a:lstStyle/>
          <a:p>
            <a:r>
              <a:rPr lang="it-IT" dirty="0"/>
              <a:t>Introdotto con il d. </a:t>
            </a:r>
            <a:r>
              <a:rPr lang="it-IT" dirty="0" err="1"/>
              <a:t>lgs</a:t>
            </a:r>
            <a:r>
              <a:rPr lang="it-IT" dirty="0"/>
              <a:t>. «correttivo» 83/2022 che ha inserito il Capo I-bis pochi giorni prima dell’entrata in vigore</a:t>
            </a:r>
          </a:p>
          <a:p>
            <a:r>
              <a:rPr lang="it-IT" dirty="0"/>
              <a:t>Presupposto soggettivo: imprenditore commerciale non minore</a:t>
            </a:r>
          </a:p>
          <a:p>
            <a:r>
              <a:rPr lang="it-IT" dirty="0"/>
              <a:t>Presupposto oggettivo: crisi o insolvenza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Sottoporre </a:t>
            </a:r>
            <a:r>
              <a:rPr lang="it-IT" dirty="0">
                <a:highlight>
                  <a:srgbClr val="FFFF00"/>
                </a:highlight>
              </a:rPr>
              <a:t>all’approvazione dei creditori</a:t>
            </a:r>
            <a:r>
              <a:rPr lang="it-IT" dirty="0"/>
              <a:t>, necessariamente </a:t>
            </a:r>
            <a:r>
              <a:rPr lang="it-IT" dirty="0">
                <a:highlight>
                  <a:srgbClr val="FFFF00"/>
                </a:highlight>
              </a:rPr>
              <a:t>suddivisi per classi omogenee</a:t>
            </a:r>
            <a:r>
              <a:rPr lang="it-IT" dirty="0"/>
              <a:t>, una proposta che preveda un loro trattamento </a:t>
            </a:r>
            <a:r>
              <a:rPr lang="it-IT" dirty="0">
                <a:solidFill>
                  <a:srgbClr val="FF0000"/>
                </a:solidFill>
              </a:rPr>
              <a:t>non vincolato al rispetto dei criteri distributivi </a:t>
            </a:r>
            <a:r>
              <a:rPr lang="it-IT" dirty="0"/>
              <a:t>che invece occorrerebbe rispettare in una procedura di </a:t>
            </a:r>
            <a:r>
              <a:rPr lang="it-IT" dirty="0" err="1"/>
              <a:t>cp</a:t>
            </a:r>
            <a:endParaRPr lang="it-IT" dirty="0"/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93F030A6-01A3-1045-9E1F-FAE9FC9999CE}"/>
              </a:ext>
            </a:extLst>
          </p:cNvPr>
          <p:cNvSpPr/>
          <p:nvPr/>
        </p:nvSpPr>
        <p:spPr>
          <a:xfrm>
            <a:off x="5810250" y="3160395"/>
            <a:ext cx="285750" cy="5372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54154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E5F982D-305A-AD4F-B0A5-9614B24D7E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8190" y="1368425"/>
            <a:ext cx="10515600" cy="4351338"/>
          </a:xfrm>
        </p:spPr>
        <p:txBody>
          <a:bodyPr/>
          <a:lstStyle/>
          <a:p>
            <a:pPr algn="just"/>
            <a:r>
              <a:rPr lang="it-IT" dirty="0"/>
              <a:t>Fatta salva la sola posizione dei </a:t>
            </a:r>
            <a:r>
              <a:rPr lang="it-IT" dirty="0">
                <a:solidFill>
                  <a:srgbClr val="FF0000"/>
                </a:solidFill>
              </a:rPr>
              <a:t>prestatori di lavoro subordinati</a:t>
            </a:r>
            <a:r>
              <a:rPr lang="it-IT" dirty="0"/>
              <a:t> che dovranno essere soddisfatti per l’intero entro 30 giorni dall’omologazione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trattamento offerto agli altri creditori non dovrà rispettare </a:t>
            </a:r>
            <a:r>
              <a:rPr lang="it-IT" dirty="0" err="1"/>
              <a:t>p.p.c</a:t>
            </a:r>
            <a:r>
              <a:rPr lang="it-IT" dirty="0"/>
              <a:t>. consentendo una distribuzione libera delle risorse generate dal piano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FB1987EC-CB07-1447-8004-8F4DE308FE5F}"/>
              </a:ext>
            </a:extLst>
          </p:cNvPr>
          <p:cNvSpPr/>
          <p:nvPr/>
        </p:nvSpPr>
        <p:spPr>
          <a:xfrm>
            <a:off x="5753100" y="2606040"/>
            <a:ext cx="335280" cy="7429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374853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4324FA-FC17-DD42-AFFE-6363E2C61A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0" y="922655"/>
            <a:ext cx="10515600" cy="4351338"/>
          </a:xfrm>
        </p:spPr>
        <p:txBody>
          <a:bodyPr/>
          <a:lstStyle/>
          <a:p>
            <a:r>
              <a:rPr lang="it-IT" dirty="0"/>
              <a:t>Il piano, supportato dall’attestazione di un professionista, potrà essere omologato e divenire vincolante anche per i creditori dissenzienti se</a:t>
            </a:r>
          </a:p>
          <a:p>
            <a:pPr marL="514350" indent="-514350">
              <a:buAutoNum type="alphaLcParenR"/>
            </a:pPr>
            <a:r>
              <a:rPr lang="it-IT" dirty="0"/>
              <a:t>Sia approvato a maggioranza per ciascuna classe</a:t>
            </a:r>
          </a:p>
          <a:p>
            <a:pPr marL="514350" indent="-514350">
              <a:buAutoNum type="alphaLcParenR"/>
            </a:pPr>
            <a:r>
              <a:rPr lang="it-IT" dirty="0"/>
              <a:t>E dall’unanimità </a:t>
            </a:r>
            <a:r>
              <a:rPr lang="it-IT"/>
              <a:t>delle classi</a:t>
            </a:r>
          </a:p>
        </p:txBody>
      </p:sp>
    </p:spTree>
    <p:extLst>
      <p:ext uri="{BB962C8B-B14F-4D97-AF65-F5344CB8AC3E}">
        <p14:creationId xmlns:p14="http://schemas.microsoft.com/office/powerpoint/2010/main" val="2906551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29DA5-72CF-E94D-B818-A09186276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Limite all’esonero ex art. 166, comma 3 ccii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F5B9277-FBC1-604D-A5DC-A29BB7921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sussistenza del dolo o colpa grave dell’imprenditore e dell’attestatore</a:t>
            </a:r>
          </a:p>
          <a:p>
            <a:pPr algn="just"/>
            <a:r>
              <a:rPr lang="it-IT" dirty="0"/>
              <a:t>Quando il creditore ne era a conoscenza al momento del compimento dell’atto, del pagamento o della costituzione della garanzia</a:t>
            </a:r>
          </a:p>
          <a:p>
            <a:pPr marL="0" indent="0" algn="just">
              <a:buNone/>
            </a:pPr>
            <a:endParaRPr lang="it-IT" dirty="0"/>
          </a:p>
          <a:p>
            <a:pPr algn="just"/>
            <a:r>
              <a:rPr lang="it-IT" dirty="0"/>
              <a:t> Il terzo (le parti interessate) che partecipa all’esecuzione del Piano viene responsabilizzato dovendo valutare che il Piano non risulti ab origine manifestamente inidoneo</a:t>
            </a:r>
          </a:p>
        </p:txBody>
      </p:sp>
      <p:sp>
        <p:nvSpPr>
          <p:cNvPr id="4" name="Freccia giù 3">
            <a:extLst>
              <a:ext uri="{FF2B5EF4-FFF2-40B4-BE49-F238E27FC236}">
                <a16:creationId xmlns:a16="http://schemas.microsoft.com/office/drawing/2014/main" id="{92459299-7ADB-5E45-B85D-08FCAFA11DC2}"/>
              </a:ext>
            </a:extLst>
          </p:cNvPr>
          <p:cNvSpPr/>
          <p:nvPr/>
        </p:nvSpPr>
        <p:spPr>
          <a:xfrm>
            <a:off x="5623560" y="3646170"/>
            <a:ext cx="285750" cy="5029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6548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3E780B-F100-7244-9BF9-3CC9FAF66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accordi stragiudiziali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5D20F23-C206-5445-A118-B8886457D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Ristrutturazione delle obbligazioni mediante la sottoscrizione di accordi con i creditori, senza alcun controllo giurisdizionale, tramite cui: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Riduzione in conto capitale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Dilazione termini di pagamento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Rinuncia a tutti o parte interessi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Conversione del credito in partecipazione al capitale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it-IT" dirty="0"/>
              <a:t>Concessione di un nuovo credito per estinguere il precedente e renderlo garantito (prassi bancaria)</a:t>
            </a:r>
          </a:p>
        </p:txBody>
      </p:sp>
    </p:spTree>
    <p:extLst>
      <p:ext uri="{BB962C8B-B14F-4D97-AF65-F5344CB8AC3E}">
        <p14:creationId xmlns:p14="http://schemas.microsoft.com/office/powerpoint/2010/main" val="1852803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B0317E-5791-2D46-89B4-0607084C6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Effetti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53109F-8CF6-B641-A42C-2C747C189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/>
              <a:t>La proposta non dovrà essere rivolta a tutti i creditori</a:t>
            </a:r>
          </a:p>
          <a:p>
            <a:r>
              <a:rPr lang="it-IT" dirty="0"/>
              <a:t>Non dovrà rispettare la </a:t>
            </a:r>
            <a:r>
              <a:rPr lang="it-IT" i="1" dirty="0"/>
              <a:t>par condicio </a:t>
            </a:r>
            <a:r>
              <a:rPr lang="it-IT" i="1" dirty="0" err="1"/>
              <a:t>creditorum</a:t>
            </a:r>
            <a:endParaRPr lang="it-IT" i="1" dirty="0"/>
          </a:p>
          <a:p>
            <a:r>
              <a:rPr lang="it-IT" dirty="0"/>
              <a:t>Non avrà efficacia nei confronti dei creditori estranei</a:t>
            </a:r>
          </a:p>
          <a:p>
            <a:r>
              <a:rPr lang="it-IT" dirty="0"/>
              <a:t>Potrebbe essere idoneo a rimuovere lo stato di insolvenza</a:t>
            </a:r>
          </a:p>
        </p:txBody>
      </p:sp>
    </p:spTree>
    <p:extLst>
      <p:ext uri="{BB962C8B-B14F-4D97-AF65-F5344CB8AC3E}">
        <p14:creationId xmlns:p14="http://schemas.microsoft.com/office/powerpoint/2010/main" val="367548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8B812F6-77E8-324D-B29A-D2DFC767D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Rischi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DA3617-E95A-4B42-83C2-16BAC0216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/>
              <a:t>I creditori estranei possono comunque chiedere la </a:t>
            </a:r>
            <a:r>
              <a:rPr lang="it-IT" dirty="0" err="1"/>
              <a:t>l.g</a:t>
            </a:r>
            <a:r>
              <a:rPr lang="it-IT" dirty="0"/>
              <a:t>., oppure possono avviare azioni esecutive (pignoramenti) e cautelari (sequestri dei beni) in pendenza delle trattative</a:t>
            </a:r>
          </a:p>
          <a:p>
            <a:pPr algn="just"/>
            <a:r>
              <a:rPr lang="it-IT" dirty="0"/>
              <a:t>Gli atti, pagamenti e garanzie sono soggetti al rischio della revocatoria concorsuale</a:t>
            </a:r>
          </a:p>
          <a:p>
            <a:pPr algn="just"/>
            <a:r>
              <a:rPr lang="it-IT" dirty="0"/>
              <a:t>La nuova finanza non gode della </a:t>
            </a:r>
            <a:r>
              <a:rPr lang="it-IT" dirty="0" err="1"/>
              <a:t>prededuzione</a:t>
            </a:r>
            <a:r>
              <a:rPr lang="it-IT" dirty="0"/>
              <a:t> e si rischia anche la falcidia</a:t>
            </a:r>
          </a:p>
          <a:p>
            <a:pPr algn="just"/>
            <a:r>
              <a:rPr lang="it-IT" dirty="0"/>
              <a:t>Responsabilità del finanziatore per abusiva concessione del credito</a:t>
            </a:r>
          </a:p>
          <a:p>
            <a:pPr algn="just"/>
            <a:r>
              <a:rPr lang="it-IT" dirty="0"/>
              <a:t>I partecipanti all’accordo rischio imputazione per aver ritardato l’apertura della </a:t>
            </a:r>
            <a:r>
              <a:rPr lang="it-IT" dirty="0" err="1"/>
              <a:t>l.g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12182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871171-76FE-B544-BA97-F9230A7F8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Gli Accordi di ristrutturazione dei debiti </a:t>
            </a:r>
            <a:br>
              <a:rPr lang="it-IT" dirty="0"/>
            </a:br>
            <a:r>
              <a:rPr lang="it-IT" dirty="0"/>
              <a:t>(artt. 57 – 61 </a:t>
            </a:r>
            <a:r>
              <a:rPr lang="it-IT" dirty="0" err="1"/>
              <a:t>c.c.i.i</a:t>
            </a:r>
            <a:r>
              <a:rPr lang="it-IT" dirty="0"/>
              <a:t>.)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53EF2F-C6E8-CD4F-BA5F-857EE10EA1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La disciplina del </a:t>
            </a:r>
            <a:r>
              <a:rPr lang="it-IT" dirty="0" err="1"/>
              <a:t>c.c.i.i</a:t>
            </a:r>
            <a:r>
              <a:rPr lang="it-IT" dirty="0"/>
              <a:t>. prevede:</a:t>
            </a:r>
          </a:p>
          <a:p>
            <a:pPr marL="0" indent="0">
              <a:buNone/>
            </a:pPr>
            <a:endParaRPr lang="it-IT" dirty="0"/>
          </a:p>
          <a:p>
            <a:pPr marL="571500" indent="-571500">
              <a:buFont typeface="+mj-lt"/>
              <a:buAutoNum type="alphaLcParenR"/>
            </a:pPr>
            <a:r>
              <a:rPr lang="it-IT" dirty="0"/>
              <a:t>Una fattispecie base (art. 57)</a:t>
            </a:r>
          </a:p>
          <a:p>
            <a:pPr marL="571500" indent="-571500">
              <a:buFont typeface="+mj-lt"/>
              <a:buAutoNum type="alphaLcParenR"/>
            </a:pPr>
            <a:r>
              <a:rPr lang="it-IT" dirty="0"/>
              <a:t>Tre possibili varianti</a:t>
            </a:r>
          </a:p>
          <a:p>
            <a:pPr marL="0" indent="0">
              <a:buNone/>
            </a:pPr>
            <a:r>
              <a:rPr lang="it-IT" dirty="0"/>
              <a:t>	i) accordi agevolati (art. 60)</a:t>
            </a:r>
          </a:p>
          <a:p>
            <a:pPr marL="0" indent="0">
              <a:buNone/>
            </a:pPr>
            <a:r>
              <a:rPr lang="it-IT" dirty="0"/>
              <a:t>	ii) accordi ad efficacia estesa (art. 61)</a:t>
            </a:r>
          </a:p>
          <a:p>
            <a:pPr marL="0" indent="0">
              <a:buNone/>
            </a:pPr>
            <a:r>
              <a:rPr lang="it-IT" dirty="0"/>
              <a:t>	iii) accordi ad efficacia estesa con intermediari finanziari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62851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FD47F1-B634-D34D-B177-5E3B0178F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Effetti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E83FEE-03DB-184F-8F44-4E9D89CB9D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/>
              <a:t>La legge non disciplina il </a:t>
            </a:r>
            <a:r>
              <a:rPr lang="it-IT" b="1" dirty="0"/>
              <a:t>contenuto</a:t>
            </a:r>
            <a:r>
              <a:rPr lang="it-IT" dirty="0"/>
              <a:t> ma il procedimento e i presupposti per conseguire gli </a:t>
            </a:r>
            <a:r>
              <a:rPr lang="it-IT" b="1" dirty="0"/>
              <a:t>effetti</a:t>
            </a:r>
            <a:r>
              <a:rPr lang="it-IT" dirty="0"/>
              <a:t> ricollegati alla ristrutturazione</a:t>
            </a:r>
          </a:p>
          <a:p>
            <a:pPr algn="just"/>
            <a:r>
              <a:rPr lang="it-IT" dirty="0"/>
              <a:t>Ai sensi dell’art. 40, comma 4, </a:t>
            </a:r>
            <a:r>
              <a:rPr lang="it-IT" dirty="0" err="1"/>
              <a:t>c.c.i.i</a:t>
            </a:r>
            <a:r>
              <a:rPr lang="it-IT" dirty="0"/>
              <a:t>. </a:t>
            </a:r>
            <a:r>
              <a:rPr lang="it-IT" i="1" dirty="0"/>
              <a:t>«acquistano efficacia a partire dal giorno della lor pubblicazione nel registro delle imprese»</a:t>
            </a:r>
          </a:p>
          <a:p>
            <a:pPr marL="0" indent="0" algn="ctr">
              <a:buNone/>
            </a:pPr>
            <a:r>
              <a:rPr lang="it-IT" i="1" dirty="0"/>
              <a:t>Quali effetti?</a:t>
            </a:r>
          </a:p>
          <a:p>
            <a:pPr marL="0" indent="0" algn="just">
              <a:buNone/>
            </a:pPr>
            <a:r>
              <a:rPr lang="it-IT" dirty="0"/>
              <a:t>Effetti negoziali </a:t>
            </a:r>
          </a:p>
          <a:p>
            <a:pPr marL="0" indent="0" algn="just">
              <a:buNone/>
            </a:pPr>
            <a:r>
              <a:rPr lang="it-IT" dirty="0"/>
              <a:t>Effetti legali</a:t>
            </a:r>
          </a:p>
        </p:txBody>
      </p:sp>
    </p:spTree>
    <p:extLst>
      <p:ext uri="{BB962C8B-B14F-4D97-AF65-F5344CB8AC3E}">
        <p14:creationId xmlns:p14="http://schemas.microsoft.com/office/powerpoint/2010/main" val="25964342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C6071A-460D-BF45-8367-13C5FB0F1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Effetti legali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40AF9C-E812-D247-A224-8E8F454EC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Si attualizzano in caso di insuccesso degli accordi e in ipotesi di apertura della </a:t>
            </a:r>
            <a:r>
              <a:rPr lang="it-IT" dirty="0" err="1"/>
              <a:t>l.g</a:t>
            </a:r>
            <a:r>
              <a:rPr lang="it-IT" dirty="0"/>
              <a:t>.</a:t>
            </a:r>
          </a:p>
          <a:p>
            <a:pPr marL="514350" indent="-514350">
              <a:buFont typeface="+mj-lt"/>
              <a:buAutoNum type="alphaLcPeriod"/>
            </a:pPr>
            <a:r>
              <a:rPr lang="it-IT" dirty="0"/>
              <a:t>Evitano il rischio di una revocatoria concorsuale o ordinaria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t-IT" dirty="0"/>
              <a:t>Evitano la falcidia dei crediti derivanti dalla erogazione della nuova finanza concessa in esecuzione dell’accordo (mediante la </a:t>
            </a:r>
            <a:r>
              <a:rPr lang="it-IT" dirty="0" err="1"/>
              <a:t>prededuzione</a:t>
            </a:r>
            <a:r>
              <a:rPr lang="it-IT" dirty="0"/>
              <a:t>)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t-IT" dirty="0"/>
              <a:t>Possibile protezione delle trattative dalle aggressioni dei creditori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it-IT" dirty="0"/>
              <a:t>Evita che le condotte esecutive degli accordi possano essere valutate come reati concorsuali</a:t>
            </a:r>
          </a:p>
        </p:txBody>
      </p:sp>
    </p:spTree>
    <p:extLst>
      <p:ext uri="{BB962C8B-B14F-4D97-AF65-F5344CB8AC3E}">
        <p14:creationId xmlns:p14="http://schemas.microsoft.com/office/powerpoint/2010/main" val="1332989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2222</Words>
  <Application>Microsoft Macintosh PowerPoint</Application>
  <PresentationFormat>Widescreen</PresentationFormat>
  <Paragraphs>169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Tema di Office</vt:lpstr>
      <vt:lpstr>I Piani di risanamento attestati</vt:lpstr>
      <vt:lpstr>Presupposti ex art. 56 ccii</vt:lpstr>
      <vt:lpstr>Limite all’esonero ex art. 166, comma 3 ccii</vt:lpstr>
      <vt:lpstr>Gli accordi stragiudiziali</vt:lpstr>
      <vt:lpstr>Effetti</vt:lpstr>
      <vt:lpstr>Rischi</vt:lpstr>
      <vt:lpstr>Gli Accordi di ristrutturazione dei debiti  (artt. 57 – 61 c.c.i.i.)</vt:lpstr>
      <vt:lpstr>Effetti</vt:lpstr>
      <vt:lpstr>Effetti legali</vt:lpstr>
      <vt:lpstr>Presentazione standard di PowerPoint</vt:lpstr>
      <vt:lpstr>Presentazione standard di PowerPoint</vt:lpstr>
      <vt:lpstr>Presentazione standard di PowerPoint</vt:lpstr>
      <vt:lpstr>La fase introduttiva del procedimento e gli effetti immediati</vt:lpstr>
      <vt:lpstr>Presentazione standard di PowerPoint</vt:lpstr>
      <vt:lpstr>Presentazione standard di PowerPoint</vt:lpstr>
      <vt:lpstr>L’omologazione dell’accordo e i suoi effetti</vt:lpstr>
      <vt:lpstr>L’esecuzione dell’accordo</vt:lpstr>
      <vt:lpstr>Modifica dell’accordo in fase esecutiva  (art. 58)</vt:lpstr>
      <vt:lpstr>Le varianti degli accordi</vt:lpstr>
      <vt:lpstr>Presentazione standard di PowerPoint</vt:lpstr>
      <vt:lpstr>Presentazione standard di PowerPoint</vt:lpstr>
      <vt:lpstr>Presentazione standard di PowerPoint</vt:lpstr>
      <vt:lpstr>Le convenzioni di moratoria (art. 62 c.c.i.i.)</vt:lpstr>
      <vt:lpstr>Presentazione standard di PowerPoint</vt:lpstr>
      <vt:lpstr>Presentazione standard di PowerPoint</vt:lpstr>
      <vt:lpstr>Piano di risanamento omologato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Piani di risanamento attestati</dc:title>
  <dc:creator>RICCARDO FAVA</dc:creator>
  <cp:lastModifiedBy>RICCARDO FAVA</cp:lastModifiedBy>
  <cp:revision>14</cp:revision>
  <dcterms:created xsi:type="dcterms:W3CDTF">2025-04-05T19:22:14Z</dcterms:created>
  <dcterms:modified xsi:type="dcterms:W3CDTF">2025-04-06T15:22:16Z</dcterms:modified>
</cp:coreProperties>
</file>