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5"/>
  </p:normalViewPr>
  <p:slideViewPr>
    <p:cSldViewPr snapToGrid="0">
      <p:cViewPr varScale="1">
        <p:scale>
          <a:sx n="113" d="100"/>
          <a:sy n="113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C84FE7-D3A2-6C06-9C33-690707A4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01CFFDA-BEDE-355D-D82A-5D0A2F4C1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15A493-C099-0483-3F2B-387FEFE30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0065C2-1AE2-391F-6EBA-7D45CCB0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9E460B-DFAB-268C-D49F-1EA7F8BB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52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3E7D6C-4B8C-6AA3-96F8-2A68A9EA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2EB8F1-4F7B-B45B-5FF7-BB737A536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30C43E-F05B-8A42-D563-9C836CB8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A12A55-2041-97C0-4516-7433BD45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682D89-412B-8E2E-A8F8-DF1EFB92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38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DCDCC3-710F-9920-CE76-BCF5645A1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6578A8A-F0BF-F0CB-F471-21044E137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8FC1C0-50E2-FD59-D648-528155637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35C3C9-54FF-CAF6-98AF-F1B21BF6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00A615-2FA8-D82E-F7EC-2B4E6C303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532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324821-812E-DC3E-76C8-95D1EB14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6269A0-51E8-A69E-D661-11DBE86F7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47FEB3-0651-C869-2C1E-A52DF36A2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60C210-55C0-CE09-7D5F-5B87C0AE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FFE018-ADE6-E70A-F783-305907007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64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E5EB9C-32C8-8D96-59C9-FD11CCF53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31B7EEC-C19B-15B5-0F07-2FF2BA18C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10CADE-CF3C-84AD-5AB4-82D5F142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A4AF03-6318-7530-9747-B5FCBFE9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56E86D-2F75-CD89-B5AA-1F7E159A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02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43F2C8-845B-D59A-0995-6DBC9713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908706-F837-1490-E6F5-450756737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FFC28B-CF37-D096-7567-38BBE202F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F512D7-39B2-DFA0-500A-87D81C61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872925-01F5-E2AC-CC8D-61DF44B3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A0D638-5C03-11E4-428B-549592AE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91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D6BF44-354E-4EED-F762-A475D452B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2E10A9-C11D-86F4-355D-9F55D09DA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397339-8289-42EC-80DE-949D5B055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FB9673F-DEA9-48FB-2754-977AAC8F6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AF3B896-5010-2BFB-D99B-62F9FFA8E5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86487BC-48F7-DB66-8436-F2B639E04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E55FBB-01EB-010A-F415-368C1FCA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6B64B08-B5DA-066A-2D06-F7042164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14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25874A-569A-DB3B-1951-ECCAB290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A31F4BD-4722-1AB7-5DD8-E4EF8E47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016A96-103F-B899-B0D7-E374223F9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5E9C05-7C16-BACE-C3C4-029506943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71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61F733B-050D-FAC1-4A8F-BC3C7F44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BD2CAB9-58AB-8C02-1961-027A13BE2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DC0933-122D-111E-84F2-17EDEB91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97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056E29-CA9B-1BCF-3079-35A634F4C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EE44BC-EB7A-11B2-9564-F9151E701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B4EC1D-AE67-C893-11DF-AC6A91B29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F9E833-DCAC-DB7D-64FA-123B65861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0EEF87-5B19-0794-E92B-2B441BEB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428954-A03C-26E7-FA3E-CD62DD3C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38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4219C-DCC1-AFE6-5E97-FD1453F2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26FCC51-09D1-9429-26C9-16C09EA31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98A7237-FF06-4132-E3CC-E00ABD9D0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27B28B-DDAF-B367-EB8D-32E106E2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6C9C22-DA67-E418-A8EB-28C4FA78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0E6175-3479-1E1F-3832-B071FE8D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56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AFDD700-BA56-9FB7-2827-210A9075D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E6D3BF-DADB-1F86-2E68-E3C8C2F41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2946EA-3D9F-B218-70CB-BBB9344FA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31FDB-A0AD-EC4A-895C-E19867DB34AA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3D070-7230-6655-6A65-48C017908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6EC981-613A-1365-1D06-905ED3CB95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55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6D640CC5-4B7E-EE03-296B-60205F86B59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1905" algn="ctr">
              <a:lnSpc>
                <a:spcPts val="4140"/>
              </a:lnSpc>
              <a:spcBef>
                <a:spcPts val="380"/>
              </a:spcBef>
            </a:pP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IL</a:t>
            </a:r>
            <a:r>
              <a:rPr sz="3600"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FF0000"/>
                </a:solidFill>
                <a:latin typeface="Arial"/>
                <a:cs typeface="Arial"/>
              </a:rPr>
              <a:t>SOVRAINDEBITAMENTO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NEL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CODICE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DELLA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CRISI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50" dirty="0">
                <a:solidFill>
                  <a:srgbClr val="FF0000"/>
                </a:solidFill>
                <a:latin typeface="Arial"/>
                <a:cs typeface="Arial"/>
              </a:rPr>
              <a:t>E </a:t>
            </a:r>
            <a:r>
              <a:rPr sz="3600" b="1" spc="-10" dirty="0">
                <a:solidFill>
                  <a:srgbClr val="FF0000"/>
                </a:solidFill>
                <a:latin typeface="Arial"/>
                <a:cs typeface="Arial"/>
              </a:rPr>
              <a:t>DELL’INSOLVENZA</a:t>
            </a:r>
            <a:endParaRPr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29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54" y="700209"/>
            <a:ext cx="10515600" cy="4351338"/>
          </a:xfrm>
        </p:spPr>
        <p:txBody>
          <a:bodyPr/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Ristrutturazione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dei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consumatore.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"/>
              <a:cs typeface="Arial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67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art.73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consumatore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 err="1">
                <a:latin typeface="Arial MT"/>
                <a:cs typeface="Arial MT"/>
              </a:rPr>
              <a:t>sovraindebitato</a:t>
            </a:r>
            <a:r>
              <a:rPr lang="it-IT" sz="2800" spc="-10" dirty="0">
                <a:latin typeface="Arial MT"/>
                <a:cs typeface="Arial MT"/>
              </a:rPr>
              <a:t>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l’ausilio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dell’OCC,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proporre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piano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ristrutturazione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dei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indichi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in </a:t>
            </a:r>
            <a:r>
              <a:rPr lang="it-IT" sz="2800" dirty="0">
                <a:latin typeface="Arial MT"/>
                <a:cs typeface="Arial MT"/>
              </a:rPr>
              <a:t>modo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specifico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tempi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modalità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superare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da </a:t>
            </a:r>
            <a:r>
              <a:rPr lang="it-IT" sz="2800" spc="-10" dirty="0">
                <a:latin typeface="Arial MT"/>
                <a:cs typeface="Arial MT"/>
              </a:rPr>
              <a:t>sovraindebitamento.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contenuto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libero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prevedere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soddisfacimento,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parziale,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qualsiasi forma.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ct val="100000"/>
              </a:lnSpc>
              <a:spcBef>
                <a:spcPts val="2570"/>
              </a:spcBef>
              <a:buNone/>
            </a:pP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Non</a:t>
            </a:r>
            <a:r>
              <a:rPr lang="it-IT" sz="28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è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prevista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votazione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dei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creditori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1362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08" y="758824"/>
            <a:ext cx="10515600" cy="5313729"/>
          </a:xfrm>
        </p:spPr>
        <p:txBody>
          <a:bodyPr>
            <a:normAutofit fontScale="92500"/>
          </a:bodyPr>
          <a:lstStyle/>
          <a:p>
            <a:pPr marL="0" marR="2222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ottenere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l’accesso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l’omologa),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è</a:t>
            </a:r>
            <a:r>
              <a:rPr lang="it-IT" sz="2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sufficiente</a:t>
            </a:r>
            <a:r>
              <a:rPr lang="it-IT" sz="2800" spc="-7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solo</a:t>
            </a:r>
            <a:r>
              <a:rPr lang="it-IT" sz="2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spc="-10" dirty="0">
                <a:highlight>
                  <a:srgbClr val="FFFF00"/>
                </a:highlight>
                <a:latin typeface="Arial MT"/>
                <a:cs typeface="Arial MT"/>
              </a:rPr>
              <a:t>l’assenza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colpa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grave,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malafede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frode.</a:t>
            </a:r>
            <a:endParaRPr lang="it-IT" sz="2800" dirty="0">
              <a:latin typeface="Arial MT"/>
              <a:cs typeface="Arial MT"/>
            </a:endParaRPr>
          </a:p>
          <a:p>
            <a:pPr marL="73660" marR="29337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il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giudizio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di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convenienza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economica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viene eventualmente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effettuata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giudice </a:t>
            </a:r>
            <a:r>
              <a:rPr lang="it-IT" sz="2800" dirty="0">
                <a:latin typeface="Arial MT"/>
                <a:cs typeface="Arial MT"/>
              </a:rPr>
              <a:t>(però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caso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contestazioni).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13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erogato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tenuto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merito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creditizio,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potrà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opporsi.</a:t>
            </a:r>
            <a:endParaRPr lang="it-IT" sz="2800" dirty="0">
              <a:latin typeface="Arial MT"/>
              <a:cs typeface="Arial MT"/>
            </a:endParaRPr>
          </a:p>
          <a:p>
            <a:pPr marL="38100" marR="29845" indent="0" algn="just">
              <a:lnSpc>
                <a:spcPts val="2760"/>
              </a:lnSpc>
              <a:spcBef>
                <a:spcPts val="276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verificata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l’ammissibilità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giuridica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fattibilità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economica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risolta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ogni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contestazione,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sentenza</a:t>
            </a:r>
            <a:endParaRPr lang="it-IT" sz="2800" dirty="0">
              <a:latin typeface="Arial MT"/>
              <a:cs typeface="Arial MT"/>
            </a:endParaRPr>
          </a:p>
          <a:p>
            <a:pPr marL="416559" marR="316230" indent="0" algn="just">
              <a:lnSpc>
                <a:spcPts val="2760"/>
              </a:lnSpc>
              <a:spcBef>
                <a:spcPts val="276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interessato,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le </a:t>
            </a:r>
            <a:r>
              <a:rPr lang="it-IT" sz="2800" spc="-10" dirty="0">
                <a:latin typeface="Arial MT"/>
                <a:cs typeface="Arial MT"/>
              </a:rPr>
              <a:t>osservazioni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contesta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convenienza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della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proposta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ritiene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1392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54" y="629870"/>
            <a:ext cx="10515600" cy="5290283"/>
          </a:xfrm>
        </p:spPr>
        <p:txBody>
          <a:bodyPr>
            <a:normAutofit fontScale="85000" lnSpcReduction="10000"/>
          </a:bodyPr>
          <a:lstStyle/>
          <a:p>
            <a:pPr marL="0" marR="5080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comunque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il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dell’opponente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soddisfatto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dall'esecuzione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inferiore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all'alternativa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liquidatoria</a:t>
            </a:r>
            <a:endParaRPr lang="it-IT" sz="2800" dirty="0">
              <a:latin typeface="Arial MT"/>
              <a:cs typeface="Arial MT"/>
            </a:endParaRPr>
          </a:p>
          <a:p>
            <a:pPr marL="0" indent="0" algn="just">
              <a:lnSpc>
                <a:spcPts val="269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(cosiddetto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pc="-95" dirty="0">
                <a:latin typeface="Arial MT"/>
                <a:cs typeface="Arial MT"/>
              </a:rPr>
              <a:t>«</a:t>
            </a:r>
            <a:r>
              <a:rPr lang="it-IT" sz="2800" dirty="0" err="1">
                <a:latin typeface="Arial MT"/>
                <a:cs typeface="Arial MT"/>
              </a:rPr>
              <a:t>cram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down»)</a:t>
            </a:r>
            <a:endParaRPr lang="it-IT" sz="2800" dirty="0">
              <a:latin typeface="Arial MT"/>
              <a:cs typeface="Arial MT"/>
            </a:endParaRPr>
          </a:p>
          <a:p>
            <a:pPr marL="0" indent="0" algn="just">
              <a:lnSpc>
                <a:spcPct val="100000"/>
              </a:lnSpc>
              <a:spcBef>
                <a:spcPts val="70"/>
              </a:spcBef>
              <a:buNone/>
            </a:pPr>
            <a:endParaRPr lang="it-IT" sz="2800" dirty="0">
              <a:latin typeface="Arial MT"/>
              <a:cs typeface="Arial MT"/>
            </a:endParaRPr>
          </a:p>
          <a:p>
            <a:pPr marL="2724785" marR="3037205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“Concordato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minore” </a:t>
            </a:r>
          </a:p>
          <a:p>
            <a:pPr marL="2724785" marR="3037205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Da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art.</a:t>
            </a:r>
            <a:r>
              <a:rPr lang="it-IT" sz="2800" b="1" spc="-1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74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ad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art.</a:t>
            </a:r>
            <a:r>
              <a:rPr lang="it-IT" sz="2800" b="1" spc="-15" dirty="0">
                <a:latin typeface="Arial"/>
                <a:cs typeface="Arial"/>
              </a:rPr>
              <a:t> </a:t>
            </a:r>
            <a:r>
              <a:rPr lang="it-IT" sz="2800" b="1" spc="-25" dirty="0">
                <a:latin typeface="Arial"/>
                <a:cs typeface="Arial"/>
              </a:rPr>
              <a:t>83</a:t>
            </a:r>
            <a:endParaRPr lang="it-IT" sz="2800" dirty="0">
              <a:latin typeface="Arial"/>
              <a:cs typeface="Arial"/>
            </a:endParaRPr>
          </a:p>
          <a:p>
            <a:pPr marL="552450" marR="121285" indent="-514350" algn="just">
              <a:lnSpc>
                <a:spcPts val="2760"/>
              </a:lnSpc>
              <a:buFont typeface="+mj-lt"/>
              <a:buAutoNum type="arabicPeriod"/>
              <a:tabLst>
                <a:tab pos="725170" algn="l"/>
              </a:tabLst>
            </a:pP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lettera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c),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sovraindebitamento,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escluso</a:t>
            </a:r>
            <a:r>
              <a:rPr lang="it-IT" sz="2800" u="heavy" spc="-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il</a:t>
            </a:r>
            <a:r>
              <a:rPr lang="it-IT" sz="2800" u="heavy" spc="-10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consumatore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formulare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ai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concordato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minore,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consente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proseguire</a:t>
            </a:r>
            <a:r>
              <a:rPr lang="it-IT" sz="28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l’attività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imprenditoriale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professionale.</a:t>
            </a:r>
            <a:endParaRPr lang="it-IT" spc="-10" dirty="0">
              <a:latin typeface="Arial MT"/>
              <a:cs typeface="Arial MT"/>
            </a:endParaRPr>
          </a:p>
          <a:p>
            <a:pPr marL="552450" marR="121285" indent="-514350" algn="just">
              <a:lnSpc>
                <a:spcPts val="2760"/>
              </a:lnSpc>
              <a:buFont typeface="+mj-lt"/>
              <a:buAutoNum type="arabicPeriod"/>
              <a:tabLst>
                <a:tab pos="725170" algn="l"/>
              </a:tabLst>
            </a:pPr>
            <a:r>
              <a:rPr lang="it-IT" sz="2800" dirty="0">
                <a:latin typeface="Arial MT"/>
                <a:cs typeface="Arial MT"/>
              </a:rPr>
              <a:t>Fuori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previsti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concordato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minore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esclusivamente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previsto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l’apporto</a:t>
            </a:r>
            <a:r>
              <a:rPr lang="it-IT" sz="28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di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risorse</a:t>
            </a:r>
            <a:r>
              <a:rPr lang="it-IT" sz="28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esterne</a:t>
            </a:r>
            <a:r>
              <a:rPr lang="it-IT" sz="2800" spc="-8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aumentino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apprezzabile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spc="-10" dirty="0">
                <a:latin typeface="Arial MT"/>
                <a:cs typeface="Arial MT"/>
              </a:rPr>
              <a:t>soddisfazione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creditori.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8293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62" y="887778"/>
            <a:ext cx="10515600" cy="520822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spc="-10" dirty="0">
                <a:latin typeface="Arial MT"/>
                <a:cs typeface="Arial MT"/>
              </a:rPr>
              <a:t>Soggettivamente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quindi: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264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professionisti,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imprese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“minori”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imprese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agricole.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 Start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up</a:t>
            </a:r>
            <a:endParaRPr lang="it-IT" sz="2800" dirty="0">
              <a:latin typeface="Arial MT"/>
              <a:cs typeface="Arial MT"/>
            </a:endParaRPr>
          </a:p>
          <a:p>
            <a:pPr marL="0" marR="207645" indent="0" algn="ctr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sono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giudiziale </a:t>
            </a:r>
            <a:r>
              <a:rPr lang="it-IT" sz="2800" dirty="0">
                <a:latin typeface="Arial MT"/>
                <a:cs typeface="Arial MT"/>
              </a:rPr>
              <a:t>(escluso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consumatori)</a:t>
            </a:r>
            <a:endParaRPr lang="it-IT" sz="2800" dirty="0">
              <a:latin typeface="Arial MT"/>
              <a:cs typeface="Arial MT"/>
            </a:endParaRPr>
          </a:p>
          <a:p>
            <a:pPr marL="12700" marR="5080" indent="0">
              <a:lnSpc>
                <a:spcPts val="5520"/>
              </a:lnSpc>
              <a:spcBef>
                <a:spcPts val="55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Unica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preclusione: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presenza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 </a:t>
            </a:r>
          </a:p>
          <a:p>
            <a:pPr marL="12700" marR="5080" indent="0">
              <a:lnSpc>
                <a:spcPts val="5520"/>
              </a:lnSpc>
              <a:spcBef>
                <a:spcPts val="55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Votazione: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51%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favorevolissimo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meccanismo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del </a:t>
            </a:r>
            <a:r>
              <a:rPr lang="it-IT" sz="2800" spc="-20" dirty="0">
                <a:solidFill>
                  <a:srgbClr val="FF0000"/>
                </a:solidFill>
                <a:latin typeface="Arial MT"/>
                <a:cs typeface="Arial MT"/>
              </a:rPr>
              <a:t>silenzio-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assenso</a:t>
            </a:r>
            <a:r>
              <a:rPr lang="it-IT" sz="2800" spc="-10" dirty="0">
                <a:latin typeface="Arial MT"/>
                <a:cs typeface="Arial MT"/>
              </a:rPr>
              <a:t>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097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2507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Procedimento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omologa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"/>
              <a:cs typeface="Arial"/>
            </a:endParaRPr>
          </a:p>
          <a:p>
            <a:pPr marL="58419" marR="508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16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17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verificati</a:t>
            </a:r>
            <a:r>
              <a:rPr lang="it-IT" sz="2800" spc="16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70" dirty="0">
                <a:latin typeface="Arial MT"/>
                <a:cs typeface="Arial MT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ammissibilità</a:t>
            </a:r>
            <a:r>
              <a:rPr lang="it-IT" sz="2800" b="1" spc="170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giuridica</a:t>
            </a:r>
            <a:r>
              <a:rPr lang="it-IT" sz="2800" b="1" spc="165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e</a:t>
            </a:r>
            <a:r>
              <a:rPr lang="it-IT" sz="2800" b="1" spc="165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la</a:t>
            </a:r>
            <a:r>
              <a:rPr lang="it-IT" sz="2800" b="1" spc="170" dirty="0">
                <a:latin typeface="Arial"/>
                <a:cs typeface="Arial"/>
              </a:rPr>
              <a:t>  </a:t>
            </a:r>
            <a:r>
              <a:rPr lang="it-IT" sz="2800" b="1" spc="-10" dirty="0">
                <a:latin typeface="Arial"/>
                <a:cs typeface="Arial"/>
              </a:rPr>
              <a:t>fattibilità </a:t>
            </a:r>
            <a:r>
              <a:rPr lang="it-IT" sz="2800" b="1" dirty="0">
                <a:latin typeface="Arial"/>
                <a:cs typeface="Arial"/>
              </a:rPr>
              <a:t>economica</a:t>
            </a:r>
            <a:r>
              <a:rPr lang="it-IT" sz="2800" b="1" spc="29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raggiungimento</a:t>
            </a:r>
            <a:r>
              <a:rPr lang="it-IT" sz="2800" spc="3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percentuale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cui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11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79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mancanza</a:t>
            </a:r>
            <a:r>
              <a:rPr lang="it-IT" sz="2800" spc="1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1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contestazioni,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omologa</a:t>
            </a:r>
            <a:r>
              <a:rPr lang="it-IT" sz="2800" b="1" spc="1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10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concordato </a:t>
            </a:r>
            <a:r>
              <a:rPr lang="it-IT" sz="2800" dirty="0">
                <a:latin typeface="Arial MT"/>
                <a:cs typeface="Arial MT"/>
              </a:rPr>
              <a:t>minore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sentenza,</a:t>
            </a:r>
            <a:r>
              <a:rPr lang="it-IT" sz="2800" spc="2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disponendo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forme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adeguate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pubblicità</a:t>
            </a:r>
            <a:r>
              <a:rPr lang="it-IT" sz="2800" spc="28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e,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necessario,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trascrizione.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12700" marR="5715" algn="just">
              <a:lnSpc>
                <a:spcPts val="2760"/>
              </a:lnSpc>
            </a:pP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interessato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contesta</a:t>
            </a:r>
            <a:r>
              <a:rPr lang="it-IT" sz="2800" b="1" spc="1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latin typeface="Arial MT"/>
                <a:cs typeface="Arial MT"/>
              </a:rPr>
              <a:t>convenienza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proposta,</a:t>
            </a:r>
            <a:r>
              <a:rPr lang="it-IT" sz="2800" spc="43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4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43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sentiti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4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l’OCC,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concordato minore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ritiene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dell’opponente </a:t>
            </a:r>
            <a:r>
              <a:rPr lang="it-IT" sz="2800" dirty="0">
                <a:latin typeface="Arial MT"/>
                <a:cs typeface="Arial MT"/>
              </a:rPr>
              <a:t>possa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soddisfatto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dall'esecuzione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3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non </a:t>
            </a:r>
            <a:r>
              <a:rPr lang="it-IT" sz="2800" dirty="0">
                <a:latin typeface="Arial MT"/>
                <a:cs typeface="Arial MT"/>
              </a:rPr>
              <a:t>inferiore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all'alternativa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liquidatoria.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9891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69" y="559531"/>
            <a:ext cx="10515600" cy="5477853"/>
          </a:xfrm>
        </p:spPr>
        <p:txBody>
          <a:bodyPr>
            <a:normAutofit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“Liquidazione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controllata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</a:t>
            </a:r>
            <a:r>
              <a:rPr lang="it-IT" sz="2800" b="1" spc="-60" dirty="0">
                <a:latin typeface="Arial"/>
                <a:cs typeface="Arial"/>
              </a:rPr>
              <a:t> </a:t>
            </a:r>
            <a:r>
              <a:rPr lang="it-IT" sz="2800" b="1" spc="-10" dirty="0" err="1">
                <a:latin typeface="Arial"/>
                <a:cs typeface="Arial"/>
              </a:rPr>
              <a:t>sovraindebitato</a:t>
            </a:r>
            <a:r>
              <a:rPr lang="it-IT" sz="2800" b="1" spc="-10" dirty="0">
                <a:latin typeface="Arial"/>
                <a:cs typeface="Arial"/>
              </a:rPr>
              <a:t>”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b="1" spc="-10" dirty="0">
              <a:latin typeface="Arial"/>
              <a:cs typeface="Arial"/>
            </a:endParaRP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268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277 </a:t>
            </a:r>
            <a:r>
              <a:rPr lang="it-IT" sz="2800" dirty="0">
                <a:latin typeface="Arial MT"/>
                <a:cs typeface="Arial MT"/>
              </a:rPr>
              <a:t>nell’ambito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V.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sorta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“liquidazione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minore”.</a:t>
            </a: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Iniziativa: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domanda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presentata: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debitore,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creditore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o,</a:t>
            </a:r>
            <a:r>
              <a:rPr lang="it-IT" sz="2800" strike="sngStrike" spc="-40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se</a:t>
            </a:r>
            <a:r>
              <a:rPr lang="it-IT" sz="2800" strike="sngStrike" spc="-45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impresa,</a:t>
            </a:r>
            <a:r>
              <a:rPr lang="it-IT" sz="2800" strike="sngStrike" spc="-35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dal</a:t>
            </a:r>
            <a:r>
              <a:rPr lang="it-IT" sz="2800" strike="sngStrike" spc="-45" dirty="0">
                <a:latin typeface="Arial MT"/>
                <a:cs typeface="Arial MT"/>
              </a:rPr>
              <a:t> </a:t>
            </a:r>
            <a:r>
              <a:rPr lang="it-IT" sz="2800" strike="sngStrike" spc="-20" dirty="0">
                <a:latin typeface="Arial MT"/>
                <a:cs typeface="Arial MT"/>
              </a:rPr>
              <a:t>P.M.</a:t>
            </a:r>
            <a:endParaRPr lang="it-IT" sz="2800" strike="sngStrike" dirty="0">
              <a:latin typeface="Arial MT"/>
              <a:cs typeface="Arial MT"/>
            </a:endParaRPr>
          </a:p>
          <a:p>
            <a:pPr marL="0" indent="0" algn="just">
              <a:lnSpc>
                <a:spcPct val="100000"/>
              </a:lnSpc>
              <a:spcBef>
                <a:spcPts val="265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L’accesso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precluso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eventuali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L’OCC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limiterà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valutazione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sulla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completezza</a:t>
            </a:r>
            <a:r>
              <a:rPr lang="it-IT" sz="28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ed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attendibilità</a:t>
            </a:r>
            <a:r>
              <a:rPr lang="it-IT" sz="2800" spc="-9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documentazione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presentata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nonché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illustrare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latin typeface="Arial MT"/>
                <a:cs typeface="Arial MT"/>
              </a:rPr>
              <a:t>situazione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economica,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patrimoniale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finanziaria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debitore.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2815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559532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liquidazione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riguarda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tutti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i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beni</a:t>
            </a:r>
            <a:r>
              <a:rPr lang="it-IT" sz="28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accezione:</a:t>
            </a:r>
          </a:p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 MT"/>
              <a:cs typeface="Arial MT"/>
            </a:endParaRPr>
          </a:p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r>
              <a:rPr lang="it-IT" dirty="0">
                <a:latin typeface="Arial MT"/>
                <a:cs typeface="Arial MT"/>
              </a:rPr>
              <a:t>1)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impignorabili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dell’articolo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545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codice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1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civile;</a:t>
            </a:r>
            <a:endParaRPr lang="it-IT" sz="2800" dirty="0">
              <a:latin typeface="Arial MT"/>
              <a:cs typeface="Arial MT"/>
            </a:endParaRPr>
          </a:p>
          <a:p>
            <a:pPr marL="10795" marR="5080" indent="0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2) 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aventi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carattere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alimentare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mantenimento,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stipendi,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pensioni,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salari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ciò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guadagna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attività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limiti,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indicati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occorre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mantenimento</a:t>
            </a:r>
            <a:r>
              <a:rPr lang="it-IT" sz="2800" spc="6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famiglia;</a:t>
            </a:r>
            <a:endParaRPr lang="it-IT" sz="2800" dirty="0">
              <a:latin typeface="Arial MT"/>
              <a:cs typeface="Arial MT"/>
            </a:endParaRPr>
          </a:p>
          <a:p>
            <a:pPr marL="19685" marR="13335" indent="0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3) 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derivanti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dall’usufrutto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legale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figli,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costituiti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fondo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patrimoniale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essi,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salvo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disposto </a:t>
            </a:r>
            <a:r>
              <a:rPr lang="it-IT" sz="2800" dirty="0">
                <a:latin typeface="Arial MT"/>
                <a:cs typeface="Arial MT"/>
              </a:rPr>
              <a:t>dall’articolo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170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codice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civile;</a:t>
            </a:r>
            <a:r>
              <a:rPr lang="it-IT" spc="-10" dirty="0">
                <a:latin typeface="Arial MT"/>
                <a:cs typeface="Arial MT"/>
              </a:rPr>
              <a:t> </a:t>
            </a:r>
          </a:p>
          <a:p>
            <a:pPr marL="19685" marR="13335" indent="0">
              <a:lnSpc>
                <a:spcPts val="276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4)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pignorate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disposizione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legge.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661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61" y="629871"/>
            <a:ext cx="10515600" cy="5759206"/>
          </a:xfrm>
        </p:spPr>
        <p:txBody>
          <a:bodyPr>
            <a:normAutofit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10" dirty="0">
                <a:latin typeface="Arial"/>
                <a:cs typeface="Arial"/>
              </a:rPr>
              <a:t>PROCEDURA</a:t>
            </a:r>
            <a:endParaRPr lang="it-IT" sz="2800" dirty="0">
              <a:latin typeface="Arial"/>
              <a:cs typeface="Arial"/>
            </a:endParaRPr>
          </a:p>
          <a:p>
            <a:pPr marL="173990" marR="165100" indent="346075" algn="just">
              <a:lnSpc>
                <a:spcPts val="2760"/>
              </a:lnSpc>
              <a:spcBef>
                <a:spcPts val="130"/>
              </a:spcBef>
              <a:buAutoNum type="arabicPeriod"/>
              <a:tabLst>
                <a:tab pos="520065" algn="l"/>
              </a:tabLst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tribunale,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assenza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domande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accesso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IV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verificati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presupposti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agli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articoli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268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269,</a:t>
            </a:r>
            <a:r>
              <a:rPr lang="it-IT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dichiara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l’apertura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controllata.</a:t>
            </a:r>
            <a:endParaRPr lang="it-IT" spc="-10" dirty="0">
              <a:latin typeface="Arial MT"/>
              <a:cs typeface="Arial MT"/>
            </a:endParaRPr>
          </a:p>
          <a:p>
            <a:pPr marL="250190" indent="0">
              <a:lnSpc>
                <a:spcPts val="269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2.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tribunale:</a:t>
            </a: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nomina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delegato;</a:t>
            </a:r>
            <a:endParaRPr lang="it-IT" spc="-10" dirty="0">
              <a:latin typeface="Arial MT"/>
              <a:cs typeface="Arial MT"/>
            </a:endParaRP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nomina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liquidatore,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confermando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l’OCC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269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per </a:t>
            </a:r>
            <a:r>
              <a:rPr lang="it-IT" sz="2800" dirty="0">
                <a:latin typeface="Arial MT"/>
                <a:cs typeface="Arial MT"/>
              </a:rPr>
              <a:t>giustificati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motivi,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scegliendolo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nell’elenco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gestori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crisi</a:t>
            </a:r>
            <a:endParaRPr lang="it-IT" spc="-10" dirty="0">
              <a:latin typeface="Arial MT"/>
              <a:cs typeface="Arial MT"/>
            </a:endParaRP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svolge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seguendo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principi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semplificazioni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8000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6153"/>
            <a:ext cx="10515600" cy="5474677"/>
          </a:xfrm>
        </p:spPr>
        <p:txBody>
          <a:bodyPr>
            <a:normAutofit fontScale="92500"/>
          </a:bodyPr>
          <a:lstStyle/>
          <a:p>
            <a:pPr marL="108585" marR="32829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dirty="0">
                <a:latin typeface="Arial MT"/>
                <a:cs typeface="Arial MT"/>
              </a:rPr>
              <a:t>L</a:t>
            </a:r>
            <a:r>
              <a:rPr lang="it-IT" sz="2800" dirty="0">
                <a:latin typeface="Arial MT"/>
                <a:cs typeface="Arial MT"/>
              </a:rPr>
              <a:t>’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Esdebitazione</a:t>
            </a:r>
            <a:r>
              <a:rPr lang="it-IT" sz="2800" b="1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interviene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diritto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entro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ed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chiusa.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cosa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l’esdebitazione?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definizione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contenuta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nell’art.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278,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CCI</a:t>
            </a:r>
            <a:endParaRPr lang="it-IT" sz="2800" dirty="0">
              <a:latin typeface="Arial MT"/>
              <a:cs typeface="Arial MT"/>
            </a:endParaRPr>
          </a:p>
          <a:p>
            <a:pPr marL="0" marR="11430" indent="0" algn="just">
              <a:lnSpc>
                <a:spcPts val="276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L’esdebitazione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consiste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liberazione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comporta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inesigibilità</a:t>
            </a:r>
            <a:r>
              <a:rPr lang="it-IT" sz="2800" spc="-10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rimasti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insoddisfatti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nell’ambito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concorsuale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prevede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beni.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685800" marR="5861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Requisito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soggettivo: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278,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CCI </a:t>
            </a:r>
          </a:p>
          <a:p>
            <a:pPr marL="685800" marR="5861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accedere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all’esdebitazione,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secondo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norme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presente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capo,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tutti</a:t>
            </a:r>
            <a:r>
              <a:rPr lang="it-IT" sz="2800" spc="-5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i</a:t>
            </a:r>
            <a:r>
              <a:rPr lang="it-IT" sz="2800" spc="-6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debitori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di</a:t>
            </a:r>
            <a:r>
              <a:rPr lang="it-IT" sz="2800" spc="-6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cui</a:t>
            </a:r>
            <a:r>
              <a:rPr lang="it-IT" sz="2800" spc="-5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all’articolo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1,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comma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spc="-25" dirty="0">
                <a:highlight>
                  <a:srgbClr val="FFFF00"/>
                </a:highlight>
                <a:latin typeface="Arial MT"/>
                <a:cs typeface="Arial MT"/>
              </a:rPr>
              <a:t>1</a:t>
            </a:r>
            <a:endParaRPr lang="it-IT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21011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BAF76F-27EC-EE27-1B51-BDBCF8BBB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" marR="5080" indent="0" algn="ctr">
              <a:lnSpc>
                <a:spcPts val="2760"/>
              </a:lnSpc>
              <a:spcBef>
                <a:spcPts val="290"/>
              </a:spcBef>
              <a:buNone/>
            </a:pPr>
            <a:r>
              <a:rPr lang="it-IT" dirty="0"/>
              <a:t>Sono</a:t>
            </a:r>
            <a:r>
              <a:rPr lang="it-IT" spc="-70" dirty="0"/>
              <a:t> </a:t>
            </a:r>
            <a:r>
              <a:rPr lang="it-IT" dirty="0"/>
              <a:t>salvi</a:t>
            </a:r>
            <a:r>
              <a:rPr lang="it-IT" spc="-70" dirty="0"/>
              <a:t> </a:t>
            </a:r>
            <a:r>
              <a:rPr lang="it-IT" dirty="0"/>
              <a:t>i</a:t>
            </a:r>
            <a:r>
              <a:rPr lang="it-IT" spc="-60" dirty="0"/>
              <a:t> </a:t>
            </a:r>
            <a:r>
              <a:rPr lang="it-IT" dirty="0"/>
              <a:t>diritti</a:t>
            </a:r>
            <a:r>
              <a:rPr lang="it-IT" spc="-70" dirty="0"/>
              <a:t> </a:t>
            </a:r>
            <a:r>
              <a:rPr lang="it-IT" dirty="0"/>
              <a:t>vantati</a:t>
            </a:r>
            <a:r>
              <a:rPr lang="it-IT" spc="-70" dirty="0"/>
              <a:t> </a:t>
            </a:r>
            <a:r>
              <a:rPr lang="it-IT" dirty="0"/>
              <a:t>dai</a:t>
            </a:r>
            <a:r>
              <a:rPr lang="it-IT" spc="-70" dirty="0"/>
              <a:t> </a:t>
            </a:r>
            <a:r>
              <a:rPr lang="it-IT" dirty="0"/>
              <a:t>creditori</a:t>
            </a:r>
            <a:r>
              <a:rPr lang="it-IT" spc="-70" dirty="0"/>
              <a:t> </a:t>
            </a:r>
            <a:r>
              <a:rPr lang="it-IT" dirty="0"/>
              <a:t>nei</a:t>
            </a:r>
            <a:r>
              <a:rPr lang="it-IT" spc="-70" dirty="0"/>
              <a:t> </a:t>
            </a:r>
            <a:r>
              <a:rPr lang="it-IT" dirty="0"/>
              <a:t>confronti</a:t>
            </a:r>
            <a:r>
              <a:rPr lang="it-IT" spc="-70" dirty="0"/>
              <a:t> </a:t>
            </a:r>
            <a:r>
              <a:rPr lang="it-IT" dirty="0"/>
              <a:t>dei</a:t>
            </a:r>
            <a:r>
              <a:rPr lang="it-IT" spc="-70" dirty="0"/>
              <a:t> </a:t>
            </a:r>
            <a:r>
              <a:rPr lang="it-IT" dirty="0"/>
              <a:t>coobbligati</a:t>
            </a:r>
            <a:r>
              <a:rPr lang="it-IT" spc="-70" dirty="0"/>
              <a:t> </a:t>
            </a:r>
            <a:r>
              <a:rPr lang="it-IT" spc="-50" dirty="0"/>
              <a:t>e </a:t>
            </a:r>
            <a:r>
              <a:rPr lang="it-IT" dirty="0"/>
              <a:t>dei</a:t>
            </a:r>
            <a:r>
              <a:rPr lang="it-IT" spc="-75" dirty="0"/>
              <a:t> </a:t>
            </a:r>
            <a:r>
              <a:rPr lang="it-IT" dirty="0"/>
              <a:t>fideiussori</a:t>
            </a:r>
            <a:r>
              <a:rPr lang="it-IT" spc="-70" dirty="0"/>
              <a:t> </a:t>
            </a:r>
            <a:r>
              <a:rPr lang="it-IT" dirty="0"/>
              <a:t>del</a:t>
            </a:r>
            <a:r>
              <a:rPr lang="it-IT" spc="-75" dirty="0"/>
              <a:t> </a:t>
            </a:r>
            <a:r>
              <a:rPr lang="it-IT" dirty="0"/>
              <a:t>debitore,</a:t>
            </a:r>
            <a:r>
              <a:rPr lang="it-IT" spc="-60" dirty="0"/>
              <a:t> </a:t>
            </a:r>
            <a:r>
              <a:rPr lang="it-IT" dirty="0"/>
              <a:t>nonché</a:t>
            </a:r>
            <a:r>
              <a:rPr lang="it-IT" spc="-70" dirty="0"/>
              <a:t> </a:t>
            </a:r>
            <a:r>
              <a:rPr lang="it-IT" dirty="0"/>
              <a:t>degli</a:t>
            </a:r>
            <a:r>
              <a:rPr lang="it-IT" spc="-75" dirty="0"/>
              <a:t> </a:t>
            </a:r>
            <a:r>
              <a:rPr lang="it-IT" dirty="0"/>
              <a:t>obbligati</a:t>
            </a:r>
            <a:r>
              <a:rPr lang="it-IT" spc="-70" dirty="0"/>
              <a:t> </a:t>
            </a:r>
            <a:r>
              <a:rPr lang="it-IT" dirty="0"/>
              <a:t>in</a:t>
            </a:r>
            <a:r>
              <a:rPr lang="it-IT" spc="-70" dirty="0"/>
              <a:t> </a:t>
            </a:r>
            <a:r>
              <a:rPr lang="it-IT" dirty="0"/>
              <a:t>via</a:t>
            </a:r>
            <a:r>
              <a:rPr lang="it-IT" spc="-65" dirty="0"/>
              <a:t> </a:t>
            </a:r>
            <a:r>
              <a:rPr lang="it-IT" dirty="0"/>
              <a:t>di</a:t>
            </a:r>
            <a:r>
              <a:rPr lang="it-IT" spc="-75" dirty="0"/>
              <a:t> </a:t>
            </a:r>
            <a:r>
              <a:rPr lang="it-IT" spc="-10" dirty="0"/>
              <a:t>regresso.</a:t>
            </a: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dirty="0"/>
              <a:t>Restano</a:t>
            </a:r>
            <a:r>
              <a:rPr lang="it-IT" spc="-110" dirty="0"/>
              <a:t> </a:t>
            </a:r>
            <a:r>
              <a:rPr lang="it-IT" dirty="0"/>
              <a:t>esclusi</a:t>
            </a:r>
            <a:r>
              <a:rPr lang="it-IT" spc="-114" dirty="0"/>
              <a:t> </a:t>
            </a:r>
            <a:r>
              <a:rPr lang="it-IT" spc="-10" dirty="0"/>
              <a:t>dall'esdebitazione:</a:t>
            </a: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sz="1400" spc="-150" dirty="0">
                <a:latin typeface="Times New Roman"/>
                <a:cs typeface="Times New Roman"/>
              </a:rPr>
              <a:t> </a:t>
            </a:r>
            <a:r>
              <a:rPr lang="it-IT" dirty="0"/>
              <a:t>gli</a:t>
            </a:r>
            <a:r>
              <a:rPr lang="it-IT" spc="-55" dirty="0"/>
              <a:t> </a:t>
            </a:r>
            <a:r>
              <a:rPr lang="it-IT" dirty="0"/>
              <a:t>obblighi</a:t>
            </a:r>
            <a:r>
              <a:rPr lang="it-IT" spc="-35" dirty="0"/>
              <a:t> </a:t>
            </a:r>
            <a:r>
              <a:rPr lang="it-IT" dirty="0"/>
              <a:t>di</a:t>
            </a:r>
            <a:r>
              <a:rPr lang="it-IT" spc="-50" dirty="0"/>
              <a:t> </a:t>
            </a:r>
            <a:r>
              <a:rPr lang="it-IT" spc="-10" dirty="0"/>
              <a:t>mantenimento</a:t>
            </a:r>
            <a:r>
              <a:rPr lang="it-IT" spc="-45" dirty="0"/>
              <a:t> </a:t>
            </a:r>
            <a:r>
              <a:rPr lang="it-IT" dirty="0"/>
              <a:t>e</a:t>
            </a:r>
            <a:r>
              <a:rPr lang="it-IT" spc="-45" dirty="0"/>
              <a:t> </a:t>
            </a:r>
            <a:r>
              <a:rPr lang="it-IT" spc="-10" dirty="0"/>
              <a:t>alimentari;</a:t>
            </a:r>
            <a:endParaRPr lang="it-IT" sz="1400" spc="-10" dirty="0">
              <a:latin typeface="Times New Roman"/>
              <a:cs typeface="Times New Roman"/>
            </a:endParaRP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dirty="0"/>
              <a:t>i</a:t>
            </a:r>
            <a:r>
              <a:rPr lang="it-IT" spc="-35" dirty="0"/>
              <a:t> </a:t>
            </a:r>
            <a:r>
              <a:rPr lang="it-IT" dirty="0"/>
              <a:t>debiti</a:t>
            </a:r>
            <a:r>
              <a:rPr lang="it-IT" spc="-30" dirty="0"/>
              <a:t> </a:t>
            </a:r>
            <a:r>
              <a:rPr lang="it-IT" dirty="0"/>
              <a:t>per</a:t>
            </a:r>
            <a:r>
              <a:rPr lang="it-IT" spc="-25" dirty="0"/>
              <a:t> </a:t>
            </a:r>
            <a:r>
              <a:rPr lang="it-IT" dirty="0"/>
              <a:t>il</a:t>
            </a:r>
            <a:r>
              <a:rPr lang="it-IT" spc="-30" dirty="0"/>
              <a:t> </a:t>
            </a:r>
            <a:r>
              <a:rPr lang="it-IT" spc="-10" dirty="0"/>
              <a:t>risarcimento</a:t>
            </a:r>
            <a:r>
              <a:rPr lang="it-IT" spc="-35" dirty="0"/>
              <a:t> </a:t>
            </a:r>
            <a:r>
              <a:rPr lang="it-IT" dirty="0"/>
              <a:t>dei</a:t>
            </a:r>
            <a:r>
              <a:rPr lang="it-IT" spc="-30" dirty="0"/>
              <a:t> </a:t>
            </a:r>
            <a:r>
              <a:rPr lang="it-IT" dirty="0"/>
              <a:t>danni</a:t>
            </a:r>
            <a:r>
              <a:rPr lang="it-IT" spc="-30" dirty="0"/>
              <a:t> </a:t>
            </a:r>
            <a:r>
              <a:rPr lang="it-IT" dirty="0"/>
              <a:t>da</a:t>
            </a:r>
            <a:r>
              <a:rPr lang="it-IT" spc="-35" dirty="0"/>
              <a:t> </a:t>
            </a:r>
            <a:r>
              <a:rPr lang="it-IT" dirty="0"/>
              <a:t>fatto</a:t>
            </a:r>
            <a:r>
              <a:rPr lang="it-IT" spc="-30" dirty="0"/>
              <a:t> </a:t>
            </a:r>
            <a:r>
              <a:rPr lang="it-IT" spc="-10" dirty="0"/>
              <a:t>illecito </a:t>
            </a:r>
            <a:r>
              <a:rPr lang="it-IT" dirty="0"/>
              <a:t>extracontrattuale,</a:t>
            </a:r>
            <a:r>
              <a:rPr lang="it-IT" spc="-65" dirty="0"/>
              <a:t> </a:t>
            </a:r>
            <a:r>
              <a:rPr lang="it-IT" dirty="0"/>
              <a:t>nonché</a:t>
            </a:r>
            <a:r>
              <a:rPr lang="it-IT" spc="-70" dirty="0"/>
              <a:t> </a:t>
            </a:r>
            <a:r>
              <a:rPr lang="it-IT" dirty="0"/>
              <a:t>le</a:t>
            </a:r>
            <a:r>
              <a:rPr lang="it-IT" spc="-65" dirty="0"/>
              <a:t> </a:t>
            </a:r>
            <a:r>
              <a:rPr lang="it-IT" dirty="0"/>
              <a:t>sanzioni</a:t>
            </a:r>
            <a:r>
              <a:rPr lang="it-IT" spc="-70" dirty="0"/>
              <a:t> </a:t>
            </a:r>
            <a:r>
              <a:rPr lang="it-IT" dirty="0"/>
              <a:t>penali</a:t>
            </a:r>
            <a:r>
              <a:rPr lang="it-IT" spc="-65" dirty="0"/>
              <a:t> </a:t>
            </a:r>
            <a:r>
              <a:rPr lang="it-IT" dirty="0"/>
              <a:t>e</a:t>
            </a:r>
            <a:r>
              <a:rPr lang="it-IT" spc="-70" dirty="0"/>
              <a:t> </a:t>
            </a:r>
            <a:r>
              <a:rPr lang="it-IT" spc="-10" dirty="0"/>
              <a:t>amministrative</a:t>
            </a:r>
            <a:r>
              <a:rPr lang="it-IT" spc="-65" dirty="0"/>
              <a:t> </a:t>
            </a:r>
            <a:r>
              <a:rPr lang="it-IT" spc="-25" dirty="0"/>
              <a:t>di </a:t>
            </a:r>
            <a:r>
              <a:rPr lang="it-IT" dirty="0"/>
              <a:t>carattere</a:t>
            </a:r>
            <a:r>
              <a:rPr lang="it-IT" spc="-75" dirty="0"/>
              <a:t> </a:t>
            </a:r>
            <a:r>
              <a:rPr lang="it-IT" spc="-10" dirty="0"/>
              <a:t>pecuniario</a:t>
            </a:r>
            <a:r>
              <a:rPr lang="it-IT" spc="-70" dirty="0"/>
              <a:t> </a:t>
            </a:r>
            <a:r>
              <a:rPr lang="it-IT" dirty="0"/>
              <a:t>che</a:t>
            </a:r>
            <a:r>
              <a:rPr lang="it-IT" spc="-75" dirty="0"/>
              <a:t> </a:t>
            </a:r>
            <a:r>
              <a:rPr lang="it-IT" dirty="0"/>
              <a:t>non</a:t>
            </a:r>
            <a:r>
              <a:rPr lang="it-IT" spc="-70" dirty="0"/>
              <a:t> </a:t>
            </a:r>
            <a:r>
              <a:rPr lang="it-IT" dirty="0"/>
              <a:t>siano</a:t>
            </a:r>
            <a:r>
              <a:rPr lang="it-IT" spc="-70" dirty="0"/>
              <a:t> </a:t>
            </a:r>
            <a:r>
              <a:rPr lang="it-IT" dirty="0"/>
              <a:t>accessorie</a:t>
            </a:r>
            <a:r>
              <a:rPr lang="it-IT" spc="-75" dirty="0"/>
              <a:t> </a:t>
            </a:r>
            <a:r>
              <a:rPr lang="it-IT" dirty="0"/>
              <a:t>a</a:t>
            </a:r>
            <a:r>
              <a:rPr lang="it-IT" spc="-70" dirty="0"/>
              <a:t> </a:t>
            </a:r>
            <a:r>
              <a:rPr lang="it-IT" dirty="0"/>
              <a:t>debiti</a:t>
            </a:r>
            <a:r>
              <a:rPr lang="it-IT" spc="-70" dirty="0"/>
              <a:t> </a:t>
            </a:r>
            <a:r>
              <a:rPr lang="it-IT" spc="-10" dirty="0"/>
              <a:t>estinti.</a:t>
            </a:r>
            <a:endParaRPr lang="it-IT" sz="1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308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FF3ADE-32C3-5E93-DDC5-B30F6AFD5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631" y="984738"/>
            <a:ext cx="10515600" cy="5134707"/>
          </a:xfrm>
        </p:spPr>
        <p:txBody>
          <a:bodyPr>
            <a:normAutofit/>
          </a:bodyPr>
          <a:lstStyle/>
          <a:p>
            <a:pPr marL="810894" marR="103060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legge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3/2012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prima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volta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introducono nell’ordinamento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delle </a:t>
            </a:r>
            <a:r>
              <a:rPr lang="it-IT" sz="2800" dirty="0">
                <a:latin typeface="Arial MT"/>
                <a:cs typeface="Arial MT"/>
              </a:rPr>
              <a:t>procedure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estinzione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–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controllo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-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obbligazioni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fallibili</a:t>
            </a:r>
            <a:endParaRPr lang="it-IT" sz="2800" dirty="0">
              <a:latin typeface="Arial MT"/>
              <a:cs typeface="Arial MT"/>
            </a:endParaRPr>
          </a:p>
          <a:p>
            <a:pPr marL="588644" indent="0" algn="just">
              <a:lnSpc>
                <a:spcPct val="100000"/>
              </a:lnSpc>
              <a:spcBef>
                <a:spcPts val="257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l’introduzione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C.C.I.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hanno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seguenti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novità: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631190" marR="267335" indent="-355600" algn="l">
              <a:lnSpc>
                <a:spcPts val="2760"/>
              </a:lnSpc>
              <a:buAutoNum type="arabicParenR"/>
              <a:tabLst>
                <a:tab pos="1316990" algn="l"/>
              </a:tabLst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riportano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unico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testo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disposizioni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relative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 	</a:t>
            </a:r>
            <a:r>
              <a:rPr lang="it-IT" sz="2800" spc="-10" dirty="0">
                <a:latin typeface="Arial MT"/>
                <a:cs typeface="Arial MT"/>
              </a:rPr>
              <a:t>all’insolvenza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ogni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soggetto,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escluso.</a:t>
            </a:r>
          </a:p>
          <a:p>
            <a:pPr marL="631190" marR="267335" indent="-355600" algn="l">
              <a:lnSpc>
                <a:spcPts val="2760"/>
              </a:lnSpc>
              <a:buAutoNum type="arabicParenR"/>
              <a:tabLst>
                <a:tab pos="1316990" algn="l"/>
              </a:tabLst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introducono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significate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novità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estende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(meritevoli)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254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3F0044-657A-CCA6-42F1-353D968A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latin typeface="Arial"/>
                <a:cs typeface="Arial"/>
              </a:rPr>
              <a:t>Condizioni</a:t>
            </a:r>
            <a:r>
              <a:rPr lang="it-IT" sz="4400" b="1" spc="-20" dirty="0">
                <a:latin typeface="Arial"/>
                <a:cs typeface="Arial"/>
              </a:rPr>
              <a:t> </a:t>
            </a:r>
            <a:r>
              <a:rPr lang="it-IT" sz="4400" b="1" dirty="0">
                <a:latin typeface="Arial"/>
                <a:cs typeface="Arial"/>
              </a:rPr>
              <a:t>per</a:t>
            </a:r>
            <a:r>
              <a:rPr lang="it-IT" sz="4400" b="1" spc="-25" dirty="0">
                <a:latin typeface="Arial"/>
                <a:cs typeface="Arial"/>
              </a:rPr>
              <a:t> </a:t>
            </a:r>
            <a:r>
              <a:rPr lang="it-IT" sz="4400" b="1" spc="-10" dirty="0">
                <a:latin typeface="Arial"/>
                <a:cs typeface="Arial"/>
              </a:rPr>
              <a:t>l’esdebitazione: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89915" marR="126364" indent="-45720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condannato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passata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per </a:t>
            </a:r>
            <a:r>
              <a:rPr lang="it-IT" sz="2800" dirty="0">
                <a:latin typeface="Arial MT"/>
                <a:cs typeface="Arial MT"/>
              </a:rPr>
              <a:t>bancarotta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fraudolenta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delitti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contro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l’economia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pubblica,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l’industria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commercio,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delitti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compiuti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connessione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con </a:t>
            </a:r>
            <a:r>
              <a:rPr lang="it-IT" sz="2800" dirty="0">
                <a:latin typeface="Arial MT"/>
                <a:cs typeface="Arial MT"/>
              </a:rPr>
              <a:t>l’esercizio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dell’attività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d’impresa,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salvo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intervenuta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riabilitazione.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corso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procedimento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penale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tali </a:t>
            </a:r>
            <a:r>
              <a:rPr lang="it-IT" sz="2800" dirty="0">
                <a:latin typeface="Arial MT"/>
                <a:cs typeface="Arial MT"/>
              </a:rPr>
              <a:t>reati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v’è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applicazione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prevenzione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decreto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legislativo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6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settembre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2011,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n.159,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riconosciuto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all’esito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relativo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procedimento;</a:t>
            </a:r>
          </a:p>
          <a:p>
            <a:pPr marL="589915" marR="126364" indent="-45720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distratto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l’attivo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esposto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passività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insussistenti, </a:t>
            </a:r>
            <a:r>
              <a:rPr lang="it-IT" sz="2800" dirty="0">
                <a:latin typeface="Arial MT"/>
                <a:cs typeface="Arial MT"/>
              </a:rPr>
              <a:t>cagionato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aggravato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dissesto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rendendo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gravemente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difficoltosa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ricostruzione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movimento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degli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affari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 err="1">
                <a:latin typeface="Arial MT"/>
                <a:cs typeface="Arial MT"/>
              </a:rPr>
              <a:t>fatto</a:t>
            </a:r>
            <a:r>
              <a:rPr lang="it-IT" sz="2800" dirty="0" err="1">
                <a:latin typeface="Arial MT"/>
                <a:cs typeface="Arial MT"/>
              </a:rPr>
              <a:t>ricorso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abusivo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credito;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9169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7169"/>
            <a:ext cx="10515600" cy="5379794"/>
          </a:xfrm>
        </p:spPr>
        <p:txBody>
          <a:bodyPr>
            <a:normAutofit lnSpcReduction="10000"/>
          </a:bodyPr>
          <a:lstStyle/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ostacolato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rallentato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svolgimento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fornito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agli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organi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preposti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informazioni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utili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</a:t>
            </a:r>
            <a:r>
              <a:rPr lang="it-IT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documenti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necessari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buon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andamento;</a:t>
            </a:r>
          </a:p>
          <a:p>
            <a:pPr marL="12065" marR="5080" indent="0">
              <a:lnSpc>
                <a:spcPct val="160000"/>
              </a:lnSpc>
              <a:spcBef>
                <a:spcPts val="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esdebitazione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cinque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anni </a:t>
            </a:r>
            <a:r>
              <a:rPr lang="it-IT" sz="2800" dirty="0">
                <a:latin typeface="Arial MT"/>
                <a:cs typeface="Arial MT"/>
              </a:rPr>
              <a:t>precedenti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scadenza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termine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l’esdebitazione;</a:t>
            </a:r>
          </a:p>
          <a:p>
            <a:pPr marL="12065" marR="5080" indent="0">
              <a:lnSpc>
                <a:spcPct val="160000"/>
              </a:lnSpc>
              <a:spcBef>
                <a:spcPts val="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beneficiato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dell’esdebitazione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volte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0303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8554"/>
            <a:ext cx="10515600" cy="543840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spc="-10" dirty="0">
                <a:latin typeface="Arial MT"/>
                <a:cs typeface="Arial MT"/>
              </a:rPr>
              <a:t>Esdebitazione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diritto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“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Debitore</a:t>
            </a:r>
            <a:r>
              <a:rPr lang="it-IT" sz="28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latin typeface="Arial"/>
                <a:cs typeface="Arial"/>
              </a:rPr>
              <a:t>incapiente</a:t>
            </a:r>
            <a:r>
              <a:rPr lang="it-IT" sz="2800" b="1" spc="-10" dirty="0">
                <a:latin typeface="Arial"/>
                <a:cs typeface="Arial"/>
              </a:rPr>
              <a:t>”.</a:t>
            </a:r>
            <a:endParaRPr lang="it-IT"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"/>
              <a:cs typeface="Arial"/>
            </a:endParaRPr>
          </a:p>
          <a:p>
            <a:pPr marL="276225" marR="2686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 err="1">
                <a:latin typeface="Arial MT"/>
                <a:cs typeface="Arial MT"/>
              </a:rPr>
              <a:t>esdebitare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patrimonio, </a:t>
            </a:r>
            <a:r>
              <a:rPr lang="it-IT" sz="2800" dirty="0">
                <a:latin typeface="Arial MT"/>
                <a:cs typeface="Arial MT"/>
              </a:rPr>
              <a:t>purché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meritevole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(assenza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frode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mancanza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dolo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o </a:t>
            </a:r>
            <a:r>
              <a:rPr lang="it-IT" sz="2800" dirty="0">
                <a:latin typeface="Arial MT"/>
                <a:cs typeface="Arial MT"/>
              </a:rPr>
              <a:t>colpa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grave).</a:t>
            </a:r>
            <a:endParaRPr lang="it-IT" spc="-10" dirty="0">
              <a:latin typeface="Arial MT"/>
              <a:cs typeface="Arial MT"/>
            </a:endParaRPr>
          </a:p>
          <a:p>
            <a:pPr marL="276225" marR="2686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Dovrà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eventualmente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pagare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entro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quattro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gli </a:t>
            </a:r>
            <a:r>
              <a:rPr lang="it-IT" sz="2800" spc="-10" dirty="0">
                <a:latin typeface="Arial MT"/>
                <a:cs typeface="Arial MT"/>
              </a:rPr>
              <a:t>pervengano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utilità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rilevanti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consentano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pagamento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superiore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10%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stessi.</a:t>
            </a:r>
            <a:endParaRPr lang="it-IT" sz="2800" dirty="0">
              <a:latin typeface="Arial MT"/>
              <a:cs typeface="Arial MT"/>
            </a:endParaRPr>
          </a:p>
          <a:p>
            <a:pPr marL="0" marR="131445" indent="0" algn="ctr">
              <a:lnSpc>
                <a:spcPts val="2760"/>
              </a:lnSpc>
              <a:buNone/>
            </a:pPr>
            <a:endParaRPr lang="it-IT" dirty="0">
              <a:latin typeface="Arial MT"/>
              <a:cs typeface="Arial MT"/>
            </a:endParaRPr>
          </a:p>
          <a:p>
            <a:pPr marL="0" marR="13144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Quindi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platea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enorme: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fidejussori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escussi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tutti </a:t>
            </a: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hanno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verso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fisco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farvi fronte.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883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D4F617-58F3-C605-32D2-F4B6310BE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69" y="1063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57785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C.C.I.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traccia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netta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linea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separazione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tra: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1030605" marR="340995" indent="-457834">
              <a:lnSpc>
                <a:spcPts val="2760"/>
              </a:lnSpc>
              <a:buAutoNum type="arabicParenR"/>
              <a:tabLst>
                <a:tab pos="1073150" algn="l"/>
              </a:tabLst>
            </a:pP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giudiziale 	(imprenditori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commerciali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certa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dimensione)</a:t>
            </a:r>
            <a:endParaRPr lang="it-IT" sz="2800" dirty="0">
              <a:latin typeface="Arial MT"/>
              <a:cs typeface="Arial MT"/>
            </a:endParaRPr>
          </a:p>
          <a:p>
            <a:pPr marL="2884805" indent="-456565">
              <a:lnSpc>
                <a:spcPts val="2820"/>
              </a:lnSpc>
              <a:spcBef>
                <a:spcPts val="2570"/>
              </a:spcBef>
              <a:buAutoNum type="arabicParenR"/>
              <a:tabLst>
                <a:tab pos="2884805" algn="l"/>
              </a:tabLst>
            </a:pP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gli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soggetti</a:t>
            </a:r>
            <a:endParaRPr lang="it-IT" sz="2800" dirty="0">
              <a:latin typeface="Arial MT"/>
              <a:cs typeface="Arial MT"/>
            </a:endParaRPr>
          </a:p>
          <a:p>
            <a:pPr marL="708660" indent="0">
              <a:lnSpc>
                <a:spcPts val="282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(che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rientrano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sovraindebitamento)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Focus </a:t>
            </a:r>
            <a:r>
              <a:rPr lang="it-IT" sz="2800" dirty="0">
                <a:latin typeface="Arial MT"/>
                <a:cs typeface="Arial MT"/>
                <a:sym typeface="Wingdings" pitchFamily="2" charset="2"/>
              </a:rPr>
              <a:t>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definizioni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cui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all’art.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2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individuare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le </a:t>
            </a:r>
            <a:r>
              <a:rPr lang="it-IT" sz="2800" dirty="0">
                <a:latin typeface="Arial MT"/>
                <a:cs typeface="Arial MT"/>
              </a:rPr>
              <a:t>condizioni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soggettive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ed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oggettive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989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BE8975-8415-6C3C-02C8-46FE8DC8F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9231"/>
            <a:ext cx="10515600" cy="5297732"/>
          </a:xfrm>
        </p:spPr>
        <p:txBody>
          <a:bodyPr>
            <a:normAutofit fontScale="70000" lnSpcReduction="20000"/>
          </a:bodyPr>
          <a:lstStyle/>
          <a:p>
            <a:pPr marR="41275" algn="ctr">
              <a:lnSpc>
                <a:spcPts val="2820"/>
              </a:lnSpc>
              <a:spcBef>
                <a:spcPts val="100"/>
              </a:spcBef>
            </a:pPr>
            <a:r>
              <a:rPr lang="it-IT" sz="3800" b="1" dirty="0">
                <a:solidFill>
                  <a:srgbClr val="FF0000"/>
                </a:solidFill>
                <a:cs typeface="Arial"/>
              </a:rPr>
              <a:t>lettera</a:t>
            </a:r>
            <a:r>
              <a:rPr lang="it-IT" sz="3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3800" b="1" spc="-25" dirty="0">
                <a:solidFill>
                  <a:srgbClr val="FF0000"/>
                </a:solidFill>
                <a:cs typeface="Arial"/>
              </a:rPr>
              <a:t>c)</a:t>
            </a:r>
            <a:endParaRPr lang="it-IT" sz="3800" dirty="0">
              <a:cs typeface="Arial"/>
            </a:endParaRPr>
          </a:p>
          <a:p>
            <a:pPr marL="12700">
              <a:lnSpc>
                <a:spcPts val="2820"/>
              </a:lnSpc>
            </a:pPr>
            <a:r>
              <a:rPr lang="it-IT" sz="3800" spc="-10" dirty="0">
                <a:cs typeface="Arial MT"/>
              </a:rPr>
              <a:t>“</a:t>
            </a:r>
            <a:r>
              <a:rPr lang="it-IT" sz="3800" b="1" u="heavy" spc="-10" dirty="0">
                <a:uFill>
                  <a:solidFill>
                    <a:srgbClr val="000000"/>
                  </a:solidFill>
                </a:uFill>
                <a:cs typeface="Arial"/>
              </a:rPr>
              <a:t>sovraindebitamento</a:t>
            </a:r>
            <a:r>
              <a:rPr lang="it-IT" sz="3800" spc="-10" dirty="0">
                <a:cs typeface="Arial MT"/>
              </a:rPr>
              <a:t>”:</a:t>
            </a:r>
            <a:r>
              <a:rPr lang="it-IT" sz="3800" spc="-3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lo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stato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crisi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insolvenza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(lett.</a:t>
            </a:r>
            <a:r>
              <a:rPr lang="it-IT" sz="3800" spc="-2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a)</a:t>
            </a:r>
            <a:r>
              <a:rPr lang="it-IT" sz="3800" spc="-3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e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spc="-25" dirty="0">
                <a:cs typeface="Arial MT"/>
              </a:rPr>
              <a:t>b))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</a:t>
            </a:r>
            <a:r>
              <a:rPr lang="it-IT" sz="3800" spc="-9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consumatore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(lettera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e)),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professionista,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spc="-10" dirty="0">
                <a:cs typeface="Arial MT"/>
              </a:rPr>
              <a:t>dell’imprenditore</a:t>
            </a:r>
            <a:r>
              <a:rPr lang="it-IT" sz="3800" spc="-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minore</a:t>
            </a:r>
            <a:r>
              <a:rPr lang="it-IT" sz="3800" spc="-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(lettera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d)),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spc="-10" dirty="0">
                <a:cs typeface="Arial MT"/>
              </a:rPr>
              <a:t>dell’imprenditore</a:t>
            </a:r>
            <a:r>
              <a:rPr lang="it-IT" sz="3800" spc="-7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agricolo,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ts val="2825"/>
              </a:lnSpc>
              <a:spcBef>
                <a:spcPts val="40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delle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start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–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up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innovative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cui</a:t>
            </a:r>
            <a:r>
              <a:rPr lang="it-IT" sz="3800" spc="7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al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decreto-</a:t>
            </a:r>
            <a:r>
              <a:rPr lang="it-IT" sz="3800" dirty="0">
                <a:cs typeface="Arial MT"/>
              </a:rPr>
              <a:t>legge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18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ottobre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2012,</a:t>
            </a:r>
            <a:endParaRPr lang="it-IT" sz="3800" dirty="0">
              <a:cs typeface="Arial MT"/>
            </a:endParaRPr>
          </a:p>
          <a:p>
            <a:pPr marL="240665" marR="5715">
              <a:lnSpc>
                <a:spcPts val="2760"/>
              </a:lnSpc>
              <a:spcBef>
                <a:spcPts val="135"/>
              </a:spcBef>
              <a:tabLst>
                <a:tab pos="672465" algn="l"/>
                <a:tab pos="1440815" algn="l"/>
                <a:tab pos="3024505" algn="l"/>
                <a:tab pos="3689985" algn="l"/>
                <a:tab pos="5712460" algn="l"/>
                <a:tab pos="6532245" algn="l"/>
                <a:tab pos="7452995" algn="l"/>
                <a:tab pos="7967980" algn="l"/>
              </a:tabLst>
            </a:pPr>
            <a:r>
              <a:rPr lang="it-IT" sz="3800" spc="-25" dirty="0">
                <a:cs typeface="Arial MT"/>
              </a:rPr>
              <a:t>n.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0" dirty="0">
                <a:cs typeface="Arial MT"/>
              </a:rPr>
              <a:t>179,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convertito,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5" dirty="0">
                <a:cs typeface="Arial MT"/>
              </a:rPr>
              <a:t>con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modificazioni,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dalla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legge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5" dirty="0">
                <a:cs typeface="Arial MT"/>
              </a:rPr>
              <a:t>17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dicembre </a:t>
            </a:r>
            <a:r>
              <a:rPr lang="it-IT" sz="3800" dirty="0">
                <a:cs typeface="Arial MT"/>
              </a:rPr>
              <a:t>2012,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n.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221,</a:t>
            </a:r>
            <a:endParaRPr lang="it-IT" sz="3800" dirty="0">
              <a:cs typeface="Arial MT"/>
            </a:endParaRPr>
          </a:p>
          <a:p>
            <a:pPr marL="240665" marR="5080" indent="-228600" algn="just">
              <a:lnSpc>
                <a:spcPts val="2760"/>
              </a:lnSpc>
              <a:spcBef>
                <a:spcPts val="15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e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ogni</a:t>
            </a:r>
            <a:r>
              <a:rPr lang="it-IT" sz="3800" spc="16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altro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debitore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non</a:t>
            </a:r>
            <a:r>
              <a:rPr lang="it-IT" sz="3800" spc="16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assoggettabile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alla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spc="-10" dirty="0">
                <a:cs typeface="Arial MT"/>
              </a:rPr>
              <a:t>liquidazione </a:t>
            </a:r>
            <a:r>
              <a:rPr lang="it-IT" sz="3800" dirty="0">
                <a:cs typeface="Arial MT"/>
              </a:rPr>
              <a:t>giudiziale</a:t>
            </a:r>
            <a:r>
              <a:rPr lang="it-IT" sz="3800" spc="3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ovvero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liquidazione</a:t>
            </a:r>
            <a:r>
              <a:rPr lang="it-IT" sz="3800" spc="3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coatta</a:t>
            </a:r>
            <a:r>
              <a:rPr lang="it-IT" sz="3800" spc="3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amministrativa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ad</a:t>
            </a:r>
            <a:r>
              <a:rPr lang="it-IT" sz="3800" spc="34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altre </a:t>
            </a:r>
            <a:r>
              <a:rPr lang="it-IT" sz="3800" dirty="0">
                <a:cs typeface="Arial MT"/>
              </a:rPr>
              <a:t>procedure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liquidatorie</a:t>
            </a:r>
            <a:r>
              <a:rPr lang="it-IT" sz="3800" spc="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previste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dal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codice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civile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da</a:t>
            </a:r>
            <a:r>
              <a:rPr lang="it-IT" sz="3800" spc="7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leggi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speciali </a:t>
            </a:r>
            <a:r>
              <a:rPr lang="it-IT" sz="3800" dirty="0">
                <a:cs typeface="Arial MT"/>
              </a:rPr>
              <a:t>per</a:t>
            </a:r>
            <a:r>
              <a:rPr lang="it-IT" sz="3800" spc="-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il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caso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crisi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insolvenza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(norma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chiusura);</a:t>
            </a:r>
            <a:endParaRPr lang="it-IT" sz="3800" dirty="0">
              <a:cs typeface="Arial MT"/>
            </a:endParaRPr>
          </a:p>
          <a:p>
            <a:pPr marL="2620010" algn="just">
              <a:lnSpc>
                <a:spcPts val="2690"/>
              </a:lnSpc>
            </a:pPr>
            <a:r>
              <a:rPr lang="it-IT" sz="3800" dirty="0">
                <a:solidFill>
                  <a:srgbClr val="FF0000"/>
                </a:solidFill>
                <a:cs typeface="Arial MT"/>
              </a:rPr>
              <a:t>quindi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un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universo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molto</a:t>
            </a:r>
            <a:r>
              <a:rPr lang="it-IT" sz="3800" spc="-7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spc="-10" dirty="0">
                <a:solidFill>
                  <a:srgbClr val="FF0000"/>
                </a:solidFill>
                <a:cs typeface="Arial MT"/>
              </a:rPr>
              <a:t>ampio</a:t>
            </a:r>
            <a:endParaRPr lang="it-IT" sz="3800" dirty="0"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875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CE24FC-2C92-D842-C9E2-F19AFE22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Lettera d)</a:t>
            </a:r>
            <a:br>
              <a:rPr lang="it-IT" sz="2400" dirty="0"/>
            </a:br>
            <a:r>
              <a:rPr lang="it-IT" sz="2400" dirty="0"/>
              <a:t>«</a:t>
            </a:r>
            <a:r>
              <a:rPr lang="it-IT" sz="2400" dirty="0">
                <a:highlight>
                  <a:srgbClr val="FFFF00"/>
                </a:highlight>
              </a:rPr>
              <a:t>Impresa minore</a:t>
            </a:r>
            <a:r>
              <a:rPr lang="it-IT" sz="2400" dirty="0"/>
              <a:t>»: l’impresa che presenta congiuntamente i seguenti requisiti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EDEB01-956A-66DA-7C7A-C00F25FC8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2700" marR="5715" indent="433705" algn="just">
              <a:lnSpc>
                <a:spcPts val="2760"/>
              </a:lnSpc>
              <a:spcBef>
                <a:spcPts val="290"/>
              </a:spcBef>
              <a:buAutoNum type="arabicParenR"/>
              <a:tabLst>
                <a:tab pos="446405" algn="l"/>
              </a:tabLst>
            </a:pP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attivo</a:t>
            </a:r>
            <a:r>
              <a:rPr lang="it-IT" sz="2800" b="1" spc="52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patrimoniale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ammontare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complessivo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annuo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non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euro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trecentomila</a:t>
            </a:r>
            <a:r>
              <a:rPr lang="it-IT" sz="2800" b="1" spc="11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tre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esercizi</a:t>
            </a:r>
            <a:r>
              <a:rPr lang="it-IT" sz="2800" spc="1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antecedenti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data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29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deposito</a:t>
            </a:r>
            <a:r>
              <a:rPr lang="it-IT" sz="2800" spc="2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istanza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apertura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2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o </a:t>
            </a:r>
            <a:r>
              <a:rPr lang="it-IT" sz="2800" dirty="0">
                <a:latin typeface="Arial MT"/>
                <a:cs typeface="Arial MT"/>
              </a:rPr>
              <a:t>dall'inizio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dell'attività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durata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inferiore;</a:t>
            </a:r>
            <a:endParaRPr lang="it-IT" sz="2800" dirty="0">
              <a:latin typeface="Arial MT"/>
              <a:cs typeface="Arial MT"/>
            </a:endParaRPr>
          </a:p>
          <a:p>
            <a:pPr marL="12700" marR="5080" indent="450850" algn="just">
              <a:lnSpc>
                <a:spcPts val="2760"/>
              </a:lnSpc>
              <a:buFont typeface="Arial MT"/>
              <a:buAutoNum type="arabicParenR"/>
              <a:tabLst>
                <a:tab pos="463550" algn="l"/>
              </a:tabLst>
            </a:pPr>
            <a:r>
              <a:rPr lang="it-IT" sz="2800" b="1" dirty="0">
                <a:latin typeface="Arial"/>
                <a:cs typeface="Arial"/>
              </a:rPr>
              <a:t>ricavi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modo</a:t>
            </a:r>
            <a:r>
              <a:rPr lang="it-IT" sz="2800" spc="1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essi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risultino,</a:t>
            </a:r>
            <a:r>
              <a:rPr lang="it-IT" sz="2800" spc="1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spc="-10" dirty="0">
                <a:latin typeface="Arial MT"/>
                <a:cs typeface="Arial MT"/>
              </a:rPr>
              <a:t>ammontare </a:t>
            </a:r>
            <a:r>
              <a:rPr lang="it-IT" sz="2800" dirty="0">
                <a:latin typeface="Arial MT"/>
                <a:cs typeface="Arial MT"/>
              </a:rPr>
              <a:t>complessivo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annuo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459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euro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duecentomila</a:t>
            </a:r>
            <a:r>
              <a:rPr lang="it-IT" sz="2800" b="1" spc="45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tre </a:t>
            </a:r>
            <a:r>
              <a:rPr lang="it-IT" sz="2800" dirty="0">
                <a:latin typeface="Arial MT"/>
                <a:cs typeface="Arial MT"/>
              </a:rPr>
              <a:t>esercizi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antecedenti</a:t>
            </a:r>
            <a:r>
              <a:rPr lang="it-IT" sz="2800" spc="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data di deposito dell'istanza</a:t>
            </a:r>
            <a:r>
              <a:rPr lang="it-IT" sz="2800" spc="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 apertura </a:t>
            </a:r>
            <a:r>
              <a:rPr lang="it-IT" sz="2800" spc="-10" dirty="0">
                <a:latin typeface="Arial MT"/>
                <a:cs typeface="Arial MT"/>
              </a:rPr>
              <a:t>della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1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1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dall'inizio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dell'attività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durata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inferiore;</a:t>
            </a:r>
            <a:endParaRPr lang="it-IT" sz="2800" dirty="0">
              <a:latin typeface="Arial MT"/>
              <a:cs typeface="Arial MT"/>
            </a:endParaRPr>
          </a:p>
          <a:p>
            <a:pPr marL="371475" indent="-358775" algn="just">
              <a:lnSpc>
                <a:spcPts val="2630"/>
              </a:lnSpc>
              <a:buAutoNum type="arabicParenR"/>
              <a:tabLst>
                <a:tab pos="371475" algn="l"/>
              </a:tabLst>
            </a:pP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ammontare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scaduti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euro</a:t>
            </a:r>
            <a:endParaRPr lang="it-IT" sz="2800" dirty="0">
              <a:latin typeface="Arial MT"/>
              <a:cs typeface="Arial MT"/>
            </a:endParaRPr>
          </a:p>
          <a:p>
            <a:pPr marL="12700">
              <a:lnSpc>
                <a:spcPts val="2820"/>
              </a:lnSpc>
            </a:pPr>
            <a:r>
              <a:rPr lang="it-IT" sz="2800" b="1" spc="-10" dirty="0">
                <a:latin typeface="Arial"/>
                <a:cs typeface="Arial"/>
              </a:rPr>
              <a:t>cinquecentomila</a:t>
            </a:r>
            <a:r>
              <a:rPr lang="it-IT" sz="2800" spc="-10" dirty="0">
                <a:latin typeface="Arial MT"/>
                <a:cs typeface="Arial MT"/>
              </a:rPr>
              <a:t>…..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579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4F9845-3DB5-942B-E9F9-0177A7010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4769"/>
            <a:ext cx="10515600" cy="5532194"/>
          </a:xfrm>
        </p:spPr>
        <p:txBody>
          <a:bodyPr>
            <a:normAutofit fontScale="92500" lnSpcReduction="10000"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b="1" spc="-10" dirty="0">
                <a:solidFill>
                  <a:srgbClr val="FF0000"/>
                </a:solidFill>
                <a:cs typeface="Arial MT"/>
              </a:rPr>
              <a:t>lettera e)</a:t>
            </a:r>
            <a:endParaRPr lang="it-IT" sz="2800" b="1" spc="-10" dirty="0">
              <a:solidFill>
                <a:srgbClr val="FF0000"/>
              </a:solidFill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b="1" u="heavy" spc="-10" dirty="0">
                <a:uFill>
                  <a:solidFill>
                    <a:srgbClr val="000000"/>
                  </a:solidFill>
                </a:uFill>
                <a:cs typeface="Arial"/>
              </a:rPr>
              <a:t>consumatore</a:t>
            </a:r>
            <a:r>
              <a:rPr lang="it-IT" sz="2800" spc="-10" dirty="0">
                <a:cs typeface="Arial MT"/>
              </a:rPr>
              <a:t>”:</a:t>
            </a:r>
            <a:endParaRPr lang="it-IT" sz="2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2800" dirty="0">
                <a:cs typeface="Arial MT"/>
              </a:rPr>
              <a:t>la</a:t>
            </a:r>
            <a:r>
              <a:rPr lang="it-IT" sz="2800" spc="-9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persona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fisica</a:t>
            </a:r>
            <a:r>
              <a:rPr lang="it-IT" sz="2800" spc="-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(requisito</a:t>
            </a:r>
            <a:r>
              <a:rPr lang="it-IT" sz="2800" spc="-9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soggettivo)</a:t>
            </a:r>
            <a:endParaRPr lang="it-IT" sz="2800" dirty="0">
              <a:cs typeface="Arial MT"/>
            </a:endParaRPr>
          </a:p>
          <a:p>
            <a:pPr marL="240665" marR="5080" indent="-228600">
              <a:lnSpc>
                <a:spcPts val="2760"/>
              </a:lnSpc>
              <a:spcBef>
                <a:spcPts val="240"/>
              </a:spcBef>
              <a:buFont typeface="Symbol"/>
              <a:buChar char=""/>
              <a:tabLst>
                <a:tab pos="240665" algn="l"/>
                <a:tab pos="1071245" algn="l"/>
                <a:tab pos="1199515" algn="l"/>
                <a:tab pos="1652270" algn="l"/>
                <a:tab pos="2292350" algn="l"/>
                <a:tab pos="2491740" algn="l"/>
                <a:tab pos="2857500" algn="l"/>
                <a:tab pos="3072765" algn="l"/>
                <a:tab pos="3495675" algn="l"/>
                <a:tab pos="4121150" algn="l"/>
                <a:tab pos="4268470" algn="l"/>
                <a:tab pos="5362575" algn="l"/>
                <a:tab pos="5544185" algn="l"/>
                <a:tab pos="7138670" algn="l"/>
                <a:tab pos="7185659" algn="l"/>
                <a:tab pos="7654925" algn="l"/>
                <a:tab pos="8291830" algn="l"/>
                <a:tab pos="8826500" algn="l"/>
              </a:tabLst>
            </a:pPr>
            <a:r>
              <a:rPr lang="it-IT" sz="2800" spc="-25" dirty="0">
                <a:cs typeface="Arial MT"/>
              </a:rPr>
              <a:t>che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agisce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per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10" dirty="0">
                <a:cs typeface="Arial MT"/>
              </a:rPr>
              <a:t>scopi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estranei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10" dirty="0">
                <a:cs typeface="Arial MT"/>
              </a:rPr>
              <a:t>all’attività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imprenditoriale, </a:t>
            </a:r>
            <a:r>
              <a:rPr lang="it-IT" sz="2800" dirty="0">
                <a:cs typeface="Arial MT"/>
              </a:rPr>
              <a:t>commerciale,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artigiana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professionale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eventualmente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svolta, anche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25" dirty="0">
                <a:cs typeface="Arial MT"/>
              </a:rPr>
              <a:t>se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0" dirty="0">
                <a:cs typeface="Arial MT"/>
              </a:rPr>
              <a:t>socia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di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una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delle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società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appartenenti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25" dirty="0">
                <a:cs typeface="Arial MT"/>
              </a:rPr>
              <a:t>ad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uno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dei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0" dirty="0">
                <a:cs typeface="Arial MT"/>
              </a:rPr>
              <a:t>tipi </a:t>
            </a:r>
            <a:r>
              <a:rPr lang="it-IT" sz="2800" dirty="0">
                <a:cs typeface="Arial MT"/>
              </a:rPr>
              <a:t>regolati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nei</a:t>
            </a:r>
            <a:r>
              <a:rPr lang="it-IT" sz="2800" spc="1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capi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III,</a:t>
            </a:r>
            <a:r>
              <a:rPr lang="it-IT" sz="2800" spc="1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IV</a:t>
            </a:r>
            <a:r>
              <a:rPr lang="it-IT" sz="2800" spc="1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VI</a:t>
            </a:r>
            <a:r>
              <a:rPr lang="it-IT" sz="2800" spc="1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</a:t>
            </a:r>
            <a:r>
              <a:rPr lang="it-IT" sz="2800" spc="18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libro</a:t>
            </a:r>
            <a:r>
              <a:rPr lang="it-IT" sz="2800" spc="18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quinto</a:t>
            </a:r>
            <a:r>
              <a:rPr lang="it-IT" sz="2800" spc="19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codice </a:t>
            </a:r>
            <a:r>
              <a:rPr lang="it-IT" sz="2800" dirty="0">
                <a:cs typeface="Arial MT"/>
              </a:rPr>
              <a:t>civile,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per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debiti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estranei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quelli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sociali;</a:t>
            </a:r>
            <a:endParaRPr lang="it-IT" sz="2800" dirty="0">
              <a:cs typeface="Arial MT"/>
            </a:endParaRPr>
          </a:p>
          <a:p>
            <a:pPr marR="38100" algn="ctr">
              <a:lnSpc>
                <a:spcPts val="2820"/>
              </a:lnSpc>
              <a:spcBef>
                <a:spcPts val="2570"/>
              </a:spcBef>
            </a:pPr>
            <a:r>
              <a:rPr lang="it-IT" sz="2800" b="1" dirty="0">
                <a:solidFill>
                  <a:srgbClr val="FF0000"/>
                </a:solidFill>
                <a:cs typeface="Arial"/>
              </a:rPr>
              <a:t>lettera</a:t>
            </a:r>
            <a:r>
              <a:rPr lang="it-IT" sz="2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25" dirty="0">
                <a:solidFill>
                  <a:srgbClr val="FF0000"/>
                </a:solidFill>
                <a:cs typeface="Arial"/>
              </a:rPr>
              <a:t>t)</a:t>
            </a:r>
            <a:endParaRPr lang="it-IT" sz="2800" dirty="0">
              <a:cs typeface="Arial"/>
            </a:endParaRPr>
          </a:p>
          <a:p>
            <a:pPr marL="12700" marR="97155">
              <a:lnSpc>
                <a:spcPts val="2760"/>
              </a:lnSpc>
              <a:spcBef>
                <a:spcPts val="130"/>
              </a:spcBef>
            </a:pPr>
            <a:r>
              <a:rPr lang="it-IT" sz="2800" b="1" dirty="0">
                <a:cs typeface="Arial"/>
              </a:rPr>
              <a:t>OCC</a:t>
            </a:r>
            <a:r>
              <a:rPr lang="it-IT" sz="2800" dirty="0">
                <a:cs typeface="Arial MT"/>
              </a:rPr>
              <a:t>: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organismi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composizione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delle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crisi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sovraindebitamento disciplinati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dal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decreto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Ministro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giustizia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24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settembre </a:t>
            </a:r>
            <a:r>
              <a:rPr lang="it-IT" sz="2800" dirty="0">
                <a:cs typeface="Arial MT"/>
              </a:rPr>
              <a:t>2014,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n.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202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successive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modificazioni,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che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svolgono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compiti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di </a:t>
            </a:r>
            <a:r>
              <a:rPr lang="it-IT" sz="2800" spc="-10" dirty="0">
                <a:cs typeface="Arial MT"/>
              </a:rPr>
              <a:t>composizione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assistita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crisi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sovraindebitamento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previsti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dal </a:t>
            </a:r>
            <a:r>
              <a:rPr lang="it-IT" sz="2800" spc="-10" dirty="0">
                <a:cs typeface="Arial MT"/>
              </a:rPr>
              <a:t>codice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218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CC1DF1-7673-E014-F37F-AC6952AA0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8456"/>
            <a:ext cx="10515600" cy="4351338"/>
          </a:xfrm>
        </p:spPr>
        <p:txBody>
          <a:bodyPr>
            <a:normAutofit fontScale="92500"/>
          </a:bodyPr>
          <a:lstStyle/>
          <a:p>
            <a:pPr marL="0" marR="5080" indent="0" algn="just">
              <a:lnSpc>
                <a:spcPts val="2760"/>
              </a:lnSpc>
              <a:spcBef>
                <a:spcPts val="290"/>
              </a:spcBef>
              <a:buNone/>
              <a:tabLst>
                <a:tab pos="1096010" algn="l"/>
                <a:tab pos="1568450" algn="l"/>
                <a:tab pos="2143125" algn="l"/>
                <a:tab pos="3055620" algn="l"/>
                <a:tab pos="3444240" algn="l"/>
                <a:tab pos="4899660" algn="l"/>
                <a:tab pos="6202680" algn="l"/>
                <a:tab pos="6607809" algn="l"/>
                <a:tab pos="8571230" algn="l"/>
              </a:tabLst>
            </a:pPr>
            <a:r>
              <a:rPr lang="it-IT" sz="2800" b="1" spc="-10" dirty="0">
                <a:latin typeface="Arial"/>
                <a:cs typeface="Arial"/>
              </a:rPr>
              <a:t>All’art.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65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del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C.C.I.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si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definisce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l’ambito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di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applicazione</a:t>
            </a:r>
            <a:r>
              <a:rPr lang="it-IT" b="1" spc="-1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delle </a:t>
            </a:r>
            <a:r>
              <a:rPr lang="it-IT" sz="2800" b="1" dirty="0">
                <a:latin typeface="Arial"/>
                <a:cs typeface="Arial"/>
              </a:rPr>
              <a:t>procedure</a:t>
            </a:r>
            <a:r>
              <a:rPr lang="it-IT" sz="2800" b="1" spc="-2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composizione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delle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crisi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da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sovraindebitamento</a:t>
            </a:r>
            <a:r>
              <a:rPr lang="it-IT" sz="2800" spc="-10" dirty="0">
                <a:latin typeface="Arial MT"/>
                <a:cs typeface="Arial MT"/>
              </a:rPr>
              <a:t>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1.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debitori</a:t>
            </a:r>
            <a:r>
              <a:rPr lang="it-IT" sz="2800" spc="1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1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2,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lettera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c)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1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proporre </a:t>
            </a:r>
            <a:r>
              <a:rPr lang="it-IT" sz="2800" dirty="0">
                <a:latin typeface="Arial MT"/>
                <a:cs typeface="Arial MT"/>
              </a:rPr>
              <a:t>soluzioni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698500" marR="7620" indent="-457200">
              <a:lnSpc>
                <a:spcPts val="2760"/>
              </a:lnSpc>
              <a:buAutoNum type="arabicParenR"/>
              <a:tabLst>
                <a:tab pos="698500" algn="l"/>
                <a:tab pos="2185670" algn="l"/>
                <a:tab pos="2758440" algn="l"/>
                <a:tab pos="3957954" algn="l"/>
                <a:tab pos="4698365" algn="l"/>
                <a:tab pos="6221095" algn="l"/>
                <a:tab pos="7217409" algn="l"/>
                <a:tab pos="9026525" algn="l"/>
              </a:tabLst>
            </a:pPr>
            <a:r>
              <a:rPr lang="it-IT" sz="2800" spc="-10" dirty="0">
                <a:latin typeface="Arial MT"/>
                <a:cs typeface="Arial MT"/>
              </a:rPr>
              <a:t>secondo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le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0" dirty="0">
                <a:latin typeface="Arial MT"/>
                <a:cs typeface="Arial MT"/>
              </a:rPr>
              <a:t>norme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del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10" dirty="0">
                <a:latin typeface="Arial MT"/>
                <a:cs typeface="Arial MT"/>
              </a:rPr>
              <a:t>presente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0" dirty="0">
                <a:latin typeface="Arial MT"/>
                <a:cs typeface="Arial MT"/>
              </a:rPr>
              <a:t>capo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10" dirty="0">
                <a:latin typeface="Arial MT"/>
                <a:cs typeface="Arial MT"/>
              </a:rPr>
              <a:t>(procedure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composizione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crisi)</a:t>
            </a:r>
            <a:endParaRPr lang="it-IT" sz="2800" dirty="0">
              <a:latin typeface="Arial MT"/>
              <a:cs typeface="Arial MT"/>
            </a:endParaRPr>
          </a:p>
          <a:p>
            <a:pPr marL="697865" indent="-456565">
              <a:lnSpc>
                <a:spcPct val="100000"/>
              </a:lnSpc>
              <a:spcBef>
                <a:spcPts val="2570"/>
              </a:spcBef>
              <a:buAutoNum type="arabicParenR"/>
              <a:tabLst>
                <a:tab pos="697865" algn="l"/>
              </a:tabLst>
            </a:pP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IX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(procedure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liquidazione).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133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893" y="805716"/>
            <a:ext cx="10515600" cy="5243391"/>
          </a:xfrm>
        </p:spPr>
        <p:txBody>
          <a:bodyPr>
            <a:normAutofit/>
          </a:bodyPr>
          <a:lstStyle/>
          <a:p>
            <a:pPr marL="739775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b="1" spc="-50" dirty="0">
                <a:cs typeface="Arial"/>
              </a:rPr>
              <a:t>1</a:t>
            </a:r>
            <a:endParaRPr lang="it-IT" sz="2800" dirty="0">
              <a:cs typeface="Arial"/>
            </a:endParaRPr>
          </a:p>
          <a:p>
            <a:pPr marL="739140" indent="0" algn="ctr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tra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gli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STRUMENTI</a:t>
            </a:r>
            <a:r>
              <a:rPr lang="it-IT" sz="2800" b="1" spc="-4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DI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REGOLAZIONE</a:t>
            </a:r>
            <a:r>
              <a:rPr lang="it-IT" sz="2800" b="1" spc="-5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DELLA</a:t>
            </a:r>
            <a:r>
              <a:rPr lang="it-IT" sz="2800" b="1" spc="-4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cs typeface="Arial"/>
              </a:rPr>
              <a:t>CRISI</a:t>
            </a:r>
            <a:endParaRPr lang="it-IT" sz="2800" dirty="0">
              <a:cs typeface="Arial"/>
            </a:endParaRPr>
          </a:p>
          <a:p>
            <a:pPr marL="1758950" indent="0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capo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II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IV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(articoli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65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83)</a:t>
            </a:r>
            <a:endParaRPr lang="it-IT" sz="2800" dirty="0"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Istituti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della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ct val="100000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Ristrutturazione</a:t>
            </a:r>
            <a:r>
              <a:rPr lang="it-IT" sz="2800" spc="-6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dei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debiti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del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consumatore</a:t>
            </a:r>
            <a:r>
              <a:rPr lang="it-IT" sz="2800" dirty="0">
                <a:cs typeface="Arial MT"/>
              </a:rPr>
              <a:t>”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del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ts val="2820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Concordato</a:t>
            </a:r>
            <a:r>
              <a:rPr lang="it-IT" sz="2800" spc="-8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minore</a:t>
            </a:r>
            <a:r>
              <a:rPr lang="it-IT" sz="2800" spc="-10" dirty="0">
                <a:cs typeface="Arial MT"/>
              </a:rPr>
              <a:t>”,</a:t>
            </a:r>
            <a:endParaRPr lang="it-IT" sz="2800" dirty="0">
              <a:cs typeface="Arial MT"/>
            </a:endParaRPr>
          </a:p>
          <a:p>
            <a:pPr marL="57785" indent="0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tutti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su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istanza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debitore</a:t>
            </a:r>
            <a:endParaRPr lang="it-IT" sz="2800" dirty="0">
              <a:cs typeface="Arial MT"/>
            </a:endParaRPr>
          </a:p>
          <a:p>
            <a:pPr marL="739775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b="1" spc="-50" dirty="0">
                <a:cs typeface="Arial"/>
              </a:rPr>
              <a:t>2</a:t>
            </a:r>
            <a:endParaRPr lang="it-IT" sz="2800" dirty="0">
              <a:cs typeface="Arial"/>
            </a:endParaRPr>
          </a:p>
          <a:p>
            <a:pPr marL="0" indent="0" algn="ctr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come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particolare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tipo</a:t>
            </a:r>
            <a:r>
              <a:rPr lang="it-IT" sz="2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della</a:t>
            </a:r>
            <a:r>
              <a:rPr lang="it-IT" sz="2800" b="1" spc="-6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LIQUIDAZIONE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cs typeface="Arial"/>
              </a:rPr>
              <a:t>GIUDIZIALE</a:t>
            </a:r>
            <a:endParaRPr lang="it-IT" sz="2800" dirty="0">
              <a:cs typeface="Arial"/>
            </a:endParaRPr>
          </a:p>
          <a:p>
            <a:pPr marL="0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capo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IX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2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(articoli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268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277)</a:t>
            </a:r>
            <a:endParaRPr lang="it-IT" sz="2800" dirty="0">
              <a:cs typeface="Arial M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Istituto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della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ts val="2825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Liquidazione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controllata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del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spc="-10" dirty="0" err="1">
                <a:solidFill>
                  <a:srgbClr val="FF0000"/>
                </a:solidFill>
                <a:cs typeface="Arial MT"/>
              </a:rPr>
              <a:t>sovraindebitato</a:t>
            </a:r>
            <a:r>
              <a:rPr lang="it-IT" sz="2800" spc="-10" dirty="0">
                <a:cs typeface="Arial MT"/>
              </a:rPr>
              <a:t>”</a:t>
            </a:r>
            <a:endParaRPr lang="it-IT" sz="2800" dirty="0">
              <a:cs typeface="Arial MT"/>
            </a:endParaRPr>
          </a:p>
          <a:p>
            <a:pPr marL="57785" indent="0">
              <a:lnSpc>
                <a:spcPts val="2825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su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istanza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debitore,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creditore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PM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imprese</a:t>
            </a:r>
            <a:endParaRPr lang="it-IT" sz="2800" dirty="0"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884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50" dirty="0">
                <a:latin typeface="Arial"/>
                <a:cs typeface="Arial"/>
              </a:rPr>
              <a:t>3</a:t>
            </a:r>
            <a:endParaRPr lang="it-IT" sz="2800" dirty="0">
              <a:latin typeface="Arial"/>
              <a:cs typeface="Arial"/>
            </a:endParaRPr>
          </a:p>
          <a:p>
            <a:pPr marL="0" marR="5080" indent="0" algn="just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X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sezione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(articoli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278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281)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ove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si </a:t>
            </a:r>
            <a:r>
              <a:rPr lang="it-IT" sz="2800" dirty="0">
                <a:latin typeface="Arial MT"/>
                <a:cs typeface="Arial MT"/>
              </a:rPr>
              <a:t>parla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</a:t>
            </a:r>
            <a:r>
              <a:rPr lang="it-IT" sz="2800" b="1" dirty="0">
                <a:latin typeface="Arial"/>
                <a:cs typeface="Arial"/>
              </a:rPr>
              <a:t>Esdebitazione</a:t>
            </a:r>
            <a:r>
              <a:rPr lang="it-IT" sz="2800" b="1" spc="-6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(per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ivi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compresi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quelli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che </a:t>
            </a:r>
            <a:r>
              <a:rPr lang="it-IT" sz="2800" dirty="0">
                <a:latin typeface="Arial MT"/>
                <a:cs typeface="Arial MT"/>
              </a:rPr>
              <a:t>ricadono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sovraindebitamento)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50" dirty="0">
                <a:latin typeface="Arial"/>
                <a:cs typeface="Arial"/>
              </a:rPr>
              <a:t>4</a:t>
            </a:r>
            <a:endParaRPr lang="it-IT" sz="2800" dirty="0">
              <a:latin typeface="Arial"/>
              <a:cs typeface="Arial"/>
            </a:endParaRPr>
          </a:p>
          <a:p>
            <a:pPr marL="0" marR="5080" indent="0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X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2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sezione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II</a:t>
            </a:r>
            <a:r>
              <a:rPr lang="it-IT" sz="2800" spc="2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(articoli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282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283) </a:t>
            </a:r>
            <a:r>
              <a:rPr lang="it-IT" sz="2800" dirty="0">
                <a:latin typeface="Arial MT"/>
                <a:cs typeface="Arial MT"/>
              </a:rPr>
              <a:t>ove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particolare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esdebitazione</a:t>
            </a:r>
            <a:r>
              <a:rPr lang="it-IT" sz="28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del</a:t>
            </a:r>
            <a:r>
              <a:rPr lang="it-IT" sz="2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 err="1">
                <a:solidFill>
                  <a:srgbClr val="FF0000"/>
                </a:solidFill>
                <a:latin typeface="Arial"/>
                <a:cs typeface="Arial"/>
              </a:rPr>
              <a:t>sovraindebitato</a:t>
            </a:r>
            <a:endParaRPr lang="it-IT" sz="2800" dirty="0">
              <a:latin typeface="Arial"/>
              <a:cs typeface="Arial"/>
            </a:endParaRPr>
          </a:p>
          <a:p>
            <a:pPr marL="0" marR="1092200" indent="0" algn="ctr">
              <a:lnSpc>
                <a:spcPct val="19170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introduce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nuovo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istituto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ovvero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“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Debitore</a:t>
            </a:r>
            <a:r>
              <a:rPr lang="it-IT" sz="28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latin typeface="Arial"/>
                <a:cs typeface="Arial"/>
              </a:rPr>
              <a:t>incapiente</a:t>
            </a:r>
            <a:r>
              <a:rPr lang="it-IT" sz="2800" spc="-10" dirty="0">
                <a:latin typeface="Arial MT"/>
                <a:cs typeface="Arial MT"/>
              </a:rPr>
              <a:t>”.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6126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1925</Words>
  <Application>Microsoft Macintosh PowerPoint</Application>
  <PresentationFormat>Widescreen</PresentationFormat>
  <Paragraphs>134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Arial MT</vt:lpstr>
      <vt:lpstr>Symbol</vt:lpstr>
      <vt:lpstr>Times New Roman</vt:lpstr>
      <vt:lpstr>Tema di Office</vt:lpstr>
      <vt:lpstr>IL SOVRAINDEBITAMENTO NEL CODICE DELLA CRISI E DELL’INSOLVENZA</vt:lpstr>
      <vt:lpstr>Presentazione standard di PowerPoint</vt:lpstr>
      <vt:lpstr>Presentazione standard di PowerPoint</vt:lpstr>
      <vt:lpstr>Presentazione standard di PowerPoint</vt:lpstr>
      <vt:lpstr>Lettera d) «Impresa minore»: l’impresa che presenta congiuntamente i seguenti requisiti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Esclusioni</vt:lpstr>
      <vt:lpstr>Condizioni per l’esdebitazione: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SOVRAINDEBITAMENTO NEL CODICE DELLA CRISI E DELL’INSOLVENZA</dc:title>
  <dc:creator>RICCARDO FAVA</dc:creator>
  <cp:lastModifiedBy>RICCARDO FAVA</cp:lastModifiedBy>
  <cp:revision>10</cp:revision>
  <dcterms:created xsi:type="dcterms:W3CDTF">2024-04-28T13:29:08Z</dcterms:created>
  <dcterms:modified xsi:type="dcterms:W3CDTF">2025-04-13T16:16:43Z</dcterms:modified>
</cp:coreProperties>
</file>