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62"/>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BF73828-C03C-B140-828A-966BA5C89396}"/>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E398B37A-26C6-B449-8F7A-79A03F02102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D543411D-636B-F64D-8F12-C12591E38070}"/>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5" name="Segnaposto piè di pagina 4">
            <a:extLst>
              <a:ext uri="{FF2B5EF4-FFF2-40B4-BE49-F238E27FC236}">
                <a16:creationId xmlns:a16="http://schemas.microsoft.com/office/drawing/2014/main" id="{08711761-9220-9646-8321-51AF090AB44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A47E28B-8B82-2D45-BC5D-4236D3DF9C1C}"/>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41902900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8914C7B-4ADB-B14C-93FE-50F2F6470335}"/>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45FA97CA-23E8-674B-871C-AA64584905CD}"/>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A4B6980-DFF4-BE4D-A26A-40CC9B06AE51}"/>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5" name="Segnaposto piè di pagina 4">
            <a:extLst>
              <a:ext uri="{FF2B5EF4-FFF2-40B4-BE49-F238E27FC236}">
                <a16:creationId xmlns:a16="http://schemas.microsoft.com/office/drawing/2014/main" id="{B475E1E8-5AE1-C448-B333-122FA4D07520}"/>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90A71CC-8760-CB45-A314-245E04A37DFA}"/>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4231984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27636D6-BE69-294E-8CD5-D358E23E21BF}"/>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81C74EF2-8AFF-2B4C-9ECB-F4AA04F14876}"/>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800F1AF7-A0F1-C844-9D84-7737EFC56F82}"/>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5" name="Segnaposto piè di pagina 4">
            <a:extLst>
              <a:ext uri="{FF2B5EF4-FFF2-40B4-BE49-F238E27FC236}">
                <a16:creationId xmlns:a16="http://schemas.microsoft.com/office/drawing/2014/main" id="{EC58CD16-62FD-0A4B-8192-5BC52ED3744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7E8B910-676B-6748-BDEE-5953811A8F1E}"/>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2188400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3EED252-436B-1F42-928A-C7BA108C5DE5}"/>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8F84204-3FBC-864F-8A73-7116CF55E86D}"/>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0C000A86-FEF3-B049-844F-252177B6BA2E}"/>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5" name="Segnaposto piè di pagina 4">
            <a:extLst>
              <a:ext uri="{FF2B5EF4-FFF2-40B4-BE49-F238E27FC236}">
                <a16:creationId xmlns:a16="http://schemas.microsoft.com/office/drawing/2014/main" id="{58EA0B71-891D-9347-9412-04C50AD32CD2}"/>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1170820C-3C9C-3D41-926C-1FB80D7C711B}"/>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129450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889F6E-27D1-734B-A0E9-77B7AE690FA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628A7C42-86B0-2F4F-B0B0-6731F8BE67A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D571FB0C-D652-D14E-8EDD-938AE60BE47D}"/>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5" name="Segnaposto piè di pagina 4">
            <a:extLst>
              <a:ext uri="{FF2B5EF4-FFF2-40B4-BE49-F238E27FC236}">
                <a16:creationId xmlns:a16="http://schemas.microsoft.com/office/drawing/2014/main" id="{A22CA51C-6D89-804D-B1AD-2E138A113AE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7E947EB-D8A8-C443-B193-A2C04EBAAEC0}"/>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7103163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6B8A82E-654A-3345-9BD6-1064407DF911}"/>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D0BF36AE-EB52-7149-A38D-FDE0530B894D}"/>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DB1B7033-7BC1-E246-9974-0E4BBD545AD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3D4FE861-B659-BB4C-B5AC-58D373CF220F}"/>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6" name="Segnaposto piè di pagina 5">
            <a:extLst>
              <a:ext uri="{FF2B5EF4-FFF2-40B4-BE49-F238E27FC236}">
                <a16:creationId xmlns:a16="http://schemas.microsoft.com/office/drawing/2014/main" id="{5B85A24A-0A8C-384E-B419-D4515E13405F}"/>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6B4B36F0-9749-8549-AF01-A29C30B21F20}"/>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1984054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516AE1-6CAE-5746-AE91-33C315F80364}"/>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F1C38BB-7C9C-8547-A361-DCAACF7C701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70370E3A-1AF1-E849-901A-4523C9601D23}"/>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32D2524-8FBE-E14B-9456-119A0E28D60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B1849A16-EE3C-564D-9B17-E64177597DFB}"/>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0F2B5BBE-0D40-4F43-8CBD-9A65A8D31957}"/>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8" name="Segnaposto piè di pagina 7">
            <a:extLst>
              <a:ext uri="{FF2B5EF4-FFF2-40B4-BE49-F238E27FC236}">
                <a16:creationId xmlns:a16="http://schemas.microsoft.com/office/drawing/2014/main" id="{92BF08E4-1BFC-6448-93A4-251517A0939A}"/>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FC552806-BBFC-354B-B32D-492337CA72E6}"/>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7099997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87AEA03-B3B1-B549-B5B9-7BF49FFD4226}"/>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9D32F018-7015-BC4C-A929-F667F422239E}"/>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4" name="Segnaposto piè di pagina 3">
            <a:extLst>
              <a:ext uri="{FF2B5EF4-FFF2-40B4-BE49-F238E27FC236}">
                <a16:creationId xmlns:a16="http://schemas.microsoft.com/office/drawing/2014/main" id="{970A9839-6C93-FC49-B5C9-E3E491D8B21D}"/>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DC78F421-1A14-E149-AE31-85CCEAFC8AA1}"/>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2997393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5FA8368E-EB75-A142-823F-1524F225BDEB}"/>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3" name="Segnaposto piè di pagina 2">
            <a:extLst>
              <a:ext uri="{FF2B5EF4-FFF2-40B4-BE49-F238E27FC236}">
                <a16:creationId xmlns:a16="http://schemas.microsoft.com/office/drawing/2014/main" id="{45D56869-2C3C-4A45-842F-3B2A278896A4}"/>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86E39500-0EAE-DC4E-A3B1-F2130788BBBF}"/>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1015316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A085E13-2AAE-7048-B92F-8F0015FA277E}"/>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D5EDB9D-555C-6C40-BC8B-3ED91872EA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0DD48022-0CD5-F04F-9AFB-5B554C1236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1AE99E81-5435-A549-8642-03CE547E261E}"/>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6" name="Segnaposto piè di pagina 5">
            <a:extLst>
              <a:ext uri="{FF2B5EF4-FFF2-40B4-BE49-F238E27FC236}">
                <a16:creationId xmlns:a16="http://schemas.microsoft.com/office/drawing/2014/main" id="{EB5E807A-156F-264F-84CA-DBA014C00921}"/>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447E97BD-C0AF-3A44-ADFA-6A40B8F037BA}"/>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27083417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4690CA0-932C-2A43-9D93-1ED5D6869AA9}"/>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D4328387-BD8B-8043-9631-512DA0CA8D2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336610D3-7940-654E-9638-7552C388E3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7896644E-DE2D-C444-ABE2-AC2FD88B53D1}"/>
              </a:ext>
            </a:extLst>
          </p:cNvPr>
          <p:cNvSpPr>
            <a:spLocks noGrp="1"/>
          </p:cNvSpPr>
          <p:nvPr>
            <p:ph type="dt" sz="half" idx="10"/>
          </p:nvPr>
        </p:nvSpPr>
        <p:spPr/>
        <p:txBody>
          <a:bodyPr/>
          <a:lstStyle/>
          <a:p>
            <a:fld id="{E159EBA5-8824-AF45-89E3-44852B90A4AE}" type="datetimeFigureOut">
              <a:rPr lang="it-IT" smtClean="0"/>
              <a:t>17/04/24</a:t>
            </a:fld>
            <a:endParaRPr lang="it-IT"/>
          </a:p>
        </p:txBody>
      </p:sp>
      <p:sp>
        <p:nvSpPr>
          <p:cNvPr id="6" name="Segnaposto piè di pagina 5">
            <a:extLst>
              <a:ext uri="{FF2B5EF4-FFF2-40B4-BE49-F238E27FC236}">
                <a16:creationId xmlns:a16="http://schemas.microsoft.com/office/drawing/2014/main" id="{C7DBB662-7189-A44A-A2B7-452CC3AD525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CC7B7715-C380-0240-86C3-103D36EEB614}"/>
              </a:ext>
            </a:extLst>
          </p:cNvPr>
          <p:cNvSpPr>
            <a:spLocks noGrp="1"/>
          </p:cNvSpPr>
          <p:nvPr>
            <p:ph type="sldNum" sz="quarter" idx="12"/>
          </p:nvPr>
        </p:nvSpPr>
        <p:spPr/>
        <p:txBody>
          <a:bodyPr/>
          <a:lstStyle/>
          <a:p>
            <a:fld id="{39473285-3204-2647-B474-BB6A7C3F49A5}" type="slidenum">
              <a:rPr lang="it-IT" smtClean="0"/>
              <a:t>‹N›</a:t>
            </a:fld>
            <a:endParaRPr lang="it-IT"/>
          </a:p>
        </p:txBody>
      </p:sp>
    </p:spTree>
    <p:extLst>
      <p:ext uri="{BB962C8B-B14F-4D97-AF65-F5344CB8AC3E}">
        <p14:creationId xmlns:p14="http://schemas.microsoft.com/office/powerpoint/2010/main" val="1336111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C93A4537-C1C9-E541-8120-588C8C6ECCB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0C27A59-7FB3-D445-8338-5DF193372CA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4241CC-B35C-D84B-A390-0E595307C2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59EBA5-8824-AF45-89E3-44852B90A4AE}" type="datetimeFigureOut">
              <a:rPr lang="it-IT" smtClean="0"/>
              <a:t>17/04/24</a:t>
            </a:fld>
            <a:endParaRPr lang="it-IT"/>
          </a:p>
        </p:txBody>
      </p:sp>
      <p:sp>
        <p:nvSpPr>
          <p:cNvPr id="5" name="Segnaposto piè di pagina 4">
            <a:extLst>
              <a:ext uri="{FF2B5EF4-FFF2-40B4-BE49-F238E27FC236}">
                <a16:creationId xmlns:a16="http://schemas.microsoft.com/office/drawing/2014/main" id="{FD4DB70E-BB27-DB4F-80A8-4D38FC8BBA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1D3B7F76-B346-3641-B11C-09C4BD9C59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473285-3204-2647-B474-BB6A7C3F49A5}" type="slidenum">
              <a:rPr lang="it-IT" smtClean="0"/>
              <a:t>‹N›</a:t>
            </a:fld>
            <a:endParaRPr lang="it-IT"/>
          </a:p>
        </p:txBody>
      </p:sp>
    </p:spTree>
    <p:extLst>
      <p:ext uri="{BB962C8B-B14F-4D97-AF65-F5344CB8AC3E}">
        <p14:creationId xmlns:p14="http://schemas.microsoft.com/office/powerpoint/2010/main" val="12072234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1AA51F-3436-3A4F-A935-EC53419D1168}"/>
              </a:ext>
            </a:extLst>
          </p:cNvPr>
          <p:cNvSpPr>
            <a:spLocks noGrp="1"/>
          </p:cNvSpPr>
          <p:nvPr>
            <p:ph type="ctrTitle"/>
          </p:nvPr>
        </p:nvSpPr>
        <p:spPr>
          <a:xfrm>
            <a:off x="1430215" y="1497501"/>
            <a:ext cx="9144000" cy="2387600"/>
          </a:xfrm>
        </p:spPr>
        <p:txBody>
          <a:bodyPr>
            <a:normAutofit fontScale="90000"/>
          </a:bodyPr>
          <a:lstStyle/>
          <a:p>
            <a:r>
              <a:rPr lang="it-IT" dirty="0"/>
              <a:t>La Proposta di concordato:</a:t>
            </a:r>
            <a:br>
              <a:rPr lang="it-IT" dirty="0"/>
            </a:br>
            <a:r>
              <a:rPr lang="it-IT" dirty="0"/>
              <a:t>due fattispecie particolari</a:t>
            </a:r>
            <a:br>
              <a:rPr lang="it-IT" dirty="0"/>
            </a:br>
            <a:endParaRPr lang="it-IT" dirty="0"/>
          </a:p>
        </p:txBody>
      </p:sp>
    </p:spTree>
    <p:extLst>
      <p:ext uri="{BB962C8B-B14F-4D97-AF65-F5344CB8AC3E}">
        <p14:creationId xmlns:p14="http://schemas.microsoft.com/office/powerpoint/2010/main" val="2752230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35D2D7-3EA5-694C-B994-2DAA8206B73E}"/>
              </a:ext>
            </a:extLst>
          </p:cNvPr>
          <p:cNvSpPr>
            <a:spLocks noGrp="1"/>
          </p:cNvSpPr>
          <p:nvPr>
            <p:ph type="title"/>
          </p:nvPr>
        </p:nvSpPr>
        <p:spPr/>
        <p:txBody>
          <a:bodyPr/>
          <a:lstStyle/>
          <a:p>
            <a:pPr algn="ctr"/>
            <a:r>
              <a:rPr lang="it-IT" dirty="0"/>
              <a:t>Proposte ed offerte concorrenti</a:t>
            </a:r>
          </a:p>
        </p:txBody>
      </p:sp>
      <p:sp>
        <p:nvSpPr>
          <p:cNvPr id="3" name="Segnaposto contenuto 2">
            <a:extLst>
              <a:ext uri="{FF2B5EF4-FFF2-40B4-BE49-F238E27FC236}">
                <a16:creationId xmlns:a16="http://schemas.microsoft.com/office/drawing/2014/main" id="{B8DA546D-2293-4D48-8C76-F510BA47E913}"/>
              </a:ext>
            </a:extLst>
          </p:cNvPr>
          <p:cNvSpPr>
            <a:spLocks noGrp="1"/>
          </p:cNvSpPr>
          <p:nvPr>
            <p:ph idx="1"/>
          </p:nvPr>
        </p:nvSpPr>
        <p:spPr/>
        <p:txBody>
          <a:bodyPr>
            <a:normAutofit fontScale="92500" lnSpcReduction="20000"/>
          </a:bodyPr>
          <a:lstStyle/>
          <a:p>
            <a:pPr algn="just"/>
            <a:r>
              <a:rPr lang="it-IT" dirty="0"/>
              <a:t>Con la c.d. “mini riforma” operata dal decreto-legge n. 83, del 27 giugno 2015, in particolare con l’art. 3 del citato decreto è stato introdotto al nuovo comma VI dell’art. 163, comma </a:t>
            </a:r>
            <a:r>
              <a:rPr lang="it-IT" dirty="0" err="1"/>
              <a:t>l.fall</a:t>
            </a:r>
            <a:r>
              <a:rPr lang="it-IT" dirty="0"/>
              <a:t>. l’istituto delle </a:t>
            </a:r>
            <a:r>
              <a:rPr lang="it-IT" dirty="0">
                <a:solidFill>
                  <a:srgbClr val="FF0000"/>
                </a:solidFill>
              </a:rPr>
              <a:t>proposte concorrenti </a:t>
            </a:r>
            <a:r>
              <a:rPr lang="it-IT" dirty="0"/>
              <a:t>nel concordato preventivo. </a:t>
            </a:r>
          </a:p>
          <a:p>
            <a:pPr algn="just"/>
            <a:r>
              <a:rPr lang="it-IT" dirty="0"/>
              <a:t>Il nuovo istituto ha avuto un impatto sistematico rilevante poiché tramite esso </a:t>
            </a:r>
            <a:r>
              <a:rPr lang="it-IT" dirty="0">
                <a:highlight>
                  <a:srgbClr val="FFFF00"/>
                </a:highlight>
              </a:rPr>
              <a:t>si è superata la legittimazione esclusiva del debitore </a:t>
            </a:r>
            <a:r>
              <a:rPr lang="it-IT" dirty="0"/>
              <a:t>nella presentazione </a:t>
            </a:r>
            <a:r>
              <a:rPr lang="it-IT" b="1" dirty="0"/>
              <a:t>della proposta e del piano</a:t>
            </a:r>
            <a:r>
              <a:rPr lang="it-IT" dirty="0"/>
              <a:t>, </a:t>
            </a:r>
            <a:r>
              <a:rPr lang="it-IT" u="sng" dirty="0"/>
              <a:t>ma non della domanda, che resta riservata al solo imprenditore</a:t>
            </a:r>
            <a:r>
              <a:rPr lang="it-IT" dirty="0"/>
              <a:t>.  </a:t>
            </a:r>
            <a:endParaRPr lang="it-IT" b="1" dirty="0"/>
          </a:p>
          <a:p>
            <a:pPr algn="just"/>
            <a:r>
              <a:rPr lang="it-IT" dirty="0"/>
              <a:t>La possibilità di avanzare una proposta concorrente a quella del debitore viene ammessa </a:t>
            </a:r>
            <a:r>
              <a:rPr lang="it-IT" b="1" dirty="0"/>
              <a:t>su iniziativa di uno o più creditori </a:t>
            </a:r>
            <a:r>
              <a:rPr lang="it-IT" u="sng" dirty="0"/>
              <a:t>che, anche per effetto di acquisti successivi alla presentazione della domanda</a:t>
            </a:r>
            <a:r>
              <a:rPr lang="it-IT" dirty="0"/>
              <a:t>, </a:t>
            </a:r>
            <a:r>
              <a:rPr lang="it-IT" dirty="0">
                <a:highlight>
                  <a:srgbClr val="FFFF00"/>
                </a:highlight>
              </a:rPr>
              <a:t>rappresentino almeno il dieci per cento dei crediti </a:t>
            </a:r>
            <a:r>
              <a:rPr lang="it-IT" dirty="0"/>
              <a:t>risultanti dalla situazione patrimoniale depositata dal debitore</a:t>
            </a:r>
            <a:endParaRPr lang="it-IT" b="1" dirty="0"/>
          </a:p>
          <a:p>
            <a:endParaRPr lang="it-IT" dirty="0"/>
          </a:p>
        </p:txBody>
      </p:sp>
    </p:spTree>
    <p:extLst>
      <p:ext uri="{BB962C8B-B14F-4D97-AF65-F5344CB8AC3E}">
        <p14:creationId xmlns:p14="http://schemas.microsoft.com/office/powerpoint/2010/main" val="17982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F67261C-B807-6841-9E71-D0DC99F46C0E}"/>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DE8DCF49-4234-8445-ABAC-4ED1ECEE5484}"/>
              </a:ext>
            </a:extLst>
          </p:cNvPr>
          <p:cNvSpPr>
            <a:spLocks noGrp="1"/>
          </p:cNvSpPr>
          <p:nvPr>
            <p:ph idx="1"/>
          </p:nvPr>
        </p:nvSpPr>
        <p:spPr>
          <a:xfrm>
            <a:off x="838200" y="1509102"/>
            <a:ext cx="10515600" cy="4351338"/>
          </a:xfrm>
        </p:spPr>
        <p:txBody>
          <a:bodyPr>
            <a:noAutofit/>
          </a:bodyPr>
          <a:lstStyle/>
          <a:p>
            <a:pPr algn="just"/>
            <a:r>
              <a:rPr lang="it-IT" sz="2400" dirty="0"/>
              <a:t>Nell’intenzione del legislatore l’istituto delle proposte concorrenti doveva costituire un procedimento competitivo capace di far leva sulla contendibilità dell</a:t>
            </a:r>
            <a:r>
              <a:rPr lang="it-IT" sz="2400" i="1" dirty="0"/>
              <a:t>’</a:t>
            </a:r>
            <a:r>
              <a:rPr lang="it-IT" sz="2400" dirty="0"/>
              <a:t>impresa in crisi. Tale istituto, accompagnato da quello delle offerte concorrenti</a:t>
            </a:r>
            <a:r>
              <a:rPr lang="it-IT" sz="2400" i="1" dirty="0"/>
              <a:t> </a:t>
            </a:r>
            <a:r>
              <a:rPr lang="it-IT" sz="2400" dirty="0"/>
              <a:t>previsto art. 91</a:t>
            </a:r>
            <a:r>
              <a:rPr lang="it-IT" sz="2400" i="1" dirty="0"/>
              <a:t> </a:t>
            </a:r>
            <a:r>
              <a:rPr lang="it-IT" sz="2400" i="1" dirty="0" err="1"/>
              <a:t>c.c.i.i</a:t>
            </a:r>
            <a:r>
              <a:rPr lang="it-IT" sz="2400" i="1" dirty="0"/>
              <a:t>.  </a:t>
            </a:r>
            <a:r>
              <a:rPr lang="it-IT" sz="2400" dirty="0"/>
              <a:t> nelle intenzioni del legislatore avrebbe dovuto agevolare la creazione di un mercato attivo dei </a:t>
            </a:r>
            <a:r>
              <a:rPr lang="it-IT" sz="2400" i="1" dirty="0" err="1"/>
              <a:t>distressed</a:t>
            </a:r>
            <a:r>
              <a:rPr lang="it-IT" sz="2400" i="1" dirty="0"/>
              <a:t> </a:t>
            </a:r>
            <a:r>
              <a:rPr lang="it-IT" sz="2400" i="1" dirty="0" err="1"/>
              <a:t>debts</a:t>
            </a:r>
            <a:r>
              <a:rPr lang="it-IT" sz="2400" dirty="0"/>
              <a:t>. </a:t>
            </a:r>
          </a:p>
          <a:p>
            <a:pPr algn="just"/>
            <a:r>
              <a:rPr lang="it-IT" sz="2400" dirty="0"/>
              <a:t>La disposizione prevede che i creditori che hanno presentato una proposta concorrente sono privi del diritto di voto con riferimento alla proposta dagli stessi presentata, a meno che siano collocati in “</a:t>
            </a:r>
            <a:r>
              <a:rPr lang="it-IT" sz="2400" i="1" dirty="0"/>
              <a:t>una autonoma classe»</a:t>
            </a:r>
          </a:p>
          <a:p>
            <a:pPr algn="just"/>
            <a:r>
              <a:rPr lang="it-IT" sz="2400" dirty="0"/>
              <a:t>La disposizione individua nell’applicazione (obbligatoria) della disciplina della suddivisione dei creditori in classi la modalità per regolare l’asserito conflitto di interessi tra il resto del ceto creditorio ed il creditore proponente, prevedendo il caso in cui quest’ultimo debba essere escluso dal voto sulla proposta, ovvero possa esservi ammesso. </a:t>
            </a:r>
          </a:p>
        </p:txBody>
      </p:sp>
    </p:spTree>
    <p:extLst>
      <p:ext uri="{BB962C8B-B14F-4D97-AF65-F5344CB8AC3E}">
        <p14:creationId xmlns:p14="http://schemas.microsoft.com/office/powerpoint/2010/main" val="16495474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7465F57-0003-EC4A-8820-98FFFFD6D1D5}"/>
              </a:ext>
            </a:extLst>
          </p:cNvPr>
          <p:cNvSpPr>
            <a:spLocks noGrp="1"/>
          </p:cNvSpPr>
          <p:nvPr>
            <p:ph type="title"/>
          </p:nvPr>
        </p:nvSpPr>
        <p:spPr/>
        <p:txBody>
          <a:bodyPr/>
          <a:lstStyle/>
          <a:p>
            <a:pPr algn="ctr"/>
            <a:r>
              <a:rPr lang="it-IT" dirty="0"/>
              <a:t>Il limite alla proposizione concorrente</a:t>
            </a:r>
          </a:p>
        </p:txBody>
      </p:sp>
      <p:sp>
        <p:nvSpPr>
          <p:cNvPr id="3" name="Segnaposto contenuto 2">
            <a:extLst>
              <a:ext uri="{FF2B5EF4-FFF2-40B4-BE49-F238E27FC236}">
                <a16:creationId xmlns:a16="http://schemas.microsoft.com/office/drawing/2014/main" id="{CE9ED952-217C-784D-BC90-F9DD8E22E8E2}"/>
              </a:ext>
            </a:extLst>
          </p:cNvPr>
          <p:cNvSpPr>
            <a:spLocks noGrp="1"/>
          </p:cNvSpPr>
          <p:nvPr>
            <p:ph idx="1"/>
          </p:nvPr>
        </p:nvSpPr>
        <p:spPr/>
        <p:txBody>
          <a:bodyPr>
            <a:normAutofit/>
          </a:bodyPr>
          <a:lstStyle/>
          <a:p>
            <a:pPr algn="just"/>
            <a:r>
              <a:rPr lang="it-IT" dirty="0"/>
              <a:t>Le proposte di concordato concorrenti non sono ammissibili se nella relazione, il professionista attesta che la proposta di concordato del debitore:</a:t>
            </a:r>
          </a:p>
          <a:p>
            <a:pPr marL="514350" indent="-514350" algn="just">
              <a:buAutoNum type="alphaLcParenR"/>
            </a:pPr>
            <a:r>
              <a:rPr lang="it-IT" dirty="0">
                <a:solidFill>
                  <a:srgbClr val="FF0000"/>
                </a:solidFill>
              </a:rPr>
              <a:t>assicura il pagamento di almeno il quaranta per cento</a:t>
            </a:r>
            <a:r>
              <a:rPr lang="it-IT" dirty="0"/>
              <a:t> dell'ammontare dei crediti chirografari </a:t>
            </a:r>
          </a:p>
          <a:p>
            <a:pPr marL="514350" indent="-514350" algn="just">
              <a:buAutoNum type="alphaLcParenR"/>
            </a:pPr>
            <a:r>
              <a:rPr lang="it-IT" dirty="0"/>
              <a:t>o, nel caso di concordato con continuità aziendale di cui all'articolo di almeno il trenta per cento dell'ammontare dei crediti chirografari. </a:t>
            </a:r>
          </a:p>
        </p:txBody>
      </p:sp>
    </p:spTree>
    <p:extLst>
      <p:ext uri="{BB962C8B-B14F-4D97-AF65-F5344CB8AC3E}">
        <p14:creationId xmlns:p14="http://schemas.microsoft.com/office/powerpoint/2010/main" val="795899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2F080E-3BAF-D74F-AA00-63BE9E8892A6}"/>
              </a:ext>
            </a:extLst>
          </p:cNvPr>
          <p:cNvSpPr>
            <a:spLocks noGrp="1"/>
          </p:cNvSpPr>
          <p:nvPr>
            <p:ph type="title"/>
          </p:nvPr>
        </p:nvSpPr>
        <p:spPr/>
        <p:txBody>
          <a:bodyPr/>
          <a:lstStyle/>
          <a:p>
            <a:pPr algn="ctr"/>
            <a:r>
              <a:rPr lang="it-IT" dirty="0"/>
              <a:t>Le </a:t>
            </a:r>
            <a:r>
              <a:rPr lang="it-IT"/>
              <a:t>offerte concorrenti</a:t>
            </a:r>
            <a:endParaRPr lang="it-IT" dirty="0"/>
          </a:p>
        </p:txBody>
      </p:sp>
      <p:sp>
        <p:nvSpPr>
          <p:cNvPr id="3" name="Segnaposto contenuto 2">
            <a:extLst>
              <a:ext uri="{FF2B5EF4-FFF2-40B4-BE49-F238E27FC236}">
                <a16:creationId xmlns:a16="http://schemas.microsoft.com/office/drawing/2014/main" id="{D2B472D7-E6C7-3B40-B5F7-36F2676CB95F}"/>
              </a:ext>
            </a:extLst>
          </p:cNvPr>
          <p:cNvSpPr>
            <a:spLocks noGrp="1"/>
          </p:cNvSpPr>
          <p:nvPr>
            <p:ph idx="1"/>
          </p:nvPr>
        </p:nvSpPr>
        <p:spPr/>
        <p:txBody>
          <a:bodyPr>
            <a:normAutofit lnSpcReduction="10000"/>
          </a:bodyPr>
          <a:lstStyle/>
          <a:p>
            <a:pPr algn="just"/>
            <a:r>
              <a:rPr lang="it-IT" dirty="0"/>
              <a:t>Quando il piano di concordato comprende una offerta da parte di un </a:t>
            </a:r>
            <a:r>
              <a:rPr lang="it-IT" dirty="0">
                <a:solidFill>
                  <a:srgbClr val="FF0000"/>
                </a:solidFill>
              </a:rPr>
              <a:t>soggetto già individuato </a:t>
            </a:r>
            <a:r>
              <a:rPr lang="it-IT" dirty="0"/>
              <a:t>(con contratto preliminare o offerta irrevocabile) avente ad oggetto il trasferimento in suo favore, anche prima dell'omologazione, verso un corrispettivo in denaro o comunque </a:t>
            </a:r>
            <a:r>
              <a:rPr lang="it-IT" dirty="0">
                <a:highlight>
                  <a:srgbClr val="FFFF00"/>
                </a:highlight>
              </a:rPr>
              <a:t>a titolo oneroso dell'azienda o di uno o </a:t>
            </a:r>
            <a:r>
              <a:rPr lang="it-IT" dirty="0" err="1">
                <a:highlight>
                  <a:srgbClr val="FFFF00"/>
                </a:highlight>
              </a:rPr>
              <a:t>piu'</a:t>
            </a:r>
            <a:r>
              <a:rPr lang="it-IT" dirty="0">
                <a:highlight>
                  <a:srgbClr val="FFFF00"/>
                </a:highlight>
              </a:rPr>
              <a:t> rami d'azienda o di specifici beni;</a:t>
            </a:r>
            <a:endParaRPr lang="it-IT" dirty="0"/>
          </a:p>
          <a:p>
            <a:pPr algn="just"/>
            <a:r>
              <a:rPr lang="it-IT" dirty="0"/>
              <a:t>il tribunale dispone </a:t>
            </a:r>
            <a:r>
              <a:rPr lang="it-IT" b="1" dirty="0"/>
              <a:t>la ricerca di interessati all'acquisto disponendo l'apertura di un procedimento competitivo </a:t>
            </a:r>
            <a:r>
              <a:rPr lang="it-IT" dirty="0"/>
              <a:t>a norma delle disposizioni previste dal secondo comma del presente articolo. </a:t>
            </a:r>
          </a:p>
          <a:p>
            <a:pPr algn="just"/>
            <a:r>
              <a:rPr lang="it-IT" dirty="0"/>
              <a:t>Il debitore deve modificare la proposta e il piano di concordato in </a:t>
            </a:r>
            <a:r>
              <a:rPr lang="it-IT" dirty="0" err="1"/>
              <a:t>conformita'</a:t>
            </a:r>
            <a:r>
              <a:rPr lang="it-IT" dirty="0"/>
              <a:t> all'esito della gara.</a:t>
            </a:r>
          </a:p>
        </p:txBody>
      </p:sp>
    </p:spTree>
    <p:extLst>
      <p:ext uri="{BB962C8B-B14F-4D97-AF65-F5344CB8AC3E}">
        <p14:creationId xmlns:p14="http://schemas.microsoft.com/office/powerpoint/2010/main" val="1947765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914F60-EE8A-0D43-9005-8BDDFD6E6F1E}"/>
              </a:ext>
            </a:extLst>
          </p:cNvPr>
          <p:cNvSpPr>
            <a:spLocks noGrp="1"/>
          </p:cNvSpPr>
          <p:nvPr>
            <p:ph type="title"/>
          </p:nvPr>
        </p:nvSpPr>
        <p:spPr/>
        <p:txBody>
          <a:bodyPr/>
          <a:lstStyle/>
          <a:p>
            <a:pPr algn="ctr"/>
            <a:r>
              <a:rPr lang="it-IT" dirty="0"/>
              <a:t>La suddivisione dei creditori in classi</a:t>
            </a:r>
          </a:p>
        </p:txBody>
      </p:sp>
      <p:sp>
        <p:nvSpPr>
          <p:cNvPr id="3" name="Segnaposto contenuto 2">
            <a:extLst>
              <a:ext uri="{FF2B5EF4-FFF2-40B4-BE49-F238E27FC236}">
                <a16:creationId xmlns:a16="http://schemas.microsoft.com/office/drawing/2014/main" id="{4EF5565A-C903-0A43-B6C0-A2AC7BA17CCD}"/>
              </a:ext>
            </a:extLst>
          </p:cNvPr>
          <p:cNvSpPr>
            <a:spLocks noGrp="1"/>
          </p:cNvSpPr>
          <p:nvPr>
            <p:ph idx="1"/>
          </p:nvPr>
        </p:nvSpPr>
        <p:spPr/>
        <p:txBody>
          <a:bodyPr>
            <a:normAutofit/>
          </a:bodyPr>
          <a:lstStyle/>
          <a:p>
            <a:pPr algn="just"/>
            <a:r>
              <a:rPr lang="it-IT" sz="2400" dirty="0"/>
              <a:t>Fra le modalità più significative attraverso le quali una proposta di concordato può essere congegnato, v’è poi quella che consente la suddivisione dei creditori in classi </a:t>
            </a:r>
            <a:r>
              <a:rPr lang="it-IT" sz="2400" i="1" dirty="0"/>
              <a:t>“secondo posizione giuridica e interessi economici omogenei” (*)</a:t>
            </a:r>
            <a:r>
              <a:rPr lang="it-IT" sz="2400" dirty="0"/>
              <a:t>, riservando poi trattamenti differenziati ai creditori appartenenti alle diverse classi.</a:t>
            </a:r>
          </a:p>
          <a:p>
            <a:pPr algn="just"/>
            <a:r>
              <a:rPr lang="it-IT" sz="2400" dirty="0"/>
              <a:t>Per comprendere il senso di tale previsione, occorre muovere dalla considerazione che i creditori di un’impresa in crisi non costituiscono un gruppo del tutto omogeneo, venendo in realtà a scomporsi, se “guardati più da vicino”, in gruppi aventi aspettative diverse, in ragione della diversità del titolo giuridico vantato e della loro condizione economica</a:t>
            </a:r>
          </a:p>
          <a:p>
            <a:pPr algn="just"/>
            <a:endParaRPr lang="it-IT" dirty="0"/>
          </a:p>
          <a:p>
            <a:pPr algn="just"/>
            <a:endParaRPr lang="it-IT" dirty="0"/>
          </a:p>
          <a:p>
            <a:endParaRPr lang="it-IT" dirty="0"/>
          </a:p>
        </p:txBody>
      </p:sp>
    </p:spTree>
    <p:extLst>
      <p:ext uri="{BB962C8B-B14F-4D97-AF65-F5344CB8AC3E}">
        <p14:creationId xmlns:p14="http://schemas.microsoft.com/office/powerpoint/2010/main" val="706069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7B037B-D6CF-604B-A204-F1B442F3D1E1}"/>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FF7B9460-2888-F945-A53E-05E82A559471}"/>
              </a:ext>
            </a:extLst>
          </p:cNvPr>
          <p:cNvSpPr>
            <a:spLocks noGrp="1"/>
          </p:cNvSpPr>
          <p:nvPr>
            <p:ph idx="1"/>
          </p:nvPr>
        </p:nvSpPr>
        <p:spPr/>
        <p:txBody>
          <a:bodyPr>
            <a:normAutofit fontScale="70000" lnSpcReduction="20000"/>
          </a:bodyPr>
          <a:lstStyle/>
          <a:p>
            <a:pPr marL="0" indent="0" algn="just">
              <a:buNone/>
            </a:pPr>
            <a:r>
              <a:rPr lang="it-IT" dirty="0"/>
              <a:t>Ad esempio: </a:t>
            </a:r>
          </a:p>
          <a:p>
            <a:pPr algn="just"/>
            <a:r>
              <a:rPr lang="it-IT" dirty="0"/>
              <a:t>potrebbero ben esservi dei soggetti come i </a:t>
            </a:r>
            <a:r>
              <a:rPr lang="it-IT" dirty="0">
                <a:solidFill>
                  <a:srgbClr val="FF0000"/>
                </a:solidFill>
              </a:rPr>
              <a:t>lavoratori</a:t>
            </a:r>
            <a:r>
              <a:rPr lang="it-IT" dirty="0"/>
              <a:t>, disposti a rinunciare a parte dei loro crediti (anche se privilegiati), se ciò possa consentire il risanamento dell’impresa e la conservazione del posto di lavoro, e con ciò la prospettiva di un reddito futuro. </a:t>
            </a:r>
          </a:p>
          <a:p>
            <a:pPr algn="just"/>
            <a:r>
              <a:rPr lang="it-IT" dirty="0"/>
              <a:t>oppure dei soggetti come i </a:t>
            </a:r>
            <a:r>
              <a:rPr lang="it-IT" dirty="0">
                <a:solidFill>
                  <a:srgbClr val="FF0000"/>
                </a:solidFill>
              </a:rPr>
              <a:t>creditori commerciali </a:t>
            </a:r>
            <a:r>
              <a:rPr lang="it-IT" dirty="0"/>
              <a:t>che invece, avendo urgenza di liquidità, potrebbero preferire un pagamento ridotto, purché rapido (“poco ma subito”). </a:t>
            </a:r>
          </a:p>
          <a:p>
            <a:pPr algn="just"/>
            <a:r>
              <a:rPr lang="it-IT" dirty="0"/>
              <a:t>o ancora, al contrario, dei soggetti come </a:t>
            </a:r>
            <a:r>
              <a:rPr lang="it-IT" dirty="0">
                <a:solidFill>
                  <a:srgbClr val="FF0000"/>
                </a:solidFill>
              </a:rPr>
              <a:t>le banche </a:t>
            </a:r>
            <a:r>
              <a:rPr lang="it-IT" dirty="0"/>
              <a:t>che preferiranno recuperare il massimo del valore dei loro crediti quand’anche a scadenza piuttosto differita (il che rappresenta una condizione usuale della loro operatività) o, infine, a quella cospicua categoria di creditori aventi posizione giuridica omogenea quali gli </a:t>
            </a:r>
            <a:r>
              <a:rPr lang="it-IT" dirty="0">
                <a:solidFill>
                  <a:srgbClr val="FF0000"/>
                </a:solidFill>
              </a:rPr>
              <a:t>obbligazionisti di una </a:t>
            </a:r>
            <a:r>
              <a:rPr lang="it-IT" dirty="0" err="1">
                <a:solidFill>
                  <a:srgbClr val="FF0000"/>
                </a:solidFill>
              </a:rPr>
              <a:t>s.p.a</a:t>
            </a:r>
            <a:r>
              <a:rPr lang="it-IT" dirty="0" err="1"/>
              <a:t>.</a:t>
            </a:r>
            <a:r>
              <a:rPr lang="it-IT" dirty="0"/>
              <a:t> </a:t>
            </a:r>
          </a:p>
          <a:p>
            <a:pPr algn="just"/>
            <a:r>
              <a:rPr lang="it-IT" dirty="0"/>
              <a:t>Ancora, tornando alle ipotesi sopra ricordate, potrà esserci chi, avendo una maggiore propensione al rischio, preferirà essere soddisfatto mediante </a:t>
            </a:r>
            <a:r>
              <a:rPr lang="it-IT" dirty="0">
                <a:solidFill>
                  <a:srgbClr val="FF0000"/>
                </a:solidFill>
              </a:rPr>
              <a:t>l’attribuzione di titoli come le azioni nella società risultante dalla ristrutturazione concordataria</a:t>
            </a:r>
            <a:r>
              <a:rPr lang="it-IT" dirty="0"/>
              <a:t>; ovvero chi preferirà avere titoli di debito, meno speculativi ma più sicuri; ovvero chi sia più interessato all’assegnazione di un ramo d’azienda, o direttamente ad una somma di danaro, ancorché in percentuale ridotta</a:t>
            </a:r>
          </a:p>
          <a:p>
            <a:endParaRPr lang="it-IT" dirty="0"/>
          </a:p>
        </p:txBody>
      </p:sp>
    </p:spTree>
    <p:extLst>
      <p:ext uri="{BB962C8B-B14F-4D97-AF65-F5344CB8AC3E}">
        <p14:creationId xmlns:p14="http://schemas.microsoft.com/office/powerpoint/2010/main" val="22163432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99EA232-77EF-4649-B84D-6AA087379110}"/>
              </a:ext>
            </a:extLst>
          </p:cNvPr>
          <p:cNvSpPr>
            <a:spLocks noGrp="1"/>
          </p:cNvSpPr>
          <p:nvPr>
            <p:ph type="title"/>
          </p:nvPr>
        </p:nvSpPr>
        <p:spPr/>
        <p:txBody>
          <a:bodyPr>
            <a:normAutofit/>
          </a:bodyPr>
          <a:lstStyle/>
          <a:p>
            <a:pPr algn="ctr"/>
            <a:r>
              <a:rPr lang="it-IT" sz="3100" dirty="0"/>
              <a:t>Il pagamento non integrale dei creditori muniti di privilegio, pegno o ipoteca.</a:t>
            </a:r>
            <a:endParaRPr lang="it-IT" dirty="0"/>
          </a:p>
        </p:txBody>
      </p:sp>
      <p:sp>
        <p:nvSpPr>
          <p:cNvPr id="3" name="Segnaposto contenuto 2">
            <a:extLst>
              <a:ext uri="{FF2B5EF4-FFF2-40B4-BE49-F238E27FC236}">
                <a16:creationId xmlns:a16="http://schemas.microsoft.com/office/drawing/2014/main" id="{E77D190D-6D7D-684D-AA0B-39F65E2EFC3D}"/>
              </a:ext>
            </a:extLst>
          </p:cNvPr>
          <p:cNvSpPr>
            <a:spLocks noGrp="1"/>
          </p:cNvSpPr>
          <p:nvPr>
            <p:ph idx="1"/>
          </p:nvPr>
        </p:nvSpPr>
        <p:spPr>
          <a:xfrm>
            <a:off x="562708" y="1582615"/>
            <a:ext cx="10791092" cy="4594348"/>
          </a:xfrm>
        </p:spPr>
        <p:txBody>
          <a:bodyPr>
            <a:normAutofit fontScale="92500" lnSpcReduction="20000"/>
          </a:bodyPr>
          <a:lstStyle/>
          <a:p>
            <a:pPr marL="0" indent="0" algn="just">
              <a:buNone/>
            </a:pPr>
            <a:r>
              <a:rPr lang="it-IT" sz="2400" dirty="0"/>
              <a:t>un’opzione senza la quale potrebbe spesso risultare velleitario qualunque piano concordatario: quella di prevedere un </a:t>
            </a:r>
            <a:r>
              <a:rPr lang="it-IT" sz="2400" dirty="0">
                <a:solidFill>
                  <a:srgbClr val="FF0000"/>
                </a:solidFill>
              </a:rPr>
              <a:t>pagamento non integrale dei creditori muniti di privilegio, pegno o ipoteca</a:t>
            </a:r>
          </a:p>
          <a:p>
            <a:pPr marL="0" indent="0" algn="just">
              <a:buNone/>
            </a:pPr>
            <a:r>
              <a:rPr lang="it-IT" sz="2400" dirty="0"/>
              <a:t>La posizione pur formalmente avvantaggiata, dei creditori muniti di causa legittima di prelazione, si rivela spesso, in concreto, incapace di assicurare loro una piena soddisfazione: in particolare, ciò accade </a:t>
            </a:r>
            <a:r>
              <a:rPr lang="it-IT" sz="2400" b="1" dirty="0"/>
              <a:t>quando l’effettivo valore di realizzo dei beni su cui sussiste la causa di prelazione risulta inferiore all’ammontare del credito</a:t>
            </a:r>
            <a:r>
              <a:rPr lang="it-IT" sz="2400" dirty="0"/>
              <a:t>, ovvero “</a:t>
            </a:r>
            <a:r>
              <a:rPr lang="it-IT" sz="2400" dirty="0">
                <a:solidFill>
                  <a:srgbClr val="FF0000"/>
                </a:solidFill>
              </a:rPr>
              <a:t>assorbito</a:t>
            </a:r>
            <a:r>
              <a:rPr lang="it-IT" sz="2400" dirty="0"/>
              <a:t>” da una causa di prelazione poziore a favore di altri. </a:t>
            </a:r>
          </a:p>
          <a:p>
            <a:pPr marL="0" indent="0" algn="just">
              <a:buNone/>
            </a:pPr>
            <a:r>
              <a:rPr lang="it-IT" sz="2400" dirty="0"/>
              <a:t>Ad esempio: </a:t>
            </a:r>
          </a:p>
          <a:p>
            <a:pPr marL="0" indent="0" algn="just">
              <a:buNone/>
            </a:pPr>
            <a:r>
              <a:rPr lang="it-IT" sz="2400" dirty="0"/>
              <a:t>- il creditore per 100 ha pegno su un bene che vale soltanto 80; </a:t>
            </a:r>
          </a:p>
          <a:p>
            <a:pPr algn="just">
              <a:buFontTx/>
              <a:buChar char="-"/>
            </a:pPr>
            <a:r>
              <a:rPr lang="it-IT" sz="2400" dirty="0"/>
              <a:t>ovvero, un creditore per 100 ha ipoteca di secondo grado su un immobile che vale 150, ma che è già gravato da un’ipoteca di primo grado per 100. </a:t>
            </a:r>
          </a:p>
          <a:p>
            <a:pPr marL="0" indent="0" algn="just">
              <a:buNone/>
            </a:pPr>
            <a:r>
              <a:rPr lang="it-IT" sz="2400" dirty="0"/>
              <a:t>Ecco allora che il pagamento integrale di tutti i creditori privilegiati può risultare in concreto impossibile (salvo attingendo al residuo patrimonio non gravato da garanzie, che però raramente basta), restando allora preclusa ogni soluzione concordataria che ne preveda il pagamento integrale.</a:t>
            </a:r>
          </a:p>
          <a:p>
            <a:pPr marL="0" indent="0">
              <a:buNone/>
            </a:pPr>
            <a:endParaRPr lang="it-IT" dirty="0"/>
          </a:p>
        </p:txBody>
      </p:sp>
    </p:spTree>
    <p:extLst>
      <p:ext uri="{BB962C8B-B14F-4D97-AF65-F5344CB8AC3E}">
        <p14:creationId xmlns:p14="http://schemas.microsoft.com/office/powerpoint/2010/main" val="37851644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973F653-F11A-244C-8229-953D00D7E170}"/>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5FACDB18-6E2C-A642-ACEF-58D45BC98DE9}"/>
              </a:ext>
            </a:extLst>
          </p:cNvPr>
          <p:cNvSpPr>
            <a:spLocks noGrp="1"/>
          </p:cNvSpPr>
          <p:nvPr>
            <p:ph idx="1"/>
          </p:nvPr>
        </p:nvSpPr>
        <p:spPr/>
        <p:txBody>
          <a:bodyPr>
            <a:normAutofit lnSpcReduction="10000"/>
          </a:bodyPr>
          <a:lstStyle/>
          <a:p>
            <a:pPr marL="0" indent="0" algn="just">
              <a:buNone/>
            </a:pPr>
            <a:r>
              <a:rPr lang="it-IT" sz="2200" dirty="0"/>
              <a:t>Si consente che il piano possa prevedere un pagamento non integrale dei creditori muniti di cause di prelazione, purché la soddisfazione loro assicurata </a:t>
            </a:r>
            <a:r>
              <a:rPr lang="it-IT" sz="2200" i="1" dirty="0"/>
              <a:t>“</a:t>
            </a:r>
            <a:r>
              <a:rPr lang="it-IT" sz="2200" i="1" dirty="0">
                <a:solidFill>
                  <a:srgbClr val="FF0000"/>
                </a:solidFill>
              </a:rPr>
              <a:t>non risulti inferiore a quella realizzabile</a:t>
            </a:r>
            <a:r>
              <a:rPr lang="it-IT" sz="2200" i="1" dirty="0"/>
              <a:t>, in ragione della collocazione preferenziale, sul ricavato in caso di liquidazione, avuto riguardo al valore di mercato attribuibile ai beni o diritti sui quali sussiste la causa di prelazione” </a:t>
            </a:r>
            <a:r>
              <a:rPr lang="it-IT" sz="2200" dirty="0"/>
              <a:t>(valore stimato 12 da un professionista in possesso dei requisiti)</a:t>
            </a:r>
          </a:p>
          <a:p>
            <a:pPr marL="0" indent="0" algn="just">
              <a:buNone/>
            </a:pPr>
            <a:r>
              <a:rPr lang="it-IT" sz="2200" dirty="0"/>
              <a:t>Per la parte restante del credito (cioè quella che esorbita dal valore effettivamente realizzabile) </a:t>
            </a:r>
            <a:r>
              <a:rPr lang="it-IT" sz="2200" dirty="0">
                <a:solidFill>
                  <a:srgbClr val="FF0000"/>
                </a:solidFill>
              </a:rPr>
              <a:t>i privilegiati saranno considerati come chirografari</a:t>
            </a:r>
            <a:r>
              <a:rPr lang="it-IT" sz="2200" dirty="0"/>
              <a:t>, potendo quindi essere destinatari, insieme a tutti gli altri chirografari, </a:t>
            </a:r>
            <a:r>
              <a:rPr lang="it-IT" sz="2200" u="sng" dirty="0"/>
              <a:t>di un’offerta di pagamento parziale</a:t>
            </a:r>
            <a:r>
              <a:rPr lang="it-IT" sz="2200" dirty="0"/>
              <a:t>, in base al patrimonio residuo.</a:t>
            </a:r>
          </a:p>
          <a:p>
            <a:pPr marL="0" indent="0" algn="just">
              <a:buNone/>
            </a:pPr>
            <a:r>
              <a:rPr lang="it-IT" sz="2200" dirty="0">
                <a:highlight>
                  <a:srgbClr val="FFFF00"/>
                </a:highlight>
              </a:rPr>
              <a:t>Unico limite </a:t>
            </a:r>
            <a:r>
              <a:rPr lang="it-IT" sz="2200" dirty="0"/>
              <a:t>resta quello per cui, pur potendosi degradare a chirografari i creditori privilegiati assistiti da garanzia non capiente, con la possibilità quindi assegnarli ad alcuna delle classi previste dal piano e destinatarie di trattamenti differenti, “</a:t>
            </a:r>
            <a:r>
              <a:rPr lang="it-IT" sz="2200" b="1" dirty="0"/>
              <a:t>il trattamento stabilito per ciascuna classe non può avere l’effetto di alterare l’ordine delle cause legittime di prelazione</a:t>
            </a:r>
            <a:r>
              <a:rPr lang="it-IT" sz="2200" dirty="0"/>
              <a:t>”.</a:t>
            </a:r>
          </a:p>
          <a:p>
            <a:endParaRPr lang="it-IT" dirty="0"/>
          </a:p>
        </p:txBody>
      </p:sp>
    </p:spTree>
    <p:extLst>
      <p:ext uri="{BB962C8B-B14F-4D97-AF65-F5344CB8AC3E}">
        <p14:creationId xmlns:p14="http://schemas.microsoft.com/office/powerpoint/2010/main" val="20190186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1308C7-1B0F-9E47-9731-98318856F2F9}"/>
              </a:ext>
            </a:extLst>
          </p:cNvPr>
          <p:cNvSpPr>
            <a:spLocks noGrp="1"/>
          </p:cNvSpPr>
          <p:nvPr>
            <p:ph type="title"/>
          </p:nvPr>
        </p:nvSpPr>
        <p:spPr/>
        <p:txBody>
          <a:bodyPr/>
          <a:lstStyle/>
          <a:p>
            <a:pPr algn="ctr"/>
            <a:r>
              <a:rPr lang="it-IT" dirty="0"/>
              <a:t>il limite della classificazione</a:t>
            </a:r>
          </a:p>
        </p:txBody>
      </p:sp>
      <p:sp>
        <p:nvSpPr>
          <p:cNvPr id="3" name="Segnaposto contenuto 2">
            <a:extLst>
              <a:ext uri="{FF2B5EF4-FFF2-40B4-BE49-F238E27FC236}">
                <a16:creationId xmlns:a16="http://schemas.microsoft.com/office/drawing/2014/main" id="{F7DA0743-2782-7048-A4B7-A42CFD46B976}"/>
              </a:ext>
            </a:extLst>
          </p:cNvPr>
          <p:cNvSpPr>
            <a:spLocks noGrp="1"/>
          </p:cNvSpPr>
          <p:nvPr>
            <p:ph idx="1"/>
          </p:nvPr>
        </p:nvSpPr>
        <p:spPr/>
        <p:txBody>
          <a:bodyPr>
            <a:normAutofit/>
          </a:bodyPr>
          <a:lstStyle/>
          <a:p>
            <a:pPr marL="0" indent="0" algn="just">
              <a:buNone/>
            </a:pPr>
            <a:r>
              <a:rPr lang="it-IT" dirty="0"/>
              <a:t>È questo un limite (c.d. </a:t>
            </a:r>
            <a:r>
              <a:rPr lang="it-IT" dirty="0" err="1"/>
              <a:t>absolute</a:t>
            </a:r>
            <a:r>
              <a:rPr lang="it-IT" dirty="0"/>
              <a:t> </a:t>
            </a:r>
            <a:r>
              <a:rPr lang="it-IT" dirty="0" err="1"/>
              <a:t>priority</a:t>
            </a:r>
            <a:r>
              <a:rPr lang="it-IT" dirty="0"/>
              <a:t> </a:t>
            </a:r>
            <a:r>
              <a:rPr lang="it-IT" dirty="0" err="1"/>
              <a:t>rule</a:t>
            </a:r>
            <a:r>
              <a:rPr lang="it-IT" dirty="0"/>
              <a:t>) che certo ingessa alquanto l’autonomia del debitore nel predisporre il piano, e che si presta peraltro ad una duplice interpretazione.</a:t>
            </a:r>
          </a:p>
          <a:p>
            <a:pPr marL="0" indent="0" algn="just">
              <a:buNone/>
            </a:pPr>
            <a:r>
              <a:rPr lang="it-IT" dirty="0">
                <a:solidFill>
                  <a:srgbClr val="FF0000"/>
                </a:solidFill>
              </a:rPr>
              <a:t>In un senso più rigoroso, </a:t>
            </a:r>
            <a:r>
              <a:rPr lang="it-IT" dirty="0"/>
              <a:t>il rispetto dell’“ordine delle cause legittime di prelazione” andrebbe inteso nel senso che il creditore munito di una causa di prelazione “inferiore” a quella di un altro non potrebbe vedersi destinato alcunché sino a quando il secondo non abbia trovato integrale soddisfazione. </a:t>
            </a:r>
          </a:p>
          <a:p>
            <a:pPr marL="0" indent="0" algn="just">
              <a:buNone/>
            </a:pPr>
            <a:r>
              <a:rPr lang="it-IT" dirty="0"/>
              <a:t>E lo stesso sarebbe ovviamente a dirsi con riferimento ad un chirografario, rispetto a chi vantasse un qualsiasi titolo di prelazione.</a:t>
            </a:r>
          </a:p>
          <a:p>
            <a:endParaRPr lang="it-IT" dirty="0"/>
          </a:p>
        </p:txBody>
      </p:sp>
    </p:spTree>
    <p:extLst>
      <p:ext uri="{BB962C8B-B14F-4D97-AF65-F5344CB8AC3E}">
        <p14:creationId xmlns:p14="http://schemas.microsoft.com/office/powerpoint/2010/main" val="2567339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1EB490-791E-CF4F-9B0C-BC117A4FD983}"/>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B6810CF3-8C1F-7D4D-BE0C-6F60573605FD}"/>
              </a:ext>
            </a:extLst>
          </p:cNvPr>
          <p:cNvSpPr>
            <a:spLocks noGrp="1"/>
          </p:cNvSpPr>
          <p:nvPr>
            <p:ph idx="1"/>
          </p:nvPr>
        </p:nvSpPr>
        <p:spPr>
          <a:xfrm>
            <a:off x="838200" y="1690688"/>
            <a:ext cx="10515600" cy="4486275"/>
          </a:xfrm>
        </p:spPr>
        <p:txBody>
          <a:bodyPr>
            <a:normAutofit fontScale="85000" lnSpcReduction="20000"/>
          </a:bodyPr>
          <a:lstStyle/>
          <a:p>
            <a:pPr marL="0" indent="0" algn="just">
              <a:buNone/>
            </a:pPr>
            <a:r>
              <a:rPr lang="it-IT" dirty="0"/>
              <a:t>Tuttavia, se tale principio dovesse essere rispettato in questi ferrei termini, la possibilità di non pagare per intero i creditori assistiti da garanzie non capienti </a:t>
            </a:r>
            <a:r>
              <a:rPr lang="it-IT" dirty="0">
                <a:highlight>
                  <a:srgbClr val="FFFF00"/>
                </a:highlight>
              </a:rPr>
              <a:t>servirebbe a ben poco. </a:t>
            </a:r>
          </a:p>
          <a:p>
            <a:pPr marL="0" indent="0" algn="just">
              <a:buNone/>
            </a:pPr>
            <a:r>
              <a:rPr lang="it-IT" dirty="0"/>
              <a:t>Ciò infatti vincolerebbe a prevedere che tutto ciò che possa destinarsi ai chirografari </a:t>
            </a:r>
            <a:r>
              <a:rPr lang="it-IT" dirty="0">
                <a:solidFill>
                  <a:srgbClr val="FF0000"/>
                </a:solidFill>
              </a:rPr>
              <a:t>debba essere innanzitutto rivolto a favore dei creditori che vantano una causa di prelazione </a:t>
            </a:r>
            <a:r>
              <a:rPr lang="it-IT" dirty="0"/>
              <a:t>(e, fra di essi, a quelli con il titolo più forte), seppur degradati a chirografari, sino a concorrenza di quanto occorra a soddisfarli per intero; soltanto ciò che residui potendo costituire oggetto di offerta agli altri creditori. </a:t>
            </a:r>
          </a:p>
          <a:p>
            <a:pPr marL="0" indent="0" algn="just">
              <a:buNone/>
            </a:pPr>
            <a:r>
              <a:rPr lang="it-IT" dirty="0"/>
              <a:t>Tuttavia, siccome normalmente già risulta difficile arrivare a soddisfare per intero i creditori (già) privilegiati, in tali casi non resterebbe praticamente nulla da offrire ai semplici chirografari (o ad alcuni dei creditori muniti di causa di prelazione inferiore). </a:t>
            </a:r>
          </a:p>
          <a:p>
            <a:pPr marL="0" indent="0" algn="just">
              <a:buNone/>
            </a:pPr>
            <a:r>
              <a:rPr lang="it-IT" dirty="0"/>
              <a:t>Il che indurrebbe questi ultimi a non votare il concordato (ammesso, benché discusso, che voti anche il creditore a cui il piano non prometta nulla), determinando il rigetto della proposta.</a:t>
            </a:r>
          </a:p>
          <a:p>
            <a:endParaRPr lang="it-IT" dirty="0"/>
          </a:p>
          <a:p>
            <a:pPr marL="0" indent="0">
              <a:buNone/>
            </a:pPr>
            <a:endParaRPr lang="it-IT" dirty="0"/>
          </a:p>
        </p:txBody>
      </p:sp>
    </p:spTree>
    <p:extLst>
      <p:ext uri="{BB962C8B-B14F-4D97-AF65-F5344CB8AC3E}">
        <p14:creationId xmlns:p14="http://schemas.microsoft.com/office/powerpoint/2010/main" val="1807467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EB9086-28F4-FE45-A90D-F648B203E099}"/>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4ED4F863-8EF2-6345-B086-D1FF3CD072A2}"/>
              </a:ext>
            </a:extLst>
          </p:cNvPr>
          <p:cNvSpPr>
            <a:spLocks noGrp="1"/>
          </p:cNvSpPr>
          <p:nvPr>
            <p:ph idx="1"/>
          </p:nvPr>
        </p:nvSpPr>
        <p:spPr/>
        <p:txBody>
          <a:bodyPr>
            <a:normAutofit/>
          </a:bodyPr>
          <a:lstStyle/>
          <a:p>
            <a:pPr marL="0" indent="0" algn="just">
              <a:buNone/>
            </a:pPr>
            <a:r>
              <a:rPr lang="it-IT" dirty="0"/>
              <a:t>Il rispetto dell’ordine di prelazione potrebbe allora essere meglio inteso in </a:t>
            </a:r>
            <a:r>
              <a:rPr lang="it-IT" dirty="0">
                <a:highlight>
                  <a:srgbClr val="FFFF00"/>
                </a:highlight>
              </a:rPr>
              <a:t>una seconda prospettiva</a:t>
            </a:r>
            <a:r>
              <a:rPr lang="it-IT" dirty="0"/>
              <a:t>. </a:t>
            </a:r>
          </a:p>
          <a:p>
            <a:pPr marL="0" indent="0" algn="just">
              <a:buNone/>
            </a:pPr>
            <a:r>
              <a:rPr lang="it-IT" dirty="0"/>
              <a:t>Nel senso, cioè, che sulla base del piano dovrà prevedersi </a:t>
            </a:r>
            <a:r>
              <a:rPr lang="it-IT" dirty="0">
                <a:solidFill>
                  <a:srgbClr val="FF0000"/>
                </a:solidFill>
              </a:rPr>
              <a:t>che al creditore già munito di una causa di prelazione, benché considerato come chirografario </a:t>
            </a:r>
            <a:r>
              <a:rPr lang="it-IT" dirty="0"/>
              <a:t>per la parte non garantita dal bene su cui insiste quella causa, </a:t>
            </a:r>
            <a:r>
              <a:rPr lang="it-IT" dirty="0">
                <a:highlight>
                  <a:srgbClr val="FFFF00"/>
                </a:highlight>
              </a:rPr>
              <a:t>non potrà destinarsi meno (ovvero dovrà destinarsi qualcosa in più) di quanto venga destinato ai creditori originariamente di rango inferiore</a:t>
            </a:r>
            <a:r>
              <a:rPr lang="it-IT" dirty="0"/>
              <a:t>, anche se non necessariamente tutto ciò che sia disponibile; </a:t>
            </a:r>
            <a:r>
              <a:rPr lang="it-IT" b="1" dirty="0"/>
              <a:t>con la possibilità quindi di promettere qualcosa anche ai secondi</a:t>
            </a:r>
          </a:p>
          <a:p>
            <a:endParaRPr lang="it-IT" dirty="0"/>
          </a:p>
        </p:txBody>
      </p:sp>
    </p:spTree>
    <p:extLst>
      <p:ext uri="{BB962C8B-B14F-4D97-AF65-F5344CB8AC3E}">
        <p14:creationId xmlns:p14="http://schemas.microsoft.com/office/powerpoint/2010/main" val="1547489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3611879-6ED9-B744-8B26-CD0E930D6DDE}"/>
              </a:ext>
            </a:extLst>
          </p:cNvPr>
          <p:cNvSpPr>
            <a:spLocks noGrp="1"/>
          </p:cNvSpPr>
          <p:nvPr>
            <p:ph type="title"/>
          </p:nvPr>
        </p:nvSpPr>
        <p:spPr/>
        <p:txBody>
          <a:bodyPr/>
          <a:lstStyle/>
          <a:p>
            <a:pPr algn="ctr"/>
            <a:r>
              <a:rPr lang="it-IT" dirty="0"/>
              <a:t>(segue)</a:t>
            </a:r>
          </a:p>
        </p:txBody>
      </p:sp>
      <p:sp>
        <p:nvSpPr>
          <p:cNvPr id="3" name="Segnaposto contenuto 2">
            <a:extLst>
              <a:ext uri="{FF2B5EF4-FFF2-40B4-BE49-F238E27FC236}">
                <a16:creationId xmlns:a16="http://schemas.microsoft.com/office/drawing/2014/main" id="{82EC1D21-1398-7342-8D0B-651BBEBF0C34}"/>
              </a:ext>
            </a:extLst>
          </p:cNvPr>
          <p:cNvSpPr>
            <a:spLocks noGrp="1"/>
          </p:cNvSpPr>
          <p:nvPr>
            <p:ph idx="1"/>
          </p:nvPr>
        </p:nvSpPr>
        <p:spPr/>
        <p:txBody>
          <a:bodyPr>
            <a:normAutofit/>
          </a:bodyPr>
          <a:lstStyle/>
          <a:p>
            <a:pPr algn="just"/>
            <a:r>
              <a:rPr lang="it-IT" dirty="0"/>
              <a:t>Proprio in questo senso, a proposito dei crediti fiscali o contributivi privilegiati: essi potranno infatti essere destinatari di un’offerta che ne </a:t>
            </a:r>
            <a:r>
              <a:rPr lang="it-IT" dirty="0">
                <a:solidFill>
                  <a:srgbClr val="FF0000"/>
                </a:solidFill>
              </a:rPr>
              <a:t>preveda il pagamento solo parziale </a:t>
            </a:r>
            <a:r>
              <a:rPr lang="it-IT" dirty="0"/>
              <a:t>(il che conferma la regola generale), </a:t>
            </a:r>
            <a:r>
              <a:rPr lang="it-IT" dirty="0">
                <a:highlight>
                  <a:srgbClr val="FFFF00"/>
                </a:highlight>
              </a:rPr>
              <a:t>purché la percentuale, i tempi e le garanzie di pagamento non siano inferiori </a:t>
            </a:r>
            <a:r>
              <a:rPr lang="it-IT" dirty="0"/>
              <a:t>a quelli offerti ai creditori che abbiano un grado di privilegio inferiore</a:t>
            </a:r>
          </a:p>
          <a:p>
            <a:pPr marL="0" indent="0" algn="just">
              <a:buNone/>
            </a:pPr>
            <a:endParaRPr lang="it-IT" dirty="0"/>
          </a:p>
          <a:p>
            <a:pPr algn="just"/>
            <a:r>
              <a:rPr lang="it-IT" dirty="0"/>
              <a:t>In ciò si specificherebbe allora il limite del rispetto dell’ordine di prelazione: non dunque l’impossibilità di attribuire alcunché</a:t>
            </a:r>
            <a:r>
              <a:rPr lang="it-IT" b="1" dirty="0"/>
              <a:t>, ma solo l’impossibilità di attribuire di più ai crediti di rango inferiore</a:t>
            </a:r>
          </a:p>
          <a:p>
            <a:pPr algn="just"/>
            <a:endParaRPr lang="it-IT" dirty="0"/>
          </a:p>
          <a:p>
            <a:endParaRPr lang="it-IT" dirty="0"/>
          </a:p>
        </p:txBody>
      </p:sp>
    </p:spTree>
    <p:extLst>
      <p:ext uri="{BB962C8B-B14F-4D97-AF65-F5344CB8AC3E}">
        <p14:creationId xmlns:p14="http://schemas.microsoft.com/office/powerpoint/2010/main" val="4011976052"/>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1700</Words>
  <Application>Microsoft Macintosh PowerPoint</Application>
  <PresentationFormat>Widescreen</PresentationFormat>
  <Paragraphs>54</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Arial</vt:lpstr>
      <vt:lpstr>Calibri</vt:lpstr>
      <vt:lpstr>Calibri Light</vt:lpstr>
      <vt:lpstr>Tema di Office</vt:lpstr>
      <vt:lpstr>La Proposta di concordato: due fattispecie particolari </vt:lpstr>
      <vt:lpstr>La suddivisione dei creditori in classi</vt:lpstr>
      <vt:lpstr>(segue)</vt:lpstr>
      <vt:lpstr>Il pagamento non integrale dei creditori muniti di privilegio, pegno o ipoteca.</vt:lpstr>
      <vt:lpstr>(segue)</vt:lpstr>
      <vt:lpstr>il limite della classificazione</vt:lpstr>
      <vt:lpstr>(segue)</vt:lpstr>
      <vt:lpstr>(segue)</vt:lpstr>
      <vt:lpstr>(segue)</vt:lpstr>
      <vt:lpstr>Proposte ed offerte concorrenti</vt:lpstr>
      <vt:lpstr>(segue)</vt:lpstr>
      <vt:lpstr>Il limite alla proposizione concorrente</vt:lpstr>
      <vt:lpstr>Le offerte concorrenti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Proposta di concordato: due fattispecie particolari </dc:title>
  <dc:creator>Microsoft Office User</dc:creator>
  <cp:lastModifiedBy>RICCARDO FAVA</cp:lastModifiedBy>
  <cp:revision>3</cp:revision>
  <dcterms:created xsi:type="dcterms:W3CDTF">2022-04-02T13:45:28Z</dcterms:created>
  <dcterms:modified xsi:type="dcterms:W3CDTF">2024-04-17T09:43:30Z</dcterms:modified>
</cp:coreProperties>
</file>