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9" r:id="rId7"/>
    <p:sldId id="276" r:id="rId8"/>
    <p:sldId id="261" r:id="rId9"/>
    <p:sldId id="262" r:id="rId10"/>
    <p:sldId id="263" r:id="rId11"/>
    <p:sldId id="264" r:id="rId12"/>
    <p:sldId id="265" r:id="rId13"/>
    <p:sldId id="266" r:id="rId14"/>
    <p:sldId id="270" r:id="rId15"/>
    <p:sldId id="271" r:id="rId16"/>
    <p:sldId id="272" r:id="rId17"/>
    <p:sldId id="267" r:id="rId18"/>
    <p:sldId id="268" r:id="rId19"/>
    <p:sldId id="273" r:id="rId20"/>
    <p:sldId id="274" r:id="rId21"/>
    <p:sldId id="275"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14"/>
  </p:normalViewPr>
  <p:slideViewPr>
    <p:cSldViewPr snapToGrid="0" snapToObjects="1">
      <p:cViewPr varScale="1">
        <p:scale>
          <a:sx n="112" d="100"/>
          <a:sy n="112" d="100"/>
        </p:scale>
        <p:origin x="6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7DF6DD-81EB-4C49-930D-A0EF45A1C8E4}" type="datetimeFigureOut">
              <a:rPr lang="it-IT" smtClean="0"/>
              <a:t>02/03/26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8D43BB-934D-F342-957D-021B7F6FCB8F}" type="slidenum">
              <a:rPr lang="it-IT" smtClean="0"/>
              <a:t>‹N›</a:t>
            </a:fld>
            <a:endParaRPr lang="it-IT"/>
          </a:p>
        </p:txBody>
      </p:sp>
    </p:spTree>
    <p:extLst>
      <p:ext uri="{BB962C8B-B14F-4D97-AF65-F5344CB8AC3E}">
        <p14:creationId xmlns:p14="http://schemas.microsoft.com/office/powerpoint/2010/main" val="1850992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6">
            <a:extLst>
              <a:ext uri="{FF2B5EF4-FFF2-40B4-BE49-F238E27FC236}">
                <a16:creationId xmlns:a16="http://schemas.microsoft.com/office/drawing/2014/main" id="{42ACCE1B-51EB-BE46-ADAB-14EF50DBB19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C5A4DE57-A734-E44E-BE5D-FF345AD2BBA7}" type="slidenum">
              <a:rPr lang="it-IT" altLang="it-IT" sz="1400" smtClean="0"/>
              <a:pPr>
                <a:spcBef>
                  <a:spcPct val="0"/>
                </a:spcBef>
                <a:buClrTx/>
                <a:buFontTx/>
                <a:buNone/>
              </a:pPr>
              <a:t>8</a:t>
            </a:fld>
            <a:endParaRPr lang="it-IT" altLang="it-IT" sz="1400"/>
          </a:p>
        </p:txBody>
      </p:sp>
      <p:sp>
        <p:nvSpPr>
          <p:cNvPr id="16387" name="Text Box 1">
            <a:extLst>
              <a:ext uri="{FF2B5EF4-FFF2-40B4-BE49-F238E27FC236}">
                <a16:creationId xmlns:a16="http://schemas.microsoft.com/office/drawing/2014/main" id="{F866B629-F7FF-C343-A216-45DBC24D5480}"/>
              </a:ext>
            </a:extLst>
          </p:cNvPr>
          <p:cNvSpPr>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Text Box 2">
            <a:extLst>
              <a:ext uri="{FF2B5EF4-FFF2-40B4-BE49-F238E27FC236}">
                <a16:creationId xmlns:a16="http://schemas.microsoft.com/office/drawing/2014/main" id="{FFC34C54-790D-C842-8465-A404C366F208}"/>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6">
            <a:extLst>
              <a:ext uri="{FF2B5EF4-FFF2-40B4-BE49-F238E27FC236}">
                <a16:creationId xmlns:a16="http://schemas.microsoft.com/office/drawing/2014/main" id="{32544B68-D6BA-1940-A435-1ED4C76005E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837A9F5C-D5DE-A74D-90E9-D2D5B2E3F6C2}" type="slidenum">
              <a:rPr lang="it-IT" altLang="it-IT" sz="1400" smtClean="0"/>
              <a:pPr>
                <a:spcBef>
                  <a:spcPct val="0"/>
                </a:spcBef>
                <a:buClrTx/>
                <a:buFontTx/>
                <a:buNone/>
              </a:pPr>
              <a:t>9</a:t>
            </a:fld>
            <a:endParaRPr lang="it-IT" altLang="it-IT" sz="1400"/>
          </a:p>
        </p:txBody>
      </p:sp>
      <p:sp>
        <p:nvSpPr>
          <p:cNvPr id="18435" name="Text Box 1">
            <a:extLst>
              <a:ext uri="{FF2B5EF4-FFF2-40B4-BE49-F238E27FC236}">
                <a16:creationId xmlns:a16="http://schemas.microsoft.com/office/drawing/2014/main" id="{74789E26-358A-7248-99DB-491C7909D84A}"/>
              </a:ext>
            </a:extLst>
          </p:cNvPr>
          <p:cNvSpPr>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6" name="Text Box 2">
            <a:extLst>
              <a:ext uri="{FF2B5EF4-FFF2-40B4-BE49-F238E27FC236}">
                <a16:creationId xmlns:a16="http://schemas.microsoft.com/office/drawing/2014/main" id="{1FB0A099-5CA7-F546-8AC8-305035A692B2}"/>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6">
            <a:extLst>
              <a:ext uri="{FF2B5EF4-FFF2-40B4-BE49-F238E27FC236}">
                <a16:creationId xmlns:a16="http://schemas.microsoft.com/office/drawing/2014/main" id="{901EA50A-AE4C-EE46-8634-B060543A1BD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AB1F9846-728A-8E4D-B5F0-F2D184F4FF86}" type="slidenum">
              <a:rPr lang="it-IT" altLang="it-IT" sz="1400" smtClean="0"/>
              <a:pPr>
                <a:spcBef>
                  <a:spcPct val="0"/>
                </a:spcBef>
                <a:buClrTx/>
                <a:buFontTx/>
                <a:buNone/>
              </a:pPr>
              <a:t>10</a:t>
            </a:fld>
            <a:endParaRPr lang="it-IT" altLang="it-IT" sz="1400"/>
          </a:p>
        </p:txBody>
      </p:sp>
      <p:sp>
        <p:nvSpPr>
          <p:cNvPr id="20483" name="Text Box 1">
            <a:extLst>
              <a:ext uri="{FF2B5EF4-FFF2-40B4-BE49-F238E27FC236}">
                <a16:creationId xmlns:a16="http://schemas.microsoft.com/office/drawing/2014/main" id="{8E068120-5296-D94D-A84C-990C72830BC2}"/>
              </a:ext>
            </a:extLst>
          </p:cNvPr>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Text Box 2">
            <a:extLst>
              <a:ext uri="{FF2B5EF4-FFF2-40B4-BE49-F238E27FC236}">
                <a16:creationId xmlns:a16="http://schemas.microsoft.com/office/drawing/2014/main" id="{E386ACE1-603B-7C49-B3B8-0CF5646A0299}"/>
              </a:ext>
            </a:extLst>
          </p:cNvPr>
          <p:cNvSpPr txBox="1">
            <a:spLocks noChangeArrowheads="1"/>
          </p:cNvSpPr>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6">
            <a:extLst>
              <a:ext uri="{FF2B5EF4-FFF2-40B4-BE49-F238E27FC236}">
                <a16:creationId xmlns:a16="http://schemas.microsoft.com/office/drawing/2014/main" id="{AE5F6BDF-E916-B64B-AF19-4C3720F353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C90B50B-E4ED-E749-B864-804CEE92EC17}" type="slidenum">
              <a:rPr lang="it-IT" altLang="it-IT" sz="1400" smtClean="0"/>
              <a:pPr>
                <a:spcBef>
                  <a:spcPct val="0"/>
                </a:spcBef>
                <a:buClrTx/>
                <a:buFontTx/>
                <a:buNone/>
              </a:pPr>
              <a:t>11</a:t>
            </a:fld>
            <a:endParaRPr lang="it-IT" altLang="it-IT" sz="1400"/>
          </a:p>
        </p:txBody>
      </p:sp>
      <p:sp>
        <p:nvSpPr>
          <p:cNvPr id="22531" name="Text Box 1">
            <a:extLst>
              <a:ext uri="{FF2B5EF4-FFF2-40B4-BE49-F238E27FC236}">
                <a16:creationId xmlns:a16="http://schemas.microsoft.com/office/drawing/2014/main" id="{6AAA5832-488A-7C40-AB67-B2E0C0CF2DA3}"/>
              </a:ext>
            </a:extLst>
          </p:cNvPr>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2" name="Text Box 2">
            <a:extLst>
              <a:ext uri="{FF2B5EF4-FFF2-40B4-BE49-F238E27FC236}">
                <a16:creationId xmlns:a16="http://schemas.microsoft.com/office/drawing/2014/main" id="{F94866DD-F687-9B4A-B54C-C218523F44FA}"/>
              </a:ext>
            </a:extLst>
          </p:cNvPr>
          <p:cNvSpPr txBox="1">
            <a:spLocks noChangeArrowheads="1"/>
          </p:cNvSpPr>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6">
            <a:extLst>
              <a:ext uri="{FF2B5EF4-FFF2-40B4-BE49-F238E27FC236}">
                <a16:creationId xmlns:a16="http://schemas.microsoft.com/office/drawing/2014/main" id="{AE6D7A6F-D61D-9044-A713-12FE02F5EBF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3D0E0D9A-15AD-084B-A210-5D85CC309D25}" type="slidenum">
              <a:rPr lang="it-IT" altLang="it-IT" sz="1400" smtClean="0"/>
              <a:pPr>
                <a:spcBef>
                  <a:spcPct val="0"/>
                </a:spcBef>
                <a:buClrTx/>
                <a:buFontTx/>
                <a:buNone/>
              </a:pPr>
              <a:t>12</a:t>
            </a:fld>
            <a:endParaRPr lang="it-IT" altLang="it-IT" sz="1400"/>
          </a:p>
        </p:txBody>
      </p:sp>
      <p:sp>
        <p:nvSpPr>
          <p:cNvPr id="24579" name="Text Box 1">
            <a:extLst>
              <a:ext uri="{FF2B5EF4-FFF2-40B4-BE49-F238E27FC236}">
                <a16:creationId xmlns:a16="http://schemas.microsoft.com/office/drawing/2014/main" id="{01C0429E-EB3C-6D4C-AC94-1E77A465894B}"/>
              </a:ext>
            </a:extLst>
          </p:cNvPr>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80" name="Text Box 2">
            <a:extLst>
              <a:ext uri="{FF2B5EF4-FFF2-40B4-BE49-F238E27FC236}">
                <a16:creationId xmlns:a16="http://schemas.microsoft.com/office/drawing/2014/main" id="{409E0B95-209F-1F4B-9473-3214B1540042}"/>
              </a:ext>
            </a:extLst>
          </p:cNvPr>
          <p:cNvSpPr txBox="1">
            <a:spLocks noChangeArrowheads="1"/>
          </p:cNvSpPr>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6">
            <a:extLst>
              <a:ext uri="{FF2B5EF4-FFF2-40B4-BE49-F238E27FC236}">
                <a16:creationId xmlns:a16="http://schemas.microsoft.com/office/drawing/2014/main" id="{A82A5F01-7A14-764A-B861-1E93B50FF39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978F4033-BDEE-C34B-B260-92387F345DDD}" type="slidenum">
              <a:rPr lang="it-IT" altLang="it-IT" sz="1400" smtClean="0"/>
              <a:pPr>
                <a:spcBef>
                  <a:spcPct val="0"/>
                </a:spcBef>
                <a:buClrTx/>
                <a:buFontTx/>
                <a:buNone/>
              </a:pPr>
              <a:t>13</a:t>
            </a:fld>
            <a:endParaRPr lang="it-IT" altLang="it-IT" sz="1400"/>
          </a:p>
        </p:txBody>
      </p:sp>
      <p:sp>
        <p:nvSpPr>
          <p:cNvPr id="26627" name="Text Box 1">
            <a:extLst>
              <a:ext uri="{FF2B5EF4-FFF2-40B4-BE49-F238E27FC236}">
                <a16:creationId xmlns:a16="http://schemas.microsoft.com/office/drawing/2014/main" id="{1448602D-E8B1-4B48-BA59-602F6177A379}"/>
              </a:ext>
            </a:extLst>
          </p:cNvPr>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Text Box 2">
            <a:extLst>
              <a:ext uri="{FF2B5EF4-FFF2-40B4-BE49-F238E27FC236}">
                <a16:creationId xmlns:a16="http://schemas.microsoft.com/office/drawing/2014/main" id="{72F10EEC-C8E3-6E47-86E3-0D453B9FB94A}"/>
              </a:ext>
            </a:extLst>
          </p:cNvPr>
          <p:cNvSpPr txBox="1">
            <a:spLocks noChangeArrowheads="1"/>
          </p:cNvSpPr>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6">
            <a:extLst>
              <a:ext uri="{FF2B5EF4-FFF2-40B4-BE49-F238E27FC236}">
                <a16:creationId xmlns:a16="http://schemas.microsoft.com/office/drawing/2014/main" id="{2332E694-8FC9-0743-9B5C-19BF10D840A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7C0B2EA8-0677-8343-8289-4EFA539126AA}" type="slidenum">
              <a:rPr lang="it-IT" altLang="it-IT" sz="1400" smtClean="0"/>
              <a:pPr>
                <a:spcBef>
                  <a:spcPct val="0"/>
                </a:spcBef>
                <a:buClrTx/>
                <a:buFontTx/>
                <a:buNone/>
              </a:pPr>
              <a:t>17</a:t>
            </a:fld>
            <a:endParaRPr lang="it-IT" altLang="it-IT" sz="1400"/>
          </a:p>
        </p:txBody>
      </p:sp>
      <p:sp>
        <p:nvSpPr>
          <p:cNvPr id="28675" name="Text Box 1">
            <a:extLst>
              <a:ext uri="{FF2B5EF4-FFF2-40B4-BE49-F238E27FC236}">
                <a16:creationId xmlns:a16="http://schemas.microsoft.com/office/drawing/2014/main" id="{3B970DF3-035F-3544-8745-437DC5D2C255}"/>
              </a:ext>
            </a:extLst>
          </p:cNvPr>
          <p:cNvSpPr>
            <a:spLocks noGrp="1" noRot="1" noChangeAspect="1" noChangeArrowheads="1" noTextEdit="1"/>
          </p:cNvSpPr>
          <p:nvPr>
            <p:ph type="sldImg"/>
          </p:nvPr>
        </p:nvSpPr>
        <p:spPr>
          <a:xfrm>
            <a:off x="217488" y="812800"/>
            <a:ext cx="7119937" cy="40052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Text Box 2">
            <a:extLst>
              <a:ext uri="{FF2B5EF4-FFF2-40B4-BE49-F238E27FC236}">
                <a16:creationId xmlns:a16="http://schemas.microsoft.com/office/drawing/2014/main" id="{EDA56D06-C29F-014B-BE42-983B8EBE9316}"/>
              </a:ext>
            </a:extLst>
          </p:cNvPr>
          <p:cNvSpPr txBox="1">
            <a:spLocks noChangeArrowheads="1"/>
          </p:cNvSpPr>
          <p:nvPr/>
        </p:nvSpPr>
        <p:spPr bwMode="auto">
          <a:xfrm>
            <a:off x="755650" y="5078413"/>
            <a:ext cx="6045200" cy="4808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16">
            <a:extLst>
              <a:ext uri="{FF2B5EF4-FFF2-40B4-BE49-F238E27FC236}">
                <a16:creationId xmlns:a16="http://schemas.microsoft.com/office/drawing/2014/main" id="{7ED8C3C8-1AFE-C644-A6A5-995522F8CD8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B26CF0B8-9027-3E42-A228-3115C23D5654}" type="slidenum">
              <a:rPr lang="it-IT" altLang="it-IT" sz="1400" smtClean="0"/>
              <a:pPr>
                <a:spcBef>
                  <a:spcPct val="0"/>
                </a:spcBef>
                <a:buClrTx/>
                <a:buFontTx/>
                <a:buNone/>
              </a:pPr>
              <a:t>18</a:t>
            </a:fld>
            <a:endParaRPr lang="it-IT" altLang="it-IT" sz="1400"/>
          </a:p>
        </p:txBody>
      </p:sp>
      <p:sp>
        <p:nvSpPr>
          <p:cNvPr id="30723" name="Text Box 1">
            <a:extLst>
              <a:ext uri="{FF2B5EF4-FFF2-40B4-BE49-F238E27FC236}">
                <a16:creationId xmlns:a16="http://schemas.microsoft.com/office/drawing/2014/main" id="{723AFE42-147A-2649-8E7F-02CC63E2A88D}"/>
              </a:ext>
            </a:extLst>
          </p:cNvPr>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Text Box 2">
            <a:extLst>
              <a:ext uri="{FF2B5EF4-FFF2-40B4-BE49-F238E27FC236}">
                <a16:creationId xmlns:a16="http://schemas.microsoft.com/office/drawing/2014/main" id="{AC27BBE2-17B0-524B-94F6-B5B794D59321}"/>
              </a:ext>
            </a:extLst>
          </p:cNvPr>
          <p:cNvSpPr txBox="1">
            <a:spLocks noChangeArrowheads="1"/>
          </p:cNvSpPr>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4DA85-0137-B04F-BE94-C83BA4BABB1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4EAC3A5-5910-8D4C-A6B4-434DE9D426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3E7E970-FDD5-3F40-B380-9A72285DB785}"/>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E1A65FF9-77BB-FC49-8BDD-3FFCCBA767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44EFF42-7F10-5F4D-A856-A7B417D8D831}"/>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33917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BCF7F5-D4FF-D949-B3F9-1136E40FDD3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945DB0F-64FE-2F46-9798-B016CA246FD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5EAEE7-F0FB-D648-BB45-E9F1BBDA805C}"/>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12A9DA30-720D-C34F-8948-3CB039CCD81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0D7321F-D1FA-1143-8544-982C32AF9C36}"/>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48174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E47D487-6084-6248-9534-60123D3F331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7ED449C-D042-F84B-8B9E-F553AF38683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F7F02BA-B5EE-1946-8873-2840B7984A23}"/>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9EF8B80E-F99D-7F49-A6D6-7AC0931D70E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E9A12B-2B10-9E49-B54F-9F27B33D75C5}"/>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2660107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608641" y="273628"/>
            <a:ext cx="10949759" cy="1129079"/>
          </a:xfrm>
        </p:spPr>
        <p:txBody>
          <a:bodyPr/>
          <a:lstStyle/>
          <a:p>
            <a:r>
              <a:rPr lang="it-IT"/>
              <a:t>Fare clic per modificare lo stile del titolo dello schema</a:t>
            </a:r>
          </a:p>
        </p:txBody>
      </p:sp>
      <p:sp>
        <p:nvSpPr>
          <p:cNvPr id="3" name="Rectangle 3">
            <a:extLst>
              <a:ext uri="{FF2B5EF4-FFF2-40B4-BE49-F238E27FC236}">
                <a16:creationId xmlns:a16="http://schemas.microsoft.com/office/drawing/2014/main" id="{9A50F5BF-831D-3748-978B-480321C0272C}"/>
              </a:ext>
            </a:extLst>
          </p:cNvPr>
          <p:cNvSpPr>
            <a:spLocks noGrp="1" noChangeArrowheads="1"/>
          </p:cNvSpPr>
          <p:nvPr>
            <p:ph type="dt" idx="10"/>
          </p:nvPr>
        </p:nvSpPr>
        <p:spPr>
          <a:ln/>
        </p:spPr>
        <p:txBody>
          <a:bodyPr/>
          <a:lstStyle>
            <a:lvl1pPr>
              <a:defRPr/>
            </a:lvl1pPr>
          </a:lstStyle>
          <a:p>
            <a:pPr>
              <a:defRPr/>
            </a:pPr>
            <a:endParaRPr lang="it-IT" altLang="it-IT"/>
          </a:p>
        </p:txBody>
      </p:sp>
      <p:sp>
        <p:nvSpPr>
          <p:cNvPr id="4" name="Rectangle 4">
            <a:extLst>
              <a:ext uri="{FF2B5EF4-FFF2-40B4-BE49-F238E27FC236}">
                <a16:creationId xmlns:a16="http://schemas.microsoft.com/office/drawing/2014/main" id="{A9CE0AD3-8CD7-4740-B25D-DE0C86AA8CD5}"/>
              </a:ext>
            </a:extLst>
          </p:cNvPr>
          <p:cNvSpPr>
            <a:spLocks noGrp="1" noChangeArrowheads="1"/>
          </p:cNvSpPr>
          <p:nvPr>
            <p:ph type="ftr" idx="11"/>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979A9FFF-9DE6-1C4D-97F7-D113BA27076A}"/>
              </a:ext>
            </a:extLst>
          </p:cNvPr>
          <p:cNvSpPr>
            <a:spLocks noGrp="1" noChangeArrowheads="1"/>
          </p:cNvSpPr>
          <p:nvPr>
            <p:ph type="sldNum" idx="12"/>
          </p:nvPr>
        </p:nvSpPr>
        <p:spPr>
          <a:ln/>
        </p:spPr>
        <p:txBody>
          <a:bodyPr/>
          <a:lstStyle>
            <a:lvl1pPr>
              <a:defRPr/>
            </a:lvl1pPr>
          </a:lstStyle>
          <a:p>
            <a:pPr>
              <a:defRPr/>
            </a:pPr>
            <a:fld id="{57C475F1-28F4-1A4B-AA6D-DD6400E34045}" type="slidenum">
              <a:rPr lang="it-IT" altLang="it-IT"/>
              <a:pPr>
                <a:defRPr/>
              </a:pPr>
              <a:t>‹N›</a:t>
            </a:fld>
            <a:endParaRPr lang="it-IT" altLang="it-IT"/>
          </a:p>
        </p:txBody>
      </p:sp>
    </p:spTree>
    <p:extLst>
      <p:ext uri="{BB962C8B-B14F-4D97-AF65-F5344CB8AC3E}">
        <p14:creationId xmlns:p14="http://schemas.microsoft.com/office/powerpoint/2010/main" val="242401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CAF75-0464-B846-A708-1BAE48A1B76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222A3AC-5F28-5E46-A8E7-B82527D1C64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2048A45-FABF-BE4B-B8FB-4CF0C5BB316C}"/>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5CFB94DD-366A-6D42-93B0-2F915DA3AC4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16A19BD-6B93-A140-9174-BADABFF25DC7}"/>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1347024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F910D3-2224-9C4E-9B7D-CB62E677E87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63FDD15-5F16-304C-8700-F25D4E3540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016E675-A574-C640-A119-6E8098697628}"/>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BA713931-8641-7C4F-9637-A1266E5000F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DF84C62-DA6B-494F-9A6E-F6E12739B2F5}"/>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38198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92C74B-9FD1-4E4F-946D-D16E3543C10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8D267EA-27DF-8044-8558-BF18A3552D7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C8E64D8-E7AB-B641-B05F-E36B1750B60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8D581F7-CED8-F043-9AE2-3ABC11B075A3}"/>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6" name="Segnaposto piè di pagina 5">
            <a:extLst>
              <a:ext uri="{FF2B5EF4-FFF2-40B4-BE49-F238E27FC236}">
                <a16:creationId xmlns:a16="http://schemas.microsoft.com/office/drawing/2014/main" id="{C002ADCC-8AFD-7C48-895A-5F90ABE1700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7DD1DEF-8C3C-AD49-94AE-7159BDA70B13}"/>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143422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F311C5-194E-764A-B083-C817E1E4201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0EC81F5-28B5-0048-BC60-BFA824524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C336FCFC-EF8D-8C41-A102-853CF6422DE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2263210-6A12-BF4C-A2D9-5D62F71C9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C0F0512-47A4-4A4A-90AC-70E96781A40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CF82977-E15C-3F45-8362-E3113321BBA1}"/>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8" name="Segnaposto piè di pagina 7">
            <a:extLst>
              <a:ext uri="{FF2B5EF4-FFF2-40B4-BE49-F238E27FC236}">
                <a16:creationId xmlns:a16="http://schemas.microsoft.com/office/drawing/2014/main" id="{BEB99208-6808-E246-9F0A-0C932C085AF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EAB7E35-64A3-874D-A411-0C3250DFD1C5}"/>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3599381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BE70BB-009D-9E46-9D70-11145EB1F6E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C780CFF-0811-A74E-9602-373F3F62D4B4}"/>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4" name="Segnaposto piè di pagina 3">
            <a:extLst>
              <a:ext uri="{FF2B5EF4-FFF2-40B4-BE49-F238E27FC236}">
                <a16:creationId xmlns:a16="http://schemas.microsoft.com/office/drawing/2014/main" id="{E704A072-411A-EB40-A0B5-1F0600D40E7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1E06A73-2BE1-664A-B0D6-1F6111927EED}"/>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1279325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96D4AAA-032C-DB4D-BA72-41EF28A2769C}"/>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3" name="Segnaposto piè di pagina 2">
            <a:extLst>
              <a:ext uri="{FF2B5EF4-FFF2-40B4-BE49-F238E27FC236}">
                <a16:creationId xmlns:a16="http://schemas.microsoft.com/office/drawing/2014/main" id="{6AA5CE53-97A6-2449-9315-348E51D51CB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7E8879B-31CB-C349-983F-31A092D8A546}"/>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3052758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D136DD-0FC8-264B-8B53-85E0564A39F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18B076-2A24-4C42-88BC-D67ACB18C6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BC2F4E3C-FF34-9B40-86EC-43DAE60151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F9335EF-8CDD-6548-8F65-B8259BBED803}"/>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6" name="Segnaposto piè di pagina 5">
            <a:extLst>
              <a:ext uri="{FF2B5EF4-FFF2-40B4-BE49-F238E27FC236}">
                <a16:creationId xmlns:a16="http://schemas.microsoft.com/office/drawing/2014/main" id="{B1BF7BA3-F203-0542-8F7C-9CEB670BCF2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FCB867D-31A6-3E4C-80F3-53A13366B1F6}"/>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3300049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CFBF2D-D837-9E47-95D1-B6C9DF0FDE4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BAB9C2F-EC4D-D74C-8A64-2BC522ED59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F22C7D7-0FA2-3347-AC5D-58355CBC21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B80CB25-9565-844E-8D21-BF5237302C76}"/>
              </a:ext>
            </a:extLst>
          </p:cNvPr>
          <p:cNvSpPr>
            <a:spLocks noGrp="1"/>
          </p:cNvSpPr>
          <p:nvPr>
            <p:ph type="dt" sz="half" idx="10"/>
          </p:nvPr>
        </p:nvSpPr>
        <p:spPr/>
        <p:txBody>
          <a:bodyPr/>
          <a:lstStyle/>
          <a:p>
            <a:fld id="{0DA3BDD4-59E8-474B-B824-19A3FC4CDECE}" type="datetimeFigureOut">
              <a:rPr lang="it-IT" smtClean="0"/>
              <a:t>02/03/26</a:t>
            </a:fld>
            <a:endParaRPr lang="it-IT"/>
          </a:p>
        </p:txBody>
      </p:sp>
      <p:sp>
        <p:nvSpPr>
          <p:cNvPr id="6" name="Segnaposto piè di pagina 5">
            <a:extLst>
              <a:ext uri="{FF2B5EF4-FFF2-40B4-BE49-F238E27FC236}">
                <a16:creationId xmlns:a16="http://schemas.microsoft.com/office/drawing/2014/main" id="{50205413-019F-7B48-B7B6-01FDA5E4094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796CC1F-2C16-A946-982B-FB105872D53E}"/>
              </a:ext>
            </a:extLst>
          </p:cNvPr>
          <p:cNvSpPr>
            <a:spLocks noGrp="1"/>
          </p:cNvSpPr>
          <p:nvPr>
            <p:ph type="sldNum" sz="quarter" idx="12"/>
          </p:nvPr>
        </p:nvSpPr>
        <p:spPr/>
        <p:txBody>
          <a:bodyPr/>
          <a:lstStyle/>
          <a:p>
            <a:fld id="{6FCC30B5-40C0-FC44-B7CA-C44DC90911C6}" type="slidenum">
              <a:rPr lang="it-IT" smtClean="0"/>
              <a:t>‹N›</a:t>
            </a:fld>
            <a:endParaRPr lang="it-IT"/>
          </a:p>
        </p:txBody>
      </p:sp>
    </p:spTree>
    <p:extLst>
      <p:ext uri="{BB962C8B-B14F-4D97-AF65-F5344CB8AC3E}">
        <p14:creationId xmlns:p14="http://schemas.microsoft.com/office/powerpoint/2010/main" val="2813661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EFE710A-90BA-0E48-BD49-F761D1E849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FF14802-A6BF-FA4C-81D8-E1E85D188B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7C4D1B-EC86-414C-B613-11E5ED6CBC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3BDD4-59E8-474B-B824-19A3FC4CDECE}" type="datetimeFigureOut">
              <a:rPr lang="it-IT" smtClean="0"/>
              <a:t>02/03/26</a:t>
            </a:fld>
            <a:endParaRPr lang="it-IT"/>
          </a:p>
        </p:txBody>
      </p:sp>
      <p:sp>
        <p:nvSpPr>
          <p:cNvPr id="5" name="Segnaposto piè di pagina 4">
            <a:extLst>
              <a:ext uri="{FF2B5EF4-FFF2-40B4-BE49-F238E27FC236}">
                <a16:creationId xmlns:a16="http://schemas.microsoft.com/office/drawing/2014/main" id="{A2CB3DAE-2EFD-EB4F-8723-A4EFCB7F5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324C3BA-2F36-4046-BD5C-60538948A7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CC30B5-40C0-FC44-B7CA-C44DC90911C6}" type="slidenum">
              <a:rPr lang="it-IT" smtClean="0"/>
              <a:t>‹N›</a:t>
            </a:fld>
            <a:endParaRPr lang="it-IT"/>
          </a:p>
        </p:txBody>
      </p:sp>
    </p:spTree>
    <p:extLst>
      <p:ext uri="{BB962C8B-B14F-4D97-AF65-F5344CB8AC3E}">
        <p14:creationId xmlns:p14="http://schemas.microsoft.com/office/powerpoint/2010/main" val="2160527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0AE9A5-9E28-7D42-9165-D4E16F88FBC8}"/>
              </a:ext>
            </a:extLst>
          </p:cNvPr>
          <p:cNvSpPr>
            <a:spLocks noGrp="1"/>
          </p:cNvSpPr>
          <p:nvPr>
            <p:ph type="ctrTitle"/>
          </p:nvPr>
        </p:nvSpPr>
        <p:spPr>
          <a:xfrm>
            <a:off x="1524000" y="2060209"/>
            <a:ext cx="9144000" cy="2387600"/>
          </a:xfrm>
        </p:spPr>
        <p:txBody>
          <a:bodyPr/>
          <a:lstStyle/>
          <a:p>
            <a:r>
              <a:rPr lang="it-IT" dirty="0"/>
              <a:t>Effetti della liquidazione giudiziale per i creditori</a:t>
            </a:r>
          </a:p>
        </p:txBody>
      </p:sp>
    </p:spTree>
    <p:extLst>
      <p:ext uri="{BB962C8B-B14F-4D97-AF65-F5344CB8AC3E}">
        <p14:creationId xmlns:p14="http://schemas.microsoft.com/office/powerpoint/2010/main" val="2769124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A857A7C0-60E8-3841-A88A-91B2F0DFF11A}"/>
              </a:ext>
            </a:extLst>
          </p:cNvPr>
          <p:cNvSpPr>
            <a:spLocks noGrp="1" noChangeArrowheads="1"/>
          </p:cNvSpPr>
          <p:nvPr>
            <p:ph type="title"/>
          </p:nvPr>
        </p:nvSpPr>
        <p:spPr>
          <a:xfrm>
            <a:off x="4038024" y="146893"/>
            <a:ext cx="4115951" cy="1143480"/>
          </a:xfrm>
        </p:spPr>
        <p:txBody>
          <a:bodyPr>
            <a:normAutofit fontScale="90000"/>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dirty="0"/>
              <a:t> I crediti pecuniari</a:t>
            </a:r>
          </a:p>
        </p:txBody>
      </p:sp>
      <p:sp>
        <p:nvSpPr>
          <p:cNvPr id="5122" name="Rectangle 2">
            <a:extLst>
              <a:ext uri="{FF2B5EF4-FFF2-40B4-BE49-F238E27FC236}">
                <a16:creationId xmlns:a16="http://schemas.microsoft.com/office/drawing/2014/main" id="{92D41A83-0D8A-9346-BF62-CDFDDD23CEC4}"/>
              </a:ext>
            </a:extLst>
          </p:cNvPr>
          <p:cNvSpPr>
            <a:spLocks noGrp="1" noChangeArrowheads="1"/>
          </p:cNvSpPr>
          <p:nvPr>
            <p:ph type="body" idx="1"/>
          </p:nvPr>
        </p:nvSpPr>
        <p:spPr>
          <a:xfrm>
            <a:off x="621323" y="1417111"/>
            <a:ext cx="10726615" cy="4722256"/>
          </a:xfrm>
        </p:spPr>
        <p:txBody>
          <a:bodyPr>
            <a:noAutofit/>
          </a:bodyPr>
          <a:lstStyle/>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u="sng" dirty="0"/>
              <a:t>Regola</a:t>
            </a:r>
            <a:r>
              <a:rPr lang="it-IT" altLang="it-IT" sz="2000" dirty="0"/>
              <a:t>: art. 154, comma 1, </a:t>
            </a:r>
            <a:r>
              <a:rPr lang="it-IT" altLang="it-IT" sz="2000" dirty="0" err="1"/>
              <a:t>c.c.i.i</a:t>
            </a:r>
            <a:r>
              <a:rPr lang="it-IT" altLang="it-IT" sz="2000" dirty="0"/>
              <a:t> </a:t>
            </a:r>
          </a:p>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La dichiarazione di fallimento </a:t>
            </a:r>
            <a:r>
              <a:rPr lang="it-IT" altLang="it-IT" sz="2000" b="1" dirty="0"/>
              <a:t>sospende il corso degli interessi convenzionali o</a:t>
            </a:r>
            <a:r>
              <a:rPr lang="it-IT" altLang="it-IT" sz="2000" dirty="0"/>
              <a:t> legali, </a:t>
            </a:r>
            <a:r>
              <a:rPr lang="it-IT" altLang="it-IT" sz="2000" u="sng" dirty="0"/>
              <a:t>agli effetti del concorso</a:t>
            </a:r>
            <a:r>
              <a:rPr lang="it-IT" altLang="it-IT" sz="2000" dirty="0"/>
              <a:t>, fino alla chiusura del fallimento</a:t>
            </a:r>
          </a:p>
          <a:p>
            <a:pPr marL="506943" indent="-49254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     i crediti pecuniari potranno essere ammessi al passivo conteggiando gli interessi </a:t>
            </a:r>
            <a:r>
              <a:rPr lang="it-IT" altLang="it-IT" sz="2000" b="1" u="sng" dirty="0"/>
              <a:t>già maturati</a:t>
            </a:r>
            <a:r>
              <a:rPr lang="it-IT" altLang="it-IT" sz="2000" b="1" dirty="0"/>
              <a:t> </a:t>
            </a:r>
            <a:r>
              <a:rPr lang="it-IT" altLang="it-IT" sz="2000" dirty="0"/>
              <a:t>alla data del fallimento</a:t>
            </a:r>
          </a:p>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u="sng" dirty="0"/>
              <a:t>Eccezione:</a:t>
            </a:r>
          </a:p>
          <a:p>
            <a:pPr marL="493982" indent="-493982" algn="just">
              <a:buSzPct val="45000"/>
              <a:buFont typeface="StarSymbol" charset="0"/>
              <a:buChar char="●"/>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 i crediti </a:t>
            </a:r>
            <a:r>
              <a:rPr lang="it-IT" altLang="it-IT" sz="2000" b="1" dirty="0"/>
              <a:t>garantiti da i</a:t>
            </a:r>
            <a:r>
              <a:rPr lang="it-IT" altLang="it-IT" sz="2000" b="1" u="sng" dirty="0"/>
              <a:t>poteca, da pegno o privilegio</a:t>
            </a:r>
            <a:r>
              <a:rPr lang="it-IT" altLang="it-IT" sz="2000" b="1" dirty="0"/>
              <a:t>,</a:t>
            </a:r>
            <a:r>
              <a:rPr lang="it-IT" altLang="it-IT" sz="2000" dirty="0"/>
              <a:t> maturano interessi che possono essere soddisfatti in via preferenziale  nel limite di quanto è disposto dall'art. 54, comma III, </a:t>
            </a:r>
            <a:r>
              <a:rPr lang="it-IT" altLang="it-IT" sz="2000" dirty="0" err="1"/>
              <a:t>l.fall</a:t>
            </a:r>
            <a:r>
              <a:rPr lang="it-IT" altLang="it-IT" sz="2000" dirty="0"/>
              <a:t> (es. art. 2855 c.c. per l’ipoteca)</a:t>
            </a:r>
          </a:p>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il diritto di soddisfarsi con preferenza sul ricavato dei beni oggetto della garanzia si estende agli interessi che matureranno in corso di procedura  </a:t>
            </a:r>
            <a:r>
              <a:rPr lang="it-IT" altLang="it-IT" sz="2000" dirty="0">
                <a:solidFill>
                  <a:srgbClr val="FF0000"/>
                </a:solidFill>
              </a:rPr>
              <a:t>al tasso legale</a:t>
            </a:r>
          </a:p>
          <a:p>
            <a:pPr marL="504063" indent="-49398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      per i crediti assistiti da privilegio generale, </a:t>
            </a:r>
            <a:r>
              <a:rPr lang="it-IT" altLang="it-IT" sz="2000" b="1" dirty="0"/>
              <a:t>il decorso degli interessi cessa alla data del deposito </a:t>
            </a:r>
            <a:r>
              <a:rPr lang="it-IT" altLang="it-IT" sz="2000" dirty="0"/>
              <a:t>del progetto di riparto nel quale il credito è soddisfatto anche se parzialmente.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530538C2-4E7E-9B4F-8039-DA0ED40DB916}"/>
              </a:ext>
            </a:extLst>
          </p:cNvPr>
          <p:cNvSpPr>
            <a:spLocks noGrp="1" noChangeArrowheads="1"/>
          </p:cNvSpPr>
          <p:nvPr>
            <p:ph type="title"/>
          </p:nvPr>
        </p:nvSpPr>
        <p:spPr>
          <a:xfrm>
            <a:off x="3454519" y="273631"/>
            <a:ext cx="5998091" cy="1143480"/>
          </a:xfrm>
        </p:spPr>
        <p:txBody>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3629" dirty="0"/>
              <a:t>I crediti pecuniari </a:t>
            </a:r>
            <a:r>
              <a:rPr lang="it-IT" altLang="it-IT" sz="3629" b="1" dirty="0"/>
              <a:t>non</a:t>
            </a:r>
            <a:r>
              <a:rPr lang="it-IT" altLang="it-IT" sz="3629" dirty="0"/>
              <a:t> </a:t>
            </a:r>
            <a:r>
              <a:rPr lang="it-IT" altLang="it-IT" sz="3629" b="1" dirty="0"/>
              <a:t>scaduti</a:t>
            </a:r>
          </a:p>
        </p:txBody>
      </p:sp>
      <p:sp>
        <p:nvSpPr>
          <p:cNvPr id="6146" name="Rectangle 2">
            <a:extLst>
              <a:ext uri="{FF2B5EF4-FFF2-40B4-BE49-F238E27FC236}">
                <a16:creationId xmlns:a16="http://schemas.microsoft.com/office/drawing/2014/main" id="{9D2A956C-E08E-9C4D-850F-475D5D27CE0C}"/>
              </a:ext>
            </a:extLst>
          </p:cNvPr>
          <p:cNvSpPr>
            <a:spLocks noGrp="1" noChangeArrowheads="1"/>
          </p:cNvSpPr>
          <p:nvPr>
            <p:ph type="body" idx="1"/>
          </p:nvPr>
        </p:nvSpPr>
        <p:spPr>
          <a:xfrm>
            <a:off x="668215" y="1417111"/>
            <a:ext cx="10890739" cy="4722256"/>
          </a:xfrm>
        </p:spPr>
        <p:txBody>
          <a:bodyPr>
            <a:noAutofit/>
          </a:bodyPr>
          <a:lstStyle/>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Art. 154, comma 2, </a:t>
            </a:r>
            <a:r>
              <a:rPr lang="it-IT" altLang="it-IT" sz="2000" dirty="0" err="1"/>
              <a:t>c.c.i.i</a:t>
            </a:r>
            <a:r>
              <a:rPr lang="it-IT" altLang="it-IT" sz="2000" dirty="0"/>
              <a:t> </a:t>
            </a:r>
          </a:p>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I debiti pecuniari del fallito </a:t>
            </a:r>
            <a:r>
              <a:rPr lang="it-IT" altLang="it-IT" sz="2000" b="1" dirty="0"/>
              <a:t>si considerano scaduti,</a:t>
            </a:r>
            <a:r>
              <a:rPr lang="it-IT" altLang="it-IT" sz="2000" dirty="0"/>
              <a:t> agli effetti del concorso, alla data di dichiarazione della </a:t>
            </a:r>
            <a:r>
              <a:rPr lang="it-IT" altLang="it-IT" sz="2000" dirty="0" err="1"/>
              <a:t>l.g</a:t>
            </a:r>
            <a:r>
              <a:rPr lang="it-IT" altLang="it-IT" sz="2000" dirty="0"/>
              <a:t>.:</a:t>
            </a:r>
          </a:p>
          <a:p>
            <a:pPr marL="506943" indent="-49254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   - applicazione del principio sancito dall'art. 1186 c.c. che consente la decadenza dal beneficio del termine (es. mutuo)</a:t>
            </a:r>
          </a:p>
          <a:p>
            <a:pPr marL="0" indent="0"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Art. 156 </a:t>
            </a:r>
            <a:r>
              <a:rPr lang="it-IT" altLang="it-IT" sz="2000" dirty="0" err="1"/>
              <a:t>c.c.i.i</a:t>
            </a:r>
            <a:r>
              <a:rPr lang="it-IT" altLang="it-IT" sz="2000" dirty="0"/>
              <a:t> i crediti </a:t>
            </a:r>
            <a:r>
              <a:rPr lang="it-IT" altLang="it-IT" sz="2000" b="1" dirty="0"/>
              <a:t>infruttiferi</a:t>
            </a:r>
            <a:r>
              <a:rPr lang="it-IT" altLang="it-IT" sz="2000" dirty="0"/>
              <a:t>: crediti che alla scadenza </a:t>
            </a:r>
            <a:r>
              <a:rPr lang="it-IT" altLang="it-IT" sz="2000" dirty="0">
                <a:solidFill>
                  <a:srgbClr val="0000FF"/>
                </a:solidFill>
              </a:rPr>
              <a:t>non avrebbero prodotto interessi:</a:t>
            </a:r>
          </a:p>
          <a:p>
            <a:pPr marL="506943" indent="-49254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r>
              <a:rPr lang="it-IT" altLang="it-IT" sz="2000" dirty="0"/>
              <a:t> -  sono ammessi per </a:t>
            </a:r>
            <a:r>
              <a:rPr lang="it-IT" altLang="it-IT" sz="2000" b="1" dirty="0"/>
              <a:t>l'intera</a:t>
            </a:r>
            <a:r>
              <a:rPr lang="it-IT" altLang="it-IT" sz="2000" dirty="0"/>
              <a:t> somma anche se non scaduti</a:t>
            </a:r>
          </a:p>
          <a:p>
            <a:pPr algn="just"/>
            <a:r>
              <a:rPr lang="it-IT" sz="2000" dirty="0"/>
              <a:t>Onde evitare per che una tale regola si risolva in un ingiustificato vantaggio per i titolari di crediti infruttiferi (quelli che alla scadenza non avrebbero comunque prodotto interessi, e che quindi sarebbero avvantaggiati da una scadenza anticipata), l’art. 156 prevede che, se non ancora scaduti, tali crediti verranno ammessi per l’intera somma; ma al momento della loro effettiva soddisfazione, cioè di ogni ripartizione, si terrà conto del tempo che sarebbe mancato rispetto alla loro scadenza, </a:t>
            </a:r>
            <a:r>
              <a:rPr lang="it-IT" sz="2000" dirty="0">
                <a:solidFill>
                  <a:srgbClr val="FF0000"/>
                </a:solidFill>
              </a:rPr>
              <a:t>detraendo allora un interesse composto rapportato al periodo mancante.</a:t>
            </a:r>
          </a:p>
          <a:p>
            <a:pPr marL="506943" indent="-49254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endParaRPr lang="it-IT" altLang="it-IT" sz="2000" dirty="0"/>
          </a:p>
          <a:p>
            <a:pPr marL="506943" indent="-492542" algn="just">
              <a:buSzPct val="45000"/>
              <a:buNone/>
              <a:tabLst>
                <a:tab pos="493982" algn="l"/>
                <a:tab pos="589034" algn="l"/>
                <a:tab pos="996605" algn="l"/>
                <a:tab pos="1404176" algn="l"/>
                <a:tab pos="1811746" algn="l"/>
                <a:tab pos="2219318" algn="l"/>
                <a:tab pos="2626888" algn="l"/>
                <a:tab pos="3034460" algn="l"/>
                <a:tab pos="3442030" algn="l"/>
                <a:tab pos="3849602" algn="l"/>
                <a:tab pos="4257172" algn="l"/>
                <a:tab pos="4664743" algn="l"/>
                <a:tab pos="5072314" algn="l"/>
                <a:tab pos="5479885" algn="l"/>
                <a:tab pos="5887456" algn="l"/>
                <a:tab pos="6295027" algn="l"/>
                <a:tab pos="6702598" algn="l"/>
                <a:tab pos="7110169" algn="l"/>
                <a:tab pos="7517740" algn="l"/>
                <a:tab pos="7925311" algn="l"/>
                <a:tab pos="8332881" algn="l"/>
              </a:tabLst>
              <a:defRPr/>
            </a:pPr>
            <a:endParaRPr lang="it-IT" altLang="it-IT" sz="18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769F5ADE-1627-E048-BC04-8EB15291880E}"/>
              </a:ext>
            </a:extLst>
          </p:cNvPr>
          <p:cNvSpPr>
            <a:spLocks noGrp="1" noChangeArrowheads="1"/>
          </p:cNvSpPr>
          <p:nvPr>
            <p:ph type="title"/>
          </p:nvPr>
        </p:nvSpPr>
        <p:spPr>
          <a:xfrm>
            <a:off x="1980049" y="273630"/>
            <a:ext cx="8227583" cy="1143480"/>
          </a:xfrm>
        </p:spPr>
        <p:txBody>
          <a:bodyPr/>
          <a:lstStyle/>
          <a:p>
            <a:pPr algn="ct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dirty="0"/>
              <a:t>(segue) i crediti condizionali </a:t>
            </a:r>
          </a:p>
        </p:txBody>
      </p:sp>
      <p:sp>
        <p:nvSpPr>
          <p:cNvPr id="23555" name="Rectangle 2">
            <a:extLst>
              <a:ext uri="{FF2B5EF4-FFF2-40B4-BE49-F238E27FC236}">
                <a16:creationId xmlns:a16="http://schemas.microsoft.com/office/drawing/2014/main" id="{BA35C78A-247E-5D4A-BDB5-A4E25AE68005}"/>
              </a:ext>
            </a:extLst>
          </p:cNvPr>
          <p:cNvSpPr>
            <a:spLocks noGrp="1" noChangeArrowheads="1"/>
          </p:cNvSpPr>
          <p:nvPr>
            <p:ph type="body" idx="1"/>
          </p:nvPr>
        </p:nvSpPr>
        <p:spPr>
          <a:xfrm>
            <a:off x="597876" y="1604329"/>
            <a:ext cx="10750061" cy="3976258"/>
          </a:xfrm>
        </p:spPr>
        <p:txBody>
          <a:bodyPr>
            <a:normAutofit/>
          </a:bodyPr>
          <a:lstStyle/>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endParaRPr lang="it-IT" altLang="it-IT" dirty="0"/>
          </a:p>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it-IT" altLang="it-IT" dirty="0"/>
              <a:t>Art. 154, comma 3, </a:t>
            </a:r>
            <a:r>
              <a:rPr lang="it-IT" altLang="it-IT" dirty="0" err="1"/>
              <a:t>c.c.i.i</a:t>
            </a:r>
            <a:r>
              <a:rPr lang="it-IT" altLang="it-IT" dirty="0"/>
              <a:t> crediti sottoposti a condizione sospensiva o al </a:t>
            </a:r>
            <a:r>
              <a:rPr lang="it-IT" altLang="it-IT" i="1" dirty="0" err="1"/>
              <a:t>beneficium</a:t>
            </a:r>
            <a:r>
              <a:rPr lang="it-IT" altLang="it-IT" i="1" dirty="0"/>
              <a:t> </a:t>
            </a:r>
            <a:r>
              <a:rPr lang="it-IT" altLang="it-IT" i="1" dirty="0" err="1"/>
              <a:t>excussionis</a:t>
            </a:r>
            <a:r>
              <a:rPr lang="it-IT" altLang="it-IT" i="1" dirty="0"/>
              <a:t> </a:t>
            </a:r>
          </a:p>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it-IT" altLang="it-IT" dirty="0"/>
              <a:t>- sono ammessi per l'intero, ma con riserva</a:t>
            </a:r>
          </a:p>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it-IT" altLang="it-IT" dirty="0"/>
              <a:t>- quanto ad essi spettante in sede di eventuale riparto verrà </a:t>
            </a:r>
            <a:r>
              <a:rPr lang="it-IT" altLang="it-IT" b="1" dirty="0"/>
              <a:t>accantonato</a:t>
            </a:r>
            <a:r>
              <a:rPr lang="it-IT" altLang="it-IT" dirty="0"/>
              <a:t> e non distribuito </a:t>
            </a:r>
            <a:r>
              <a:rPr lang="it-IT" altLang="it-IT" b="1" dirty="0"/>
              <a:t>fino al verificarsi della condizione</a:t>
            </a:r>
          </a:p>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endParaRPr lang="it-IT" altLang="it-IT" dirty="0">
              <a:solidFill>
                <a:srgbClr val="FF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1A35A2EA-1DB7-1C43-8FF2-155292F23FC8}"/>
              </a:ext>
            </a:extLst>
          </p:cNvPr>
          <p:cNvSpPr>
            <a:spLocks noGrp="1" noChangeArrowheads="1"/>
          </p:cNvSpPr>
          <p:nvPr>
            <p:ph type="title"/>
          </p:nvPr>
        </p:nvSpPr>
        <p:spPr>
          <a:xfrm>
            <a:off x="1980049" y="273630"/>
            <a:ext cx="8227583" cy="1143480"/>
          </a:xfrm>
        </p:spPr>
        <p:txBody>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3266" dirty="0"/>
              <a:t>(segue) crediti verso più </a:t>
            </a:r>
            <a:r>
              <a:rPr lang="it-IT" altLang="it-IT" sz="3266" b="1" dirty="0"/>
              <a:t>obbligati in solido</a:t>
            </a:r>
          </a:p>
        </p:txBody>
      </p:sp>
      <p:sp>
        <p:nvSpPr>
          <p:cNvPr id="25603" name="Rectangle 2">
            <a:extLst>
              <a:ext uri="{FF2B5EF4-FFF2-40B4-BE49-F238E27FC236}">
                <a16:creationId xmlns:a16="http://schemas.microsoft.com/office/drawing/2014/main" id="{15DED09C-81DC-A24D-8B0B-ABE600D0BDE0}"/>
              </a:ext>
            </a:extLst>
          </p:cNvPr>
          <p:cNvSpPr>
            <a:spLocks noGrp="1" noChangeArrowheads="1"/>
          </p:cNvSpPr>
          <p:nvPr>
            <p:ph type="body" idx="1"/>
          </p:nvPr>
        </p:nvSpPr>
        <p:spPr>
          <a:xfrm>
            <a:off x="386863" y="1417111"/>
            <a:ext cx="10879014" cy="4843012"/>
          </a:xfrm>
        </p:spPr>
        <p:txBody>
          <a:bodyPr>
            <a:normAutofit fontScale="92500" lnSpcReduction="10000"/>
          </a:bodyPr>
          <a:lstStyle/>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2400" dirty="0"/>
              <a:t>Ex art. </a:t>
            </a:r>
            <a:r>
              <a:rPr lang="it-IT" altLang="it-IT" sz="2600" dirty="0"/>
              <a:t>1292 c.c. </a:t>
            </a:r>
            <a:r>
              <a:rPr lang="it-IT" altLang="it-IT" sz="2600" u="sng" dirty="0"/>
              <a:t>più</a:t>
            </a:r>
            <a:r>
              <a:rPr lang="it-IT" altLang="it-IT" sz="2600" dirty="0"/>
              <a:t> debitori tenuti a soddisfare per l'intero </a:t>
            </a:r>
            <a:r>
              <a:rPr lang="it-IT" altLang="it-IT" sz="2600" u="sng" dirty="0"/>
              <a:t>un</a:t>
            </a:r>
            <a:r>
              <a:rPr lang="it-IT" altLang="it-IT" sz="2600" dirty="0"/>
              <a:t> creditore</a:t>
            </a:r>
          </a:p>
          <a:p>
            <a:pPr algn="just"/>
            <a:r>
              <a:rPr lang="it-IT" sz="2600" dirty="0"/>
              <a:t>Si tratta, come noto (artt. 1292 ss. c.c.), di </a:t>
            </a:r>
            <a:r>
              <a:rPr lang="it-IT" sz="2600" dirty="0">
                <a:solidFill>
                  <a:srgbClr val="FF0000"/>
                </a:solidFill>
              </a:rPr>
              <a:t>debitori tenuti a soddisfare per l’intero un certo creditore</a:t>
            </a:r>
            <a:r>
              <a:rPr lang="it-IT" sz="2600" dirty="0"/>
              <a:t>, benché nei rapporti interni possano aver convenuto di ripartirsi il carico del debito (se non risulta diversamente, in parti uguali): di modo che chi sia stato escusso dal creditore in misura superiore a quella stabilita nei rapporti interni, avrà diritto di regresso verso l’altro coobbligato per quanto pagato in eccedenza rispetto alla sua quota.</a:t>
            </a:r>
          </a:p>
          <a:p>
            <a:pPr algn="just"/>
            <a:r>
              <a:rPr lang="it-IT" sz="2600" dirty="0"/>
              <a:t>A questo riguardo, la disciplina concorsuale intende </a:t>
            </a:r>
            <a:r>
              <a:rPr lang="it-IT" sz="2600" dirty="0">
                <a:highlight>
                  <a:srgbClr val="FFFF00"/>
                </a:highlight>
              </a:rPr>
              <a:t>assicurare al creditore </a:t>
            </a:r>
          </a:p>
          <a:p>
            <a:pPr marL="571500" indent="-571500" algn="just">
              <a:buAutoNum type="romanLcParenBoth"/>
            </a:pPr>
            <a:r>
              <a:rPr lang="it-IT" sz="2600" dirty="0"/>
              <a:t>da un lato, </a:t>
            </a:r>
            <a:r>
              <a:rPr lang="it-IT" sz="2600" b="1" dirty="0"/>
              <a:t>la possibilità di continuare ad esigere l’intero verso tutti i debitori solidali </a:t>
            </a:r>
            <a:r>
              <a:rPr lang="it-IT" sz="2600" dirty="0"/>
              <a:t>(siano essi falliti o ancora </a:t>
            </a:r>
            <a:r>
              <a:rPr lang="it-IT" sz="2600" i="1" dirty="0"/>
              <a:t>in bonis</a:t>
            </a:r>
            <a:r>
              <a:rPr lang="it-IT" sz="2600" dirty="0"/>
              <a:t>); </a:t>
            </a:r>
          </a:p>
          <a:p>
            <a:pPr marL="571500" indent="-571500" algn="just">
              <a:buAutoNum type="romanLcParenBoth"/>
            </a:pPr>
            <a:r>
              <a:rPr lang="it-IT" sz="2600" dirty="0"/>
              <a:t>dall’altro, di fare in modo che </a:t>
            </a:r>
            <a:r>
              <a:rPr lang="it-IT" sz="2600" b="1" dirty="0"/>
              <a:t>quanto potrebbe essere, eventualmente, fatto valere in via di regresso</a:t>
            </a:r>
            <a:r>
              <a:rPr lang="it-IT" sz="2600" dirty="0"/>
              <a:t> da alcuno dei condebitori contro l’altro, </a:t>
            </a:r>
            <a:r>
              <a:rPr lang="it-IT" sz="2600" dirty="0">
                <a:solidFill>
                  <a:srgbClr val="FF0000"/>
                </a:solidFill>
              </a:rPr>
              <a:t>sia rivolto a favore del creditore fino a quando egli non risulti integralmente soddisfatto</a:t>
            </a:r>
          </a:p>
          <a:p>
            <a:pPr indent="-296677" algn="just">
              <a:buNone/>
              <a:tabLst>
                <a:tab pos="311079"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endParaRPr lang="it-IT" altLang="it-IT"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4513E6-22D0-1043-B691-76CD5252A261}"/>
              </a:ext>
            </a:extLst>
          </p:cNvPr>
          <p:cNvSpPr>
            <a:spLocks noGrp="1"/>
          </p:cNvSpPr>
          <p:nvPr>
            <p:ph type="title"/>
          </p:nvPr>
        </p:nvSpPr>
        <p:spPr/>
        <p:txBody>
          <a:bodyPr>
            <a:normAutofit/>
          </a:bodyPr>
          <a:lstStyle/>
          <a:p>
            <a:pPr algn="ctr"/>
            <a:r>
              <a:rPr lang="it-IT" dirty="0"/>
              <a:t>La </a:t>
            </a:r>
            <a:r>
              <a:rPr lang="it-IT" dirty="0" err="1"/>
              <a:t>l.g</a:t>
            </a:r>
            <a:r>
              <a:rPr lang="it-IT" dirty="0"/>
              <a:t>. di due o più obbligati in solido</a:t>
            </a:r>
          </a:p>
        </p:txBody>
      </p:sp>
      <p:sp>
        <p:nvSpPr>
          <p:cNvPr id="3" name="Segnaposto contenuto 2">
            <a:extLst>
              <a:ext uri="{FF2B5EF4-FFF2-40B4-BE49-F238E27FC236}">
                <a16:creationId xmlns:a16="http://schemas.microsoft.com/office/drawing/2014/main" id="{9A340669-2B67-7A45-8379-1743F30933D4}"/>
              </a:ext>
            </a:extLst>
          </p:cNvPr>
          <p:cNvSpPr>
            <a:spLocks noGrp="1"/>
          </p:cNvSpPr>
          <p:nvPr>
            <p:ph idx="1"/>
          </p:nvPr>
        </p:nvSpPr>
        <p:spPr/>
        <p:txBody>
          <a:bodyPr>
            <a:normAutofit/>
          </a:bodyPr>
          <a:lstStyle/>
          <a:p>
            <a:pPr marL="0" indent="0" algn="just">
              <a:buNone/>
            </a:pPr>
            <a:r>
              <a:rPr lang="it-IT" sz="2400" dirty="0"/>
              <a:t>Ad esempio: due società appartenenti allo stesso gruppo, l’una debitrice principale e l’altra fideiussore </a:t>
            </a:r>
          </a:p>
          <a:p>
            <a:pPr algn="just"/>
            <a:r>
              <a:rPr lang="it-IT" sz="2400" dirty="0"/>
              <a:t>Ex art. 160 </a:t>
            </a:r>
            <a:r>
              <a:rPr lang="it-IT" sz="2400" dirty="0" err="1"/>
              <a:t>c.c.i.i</a:t>
            </a:r>
            <a:r>
              <a:rPr lang="it-IT" sz="2400" dirty="0"/>
              <a:t>. </a:t>
            </a:r>
            <a:r>
              <a:rPr lang="it-IT" sz="2400" b="1" dirty="0"/>
              <a:t>il creditore può insinuarsi nel concorso di entrambi per la totalità del suo credito</a:t>
            </a:r>
          </a:p>
          <a:p>
            <a:pPr marL="0" indent="0" algn="just">
              <a:buNone/>
            </a:pPr>
            <a:r>
              <a:rPr lang="it-IT" sz="2400" dirty="0"/>
              <a:t>Se poi prima della </a:t>
            </a:r>
            <a:r>
              <a:rPr lang="it-IT" sz="2400" dirty="0" err="1"/>
              <a:t>l.g</a:t>
            </a:r>
            <a:r>
              <a:rPr lang="it-IT" sz="2400" dirty="0"/>
              <a:t>. di uno dei debitori, il creditore abbia ottenuto soddisfazione parziale</a:t>
            </a:r>
          </a:p>
          <a:p>
            <a:pPr algn="just"/>
            <a:r>
              <a:rPr lang="it-IT" sz="2400" dirty="0"/>
              <a:t>Ex art. art. 161 </a:t>
            </a:r>
            <a:r>
              <a:rPr lang="it-IT" sz="2400" dirty="0" err="1"/>
              <a:t>c.c.i.i</a:t>
            </a:r>
            <a:r>
              <a:rPr lang="it-IT" sz="2400" dirty="0"/>
              <a:t>. </a:t>
            </a:r>
            <a:r>
              <a:rPr lang="it-IT" sz="2400" dirty="0">
                <a:solidFill>
                  <a:srgbClr val="FF0000"/>
                </a:solidFill>
              </a:rPr>
              <a:t>potrà insinuarsi per la parte residua</a:t>
            </a:r>
            <a:r>
              <a:rPr lang="it-IT" sz="2400" dirty="0"/>
              <a:t>; come del resto </a:t>
            </a:r>
            <a:r>
              <a:rPr lang="it-IT" sz="2400" b="1" dirty="0"/>
              <a:t>potrà fare anche il coobbligato in solido che abbia già pagato più della quota </a:t>
            </a:r>
            <a:r>
              <a:rPr lang="it-IT" sz="2400" dirty="0"/>
              <a:t>di sua spettanza, facendo dunque valere il suo credito di regresso</a:t>
            </a:r>
          </a:p>
          <a:p>
            <a:pPr marL="0" indent="0" algn="just">
              <a:buNone/>
            </a:pPr>
            <a:endParaRPr lang="it-IT" dirty="0"/>
          </a:p>
        </p:txBody>
      </p:sp>
    </p:spTree>
    <p:extLst>
      <p:ext uri="{BB962C8B-B14F-4D97-AF65-F5344CB8AC3E}">
        <p14:creationId xmlns:p14="http://schemas.microsoft.com/office/powerpoint/2010/main" val="1885747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1629B3-3FD5-6C4E-BF5B-1896C696AA36}"/>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08831421-D194-C14C-AF03-84248D0D8346}"/>
              </a:ext>
            </a:extLst>
          </p:cNvPr>
          <p:cNvSpPr>
            <a:spLocks noGrp="1"/>
          </p:cNvSpPr>
          <p:nvPr>
            <p:ph idx="1"/>
          </p:nvPr>
        </p:nvSpPr>
        <p:spPr>
          <a:xfrm>
            <a:off x="838200" y="1500554"/>
            <a:ext cx="10515600" cy="4606071"/>
          </a:xfrm>
        </p:spPr>
        <p:txBody>
          <a:bodyPr>
            <a:normAutofit/>
          </a:bodyPr>
          <a:lstStyle/>
          <a:p>
            <a:pPr marL="0" indent="0" algn="just">
              <a:buNone/>
            </a:pPr>
            <a:endParaRPr lang="it-IT" sz="2400" dirty="0"/>
          </a:p>
          <a:p>
            <a:pPr marL="0" indent="0" algn="just">
              <a:buNone/>
            </a:pPr>
            <a:endParaRPr lang="it-IT" sz="2400" dirty="0"/>
          </a:p>
          <a:p>
            <a:pPr marL="0" indent="0" algn="just">
              <a:buNone/>
            </a:pPr>
            <a:r>
              <a:rPr lang="it-IT" sz="2400" dirty="0"/>
              <a:t>Tuttavia, </a:t>
            </a:r>
            <a:r>
              <a:rPr lang="it-IT" sz="2400" dirty="0">
                <a:solidFill>
                  <a:srgbClr val="FF0000"/>
                </a:solidFill>
              </a:rPr>
              <a:t>i riparti destinati a soddisfare il credito di regresso dovranno essere </a:t>
            </a:r>
            <a:r>
              <a:rPr lang="it-IT" sz="2400" dirty="0">
                <a:solidFill>
                  <a:srgbClr val="FF0000"/>
                </a:solidFill>
                <a:highlight>
                  <a:srgbClr val="FFFF00"/>
                </a:highlight>
              </a:rPr>
              <a:t>destinati al creditore principale </a:t>
            </a:r>
            <a:r>
              <a:rPr lang="it-IT" sz="2400" dirty="0"/>
              <a:t>(previa espressa istanza di assegnazione) fin quando non sia integralmente soddisfatto </a:t>
            </a:r>
          </a:p>
          <a:p>
            <a:pPr marL="0" indent="0" algn="just">
              <a:buNone/>
            </a:pPr>
            <a:endParaRPr lang="it-IT" sz="2400" dirty="0"/>
          </a:p>
          <a:p>
            <a:pPr marL="0" indent="0" algn="just">
              <a:buNone/>
            </a:pPr>
            <a:r>
              <a:rPr lang="it-IT" sz="2400" dirty="0"/>
              <a:t>Ferma restando poi la possibilità, se una tale integrale soddisfazione non si realizzi, di far valere le proprie pretese contro il coobbligato </a:t>
            </a:r>
            <a:r>
              <a:rPr lang="it-IT" sz="2400" i="1" dirty="0"/>
              <a:t>in bonis</a:t>
            </a:r>
            <a:r>
              <a:rPr lang="it-IT" sz="2400" dirty="0"/>
              <a:t>. </a:t>
            </a:r>
          </a:p>
          <a:p>
            <a:pPr marL="0" indent="0" algn="just">
              <a:buNone/>
            </a:pPr>
            <a:endParaRPr lang="it-IT" sz="2400" dirty="0"/>
          </a:p>
          <a:p>
            <a:pPr marL="0" indent="0">
              <a:buNone/>
            </a:pPr>
            <a:endParaRPr lang="it-IT" dirty="0"/>
          </a:p>
        </p:txBody>
      </p:sp>
    </p:spTree>
    <p:extLst>
      <p:ext uri="{BB962C8B-B14F-4D97-AF65-F5344CB8AC3E}">
        <p14:creationId xmlns:p14="http://schemas.microsoft.com/office/powerpoint/2010/main" val="1441137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CFC7DC-CD4A-9E48-9EE3-BFFC312734FF}"/>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B4F10170-4346-8A4D-A185-5E38FCB92B03}"/>
              </a:ext>
            </a:extLst>
          </p:cNvPr>
          <p:cNvSpPr>
            <a:spLocks noGrp="1"/>
          </p:cNvSpPr>
          <p:nvPr>
            <p:ph idx="1"/>
          </p:nvPr>
        </p:nvSpPr>
        <p:spPr/>
        <p:txBody>
          <a:bodyPr>
            <a:normAutofit/>
          </a:bodyPr>
          <a:lstStyle/>
          <a:p>
            <a:pPr marL="0" indent="0" algn="just">
              <a:buNone/>
            </a:pPr>
            <a:endParaRPr lang="it-IT" sz="2400" dirty="0"/>
          </a:p>
          <a:p>
            <a:pPr marL="0" indent="0" algn="just">
              <a:buNone/>
            </a:pPr>
            <a:endParaRPr lang="it-IT" sz="2400" dirty="0"/>
          </a:p>
          <a:p>
            <a:pPr marL="0" indent="0" algn="just">
              <a:buNone/>
            </a:pPr>
            <a:r>
              <a:rPr lang="it-IT" sz="2400" dirty="0"/>
              <a:t>In ogni caso – attuale o meno che sia </a:t>
            </a:r>
            <a:r>
              <a:rPr lang="it-IT" sz="2400" dirty="0">
                <a:solidFill>
                  <a:srgbClr val="FF0000"/>
                </a:solidFill>
              </a:rPr>
              <a:t>il diritto di regresso del coobbligato solidale </a:t>
            </a:r>
            <a:r>
              <a:rPr lang="it-IT" sz="2400" dirty="0"/>
              <a:t>– se questo vanti </a:t>
            </a:r>
            <a:r>
              <a:rPr lang="it-IT" sz="2400" b="1" dirty="0"/>
              <a:t>un pegno </a:t>
            </a:r>
            <a:r>
              <a:rPr lang="it-IT" sz="2400" dirty="0"/>
              <a:t>o </a:t>
            </a:r>
            <a:r>
              <a:rPr lang="it-IT" sz="2400" b="1" dirty="0"/>
              <a:t>ipoteca </a:t>
            </a:r>
            <a:r>
              <a:rPr lang="it-IT" sz="2400" b="1" dirty="0">
                <a:highlight>
                  <a:srgbClr val="FFFF00"/>
                </a:highlight>
              </a:rPr>
              <a:t>a garanzia del diritto di regresso</a:t>
            </a:r>
            <a:r>
              <a:rPr lang="it-IT" sz="2400" dirty="0"/>
              <a:t>, l’art. 162 intende far profittare il creditore principale di una tale garanzia:</a:t>
            </a:r>
          </a:p>
          <a:p>
            <a:pPr marL="0" indent="0" algn="just">
              <a:buNone/>
            </a:pPr>
            <a:r>
              <a:rPr lang="it-IT" sz="2400" dirty="0"/>
              <a:t>- il coobbligato potrà far valere nel procedimento concorsuale il suo diritto di prelazione, </a:t>
            </a:r>
            <a:r>
              <a:rPr lang="it-IT" sz="2400" dirty="0">
                <a:solidFill>
                  <a:srgbClr val="FF0000"/>
                </a:solidFill>
              </a:rPr>
              <a:t>ma il ricavato della vendita dei beni</a:t>
            </a:r>
            <a:r>
              <a:rPr lang="it-IT" sz="2400" dirty="0"/>
              <a:t> ipotecati o dati in pegno s</a:t>
            </a:r>
            <a:r>
              <a:rPr lang="it-IT" sz="2400" b="1" dirty="0"/>
              <a:t>arà attribuiti al creditore principale</a:t>
            </a:r>
            <a:r>
              <a:rPr lang="it-IT" sz="2400" dirty="0"/>
              <a:t> in deduzione della somma dovuta</a:t>
            </a:r>
          </a:p>
          <a:p>
            <a:pPr marL="0" indent="0">
              <a:buNone/>
            </a:pPr>
            <a:endParaRPr lang="it-IT" dirty="0"/>
          </a:p>
        </p:txBody>
      </p:sp>
    </p:spTree>
    <p:extLst>
      <p:ext uri="{BB962C8B-B14F-4D97-AF65-F5344CB8AC3E}">
        <p14:creationId xmlns:p14="http://schemas.microsoft.com/office/powerpoint/2010/main" val="52558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86AFB051-2687-A84E-A80E-FCD9F138386E}"/>
              </a:ext>
            </a:extLst>
          </p:cNvPr>
          <p:cNvSpPr>
            <a:spLocks noGrp="1" noChangeArrowheads="1"/>
          </p:cNvSpPr>
          <p:nvPr>
            <p:ph type="title"/>
          </p:nvPr>
        </p:nvSpPr>
        <p:spPr>
          <a:xfrm>
            <a:off x="2598430" y="582104"/>
            <a:ext cx="6995139" cy="1142040"/>
          </a:xfrm>
        </p:spPr>
        <p:txBody>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2903" dirty="0"/>
              <a:t>il creditore principale  Vs il diritto di regresso</a:t>
            </a:r>
          </a:p>
        </p:txBody>
      </p:sp>
      <p:sp>
        <p:nvSpPr>
          <p:cNvPr id="9218" name="Rectangle 2">
            <a:extLst>
              <a:ext uri="{FF2B5EF4-FFF2-40B4-BE49-F238E27FC236}">
                <a16:creationId xmlns:a16="http://schemas.microsoft.com/office/drawing/2014/main" id="{BEB37579-279A-9B4D-8ABE-F4A1EA3631D3}"/>
              </a:ext>
            </a:extLst>
          </p:cNvPr>
          <p:cNvSpPr>
            <a:spLocks noGrp="1" noChangeArrowheads="1"/>
          </p:cNvSpPr>
          <p:nvPr>
            <p:ph type="body" idx="1"/>
          </p:nvPr>
        </p:nvSpPr>
        <p:spPr>
          <a:xfrm>
            <a:off x="844063" y="1604329"/>
            <a:ext cx="10254468" cy="3974817"/>
          </a:xfrm>
        </p:spPr>
        <p:txBody>
          <a:bodyPr>
            <a:normAutofit/>
          </a:bodyPr>
          <a:lstStyle/>
          <a:p>
            <a:pPr marL="506943" indent="-492542" algn="just">
              <a:buSzPct val="45000"/>
              <a:buNone/>
              <a:tabLst>
                <a:tab pos="506943"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it-IT" altLang="it-IT" dirty="0"/>
          </a:p>
          <a:p>
            <a:pPr marL="495422" indent="-481020" algn="just">
              <a:buSzPct val="45000"/>
              <a:buFont typeface="StarSymbol" charset="0"/>
              <a:buChar char="●"/>
              <a:tabLst>
                <a:tab pos="506943"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r>
              <a:rPr lang="it-IT" altLang="it-IT" dirty="0"/>
              <a:t>art. 161, comma 3, </a:t>
            </a:r>
            <a:r>
              <a:rPr lang="it-IT" altLang="it-IT" dirty="0" err="1"/>
              <a:t>c.c.i.i</a:t>
            </a:r>
            <a:r>
              <a:rPr lang="it-IT" altLang="it-IT" dirty="0"/>
              <a:t>. il creditore </a:t>
            </a:r>
            <a:r>
              <a:rPr lang="it-IT" altLang="it-IT" b="1" dirty="0"/>
              <a:t>ha diritto di farsi assegnare la quota </a:t>
            </a:r>
            <a:r>
              <a:rPr lang="it-IT" altLang="it-IT" dirty="0"/>
              <a:t>di riparto spettante al coobbligato fino a concorrenza di quanto ancora dovutogli.</a:t>
            </a:r>
          </a:p>
          <a:p>
            <a:pPr marL="506943" indent="-492542" algn="just">
              <a:buSzPct val="45000"/>
              <a:buNone/>
              <a:tabLst>
                <a:tab pos="506943"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it-IT" altLang="it-IT" dirty="0"/>
          </a:p>
          <a:p>
            <a:pPr marL="495422" indent="-481020" algn="just">
              <a:buSzPct val="45000"/>
              <a:buFont typeface="StarSymbol" charset="0"/>
              <a:buChar char="●"/>
              <a:tabLst>
                <a:tab pos="506943"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r>
              <a:rPr lang="it-IT" altLang="it-IT" dirty="0"/>
              <a:t>art. 162, comma 2, </a:t>
            </a:r>
            <a:r>
              <a:rPr lang="it-IT" altLang="it-IT" dirty="0" err="1"/>
              <a:t>c.c.i.i</a:t>
            </a:r>
            <a:r>
              <a:rPr lang="it-IT" altLang="it-IT" dirty="0"/>
              <a:t>. Il ricavato della vendita dei beni ipotecati o delle cose date in pegno a garanzia dell'azione di regresso del co-obbligato o fideiussore, </a:t>
            </a:r>
            <a:r>
              <a:rPr lang="it-IT" altLang="it-IT" b="1" dirty="0"/>
              <a:t>spetta al creditore in deduzione della somma dovuta.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id="{BF7DC78A-1E28-5242-A506-D92FA1FCBE5C}"/>
              </a:ext>
            </a:extLst>
          </p:cNvPr>
          <p:cNvSpPr>
            <a:spLocks noGrp="1" noChangeArrowheads="1"/>
          </p:cNvSpPr>
          <p:nvPr>
            <p:ph type="title"/>
          </p:nvPr>
        </p:nvSpPr>
        <p:spPr>
          <a:xfrm>
            <a:off x="1980049" y="273630"/>
            <a:ext cx="8227583" cy="1143480"/>
          </a:xfrm>
        </p:spPr>
        <p:txBody>
          <a:bodyPr/>
          <a:lstStyle/>
          <a:p>
            <a:pPr algn="ct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dirty="0"/>
              <a:t>La compensazione</a:t>
            </a:r>
          </a:p>
        </p:txBody>
      </p:sp>
      <p:sp>
        <p:nvSpPr>
          <p:cNvPr id="10242" name="Rectangle 2">
            <a:extLst>
              <a:ext uri="{FF2B5EF4-FFF2-40B4-BE49-F238E27FC236}">
                <a16:creationId xmlns:a16="http://schemas.microsoft.com/office/drawing/2014/main" id="{0ADA8211-5BA1-1E4F-B4DA-B0BF058DEE8B}"/>
              </a:ext>
            </a:extLst>
          </p:cNvPr>
          <p:cNvSpPr>
            <a:spLocks noGrp="1" noChangeArrowheads="1"/>
          </p:cNvSpPr>
          <p:nvPr>
            <p:ph type="body" idx="1"/>
          </p:nvPr>
        </p:nvSpPr>
        <p:spPr>
          <a:xfrm>
            <a:off x="902677" y="1604329"/>
            <a:ext cx="10222523" cy="4666090"/>
          </a:xfrm>
        </p:spPr>
        <p:txBody>
          <a:bodyPr>
            <a:normAutofit/>
          </a:bodyPr>
          <a:lstStyle/>
          <a:p>
            <a:pPr marL="0" indent="0">
              <a:buSzPct val="45000"/>
              <a:buNone/>
              <a:tabLst>
                <a:tab pos="495422" algn="l"/>
                <a:tab pos="590474" algn="l"/>
                <a:tab pos="998045" algn="l"/>
                <a:tab pos="1405616" algn="l"/>
                <a:tab pos="1813187" algn="l"/>
                <a:tab pos="2220758" algn="l"/>
                <a:tab pos="2628329" algn="l"/>
                <a:tab pos="3035899" algn="l"/>
                <a:tab pos="3443471" algn="l"/>
                <a:tab pos="3851041" algn="l"/>
                <a:tab pos="4258613" algn="l"/>
                <a:tab pos="4666183" algn="l"/>
                <a:tab pos="5073755" algn="l"/>
                <a:tab pos="5481325" algn="l"/>
                <a:tab pos="5888896" algn="l"/>
                <a:tab pos="6296467" algn="l"/>
                <a:tab pos="6704038" algn="l"/>
                <a:tab pos="7111609" algn="l"/>
                <a:tab pos="7519180" algn="l"/>
                <a:tab pos="7926751" algn="l"/>
                <a:tab pos="8334322" algn="l"/>
              </a:tabLst>
              <a:defRPr/>
            </a:pPr>
            <a:r>
              <a:rPr lang="it-IT" altLang="it-IT" dirty="0"/>
              <a:t>Art. 155 </a:t>
            </a:r>
            <a:r>
              <a:rPr lang="it-IT" altLang="it-IT" dirty="0" err="1"/>
              <a:t>c.c.i.i</a:t>
            </a:r>
            <a:r>
              <a:rPr lang="it-IT" altLang="it-IT" dirty="0"/>
              <a:t>. </a:t>
            </a:r>
          </a:p>
          <a:p>
            <a:pPr algn="just"/>
            <a:r>
              <a:rPr lang="it-IT" dirty="0"/>
              <a:t>un’importante </a:t>
            </a:r>
            <a:r>
              <a:rPr lang="it-IT" dirty="0">
                <a:solidFill>
                  <a:srgbClr val="FF0000"/>
                </a:solidFill>
              </a:rPr>
              <a:t>eccezione al principio della par condicio</a:t>
            </a:r>
            <a:r>
              <a:rPr lang="it-IT" dirty="0"/>
              <a:t>: quella che consente ai creditori di </a:t>
            </a:r>
            <a:r>
              <a:rPr lang="it-IT" dirty="0">
                <a:highlight>
                  <a:srgbClr val="FFFF00"/>
                </a:highlight>
              </a:rPr>
              <a:t>compensare</a:t>
            </a:r>
            <a:r>
              <a:rPr lang="it-IT" dirty="0"/>
              <a:t> i propri crediti con debiti eventualmente assunti verso il fallito, </a:t>
            </a:r>
            <a:r>
              <a:rPr lang="it-IT" b="1" dirty="0"/>
              <a:t>anche se non scaduti</a:t>
            </a:r>
          </a:p>
          <a:p>
            <a:pPr algn="just"/>
            <a:r>
              <a:rPr lang="it-IT" dirty="0"/>
              <a:t>L’eccezione sta in ciò: che mentre gli altri creditori concorsuali vengono solitamente soddisfatti solo in parte all’esito del fallimento (vengono pagati, come detto, in “moneta fallimentare”), chi </a:t>
            </a:r>
            <a:r>
              <a:rPr lang="it-IT" dirty="0">
                <a:solidFill>
                  <a:srgbClr val="FF0000"/>
                </a:solidFill>
              </a:rPr>
              <a:t>ha modo di liberarsi di un debito</a:t>
            </a:r>
            <a:r>
              <a:rPr lang="it-IT" dirty="0"/>
              <a:t> (che dovrebbe pagare per intero), </a:t>
            </a:r>
            <a:r>
              <a:rPr lang="it-IT" dirty="0">
                <a:solidFill>
                  <a:srgbClr val="FF0000"/>
                </a:solidFill>
              </a:rPr>
              <a:t>compensandolo con un proprio credito </a:t>
            </a:r>
            <a:r>
              <a:rPr lang="it-IT" dirty="0"/>
              <a:t>(che altrimenti vedrebbe soddisfatto solo in parte), </a:t>
            </a:r>
            <a:r>
              <a:rPr lang="it-IT" dirty="0">
                <a:highlight>
                  <a:srgbClr val="FFFF00"/>
                </a:highlight>
              </a:rPr>
              <a:t>consegue un risultato equivalente all’integrale soddisfazione di tale credito</a:t>
            </a:r>
          </a:p>
          <a:p>
            <a:pPr marL="0" indent="0" algn="just">
              <a:buNone/>
            </a:pPr>
            <a:endParaRPr lang="it-IT" altLang="it-IT"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045825-1B2A-5E4C-9754-B083AEE0F74F}"/>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87AA5C77-DBD1-4B4C-8840-FB3263B6A385}"/>
              </a:ext>
            </a:extLst>
          </p:cNvPr>
          <p:cNvSpPr>
            <a:spLocks noGrp="1"/>
          </p:cNvSpPr>
          <p:nvPr>
            <p:ph idx="1"/>
          </p:nvPr>
        </p:nvSpPr>
        <p:spPr/>
        <p:txBody>
          <a:bodyPr>
            <a:normAutofit/>
          </a:bodyPr>
          <a:lstStyle/>
          <a:p>
            <a:pPr algn="just"/>
            <a:r>
              <a:rPr lang="it-IT" dirty="0"/>
              <a:t>Un tale vantaggio è stato tuttavia limitato per impedire che esso venga perseguito strumentalmente.</a:t>
            </a:r>
          </a:p>
          <a:p>
            <a:pPr algn="just"/>
            <a:r>
              <a:rPr lang="it-IT" dirty="0"/>
              <a:t>La legge (art.155 </a:t>
            </a:r>
            <a:r>
              <a:rPr lang="it-IT" dirty="0" err="1"/>
              <a:t>c.c.i.i</a:t>
            </a:r>
            <a:r>
              <a:rPr lang="it-IT" dirty="0"/>
              <a:t>.) </a:t>
            </a:r>
            <a:r>
              <a:rPr lang="it-IT" b="1" dirty="0"/>
              <a:t>impedisce che la compensazione operi </a:t>
            </a:r>
            <a:r>
              <a:rPr lang="it-IT" dirty="0"/>
              <a:t>se:</a:t>
            </a:r>
          </a:p>
          <a:p>
            <a:pPr marL="0" indent="0" algn="just">
              <a:buNone/>
            </a:pPr>
            <a:r>
              <a:rPr lang="it-IT" dirty="0">
                <a:solidFill>
                  <a:srgbClr val="FF0000"/>
                </a:solidFill>
              </a:rPr>
              <a:t>il credito è stato acquistato per atto tra vivi</a:t>
            </a:r>
            <a:r>
              <a:rPr lang="it-IT" dirty="0"/>
              <a:t> (per atto di morte infatti non potrebbe immaginarsi una preordinazione dell’acquisto) </a:t>
            </a:r>
          </a:p>
          <a:p>
            <a:pPr marL="514350" indent="-514350" algn="just">
              <a:buAutoNum type="alphaLcParenR"/>
            </a:pPr>
            <a:r>
              <a:rPr lang="it-IT" dirty="0"/>
              <a:t>dopo la dichiarazione di </a:t>
            </a:r>
            <a:r>
              <a:rPr lang="it-IT" dirty="0" err="1"/>
              <a:t>l.g</a:t>
            </a:r>
            <a:r>
              <a:rPr lang="it-IT" dirty="0"/>
              <a:t>. </a:t>
            </a:r>
          </a:p>
          <a:p>
            <a:pPr marL="514350" indent="-514350" algn="just">
              <a:buAutoNum type="alphaLcParenR"/>
            </a:pPr>
            <a:r>
              <a:rPr lang="it-IT" dirty="0"/>
              <a:t>o nell’anno anteriore</a:t>
            </a:r>
          </a:p>
          <a:p>
            <a:endParaRPr lang="it-IT" dirty="0"/>
          </a:p>
        </p:txBody>
      </p:sp>
    </p:spTree>
    <p:extLst>
      <p:ext uri="{BB962C8B-B14F-4D97-AF65-F5344CB8AC3E}">
        <p14:creationId xmlns:p14="http://schemas.microsoft.com/office/powerpoint/2010/main" val="138921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7E01E6-A9CE-5942-835D-3F73954A5F5C}"/>
              </a:ext>
            </a:extLst>
          </p:cNvPr>
          <p:cNvSpPr>
            <a:spLocks noGrp="1"/>
          </p:cNvSpPr>
          <p:nvPr>
            <p:ph type="title"/>
          </p:nvPr>
        </p:nvSpPr>
        <p:spPr>
          <a:xfrm>
            <a:off x="838200" y="365125"/>
            <a:ext cx="10515600" cy="480695"/>
          </a:xfrm>
        </p:spPr>
        <p:txBody>
          <a:bodyPr>
            <a:normAutofit fontScale="90000"/>
          </a:bodyPr>
          <a:lstStyle/>
          <a:p>
            <a:pPr algn="ctr"/>
            <a:r>
              <a:rPr lang="it-IT" sz="3600" dirty="0"/>
              <a:t>L’apertura della  Liquidazione Giudiziale </a:t>
            </a:r>
          </a:p>
        </p:txBody>
      </p:sp>
      <p:sp>
        <p:nvSpPr>
          <p:cNvPr id="3" name="Segnaposto contenuto 2">
            <a:extLst>
              <a:ext uri="{FF2B5EF4-FFF2-40B4-BE49-F238E27FC236}">
                <a16:creationId xmlns:a16="http://schemas.microsoft.com/office/drawing/2014/main" id="{07DEBF7E-0D11-8A4A-8B24-81C0B6C18626}"/>
              </a:ext>
            </a:extLst>
          </p:cNvPr>
          <p:cNvSpPr>
            <a:spLocks noGrp="1"/>
          </p:cNvSpPr>
          <p:nvPr>
            <p:ph idx="1"/>
          </p:nvPr>
        </p:nvSpPr>
        <p:spPr>
          <a:xfrm>
            <a:off x="746760" y="1190478"/>
            <a:ext cx="10515600" cy="5176032"/>
          </a:xfrm>
        </p:spPr>
        <p:txBody>
          <a:bodyPr>
            <a:normAutofit/>
          </a:bodyPr>
          <a:lstStyle/>
          <a:p>
            <a:pPr algn="just"/>
            <a:r>
              <a:rPr lang="it-IT" sz="2400" dirty="0"/>
              <a:t>crediti </a:t>
            </a:r>
            <a:r>
              <a:rPr lang="it-IT" sz="2400" dirty="0">
                <a:solidFill>
                  <a:srgbClr val="FF0000"/>
                </a:solidFill>
              </a:rPr>
              <a:t>sorti prima </a:t>
            </a:r>
            <a:r>
              <a:rPr lang="it-IT" sz="2400" dirty="0"/>
              <a:t>della L.G. </a:t>
            </a:r>
            <a:r>
              <a:rPr lang="it-IT" sz="2400" dirty="0">
                <a:sym typeface="Wingdings" pitchFamily="2" charset="2"/>
              </a:rPr>
              <a:t> </a:t>
            </a:r>
            <a:r>
              <a:rPr lang="it-IT" sz="2400" b="1" dirty="0"/>
              <a:t>creditori concorsuali</a:t>
            </a:r>
            <a:r>
              <a:rPr lang="it-IT" sz="2400" dirty="0"/>
              <a:t>, gestiti </a:t>
            </a:r>
            <a:r>
              <a:rPr lang="it-IT" sz="2400" dirty="0">
                <a:solidFill>
                  <a:srgbClr val="FF0000"/>
                </a:solidFill>
              </a:rPr>
              <a:t>collettivamente</a:t>
            </a:r>
            <a:r>
              <a:rPr lang="it-IT" sz="2400" dirty="0"/>
              <a:t>, anche al fine di rispettare la (tendenziale, ove non sopravanzata da altri criteri di preferenza) regola della </a:t>
            </a:r>
            <a:r>
              <a:rPr lang="it-IT" sz="2400" i="1" dirty="0"/>
              <a:t>par condicio</a:t>
            </a:r>
            <a:r>
              <a:rPr lang="it-IT" sz="2400" dirty="0"/>
              <a:t>: e dunque “</a:t>
            </a:r>
            <a:r>
              <a:rPr lang="it-IT" sz="2400" dirty="0" err="1"/>
              <a:t>concorsualmente</a:t>
            </a:r>
            <a:r>
              <a:rPr lang="it-IT" sz="2400" dirty="0"/>
              <a:t>”.</a:t>
            </a:r>
          </a:p>
          <a:p>
            <a:pPr algn="just"/>
            <a:r>
              <a:rPr lang="it-IT" sz="2400" dirty="0"/>
              <a:t>Dall’apertura della L.G. tali creditori non potranno più, secondo i principi di diritto comune, agire individualmente: </a:t>
            </a:r>
            <a:r>
              <a:rPr lang="it-IT" sz="2400" u="sng" dirty="0"/>
              <a:t>né in via cautelare</a:t>
            </a:r>
            <a:r>
              <a:rPr lang="it-IT" sz="2400" dirty="0"/>
              <a:t>; né per il </a:t>
            </a:r>
            <a:r>
              <a:rPr lang="it-IT" sz="2400" u="sng" dirty="0"/>
              <a:t>pieno accertamento</a:t>
            </a:r>
            <a:r>
              <a:rPr lang="it-IT" sz="2400" dirty="0"/>
              <a:t>, in sede di </a:t>
            </a:r>
            <a:r>
              <a:rPr lang="it-IT" sz="2400" u="sng" dirty="0"/>
              <a:t>cognizione</a:t>
            </a:r>
            <a:r>
              <a:rPr lang="it-IT" sz="2400" dirty="0"/>
              <a:t>, delle proprie ragioni; né, infine, per la soddisfazione </a:t>
            </a:r>
            <a:r>
              <a:rPr lang="it-IT" sz="2400" u="sng" dirty="0"/>
              <a:t>coattiva</a:t>
            </a:r>
            <a:r>
              <a:rPr lang="it-IT" sz="2400" dirty="0"/>
              <a:t>, in sede esecutiva, dei crediti così accertati</a:t>
            </a:r>
          </a:p>
          <a:p>
            <a:pPr algn="just"/>
            <a:r>
              <a:rPr lang="it-IT" sz="2400" dirty="0"/>
              <a:t>principio del “</a:t>
            </a:r>
            <a:r>
              <a:rPr lang="it-IT" sz="2400" i="1" dirty="0" err="1"/>
              <a:t>prior</a:t>
            </a:r>
            <a:r>
              <a:rPr lang="it-IT" sz="2400" i="1" dirty="0"/>
              <a:t> in tempore </a:t>
            </a:r>
            <a:r>
              <a:rPr lang="it-IT" sz="2400" i="1" dirty="0" err="1"/>
              <a:t>potior</a:t>
            </a:r>
            <a:r>
              <a:rPr lang="it-IT" sz="2400" i="1" dirty="0"/>
              <a:t> in iure</a:t>
            </a:r>
            <a:r>
              <a:rPr lang="it-IT" sz="2400" dirty="0"/>
              <a:t>” che il diritto fallimentare, sin dalle sue origini e per ragioni di maggiore equità, ha tentato di porre rimedio affermando piuttosto il diverso </a:t>
            </a:r>
            <a:r>
              <a:rPr lang="it-IT" sz="2400" dirty="0">
                <a:solidFill>
                  <a:srgbClr val="FF0000"/>
                </a:solidFill>
              </a:rPr>
              <a:t>principio della proporzionalità</a:t>
            </a:r>
            <a:r>
              <a:rPr lang="it-IT" sz="2400" dirty="0"/>
              <a:t>, ovvero della “</a:t>
            </a:r>
            <a:r>
              <a:rPr lang="it-IT" sz="2400" i="1" dirty="0"/>
              <a:t>par condicio omnium </a:t>
            </a:r>
            <a:r>
              <a:rPr lang="it-IT" sz="2400" i="1" dirty="0" err="1"/>
              <a:t>creditorum</a:t>
            </a:r>
            <a:r>
              <a:rPr lang="it-IT" sz="2400" dirty="0"/>
              <a:t>”. Assicurando così una regolazione concorsuale di tutti i crediti (</a:t>
            </a:r>
            <a:r>
              <a:rPr lang="it-IT" sz="2400" dirty="0">
                <a:highlight>
                  <a:srgbClr val="FFFF00"/>
                </a:highlight>
              </a:rPr>
              <a:t>universalità soggettiva</a:t>
            </a:r>
            <a:r>
              <a:rPr lang="it-IT" sz="2400" dirty="0"/>
              <a:t>) su tutto il patrimonio del debitore (</a:t>
            </a:r>
            <a:r>
              <a:rPr lang="it-IT" sz="2400" dirty="0">
                <a:highlight>
                  <a:srgbClr val="FFFF00"/>
                </a:highlight>
              </a:rPr>
              <a:t>universalità  oggettiva</a:t>
            </a:r>
            <a:r>
              <a:rPr lang="it-IT" sz="2400" dirty="0"/>
              <a:t>) all’interno della procedura.</a:t>
            </a:r>
          </a:p>
          <a:p>
            <a:pPr algn="just"/>
            <a:endParaRPr lang="it-IT" sz="2400" dirty="0"/>
          </a:p>
          <a:p>
            <a:pPr algn="just"/>
            <a:endParaRPr lang="it-IT" sz="2400" dirty="0"/>
          </a:p>
          <a:p>
            <a:pPr marL="0" indent="0">
              <a:buNone/>
            </a:pPr>
            <a:endParaRPr lang="it-IT" dirty="0"/>
          </a:p>
        </p:txBody>
      </p:sp>
    </p:spTree>
    <p:extLst>
      <p:ext uri="{BB962C8B-B14F-4D97-AF65-F5344CB8AC3E}">
        <p14:creationId xmlns:p14="http://schemas.microsoft.com/office/powerpoint/2010/main" val="4070476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0BC8F7-7CC4-824B-98C6-645A5FE3E759}"/>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BEAB8495-4618-C443-B256-08D01C1CFF8E}"/>
              </a:ext>
            </a:extLst>
          </p:cNvPr>
          <p:cNvSpPr>
            <a:spLocks noGrp="1"/>
          </p:cNvSpPr>
          <p:nvPr>
            <p:ph idx="1"/>
          </p:nvPr>
        </p:nvSpPr>
        <p:spPr/>
        <p:txBody>
          <a:bodyPr>
            <a:normAutofit/>
          </a:bodyPr>
          <a:lstStyle/>
          <a:p>
            <a:pPr algn="just"/>
            <a:r>
              <a:rPr lang="it-IT" dirty="0"/>
              <a:t>Rispetto alla disciplina della compensazione legale, che presuppone che i rispettivi crediti siano </a:t>
            </a:r>
            <a:r>
              <a:rPr lang="it-IT" b="1" dirty="0"/>
              <a:t>omogenei, liquidi ed esigibili</a:t>
            </a:r>
            <a:r>
              <a:rPr lang="it-IT" dirty="0"/>
              <a:t>, la norma dell’art. 155 parrebbe operare quindi quale</a:t>
            </a:r>
          </a:p>
          <a:p>
            <a:pPr algn="just"/>
            <a:r>
              <a:rPr lang="it-IT" dirty="0">
                <a:solidFill>
                  <a:srgbClr val="FF0000"/>
                </a:solidFill>
              </a:rPr>
              <a:t>deroga alla necessaria sussistenza del requisito </a:t>
            </a:r>
            <a:r>
              <a:rPr lang="it-IT" dirty="0">
                <a:solidFill>
                  <a:srgbClr val="FF0000"/>
                </a:solidFill>
                <a:highlight>
                  <a:srgbClr val="FFFF00"/>
                </a:highlight>
              </a:rPr>
              <a:t>dell’esigibilità</a:t>
            </a:r>
            <a:r>
              <a:rPr lang="it-IT" dirty="0">
                <a:solidFill>
                  <a:srgbClr val="FF0000"/>
                </a:solidFill>
              </a:rPr>
              <a:t>, </a:t>
            </a:r>
            <a:r>
              <a:rPr lang="it-IT" dirty="0"/>
              <a:t>ammettendo che la compensazione operi anche fra crediti non scaduti.</a:t>
            </a:r>
          </a:p>
          <a:p>
            <a:pPr marL="0" indent="0" algn="just">
              <a:buNone/>
            </a:pPr>
            <a:r>
              <a:rPr lang="it-IT" dirty="0"/>
              <a:t>Anche perché </a:t>
            </a:r>
            <a:r>
              <a:rPr lang="it-IT" dirty="0">
                <a:solidFill>
                  <a:srgbClr val="FF0000"/>
                </a:solidFill>
              </a:rPr>
              <a:t>se la scadenza già fosse maturata</a:t>
            </a:r>
            <a:r>
              <a:rPr lang="it-IT" dirty="0"/>
              <a:t>, la compensazione avrebbe avuto luogo prima del fallimento e allora non resterebbe più  alcun credito da regolare (se non nell’eventuale saldo residuo)</a:t>
            </a:r>
          </a:p>
          <a:p>
            <a:pPr marL="0" indent="0" algn="just">
              <a:buNone/>
            </a:pPr>
            <a:endParaRPr lang="it-IT" dirty="0"/>
          </a:p>
          <a:p>
            <a:endParaRPr lang="it-IT" dirty="0"/>
          </a:p>
        </p:txBody>
      </p:sp>
    </p:spTree>
    <p:extLst>
      <p:ext uri="{BB962C8B-B14F-4D97-AF65-F5344CB8AC3E}">
        <p14:creationId xmlns:p14="http://schemas.microsoft.com/office/powerpoint/2010/main" val="937750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26930D-AECC-794B-AADF-C951441A6844}"/>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66ABFD8A-06D0-B740-8028-CA27AA82B183}"/>
              </a:ext>
            </a:extLst>
          </p:cNvPr>
          <p:cNvSpPr>
            <a:spLocks noGrp="1"/>
          </p:cNvSpPr>
          <p:nvPr>
            <p:ph idx="1"/>
          </p:nvPr>
        </p:nvSpPr>
        <p:spPr/>
        <p:txBody>
          <a:bodyPr>
            <a:normAutofit/>
          </a:bodyPr>
          <a:lstStyle/>
          <a:p>
            <a:pPr algn="just"/>
            <a:r>
              <a:rPr lang="it-IT" dirty="0"/>
              <a:t>In generale i crediti non scaduti si intendano scaduti all’apertura della </a:t>
            </a:r>
            <a:r>
              <a:rPr lang="it-IT" dirty="0" err="1"/>
              <a:t>l.g</a:t>
            </a:r>
            <a:r>
              <a:rPr lang="it-IT" dirty="0"/>
              <a:t>. (art. 154, comma 2, </a:t>
            </a:r>
            <a:r>
              <a:rPr lang="it-IT" dirty="0" err="1"/>
              <a:t>c.c.i.i</a:t>
            </a:r>
            <a:r>
              <a:rPr lang="it-IT" dirty="0"/>
              <a:t>.)</a:t>
            </a:r>
          </a:p>
          <a:p>
            <a:pPr algn="just"/>
            <a:r>
              <a:rPr lang="it-IT" dirty="0"/>
              <a:t>Per cui, se non ci fosse art. 155 </a:t>
            </a:r>
            <a:r>
              <a:rPr lang="it-IT" dirty="0" err="1"/>
              <a:t>c.c.i.i</a:t>
            </a:r>
            <a:r>
              <a:rPr lang="it-IT" dirty="0"/>
              <a:t>. non si legittimerebbe l’operatività  automatica della compensazione legale: </a:t>
            </a:r>
            <a:r>
              <a:rPr lang="it-IT" dirty="0">
                <a:solidFill>
                  <a:srgbClr val="FF0000"/>
                </a:solidFill>
              </a:rPr>
              <a:t>posto che da quel momento in poi ogni credito, in assenza di una norma esplicita come quella qui osservata</a:t>
            </a:r>
            <a:r>
              <a:rPr lang="it-IT" dirty="0"/>
              <a:t>, dovrebbe comunque essere accertato e regolato secondo le norme operanti per tutti gli altri crediti concorsuali, e quindi pagato in moneta fallimentare.</a:t>
            </a:r>
          </a:p>
          <a:p>
            <a:endParaRPr lang="it-IT" dirty="0"/>
          </a:p>
        </p:txBody>
      </p:sp>
    </p:spTree>
    <p:extLst>
      <p:ext uri="{BB962C8B-B14F-4D97-AF65-F5344CB8AC3E}">
        <p14:creationId xmlns:p14="http://schemas.microsoft.com/office/powerpoint/2010/main" val="242141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92B14-1141-5D46-8786-8F061389F82A}"/>
              </a:ext>
            </a:extLst>
          </p:cNvPr>
          <p:cNvSpPr>
            <a:spLocks noGrp="1"/>
          </p:cNvSpPr>
          <p:nvPr>
            <p:ph type="title"/>
          </p:nvPr>
        </p:nvSpPr>
        <p:spPr/>
        <p:txBody>
          <a:bodyPr/>
          <a:lstStyle/>
          <a:p>
            <a:pPr algn="ctr"/>
            <a:r>
              <a:rPr lang="it-IT" dirty="0"/>
              <a:t>Proporzionalità Vs Preferenza</a:t>
            </a:r>
          </a:p>
        </p:txBody>
      </p:sp>
      <p:sp>
        <p:nvSpPr>
          <p:cNvPr id="3" name="Segnaposto contenuto 2">
            <a:extLst>
              <a:ext uri="{FF2B5EF4-FFF2-40B4-BE49-F238E27FC236}">
                <a16:creationId xmlns:a16="http://schemas.microsoft.com/office/drawing/2014/main" id="{DF7417B3-B9F3-7F48-82A8-A3BE90A3C593}"/>
              </a:ext>
            </a:extLst>
          </p:cNvPr>
          <p:cNvSpPr>
            <a:spLocks noGrp="1"/>
          </p:cNvSpPr>
          <p:nvPr>
            <p:ph idx="1"/>
          </p:nvPr>
        </p:nvSpPr>
        <p:spPr>
          <a:xfrm>
            <a:off x="838200" y="1606062"/>
            <a:ext cx="10515600" cy="4570901"/>
          </a:xfrm>
        </p:spPr>
        <p:txBody>
          <a:bodyPr>
            <a:normAutofit/>
          </a:bodyPr>
          <a:lstStyle/>
          <a:p>
            <a:pPr algn="just"/>
            <a:r>
              <a:rPr lang="it-IT" sz="2400" dirty="0"/>
              <a:t>il principio della par condicio (</a:t>
            </a:r>
            <a:r>
              <a:rPr lang="it-IT" sz="2400" u="sng" dirty="0"/>
              <a:t>art. 2740 c.c</a:t>
            </a:r>
            <a:r>
              <a:rPr lang="it-IT" sz="2400" dirty="0"/>
              <a:t>.), nel fallimento, vale soltanto in via tendenziale, </a:t>
            </a:r>
            <a:r>
              <a:rPr lang="it-IT" sz="2400" b="1" dirty="0"/>
              <a:t>operando soltanto fra creditori di pari rango </a:t>
            </a:r>
            <a:r>
              <a:rPr lang="it-IT" sz="2400" dirty="0"/>
              <a:t>e dovendo convivere con il </a:t>
            </a:r>
            <a:r>
              <a:rPr lang="it-IT" sz="2400" dirty="0">
                <a:highlight>
                  <a:srgbClr val="FFFF00"/>
                </a:highlight>
              </a:rPr>
              <a:t>contrastante</a:t>
            </a:r>
            <a:r>
              <a:rPr lang="it-IT" sz="2400" dirty="0"/>
              <a:t> </a:t>
            </a:r>
            <a:r>
              <a:rPr lang="it-IT" sz="2400" b="1" dirty="0"/>
              <a:t>principio di preferenza</a:t>
            </a:r>
            <a:r>
              <a:rPr lang="it-IT" sz="2400" dirty="0"/>
              <a:t>. </a:t>
            </a:r>
          </a:p>
          <a:p>
            <a:pPr algn="just"/>
            <a:r>
              <a:rPr lang="it-IT" sz="2400" dirty="0"/>
              <a:t>Le regole concorsuali riconoscono, infatti, che fra i creditori concorsuali potrebbero ben esservene alcuni “</a:t>
            </a:r>
            <a:r>
              <a:rPr lang="it-IT" sz="2400" i="1" dirty="0"/>
              <a:t>muniti di legittime cause di prelazione</a:t>
            </a:r>
            <a:r>
              <a:rPr lang="it-IT" sz="2400" dirty="0"/>
              <a:t>” (privilegio, pegno, ipoteca </a:t>
            </a:r>
            <a:r>
              <a:rPr lang="it-IT" sz="2400" u="sng" dirty="0"/>
              <a:t>ex art. 2741 c.c</a:t>
            </a:r>
            <a:r>
              <a:rPr lang="it-IT" sz="2400" dirty="0"/>
              <a:t>.) e perciò detti anche (in senso lato) “</a:t>
            </a:r>
            <a:r>
              <a:rPr lang="it-IT" sz="2400" dirty="0">
                <a:solidFill>
                  <a:srgbClr val="FF0000"/>
                </a:solidFill>
              </a:rPr>
              <a:t>privilegiati</a:t>
            </a:r>
            <a:r>
              <a:rPr lang="it-IT" sz="2400" dirty="0"/>
              <a:t>”, che meritano di essere soddisfatti con precedenza (</a:t>
            </a:r>
            <a:r>
              <a:rPr lang="it-IT" sz="2400" dirty="0">
                <a:highlight>
                  <a:srgbClr val="FFFF00"/>
                </a:highlight>
              </a:rPr>
              <a:t>nei limiti di quanto assicurato dalla loro garanzia</a:t>
            </a:r>
            <a:r>
              <a:rPr lang="it-IT" sz="2400" dirty="0"/>
              <a:t>) rispetto agli altri creditori, detti </a:t>
            </a:r>
            <a:r>
              <a:rPr lang="it-IT" sz="2400" dirty="0">
                <a:solidFill>
                  <a:srgbClr val="FF0000"/>
                </a:solidFill>
              </a:rPr>
              <a:t>chirografari</a:t>
            </a:r>
            <a:r>
              <a:rPr lang="it-IT" sz="2400" dirty="0"/>
              <a:t>.</a:t>
            </a:r>
          </a:p>
          <a:p>
            <a:pPr algn="just"/>
            <a:r>
              <a:rPr lang="it-IT" sz="2400" dirty="0"/>
              <a:t>anche se manca una disciplina generale al riguardo, fra i chirografari (o, se si vuole, “sotto” a questi) possono esservi creditori, detti </a:t>
            </a:r>
            <a:r>
              <a:rPr lang="it-IT" sz="2400" dirty="0">
                <a:solidFill>
                  <a:srgbClr val="FF0000"/>
                </a:solidFill>
              </a:rPr>
              <a:t>subordinati</a:t>
            </a:r>
            <a:r>
              <a:rPr lang="it-IT" sz="2400" dirty="0"/>
              <a:t> o </a:t>
            </a:r>
            <a:r>
              <a:rPr lang="it-IT" sz="2400" dirty="0">
                <a:solidFill>
                  <a:srgbClr val="FF0000"/>
                </a:solidFill>
              </a:rPr>
              <a:t>postergati</a:t>
            </a:r>
            <a:r>
              <a:rPr lang="it-IT" sz="2400" dirty="0"/>
              <a:t> che – ex </a:t>
            </a:r>
            <a:r>
              <a:rPr lang="it-IT" sz="2400" dirty="0" err="1"/>
              <a:t>lege</a:t>
            </a:r>
            <a:r>
              <a:rPr lang="it-IT" sz="2400" dirty="0"/>
              <a:t> (ad es., ex art. 2467 c.c.) o ex </a:t>
            </a:r>
            <a:r>
              <a:rPr lang="it-IT" sz="2400" dirty="0" err="1"/>
              <a:t>contractu</a:t>
            </a:r>
            <a:r>
              <a:rPr lang="it-IT" sz="2400" dirty="0"/>
              <a:t> – potranno essere soddisfatti solo dopo (alcuni o tutti) gli altri chirografari</a:t>
            </a:r>
          </a:p>
          <a:p>
            <a:endParaRPr lang="it-IT" sz="2400" dirty="0"/>
          </a:p>
          <a:p>
            <a:pPr algn="just"/>
            <a:endParaRPr lang="it-IT" sz="2400" dirty="0"/>
          </a:p>
          <a:p>
            <a:endParaRPr lang="it-IT" dirty="0"/>
          </a:p>
        </p:txBody>
      </p:sp>
    </p:spTree>
    <p:extLst>
      <p:ext uri="{BB962C8B-B14F-4D97-AF65-F5344CB8AC3E}">
        <p14:creationId xmlns:p14="http://schemas.microsoft.com/office/powerpoint/2010/main" val="3672308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12B6C-0EED-F646-B77D-C04B867C58FC}"/>
              </a:ext>
            </a:extLst>
          </p:cNvPr>
          <p:cNvSpPr>
            <a:spLocks noGrp="1"/>
          </p:cNvSpPr>
          <p:nvPr>
            <p:ph type="title"/>
          </p:nvPr>
        </p:nvSpPr>
        <p:spPr/>
        <p:txBody>
          <a:bodyPr/>
          <a:lstStyle/>
          <a:p>
            <a:pPr algn="ctr"/>
            <a:r>
              <a:rPr lang="it-IT" dirty="0"/>
              <a:t>Focus: i creditori estranei al concorso</a:t>
            </a:r>
          </a:p>
        </p:txBody>
      </p:sp>
      <p:sp>
        <p:nvSpPr>
          <p:cNvPr id="3" name="Segnaposto contenuto 2">
            <a:extLst>
              <a:ext uri="{FF2B5EF4-FFF2-40B4-BE49-F238E27FC236}">
                <a16:creationId xmlns:a16="http://schemas.microsoft.com/office/drawing/2014/main" id="{222D55DF-63F5-254F-A622-BBC3692C2078}"/>
              </a:ext>
            </a:extLst>
          </p:cNvPr>
          <p:cNvSpPr>
            <a:spLocks noGrp="1"/>
          </p:cNvSpPr>
          <p:nvPr>
            <p:ph idx="1"/>
          </p:nvPr>
        </p:nvSpPr>
        <p:spPr>
          <a:xfrm>
            <a:off x="838200" y="1582615"/>
            <a:ext cx="10515600" cy="4594348"/>
          </a:xfrm>
        </p:spPr>
        <p:txBody>
          <a:bodyPr>
            <a:normAutofit/>
          </a:bodyPr>
          <a:lstStyle/>
          <a:p>
            <a:pPr algn="just"/>
            <a:r>
              <a:rPr lang="it-IT" sz="2200" dirty="0"/>
              <a:t>pretese aventi ad </a:t>
            </a:r>
            <a:r>
              <a:rPr lang="it-IT" sz="2200" b="1" dirty="0"/>
              <a:t>oggetto diritti, reali o personali, su beni </a:t>
            </a:r>
            <a:r>
              <a:rPr lang="it-IT" sz="2200" dirty="0"/>
              <a:t>i quali – ancorché, di fatto, in possesso (già del fallito e poi) della curatela – si assumono estranei alla massa attiva destinata alla regolazione concorsuale dei crediti. Chi vanti una tale pretesa, chiederà che quei beni vengano separati dalla restante massa attiva per essere attribuiti all’avente diritto, che quindi sarà soddisfatto integralmente e non </a:t>
            </a:r>
            <a:r>
              <a:rPr lang="it-IT" sz="2200" dirty="0" err="1"/>
              <a:t>concorsualmente</a:t>
            </a:r>
            <a:r>
              <a:rPr lang="it-IT" sz="2200" dirty="0"/>
              <a:t> </a:t>
            </a:r>
            <a:r>
              <a:rPr lang="it-IT" sz="2200" i="1" dirty="0"/>
              <a:t>pro quota</a:t>
            </a:r>
          </a:p>
          <a:p>
            <a:pPr algn="just"/>
            <a:r>
              <a:rPr lang="it-IT" sz="2200" b="1" dirty="0"/>
              <a:t>debiti della massa</a:t>
            </a:r>
            <a:r>
              <a:rPr lang="it-IT" sz="2200" dirty="0"/>
              <a:t>: quelli cioè che gli organi della procedura abbiano dovuto o voluto assumersi, e che allora non dovranno essere regolati </a:t>
            </a:r>
            <a:r>
              <a:rPr lang="it-IT" sz="2200" dirty="0" err="1"/>
              <a:t>concorsualmente</a:t>
            </a:r>
            <a:r>
              <a:rPr lang="it-IT" sz="2200" dirty="0"/>
              <a:t>, ma </a:t>
            </a:r>
            <a:r>
              <a:rPr lang="it-IT" sz="2200" dirty="0">
                <a:solidFill>
                  <a:srgbClr val="FF0000"/>
                </a:solidFill>
              </a:rPr>
              <a:t>pagati per intero </a:t>
            </a:r>
            <a:r>
              <a:rPr lang="it-IT" sz="2200" dirty="0"/>
              <a:t>e </a:t>
            </a:r>
            <a:r>
              <a:rPr lang="it-IT" sz="2200" dirty="0">
                <a:solidFill>
                  <a:srgbClr val="FF0000"/>
                </a:solidFill>
              </a:rPr>
              <a:t>prima degli altri crediti</a:t>
            </a:r>
            <a:r>
              <a:rPr lang="it-IT" sz="2200" dirty="0"/>
              <a:t>: come si dice, in </a:t>
            </a:r>
            <a:r>
              <a:rPr lang="it-IT" sz="2200" i="1" dirty="0" err="1">
                <a:highlight>
                  <a:srgbClr val="FFFF00"/>
                </a:highlight>
              </a:rPr>
              <a:t>prededuzione</a:t>
            </a:r>
            <a:r>
              <a:rPr lang="it-IT" sz="2200" i="1" dirty="0">
                <a:highlight>
                  <a:srgbClr val="FFFF00"/>
                </a:highlight>
              </a:rPr>
              <a:t> </a:t>
            </a:r>
          </a:p>
          <a:p>
            <a:pPr marL="0" indent="0" algn="just">
              <a:buNone/>
            </a:pPr>
            <a:r>
              <a:rPr lang="it-IT" sz="2200" dirty="0"/>
              <a:t>anche per tali crediti verso la massa (prededucibili ex art. 111, n. 1) e per le altre pretese su beni di cui si chieda la separazione dalla massa (rivendicazione o restituzione, secondo l’art. 103) è previsto che il relativo accertamento e la loro regolazione – ancorché distintamente da quella dei crediti concorsuali – </a:t>
            </a:r>
            <a:r>
              <a:rPr lang="it-IT" sz="2200" dirty="0">
                <a:highlight>
                  <a:srgbClr val="FFFF00"/>
                </a:highlight>
              </a:rPr>
              <a:t>debbano avvenire all’interno della procedura</a:t>
            </a:r>
          </a:p>
          <a:p>
            <a:pPr algn="just"/>
            <a:endParaRPr lang="it-IT" sz="2400" i="1" dirty="0">
              <a:highlight>
                <a:srgbClr val="FFFF00"/>
              </a:highlight>
            </a:endParaRPr>
          </a:p>
          <a:p>
            <a:pPr marL="0" indent="0">
              <a:buNone/>
            </a:pPr>
            <a:endParaRPr lang="it-IT" dirty="0"/>
          </a:p>
          <a:p>
            <a:pPr algn="just"/>
            <a:endParaRPr lang="it-IT" sz="2400" i="1" dirty="0"/>
          </a:p>
          <a:p>
            <a:endParaRPr lang="it-IT" dirty="0"/>
          </a:p>
        </p:txBody>
      </p:sp>
    </p:spTree>
    <p:extLst>
      <p:ext uri="{BB962C8B-B14F-4D97-AF65-F5344CB8AC3E}">
        <p14:creationId xmlns:p14="http://schemas.microsoft.com/office/powerpoint/2010/main" val="228654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B8FD25-DB8F-6444-AE46-989FEB21ADC3}"/>
              </a:ext>
            </a:extLst>
          </p:cNvPr>
          <p:cNvSpPr>
            <a:spLocks noGrp="1"/>
          </p:cNvSpPr>
          <p:nvPr>
            <p:ph type="title"/>
          </p:nvPr>
        </p:nvSpPr>
        <p:spPr/>
        <p:txBody>
          <a:bodyPr/>
          <a:lstStyle/>
          <a:p>
            <a:pPr algn="ctr"/>
            <a:r>
              <a:rPr lang="it-IT" dirty="0"/>
              <a:t>L’apertura del concorso fra i creditori</a:t>
            </a:r>
          </a:p>
        </p:txBody>
      </p:sp>
      <p:sp>
        <p:nvSpPr>
          <p:cNvPr id="3" name="Segnaposto contenuto 2">
            <a:extLst>
              <a:ext uri="{FF2B5EF4-FFF2-40B4-BE49-F238E27FC236}">
                <a16:creationId xmlns:a16="http://schemas.microsoft.com/office/drawing/2014/main" id="{822C8CB6-EE2D-9140-BE53-261558531FC2}"/>
              </a:ext>
            </a:extLst>
          </p:cNvPr>
          <p:cNvSpPr>
            <a:spLocks noGrp="1"/>
          </p:cNvSpPr>
          <p:nvPr>
            <p:ph idx="1"/>
          </p:nvPr>
        </p:nvSpPr>
        <p:spPr>
          <a:xfrm>
            <a:off x="491490" y="1520190"/>
            <a:ext cx="10862310" cy="4656773"/>
          </a:xfrm>
        </p:spPr>
        <p:txBody>
          <a:bodyPr>
            <a:normAutofit fontScale="92500" lnSpcReduction="20000"/>
          </a:bodyPr>
          <a:lstStyle/>
          <a:p>
            <a:pPr marL="0" indent="0" algn="just">
              <a:buNone/>
            </a:pPr>
            <a:r>
              <a:rPr lang="it-IT" sz="2600" dirty="0"/>
              <a:t>La dichiarazione solenne dell’art. </a:t>
            </a:r>
            <a:r>
              <a:rPr lang="it-IT" sz="2600" dirty="0">
                <a:solidFill>
                  <a:srgbClr val="FF0000"/>
                </a:solidFill>
              </a:rPr>
              <a:t>151, co. 1</a:t>
            </a:r>
            <a:r>
              <a:rPr lang="it-IT" sz="2600" dirty="0"/>
              <a:t>, per cui la </a:t>
            </a:r>
            <a:r>
              <a:rPr lang="it-IT" sz="2600" i="1" dirty="0"/>
              <a:t>“</a:t>
            </a:r>
            <a:r>
              <a:rPr lang="it-IT" sz="2600" b="1" i="1" dirty="0" err="1"/>
              <a:t>l.g</a:t>
            </a:r>
            <a:r>
              <a:rPr lang="it-IT" sz="2600" b="1" i="1" dirty="0"/>
              <a:t>. apre il concorso dei creditori sul patrimonio del debitore</a:t>
            </a:r>
            <a:r>
              <a:rPr lang="it-IT" sz="2600" i="1" dirty="0"/>
              <a:t>”</a:t>
            </a:r>
            <a:r>
              <a:rPr lang="it-IT" sz="2600" dirty="0"/>
              <a:t>, trovano espressione nelle </a:t>
            </a:r>
            <a:r>
              <a:rPr lang="it-IT" sz="2600" dirty="0">
                <a:highlight>
                  <a:srgbClr val="FFFF00"/>
                </a:highlight>
              </a:rPr>
              <a:t>due fondamentali </a:t>
            </a:r>
            <a:r>
              <a:rPr lang="it-IT" sz="2600" dirty="0"/>
              <a:t>regole poste dagli </a:t>
            </a:r>
            <a:r>
              <a:rPr lang="it-IT" sz="2600" dirty="0">
                <a:solidFill>
                  <a:srgbClr val="FF0000"/>
                </a:solidFill>
              </a:rPr>
              <a:t>artt. 150 e 151, co. 2 e 3.</a:t>
            </a:r>
          </a:p>
          <a:p>
            <a:pPr marL="514350" indent="-514350" algn="just">
              <a:buAutoNum type="romanLcParenBoth"/>
            </a:pPr>
            <a:r>
              <a:rPr lang="it-IT" sz="2600" dirty="0"/>
              <a:t>il primo prevede il c.d. </a:t>
            </a:r>
            <a:r>
              <a:rPr lang="it-IT" sz="2600" b="1" dirty="0"/>
              <a:t>blocco delle azioni esecutive e cautelari </a:t>
            </a:r>
            <a:r>
              <a:rPr lang="it-IT" sz="2600" dirty="0"/>
              <a:t>(individuali): salva diversa disposizione di legge, dal giorno della dichiarazione di fallimento nessuna azione individuale esecutiva o cautelare, anche per crediti maturati durante il fallimento, può essere iniziata o proseguita nei confronti del fallimento</a:t>
            </a:r>
          </a:p>
          <a:p>
            <a:pPr marL="514350" indent="-514350" algn="just">
              <a:buAutoNum type="romanLcParenBoth"/>
            </a:pPr>
            <a:r>
              <a:rPr lang="it-IT" sz="2600" dirty="0"/>
              <a:t>Il secondo prevede all’art. 52, co. 2 e 3, che “</a:t>
            </a:r>
            <a:r>
              <a:rPr lang="it-IT" sz="2600" b="1" dirty="0"/>
              <a:t>ogni credito</a:t>
            </a:r>
            <a:r>
              <a:rPr lang="it-IT" sz="2600" dirty="0"/>
              <a:t>”, anche se munito di prelazione, ovvero prededucibile, nonché ogni altro diritto reale o personale, mobiliare o immobiliare dovrà “</a:t>
            </a:r>
            <a:r>
              <a:rPr lang="it-IT" sz="2600" b="1" i="1" dirty="0"/>
              <a:t>essere accertato secondo le norme stabilite dal capo V</a:t>
            </a:r>
            <a:r>
              <a:rPr lang="it-IT" sz="2600" dirty="0"/>
              <a:t>”. </a:t>
            </a:r>
          </a:p>
          <a:p>
            <a:pPr marL="0" indent="0" algn="just">
              <a:buNone/>
            </a:pPr>
            <a:r>
              <a:rPr lang="it-IT" sz="2600" dirty="0"/>
              <a:t>Vale a dire che ogni pretesa avanzata nei confronti della procedura – a prescindere che consista in un credito concorsuale o non, e quand’anche fosse già stata accertata in via giudiziale – dovrà essere verificata secondo le norme tipiche della procedura concorsuale, quelle di cui agli artt. 201 ss. </a:t>
            </a:r>
          </a:p>
          <a:p>
            <a:pPr algn="just"/>
            <a:endParaRPr lang="it-IT" sz="2400" dirty="0"/>
          </a:p>
          <a:p>
            <a:pPr algn="just"/>
            <a:endParaRPr lang="it-IT" sz="2400" dirty="0">
              <a:solidFill>
                <a:srgbClr val="FF0000"/>
              </a:solidFill>
            </a:endParaRPr>
          </a:p>
          <a:p>
            <a:endParaRPr lang="it-IT" dirty="0"/>
          </a:p>
        </p:txBody>
      </p:sp>
    </p:spTree>
    <p:extLst>
      <p:ext uri="{BB962C8B-B14F-4D97-AF65-F5344CB8AC3E}">
        <p14:creationId xmlns:p14="http://schemas.microsoft.com/office/powerpoint/2010/main" val="3155505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E00D05-05F9-7248-A11B-F75F1388C05A}"/>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23402618-F5C5-4241-AC13-661DA35E43C5}"/>
              </a:ext>
            </a:extLst>
          </p:cNvPr>
          <p:cNvSpPr>
            <a:spLocks noGrp="1"/>
          </p:cNvSpPr>
          <p:nvPr>
            <p:ph idx="1"/>
          </p:nvPr>
        </p:nvSpPr>
        <p:spPr>
          <a:xfrm>
            <a:off x="838200" y="1690688"/>
            <a:ext cx="10515600" cy="4486275"/>
          </a:xfrm>
        </p:spPr>
        <p:txBody>
          <a:bodyPr>
            <a:normAutofit fontScale="92500" lnSpcReduction="10000"/>
          </a:bodyPr>
          <a:lstStyle/>
          <a:p>
            <a:pPr algn="just"/>
            <a:r>
              <a:rPr lang="it-IT" dirty="0"/>
              <a:t>Obiettivo principiale della procedura quello di </a:t>
            </a:r>
            <a:r>
              <a:rPr lang="it-IT" dirty="0">
                <a:solidFill>
                  <a:srgbClr val="FF0000"/>
                </a:solidFill>
              </a:rPr>
              <a:t>ripartire in misura proporzionale</a:t>
            </a:r>
            <a:r>
              <a:rPr lang="it-IT" dirty="0"/>
              <a:t> l’impatto del dissesto dell’impresa sui creditori anteriori alla apertura della </a:t>
            </a:r>
            <a:r>
              <a:rPr lang="it-IT" dirty="0" err="1"/>
              <a:t>l.g</a:t>
            </a:r>
            <a:r>
              <a:rPr lang="it-IT" dirty="0"/>
              <a:t>. (</a:t>
            </a:r>
            <a:r>
              <a:rPr lang="it-IT" b="1" dirty="0"/>
              <a:t>creditori concorsuali</a:t>
            </a:r>
            <a:r>
              <a:rPr lang="it-IT" dirty="0"/>
              <a:t>),  proprio alla regolazione di tali posizioni che la legge presta la maggiore attenzione nel disciplinare gli “effetti della </a:t>
            </a:r>
            <a:r>
              <a:rPr lang="it-IT" dirty="0" err="1"/>
              <a:t>l.g</a:t>
            </a:r>
            <a:r>
              <a:rPr lang="it-IT" dirty="0"/>
              <a:t>. per i creditori”. </a:t>
            </a:r>
          </a:p>
          <a:p>
            <a:pPr algn="just"/>
            <a:r>
              <a:rPr lang="it-IT" dirty="0"/>
              <a:t>Solo in funzione delle domande dei creditori concorsuali, infatti, si giustifica la procedura di </a:t>
            </a:r>
            <a:r>
              <a:rPr lang="it-IT" dirty="0" err="1"/>
              <a:t>l.g</a:t>
            </a:r>
            <a:r>
              <a:rPr lang="it-IT" dirty="0"/>
              <a:t>. (che infatti, </a:t>
            </a:r>
            <a:r>
              <a:rPr lang="it-IT" u="sng" dirty="0"/>
              <a:t>in assenza di tali domande, si chiuderebbe: art. 233, n. 1</a:t>
            </a:r>
            <a:r>
              <a:rPr lang="it-IT" dirty="0"/>
              <a:t>).</a:t>
            </a:r>
          </a:p>
          <a:p>
            <a:pPr algn="just"/>
            <a:r>
              <a:rPr lang="it-IT" dirty="0"/>
              <a:t>Domande che poi, una volta “verificate”, andranno a formare la </a:t>
            </a:r>
            <a:r>
              <a:rPr lang="it-IT" dirty="0">
                <a:highlight>
                  <a:srgbClr val="FFFF00"/>
                </a:highlight>
              </a:rPr>
              <a:t>c.d. massa passiva</a:t>
            </a:r>
            <a:r>
              <a:rPr lang="it-IT" dirty="0"/>
              <a:t> (cioè il monte dei debiti fallimentari), facendo divenire i creditori concorsuali dei veri e propri </a:t>
            </a:r>
            <a:r>
              <a:rPr lang="it-IT" b="1" dirty="0"/>
              <a:t>creditori concorrenti </a:t>
            </a:r>
            <a:r>
              <a:rPr lang="it-IT" dirty="0"/>
              <a:t>sulla </a:t>
            </a:r>
            <a:r>
              <a:rPr lang="it-IT" dirty="0">
                <a:highlight>
                  <a:srgbClr val="FFFF00"/>
                </a:highlight>
              </a:rPr>
              <a:t>c.d. massa attiva</a:t>
            </a:r>
            <a:r>
              <a:rPr lang="it-IT" dirty="0"/>
              <a:t>, cioè nella ripartizione dell’attivo concorsuale.</a:t>
            </a:r>
          </a:p>
          <a:p>
            <a:endParaRPr lang="it-IT" dirty="0"/>
          </a:p>
        </p:txBody>
      </p:sp>
    </p:spTree>
    <p:extLst>
      <p:ext uri="{BB962C8B-B14F-4D97-AF65-F5344CB8AC3E}">
        <p14:creationId xmlns:p14="http://schemas.microsoft.com/office/powerpoint/2010/main" val="1746815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1F75EF-9817-0C4E-BA04-B2A328E9C5E4}"/>
              </a:ext>
            </a:extLst>
          </p:cNvPr>
          <p:cNvSpPr>
            <a:spLocks noGrp="1"/>
          </p:cNvSpPr>
          <p:nvPr>
            <p:ph type="title"/>
          </p:nvPr>
        </p:nvSpPr>
        <p:spPr/>
        <p:txBody>
          <a:bodyPr/>
          <a:lstStyle/>
          <a:p>
            <a:r>
              <a:rPr lang="it-IT" dirty="0"/>
              <a:t>Le eccezioni al blocco delle azioni esecutive</a:t>
            </a:r>
          </a:p>
        </p:txBody>
      </p:sp>
      <p:sp>
        <p:nvSpPr>
          <p:cNvPr id="3" name="Segnaposto contenuto 2">
            <a:extLst>
              <a:ext uri="{FF2B5EF4-FFF2-40B4-BE49-F238E27FC236}">
                <a16:creationId xmlns:a16="http://schemas.microsoft.com/office/drawing/2014/main" id="{8BDF3C84-067B-694D-8CAC-1DF7B5221C7C}"/>
              </a:ext>
            </a:extLst>
          </p:cNvPr>
          <p:cNvSpPr>
            <a:spLocks noGrp="1"/>
          </p:cNvSpPr>
          <p:nvPr>
            <p:ph idx="1"/>
          </p:nvPr>
        </p:nvSpPr>
        <p:spPr/>
        <p:txBody>
          <a:bodyPr>
            <a:normAutofit fontScale="77500" lnSpcReduction="20000"/>
          </a:bodyPr>
          <a:lstStyle/>
          <a:p>
            <a:pPr marL="0" indent="0" algn="just">
              <a:buNone/>
            </a:pPr>
            <a:r>
              <a:rPr lang="it-IT" sz="3400" dirty="0"/>
              <a:t>Due eccezioni alla regola del blocco delle azioni esecutive individuali: </a:t>
            </a:r>
          </a:p>
          <a:p>
            <a:pPr marL="0" indent="0" algn="just">
              <a:buNone/>
            </a:pPr>
            <a:r>
              <a:rPr lang="it-IT" sz="3400" dirty="0"/>
              <a:t>(i) quelle su beni immobili ipotecati a garanzia di operazioni di </a:t>
            </a:r>
            <a:r>
              <a:rPr lang="it-IT" sz="3400" dirty="0">
                <a:highlight>
                  <a:srgbClr val="FFFF00"/>
                </a:highlight>
              </a:rPr>
              <a:t>credito fondiario</a:t>
            </a:r>
            <a:r>
              <a:rPr lang="it-IT" sz="3400" dirty="0"/>
              <a:t> (art. 41 TUB) </a:t>
            </a:r>
          </a:p>
          <a:p>
            <a:pPr marL="0" indent="0" algn="just">
              <a:buNone/>
            </a:pPr>
            <a:r>
              <a:rPr lang="it-IT" sz="3400" dirty="0"/>
              <a:t>(i)) e quelle </a:t>
            </a:r>
            <a:r>
              <a:rPr lang="it-IT" sz="3400" dirty="0">
                <a:highlight>
                  <a:srgbClr val="FFFF00"/>
                </a:highlight>
              </a:rPr>
              <a:t>su beni mobili in possesso del creditore </a:t>
            </a:r>
            <a:r>
              <a:rPr lang="it-IT" sz="3400" dirty="0"/>
              <a:t>il quale, in virtù  di pegno o di particolare privilegio (artt. 2756 e 2761: ed esempio quello del vettore per le merci trasportate), vanti un diritto di ritenzione (cioè di trattenere per far valere poi la garanzia) su quei beni. </a:t>
            </a:r>
          </a:p>
          <a:p>
            <a:pPr marL="0" indent="0" algn="just">
              <a:buNone/>
            </a:pPr>
            <a:r>
              <a:rPr lang="it-IT" sz="3400" dirty="0"/>
              <a:t>Tuttavia, anche in tal caso il ricavato dell’azione esecutiva, benché  iniziata o proseguita individualmente, </a:t>
            </a:r>
            <a:r>
              <a:rPr lang="it-IT" sz="3400" dirty="0">
                <a:solidFill>
                  <a:srgbClr val="FF0000"/>
                </a:solidFill>
              </a:rPr>
              <a:t>gioverà all’intera procedura</a:t>
            </a:r>
            <a:r>
              <a:rPr lang="it-IT" sz="3400" dirty="0"/>
              <a:t>, venendo attribuito al creditore che agisca, ed </a:t>
            </a:r>
            <a:r>
              <a:rPr lang="it-IT" sz="3400" dirty="0">
                <a:solidFill>
                  <a:srgbClr val="FF0000"/>
                </a:solidFill>
              </a:rPr>
              <a:t>acquisendo poi l’eventuale residuo all’attivo concorsuale </a:t>
            </a:r>
            <a:r>
              <a:rPr lang="it-IT" sz="3400" dirty="0"/>
              <a:t>(cfr. art. 41 TUB). </a:t>
            </a:r>
          </a:p>
          <a:p>
            <a:pPr marL="0" indent="0" algn="just">
              <a:buNone/>
            </a:pPr>
            <a:r>
              <a:rPr lang="it-IT" sz="3400" dirty="0"/>
              <a:t>Si tratta insomma di un’eccezione più  processuale che sostanziale al divieto di azioni esecutive individuali</a:t>
            </a:r>
          </a:p>
          <a:p>
            <a:endParaRPr lang="it-IT" dirty="0"/>
          </a:p>
        </p:txBody>
      </p:sp>
    </p:spTree>
    <p:extLst>
      <p:ext uri="{BB962C8B-B14F-4D97-AF65-F5344CB8AC3E}">
        <p14:creationId xmlns:p14="http://schemas.microsoft.com/office/powerpoint/2010/main" val="756764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1660748A-4B96-634F-9076-071CA0FE6366}"/>
              </a:ext>
            </a:extLst>
          </p:cNvPr>
          <p:cNvSpPr>
            <a:spLocks noGrp="1" noChangeArrowheads="1"/>
          </p:cNvSpPr>
          <p:nvPr>
            <p:ph type="title"/>
          </p:nvPr>
        </p:nvSpPr>
        <p:spPr>
          <a:xfrm>
            <a:off x="1101969" y="273629"/>
            <a:ext cx="9812216" cy="1144921"/>
          </a:xfrm>
        </p:spPr>
        <p:txBody>
          <a:bodyPr vert="horz" lIns="91440" tIns="25474" rIns="91440" bIns="45720" rtlCol="0" anchor="ctr">
            <a:normAutofit/>
          </a:bodyPr>
          <a:lstStyle/>
          <a:p>
            <a:pPr algn="ct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3200" dirty="0"/>
              <a:t>La “cristallizzazione” del patrimonio concorsuale:</a:t>
            </a:r>
            <a:br>
              <a:rPr lang="it-IT" altLang="it-IT" sz="3200" dirty="0"/>
            </a:br>
            <a:r>
              <a:rPr lang="it-IT" altLang="it-IT" sz="3200" dirty="0"/>
              <a:t>la finalità delle regole sui creditori</a:t>
            </a:r>
            <a:endParaRPr lang="it-IT" altLang="it-IT" sz="2903" dirty="0"/>
          </a:p>
        </p:txBody>
      </p:sp>
      <p:sp>
        <p:nvSpPr>
          <p:cNvPr id="15363" name="Rectangle 2">
            <a:extLst>
              <a:ext uri="{FF2B5EF4-FFF2-40B4-BE49-F238E27FC236}">
                <a16:creationId xmlns:a16="http://schemas.microsoft.com/office/drawing/2014/main" id="{586C3A30-3FD9-834D-9300-39D5B3206B9B}"/>
              </a:ext>
            </a:extLst>
          </p:cNvPr>
          <p:cNvSpPr>
            <a:spLocks noGrp="1" noChangeArrowheads="1"/>
          </p:cNvSpPr>
          <p:nvPr>
            <p:ph type="subTitle" idx="4294967295"/>
          </p:nvPr>
        </p:nvSpPr>
        <p:spPr>
          <a:xfrm>
            <a:off x="773136" y="1418550"/>
            <a:ext cx="10081847" cy="4726133"/>
          </a:xfrm>
        </p:spPr>
        <p:txBody>
          <a:bodyPr vert="horz" lIns="91440" tIns="20901" rIns="91440" bIns="45720" rtlCol="0" anchor="ctr">
            <a:normAutofit fontScale="77500" lnSpcReduction="20000"/>
          </a:bodyPr>
          <a:lstStyle/>
          <a:p>
            <a:pPr marL="0" indent="0" algn="just">
              <a:spcAft>
                <a:spcPct val="0"/>
              </a:spcAft>
              <a:buNone/>
              <a:tabLst>
                <a:tab pos="0" algn="l"/>
                <a:tab pos="95052" algn="l"/>
                <a:tab pos="502623" algn="l"/>
                <a:tab pos="910194" algn="l"/>
                <a:tab pos="1317765" algn="l"/>
                <a:tab pos="1725336" algn="l"/>
                <a:tab pos="2132907" algn="l"/>
                <a:tab pos="2540478" algn="l"/>
                <a:tab pos="2948049" algn="l"/>
                <a:tab pos="3355619" algn="l"/>
                <a:tab pos="3763191" algn="l"/>
                <a:tab pos="4170761" algn="l"/>
                <a:tab pos="4578333" algn="l"/>
                <a:tab pos="4985903" algn="l"/>
                <a:tab pos="5393475" algn="l"/>
                <a:tab pos="5801045" algn="l"/>
                <a:tab pos="6208616" algn="l"/>
                <a:tab pos="6616187" algn="l"/>
                <a:tab pos="7023758" algn="l"/>
                <a:tab pos="7431329" algn="l"/>
                <a:tab pos="7838900" algn="l"/>
              </a:tabLst>
            </a:pPr>
            <a:endParaRPr lang="it-IT" altLang="it-IT" sz="2359" dirty="0"/>
          </a:p>
          <a:p>
            <a:pPr marL="514350" indent="-514350" algn="just">
              <a:spcAft>
                <a:spcPct val="0"/>
              </a:spcAft>
              <a:buAutoNum type="alphaLcParenR"/>
              <a:tabLst>
                <a:tab pos="0" algn="l"/>
                <a:tab pos="95052" algn="l"/>
                <a:tab pos="502623" algn="l"/>
                <a:tab pos="910194" algn="l"/>
                <a:tab pos="1317765" algn="l"/>
                <a:tab pos="1725336" algn="l"/>
                <a:tab pos="2132907" algn="l"/>
                <a:tab pos="2540478" algn="l"/>
                <a:tab pos="2948049" algn="l"/>
                <a:tab pos="3355619" algn="l"/>
                <a:tab pos="3763191" algn="l"/>
                <a:tab pos="4170761" algn="l"/>
                <a:tab pos="4578333" algn="l"/>
                <a:tab pos="4985903" algn="l"/>
                <a:tab pos="5393475" algn="l"/>
                <a:tab pos="5801045" algn="l"/>
                <a:tab pos="6208616" algn="l"/>
                <a:tab pos="6616187" algn="l"/>
                <a:tab pos="7023758" algn="l"/>
                <a:tab pos="7431329" algn="l"/>
                <a:tab pos="7838900" algn="l"/>
              </a:tabLst>
            </a:pPr>
            <a:r>
              <a:rPr lang="it-IT" altLang="it-IT" sz="3100" b="1" dirty="0"/>
              <a:t>omogeneità</a:t>
            </a:r>
            <a:r>
              <a:rPr lang="it-IT" altLang="it-IT" sz="3100" dirty="0"/>
              <a:t> tra massa attiva e passiva: entrambe </a:t>
            </a:r>
            <a:r>
              <a:rPr lang="it-IT" altLang="it-IT" sz="3100" dirty="0">
                <a:solidFill>
                  <a:srgbClr val="FF0000"/>
                </a:solidFill>
              </a:rPr>
              <a:t>misurabili</a:t>
            </a:r>
            <a:r>
              <a:rPr lang="it-IT" altLang="it-IT" sz="3100" dirty="0"/>
              <a:t> in denaro</a:t>
            </a:r>
          </a:p>
          <a:p>
            <a:pPr marL="0" indent="0" algn="just">
              <a:buNone/>
            </a:pPr>
            <a:r>
              <a:rPr lang="it-IT" sz="2600" dirty="0"/>
              <a:t>La massa attiva sarà a tal fine “liquidata” (appunto, trasformata in denaro), mentre la massa passiva, </a:t>
            </a:r>
            <a:r>
              <a:rPr lang="it-IT" sz="2600" dirty="0" err="1"/>
              <a:t>cioé</a:t>
            </a:r>
            <a:r>
              <a:rPr lang="it-IT" sz="2600" dirty="0"/>
              <a:t> l’ammontare dei crediti concorsuali, presupporrà che anch’essi, se già non lo siano (ad esempio, </a:t>
            </a:r>
            <a:r>
              <a:rPr lang="it-IT" sz="2600" dirty="0" err="1"/>
              <a:t>perchè</a:t>
            </a:r>
            <a:r>
              <a:rPr lang="it-IT" sz="2600" dirty="0"/>
              <a:t> consistenti in un </a:t>
            </a:r>
            <a:r>
              <a:rPr lang="it-IT" sz="2600" i="1" dirty="0"/>
              <a:t>facere</a:t>
            </a:r>
            <a:r>
              <a:rPr lang="it-IT" sz="2600" dirty="0"/>
              <a:t>), vengano convertiti in crediti pecuniari.</a:t>
            </a:r>
          </a:p>
          <a:p>
            <a:pPr marL="0" indent="0" algn="just">
              <a:buNone/>
            </a:pPr>
            <a:endParaRPr lang="it-IT" altLang="it-IT" sz="2600" dirty="0"/>
          </a:p>
          <a:p>
            <a:pPr marL="0" indent="0" algn="just">
              <a:spcAft>
                <a:spcPct val="0"/>
              </a:spcAft>
              <a:buNone/>
              <a:tabLst>
                <a:tab pos="0" algn="l"/>
                <a:tab pos="95052" algn="l"/>
                <a:tab pos="502623" algn="l"/>
                <a:tab pos="910194" algn="l"/>
                <a:tab pos="1317765" algn="l"/>
                <a:tab pos="1725336" algn="l"/>
                <a:tab pos="2132907" algn="l"/>
                <a:tab pos="2540478" algn="l"/>
                <a:tab pos="2948049" algn="l"/>
                <a:tab pos="3355619" algn="l"/>
                <a:tab pos="3763191" algn="l"/>
                <a:tab pos="4170761" algn="l"/>
                <a:tab pos="4578333" algn="l"/>
                <a:tab pos="4985903" algn="l"/>
                <a:tab pos="5393475" algn="l"/>
                <a:tab pos="5801045" algn="l"/>
                <a:tab pos="6208616" algn="l"/>
                <a:tab pos="6616187" algn="l"/>
                <a:tab pos="7023758" algn="l"/>
                <a:tab pos="7431329" algn="l"/>
                <a:tab pos="7838900" algn="l"/>
              </a:tabLst>
            </a:pPr>
            <a:r>
              <a:rPr lang="it-IT" altLang="it-IT" sz="3100" b="1" dirty="0"/>
              <a:t>b) stabilizzazione</a:t>
            </a:r>
            <a:r>
              <a:rPr lang="it-IT" altLang="it-IT" sz="3100" dirty="0"/>
              <a:t>: divieto azioni esecutive e attribuzione </a:t>
            </a:r>
            <a:r>
              <a:rPr lang="it-IT" altLang="it-IT" sz="3100" dirty="0">
                <a:solidFill>
                  <a:srgbClr val="FF0000"/>
                </a:solidFill>
              </a:rPr>
              <a:t>valore nominale fisso</a:t>
            </a:r>
            <a:r>
              <a:rPr lang="it-IT" altLang="it-IT" sz="3100" dirty="0"/>
              <a:t> e non modificabile dei crediti concorsuali (impedire che il decorso del tempo e quindi il decorso degli interessi possa variare la consistenza)</a:t>
            </a:r>
          </a:p>
          <a:p>
            <a:pPr marL="0" indent="0" algn="just">
              <a:buNone/>
            </a:pPr>
            <a:r>
              <a:rPr lang="it-IT" sz="2600" dirty="0"/>
              <a:t>L’esigenza di stabilizzazione verrà invece assicurata da un lato </a:t>
            </a:r>
            <a:r>
              <a:rPr lang="it-IT" sz="2600" dirty="0">
                <a:solidFill>
                  <a:srgbClr val="FF0000"/>
                </a:solidFill>
              </a:rPr>
              <a:t>impedendo che dalla massa attiva possano essere distratti valori</a:t>
            </a:r>
            <a:r>
              <a:rPr lang="it-IT" sz="2600" dirty="0"/>
              <a:t> al di fuori delle regole della procedura e dell’iniziativa dei suoi organi (dunque, come visto</a:t>
            </a:r>
            <a:r>
              <a:rPr lang="it-IT" sz="2600" dirty="0">
                <a:highlight>
                  <a:srgbClr val="FFFF00"/>
                </a:highlight>
              </a:rPr>
              <a:t>, impedendo azioni esecutive individua</a:t>
            </a:r>
            <a:r>
              <a:rPr lang="it-IT" sz="2600" dirty="0"/>
              <a:t>li); e d’altro lato </a:t>
            </a:r>
            <a:r>
              <a:rPr lang="it-IT" sz="2600" dirty="0">
                <a:solidFill>
                  <a:srgbClr val="FF0000"/>
                </a:solidFill>
              </a:rPr>
              <a:t>attribuendo un valore nominale </a:t>
            </a:r>
            <a:r>
              <a:rPr lang="it-IT" sz="2600" u="sng" dirty="0">
                <a:solidFill>
                  <a:srgbClr val="FF0000"/>
                </a:solidFill>
              </a:rPr>
              <a:t>fermo</a:t>
            </a:r>
            <a:r>
              <a:rPr lang="it-IT" sz="2600" dirty="0">
                <a:solidFill>
                  <a:srgbClr val="FF0000"/>
                </a:solidFill>
              </a:rPr>
              <a:t> ai crediti concorsuali</a:t>
            </a:r>
            <a:r>
              <a:rPr lang="it-IT" sz="2600" dirty="0"/>
              <a:t>, senza cioè che il trascorrere del tempo, e quindi il decorso degli interessi, possa variarne la consistenza.</a:t>
            </a:r>
          </a:p>
          <a:p>
            <a:pPr marL="0" indent="0" algn="ctr">
              <a:buNone/>
            </a:pPr>
            <a:r>
              <a:rPr lang="it-IT" sz="2600" dirty="0"/>
              <a:t>Si parla al riguardo, anche, di “cristallizzazione” del patrimonio concorsuale.</a:t>
            </a:r>
          </a:p>
          <a:p>
            <a:pPr marL="0" indent="0" algn="ctr">
              <a:buNone/>
            </a:pPr>
            <a:r>
              <a:rPr lang="it-IT" sz="2600" dirty="0"/>
              <a:t>A tali esigenze provvedono gli artt. 158 e 154.</a:t>
            </a:r>
          </a:p>
          <a:p>
            <a:pPr marL="0" indent="0" algn="just">
              <a:spcAft>
                <a:spcPct val="0"/>
              </a:spcAft>
              <a:buNone/>
              <a:tabLst>
                <a:tab pos="0" algn="l"/>
                <a:tab pos="95052" algn="l"/>
                <a:tab pos="502623" algn="l"/>
                <a:tab pos="910194" algn="l"/>
                <a:tab pos="1317765" algn="l"/>
                <a:tab pos="1725336" algn="l"/>
                <a:tab pos="2132907" algn="l"/>
                <a:tab pos="2540478" algn="l"/>
                <a:tab pos="2948049" algn="l"/>
                <a:tab pos="3355619" algn="l"/>
                <a:tab pos="3763191" algn="l"/>
                <a:tab pos="4170761" algn="l"/>
                <a:tab pos="4578333" algn="l"/>
                <a:tab pos="4985903" algn="l"/>
                <a:tab pos="5393475" algn="l"/>
                <a:tab pos="5801045" algn="l"/>
                <a:tab pos="6208616" algn="l"/>
                <a:tab pos="6616187" algn="l"/>
                <a:tab pos="7023758" algn="l"/>
                <a:tab pos="7431329" algn="l"/>
                <a:tab pos="7838900" algn="l"/>
              </a:tabLst>
            </a:pPr>
            <a:endParaRPr lang="it-IT" altLang="it-IT"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CC42AA86-C91F-E64D-9C4F-73E2B823E27A}"/>
              </a:ext>
            </a:extLst>
          </p:cNvPr>
          <p:cNvSpPr>
            <a:spLocks noGrp="1" noChangeArrowheads="1"/>
          </p:cNvSpPr>
          <p:nvPr>
            <p:ph type="title"/>
          </p:nvPr>
        </p:nvSpPr>
        <p:spPr>
          <a:xfrm>
            <a:off x="1980049" y="273629"/>
            <a:ext cx="8229024" cy="1144921"/>
          </a:xfrm>
        </p:spPr>
        <p:txBody>
          <a:bodyPr vert="horz" lIns="91440" tIns="25474" rIns="91440" bIns="45720" rtlCol="0" anchor="ctr">
            <a:normAutofit/>
          </a:bodyPr>
          <a:lstStyle/>
          <a:p>
            <a:pPr algn="ct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 pos="8151419" algn="l"/>
              </a:tabLst>
            </a:pPr>
            <a:r>
              <a:rPr lang="it-IT" altLang="it-IT" sz="2903" dirty="0"/>
              <a:t>La “stabilizzazione” dei crediti pecuniari e non </a:t>
            </a:r>
            <a:br>
              <a:rPr lang="it-IT" altLang="it-IT" sz="2903" dirty="0"/>
            </a:br>
            <a:r>
              <a:rPr lang="it-IT" altLang="it-IT" sz="2903" dirty="0"/>
              <a:t>(art. 158 e art. 154)</a:t>
            </a:r>
          </a:p>
        </p:txBody>
      </p:sp>
      <p:sp>
        <p:nvSpPr>
          <p:cNvPr id="4098" name="Rectangle 2">
            <a:extLst>
              <a:ext uri="{FF2B5EF4-FFF2-40B4-BE49-F238E27FC236}">
                <a16:creationId xmlns:a16="http://schemas.microsoft.com/office/drawing/2014/main" id="{6A07676D-4BBE-1242-AE67-03DFA614BC4D}"/>
              </a:ext>
            </a:extLst>
          </p:cNvPr>
          <p:cNvSpPr>
            <a:spLocks noGrp="1" noChangeArrowheads="1"/>
          </p:cNvSpPr>
          <p:nvPr>
            <p:ph type="body" idx="1"/>
          </p:nvPr>
        </p:nvSpPr>
        <p:spPr>
          <a:xfrm>
            <a:off x="808892" y="1508760"/>
            <a:ext cx="10666827" cy="4827906"/>
          </a:xfrm>
        </p:spPr>
        <p:txBody>
          <a:bodyPr vert="horz" lIns="91440" tIns="16003" rIns="91440" bIns="45720" rtlCol="0">
            <a:normAutofit/>
          </a:bodyPr>
          <a:lstStyle/>
          <a:p>
            <a:pPr marL="377327" indent="-282275" algn="just">
              <a:buSzPct val="45000"/>
              <a:buFont typeface="StarSymbol" charset="0"/>
              <a:buChar char="●"/>
              <a:tabLst>
                <a:tab pos="377327" algn="l"/>
                <a:tab pos="472379" algn="l"/>
                <a:tab pos="879950" algn="l"/>
                <a:tab pos="1287521" algn="l"/>
                <a:tab pos="1695092" algn="l"/>
                <a:tab pos="2102663" algn="l"/>
                <a:tab pos="2510234" algn="l"/>
                <a:tab pos="2917805" algn="l"/>
                <a:tab pos="3325376" algn="l"/>
                <a:tab pos="3732947" algn="l"/>
                <a:tab pos="4140518" algn="l"/>
                <a:tab pos="4548088" algn="l"/>
                <a:tab pos="4955660" algn="l"/>
                <a:tab pos="5363230" algn="l"/>
                <a:tab pos="5770802" algn="l"/>
                <a:tab pos="6178372" algn="l"/>
                <a:tab pos="6585944" algn="l"/>
                <a:tab pos="6993514" algn="l"/>
                <a:tab pos="7401085" algn="l"/>
                <a:tab pos="7808656" algn="l"/>
                <a:tab pos="8216227" algn="l"/>
              </a:tabLst>
              <a:defRPr/>
            </a:pPr>
            <a:r>
              <a:rPr lang="it-IT" altLang="it-IT" sz="2400" dirty="0"/>
              <a:t>art. 158 </a:t>
            </a:r>
            <a:r>
              <a:rPr lang="it-IT" altLang="it-IT" sz="2400" dirty="0" err="1"/>
              <a:t>c.c.i.i</a:t>
            </a:r>
            <a:r>
              <a:rPr lang="it-IT" altLang="it-IT" sz="2400" dirty="0"/>
              <a:t>. i crediti </a:t>
            </a:r>
            <a:r>
              <a:rPr lang="it-IT" altLang="it-IT" sz="2400" dirty="0">
                <a:highlight>
                  <a:srgbClr val="FFFF00"/>
                </a:highlight>
              </a:rPr>
              <a:t>non pecuniari</a:t>
            </a:r>
            <a:r>
              <a:rPr lang="it-IT" altLang="it-IT" sz="2400" dirty="0"/>
              <a:t>: </a:t>
            </a:r>
          </a:p>
          <a:p>
            <a:pPr marL="391729" indent="-279395" algn="just">
              <a:buSzPct val="45000"/>
              <a:buNone/>
              <a:tabLst>
                <a:tab pos="377327" algn="l"/>
                <a:tab pos="472379" algn="l"/>
                <a:tab pos="879950" algn="l"/>
                <a:tab pos="1287521" algn="l"/>
                <a:tab pos="1695092" algn="l"/>
                <a:tab pos="2102663" algn="l"/>
                <a:tab pos="2510234" algn="l"/>
                <a:tab pos="2917805" algn="l"/>
                <a:tab pos="3325376" algn="l"/>
                <a:tab pos="3732947" algn="l"/>
                <a:tab pos="4140518" algn="l"/>
                <a:tab pos="4548088" algn="l"/>
                <a:tab pos="4955660" algn="l"/>
                <a:tab pos="5363230" algn="l"/>
                <a:tab pos="5770802" algn="l"/>
                <a:tab pos="6178372" algn="l"/>
                <a:tab pos="6585944" algn="l"/>
                <a:tab pos="6993514" algn="l"/>
                <a:tab pos="7401085" algn="l"/>
                <a:tab pos="7808656" algn="l"/>
                <a:tab pos="8216227" algn="l"/>
              </a:tabLst>
              <a:defRPr/>
            </a:pPr>
            <a:r>
              <a:rPr lang="it-IT" altLang="it-IT" sz="2400" dirty="0"/>
              <a:t>crediti </a:t>
            </a:r>
            <a:r>
              <a:rPr lang="it-IT" altLang="it-IT" sz="2400" dirty="0">
                <a:solidFill>
                  <a:srgbClr val="FF0000"/>
                </a:solidFill>
              </a:rPr>
              <a:t>non scaduti</a:t>
            </a:r>
            <a:r>
              <a:rPr lang="it-IT" altLang="it-IT" sz="2400" dirty="0"/>
              <a:t>, aventi per oggetto:</a:t>
            </a:r>
          </a:p>
          <a:p>
            <a:pPr marL="391729" indent="-279395" algn="just">
              <a:buSzPct val="45000"/>
              <a:buNone/>
              <a:tabLst>
                <a:tab pos="377327" algn="l"/>
                <a:tab pos="472379" algn="l"/>
                <a:tab pos="879950" algn="l"/>
                <a:tab pos="1287521" algn="l"/>
                <a:tab pos="1695092" algn="l"/>
                <a:tab pos="2102663" algn="l"/>
                <a:tab pos="2510234" algn="l"/>
                <a:tab pos="2917805" algn="l"/>
                <a:tab pos="3325376" algn="l"/>
                <a:tab pos="3732947" algn="l"/>
                <a:tab pos="4140518" algn="l"/>
                <a:tab pos="4548088" algn="l"/>
                <a:tab pos="4955660" algn="l"/>
                <a:tab pos="5363230" algn="l"/>
                <a:tab pos="5770802" algn="l"/>
                <a:tab pos="6178372" algn="l"/>
                <a:tab pos="6585944" algn="l"/>
                <a:tab pos="6993514" algn="l"/>
                <a:tab pos="7401085" algn="l"/>
                <a:tab pos="7808656" algn="l"/>
                <a:tab pos="8216227" algn="l"/>
              </a:tabLst>
              <a:defRPr/>
            </a:pPr>
            <a:r>
              <a:rPr lang="it-IT" altLang="it-IT" sz="2400" dirty="0"/>
              <a:t>- una prestazione in danaro determinata </a:t>
            </a:r>
            <a:r>
              <a:rPr lang="it-IT" altLang="it-IT" sz="2400" b="1" dirty="0"/>
              <a:t>con riferimento ad altri valori</a:t>
            </a:r>
            <a:r>
              <a:rPr lang="it-IT" altLang="it-IT" sz="2400" dirty="0"/>
              <a:t> (es. contratto con clausola penale regolata con moneta diversa dall'euro)</a:t>
            </a:r>
          </a:p>
          <a:p>
            <a:pPr marL="391729" indent="-279395" algn="just">
              <a:buSzPct val="45000"/>
              <a:buNone/>
              <a:tabLst>
                <a:tab pos="377327" algn="l"/>
                <a:tab pos="472379" algn="l"/>
                <a:tab pos="879950" algn="l"/>
                <a:tab pos="1287521" algn="l"/>
                <a:tab pos="1695092" algn="l"/>
                <a:tab pos="2102663" algn="l"/>
                <a:tab pos="2510234" algn="l"/>
                <a:tab pos="2917805" algn="l"/>
                <a:tab pos="3325376" algn="l"/>
                <a:tab pos="3732947" algn="l"/>
                <a:tab pos="4140518" algn="l"/>
                <a:tab pos="4548088" algn="l"/>
                <a:tab pos="4955660" algn="l"/>
                <a:tab pos="5363230" algn="l"/>
                <a:tab pos="5770802" algn="l"/>
                <a:tab pos="6178372" algn="l"/>
                <a:tab pos="6585944" algn="l"/>
                <a:tab pos="6993514" algn="l"/>
                <a:tab pos="7401085" algn="l"/>
                <a:tab pos="7808656" algn="l"/>
                <a:tab pos="8216227" algn="l"/>
              </a:tabLst>
              <a:defRPr/>
            </a:pPr>
            <a:r>
              <a:rPr lang="it-IT" altLang="it-IT" sz="2400" dirty="0"/>
              <a:t>- o aventi per oggetto </a:t>
            </a:r>
            <a:r>
              <a:rPr lang="it-IT" altLang="it-IT" sz="2400" b="1" dirty="0"/>
              <a:t>una prestazione diversa dal danaro</a:t>
            </a:r>
            <a:r>
              <a:rPr lang="it-IT" altLang="it-IT" sz="2400" dirty="0"/>
              <a:t> </a:t>
            </a:r>
            <a:r>
              <a:rPr lang="it-IT" altLang="it-IT" sz="2400" i="1" dirty="0"/>
              <a:t>(es. il cliente dell'impresa che attendeva la fornitura di merce e che ora vanta il credito per inadempimento ex art. 1218 c.c.)</a:t>
            </a:r>
          </a:p>
          <a:p>
            <a:pPr marL="387409" indent="-282275" algn="just">
              <a:buSzPct val="45000"/>
              <a:buNone/>
              <a:tabLst>
                <a:tab pos="377327" algn="l"/>
                <a:tab pos="472379" algn="l"/>
                <a:tab pos="879950" algn="l"/>
                <a:tab pos="1287521" algn="l"/>
                <a:tab pos="1695092" algn="l"/>
                <a:tab pos="2102663" algn="l"/>
                <a:tab pos="2510234" algn="l"/>
                <a:tab pos="2917805" algn="l"/>
                <a:tab pos="3325376" algn="l"/>
                <a:tab pos="3732947" algn="l"/>
                <a:tab pos="4140518" algn="l"/>
                <a:tab pos="4548088" algn="l"/>
                <a:tab pos="4955660" algn="l"/>
                <a:tab pos="5363230" algn="l"/>
                <a:tab pos="5770802" algn="l"/>
                <a:tab pos="6178372" algn="l"/>
                <a:tab pos="6585944" algn="l"/>
                <a:tab pos="6993514" algn="l"/>
                <a:tab pos="7401085" algn="l"/>
                <a:tab pos="7808656" algn="l"/>
                <a:tab pos="8216227" algn="l"/>
              </a:tabLst>
              <a:defRPr/>
            </a:pPr>
            <a:r>
              <a:rPr lang="it-IT" altLang="it-IT" sz="2400" dirty="0"/>
              <a:t>i c.d. </a:t>
            </a:r>
            <a:r>
              <a:rPr lang="it-IT" altLang="it-IT" sz="2400" dirty="0">
                <a:solidFill>
                  <a:srgbClr val="FF0000"/>
                </a:solidFill>
              </a:rPr>
              <a:t>crediti di valore</a:t>
            </a:r>
            <a:r>
              <a:rPr lang="it-IT" altLang="it-IT" sz="2400" dirty="0"/>
              <a:t>:</a:t>
            </a:r>
          </a:p>
          <a:p>
            <a:pPr algn="just"/>
            <a:r>
              <a:rPr lang="it-IT" sz="2200" dirty="0"/>
              <a:t>Tali crediti </a:t>
            </a:r>
            <a:r>
              <a:rPr lang="it-IT" sz="2200" b="1" dirty="0"/>
              <a:t>se non ancora scaduti</a:t>
            </a:r>
            <a:r>
              <a:rPr lang="it-IT" sz="2200" dirty="0"/>
              <a:t>, concorreranno secondo il loro valore </a:t>
            </a:r>
            <a:r>
              <a:rPr lang="it-IT" sz="2200" u="sng" dirty="0"/>
              <a:t>alla data della dichiarazione </a:t>
            </a:r>
            <a:r>
              <a:rPr lang="it-IT" sz="2200" dirty="0"/>
              <a:t>di </a:t>
            </a:r>
            <a:r>
              <a:rPr lang="it-IT" sz="2200" dirty="0" err="1"/>
              <a:t>l.g</a:t>
            </a:r>
            <a:r>
              <a:rPr lang="it-IT" sz="2200" dirty="0"/>
              <a:t>.; mentre, </a:t>
            </a:r>
            <a:r>
              <a:rPr lang="it-IT" sz="2200" b="1" dirty="0"/>
              <a:t>se scaduti</a:t>
            </a:r>
            <a:r>
              <a:rPr lang="it-IT" sz="2200" dirty="0"/>
              <a:t>, secondo il valore </a:t>
            </a:r>
            <a:r>
              <a:rPr lang="it-IT" sz="2200" u="sng" dirty="0"/>
              <a:t>che la prestazione avrebbe avuto alla data di scadenza</a:t>
            </a:r>
            <a:r>
              <a:rPr lang="it-IT" sz="2200" dirty="0"/>
              <a:t>, aumentato semmai dal valore del credito al risarcimento per il ritardo sino al giorno del fallimento.</a:t>
            </a:r>
          </a:p>
          <a:p>
            <a:endParaRPr lang="it-IT"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2822</Words>
  <Application>Microsoft Macintosh PowerPoint</Application>
  <PresentationFormat>Widescreen</PresentationFormat>
  <Paragraphs>121</Paragraphs>
  <Slides>21</Slides>
  <Notes>8</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21</vt:i4>
      </vt:variant>
    </vt:vector>
  </HeadingPairs>
  <TitlesOfParts>
    <vt:vector size="28" baseType="lpstr">
      <vt:lpstr>Arial</vt:lpstr>
      <vt:lpstr>Calibri</vt:lpstr>
      <vt:lpstr>Calibri Light</vt:lpstr>
      <vt:lpstr>StarSymbol</vt:lpstr>
      <vt:lpstr>Times New Roman</vt:lpstr>
      <vt:lpstr>Wingdings</vt:lpstr>
      <vt:lpstr>Tema di Office</vt:lpstr>
      <vt:lpstr>Effetti della liquidazione giudiziale per i creditori</vt:lpstr>
      <vt:lpstr>L’apertura della  Liquidazione Giudiziale </vt:lpstr>
      <vt:lpstr>Proporzionalità Vs Preferenza</vt:lpstr>
      <vt:lpstr>Focus: i creditori estranei al concorso</vt:lpstr>
      <vt:lpstr>L’apertura del concorso fra i creditori</vt:lpstr>
      <vt:lpstr>(segue)</vt:lpstr>
      <vt:lpstr>Le eccezioni al blocco delle azioni esecutive</vt:lpstr>
      <vt:lpstr>La “cristallizzazione” del patrimonio concorsuale: la finalità delle regole sui creditori</vt:lpstr>
      <vt:lpstr>La “stabilizzazione” dei crediti pecuniari e non  (art. 158 e art. 154)</vt:lpstr>
      <vt:lpstr> I crediti pecuniari</vt:lpstr>
      <vt:lpstr>I crediti pecuniari non scaduti</vt:lpstr>
      <vt:lpstr>(segue) i crediti condizionali </vt:lpstr>
      <vt:lpstr>(segue) crediti verso più obbligati in solido</vt:lpstr>
      <vt:lpstr>La l.g. di due o più obbligati in solido</vt:lpstr>
      <vt:lpstr>(segue)</vt:lpstr>
      <vt:lpstr>(segue)</vt:lpstr>
      <vt:lpstr>il creditore principale  Vs il diritto di regresso</vt:lpstr>
      <vt:lpstr>La compensazione</vt:lpstr>
      <vt:lpstr>(segue)</vt:lpstr>
      <vt:lpstr>(segue)</vt:lpstr>
      <vt:lpstr>(segue)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Effetti del fallimento per i creditori</dc:title>
  <dc:creator>Microsoft Office User</dc:creator>
  <cp:lastModifiedBy>RICCARDO FAVA</cp:lastModifiedBy>
  <cp:revision>20</cp:revision>
  <dcterms:created xsi:type="dcterms:W3CDTF">2022-03-06T08:51:23Z</dcterms:created>
  <dcterms:modified xsi:type="dcterms:W3CDTF">2026-03-02T09:32:33Z</dcterms:modified>
</cp:coreProperties>
</file>