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2" r:id="rId17"/>
    <p:sldId id="274" r:id="rId18"/>
  </p:sldIdLst>
  <p:sldSz cx="9144000" cy="6858000" type="screen4x3"/>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4"/>
  </p:normalViewPr>
  <p:slideViewPr>
    <p:cSldViewPr snapToGrid="0" snapToObjects="1">
      <p:cViewPr varScale="1">
        <p:scale>
          <a:sx n="112" d="100"/>
          <a:sy n="112" d="100"/>
        </p:scale>
        <p:origin x="16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8"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9"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3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34" name="Immagine 33"/>
          <p:cNvPicPr/>
          <p:nvPr/>
        </p:nvPicPr>
        <p:blipFill>
          <a:blip r:embed="rId2"/>
          <a:stretch>
            <a:fillRect/>
          </a:stretch>
        </p:blipFill>
        <p:spPr>
          <a:xfrm>
            <a:off x="5492160" y="3681360"/>
            <a:ext cx="2378160" cy="1896840"/>
          </a:xfrm>
          <a:prstGeom prst="rect">
            <a:avLst/>
          </a:prstGeom>
          <a:ln>
            <a:noFill/>
          </a:ln>
        </p:spPr>
      </p:pic>
      <p:pic>
        <p:nvPicPr>
          <p:cNvPr id="35" name="Immagine 34"/>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9"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1"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3"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44"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49"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50"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22924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2"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53"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4"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6"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5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58"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0" name="PlaceHolder 2"/>
          <p:cNvSpPr>
            <a:spLocks noGrp="1"/>
          </p:cNvSpPr>
          <p:nvPr>
            <p:ph type="body"/>
          </p:nvPr>
        </p:nvSpPr>
        <p:spPr>
          <a:xfrm>
            <a:off x="457200" y="1604520"/>
            <a:ext cx="8229240" cy="1896840"/>
          </a:xfrm>
          <a:prstGeom prst="rect">
            <a:avLst/>
          </a:prstGeom>
        </p:spPr>
        <p:txBody>
          <a:bodyPr wrap="none" lIns="0" tIns="0" rIns="0" bIns="0"/>
          <a:lstStyle/>
          <a:p>
            <a:endParaRPr/>
          </a:p>
        </p:txBody>
      </p:sp>
      <p:sp>
        <p:nvSpPr>
          <p:cNvPr id="61" name="PlaceHolder 3"/>
          <p:cNvSpPr>
            <a:spLocks noGrp="1"/>
          </p:cNvSpPr>
          <p:nvPr>
            <p:ph type="body"/>
          </p:nvPr>
        </p:nvSpPr>
        <p:spPr>
          <a:xfrm>
            <a:off x="457200" y="3681720"/>
            <a:ext cx="822924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3"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4"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65"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
        <p:nvSpPr>
          <p:cNvPr id="66" name="PlaceHolder 5"/>
          <p:cNvSpPr>
            <a:spLocks noGrp="1"/>
          </p:cNvSpPr>
          <p:nvPr>
            <p:ph type="body"/>
          </p:nvPr>
        </p:nvSpPr>
        <p:spPr>
          <a:xfrm>
            <a:off x="457200" y="3681720"/>
            <a:ext cx="401544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8"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69"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pic>
        <p:nvPicPr>
          <p:cNvPr id="70" name="Immagine 69"/>
          <p:cNvPicPr/>
          <p:nvPr/>
        </p:nvPicPr>
        <p:blipFill>
          <a:blip r:embed="rId2"/>
          <a:stretch>
            <a:fillRect/>
          </a:stretch>
        </p:blipFill>
        <p:spPr>
          <a:xfrm>
            <a:off x="5492160" y="3681360"/>
            <a:ext cx="2378160" cy="1896840"/>
          </a:xfrm>
          <a:prstGeom prst="rect">
            <a:avLst/>
          </a:prstGeom>
          <a:ln>
            <a:noFill/>
          </a:ln>
        </p:spPr>
      </p:pic>
      <p:pic>
        <p:nvPicPr>
          <p:cNvPr id="71" name="Immagine 70"/>
          <p:cNvPicPr/>
          <p:nvPr/>
        </p:nvPicPr>
        <p:blipFill>
          <a:blip r:embed="rId2"/>
          <a:stretch>
            <a:fillRect/>
          </a:stretch>
        </p:blipFill>
        <p:spPr>
          <a:xfrm>
            <a:off x="1275840" y="3681360"/>
            <a:ext cx="2378160" cy="18968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22924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8" name="PlaceHolder 3"/>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4015440" cy="1896840"/>
          </a:xfrm>
          <a:prstGeom prst="rect">
            <a:avLst/>
          </a:prstGeom>
        </p:spPr>
        <p:txBody>
          <a:bodyPr wrap="none" lIns="0" tIns="0" rIns="0" bIns="0"/>
          <a:lstStyle/>
          <a:p>
            <a:endParaRPr/>
          </a:p>
        </p:txBody>
      </p:sp>
      <p:sp>
        <p:nvSpPr>
          <p:cNvPr id="14" name="PlaceHolder 4"/>
          <p:cNvSpPr>
            <a:spLocks noGrp="1"/>
          </p:cNvSpPr>
          <p:nvPr>
            <p:ph type="body"/>
          </p:nvPr>
        </p:nvSpPr>
        <p:spPr>
          <a:xfrm>
            <a:off x="4673520" y="1604520"/>
            <a:ext cx="401544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4015440" cy="3977280"/>
          </a:xfrm>
          <a:prstGeom prst="rect">
            <a:avLst/>
          </a:prstGeom>
        </p:spPr>
        <p:txBody>
          <a:bodyPr wrap="none" lIns="0" tIns="0" rIns="0" bIns="0"/>
          <a:lstStyle/>
          <a:p>
            <a:endParaRPr/>
          </a:p>
        </p:txBody>
      </p:sp>
      <p:sp>
        <p:nvSpPr>
          <p:cNvPr id="17"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18" name="PlaceHolder 4"/>
          <p:cNvSpPr>
            <a:spLocks noGrp="1"/>
          </p:cNvSpPr>
          <p:nvPr>
            <p:ph type="body"/>
          </p:nvPr>
        </p:nvSpPr>
        <p:spPr>
          <a:xfrm>
            <a:off x="4673520" y="3681720"/>
            <a:ext cx="401544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4015440" cy="1896840"/>
          </a:xfrm>
          <a:prstGeom prst="rect">
            <a:avLst/>
          </a:prstGeom>
        </p:spPr>
        <p:txBody>
          <a:bodyPr wrap="none" lIns="0" tIns="0" rIns="0" bIns="0"/>
          <a:lstStyle/>
          <a:p>
            <a:endParaRPr/>
          </a:p>
        </p:txBody>
      </p:sp>
      <p:sp>
        <p:nvSpPr>
          <p:cNvPr id="21" name="PlaceHolder 3"/>
          <p:cNvSpPr>
            <a:spLocks noGrp="1"/>
          </p:cNvSpPr>
          <p:nvPr>
            <p:ph type="body"/>
          </p:nvPr>
        </p:nvSpPr>
        <p:spPr>
          <a:xfrm>
            <a:off x="4673520" y="1604520"/>
            <a:ext cx="401544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22852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8880" cy="1144800"/>
          </a:xfrm>
          <a:prstGeom prst="rect">
            <a:avLst/>
          </a:prstGeom>
        </p:spPr>
        <p:txBody>
          <a:bodyPr wrap="none" lIns="0" tIns="0" rIns="0" bIns="0" anchor="ctr"/>
          <a:lstStyle/>
          <a:p>
            <a:r>
              <a:rPr lang="it-IT"/>
              <a:t>Fate clic per modificare il formato del testo del titolo</a:t>
            </a:r>
            <a:endParaRPr/>
          </a:p>
        </p:txBody>
      </p:sp>
      <p:sp>
        <p:nvSpPr>
          <p:cNvPr id="3" name="PlaceHolder 2"/>
          <p:cNvSpPr>
            <a:spLocks noGrp="1"/>
          </p:cNvSpPr>
          <p:nvPr>
            <p:ph type="body"/>
          </p:nvPr>
        </p:nvSpPr>
        <p:spPr>
          <a:xfrm>
            <a:off x="457200" y="1604520"/>
            <a:ext cx="8228880" cy="397692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it-IT"/>
              <a:t>Fate clic per modificare il formato del testo del titolo</a:t>
            </a:r>
            <a:endParaRPr/>
          </a:p>
        </p:txBody>
      </p:sp>
      <p:sp>
        <p:nvSpPr>
          <p:cNvPr id="37" name="PlaceHolder 2"/>
          <p:cNvSpPr>
            <a:spLocks noGrp="1"/>
          </p:cNvSpPr>
          <p:nvPr>
            <p:ph type="body"/>
          </p:nvPr>
        </p:nvSpPr>
        <p:spPr>
          <a:xfrm>
            <a:off x="457200" y="1604520"/>
            <a:ext cx="8229240" cy="3977280"/>
          </a:xfrm>
          <a:prstGeom prst="rect">
            <a:avLst/>
          </a:prstGeom>
        </p:spPr>
        <p:txBody>
          <a:bodyPr wrap="none" lIns="0" tIns="0" rIns="0" bIns="0"/>
          <a:lstStyle/>
          <a:p>
            <a:pPr>
              <a:buSzPct val="25000"/>
              <a:buFont typeface="StarSymbol"/>
              <a:buChar char=""/>
            </a:pPr>
            <a:r>
              <a:rPr lang="it-IT"/>
              <a:t>Fate clic per modificare il formato del testo della struttura</a:t>
            </a:r>
            <a:endParaRPr/>
          </a:p>
          <a:p>
            <a:pPr lvl="1">
              <a:buSzPct val="25000"/>
              <a:buFont typeface="StarSymbol"/>
              <a:buChar char=""/>
            </a:pPr>
            <a:r>
              <a:rPr lang="it-IT"/>
              <a:t>Secondo livello struttura</a:t>
            </a:r>
            <a:endParaRPr/>
          </a:p>
          <a:p>
            <a:pPr lvl="2">
              <a:buSzPct val="25000"/>
              <a:buFont typeface="StarSymbol"/>
              <a:buChar char=""/>
            </a:pPr>
            <a:r>
              <a:rPr lang="it-IT"/>
              <a:t>Terzo livello struttura</a:t>
            </a:r>
            <a:endParaRPr/>
          </a:p>
          <a:p>
            <a:pPr lvl="3">
              <a:buSzPct val="25000"/>
              <a:buFont typeface="StarSymbol"/>
              <a:buChar char=""/>
            </a:pPr>
            <a:r>
              <a:rPr lang="it-IT"/>
              <a:t>Quarto livello struttura</a:t>
            </a:r>
            <a:endParaRPr/>
          </a:p>
          <a:p>
            <a:pPr lvl="4">
              <a:buSzPct val="25000"/>
              <a:buFont typeface="StarSymbol"/>
              <a:buChar char=""/>
            </a:pPr>
            <a:r>
              <a:rPr lang="it-IT"/>
              <a:t>Quinto livello struttura</a:t>
            </a:r>
            <a:endParaRPr/>
          </a:p>
          <a:p>
            <a:pPr lvl="5">
              <a:buSzPct val="25000"/>
              <a:buFont typeface="StarSymbol"/>
              <a:buChar char=""/>
            </a:pPr>
            <a:r>
              <a:rPr lang="it-IT"/>
              <a:t>Sesto livello struttura</a:t>
            </a:r>
            <a:endParaRPr/>
          </a:p>
          <a:p>
            <a:pPr lvl="6">
              <a:buSzPct val="25000"/>
              <a:buFont typeface="StarSymbol"/>
              <a:buChar char=""/>
            </a:pPr>
            <a:r>
              <a:rPr lang="it-IT"/>
              <a:t>Settimo livello struttura</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p:nvPr/>
        </p:nvSpPr>
        <p:spPr>
          <a:xfrm>
            <a:off x="685800" y="2130480"/>
            <a:ext cx="7771320" cy="146880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impugnazioni dello stato passivo</a:t>
            </a:r>
            <a:endParaRPr/>
          </a:p>
          <a:p>
            <a:pPr algn="ctr">
              <a:lnSpc>
                <a:spcPct val="100000"/>
              </a:lnSpc>
            </a:pPr>
            <a:endParaRPr/>
          </a:p>
          <a:p>
            <a:pPr algn="ctr">
              <a:lnSpc>
                <a:spcPct val="100000"/>
              </a:lnSpc>
            </a:pPr>
            <a:r>
              <a:rPr lang="it-IT" sz="4400">
                <a:solidFill>
                  <a:srgbClr val="000000"/>
                </a:solidFill>
                <a:latin typeface="Calibri"/>
              </a:rPr>
              <a:t>PARTE II</a:t>
            </a:r>
            <a:endParaRPr/>
          </a:p>
        </p:txBody>
      </p:sp>
      <p:sp>
        <p:nvSpPr>
          <p:cNvPr id="73" name="CustomShape 2"/>
          <p:cNvSpPr/>
          <p:nvPr/>
        </p:nvSpPr>
        <p:spPr>
          <a:xfrm>
            <a:off x="1371600" y="3886200"/>
            <a:ext cx="6399720" cy="1751400"/>
          </a:xfrm>
          <a:prstGeom prst="rect">
            <a:avLst/>
          </a:prstGeom>
          <a:noFill/>
          <a:ln>
            <a:noFill/>
          </a:ln>
        </p:spPr>
        <p:txBody>
          <a:bodyPr/>
          <a:lstStyle/>
          <a:p>
            <a:endParaRPr lang="it-IT"/>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La revocazione</a:t>
            </a:r>
            <a:endParaRPr/>
          </a:p>
        </p:txBody>
      </p:sp>
      <p:sp>
        <p:nvSpPr>
          <p:cNvPr id="93"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endParaRPr dirty="0"/>
          </a:p>
          <a:p>
            <a:pPr algn="just">
              <a:lnSpc>
                <a:spcPct val="100000"/>
              </a:lnSpc>
            </a:pPr>
            <a:r>
              <a:rPr lang="it-IT" sz="2600" dirty="0">
                <a:solidFill>
                  <a:srgbClr val="000000"/>
                </a:solidFill>
                <a:latin typeface="Calibri"/>
              </a:rPr>
              <a:t>	</a:t>
            </a:r>
            <a:r>
              <a:rPr lang="it-IT" sz="3200" dirty="0">
                <a:solidFill>
                  <a:srgbClr val="000000"/>
                </a:solidFill>
                <a:latin typeface="Calibri" panose="020F0502020204030204" pitchFamily="34" charset="0"/>
                <a:cs typeface="Calibri" panose="020F0502020204030204" pitchFamily="34" charset="0"/>
              </a:rPr>
              <a:t>Sono </a:t>
            </a:r>
            <a:r>
              <a:rPr lang="it-IT" sz="3200" dirty="0">
                <a:solidFill>
                  <a:srgbClr val="FF0000"/>
                </a:solidFill>
                <a:latin typeface="Calibri" panose="020F0502020204030204" pitchFamily="34" charset="0"/>
                <a:cs typeface="Calibri" panose="020F0502020204030204" pitchFamily="34" charset="0"/>
              </a:rPr>
              <a:t>legittimate</a:t>
            </a:r>
            <a:r>
              <a:rPr lang="it-IT" sz="3200" dirty="0">
                <a:solidFill>
                  <a:srgbClr val="000000"/>
                </a:solidFill>
                <a:latin typeface="Calibri" panose="020F0502020204030204" pitchFamily="34" charset="0"/>
                <a:cs typeface="Calibri" panose="020F0502020204030204" pitchFamily="34" charset="0"/>
              </a:rPr>
              <a:t> sia le parti del giudizio di accertamento del passivo, sia terzi estranei (i titolari di diritto dipendente). </a:t>
            </a:r>
            <a:endParaRPr sz="3200" dirty="0">
              <a:latin typeface="Calibri" panose="020F0502020204030204" pitchFamily="34" charset="0"/>
              <a:cs typeface="Calibri" panose="020F0502020204030204" pitchFamily="34" charset="0"/>
            </a:endParaRPr>
          </a:p>
          <a:p>
            <a:pPr algn="just">
              <a:lnSpc>
                <a:spcPct val="100000"/>
              </a:lnSpc>
            </a:pPr>
            <a:endParaRPr sz="3200"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	Non è legittimato il fallito.</a:t>
            </a:r>
            <a:endParaRPr sz="32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Originalità dei motivi</a:t>
            </a:r>
            <a:endParaRPr/>
          </a:p>
        </p:txBody>
      </p:sp>
      <p:sp>
        <p:nvSpPr>
          <p:cNvPr id="95"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400" dirty="0">
                <a:solidFill>
                  <a:srgbClr val="000000"/>
                </a:solidFill>
                <a:latin typeface="Calibri"/>
              </a:rPr>
              <a:t>I motivi sono regolati in modo del tutto coincidente con i rimedi ordinari:</a:t>
            </a:r>
            <a:endParaRPr dirty="0"/>
          </a:p>
          <a:p>
            <a:pPr algn="just">
              <a:lnSpc>
                <a:spcPct val="100000"/>
              </a:lnSpc>
              <a:buFont typeface="Arial"/>
              <a:buChar char="-"/>
            </a:pPr>
            <a:r>
              <a:rPr lang="it-IT" sz="2400" dirty="0">
                <a:solidFill>
                  <a:srgbClr val="FF0000"/>
                </a:solidFill>
                <a:latin typeface="Calibri"/>
              </a:rPr>
              <a:t>la falsità della prova non deve essere accertata da altro giudice penale o civile </a:t>
            </a:r>
            <a:r>
              <a:rPr lang="it-IT" sz="2400" dirty="0">
                <a:solidFill>
                  <a:srgbClr val="000000"/>
                </a:solidFill>
                <a:latin typeface="Calibri"/>
              </a:rPr>
              <a:t>potendo essere accertata anche dal giudice della revocazione;</a:t>
            </a:r>
            <a:endParaRPr dirty="0"/>
          </a:p>
          <a:p>
            <a:pPr algn="just">
              <a:lnSpc>
                <a:spcPct val="100000"/>
              </a:lnSpc>
              <a:buFont typeface="Arial"/>
              <a:buChar char="-"/>
            </a:pPr>
            <a:r>
              <a:rPr lang="it-IT" sz="2400" dirty="0">
                <a:solidFill>
                  <a:srgbClr val="000000"/>
                </a:solidFill>
                <a:latin typeface="Calibri"/>
              </a:rPr>
              <a:t>ha rilievo </a:t>
            </a:r>
            <a:r>
              <a:rPr lang="it-IT" sz="2400" dirty="0">
                <a:solidFill>
                  <a:srgbClr val="FF0000"/>
                </a:solidFill>
                <a:latin typeface="Calibri"/>
              </a:rPr>
              <a:t>il documento rinvenuto </a:t>
            </a:r>
            <a:r>
              <a:rPr lang="it-IT" sz="2400" dirty="0">
                <a:solidFill>
                  <a:srgbClr val="000000"/>
                </a:solidFill>
                <a:latin typeface="Calibri"/>
              </a:rPr>
              <a:t>non prodotto per causa non imputabile;</a:t>
            </a:r>
            <a:endParaRPr dirty="0"/>
          </a:p>
          <a:p>
            <a:pPr algn="just">
              <a:lnSpc>
                <a:spcPct val="100000"/>
              </a:lnSpc>
              <a:buFont typeface="Arial"/>
              <a:buChar char="-"/>
            </a:pPr>
            <a:r>
              <a:rPr lang="it-IT" sz="2400" dirty="0">
                <a:solidFill>
                  <a:srgbClr val="000000"/>
                </a:solidFill>
                <a:latin typeface="Calibri"/>
              </a:rPr>
              <a:t>per quanto richiamato il solo</a:t>
            </a:r>
            <a:r>
              <a:rPr lang="it-IT" sz="2400" dirty="0">
                <a:solidFill>
                  <a:srgbClr val="FF0000"/>
                </a:solidFill>
                <a:latin typeface="Calibri"/>
              </a:rPr>
              <a:t> dolo </a:t>
            </a:r>
            <a:r>
              <a:rPr lang="it-IT" sz="2400" dirty="0">
                <a:solidFill>
                  <a:srgbClr val="000000"/>
                </a:solidFill>
                <a:latin typeface="Calibri"/>
              </a:rPr>
              <a:t>come </a:t>
            </a:r>
            <a:r>
              <a:rPr lang="it-IT" sz="2400" i="1" dirty="0" err="1">
                <a:solidFill>
                  <a:srgbClr val="000000"/>
                </a:solidFill>
                <a:latin typeface="Calibri"/>
              </a:rPr>
              <a:t>species</a:t>
            </a:r>
            <a:r>
              <a:rPr lang="it-IT" sz="2400" dirty="0">
                <a:solidFill>
                  <a:srgbClr val="000000"/>
                </a:solidFill>
                <a:latin typeface="Calibri"/>
              </a:rPr>
              <a:t> deve intendersi ricompresa anche la </a:t>
            </a:r>
            <a:r>
              <a:rPr lang="it-IT" sz="2400" u="sng" dirty="0">
                <a:solidFill>
                  <a:srgbClr val="000000"/>
                </a:solidFill>
                <a:latin typeface="Calibri"/>
              </a:rPr>
              <a:t>collusione</a:t>
            </a:r>
            <a:r>
              <a:rPr lang="it-IT" sz="24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Mezzo straordinario</a:t>
            </a:r>
            <a:endParaRPr/>
          </a:p>
        </p:txBody>
      </p:sp>
      <p:sp>
        <p:nvSpPr>
          <p:cNvPr id="97"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nSpc>
                <a:spcPct val="100000"/>
              </a:lnSpc>
            </a:pPr>
            <a:endParaRPr dirty="0"/>
          </a:p>
          <a:p>
            <a:pPr algn="just">
              <a:lnSpc>
                <a:spcPct val="100000"/>
              </a:lnSpc>
            </a:pPr>
            <a:r>
              <a:rPr lang="it-IT" sz="3200" dirty="0">
                <a:solidFill>
                  <a:srgbClr val="000000"/>
                </a:solidFill>
                <a:latin typeface="Calibri"/>
              </a:rPr>
              <a:t>	E’ impugnabile solo il decreto definitivo, per inutile decorso dei termini di opposizione o di impugnazione, quindi </a:t>
            </a:r>
            <a:r>
              <a:rPr lang="it-IT" sz="3200" dirty="0">
                <a:solidFill>
                  <a:srgbClr val="000000"/>
                </a:solidFill>
                <a:highlight>
                  <a:srgbClr val="FFFF00"/>
                </a:highlight>
                <a:latin typeface="Calibri"/>
              </a:rPr>
              <a:t>già passato in giudicato</a:t>
            </a:r>
            <a:r>
              <a:rPr lang="it-IT" sz="32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Termini</a:t>
            </a:r>
            <a:endParaRPr/>
          </a:p>
        </p:txBody>
      </p:sp>
      <p:sp>
        <p:nvSpPr>
          <p:cNvPr id="9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L’impugnazione, in qualunque forma, deve essere proposta </a:t>
            </a:r>
            <a:r>
              <a:rPr lang="it-IT" sz="3200" dirty="0">
                <a:solidFill>
                  <a:srgbClr val="FF0000"/>
                </a:solidFill>
                <a:latin typeface="Calibri"/>
              </a:rPr>
              <a:t>entro 30 giorni:</a:t>
            </a:r>
          </a:p>
          <a:p>
            <a:pPr marL="457200" indent="-457200" algn="just">
              <a:lnSpc>
                <a:spcPct val="100000"/>
              </a:lnSpc>
              <a:buFontTx/>
              <a:buChar char="-"/>
            </a:pPr>
            <a:r>
              <a:rPr lang="it-IT" sz="3200" dirty="0">
                <a:solidFill>
                  <a:srgbClr val="000000"/>
                </a:solidFill>
                <a:highlight>
                  <a:srgbClr val="FFFF00"/>
                </a:highlight>
                <a:latin typeface="Calibri"/>
              </a:rPr>
              <a:t>dalla comunicazione </a:t>
            </a:r>
            <a:r>
              <a:rPr lang="it-IT" sz="3200" dirty="0">
                <a:solidFill>
                  <a:srgbClr val="000000"/>
                </a:solidFill>
                <a:latin typeface="Calibri"/>
              </a:rPr>
              <a:t>per </a:t>
            </a:r>
            <a:r>
              <a:rPr lang="it-IT" sz="3200" b="1" dirty="0" err="1">
                <a:solidFill>
                  <a:srgbClr val="000000"/>
                </a:solidFill>
                <a:latin typeface="Calibri"/>
              </a:rPr>
              <a:t>pec</a:t>
            </a:r>
            <a:r>
              <a:rPr lang="it-IT" sz="3200" dirty="0">
                <a:solidFill>
                  <a:srgbClr val="000000"/>
                </a:solidFill>
                <a:latin typeface="Calibri"/>
              </a:rPr>
              <a:t> dello stato passivo</a:t>
            </a:r>
          </a:p>
          <a:p>
            <a:pPr marL="457200" indent="-457200" algn="just">
              <a:lnSpc>
                <a:spcPct val="100000"/>
              </a:lnSpc>
              <a:buFontTx/>
              <a:buChar char="-"/>
            </a:pPr>
            <a:r>
              <a:rPr lang="it-IT" sz="3200" dirty="0">
                <a:solidFill>
                  <a:srgbClr val="000000"/>
                </a:solidFill>
                <a:latin typeface="Calibri"/>
              </a:rPr>
              <a:t> per la revocazione, </a:t>
            </a:r>
            <a:r>
              <a:rPr lang="it-IT" sz="3200" dirty="0">
                <a:solidFill>
                  <a:srgbClr val="000000"/>
                </a:solidFill>
                <a:highlight>
                  <a:srgbClr val="FFFF00"/>
                </a:highlight>
                <a:latin typeface="Calibri"/>
              </a:rPr>
              <a:t>dalla scoperta </a:t>
            </a:r>
            <a:r>
              <a:rPr lang="it-IT" sz="3200" dirty="0">
                <a:solidFill>
                  <a:srgbClr val="000000"/>
                </a:solidFill>
                <a:latin typeface="Calibri"/>
              </a:rPr>
              <a:t>del vizio (art. 207/1, 1° comma).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L’incompatibilità</a:t>
            </a:r>
            <a:endParaRPr/>
          </a:p>
        </p:txBody>
      </p:sp>
      <p:sp>
        <p:nvSpPr>
          <p:cNvPr id="101"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L’art. 207, 9° comma, stabilisce che: “</a:t>
            </a:r>
            <a:r>
              <a:rPr lang="it-IT" sz="3200" i="1" dirty="0">
                <a:solidFill>
                  <a:srgbClr val="000000"/>
                </a:solidFill>
                <a:latin typeface="Calibri"/>
              </a:rPr>
              <a:t>il giudice delegato al fallimento non può far parte del collegio</a:t>
            </a:r>
            <a:r>
              <a:rPr lang="it-IT" sz="3200" dirty="0">
                <a:solidFill>
                  <a:srgbClr val="000000"/>
                </a:solidFill>
                <a:latin typeface="Calibri"/>
              </a:rPr>
              <a:t>”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Il termine a difesa e costituzione del convenuto</a:t>
            </a:r>
            <a:endParaRPr/>
          </a:p>
        </p:txBody>
      </p:sp>
      <p:sp>
        <p:nvSpPr>
          <p:cNvPr id="105"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Il convenuto deve godere di</a:t>
            </a:r>
            <a:r>
              <a:rPr lang="it-IT" sz="3200" dirty="0">
                <a:solidFill>
                  <a:srgbClr val="FF0000"/>
                </a:solidFill>
                <a:latin typeface="Calibri"/>
              </a:rPr>
              <a:t> un termine a difesa di 30 giorni </a:t>
            </a:r>
            <a:r>
              <a:rPr lang="it-IT" sz="3200" dirty="0">
                <a:solidFill>
                  <a:srgbClr val="000000"/>
                </a:solidFill>
                <a:latin typeface="Calibri"/>
              </a:rPr>
              <a:t>tra notifica del ricorso e udienza e costituirsi </a:t>
            </a:r>
            <a:r>
              <a:rPr lang="it-IT" sz="3200" dirty="0">
                <a:solidFill>
                  <a:srgbClr val="FF0000"/>
                </a:solidFill>
                <a:latin typeface="Calibri"/>
              </a:rPr>
              <a:t>entro 10 giorni</a:t>
            </a:r>
            <a:r>
              <a:rPr lang="it-IT" sz="3200" dirty="0">
                <a:solidFill>
                  <a:srgbClr val="000000"/>
                </a:solidFill>
                <a:latin typeface="Calibri"/>
              </a:rPr>
              <a:t>, mediante memoria contenente a pena di decadenza, eccezioni riservate e indicazione dei mezzi di prova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dirty="0">
                <a:solidFill>
                  <a:srgbClr val="000000"/>
                </a:solidFill>
                <a:latin typeface="Calibri"/>
              </a:rPr>
              <a:t>Il decreto finale (art. </a:t>
            </a:r>
            <a:r>
              <a:rPr lang="it-IT" sz="4400">
                <a:solidFill>
                  <a:srgbClr val="000000"/>
                </a:solidFill>
                <a:latin typeface="Calibri"/>
              </a:rPr>
              <a:t>207, 14 comma)</a:t>
            </a:r>
            <a:endParaRPr dirty="0"/>
          </a:p>
        </p:txBody>
      </p:sp>
      <p:sp>
        <p:nvSpPr>
          <p:cNvPr id="10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La pronuncia finale avviene </a:t>
            </a:r>
            <a:r>
              <a:rPr lang="it-IT" sz="3200" dirty="0">
                <a:solidFill>
                  <a:srgbClr val="FF0000"/>
                </a:solidFill>
                <a:latin typeface="Calibri"/>
              </a:rPr>
              <a:t>con decreto </a:t>
            </a:r>
            <a:r>
              <a:rPr lang="it-IT" sz="3200" dirty="0">
                <a:solidFill>
                  <a:srgbClr val="000000"/>
                </a:solidFill>
                <a:latin typeface="Calibri"/>
              </a:rPr>
              <a:t>in coerenza con il rito camerale entro 60 giorni dall’udienza o dal termine per lo scambio di memorie finali.</a:t>
            </a:r>
            <a:endParaRPr dirty="0"/>
          </a:p>
          <a:p>
            <a:pPr algn="just">
              <a:lnSpc>
                <a:spcPct val="100000"/>
              </a:lnSpc>
            </a:pPr>
            <a:r>
              <a:rPr lang="it-IT" sz="3200" dirty="0">
                <a:solidFill>
                  <a:srgbClr val="000000"/>
                </a:solidFill>
                <a:latin typeface="Calibri"/>
              </a:rPr>
              <a:t>	Contro il decreto è dato soltanto </a:t>
            </a:r>
            <a:r>
              <a:rPr lang="it-IT" sz="3200" dirty="0">
                <a:solidFill>
                  <a:srgbClr val="000000"/>
                </a:solidFill>
                <a:highlight>
                  <a:srgbClr val="FFFF00"/>
                </a:highlight>
                <a:latin typeface="Calibri"/>
              </a:rPr>
              <a:t>ricorso per cassazione con termini abbreviati per 30 giorni.</a:t>
            </a:r>
            <a:endParaRPr dirty="0">
              <a:highlight>
                <a:srgbClr val="FFFF00"/>
              </a:highlight>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 impugnazioni avverso lo stato passivo</a:t>
            </a:r>
            <a:endParaRPr/>
          </a:p>
        </p:txBody>
      </p:sp>
      <p:sp>
        <p:nvSpPr>
          <p:cNvPr id="75"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2200" dirty="0">
                <a:solidFill>
                  <a:srgbClr val="000000"/>
                </a:solidFill>
                <a:latin typeface="Calibri"/>
              </a:rPr>
              <a:t>	All’art. 206 sono individuati tre rimedi avverso lo stato passivo:</a:t>
            </a:r>
            <a:endParaRPr dirty="0"/>
          </a:p>
          <a:p>
            <a:pPr>
              <a:lnSpc>
                <a:spcPct val="100000"/>
              </a:lnSpc>
            </a:pPr>
            <a:endParaRPr dirty="0"/>
          </a:p>
          <a:p>
            <a:pPr algn="just">
              <a:lnSpc>
                <a:spcPct val="100000"/>
              </a:lnSpc>
              <a:buFont typeface="Arial"/>
              <a:buChar char="-"/>
            </a:pPr>
            <a:r>
              <a:rPr lang="it-IT" sz="2200" dirty="0">
                <a:solidFill>
                  <a:srgbClr val="FF0000"/>
                </a:solidFill>
                <a:latin typeface="Calibri"/>
              </a:rPr>
              <a:t>l’opposizione</a:t>
            </a:r>
            <a:r>
              <a:rPr lang="it-IT" sz="2200" dirty="0">
                <a:solidFill>
                  <a:srgbClr val="000000"/>
                </a:solidFill>
                <a:latin typeface="Calibri"/>
              </a:rPr>
              <a:t>  proposta dal </a:t>
            </a:r>
            <a:r>
              <a:rPr lang="it-IT" sz="2200" dirty="0">
                <a:solidFill>
                  <a:srgbClr val="0000FF"/>
                </a:solidFill>
                <a:latin typeface="Calibri"/>
              </a:rPr>
              <a:t>creditore</a:t>
            </a:r>
            <a:r>
              <a:rPr lang="it-IT" sz="2200" dirty="0">
                <a:solidFill>
                  <a:srgbClr val="000000"/>
                </a:solidFill>
                <a:latin typeface="Calibri"/>
              </a:rPr>
              <a:t> o dal </a:t>
            </a:r>
            <a:r>
              <a:rPr lang="it-IT" sz="2200" dirty="0">
                <a:solidFill>
                  <a:srgbClr val="0000FF"/>
                </a:solidFill>
                <a:latin typeface="Calibri"/>
              </a:rPr>
              <a:t>titolare</a:t>
            </a:r>
            <a:r>
              <a:rPr lang="it-IT" sz="2200" dirty="0">
                <a:solidFill>
                  <a:srgbClr val="000000"/>
                </a:solidFill>
                <a:latin typeface="Calibri"/>
              </a:rPr>
              <a:t> del diritto sui beni che si è visto respingere la domanda tempestiva;</a:t>
            </a:r>
            <a:endParaRPr dirty="0"/>
          </a:p>
          <a:p>
            <a:pPr algn="just">
              <a:lnSpc>
                <a:spcPct val="100000"/>
              </a:lnSpc>
              <a:buFont typeface="Arial"/>
              <a:buChar char="-"/>
            </a:pPr>
            <a:r>
              <a:rPr lang="it-IT" sz="2200" dirty="0">
                <a:solidFill>
                  <a:srgbClr val="FF0000"/>
                </a:solidFill>
                <a:latin typeface="Calibri"/>
              </a:rPr>
              <a:t>l’impugnazione</a:t>
            </a:r>
            <a:r>
              <a:rPr lang="it-IT" sz="2200" dirty="0">
                <a:solidFill>
                  <a:srgbClr val="000000"/>
                </a:solidFill>
                <a:latin typeface="Calibri"/>
              </a:rPr>
              <a:t> del </a:t>
            </a:r>
            <a:r>
              <a:rPr lang="it-IT" sz="2200" dirty="0">
                <a:solidFill>
                  <a:srgbClr val="0000FF"/>
                </a:solidFill>
                <a:latin typeface="Calibri"/>
              </a:rPr>
              <a:t>creditore</a:t>
            </a:r>
            <a:r>
              <a:rPr lang="it-IT" sz="2200" dirty="0">
                <a:solidFill>
                  <a:srgbClr val="000000"/>
                </a:solidFill>
                <a:latin typeface="Calibri"/>
              </a:rPr>
              <a:t> concorrente o del </a:t>
            </a:r>
            <a:r>
              <a:rPr lang="it-IT" sz="2200" dirty="0">
                <a:solidFill>
                  <a:srgbClr val="0000FF"/>
                </a:solidFill>
                <a:latin typeface="Calibri"/>
              </a:rPr>
              <a:t>terzo</a:t>
            </a:r>
            <a:r>
              <a:rPr lang="it-IT" sz="2200" dirty="0">
                <a:solidFill>
                  <a:srgbClr val="000000"/>
                </a:solidFill>
                <a:latin typeface="Calibri"/>
              </a:rPr>
              <a:t> titolare di un diritto incompatibile o del </a:t>
            </a:r>
            <a:r>
              <a:rPr lang="it-IT" sz="2200" dirty="0">
                <a:solidFill>
                  <a:srgbClr val="0000FF"/>
                </a:solidFill>
                <a:latin typeface="Calibri"/>
              </a:rPr>
              <a:t>curatore</a:t>
            </a:r>
            <a:r>
              <a:rPr lang="it-IT" sz="2200" dirty="0">
                <a:solidFill>
                  <a:srgbClr val="000000"/>
                </a:solidFill>
                <a:latin typeface="Calibri"/>
              </a:rPr>
              <a:t>, con il contraddittorio del creditore ammesso o del titolare del diritto sul bene accertato;</a:t>
            </a:r>
            <a:endParaRPr dirty="0"/>
          </a:p>
          <a:p>
            <a:pPr algn="just">
              <a:lnSpc>
                <a:spcPct val="100000"/>
              </a:lnSpc>
              <a:buFont typeface="Arial"/>
              <a:buChar char="-"/>
            </a:pPr>
            <a:r>
              <a:rPr lang="it-IT" sz="2200" dirty="0">
                <a:solidFill>
                  <a:srgbClr val="FF0000"/>
                </a:solidFill>
                <a:latin typeface="Calibri"/>
              </a:rPr>
              <a:t>la revocazione</a:t>
            </a:r>
            <a:r>
              <a:rPr lang="it-IT" sz="2200" dirty="0">
                <a:solidFill>
                  <a:srgbClr val="000000"/>
                </a:solidFill>
                <a:latin typeface="Calibri"/>
              </a:rPr>
              <a:t>, come mezzo di impugnazione straordinaria a termini ordinari decorsi, cui è legittimato il curatore o il creditore o titolare dei diritti su bene concorrente o lo stesso creditore e/o titolare di diritti insinuato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3200">
                <a:solidFill>
                  <a:srgbClr val="000000"/>
                </a:solidFill>
                <a:latin typeface="Calibri"/>
              </a:rPr>
              <a:t>L’opposizione dei creditori e/o titolari di diritti su beni non ammessi</a:t>
            </a:r>
            <a:endParaRPr/>
          </a:p>
        </p:txBody>
      </p:sp>
      <p:sp>
        <p:nvSpPr>
          <p:cNvPr id="77"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600" dirty="0">
                <a:solidFill>
                  <a:srgbClr val="FF0000"/>
                </a:solidFill>
                <a:latin typeface="Calibri"/>
              </a:rPr>
              <a:t>Legittimazione ristretta </a:t>
            </a:r>
            <a:r>
              <a:rPr lang="it-IT" sz="2600" dirty="0">
                <a:solidFill>
                  <a:srgbClr val="000000"/>
                </a:solidFill>
                <a:latin typeface="Calibri"/>
              </a:rPr>
              <a:t>a chi non si è visto in parte o totalmente ammettere il diritto in sede di insinuazione tempestiva.</a:t>
            </a:r>
          </a:p>
          <a:p>
            <a:pPr algn="just">
              <a:lnSpc>
                <a:spcPct val="100000"/>
              </a:lnSpc>
            </a:pPr>
            <a:endParaRPr dirty="0"/>
          </a:p>
          <a:p>
            <a:pPr algn="just">
              <a:lnSpc>
                <a:spcPct val="100000"/>
              </a:lnSpc>
            </a:pPr>
            <a:r>
              <a:rPr lang="it-IT" sz="2600" dirty="0">
                <a:solidFill>
                  <a:srgbClr val="000000"/>
                </a:solidFill>
                <a:latin typeface="Calibri"/>
              </a:rPr>
              <a:t>	Non è legittimato quindi chi non ha presentato domanda tempestiva, i creditori ammessi con riserva</a:t>
            </a:r>
          </a:p>
          <a:p>
            <a:pPr algn="just">
              <a:lnSpc>
                <a:spcPct val="100000"/>
              </a:lnSpc>
            </a:pPr>
            <a:endParaRPr dirty="0"/>
          </a:p>
          <a:p>
            <a:pPr algn="just">
              <a:lnSpc>
                <a:spcPct val="100000"/>
              </a:lnSpc>
            </a:pPr>
            <a:r>
              <a:rPr lang="it-IT" sz="2600" dirty="0">
                <a:solidFill>
                  <a:srgbClr val="000000"/>
                </a:solidFill>
                <a:latin typeface="Calibri"/>
              </a:rPr>
              <a:t>	E’ legittimato anche chi si sia visto </a:t>
            </a:r>
            <a:r>
              <a:rPr lang="it-IT" sz="2600" b="1" dirty="0">
                <a:solidFill>
                  <a:srgbClr val="000000"/>
                </a:solidFill>
                <a:latin typeface="Calibri"/>
              </a:rPr>
              <a:t>negato una parte o il rango del proprio credito, come privilegiato.</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Divieto dei nova: la domanda</a:t>
            </a:r>
            <a:endParaRPr/>
          </a:p>
        </p:txBody>
      </p:sp>
      <p:sp>
        <p:nvSpPr>
          <p:cNvPr id="79"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a:rPr>
              <a:t>	</a:t>
            </a:r>
            <a:r>
              <a:rPr lang="it-IT" sz="2200" dirty="0">
                <a:solidFill>
                  <a:srgbClr val="000000"/>
                </a:solidFill>
                <a:latin typeface="Calibri"/>
              </a:rPr>
              <a:t>Il corretto inquadramento in termini di impugnazione </a:t>
            </a:r>
            <a:r>
              <a:rPr lang="it-IT" sz="2200" dirty="0">
                <a:solidFill>
                  <a:srgbClr val="FF0000"/>
                </a:solidFill>
                <a:latin typeface="Calibri"/>
              </a:rPr>
              <a:t>esclude che l’oggetto dell’opposizione possa essere diverso dall’oggetto della prima fase</a:t>
            </a:r>
            <a:r>
              <a:rPr lang="it-IT" sz="2200" dirty="0">
                <a:solidFill>
                  <a:srgbClr val="000000"/>
                </a:solidFill>
                <a:latin typeface="Calibri"/>
              </a:rPr>
              <a:t>, non potendo il creditore dedurre fatti costitutivi diversi rispetto a quelli già dedotti o modificare le domande chiedendo che il credito venga riconosciuto con un rango diverso dalla domanda introduttiva.</a:t>
            </a:r>
            <a:endParaRPr dirty="0"/>
          </a:p>
          <a:p>
            <a:pPr algn="just">
              <a:lnSpc>
                <a:spcPct val="100000"/>
              </a:lnSpc>
            </a:pPr>
            <a:r>
              <a:rPr lang="it-IT" sz="2200" dirty="0">
                <a:solidFill>
                  <a:srgbClr val="000000"/>
                </a:solidFill>
                <a:latin typeface="Calibri"/>
              </a:rPr>
              <a:t>	Ugualmente non è consentito al curatore, che non ha sollevato il profilo, l’introduzione in via riconvenzionale nel giudizio di impugnazione di una revocatoria fallimentare, termine ultimo che il curatore aveva nei 15 giorni anteriori all’adunanza</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passiva</a:t>
            </a:r>
            <a:endParaRPr/>
          </a:p>
        </p:txBody>
      </p:sp>
      <p:sp>
        <p:nvSpPr>
          <p:cNvPr id="83"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nSpc>
                <a:spcPct val="100000"/>
              </a:lnSpc>
            </a:pPr>
            <a:r>
              <a:rPr lang="it-IT" sz="3200" dirty="0">
                <a:solidFill>
                  <a:srgbClr val="000000"/>
                </a:solidFill>
                <a:latin typeface="Calibri"/>
              </a:rPr>
              <a:t>	La legittimazione passiva è del </a:t>
            </a:r>
            <a:r>
              <a:rPr lang="it-IT" sz="3200" b="1" dirty="0">
                <a:solidFill>
                  <a:srgbClr val="000000"/>
                </a:solidFill>
                <a:latin typeface="Calibri"/>
              </a:rPr>
              <a:t>curatore</a:t>
            </a:r>
            <a:r>
              <a:rPr lang="it-IT" sz="3200" dirty="0">
                <a:solidFill>
                  <a:srgbClr val="000000"/>
                </a:solidFill>
                <a:latin typeface="Calibri"/>
              </a:rPr>
              <a:t>, l’unica parte destinata ad interloquire con il richiedente </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L’impugnazione dei creditori ammessi</a:t>
            </a:r>
            <a:endParaRPr/>
          </a:p>
        </p:txBody>
      </p:sp>
      <p:sp>
        <p:nvSpPr>
          <p:cNvPr id="85"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l’art. 206, 3° comma</a:t>
            </a:r>
            <a:endParaRPr dirty="0">
              <a:latin typeface="Calibri" panose="020F0502020204030204" pitchFamily="34" charset="0"/>
              <a:cs typeface="Calibri" panose="020F0502020204030204" pitchFamily="34" charset="0"/>
            </a:endParaRPr>
          </a:p>
          <a:p>
            <a:pPr algn="just">
              <a:lnSpc>
                <a:spcPct val="100000"/>
              </a:lnSpc>
            </a:pP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legittima l’impugnazione del decreto:</a:t>
            </a:r>
            <a:endParaRPr dirty="0">
              <a:latin typeface="Calibri" panose="020F0502020204030204" pitchFamily="34" charset="0"/>
              <a:cs typeface="Calibri" panose="020F0502020204030204" pitchFamily="34" charset="0"/>
            </a:endParaRPr>
          </a:p>
          <a:p>
            <a:pPr algn="just">
              <a:lnSpc>
                <a:spcPct val="100000"/>
              </a:lnSpc>
            </a:pPr>
            <a:r>
              <a:rPr lang="it-IT" sz="3200" dirty="0">
                <a:solidFill>
                  <a:srgbClr val="000000"/>
                </a:solidFill>
                <a:latin typeface="Calibri" panose="020F0502020204030204" pitchFamily="34" charset="0"/>
                <a:cs typeface="Calibri" panose="020F0502020204030204" pitchFamily="34" charset="0"/>
              </a:rPr>
              <a:t>-   i </a:t>
            </a:r>
            <a:r>
              <a:rPr lang="it-IT" sz="3200" b="1" dirty="0">
                <a:solidFill>
                  <a:srgbClr val="000000"/>
                </a:solidFill>
                <a:latin typeface="Calibri" panose="020F0502020204030204" pitchFamily="34" charset="0"/>
                <a:cs typeface="Calibri" panose="020F0502020204030204" pitchFamily="34" charset="0"/>
              </a:rPr>
              <a:t>creditori concorrenti</a:t>
            </a: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a:p>
            <a:pPr algn="just">
              <a:lnSpc>
                <a:spcPct val="100000"/>
              </a:lnSpc>
            </a:pPr>
            <a:endParaRPr dirty="0">
              <a:latin typeface="Calibri" panose="020F0502020204030204" pitchFamily="34" charset="0"/>
              <a:cs typeface="Calibri" panose="020F0502020204030204" pitchFamily="34" charset="0"/>
            </a:endParaRPr>
          </a:p>
          <a:p>
            <a:pPr marL="457200" indent="-457200" algn="just">
              <a:lnSpc>
                <a:spcPct val="100000"/>
              </a:lnSpc>
              <a:buFontTx/>
              <a:buChar char="-"/>
            </a:pPr>
            <a:r>
              <a:rPr lang="it-IT" sz="3200" dirty="0">
                <a:solidFill>
                  <a:srgbClr val="000000"/>
                </a:solidFill>
                <a:latin typeface="Calibri" panose="020F0502020204030204" pitchFamily="34" charset="0"/>
                <a:cs typeface="Calibri" panose="020F0502020204030204" pitchFamily="34" charset="0"/>
              </a:rPr>
              <a:t>i titolari di diritti </a:t>
            </a:r>
            <a:r>
              <a:rPr lang="it-IT" sz="3200" b="1" dirty="0">
                <a:solidFill>
                  <a:srgbClr val="000000"/>
                </a:solidFill>
                <a:latin typeface="Calibri" panose="020F0502020204030204" pitchFamily="34" charset="0"/>
                <a:cs typeface="Calibri" panose="020F0502020204030204" pitchFamily="34" charset="0"/>
              </a:rPr>
              <a:t>incompatibili</a:t>
            </a:r>
          </a:p>
          <a:p>
            <a:pPr algn="just">
              <a:lnSpc>
                <a:spcPct val="100000"/>
              </a:lnSpc>
            </a:pPr>
            <a:endParaRPr lang="it-IT" sz="3200" b="1" dirty="0">
              <a:solidFill>
                <a:srgbClr val="000000"/>
              </a:solidFill>
              <a:latin typeface="Calibri" panose="020F0502020204030204" pitchFamily="34" charset="0"/>
              <a:cs typeface="Calibri" panose="020F0502020204030204" pitchFamily="34" charset="0"/>
            </a:endParaRPr>
          </a:p>
          <a:p>
            <a:pPr marL="285750" indent="-285750" algn="just">
              <a:lnSpc>
                <a:spcPct val="100000"/>
              </a:lnSpc>
              <a:buFontTx/>
              <a:buChar char="-"/>
            </a:pPr>
            <a:r>
              <a:rPr lang="it-IT" sz="3200" dirty="0">
                <a:solidFill>
                  <a:srgbClr val="000000"/>
                </a:solidFill>
                <a:latin typeface="Calibri" panose="020F0502020204030204" pitchFamily="34" charset="0"/>
                <a:cs typeface="Calibri" panose="020F0502020204030204" pitchFamily="34" charset="0"/>
              </a:rPr>
              <a:t>  il</a:t>
            </a:r>
            <a:r>
              <a:rPr lang="it-IT" sz="3200" b="1" dirty="0">
                <a:solidFill>
                  <a:srgbClr val="000000"/>
                </a:solidFill>
                <a:latin typeface="Calibri" panose="020F0502020204030204" pitchFamily="34" charset="0"/>
                <a:cs typeface="Calibri" panose="020F0502020204030204" pitchFamily="34" charset="0"/>
              </a:rPr>
              <a:t> curatore</a:t>
            </a:r>
            <a:endParaRPr dirty="0">
              <a:latin typeface="Calibri" panose="020F0502020204030204" pitchFamily="34" charset="0"/>
              <a:cs typeface="Calibri" panose="020F0502020204030204" pitchFamily="34" charset="0"/>
            </a:endParaRPr>
          </a:p>
          <a:p>
            <a:pPr>
              <a:lnSpc>
                <a:spcPct val="100000"/>
              </a:lnSpc>
            </a:pPr>
            <a:r>
              <a:rPr lang="it-IT" sz="3200" dirty="0">
                <a:solidFill>
                  <a:srgbClr val="000000"/>
                </a:solidFill>
                <a:latin typeface="Calibri" panose="020F0502020204030204" pitchFamily="34" charset="0"/>
                <a:cs typeface="Calibri" panose="020F0502020204030204" pitchFamily="34" charset="0"/>
              </a:rPr>
              <a:t>	</a:t>
            </a:r>
            <a:endParaRPr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ed interesse</a:t>
            </a:r>
            <a:endParaRPr/>
          </a:p>
        </p:txBody>
      </p:sp>
      <p:sp>
        <p:nvSpPr>
          <p:cNvPr id="87" name="CustomShape 2"/>
          <p:cNvSpPr/>
          <p:nvPr/>
        </p:nvSpPr>
        <p:spPr>
          <a:xfrm>
            <a:off x="457200" y="1600200"/>
            <a:ext cx="8228520" cy="4524840"/>
          </a:xfrm>
          <a:prstGeom prst="rect">
            <a:avLst/>
          </a:prstGeom>
          <a:noFill/>
          <a:ln>
            <a:noFill/>
          </a:ln>
        </p:spPr>
        <p:txBody>
          <a:bodyPr lIns="90000" tIns="45000" rIns="90000" bIns="45000"/>
          <a:lstStyle/>
          <a:p>
            <a:pPr algn="just">
              <a:lnSpc>
                <a:spcPct val="100000"/>
              </a:lnSpc>
            </a:pPr>
            <a:r>
              <a:rPr lang="it-IT" sz="3200" dirty="0">
                <a:solidFill>
                  <a:srgbClr val="FF0000"/>
                </a:solidFill>
                <a:latin typeface="Calibri"/>
              </a:rPr>
              <a:t>	</a:t>
            </a:r>
            <a:r>
              <a:rPr lang="it-IT" sz="2400" dirty="0">
                <a:solidFill>
                  <a:srgbClr val="FF0000"/>
                </a:solidFill>
                <a:latin typeface="Calibri"/>
              </a:rPr>
              <a:t>La legittimazione </a:t>
            </a:r>
            <a:r>
              <a:rPr lang="it-IT" sz="2400" dirty="0">
                <a:solidFill>
                  <a:srgbClr val="000000"/>
                </a:solidFill>
                <a:latin typeface="Calibri"/>
              </a:rPr>
              <a:t>coincide con:</a:t>
            </a:r>
          </a:p>
          <a:p>
            <a:pPr marL="342900" indent="-342900" algn="just">
              <a:lnSpc>
                <a:spcPct val="100000"/>
              </a:lnSpc>
              <a:buFontTx/>
              <a:buChar char="-"/>
            </a:pPr>
            <a:r>
              <a:rPr lang="it-IT" sz="2400" dirty="0">
                <a:solidFill>
                  <a:srgbClr val="000000"/>
                </a:solidFill>
                <a:latin typeface="Calibri"/>
              </a:rPr>
              <a:t>soggetti </a:t>
            </a:r>
            <a:r>
              <a:rPr lang="it-IT" sz="2400" u="sng" dirty="0">
                <a:solidFill>
                  <a:srgbClr val="000000"/>
                </a:solidFill>
                <a:latin typeface="Calibri"/>
              </a:rPr>
              <a:t>già ammessi</a:t>
            </a:r>
            <a:r>
              <a:rPr lang="it-IT" sz="2400" dirty="0">
                <a:solidFill>
                  <a:srgbClr val="000000"/>
                </a:solidFill>
                <a:latin typeface="Calibri"/>
              </a:rPr>
              <a:t> o se non ammessi aventi </a:t>
            </a:r>
            <a:r>
              <a:rPr lang="it-IT" sz="2400" u="sng" dirty="0">
                <a:solidFill>
                  <a:srgbClr val="000000"/>
                </a:solidFill>
                <a:latin typeface="Calibri"/>
              </a:rPr>
              <a:t>già presentato opposizione</a:t>
            </a:r>
            <a:r>
              <a:rPr lang="it-IT" sz="2400" dirty="0">
                <a:solidFill>
                  <a:srgbClr val="000000"/>
                </a:solidFill>
                <a:latin typeface="Calibri"/>
              </a:rPr>
              <a:t> </a:t>
            </a:r>
          </a:p>
          <a:p>
            <a:pPr marL="342900" indent="-342900" algn="just">
              <a:lnSpc>
                <a:spcPct val="100000"/>
              </a:lnSpc>
              <a:buFontTx/>
              <a:buChar char="-"/>
            </a:pPr>
            <a:r>
              <a:rPr lang="it-IT" sz="2400" dirty="0">
                <a:solidFill>
                  <a:srgbClr val="000000"/>
                </a:solidFill>
                <a:latin typeface="Calibri"/>
              </a:rPr>
              <a:t>i creditori che hanno </a:t>
            </a:r>
            <a:r>
              <a:rPr lang="it-IT" sz="2400" u="sng" dirty="0">
                <a:solidFill>
                  <a:srgbClr val="000000"/>
                </a:solidFill>
                <a:latin typeface="Calibri"/>
              </a:rPr>
              <a:t>già presentato domanda di ammissione in via tardiva. </a:t>
            </a:r>
          </a:p>
          <a:p>
            <a:pPr marL="342900" indent="-342900" algn="just">
              <a:lnSpc>
                <a:spcPct val="100000"/>
              </a:lnSpc>
              <a:buFontTx/>
              <a:buChar char="-"/>
            </a:pPr>
            <a:r>
              <a:rPr lang="it-IT" sz="2400" dirty="0">
                <a:solidFill>
                  <a:srgbClr val="FF0000"/>
                </a:solidFill>
                <a:latin typeface="Calibri"/>
              </a:rPr>
              <a:t>Il debitore non ha alcuna legittimazione</a:t>
            </a:r>
            <a:endParaRPr lang="it-IT" sz="2400" dirty="0">
              <a:solidFill>
                <a:srgbClr val="000000"/>
              </a:solidFill>
              <a:latin typeface="Calibri"/>
            </a:endParaRPr>
          </a:p>
          <a:p>
            <a:pPr marL="342900" indent="-342900" algn="just">
              <a:lnSpc>
                <a:spcPct val="100000"/>
              </a:lnSpc>
              <a:buFontTx/>
              <a:buChar char="-"/>
            </a:pPr>
            <a:r>
              <a:rPr lang="it-IT" sz="2400" b="1" dirty="0" err="1">
                <a:solidFill>
                  <a:srgbClr val="000000"/>
                </a:solidFill>
                <a:latin typeface="Calibri"/>
              </a:rPr>
              <a:t>dallla</a:t>
            </a:r>
            <a:r>
              <a:rPr lang="it-IT" sz="2400" b="1" dirty="0">
                <a:solidFill>
                  <a:srgbClr val="000000"/>
                </a:solidFill>
                <a:latin typeface="Calibri"/>
              </a:rPr>
              <a:t> riforma del 2006 si consente la legittimazione del curatore.</a:t>
            </a:r>
            <a:endParaRPr dirty="0"/>
          </a:p>
          <a:p>
            <a:pPr algn="just">
              <a:lnSpc>
                <a:spcPct val="100000"/>
              </a:lnSpc>
            </a:pPr>
            <a:endParaRPr dirty="0"/>
          </a:p>
          <a:p>
            <a:pPr>
              <a:lnSpc>
                <a:spcPct val="100000"/>
              </a:lnSpc>
            </a:pPr>
            <a:r>
              <a:rPr lang="it-IT" sz="2400" dirty="0">
                <a:solidFill>
                  <a:srgbClr val="000000"/>
                </a:solidFill>
                <a:latin typeface="Calibri"/>
              </a:rPr>
              <a:t>	</a:t>
            </a:r>
            <a:r>
              <a:rPr lang="it-IT" sz="2400" dirty="0">
                <a:solidFill>
                  <a:srgbClr val="000000"/>
                </a:solidFill>
                <a:highlight>
                  <a:srgbClr val="FFFF00"/>
                </a:highlight>
                <a:latin typeface="Calibri"/>
              </a:rPr>
              <a:t>L’interesse</a:t>
            </a:r>
            <a:r>
              <a:rPr lang="it-IT" sz="2400" dirty="0">
                <a:solidFill>
                  <a:srgbClr val="000000"/>
                </a:solidFill>
                <a:latin typeface="Calibri"/>
              </a:rPr>
              <a:t> ad agire è dato </a:t>
            </a:r>
            <a:r>
              <a:rPr lang="it-IT" sz="2400" dirty="0">
                <a:solidFill>
                  <a:srgbClr val="000000"/>
                </a:solidFill>
                <a:highlight>
                  <a:srgbClr val="FFFF00"/>
                </a:highlight>
                <a:latin typeface="Calibri"/>
              </a:rPr>
              <a:t>dall’effettivo vantaggio </a:t>
            </a:r>
            <a:r>
              <a:rPr lang="it-IT" sz="2400" dirty="0">
                <a:solidFill>
                  <a:srgbClr val="000000"/>
                </a:solidFill>
                <a:latin typeface="Calibri"/>
              </a:rPr>
              <a:t>del rigetto della domanda di ammissione per il collocamento che ha il creditore concorrente.</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L’oggetto</a:t>
            </a:r>
            <a:endParaRPr/>
          </a:p>
        </p:txBody>
      </p:sp>
      <p:sp>
        <p:nvSpPr>
          <p:cNvPr id="89"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dirty="0">
                <a:solidFill>
                  <a:srgbClr val="000000"/>
                </a:solidFill>
                <a:latin typeface="Calibri"/>
              </a:rPr>
              <a:t>	</a:t>
            </a:r>
            <a:endParaRPr dirty="0"/>
          </a:p>
          <a:p>
            <a:pPr algn="just">
              <a:lnSpc>
                <a:spcPct val="100000"/>
              </a:lnSpc>
            </a:pPr>
            <a:r>
              <a:rPr lang="it-IT" sz="3200" dirty="0">
                <a:solidFill>
                  <a:srgbClr val="000000"/>
                </a:solidFill>
                <a:latin typeface="Calibri"/>
              </a:rPr>
              <a:t>	</a:t>
            </a:r>
            <a:r>
              <a:rPr lang="it-IT" sz="2800" dirty="0">
                <a:solidFill>
                  <a:srgbClr val="000000"/>
                </a:solidFill>
                <a:latin typeface="Calibri"/>
              </a:rPr>
              <a:t>Potrà essere contestata:</a:t>
            </a:r>
          </a:p>
          <a:p>
            <a:pPr marL="457200" indent="-457200" algn="just">
              <a:lnSpc>
                <a:spcPct val="100000"/>
              </a:lnSpc>
              <a:buFontTx/>
              <a:buChar char="-"/>
            </a:pPr>
            <a:r>
              <a:rPr lang="it-IT" sz="2800" dirty="0">
                <a:solidFill>
                  <a:srgbClr val="FF0000"/>
                </a:solidFill>
                <a:latin typeface="Calibri"/>
              </a:rPr>
              <a:t>l’esistenza</a:t>
            </a:r>
            <a:r>
              <a:rPr lang="it-IT" sz="2800" dirty="0">
                <a:solidFill>
                  <a:srgbClr val="000000"/>
                </a:solidFill>
                <a:latin typeface="Calibri"/>
              </a:rPr>
              <a:t> del diritto, </a:t>
            </a:r>
          </a:p>
          <a:p>
            <a:pPr marL="457200" indent="-457200" algn="just">
              <a:lnSpc>
                <a:spcPct val="100000"/>
              </a:lnSpc>
              <a:buFontTx/>
              <a:buChar char="-"/>
            </a:pPr>
            <a:r>
              <a:rPr lang="it-IT" sz="2800" dirty="0">
                <a:solidFill>
                  <a:srgbClr val="FF0000"/>
                </a:solidFill>
                <a:latin typeface="Calibri"/>
              </a:rPr>
              <a:t>la sua dimensione e la collocazione </a:t>
            </a:r>
            <a:r>
              <a:rPr lang="it-IT" sz="2800" dirty="0">
                <a:solidFill>
                  <a:srgbClr val="000000"/>
                </a:solidFill>
                <a:latin typeface="Calibri"/>
              </a:rPr>
              <a:t>del credito (se in </a:t>
            </a:r>
            <a:r>
              <a:rPr lang="it-IT" sz="2800" dirty="0" err="1">
                <a:solidFill>
                  <a:srgbClr val="000000"/>
                </a:solidFill>
                <a:latin typeface="Calibri"/>
              </a:rPr>
              <a:t>prededuzione</a:t>
            </a:r>
            <a:r>
              <a:rPr lang="it-IT" sz="2800" dirty="0">
                <a:solidFill>
                  <a:srgbClr val="000000"/>
                </a:solidFill>
                <a:latin typeface="Calibri"/>
              </a:rPr>
              <a:t>, privilegiato o chirografario); </a:t>
            </a:r>
          </a:p>
          <a:p>
            <a:pPr marL="457200" indent="-457200" algn="just">
              <a:lnSpc>
                <a:spcPct val="100000"/>
              </a:lnSpc>
              <a:buFontTx/>
              <a:buChar char="-"/>
            </a:pPr>
            <a:r>
              <a:rPr lang="it-IT" sz="2800" dirty="0">
                <a:solidFill>
                  <a:srgbClr val="000000"/>
                </a:solidFill>
                <a:latin typeface="Calibri"/>
              </a:rPr>
              <a:t>non potrà invece l’impugnante lamentare </a:t>
            </a:r>
            <a:r>
              <a:rPr lang="it-IT" sz="2800" dirty="0">
                <a:solidFill>
                  <a:srgbClr val="FF0000"/>
                </a:solidFill>
                <a:latin typeface="Calibri"/>
              </a:rPr>
              <a:t>la revocabilità </a:t>
            </a:r>
            <a:r>
              <a:rPr lang="it-IT" sz="2800" dirty="0">
                <a:solidFill>
                  <a:srgbClr val="000000"/>
                </a:solidFill>
                <a:latin typeface="Calibri"/>
              </a:rPr>
              <a:t>del titolo che ha costituito il diritto ammesso, </a:t>
            </a:r>
            <a:r>
              <a:rPr lang="it-IT" sz="2800" dirty="0">
                <a:solidFill>
                  <a:srgbClr val="000000"/>
                </a:solidFill>
                <a:highlight>
                  <a:srgbClr val="FFFF00"/>
                </a:highlight>
                <a:latin typeface="Calibri"/>
              </a:rPr>
              <a:t>trattandosi di questione a cui è legittimato solo il curatore</a:t>
            </a:r>
            <a:r>
              <a:rPr lang="it-IT" sz="2800" dirty="0">
                <a:solidFill>
                  <a:srgbClr val="000000"/>
                </a:solidFill>
                <a:latin typeface="Calibri"/>
              </a:rPr>
              <a:t>.</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457200" y="274680"/>
            <a:ext cx="8228520" cy="1141920"/>
          </a:xfrm>
          <a:prstGeom prst="rect">
            <a:avLst/>
          </a:prstGeom>
          <a:noFill/>
          <a:ln>
            <a:noFill/>
          </a:ln>
        </p:spPr>
        <p:txBody>
          <a:bodyPr lIns="90000" tIns="45000" rIns="90000" bIns="45000" anchor="ctr"/>
          <a:lstStyle/>
          <a:p>
            <a:pPr algn="ctr">
              <a:lnSpc>
                <a:spcPct val="100000"/>
              </a:lnSpc>
            </a:pPr>
            <a:r>
              <a:rPr lang="it-IT" sz="4400">
                <a:solidFill>
                  <a:srgbClr val="000000"/>
                </a:solidFill>
                <a:latin typeface="Calibri"/>
              </a:rPr>
              <a:t>legittimazione passiva</a:t>
            </a:r>
            <a:endParaRPr/>
          </a:p>
        </p:txBody>
      </p:sp>
      <p:sp>
        <p:nvSpPr>
          <p:cNvPr id="91" name="CustomShape 2"/>
          <p:cNvSpPr/>
          <p:nvPr/>
        </p:nvSpPr>
        <p:spPr>
          <a:xfrm>
            <a:off x="457200" y="1600200"/>
            <a:ext cx="8228520" cy="4524840"/>
          </a:xfrm>
          <a:prstGeom prst="rect">
            <a:avLst/>
          </a:prstGeom>
          <a:noFill/>
          <a:ln>
            <a:noFill/>
          </a:ln>
        </p:spPr>
        <p:txBody>
          <a:bodyPr lIns="90000" tIns="45000" rIns="90000" bIns="45000"/>
          <a:lstStyle/>
          <a:p>
            <a:pPr>
              <a:lnSpc>
                <a:spcPct val="100000"/>
              </a:lnSpc>
            </a:pPr>
            <a:r>
              <a:rPr lang="it-IT" sz="3200">
                <a:solidFill>
                  <a:srgbClr val="000000"/>
                </a:solidFill>
                <a:latin typeface="Calibri"/>
              </a:rPr>
              <a:t>	</a:t>
            </a:r>
            <a:endParaRPr/>
          </a:p>
          <a:p>
            <a:pPr algn="just">
              <a:lnSpc>
                <a:spcPct val="100000"/>
              </a:lnSpc>
            </a:pPr>
            <a:r>
              <a:rPr lang="it-IT" sz="3200">
                <a:solidFill>
                  <a:srgbClr val="000000"/>
                </a:solidFill>
                <a:latin typeface="Calibri"/>
              </a:rPr>
              <a:t>	E’ legittimato passivamente il </a:t>
            </a:r>
            <a:r>
              <a:rPr lang="it-IT" sz="3200" b="1">
                <a:solidFill>
                  <a:srgbClr val="000000"/>
                </a:solidFill>
                <a:latin typeface="Calibri"/>
              </a:rPr>
              <a:t>creditore</a:t>
            </a:r>
            <a:r>
              <a:rPr lang="it-IT" sz="3200">
                <a:solidFill>
                  <a:srgbClr val="000000"/>
                </a:solidFill>
                <a:latin typeface="Calibri"/>
              </a:rPr>
              <a:t> </a:t>
            </a:r>
            <a:r>
              <a:rPr lang="it-IT" sz="3200" b="1">
                <a:solidFill>
                  <a:srgbClr val="000000"/>
                </a:solidFill>
                <a:latin typeface="Calibri"/>
              </a:rPr>
              <a:t>ammesso</a:t>
            </a:r>
            <a:r>
              <a:rPr lang="it-IT" sz="3200">
                <a:solidFill>
                  <a:srgbClr val="000000"/>
                </a:solidFill>
                <a:latin typeface="Calibri"/>
              </a:rPr>
              <a:t> o il titolare del </a:t>
            </a:r>
            <a:r>
              <a:rPr lang="it-IT" sz="3200" b="1">
                <a:solidFill>
                  <a:srgbClr val="000000"/>
                </a:solidFill>
                <a:latin typeface="Calibri"/>
              </a:rPr>
              <a:t>diritto</a:t>
            </a:r>
            <a:r>
              <a:rPr lang="it-IT" sz="3200">
                <a:solidFill>
                  <a:srgbClr val="000000"/>
                </a:solidFill>
                <a:latin typeface="Calibri"/>
              </a:rPr>
              <a:t> </a:t>
            </a:r>
            <a:r>
              <a:rPr lang="it-IT" sz="3200" b="1">
                <a:solidFill>
                  <a:srgbClr val="000000"/>
                </a:solidFill>
                <a:latin typeface="Calibri"/>
              </a:rPr>
              <a:t>reale</a:t>
            </a:r>
            <a:r>
              <a:rPr lang="it-IT" sz="3200">
                <a:solidFill>
                  <a:srgbClr val="000000"/>
                </a:solidFill>
                <a:latin typeface="Calibri"/>
              </a:rPr>
              <a:t> ammessi, oltre al curatore se non è impugnante.</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792</Words>
  <Application>Microsoft Macintosh PowerPoint</Application>
  <PresentationFormat>Presentazione su schermo (4:3)</PresentationFormat>
  <Paragraphs>76</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16</vt:i4>
      </vt:variant>
    </vt:vector>
  </HeadingPairs>
  <TitlesOfParts>
    <vt:vector size="21" baseType="lpstr">
      <vt:lpstr>Arial</vt:lpstr>
      <vt:lpstr>Calibri</vt:lpstr>
      <vt:lpstr>StarSymbol</vt: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cp:lastModifiedBy>RICCARDO FAVA</cp:lastModifiedBy>
  <cp:revision>4</cp:revision>
  <dcterms:modified xsi:type="dcterms:W3CDTF">2026-03-12T07:42:10Z</dcterms:modified>
</cp:coreProperties>
</file>