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74"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laudio cecchella" initials="c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40"/>
  </p:normalViewPr>
  <p:slideViewPr>
    <p:cSldViewPr snapToGrid="0" snapToObjects="1">
      <p:cViewPr varScale="1">
        <p:scale>
          <a:sx n="111" d="100"/>
          <a:sy n="111" d="100"/>
        </p:scale>
        <p:origin x="1704" y="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commentAuthors" Target="commentAuthors.xml"/><Relationship Id="rId8" Type="http://schemas.openxmlformats.org/officeDocument/2006/relationships/slide" Target="slides/slide6.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3-03-19T16:15:47.021" idx="1">
    <p:pos x="0" y="0"/>
    <p:tex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24" name="PlaceHolder 2"/>
          <p:cNvSpPr>
            <a:spLocks noGrp="1"/>
          </p:cNvSpPr>
          <p:nvPr>
            <p:ph type="body"/>
          </p:nvPr>
        </p:nvSpPr>
        <p:spPr>
          <a:xfrm>
            <a:off x="457200" y="1604520"/>
            <a:ext cx="8229240" cy="1896840"/>
          </a:xfrm>
          <a:prstGeom prst="rect">
            <a:avLst/>
          </a:prstGeom>
        </p:spPr>
        <p:txBody>
          <a:bodyPr wrap="none" lIns="0" tIns="0" rIns="0" bIns="0"/>
          <a:lstStyle/>
          <a:p>
            <a:endParaRPr/>
          </a:p>
        </p:txBody>
      </p:sp>
      <p:sp>
        <p:nvSpPr>
          <p:cNvPr id="25" name="PlaceHolder 3"/>
          <p:cNvSpPr>
            <a:spLocks noGrp="1"/>
          </p:cNvSpPr>
          <p:nvPr>
            <p:ph type="body"/>
          </p:nvPr>
        </p:nvSpPr>
        <p:spPr>
          <a:xfrm>
            <a:off x="457200" y="3681720"/>
            <a:ext cx="8229240" cy="1896840"/>
          </a:xfrm>
          <a:prstGeom prst="rect">
            <a:avLst/>
          </a:prstGeom>
        </p:spPr>
        <p:txBody>
          <a:bodyPr wrap="none"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27"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28"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29" name="PlaceHolder 4"/>
          <p:cNvSpPr>
            <a:spLocks noGrp="1"/>
          </p:cNvSpPr>
          <p:nvPr>
            <p:ph type="body"/>
          </p:nvPr>
        </p:nvSpPr>
        <p:spPr>
          <a:xfrm>
            <a:off x="4673520" y="3681720"/>
            <a:ext cx="4015440" cy="1896840"/>
          </a:xfrm>
          <a:prstGeom prst="rect">
            <a:avLst/>
          </a:prstGeom>
        </p:spPr>
        <p:txBody>
          <a:bodyPr wrap="none" lIns="0" tIns="0" rIns="0" bIns="0"/>
          <a:lstStyle/>
          <a:p>
            <a:endParaRPr/>
          </a:p>
        </p:txBody>
      </p:sp>
      <p:sp>
        <p:nvSpPr>
          <p:cNvPr id="30" name="PlaceHolder 5"/>
          <p:cNvSpPr>
            <a:spLocks noGrp="1"/>
          </p:cNvSpPr>
          <p:nvPr>
            <p:ph type="body"/>
          </p:nvPr>
        </p:nvSpPr>
        <p:spPr>
          <a:xfrm>
            <a:off x="457200" y="3681720"/>
            <a:ext cx="4015440" cy="1896840"/>
          </a:xfrm>
          <a:prstGeom prst="rect">
            <a:avLst/>
          </a:prstGeom>
        </p:spPr>
        <p:txBody>
          <a:bodyPr wrap="none"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32"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33"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pic>
        <p:nvPicPr>
          <p:cNvPr id="34" name="Immagine 33"/>
          <p:cNvPicPr/>
          <p:nvPr/>
        </p:nvPicPr>
        <p:blipFill>
          <a:blip r:embed="rId2"/>
          <a:stretch>
            <a:fillRect/>
          </a:stretch>
        </p:blipFill>
        <p:spPr>
          <a:xfrm>
            <a:off x="5492160" y="3681360"/>
            <a:ext cx="2378160" cy="1896840"/>
          </a:xfrm>
          <a:prstGeom prst="rect">
            <a:avLst/>
          </a:prstGeom>
          <a:ln>
            <a:noFill/>
          </a:ln>
        </p:spPr>
      </p:pic>
      <p:pic>
        <p:nvPicPr>
          <p:cNvPr id="35" name="Immagine 34"/>
          <p:cNvPicPr/>
          <p:nvPr/>
        </p:nvPicPr>
        <p:blipFill>
          <a:blip r:embed="rId2"/>
          <a:stretch>
            <a:fillRect/>
          </a:stretch>
        </p:blipFill>
        <p:spPr>
          <a:xfrm>
            <a:off x="1275840" y="3681360"/>
            <a:ext cx="2378160" cy="1896840"/>
          </a:xfrm>
          <a:prstGeom prst="rect">
            <a:avLst/>
          </a:prstGeom>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74"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75" name="PlaceHolder 2"/>
          <p:cNvSpPr>
            <a:spLocks noGrp="1"/>
          </p:cNvSpPr>
          <p:nvPr>
            <p:ph type="subTitle"/>
          </p:nvPr>
        </p:nvSpPr>
        <p:spPr>
          <a:xfrm>
            <a:off x="457200" y="1604520"/>
            <a:ext cx="8229240" cy="3977640"/>
          </a:xfrm>
          <a:prstGeom prst="rect">
            <a:avLst/>
          </a:prstGeom>
        </p:spPr>
        <p:txBody>
          <a:bodyPr wrap="none" lIns="0" tIns="0" rIns="0" bIns="0" anchor="ctr"/>
          <a:lstStyle/>
          <a:p>
            <a:pPr algn="ct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77" name="PlaceHolder 2"/>
          <p:cNvSpPr>
            <a:spLocks noGrp="1"/>
          </p:cNvSpPr>
          <p:nvPr>
            <p:ph type="body"/>
          </p:nvPr>
        </p:nvSpPr>
        <p:spPr>
          <a:xfrm>
            <a:off x="457200" y="1604520"/>
            <a:ext cx="8229240" cy="3977280"/>
          </a:xfrm>
          <a:prstGeom prst="rect">
            <a:avLst/>
          </a:prstGeom>
        </p:spPr>
        <p:txBody>
          <a:bodyPr wrap="none" lIns="0" tIns="0" rIns="0" bIns="0"/>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78"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79" name="PlaceHolder 2"/>
          <p:cNvSpPr>
            <a:spLocks noGrp="1"/>
          </p:cNvSpPr>
          <p:nvPr>
            <p:ph type="body"/>
          </p:nvPr>
        </p:nvSpPr>
        <p:spPr>
          <a:xfrm>
            <a:off x="457200" y="1604520"/>
            <a:ext cx="4015440" cy="3977280"/>
          </a:xfrm>
          <a:prstGeom prst="rect">
            <a:avLst/>
          </a:prstGeom>
        </p:spPr>
        <p:txBody>
          <a:bodyPr wrap="none" lIns="0" tIns="0" rIns="0" bIns="0"/>
          <a:lstStyle/>
          <a:p>
            <a:endParaRPr/>
          </a:p>
        </p:txBody>
      </p:sp>
      <p:sp>
        <p:nvSpPr>
          <p:cNvPr id="80" name="PlaceHolder 3"/>
          <p:cNvSpPr>
            <a:spLocks noGrp="1"/>
          </p:cNvSpPr>
          <p:nvPr>
            <p:ph type="body"/>
          </p:nvPr>
        </p:nvSpPr>
        <p:spPr>
          <a:xfrm>
            <a:off x="4673520" y="1604520"/>
            <a:ext cx="4015440" cy="3977280"/>
          </a:xfrm>
          <a:prstGeom prst="rect">
            <a:avLst/>
          </a:prstGeom>
        </p:spPr>
        <p:txBody>
          <a:bodyPr wrap="none" lIns="0" tIns="0" rIns="0" bIns="0"/>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1"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82" name="PlaceHolder 1"/>
          <p:cNvSpPr>
            <a:spLocks noGrp="1"/>
          </p:cNvSpPr>
          <p:nvPr>
            <p:ph type="subTitle"/>
          </p:nvPr>
        </p:nvSpPr>
        <p:spPr>
          <a:xfrm>
            <a:off x="457200" y="273600"/>
            <a:ext cx="8229240" cy="5308200"/>
          </a:xfrm>
          <a:prstGeom prst="rect">
            <a:avLst/>
          </a:prstGeom>
        </p:spPr>
        <p:txBody>
          <a:bodyPr wrap="none" lIns="0" tIns="0" rIns="0" bIns="0" anchor="ctr"/>
          <a:lstStyle/>
          <a:p>
            <a:pPr algn="ct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84"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85" name="PlaceHolder 3"/>
          <p:cNvSpPr>
            <a:spLocks noGrp="1"/>
          </p:cNvSpPr>
          <p:nvPr>
            <p:ph type="body"/>
          </p:nvPr>
        </p:nvSpPr>
        <p:spPr>
          <a:xfrm>
            <a:off x="457200" y="3681720"/>
            <a:ext cx="4015440" cy="1896840"/>
          </a:xfrm>
          <a:prstGeom prst="rect">
            <a:avLst/>
          </a:prstGeom>
        </p:spPr>
        <p:txBody>
          <a:bodyPr wrap="none" lIns="0" tIns="0" rIns="0" bIns="0"/>
          <a:lstStyle/>
          <a:p>
            <a:endParaRPr/>
          </a:p>
        </p:txBody>
      </p:sp>
      <p:sp>
        <p:nvSpPr>
          <p:cNvPr id="86" name="PlaceHolder 4"/>
          <p:cNvSpPr>
            <a:spLocks noGrp="1"/>
          </p:cNvSpPr>
          <p:nvPr>
            <p:ph type="body"/>
          </p:nvPr>
        </p:nvSpPr>
        <p:spPr>
          <a:xfrm>
            <a:off x="4673520" y="1604520"/>
            <a:ext cx="4015440" cy="3977280"/>
          </a:xfrm>
          <a:prstGeom prst="rect">
            <a:avLst/>
          </a:prstGeom>
        </p:spPr>
        <p:txBody>
          <a:bodyPr wrap="none" lIns="0" tIns="0" rIns="0" bIns="0"/>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3" name="PlaceHolder 2"/>
          <p:cNvSpPr>
            <a:spLocks noGrp="1"/>
          </p:cNvSpPr>
          <p:nvPr>
            <p:ph type="subTitle"/>
          </p:nvPr>
        </p:nvSpPr>
        <p:spPr>
          <a:xfrm>
            <a:off x="457200" y="1604520"/>
            <a:ext cx="8229240" cy="3977640"/>
          </a:xfrm>
          <a:prstGeom prst="rect">
            <a:avLst/>
          </a:prstGeom>
        </p:spPr>
        <p:txBody>
          <a:bodyPr wrap="none" lIns="0" tIns="0" rIns="0" bIns="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88" name="PlaceHolder 2"/>
          <p:cNvSpPr>
            <a:spLocks noGrp="1"/>
          </p:cNvSpPr>
          <p:nvPr>
            <p:ph type="body"/>
          </p:nvPr>
        </p:nvSpPr>
        <p:spPr>
          <a:xfrm>
            <a:off x="457200" y="1604520"/>
            <a:ext cx="4015440" cy="3977280"/>
          </a:xfrm>
          <a:prstGeom prst="rect">
            <a:avLst/>
          </a:prstGeom>
        </p:spPr>
        <p:txBody>
          <a:bodyPr wrap="none" lIns="0" tIns="0" rIns="0" bIns="0"/>
          <a:lstStyle/>
          <a:p>
            <a:endParaRPr/>
          </a:p>
        </p:txBody>
      </p:sp>
      <p:sp>
        <p:nvSpPr>
          <p:cNvPr id="89"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90" name="PlaceHolder 4"/>
          <p:cNvSpPr>
            <a:spLocks noGrp="1"/>
          </p:cNvSpPr>
          <p:nvPr>
            <p:ph type="body"/>
          </p:nvPr>
        </p:nvSpPr>
        <p:spPr>
          <a:xfrm>
            <a:off x="4673520" y="3681720"/>
            <a:ext cx="4015440" cy="1896840"/>
          </a:xfrm>
          <a:prstGeom prst="rect">
            <a:avLst/>
          </a:prstGeom>
        </p:spPr>
        <p:txBody>
          <a:bodyPr wrap="none" lIns="0" tIns="0" rIns="0" bIns="0"/>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92"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93"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94" name="PlaceHolder 4"/>
          <p:cNvSpPr>
            <a:spLocks noGrp="1"/>
          </p:cNvSpPr>
          <p:nvPr>
            <p:ph type="body"/>
          </p:nvPr>
        </p:nvSpPr>
        <p:spPr>
          <a:xfrm>
            <a:off x="457200" y="3681720"/>
            <a:ext cx="8228520" cy="1896840"/>
          </a:xfrm>
          <a:prstGeom prst="rect">
            <a:avLst/>
          </a:prstGeom>
        </p:spPr>
        <p:txBody>
          <a:bodyPr wrap="none" lIns="0" tIns="0" rIns="0" bIns="0"/>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96" name="PlaceHolder 2"/>
          <p:cNvSpPr>
            <a:spLocks noGrp="1"/>
          </p:cNvSpPr>
          <p:nvPr>
            <p:ph type="body"/>
          </p:nvPr>
        </p:nvSpPr>
        <p:spPr>
          <a:xfrm>
            <a:off x="457200" y="1604520"/>
            <a:ext cx="8229240" cy="1896840"/>
          </a:xfrm>
          <a:prstGeom prst="rect">
            <a:avLst/>
          </a:prstGeom>
        </p:spPr>
        <p:txBody>
          <a:bodyPr wrap="none" lIns="0" tIns="0" rIns="0" bIns="0"/>
          <a:lstStyle/>
          <a:p>
            <a:endParaRPr/>
          </a:p>
        </p:txBody>
      </p:sp>
      <p:sp>
        <p:nvSpPr>
          <p:cNvPr id="97" name="PlaceHolder 3"/>
          <p:cNvSpPr>
            <a:spLocks noGrp="1"/>
          </p:cNvSpPr>
          <p:nvPr>
            <p:ph type="body"/>
          </p:nvPr>
        </p:nvSpPr>
        <p:spPr>
          <a:xfrm>
            <a:off x="457200" y="3681720"/>
            <a:ext cx="8229240" cy="1896840"/>
          </a:xfrm>
          <a:prstGeom prst="rect">
            <a:avLst/>
          </a:prstGeom>
        </p:spPr>
        <p:txBody>
          <a:bodyPr wrap="none" lIns="0" tIns="0" rIns="0" bIns="0"/>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98"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99"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100"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101" name="PlaceHolder 4"/>
          <p:cNvSpPr>
            <a:spLocks noGrp="1"/>
          </p:cNvSpPr>
          <p:nvPr>
            <p:ph type="body"/>
          </p:nvPr>
        </p:nvSpPr>
        <p:spPr>
          <a:xfrm>
            <a:off x="4673520" y="3681720"/>
            <a:ext cx="4015440" cy="1896840"/>
          </a:xfrm>
          <a:prstGeom prst="rect">
            <a:avLst/>
          </a:prstGeom>
        </p:spPr>
        <p:txBody>
          <a:bodyPr wrap="none" lIns="0" tIns="0" rIns="0" bIns="0"/>
          <a:lstStyle/>
          <a:p>
            <a:endParaRPr/>
          </a:p>
        </p:txBody>
      </p:sp>
      <p:sp>
        <p:nvSpPr>
          <p:cNvPr id="102" name="PlaceHolder 5"/>
          <p:cNvSpPr>
            <a:spLocks noGrp="1"/>
          </p:cNvSpPr>
          <p:nvPr>
            <p:ph type="body"/>
          </p:nvPr>
        </p:nvSpPr>
        <p:spPr>
          <a:xfrm>
            <a:off x="457200" y="3681720"/>
            <a:ext cx="4015440" cy="1896840"/>
          </a:xfrm>
          <a:prstGeom prst="rect">
            <a:avLst/>
          </a:prstGeom>
        </p:spPr>
        <p:txBody>
          <a:bodyPr wrap="none" lIns="0" tIns="0" rIns="0" bIns="0"/>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104"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105"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pic>
        <p:nvPicPr>
          <p:cNvPr id="106" name="Immagine 105"/>
          <p:cNvPicPr/>
          <p:nvPr/>
        </p:nvPicPr>
        <p:blipFill>
          <a:blip r:embed="rId2"/>
          <a:stretch>
            <a:fillRect/>
          </a:stretch>
        </p:blipFill>
        <p:spPr>
          <a:xfrm>
            <a:off x="5492160" y="3681360"/>
            <a:ext cx="2378160" cy="1896840"/>
          </a:xfrm>
          <a:prstGeom prst="rect">
            <a:avLst/>
          </a:prstGeom>
          <a:ln>
            <a:noFill/>
          </a:ln>
        </p:spPr>
      </p:pic>
      <p:pic>
        <p:nvPicPr>
          <p:cNvPr id="107" name="Immagine 106"/>
          <p:cNvPicPr/>
          <p:nvPr/>
        </p:nvPicPr>
        <p:blipFill>
          <a:blip r:embed="rId2"/>
          <a:stretch>
            <a:fillRect/>
          </a:stretch>
        </p:blipFill>
        <p:spPr>
          <a:xfrm>
            <a:off x="1275840" y="3681360"/>
            <a:ext cx="2378160" cy="1896840"/>
          </a:xfrm>
          <a:prstGeom prst="rect">
            <a:avLst/>
          </a:prstGeom>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5" name="PlaceHolder 2"/>
          <p:cNvSpPr>
            <a:spLocks noGrp="1"/>
          </p:cNvSpPr>
          <p:nvPr>
            <p:ph type="body"/>
          </p:nvPr>
        </p:nvSpPr>
        <p:spPr>
          <a:xfrm>
            <a:off x="457200" y="1604520"/>
            <a:ext cx="8229240" cy="3977280"/>
          </a:xfrm>
          <a:prstGeom prst="rect">
            <a:avLst/>
          </a:prstGeom>
        </p:spPr>
        <p:txBody>
          <a:bodyPr wrap="none"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7" name="PlaceHolder 2"/>
          <p:cNvSpPr>
            <a:spLocks noGrp="1"/>
          </p:cNvSpPr>
          <p:nvPr>
            <p:ph type="body"/>
          </p:nvPr>
        </p:nvSpPr>
        <p:spPr>
          <a:xfrm>
            <a:off x="457200" y="1604520"/>
            <a:ext cx="4015440" cy="3977280"/>
          </a:xfrm>
          <a:prstGeom prst="rect">
            <a:avLst/>
          </a:prstGeom>
        </p:spPr>
        <p:txBody>
          <a:bodyPr wrap="none" lIns="0" tIns="0" rIns="0" bIns="0"/>
          <a:lstStyle/>
          <a:p>
            <a:endParaRPr/>
          </a:p>
        </p:txBody>
      </p:sp>
      <p:sp>
        <p:nvSpPr>
          <p:cNvPr id="8" name="PlaceHolder 3"/>
          <p:cNvSpPr>
            <a:spLocks noGrp="1"/>
          </p:cNvSpPr>
          <p:nvPr>
            <p:ph type="body"/>
          </p:nvPr>
        </p:nvSpPr>
        <p:spPr>
          <a:xfrm>
            <a:off x="4673520" y="1604520"/>
            <a:ext cx="4015440" cy="3977280"/>
          </a:xfrm>
          <a:prstGeom prst="rect">
            <a:avLst/>
          </a:prstGeom>
        </p:spPr>
        <p:txBody>
          <a:bodyPr wrap="none"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8200"/>
          </a:xfrm>
          <a:prstGeom prst="rect">
            <a:avLst/>
          </a:prstGeom>
        </p:spPr>
        <p:txBody>
          <a:bodyPr wrap="none"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12"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13" name="PlaceHolder 3"/>
          <p:cNvSpPr>
            <a:spLocks noGrp="1"/>
          </p:cNvSpPr>
          <p:nvPr>
            <p:ph type="body"/>
          </p:nvPr>
        </p:nvSpPr>
        <p:spPr>
          <a:xfrm>
            <a:off x="457200" y="3681720"/>
            <a:ext cx="4015440" cy="1896840"/>
          </a:xfrm>
          <a:prstGeom prst="rect">
            <a:avLst/>
          </a:prstGeom>
        </p:spPr>
        <p:txBody>
          <a:bodyPr wrap="none" lIns="0" tIns="0" rIns="0" bIns="0"/>
          <a:lstStyle/>
          <a:p>
            <a:endParaRPr/>
          </a:p>
        </p:txBody>
      </p:sp>
      <p:sp>
        <p:nvSpPr>
          <p:cNvPr id="14" name="PlaceHolder 4"/>
          <p:cNvSpPr>
            <a:spLocks noGrp="1"/>
          </p:cNvSpPr>
          <p:nvPr>
            <p:ph type="body"/>
          </p:nvPr>
        </p:nvSpPr>
        <p:spPr>
          <a:xfrm>
            <a:off x="4673520" y="1604520"/>
            <a:ext cx="4015440" cy="3977280"/>
          </a:xfrm>
          <a:prstGeom prst="rect">
            <a:avLst/>
          </a:prstGeom>
        </p:spPr>
        <p:txBody>
          <a:bodyPr wrap="none"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16" name="PlaceHolder 2"/>
          <p:cNvSpPr>
            <a:spLocks noGrp="1"/>
          </p:cNvSpPr>
          <p:nvPr>
            <p:ph type="body"/>
          </p:nvPr>
        </p:nvSpPr>
        <p:spPr>
          <a:xfrm>
            <a:off x="457200" y="1604520"/>
            <a:ext cx="4015440" cy="3977280"/>
          </a:xfrm>
          <a:prstGeom prst="rect">
            <a:avLst/>
          </a:prstGeom>
        </p:spPr>
        <p:txBody>
          <a:bodyPr wrap="none" lIns="0" tIns="0" rIns="0" bIns="0"/>
          <a:lstStyle/>
          <a:p>
            <a:endParaRPr/>
          </a:p>
        </p:txBody>
      </p:sp>
      <p:sp>
        <p:nvSpPr>
          <p:cNvPr id="17"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18" name="PlaceHolder 4"/>
          <p:cNvSpPr>
            <a:spLocks noGrp="1"/>
          </p:cNvSpPr>
          <p:nvPr>
            <p:ph type="body"/>
          </p:nvPr>
        </p:nvSpPr>
        <p:spPr>
          <a:xfrm>
            <a:off x="4673520" y="3681720"/>
            <a:ext cx="4015440" cy="1896840"/>
          </a:xfrm>
          <a:prstGeom prst="rect">
            <a:avLst/>
          </a:prstGeom>
        </p:spPr>
        <p:txBody>
          <a:bodyPr wrap="none"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20"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21"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22" name="PlaceHolder 4"/>
          <p:cNvSpPr>
            <a:spLocks noGrp="1"/>
          </p:cNvSpPr>
          <p:nvPr>
            <p:ph type="body"/>
          </p:nvPr>
        </p:nvSpPr>
        <p:spPr>
          <a:xfrm>
            <a:off x="457200" y="3681720"/>
            <a:ext cx="8228520" cy="1896840"/>
          </a:xfrm>
          <a:prstGeom prst="rect">
            <a:avLst/>
          </a:prstGeom>
        </p:spPr>
        <p:txBody>
          <a:bodyPr wrap="none"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wrap="none" lIns="0" tIns="0" rIns="0" bIns="0" anchor="ctr"/>
          <a:lstStyle/>
          <a:p>
            <a:pPr algn="ctr"/>
            <a:r>
              <a:rPr lang="it-IT"/>
              <a:t>Fate clic per modificare il formato del testo del titolo</a:t>
            </a:r>
            <a:endParaRPr/>
          </a:p>
        </p:txBody>
      </p:sp>
      <p:sp>
        <p:nvSpPr>
          <p:cNvPr id="3" name="PlaceHolder 2"/>
          <p:cNvSpPr>
            <a:spLocks noGrp="1"/>
          </p:cNvSpPr>
          <p:nvPr>
            <p:ph type="body"/>
          </p:nvPr>
        </p:nvSpPr>
        <p:spPr>
          <a:xfrm>
            <a:off x="457200" y="1604520"/>
            <a:ext cx="8229240" cy="3977280"/>
          </a:xfrm>
          <a:prstGeom prst="rect">
            <a:avLst/>
          </a:prstGeom>
        </p:spPr>
        <p:txBody>
          <a:bodyPr wrap="none" lIns="0" tIns="0" rIns="0" bIns="0"/>
          <a:lstStyle/>
          <a:p>
            <a:pPr>
              <a:buSzPct val="25000"/>
              <a:buFont typeface="StarSymbol"/>
              <a:buChar char=""/>
            </a:pPr>
            <a:r>
              <a:rPr lang="it-IT"/>
              <a:t>Fate clic per modificare il formato del testo della struttura</a:t>
            </a:r>
            <a:endParaRPr/>
          </a:p>
          <a:p>
            <a:pPr lvl="1">
              <a:buSzPct val="25000"/>
              <a:buFont typeface="StarSymbol"/>
              <a:buChar char=""/>
            </a:pPr>
            <a:r>
              <a:rPr lang="it-IT"/>
              <a:t>Secondo livello struttura</a:t>
            </a:r>
            <a:endParaRPr/>
          </a:p>
          <a:p>
            <a:pPr lvl="2">
              <a:buSzPct val="25000"/>
              <a:buFont typeface="StarSymbol"/>
              <a:buChar char=""/>
            </a:pPr>
            <a:r>
              <a:rPr lang="it-IT"/>
              <a:t>Terzo livello struttura</a:t>
            </a:r>
            <a:endParaRPr/>
          </a:p>
          <a:p>
            <a:pPr lvl="3">
              <a:buSzPct val="25000"/>
              <a:buFont typeface="StarSymbol"/>
              <a:buChar char=""/>
            </a:pPr>
            <a:r>
              <a:rPr lang="it-IT"/>
              <a:t>Quarto livello struttura</a:t>
            </a:r>
            <a:endParaRPr/>
          </a:p>
          <a:p>
            <a:pPr lvl="4">
              <a:buSzPct val="25000"/>
              <a:buFont typeface="StarSymbol"/>
              <a:buChar char=""/>
            </a:pPr>
            <a:r>
              <a:rPr lang="it-IT"/>
              <a:t>Quinto livello struttura</a:t>
            </a:r>
            <a:endParaRPr/>
          </a:p>
          <a:p>
            <a:pPr lvl="5">
              <a:buSzPct val="25000"/>
              <a:buFont typeface="StarSymbol"/>
              <a:buChar char=""/>
            </a:pPr>
            <a:r>
              <a:rPr lang="it-IT"/>
              <a:t>Sesto livello struttura</a:t>
            </a:r>
            <a:endParaRPr/>
          </a:p>
          <a:p>
            <a:pPr lvl="6">
              <a:buSzPct val="25000"/>
              <a:buFont typeface="StarSymbol"/>
              <a:buChar char=""/>
            </a:pPr>
            <a:r>
              <a:rPr lang="it-IT"/>
              <a:t>Settimo livello struttura</a:t>
            </a:r>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457200" y="273600"/>
            <a:ext cx="8229240" cy="1144800"/>
          </a:xfrm>
          <a:prstGeom prst="rect">
            <a:avLst/>
          </a:prstGeom>
        </p:spPr>
        <p:txBody>
          <a:bodyPr wrap="none" lIns="0" tIns="0" rIns="0" bIns="0" anchor="ctr"/>
          <a:lstStyle/>
          <a:p>
            <a:pPr algn="ctr"/>
            <a:r>
              <a:rPr lang="it-IT"/>
              <a:t>Fate clic per modificare il formato del testo del titolo</a:t>
            </a:r>
            <a:endParaRPr/>
          </a:p>
        </p:txBody>
      </p:sp>
      <p:sp>
        <p:nvSpPr>
          <p:cNvPr id="73" name="PlaceHolder 2"/>
          <p:cNvSpPr>
            <a:spLocks noGrp="1"/>
          </p:cNvSpPr>
          <p:nvPr>
            <p:ph type="body"/>
          </p:nvPr>
        </p:nvSpPr>
        <p:spPr>
          <a:xfrm>
            <a:off x="457200" y="1604520"/>
            <a:ext cx="8229240" cy="3977280"/>
          </a:xfrm>
          <a:prstGeom prst="rect">
            <a:avLst/>
          </a:prstGeom>
        </p:spPr>
        <p:txBody>
          <a:bodyPr wrap="none" lIns="0" tIns="0" rIns="0" bIns="0"/>
          <a:lstStyle/>
          <a:p>
            <a:pPr>
              <a:buSzPct val="25000"/>
              <a:buFont typeface="StarSymbol"/>
              <a:buChar char=""/>
            </a:pPr>
            <a:r>
              <a:rPr lang="it-IT"/>
              <a:t>Fate clic per modificare il formato del testo della struttura</a:t>
            </a:r>
            <a:endParaRPr/>
          </a:p>
          <a:p>
            <a:pPr lvl="1">
              <a:buSzPct val="25000"/>
              <a:buFont typeface="StarSymbol"/>
              <a:buChar char=""/>
            </a:pPr>
            <a:r>
              <a:rPr lang="it-IT"/>
              <a:t>Secondo livello struttura</a:t>
            </a:r>
            <a:endParaRPr/>
          </a:p>
          <a:p>
            <a:pPr lvl="2">
              <a:buSzPct val="25000"/>
              <a:buFont typeface="StarSymbol"/>
              <a:buChar char=""/>
            </a:pPr>
            <a:r>
              <a:rPr lang="it-IT"/>
              <a:t>Terzo livello struttura</a:t>
            </a:r>
            <a:endParaRPr/>
          </a:p>
          <a:p>
            <a:pPr lvl="3">
              <a:buSzPct val="25000"/>
              <a:buFont typeface="StarSymbol"/>
              <a:buChar char=""/>
            </a:pPr>
            <a:r>
              <a:rPr lang="it-IT"/>
              <a:t>Quarto livello struttura</a:t>
            </a:r>
            <a:endParaRPr/>
          </a:p>
          <a:p>
            <a:pPr lvl="4">
              <a:buSzPct val="25000"/>
              <a:buFont typeface="StarSymbol"/>
              <a:buChar char=""/>
            </a:pPr>
            <a:r>
              <a:rPr lang="it-IT"/>
              <a:t>Quinto livello struttura</a:t>
            </a:r>
            <a:endParaRPr/>
          </a:p>
          <a:p>
            <a:pPr lvl="5">
              <a:buSzPct val="25000"/>
              <a:buFont typeface="StarSymbol"/>
              <a:buChar char=""/>
            </a:pPr>
            <a:r>
              <a:rPr lang="it-IT"/>
              <a:t>Sesto livello struttura</a:t>
            </a:r>
            <a:endParaRPr/>
          </a:p>
          <a:p>
            <a:pPr lvl="6">
              <a:buSzPct val="25000"/>
              <a:buFont typeface="StarSymbol"/>
              <a:buChar char=""/>
            </a:pPr>
            <a:r>
              <a:rPr lang="it-IT"/>
              <a:t>Settimo livello struttura</a:t>
            </a:r>
            <a:endParaRP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CustomShape 1"/>
          <p:cNvSpPr/>
          <p:nvPr/>
        </p:nvSpPr>
        <p:spPr>
          <a:xfrm>
            <a:off x="457200" y="533520"/>
            <a:ext cx="8226360" cy="5589360"/>
          </a:xfrm>
          <a:prstGeom prst="rect">
            <a:avLst/>
          </a:prstGeom>
          <a:noFill/>
          <a:ln>
            <a:noFill/>
          </a:ln>
        </p:spPr>
        <p:txBody>
          <a:bodyPr lIns="90000" tIns="45000" rIns="90000" bIns="45000"/>
          <a:lstStyle/>
          <a:p>
            <a:pPr>
              <a:lnSpc>
                <a:spcPct val="100000"/>
              </a:lnSpc>
            </a:pPr>
            <a:endParaRPr/>
          </a:p>
          <a:p>
            <a:pPr>
              <a:lnSpc>
                <a:spcPct val="100000"/>
              </a:lnSpc>
            </a:pPr>
            <a:endParaRPr/>
          </a:p>
          <a:p>
            <a:pPr algn="ctr">
              <a:lnSpc>
                <a:spcPct val="100000"/>
              </a:lnSpc>
            </a:pPr>
            <a:r>
              <a:rPr lang="it-IT" sz="3200">
                <a:solidFill>
                  <a:srgbClr val="000000"/>
                </a:solidFill>
                <a:latin typeface="Calibri"/>
              </a:rPr>
              <a:t>	</a:t>
            </a:r>
            <a:endParaRPr/>
          </a:p>
          <a:p>
            <a:pPr algn="ctr">
              <a:lnSpc>
                <a:spcPct val="100000"/>
              </a:lnSpc>
            </a:pPr>
            <a:r>
              <a:rPr lang="it-IT" sz="3600">
                <a:solidFill>
                  <a:srgbClr val="000000"/>
                </a:solidFill>
                <a:latin typeface="Calibri"/>
              </a:rPr>
              <a:t>L’accertamento dello stato passivo</a:t>
            </a:r>
            <a:endParaRPr/>
          </a:p>
          <a:p>
            <a:pPr algn="ctr">
              <a:lnSpc>
                <a:spcPct val="100000"/>
              </a:lnSpc>
            </a:pPr>
            <a:endParaRPr/>
          </a:p>
          <a:p>
            <a:pPr algn="ctr">
              <a:lnSpc>
                <a:spcPct val="100000"/>
              </a:lnSpc>
            </a:pPr>
            <a:r>
              <a:rPr lang="it-IT" sz="3600">
                <a:solidFill>
                  <a:srgbClr val="000000"/>
                </a:solidFill>
                <a:latin typeface="Calibri"/>
              </a:rPr>
              <a:t>PARTE I</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Sanzioni alla domanda</a:t>
            </a:r>
            <a:endParaRPr/>
          </a:p>
        </p:txBody>
      </p:sp>
      <p:sp>
        <p:nvSpPr>
          <p:cNvPr id="126"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2400" dirty="0">
                <a:solidFill>
                  <a:srgbClr val="000000"/>
                </a:solidFill>
                <a:latin typeface="Calibri"/>
              </a:rPr>
              <a:t>	In difetto di un elemento formale della </a:t>
            </a:r>
            <a:r>
              <a:rPr lang="it-IT" sz="2400" dirty="0" err="1">
                <a:solidFill>
                  <a:srgbClr val="000000"/>
                </a:solidFill>
                <a:latin typeface="Calibri"/>
              </a:rPr>
              <a:t>domandasi</a:t>
            </a:r>
            <a:r>
              <a:rPr lang="it-IT" sz="2400" dirty="0">
                <a:solidFill>
                  <a:srgbClr val="000000"/>
                </a:solidFill>
                <a:latin typeface="Calibri"/>
              </a:rPr>
              <a:t> verifica un caso di</a:t>
            </a:r>
            <a:r>
              <a:rPr lang="it-IT" sz="2400" b="1" dirty="0">
                <a:solidFill>
                  <a:srgbClr val="000000"/>
                </a:solidFill>
                <a:latin typeface="Calibri"/>
              </a:rPr>
              <a:t> inammissibilità (insanabile) </a:t>
            </a:r>
            <a:r>
              <a:rPr lang="it-IT" sz="2400" dirty="0">
                <a:solidFill>
                  <a:srgbClr val="000000"/>
                </a:solidFill>
                <a:latin typeface="Calibri"/>
              </a:rPr>
              <a:t>e ciò per:</a:t>
            </a:r>
            <a:endParaRPr dirty="0"/>
          </a:p>
          <a:p>
            <a:pPr algn="just">
              <a:lnSpc>
                <a:spcPct val="100000"/>
              </a:lnSpc>
            </a:pPr>
            <a:r>
              <a:rPr lang="it-IT" sz="2400" dirty="0">
                <a:solidFill>
                  <a:srgbClr val="000000"/>
                </a:solidFill>
                <a:latin typeface="Calibri"/>
              </a:rPr>
              <a:t>- il caso di mancata indicazione della procedura e delle parti; </a:t>
            </a:r>
            <a:endParaRPr dirty="0"/>
          </a:p>
          <a:p>
            <a:pPr algn="just">
              <a:lnSpc>
                <a:spcPct val="100000"/>
              </a:lnSpc>
            </a:pPr>
            <a:r>
              <a:rPr lang="it-IT" sz="2400" dirty="0">
                <a:solidFill>
                  <a:srgbClr val="000000"/>
                </a:solidFill>
                <a:latin typeface="Calibri"/>
              </a:rPr>
              <a:t>- dell’ammontare del credito e/o del bene oggetto del diritto reale:</a:t>
            </a:r>
            <a:endParaRPr dirty="0"/>
          </a:p>
          <a:p>
            <a:pPr algn="just">
              <a:lnSpc>
                <a:spcPct val="100000"/>
              </a:lnSpc>
            </a:pPr>
            <a:r>
              <a:rPr lang="it-IT" sz="2400" dirty="0">
                <a:solidFill>
                  <a:srgbClr val="000000"/>
                </a:solidFill>
                <a:latin typeface="Calibri"/>
              </a:rPr>
              <a:t>- anche infine della mancata forma e trasmissione elettronica; </a:t>
            </a:r>
            <a:endParaRPr dirty="0"/>
          </a:p>
          <a:p>
            <a:pPr algn="just">
              <a:lnSpc>
                <a:spcPct val="100000"/>
              </a:lnSpc>
            </a:pPr>
            <a:r>
              <a:rPr lang="it-IT" sz="2400" dirty="0">
                <a:solidFill>
                  <a:srgbClr val="000000"/>
                </a:solidFill>
                <a:latin typeface="Calibri"/>
              </a:rPr>
              <a:t>la </a:t>
            </a:r>
            <a:r>
              <a:rPr lang="it-IT" sz="2400" b="1" dirty="0">
                <a:solidFill>
                  <a:srgbClr val="000000"/>
                </a:solidFill>
                <a:latin typeface="Calibri"/>
              </a:rPr>
              <a:t>inammissibilità</a:t>
            </a:r>
            <a:r>
              <a:rPr lang="it-IT" sz="2400" dirty="0">
                <a:solidFill>
                  <a:srgbClr val="000000"/>
                </a:solidFill>
                <a:latin typeface="Calibri"/>
              </a:rPr>
              <a:t> non preclude la riproponibilità della domanda nelle forme della insinuazione tardiva</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2800" dirty="0">
                <a:solidFill>
                  <a:srgbClr val="000000"/>
                </a:solidFill>
                <a:latin typeface="Calibri"/>
              </a:rPr>
              <a:t>L’atto difensivo del curatore: il progetto di stato passivo</a:t>
            </a:r>
            <a:endParaRPr dirty="0"/>
          </a:p>
        </p:txBody>
      </p:sp>
      <p:sp>
        <p:nvSpPr>
          <p:cNvPr id="128"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2400">
                <a:solidFill>
                  <a:srgbClr val="000000"/>
                </a:solidFill>
                <a:latin typeface="Calibri"/>
              </a:rPr>
              <a:t>	Il curatore non deve essere inquadrato come ausiliario del giudice, ma come vera e propria parte.</a:t>
            </a:r>
            <a:endParaRPr/>
          </a:p>
          <a:p>
            <a:pPr algn="just">
              <a:lnSpc>
                <a:spcPct val="100000"/>
              </a:lnSpc>
            </a:pPr>
            <a:endParaRPr/>
          </a:p>
          <a:p>
            <a:pPr algn="just">
              <a:lnSpc>
                <a:spcPct val="100000"/>
              </a:lnSpc>
            </a:pPr>
            <a:r>
              <a:rPr lang="it-IT" sz="2400">
                <a:solidFill>
                  <a:srgbClr val="000000"/>
                </a:solidFill>
                <a:latin typeface="Calibri"/>
              </a:rPr>
              <a:t>	La formazione preliminare dello stato passivo, effettuata senza l’ausilio del giudice, costituisce il suo atto difensivo, che </a:t>
            </a:r>
            <a:r>
              <a:rPr lang="it-IT" sz="2400" b="1">
                <a:solidFill>
                  <a:srgbClr val="000000"/>
                </a:solidFill>
                <a:latin typeface="Calibri"/>
              </a:rPr>
              <a:t>deve essere perfezionato 15 giorni prima dell’adunanza,</a:t>
            </a:r>
            <a:r>
              <a:rPr lang="it-IT" sz="2400">
                <a:solidFill>
                  <a:srgbClr val="000000"/>
                </a:solidFill>
                <a:latin typeface="Calibri"/>
              </a:rPr>
              <a:t> per ovvie esigenze di contraddittorio degli insinuanti e trasmesso via pec</a:t>
            </a:r>
            <a:r>
              <a:rPr lang="it-IT" sz="3200">
                <a:solidFill>
                  <a:srgbClr val="000000"/>
                </a:solidFill>
                <a:latin typeface="Calibri"/>
              </a:rPr>
              <a:t>.</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dirty="0">
                <a:solidFill>
                  <a:srgbClr val="000000"/>
                </a:solidFill>
                <a:latin typeface="Calibri"/>
              </a:rPr>
              <a:t>Le difese del curatore</a:t>
            </a:r>
            <a:endParaRPr dirty="0"/>
          </a:p>
        </p:txBody>
      </p:sp>
      <p:sp>
        <p:nvSpPr>
          <p:cNvPr id="130"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2400">
                <a:solidFill>
                  <a:srgbClr val="000000"/>
                </a:solidFill>
                <a:latin typeface="Calibri"/>
              </a:rPr>
              <a:t>	All’interno del progetto il curatore deve formulare le eccezioni e/o l’inefficacia del titolo a fondamento del diritto, qualora sia passibile di revocatoria.</a:t>
            </a:r>
            <a:endParaRPr/>
          </a:p>
          <a:p>
            <a:pPr>
              <a:lnSpc>
                <a:spcPct val="100000"/>
              </a:lnSpc>
            </a:pPr>
            <a:endParaRPr/>
          </a:p>
          <a:p>
            <a:pPr algn="just">
              <a:lnSpc>
                <a:spcPct val="100000"/>
              </a:lnSpc>
            </a:pPr>
            <a:r>
              <a:rPr lang="it-IT" sz="2400">
                <a:solidFill>
                  <a:srgbClr val="000000"/>
                </a:solidFill>
                <a:latin typeface="Calibri"/>
              </a:rPr>
              <a:t>	Il curatore può eccepire i fatti estintivi, modificativi o impeditivi del diritto fatto valere, nonchè l'inefficacia del titolo su cui sono fondati il credito o la prelazione, anche se è prescritta la relativa azione</a:t>
            </a:r>
            <a:endParaRPr/>
          </a:p>
          <a:p>
            <a:pPr algn="just">
              <a:lnSpc>
                <a:spcPct val="100000"/>
              </a:lnSpc>
            </a:pPr>
            <a:endParaRPr/>
          </a:p>
          <a:p>
            <a:pPr algn="just">
              <a:lnSpc>
                <a:spcPct val="100000"/>
              </a:lnSpc>
            </a:pPr>
            <a:r>
              <a:rPr lang="it-IT" sz="2400" b="1">
                <a:solidFill>
                  <a:srgbClr val="000000"/>
                </a:solidFill>
                <a:latin typeface="Calibri"/>
              </a:rPr>
              <a:t>	Il curatore potrà altresì di indicare i documenti a sostegno delle eccezioni sollevate.</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Le decadenze</a:t>
            </a:r>
            <a:endParaRPr/>
          </a:p>
        </p:txBody>
      </p:sp>
      <p:sp>
        <p:nvSpPr>
          <p:cNvPr id="132" name="CustomShape 2"/>
          <p:cNvSpPr/>
          <p:nvPr/>
        </p:nvSpPr>
        <p:spPr>
          <a:xfrm>
            <a:off x="457200" y="1600200"/>
            <a:ext cx="8226360" cy="4522680"/>
          </a:xfrm>
          <a:prstGeom prst="rect">
            <a:avLst/>
          </a:prstGeom>
          <a:noFill/>
          <a:ln>
            <a:noFill/>
          </a:ln>
        </p:spPr>
        <p:txBody>
          <a:bodyPr lIns="90000" tIns="45000" rIns="90000" bIns="45000"/>
          <a:lstStyle/>
          <a:p>
            <a:pPr>
              <a:lnSpc>
                <a:spcPct val="100000"/>
              </a:lnSpc>
            </a:pPr>
            <a:r>
              <a:rPr lang="it-IT" sz="2200" dirty="0">
                <a:solidFill>
                  <a:srgbClr val="000000"/>
                </a:solidFill>
                <a:latin typeface="Calibri"/>
              </a:rPr>
              <a:t>	La introduzione di vere e proprie decadenze è incompatibile con un procedimento sommario:</a:t>
            </a:r>
            <a:endParaRPr dirty="0"/>
          </a:p>
          <a:p>
            <a:pPr>
              <a:lnSpc>
                <a:spcPct val="100000"/>
              </a:lnSpc>
            </a:pPr>
            <a:endParaRPr dirty="0"/>
          </a:p>
          <a:p>
            <a:pPr>
              <a:lnSpc>
                <a:spcPct val="100000"/>
              </a:lnSpc>
              <a:buFont typeface="Arial"/>
              <a:buChar char="-"/>
            </a:pPr>
            <a:r>
              <a:rPr lang="it-IT" sz="2200" dirty="0">
                <a:solidFill>
                  <a:srgbClr val="000000"/>
                </a:solidFill>
                <a:latin typeface="Calibri"/>
              </a:rPr>
              <a:t>agli insinuanti 30 giorni dall’adunanza, come termine perentorio per la formulazione della domanda;</a:t>
            </a:r>
            <a:endParaRPr dirty="0"/>
          </a:p>
          <a:p>
            <a:pPr>
              <a:lnSpc>
                <a:spcPct val="100000"/>
              </a:lnSpc>
            </a:pPr>
            <a:endParaRPr dirty="0"/>
          </a:p>
          <a:p>
            <a:pPr>
              <a:lnSpc>
                <a:spcPct val="100000"/>
              </a:lnSpc>
              <a:buFont typeface="Arial"/>
              <a:buChar char="-"/>
            </a:pPr>
            <a:r>
              <a:rPr lang="it-IT" sz="2200" dirty="0">
                <a:solidFill>
                  <a:srgbClr val="000000"/>
                </a:solidFill>
                <a:latin typeface="Calibri"/>
              </a:rPr>
              <a:t>al curatore, 15 giorni prima dell’adunanza, non indicato come perentorio, ma all’udienza il giudice decide nei limiti delle conclusioni ed eccezioni formulate dal curatore, il quale deve far valere pure i profili di inefficacia del titolo (revocatorie);</a:t>
            </a:r>
            <a:endParaRPr dirty="0"/>
          </a:p>
          <a:p>
            <a:pPr>
              <a:lnSpc>
                <a:spcPct val="100000"/>
              </a:lnSpc>
            </a:pP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L’adunanza</a:t>
            </a:r>
            <a:endParaRPr/>
          </a:p>
        </p:txBody>
      </p:sp>
      <p:sp>
        <p:nvSpPr>
          <p:cNvPr id="144"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a:t>
            </a:r>
            <a:r>
              <a:rPr lang="it-IT" sz="2400" dirty="0">
                <a:solidFill>
                  <a:srgbClr val="000000"/>
                </a:solidFill>
                <a:latin typeface="Calibri"/>
              </a:rPr>
              <a:t>All’adunanza partecipano le parti, ma il carattere </a:t>
            </a:r>
            <a:r>
              <a:rPr lang="it-IT" sz="2400" b="1" dirty="0">
                <a:solidFill>
                  <a:srgbClr val="000000"/>
                </a:solidFill>
                <a:latin typeface="Calibri"/>
              </a:rPr>
              <a:t>ufficioso</a:t>
            </a:r>
            <a:r>
              <a:rPr lang="it-IT" sz="2400" dirty="0">
                <a:solidFill>
                  <a:srgbClr val="000000"/>
                </a:solidFill>
                <a:latin typeface="Calibri"/>
              </a:rPr>
              <a:t> del procedimento rende </a:t>
            </a:r>
            <a:r>
              <a:rPr lang="it-IT" sz="2400" dirty="0">
                <a:solidFill>
                  <a:srgbClr val="FF0000"/>
                </a:solidFill>
                <a:latin typeface="Calibri"/>
              </a:rPr>
              <a:t>irrilevante</a:t>
            </a:r>
            <a:r>
              <a:rPr lang="it-IT" sz="2400" dirty="0">
                <a:solidFill>
                  <a:srgbClr val="000000"/>
                </a:solidFill>
                <a:latin typeface="Calibri"/>
              </a:rPr>
              <a:t> la loro assenza; può intervenire il debitore, ma nella veste di </a:t>
            </a:r>
            <a:r>
              <a:rPr lang="it-IT" sz="2400" dirty="0">
                <a:solidFill>
                  <a:srgbClr val="0000FF"/>
                </a:solidFill>
                <a:latin typeface="Calibri"/>
              </a:rPr>
              <a:t>informatore</a:t>
            </a:r>
            <a:r>
              <a:rPr lang="it-IT" sz="2400" dirty="0">
                <a:solidFill>
                  <a:srgbClr val="000000"/>
                </a:solidFill>
                <a:latin typeface="Calibri"/>
              </a:rPr>
              <a:t> e non di parte.</a:t>
            </a:r>
            <a:endParaRPr dirty="0"/>
          </a:p>
          <a:p>
            <a:pPr algn="just">
              <a:lnSpc>
                <a:spcPct val="100000"/>
              </a:lnSpc>
            </a:pPr>
            <a:r>
              <a:rPr lang="it-IT" sz="2400" dirty="0">
                <a:solidFill>
                  <a:srgbClr val="000000"/>
                </a:solidFill>
                <a:latin typeface="Calibri"/>
              </a:rPr>
              <a:t>	Se all’adunanza non si esauriscono tutte le operazioni il giudice differisce per non oltre 8 giorni, come anche differisce per consentire l’esercizio del diritto di contraddire a rilievo ufficiosi o per raccogliere la prova</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I provvedimenti</a:t>
            </a:r>
            <a:endParaRPr/>
          </a:p>
        </p:txBody>
      </p:sp>
      <p:sp>
        <p:nvSpPr>
          <p:cNvPr id="146"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a:t>
            </a:r>
            <a:endParaRPr dirty="0"/>
          </a:p>
          <a:p>
            <a:pPr algn="just">
              <a:lnSpc>
                <a:spcPct val="100000"/>
              </a:lnSpc>
            </a:pPr>
            <a:endParaRPr dirty="0"/>
          </a:p>
          <a:p>
            <a:pPr algn="just">
              <a:lnSpc>
                <a:spcPct val="100000"/>
              </a:lnSpc>
            </a:pPr>
            <a:r>
              <a:rPr lang="it-IT" sz="2400" dirty="0">
                <a:solidFill>
                  <a:srgbClr val="000000"/>
                </a:solidFill>
                <a:latin typeface="Calibri"/>
              </a:rPr>
              <a:t>Il provvedimento viene assunto in forma di </a:t>
            </a:r>
            <a:r>
              <a:rPr lang="it-IT" sz="2400" b="1" dirty="0">
                <a:solidFill>
                  <a:srgbClr val="000000"/>
                </a:solidFill>
                <a:latin typeface="Calibri"/>
              </a:rPr>
              <a:t>decreto</a:t>
            </a:r>
            <a:r>
              <a:rPr lang="it-IT" sz="2400" dirty="0">
                <a:solidFill>
                  <a:srgbClr val="000000"/>
                </a:solidFill>
                <a:latin typeface="Calibri"/>
              </a:rPr>
              <a:t> (maggior coerenza con il rito camerale, rispetto al procedimento per la dichiarazione di fallimento), con </a:t>
            </a:r>
            <a:r>
              <a:rPr lang="it-IT" sz="2400" b="1" dirty="0">
                <a:solidFill>
                  <a:srgbClr val="000000"/>
                </a:solidFill>
                <a:latin typeface="Calibri"/>
              </a:rPr>
              <a:t>formalità di succinta motivazione</a:t>
            </a:r>
            <a:r>
              <a:rPr lang="it-IT" sz="2400" dirty="0">
                <a:solidFill>
                  <a:srgbClr val="000000"/>
                </a:solidFill>
                <a:latin typeface="Calibri"/>
              </a:rPr>
              <a:t> (meno gravosa della motivazione necessaria nella sentenza per la dichiarazione di fallimento)</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endParaRPr/>
          </a:p>
          <a:p>
            <a:pPr algn="ctr">
              <a:lnSpc>
                <a:spcPct val="100000"/>
              </a:lnSpc>
            </a:pPr>
            <a:endParaRPr/>
          </a:p>
        </p:txBody>
      </p:sp>
      <p:sp>
        <p:nvSpPr>
          <p:cNvPr id="148" name="CustomShape 2"/>
          <p:cNvSpPr/>
          <p:nvPr/>
        </p:nvSpPr>
        <p:spPr>
          <a:xfrm>
            <a:off x="457200" y="1600200"/>
            <a:ext cx="8226360" cy="4522680"/>
          </a:xfrm>
          <a:prstGeom prst="rect">
            <a:avLst/>
          </a:prstGeom>
          <a:noFill/>
          <a:ln>
            <a:noFill/>
          </a:ln>
        </p:spPr>
        <p:txBody>
          <a:bodyPr/>
          <a:lstStyle/>
          <a:p>
            <a:endParaRPr lang="it-IT"/>
          </a:p>
        </p:txBody>
      </p:sp>
      <p:sp>
        <p:nvSpPr>
          <p:cNvPr id="149" name="CustomShape 3"/>
          <p:cNvSpPr/>
          <p:nvPr/>
        </p:nvSpPr>
        <p:spPr>
          <a:xfrm>
            <a:off x="457200" y="273600"/>
            <a:ext cx="8227440" cy="1143000"/>
          </a:xfrm>
          <a:prstGeom prst="rect">
            <a:avLst/>
          </a:prstGeom>
          <a:noFill/>
          <a:ln>
            <a:noFill/>
          </a:ln>
        </p:spPr>
        <p:txBody>
          <a:bodyPr/>
          <a:lstStyle/>
          <a:p>
            <a:endParaRPr lang="it-IT"/>
          </a:p>
        </p:txBody>
      </p:sp>
      <p:sp>
        <p:nvSpPr>
          <p:cNvPr id="150" name="CustomShape 4"/>
          <p:cNvSpPr/>
          <p:nvPr/>
        </p:nvSpPr>
        <p:spPr>
          <a:xfrm>
            <a:off x="457200" y="1604520"/>
            <a:ext cx="8227440" cy="3975480"/>
          </a:xfrm>
          <a:prstGeom prst="rect">
            <a:avLst/>
          </a:prstGeom>
          <a:noFill/>
          <a:ln>
            <a:noFill/>
          </a:ln>
        </p:spPr>
        <p:txBody>
          <a:bodyPr wrap="none" lIns="0" tIns="0" rIns="0" bIns="0" anchor="ctr"/>
          <a:lstStyle/>
          <a:p>
            <a:pPr algn="ctr">
              <a:lnSpc>
                <a:spcPct val="100000"/>
              </a:lnSpc>
            </a:pPr>
            <a:r>
              <a:rPr lang="it-IT" sz="4400">
                <a:solidFill>
                  <a:srgbClr val="000000"/>
                </a:solidFill>
                <a:latin typeface="Calibri"/>
              </a:rPr>
              <a:t>Contenuti dei provvedimenti</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dirty="0">
                <a:solidFill>
                  <a:srgbClr val="000000"/>
                </a:solidFill>
                <a:latin typeface="Calibri"/>
              </a:rPr>
              <a:t>Ammissione con riserva</a:t>
            </a:r>
            <a:endParaRPr dirty="0"/>
          </a:p>
        </p:txBody>
      </p:sp>
      <p:sp>
        <p:nvSpPr>
          <p:cNvPr id="152" name="CustomShape 2"/>
          <p:cNvSpPr/>
          <p:nvPr/>
        </p:nvSpPr>
        <p:spPr>
          <a:xfrm>
            <a:off x="457200" y="1600200"/>
            <a:ext cx="8226360" cy="4522680"/>
          </a:xfrm>
          <a:prstGeom prst="rect">
            <a:avLst/>
          </a:prstGeom>
          <a:noFill/>
          <a:ln>
            <a:noFill/>
          </a:ln>
        </p:spPr>
        <p:txBody>
          <a:bodyPr lIns="90000" tIns="45000" rIns="90000" bIns="45000"/>
          <a:lstStyle/>
          <a:p>
            <a:r>
              <a:rPr lang="it-IT" sz="2800">
                <a:solidFill>
                  <a:srgbClr val="000000"/>
                </a:solidFill>
                <a:latin typeface="Calibri"/>
              </a:rPr>
              <a:t>L’ammissione con riserva può aversi:</a:t>
            </a:r>
            <a:endParaRPr/>
          </a:p>
          <a:p>
            <a:pPr lvl="1">
              <a:lnSpc>
                <a:spcPct val="100000"/>
              </a:lnSpc>
              <a:buFont typeface="Arial"/>
              <a:buChar char="-"/>
            </a:pPr>
            <a:r>
              <a:rPr lang="it-IT" sz="2800">
                <a:solidFill>
                  <a:srgbClr val="000000"/>
                </a:solidFill>
                <a:latin typeface="Calibri"/>
              </a:rPr>
              <a:t>per i crediti </a:t>
            </a:r>
            <a:r>
              <a:rPr lang="it-IT" sz="2800" b="1">
                <a:solidFill>
                  <a:srgbClr val="000000"/>
                </a:solidFill>
                <a:latin typeface="Calibri"/>
              </a:rPr>
              <a:t>condizionati</a:t>
            </a:r>
            <a:r>
              <a:rPr lang="it-IT" sz="2800">
                <a:solidFill>
                  <a:srgbClr val="000000"/>
                </a:solidFill>
                <a:latin typeface="Calibri"/>
              </a:rPr>
              <a:t> sospensivamente;</a:t>
            </a:r>
            <a:endParaRPr/>
          </a:p>
          <a:p>
            <a:pPr lvl="1" algn="just">
              <a:lnSpc>
                <a:spcPct val="100000"/>
              </a:lnSpc>
              <a:buFont typeface="Arial"/>
              <a:buChar char="-"/>
            </a:pPr>
            <a:r>
              <a:rPr lang="it-IT" sz="2800">
                <a:solidFill>
                  <a:srgbClr val="000000"/>
                </a:solidFill>
                <a:latin typeface="Calibri"/>
              </a:rPr>
              <a:t>per i crediti per i quali </a:t>
            </a:r>
            <a:r>
              <a:rPr lang="it-IT" sz="2800" b="1">
                <a:solidFill>
                  <a:srgbClr val="000000"/>
                </a:solidFill>
                <a:latin typeface="Calibri"/>
              </a:rPr>
              <a:t>manca</a:t>
            </a:r>
            <a:r>
              <a:rPr lang="it-IT" sz="2800">
                <a:solidFill>
                  <a:srgbClr val="000000"/>
                </a:solidFill>
                <a:latin typeface="Calibri"/>
              </a:rPr>
              <a:t> la prova documentale (in tal caso il giudice fissa un termine perentorio al creditore per la produzione);</a:t>
            </a:r>
            <a:endParaRPr/>
          </a:p>
          <a:p>
            <a:pPr lvl="1">
              <a:lnSpc>
                <a:spcPct val="100000"/>
              </a:lnSpc>
              <a:buFont typeface="Arial"/>
              <a:buChar char="-"/>
            </a:pPr>
            <a:r>
              <a:rPr lang="it-IT" sz="2800">
                <a:solidFill>
                  <a:srgbClr val="000000"/>
                </a:solidFill>
                <a:latin typeface="Calibri"/>
              </a:rPr>
              <a:t>per i crediti </a:t>
            </a:r>
            <a:r>
              <a:rPr lang="it-IT" sz="2800" b="1">
                <a:solidFill>
                  <a:srgbClr val="000000"/>
                </a:solidFill>
                <a:latin typeface="Calibri"/>
              </a:rPr>
              <a:t>già accertati con sentenza non ancora passata in giudicato </a:t>
            </a:r>
            <a:r>
              <a:rPr lang="it-IT" sz="2800">
                <a:solidFill>
                  <a:srgbClr val="000000"/>
                </a:solidFill>
                <a:latin typeface="Calibri"/>
              </a:rPr>
              <a:t>per i quali esiste onere di impugnazione in via ordinaria da parte del curatore.</a:t>
            </a:r>
            <a:endParaRPr/>
          </a:p>
          <a:p>
            <a:pPr>
              <a:lnSpc>
                <a:spcPct val="100000"/>
              </a:lnSpc>
            </a:pP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I crediti accertati con sentenza non passata in giudicato</a:t>
            </a:r>
            <a:endParaRPr/>
          </a:p>
        </p:txBody>
      </p:sp>
      <p:sp>
        <p:nvSpPr>
          <p:cNvPr id="154"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3200">
                <a:solidFill>
                  <a:srgbClr val="000000"/>
                </a:solidFill>
                <a:latin typeface="Calibri"/>
              </a:rPr>
              <a:t>	</a:t>
            </a:r>
            <a:endParaRPr/>
          </a:p>
          <a:p>
            <a:pPr algn="just">
              <a:lnSpc>
                <a:spcPct val="100000"/>
              </a:lnSpc>
            </a:pPr>
            <a:r>
              <a:rPr lang="it-IT" sz="2400">
                <a:solidFill>
                  <a:srgbClr val="000000"/>
                </a:solidFill>
                <a:latin typeface="Calibri"/>
              </a:rPr>
              <a:t>E’ da sottolineare che l’ipotesi sancisce eccezionalmente un accertamento del credito o del diritto sulla cosa, fuori dalla regole del concorso, secondo le regole ordinarie essendo imposto </a:t>
            </a:r>
            <a:r>
              <a:rPr lang="it-IT" sz="2400" b="1">
                <a:solidFill>
                  <a:srgbClr val="000000"/>
                </a:solidFill>
                <a:latin typeface="Calibri"/>
              </a:rPr>
              <a:t>al curatore l’onere di impugnare la sentenza che accerta il credito, ma che è ancora impugnabile in via ordinaria</a:t>
            </a:r>
            <a:r>
              <a:rPr lang="it-IT" sz="3200" b="1">
                <a:solidFill>
                  <a:srgbClr val="000000"/>
                </a:solidFill>
                <a:latin typeface="Calibri"/>
              </a:rPr>
              <a:t>.</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Effetti dell’ammissione con riserva</a:t>
            </a:r>
            <a:endParaRPr/>
          </a:p>
        </p:txBody>
      </p:sp>
      <p:sp>
        <p:nvSpPr>
          <p:cNvPr id="156" name="CustomShape 2"/>
          <p:cNvSpPr/>
          <p:nvPr/>
        </p:nvSpPr>
        <p:spPr>
          <a:xfrm>
            <a:off x="457200" y="1600200"/>
            <a:ext cx="8226360" cy="4522680"/>
          </a:xfrm>
          <a:prstGeom prst="rect">
            <a:avLst/>
          </a:prstGeom>
          <a:noFill/>
          <a:ln>
            <a:noFill/>
          </a:ln>
        </p:spPr>
        <p:txBody>
          <a:bodyPr lIns="90000" tIns="45000" rIns="90000" bIns="45000"/>
          <a:lstStyle/>
          <a:p>
            <a:pPr>
              <a:lnSpc>
                <a:spcPct val="100000"/>
              </a:lnSpc>
            </a:pPr>
            <a:r>
              <a:rPr lang="it-IT" sz="3200" dirty="0">
                <a:solidFill>
                  <a:srgbClr val="000000"/>
                </a:solidFill>
                <a:latin typeface="Calibri"/>
              </a:rPr>
              <a:t>	</a:t>
            </a:r>
            <a:r>
              <a:rPr lang="it-IT" sz="2400" dirty="0">
                <a:solidFill>
                  <a:srgbClr val="000000"/>
                </a:solidFill>
                <a:latin typeface="Calibri"/>
              </a:rPr>
              <a:t>Il legislatore della riforma ha escluso l’assimilazione dell’ammissione con riserva ad un rigetto, non rendendo più necessaria l’impugnazione del provvedimento da parte del creditore ammesso con riserva. </a:t>
            </a:r>
            <a:endParaRPr dirty="0"/>
          </a:p>
          <a:p>
            <a:pPr>
              <a:lnSpc>
                <a:spcPct val="100000"/>
              </a:lnSpc>
            </a:pPr>
            <a:endParaRPr dirty="0"/>
          </a:p>
          <a:p>
            <a:pPr>
              <a:lnSpc>
                <a:spcPct val="100000"/>
              </a:lnSpc>
            </a:pPr>
            <a:r>
              <a:rPr lang="it-IT" sz="2400" dirty="0">
                <a:solidFill>
                  <a:srgbClr val="000000"/>
                </a:solidFill>
                <a:latin typeface="Calibri"/>
              </a:rPr>
              <a:t>	Semplicemente</a:t>
            </a:r>
            <a:r>
              <a:rPr lang="it-IT" sz="2400" b="1" dirty="0">
                <a:solidFill>
                  <a:srgbClr val="0000FF"/>
                </a:solidFill>
                <a:latin typeface="Calibri"/>
              </a:rPr>
              <a:t> al verificarsi dell’evento riservato </a:t>
            </a:r>
            <a:r>
              <a:rPr lang="it-IT" sz="2400" dirty="0">
                <a:solidFill>
                  <a:srgbClr val="000000"/>
                </a:solidFill>
                <a:latin typeface="Calibri"/>
              </a:rPr>
              <a:t>(condizione sospensiva; deposito del documento; esito del giudizio di impugnazione della sentenza passata in giudicato), </a:t>
            </a:r>
            <a:r>
              <a:rPr lang="it-IT" sz="2400" b="1" dirty="0">
                <a:solidFill>
                  <a:srgbClr val="000000"/>
                </a:solidFill>
                <a:latin typeface="Calibri"/>
              </a:rPr>
              <a:t>la parte interessata potrà chiedere le opportune variazioni allo stato passivo</a:t>
            </a:r>
            <a:r>
              <a:rPr lang="it-IT" sz="2400" dirty="0">
                <a:solidFill>
                  <a:srgbClr val="000000"/>
                </a:solidFill>
                <a:latin typeface="Calibri"/>
              </a:rPr>
              <a:t>.</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Le attività preliminari: l’avviso</a:t>
            </a:r>
            <a:endParaRPr/>
          </a:p>
        </p:txBody>
      </p:sp>
      <p:sp>
        <p:nvSpPr>
          <p:cNvPr id="110" name="CustomShape 2"/>
          <p:cNvSpPr/>
          <p:nvPr/>
        </p:nvSpPr>
        <p:spPr>
          <a:xfrm>
            <a:off x="457200" y="1600200"/>
            <a:ext cx="8226360" cy="4522680"/>
          </a:xfrm>
          <a:prstGeom prst="rect">
            <a:avLst/>
          </a:prstGeom>
          <a:noFill/>
          <a:ln>
            <a:noFill/>
          </a:ln>
        </p:spPr>
        <p:txBody>
          <a:bodyPr lIns="90000" tIns="45000" rIns="90000" bIns="45000"/>
          <a:lstStyle/>
          <a:p>
            <a:pPr>
              <a:lnSpc>
                <a:spcPct val="100000"/>
              </a:lnSpc>
            </a:pPr>
            <a:r>
              <a:rPr lang="it-IT" sz="3200" dirty="0">
                <a:solidFill>
                  <a:srgbClr val="000000"/>
                </a:solidFill>
                <a:latin typeface="Calibri"/>
              </a:rPr>
              <a:t>	</a:t>
            </a:r>
            <a:r>
              <a:rPr lang="it-IT" sz="2000" dirty="0">
                <a:solidFill>
                  <a:srgbClr val="000000"/>
                </a:solidFill>
                <a:latin typeface="Calibri"/>
              </a:rPr>
              <a:t>Le esigenze del concorso impongono la massima pubblicità al ceto creditorio della pendenza del procedimento di liquidazione giudiziale:</a:t>
            </a:r>
            <a:endParaRPr dirty="0"/>
          </a:p>
          <a:p>
            <a:pPr>
              <a:lnSpc>
                <a:spcPct val="100000"/>
              </a:lnSpc>
            </a:pPr>
            <a:r>
              <a:rPr lang="it-IT" sz="2000" dirty="0">
                <a:solidFill>
                  <a:srgbClr val="000000"/>
                </a:solidFill>
                <a:latin typeface="Calibri"/>
              </a:rPr>
              <a:t> </a:t>
            </a:r>
            <a:endParaRPr dirty="0"/>
          </a:p>
          <a:p>
            <a:pPr algn="just">
              <a:lnSpc>
                <a:spcPct val="100000"/>
              </a:lnSpc>
              <a:buFont typeface="Arial"/>
              <a:buChar char="-"/>
            </a:pPr>
            <a:r>
              <a:rPr lang="it-IT" sz="2000" dirty="0">
                <a:solidFill>
                  <a:srgbClr val="000000"/>
                </a:solidFill>
                <a:latin typeface="Calibri"/>
              </a:rPr>
              <a:t>la pubblicità che deriva  dall’iscrizione nel registro delle imprese, di una sentenza che contiene</a:t>
            </a:r>
            <a:r>
              <a:rPr lang="it-IT" sz="2000" b="1" dirty="0">
                <a:solidFill>
                  <a:srgbClr val="000000"/>
                </a:solidFill>
                <a:latin typeface="Calibri"/>
              </a:rPr>
              <a:t> l’indicazione del termine</a:t>
            </a:r>
            <a:r>
              <a:rPr lang="it-IT" sz="2000" dirty="0">
                <a:solidFill>
                  <a:srgbClr val="000000"/>
                </a:solidFill>
                <a:latin typeface="Calibri"/>
              </a:rPr>
              <a:t> per la presentazione delle domande e dell’adunanza;</a:t>
            </a:r>
            <a:endParaRPr dirty="0"/>
          </a:p>
          <a:p>
            <a:pPr algn="just">
              <a:lnSpc>
                <a:spcPct val="100000"/>
              </a:lnSpc>
              <a:buFont typeface="Arial"/>
              <a:buChar char="-"/>
            </a:pPr>
            <a:r>
              <a:rPr lang="it-IT" sz="2000" b="1" dirty="0">
                <a:solidFill>
                  <a:srgbClr val="000000"/>
                </a:solidFill>
                <a:latin typeface="Calibri"/>
              </a:rPr>
              <a:t>l’avviso</a:t>
            </a:r>
            <a:r>
              <a:rPr lang="it-IT" sz="2000" dirty="0">
                <a:solidFill>
                  <a:srgbClr val="000000"/>
                </a:solidFill>
                <a:latin typeface="Calibri"/>
              </a:rPr>
              <a:t>, via PEC di regola, diretto ai singoli creditori e ai titolari di diritti reali previa ricostruzione dell’elenco dei creditori e dei titolari di diritti reali</a:t>
            </a:r>
            <a:endParaRPr dirty="0"/>
          </a:p>
          <a:p>
            <a:pPr algn="just">
              <a:lnSpc>
                <a:spcPct val="100000"/>
              </a:lnSpc>
              <a:buFont typeface="Arial"/>
              <a:buChar char="-"/>
            </a:pPr>
            <a:r>
              <a:rPr lang="it-IT" sz="2000" dirty="0">
                <a:solidFill>
                  <a:srgbClr val="000000"/>
                </a:solidFill>
                <a:latin typeface="Calibri"/>
              </a:rPr>
              <a:t>I particolari contenuti dell’avviso: </a:t>
            </a:r>
            <a:r>
              <a:rPr lang="it-IT" sz="2000" b="1" dirty="0">
                <a:solidFill>
                  <a:srgbClr val="000000"/>
                </a:solidFill>
                <a:latin typeface="Calibri"/>
              </a:rPr>
              <a:t>termine</a:t>
            </a:r>
            <a:r>
              <a:rPr lang="it-IT" sz="2000" dirty="0">
                <a:solidFill>
                  <a:srgbClr val="000000"/>
                </a:solidFill>
                <a:latin typeface="Calibri"/>
              </a:rPr>
              <a:t> per la presentazione delle domande, </a:t>
            </a:r>
            <a:r>
              <a:rPr lang="it-IT" sz="2000" b="1" dirty="0">
                <a:solidFill>
                  <a:srgbClr val="000000"/>
                </a:solidFill>
                <a:latin typeface="Calibri"/>
              </a:rPr>
              <a:t>forma</a:t>
            </a:r>
            <a:r>
              <a:rPr lang="it-IT" sz="2000" dirty="0">
                <a:solidFill>
                  <a:srgbClr val="000000"/>
                </a:solidFill>
                <a:latin typeface="Calibri"/>
              </a:rPr>
              <a:t> per la presentazione delle domande, udienza fissata per l’esame dello stato passivo, ogni ulteriore informazione utile (indicazione della </a:t>
            </a:r>
            <a:r>
              <a:rPr lang="it-IT" sz="2000" dirty="0" err="1">
                <a:solidFill>
                  <a:srgbClr val="000000"/>
                </a:solidFill>
                <a:latin typeface="Calibri"/>
              </a:rPr>
              <a:t>Pec</a:t>
            </a:r>
            <a:r>
              <a:rPr lang="it-IT" sz="2000" dirty="0">
                <a:solidFill>
                  <a:srgbClr val="000000"/>
                </a:solidFill>
                <a:latin typeface="Calibri"/>
              </a:rPr>
              <a:t> della curatela).</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Giudicato endofallimentare</a:t>
            </a:r>
            <a:endParaRPr/>
          </a:p>
        </p:txBody>
      </p:sp>
      <p:sp>
        <p:nvSpPr>
          <p:cNvPr id="158"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Non partecipando il debitore come parte formale del procedimento di accertamento,</a:t>
            </a:r>
            <a:r>
              <a:rPr lang="it-IT" sz="3200" b="1" dirty="0">
                <a:solidFill>
                  <a:srgbClr val="000000"/>
                </a:solidFill>
                <a:latin typeface="Calibri"/>
              </a:rPr>
              <a:t> il giudicato vincolerà solo il curatore e l’insinuante, </a:t>
            </a:r>
            <a:r>
              <a:rPr lang="it-IT" sz="3200" dirty="0">
                <a:solidFill>
                  <a:srgbClr val="000000"/>
                </a:solidFill>
                <a:latin typeface="Calibri"/>
              </a:rPr>
              <a:t> avrà efficacia esclusivamente </a:t>
            </a:r>
            <a:r>
              <a:rPr lang="it-IT" sz="3200" b="1" dirty="0" err="1">
                <a:solidFill>
                  <a:srgbClr val="FF0000"/>
                </a:solidFill>
                <a:latin typeface="Calibri"/>
              </a:rPr>
              <a:t>endofallimentare</a:t>
            </a:r>
            <a:r>
              <a:rPr lang="it-IT" sz="3200" dirty="0">
                <a:solidFill>
                  <a:srgbClr val="000000"/>
                </a:solidFill>
                <a:latin typeface="Calibri"/>
              </a:rPr>
              <a:t>, lasciando impregiudicata l’azione dell’imprenditore ritornato </a:t>
            </a:r>
            <a:r>
              <a:rPr lang="it-IT" sz="3200" i="1" dirty="0">
                <a:solidFill>
                  <a:srgbClr val="000000"/>
                </a:solidFill>
                <a:latin typeface="Calibri"/>
              </a:rPr>
              <a:t>in bonis</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Regime di pubblicità del decreto</a:t>
            </a:r>
            <a:endParaRPr/>
          </a:p>
        </p:txBody>
      </p:sp>
      <p:sp>
        <p:nvSpPr>
          <p:cNvPr id="160" name="CustomShape 2"/>
          <p:cNvSpPr/>
          <p:nvPr/>
        </p:nvSpPr>
        <p:spPr>
          <a:xfrm>
            <a:off x="457200" y="1600200"/>
            <a:ext cx="8226360" cy="4522680"/>
          </a:xfrm>
          <a:prstGeom prst="rect">
            <a:avLst/>
          </a:prstGeom>
          <a:noFill/>
          <a:ln>
            <a:noFill/>
          </a:ln>
        </p:spPr>
        <p:txBody>
          <a:bodyPr lIns="90000" tIns="45000" rIns="90000" bIns="45000"/>
          <a:lstStyle/>
          <a:p>
            <a:pPr>
              <a:lnSpc>
                <a:spcPct val="100000"/>
              </a:lnSpc>
            </a:pPr>
            <a:r>
              <a:rPr lang="it-IT" sz="3200" dirty="0">
                <a:solidFill>
                  <a:srgbClr val="000000"/>
                </a:solidFill>
                <a:latin typeface="Calibri"/>
              </a:rPr>
              <a:t>	</a:t>
            </a:r>
            <a:endParaRPr dirty="0"/>
          </a:p>
          <a:p>
            <a:pPr algn="just">
              <a:lnSpc>
                <a:spcPct val="100000"/>
              </a:lnSpc>
            </a:pPr>
            <a:r>
              <a:rPr lang="it-IT" sz="3200" dirty="0">
                <a:solidFill>
                  <a:srgbClr val="000000"/>
                </a:solidFill>
                <a:latin typeface="Calibri"/>
              </a:rPr>
              <a:t>Il decreto viene comunicato all’insinuante dal curatore mediante </a:t>
            </a:r>
            <a:r>
              <a:rPr lang="it-IT" sz="3200" b="1" dirty="0" err="1">
                <a:solidFill>
                  <a:srgbClr val="000000"/>
                </a:solidFill>
                <a:latin typeface="Calibri"/>
              </a:rPr>
              <a:t>pec</a:t>
            </a:r>
            <a:r>
              <a:rPr lang="it-IT" sz="3200" dirty="0">
                <a:solidFill>
                  <a:srgbClr val="000000"/>
                </a:solidFill>
                <a:latin typeface="Calibri"/>
              </a:rPr>
              <a:t> con espressa manifestazione della possibilità del creditore di </a:t>
            </a:r>
            <a:r>
              <a:rPr lang="it-IT" sz="3200" b="1" dirty="0">
                <a:solidFill>
                  <a:srgbClr val="000000"/>
                </a:solidFill>
                <a:latin typeface="Calibri"/>
              </a:rPr>
              <a:t>impugnare</a:t>
            </a:r>
            <a:r>
              <a:rPr lang="it-IT" sz="3200" dirty="0">
                <a:solidFill>
                  <a:srgbClr val="000000"/>
                </a:solidFill>
                <a:latin typeface="Calibri"/>
              </a:rPr>
              <a:t> il provvedimento, nelle forme dell’opposizione allo stato passivo.</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Le vie giurisdizionali alternative</a:t>
            </a:r>
            <a:endParaRPr/>
          </a:p>
        </p:txBody>
      </p:sp>
      <p:sp>
        <p:nvSpPr>
          <p:cNvPr id="162"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a:t>
            </a:r>
            <a:r>
              <a:rPr lang="it-IT" sz="2200" dirty="0">
                <a:solidFill>
                  <a:srgbClr val="000000"/>
                </a:solidFill>
                <a:latin typeface="Calibri"/>
              </a:rPr>
              <a:t>Sono previste forme </a:t>
            </a:r>
            <a:r>
              <a:rPr lang="it-IT" sz="2200" b="1" dirty="0">
                <a:solidFill>
                  <a:srgbClr val="000000"/>
                </a:solidFill>
                <a:latin typeface="Calibri"/>
              </a:rPr>
              <a:t>alternative</a:t>
            </a:r>
            <a:r>
              <a:rPr lang="it-IT" sz="2200" dirty="0">
                <a:solidFill>
                  <a:srgbClr val="000000"/>
                </a:solidFill>
                <a:latin typeface="Calibri"/>
              </a:rPr>
              <a:t> ad </a:t>
            </a:r>
            <a:r>
              <a:rPr lang="it-IT" sz="2200" b="1" dirty="0">
                <a:solidFill>
                  <a:srgbClr val="000000"/>
                </a:solidFill>
                <a:latin typeface="Calibri"/>
              </a:rPr>
              <a:t>abbreviate</a:t>
            </a:r>
            <a:r>
              <a:rPr lang="it-IT" sz="2200" dirty="0">
                <a:solidFill>
                  <a:srgbClr val="000000"/>
                </a:solidFill>
                <a:latin typeface="Calibri"/>
              </a:rPr>
              <a:t>:</a:t>
            </a:r>
            <a:endParaRPr dirty="0"/>
          </a:p>
          <a:p>
            <a:pPr algn="just">
              <a:lnSpc>
                <a:spcPct val="100000"/>
              </a:lnSpc>
              <a:buFont typeface="Arial"/>
              <a:buChar char="-"/>
            </a:pPr>
            <a:r>
              <a:rPr lang="it-IT" sz="2200" dirty="0">
                <a:solidFill>
                  <a:srgbClr val="000000"/>
                </a:solidFill>
                <a:latin typeface="Calibri"/>
              </a:rPr>
              <a:t>le forme di </a:t>
            </a:r>
            <a:r>
              <a:rPr lang="it-IT" sz="2200" b="1" dirty="0">
                <a:solidFill>
                  <a:srgbClr val="0000FF"/>
                </a:solidFill>
                <a:latin typeface="Calibri"/>
              </a:rPr>
              <a:t>rivendica dei beni,</a:t>
            </a:r>
            <a:r>
              <a:rPr lang="it-IT" sz="2200" dirty="0">
                <a:solidFill>
                  <a:srgbClr val="000000"/>
                </a:solidFill>
                <a:latin typeface="Calibri"/>
              </a:rPr>
              <a:t> </a:t>
            </a:r>
            <a:r>
              <a:rPr lang="it-IT" sz="2200" dirty="0">
                <a:solidFill>
                  <a:srgbClr val="FF0000"/>
                </a:solidFill>
                <a:latin typeface="Calibri"/>
              </a:rPr>
              <a:t>nella fase di inventario</a:t>
            </a:r>
            <a:r>
              <a:rPr lang="it-IT" sz="2200" dirty="0">
                <a:solidFill>
                  <a:srgbClr val="000000"/>
                </a:solidFill>
                <a:latin typeface="Calibri"/>
              </a:rPr>
              <a:t> del curatore, mediante istanza che consente l’immediata consegna del bene </a:t>
            </a:r>
            <a:r>
              <a:rPr lang="it-IT" sz="2200" b="1" dirty="0">
                <a:solidFill>
                  <a:srgbClr val="000000"/>
                </a:solidFill>
                <a:latin typeface="Calibri"/>
              </a:rPr>
              <a:t>mobili</a:t>
            </a:r>
            <a:r>
              <a:rPr lang="it-IT" sz="2200" dirty="0">
                <a:solidFill>
                  <a:srgbClr val="000000"/>
                </a:solidFill>
                <a:latin typeface="Calibri"/>
              </a:rPr>
              <a:t> con decreto del giudice delegato e parere del curatore del comitato dei creditori con il presupposto della “</a:t>
            </a:r>
            <a:r>
              <a:rPr lang="it-IT" sz="2200" i="1" dirty="0">
                <a:solidFill>
                  <a:srgbClr val="000000"/>
                </a:solidFill>
                <a:latin typeface="Calibri"/>
              </a:rPr>
              <a:t>chiara riconoscibilità</a:t>
            </a:r>
            <a:r>
              <a:rPr lang="it-IT" sz="2200" dirty="0">
                <a:solidFill>
                  <a:srgbClr val="000000"/>
                </a:solidFill>
                <a:latin typeface="Calibri"/>
              </a:rPr>
              <a:t>”;</a:t>
            </a:r>
            <a:endParaRPr dirty="0"/>
          </a:p>
          <a:p>
            <a:pPr algn="just">
              <a:lnSpc>
                <a:spcPct val="100000"/>
              </a:lnSpc>
              <a:buFont typeface="Arial"/>
              <a:buChar char="-"/>
            </a:pPr>
            <a:r>
              <a:rPr lang="it-IT" sz="2200" dirty="0">
                <a:solidFill>
                  <a:srgbClr val="000000"/>
                </a:solidFill>
                <a:latin typeface="Calibri"/>
              </a:rPr>
              <a:t>la previsione di</a:t>
            </a:r>
            <a:r>
              <a:rPr lang="it-IT" sz="2200" b="1" dirty="0">
                <a:solidFill>
                  <a:srgbClr val="000000"/>
                </a:solidFill>
                <a:latin typeface="Calibri"/>
              </a:rPr>
              <a:t> insufficiente realizzo</a:t>
            </a:r>
            <a:r>
              <a:rPr lang="it-IT" sz="2200" dirty="0">
                <a:solidFill>
                  <a:srgbClr val="000000"/>
                </a:solidFill>
                <a:latin typeface="Calibri"/>
              </a:rPr>
              <a:t>, con decreto motivato del tribunale, che impedisce la trattazione delle domande, su istanza del curatore, quando l’attivo non consente di soddisfare oltre i crediti prededucibili e le spese di procedura. Ciò sia prima che dopo l’adunanza. A tale provvedimento possono reagire gli interessati con reclamo alla Corte di appello.</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La domanda tardiva</a:t>
            </a:r>
            <a:endParaRPr/>
          </a:p>
        </p:txBody>
      </p:sp>
      <p:sp>
        <p:nvSpPr>
          <p:cNvPr id="164"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2000">
                <a:solidFill>
                  <a:srgbClr val="000000"/>
                </a:solidFill>
                <a:latin typeface="Calibri"/>
              </a:rPr>
              <a:t>	La domanda tardiva è consentita quando è formulata fuori dal termine di 30 giorni dall’adunanza, ma non è consentita a tempo indeterminato, poiché non più possibile </a:t>
            </a:r>
            <a:r>
              <a:rPr lang="it-IT" sz="2000" b="1">
                <a:solidFill>
                  <a:srgbClr val="000000"/>
                </a:solidFill>
                <a:latin typeface="Calibri"/>
              </a:rPr>
              <a:t>oltre 12 mesi dal deposito del provvedimento che da esecutività allo stato passivo </a:t>
            </a:r>
            <a:r>
              <a:rPr lang="it-IT" sz="2000">
                <a:solidFill>
                  <a:srgbClr val="000000"/>
                </a:solidFill>
                <a:latin typeface="Calibri"/>
              </a:rPr>
              <a:t>(art. 101, 1° comma).</a:t>
            </a:r>
            <a:endParaRPr/>
          </a:p>
          <a:p>
            <a:pPr algn="just">
              <a:lnSpc>
                <a:spcPct val="100000"/>
              </a:lnSpc>
            </a:pPr>
            <a:endParaRPr/>
          </a:p>
          <a:p>
            <a:pPr algn="just">
              <a:lnSpc>
                <a:spcPct val="100000"/>
              </a:lnSpc>
            </a:pPr>
            <a:r>
              <a:rPr lang="it-IT" sz="2000" b="1">
                <a:solidFill>
                  <a:srgbClr val="0000FF"/>
                </a:solidFill>
                <a:latin typeface="Calibri"/>
              </a:rPr>
              <a:t>Art. 208 CCI</a:t>
            </a:r>
            <a:r>
              <a:rPr lang="it-IT" sz="2000">
                <a:solidFill>
                  <a:srgbClr val="000000"/>
                </a:solidFill>
                <a:latin typeface="Calibri"/>
              </a:rPr>
              <a:t> </a:t>
            </a:r>
            <a:r>
              <a:rPr lang="it-IT" sz="2000" i="1">
                <a:solidFill>
                  <a:srgbClr val="0000FF"/>
                </a:solidFill>
                <a:latin typeface="Calibri"/>
              </a:rPr>
              <a:t>“e non oltre quello di sei mesi dal deposito del decreto di esecutività dello stato passivo sono considerate tardive. In caso di particolare complessità della procedura, il tribunale, con la sentenza che dichiara aperta la liquidazione giudiziale, può prorogare quest'ultimo termine fino a dodici mesi“.</a:t>
            </a:r>
            <a:endParaRPr/>
          </a:p>
          <a:p>
            <a:pPr algn="just">
              <a:lnSpc>
                <a:spcPct val="100000"/>
              </a:lnSpc>
            </a:pPr>
            <a:endParaRPr/>
          </a:p>
          <a:p>
            <a:pPr algn="just">
              <a:lnSpc>
                <a:spcPct val="100000"/>
              </a:lnSpc>
            </a:pPr>
            <a:r>
              <a:rPr lang="it-IT" sz="2000">
                <a:solidFill>
                  <a:srgbClr val="000000"/>
                </a:solidFill>
                <a:latin typeface="Calibri"/>
              </a:rPr>
              <a:t>	Tuttavia se la </a:t>
            </a:r>
            <a:r>
              <a:rPr lang="it-IT" sz="2000" b="1">
                <a:solidFill>
                  <a:srgbClr val="000000"/>
                </a:solidFill>
                <a:latin typeface="Calibri"/>
              </a:rPr>
              <a:t>tardività non è colpevole,</a:t>
            </a:r>
            <a:r>
              <a:rPr lang="it-IT" sz="2000">
                <a:solidFill>
                  <a:srgbClr val="000000"/>
                </a:solidFill>
                <a:latin typeface="Calibri"/>
              </a:rPr>
              <a:t> è ammessa la domanda anche fuori da quest’ultimo termine, purché residui dell’attivo da distribuire (art. 101, u.c.).</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Il rito della domanda tardiva</a:t>
            </a:r>
            <a:endParaRPr/>
          </a:p>
        </p:txBody>
      </p:sp>
      <p:sp>
        <p:nvSpPr>
          <p:cNvPr id="166"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a:t>
            </a:r>
            <a:endParaRPr dirty="0"/>
          </a:p>
          <a:p>
            <a:pPr algn="just">
              <a:lnSpc>
                <a:spcPct val="100000"/>
              </a:lnSpc>
            </a:pPr>
            <a:endParaRPr dirty="0"/>
          </a:p>
          <a:p>
            <a:pPr algn="just">
              <a:lnSpc>
                <a:spcPct val="100000"/>
              </a:lnSpc>
            </a:pPr>
            <a:r>
              <a:rPr lang="it-IT" sz="2200" dirty="0">
                <a:solidFill>
                  <a:srgbClr val="000000"/>
                </a:solidFill>
                <a:latin typeface="Calibri"/>
              </a:rPr>
              <a:t>Il procedimento si svolge nelle stesse forme della domanda tempestiva, con un procedimento unitario che viene trattato</a:t>
            </a:r>
            <a:r>
              <a:rPr lang="it-IT" sz="2200" b="1" dirty="0">
                <a:solidFill>
                  <a:srgbClr val="000000"/>
                </a:solidFill>
                <a:latin typeface="Calibri"/>
              </a:rPr>
              <a:t> ogni 4 mesi</a:t>
            </a:r>
            <a:r>
              <a:rPr lang="it-IT" sz="2200" dirty="0">
                <a:solidFill>
                  <a:srgbClr val="000000"/>
                </a:solidFill>
                <a:latin typeface="Calibri"/>
              </a:rPr>
              <a:t>, raccogliendo le domande sino a quel punto presentate.</a:t>
            </a:r>
            <a:endParaRPr dirty="0"/>
          </a:p>
          <a:p>
            <a:pPr algn="just">
              <a:lnSpc>
                <a:spcPct val="100000"/>
              </a:lnSpc>
            </a:pPr>
            <a:r>
              <a:rPr lang="it-IT" sz="2200" dirty="0">
                <a:solidFill>
                  <a:srgbClr val="000000"/>
                </a:solidFill>
                <a:latin typeface="Calibri"/>
              </a:rPr>
              <a:t>	</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La tutela del titolare di diritto sul bene</a:t>
            </a:r>
            <a:endParaRPr/>
          </a:p>
        </p:txBody>
      </p:sp>
      <p:sp>
        <p:nvSpPr>
          <p:cNvPr id="168"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3200">
                <a:solidFill>
                  <a:srgbClr val="000000"/>
                </a:solidFill>
                <a:latin typeface="Calibri"/>
              </a:rPr>
              <a:t>	</a:t>
            </a:r>
            <a:r>
              <a:rPr lang="it-IT" sz="2400">
                <a:solidFill>
                  <a:srgbClr val="000000"/>
                </a:solidFill>
                <a:latin typeface="Calibri"/>
              </a:rPr>
              <a:t> Nelle forme dell’accertamento del passivo è accertato anche </a:t>
            </a:r>
            <a:r>
              <a:rPr lang="it-IT" sz="2400" b="1">
                <a:solidFill>
                  <a:srgbClr val="000000"/>
                </a:solidFill>
                <a:latin typeface="Calibri"/>
              </a:rPr>
              <a:t>il diritto reale</a:t>
            </a:r>
            <a:r>
              <a:rPr lang="it-IT" sz="2400">
                <a:solidFill>
                  <a:srgbClr val="000000"/>
                </a:solidFill>
                <a:latin typeface="Calibri"/>
              </a:rPr>
              <a:t> o</a:t>
            </a:r>
            <a:r>
              <a:rPr lang="it-IT" sz="2400" b="1">
                <a:solidFill>
                  <a:srgbClr val="000000"/>
                </a:solidFill>
                <a:latin typeface="Calibri"/>
              </a:rPr>
              <a:t> il diritto personale di godimento su cosa mobile o immobile</a:t>
            </a:r>
            <a:r>
              <a:rPr lang="it-IT" sz="2400">
                <a:solidFill>
                  <a:srgbClr val="000000"/>
                </a:solidFill>
                <a:latin typeface="Calibri"/>
              </a:rPr>
              <a:t> (novità della riforma del 2006, essendo originariamente la rivendica di bene immobile regolata dalle norme di diritto comune):</a:t>
            </a:r>
            <a:endParaRPr/>
          </a:p>
          <a:p>
            <a:pPr algn="just">
              <a:lnSpc>
                <a:spcPct val="100000"/>
              </a:lnSpc>
            </a:pPr>
            <a:endParaRPr/>
          </a:p>
          <a:p>
            <a:pPr algn="just">
              <a:lnSpc>
                <a:spcPct val="100000"/>
              </a:lnSpc>
            </a:pPr>
            <a:r>
              <a:rPr lang="it-IT" sz="2400">
                <a:solidFill>
                  <a:srgbClr val="000000"/>
                </a:solidFill>
                <a:latin typeface="Calibri"/>
              </a:rPr>
              <a:t>a) l’azione di rivendicazione (tutela di diritto reale)</a:t>
            </a:r>
            <a:endParaRPr/>
          </a:p>
          <a:p>
            <a:pPr algn="just">
              <a:lnSpc>
                <a:spcPct val="100000"/>
              </a:lnSpc>
            </a:pPr>
            <a:endParaRPr/>
          </a:p>
          <a:p>
            <a:pPr algn="just">
              <a:lnSpc>
                <a:spcPct val="100000"/>
              </a:lnSpc>
            </a:pPr>
            <a:r>
              <a:rPr lang="it-IT" sz="2400">
                <a:solidFill>
                  <a:srgbClr val="000000"/>
                </a:solidFill>
                <a:latin typeface="Calibri"/>
              </a:rPr>
              <a:t>b) l'azione di restituzione (quando il fallito ha un mero titolo di detenzione qualificata del bene).</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dirty="0">
                <a:solidFill>
                  <a:srgbClr val="000000"/>
                </a:solidFill>
                <a:latin typeface="Calibri"/>
              </a:rPr>
              <a:t>segue: l’onere della prova</a:t>
            </a:r>
            <a:endParaRPr dirty="0"/>
          </a:p>
        </p:txBody>
      </p:sp>
      <p:sp>
        <p:nvSpPr>
          <p:cNvPr id="170"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2800">
                <a:solidFill>
                  <a:srgbClr val="000000"/>
                </a:solidFill>
                <a:latin typeface="Calibri"/>
              </a:rPr>
              <a:t>	</a:t>
            </a:r>
            <a:r>
              <a:rPr lang="it-IT" sz="2400">
                <a:solidFill>
                  <a:srgbClr val="000000"/>
                </a:solidFill>
                <a:latin typeface="Calibri"/>
              </a:rPr>
              <a:t>Nell’azione di rivendicazione il titolare di diritto reale deve provare </a:t>
            </a:r>
            <a:r>
              <a:rPr lang="it-IT" sz="2400" b="1">
                <a:solidFill>
                  <a:srgbClr val="000000"/>
                </a:solidFill>
                <a:latin typeface="Calibri"/>
              </a:rPr>
              <a:t>il fatto costitutivo del suo diritto</a:t>
            </a:r>
            <a:r>
              <a:rPr lang="it-IT" sz="2400">
                <a:solidFill>
                  <a:srgbClr val="000000"/>
                </a:solidFill>
                <a:latin typeface="Calibri"/>
              </a:rPr>
              <a:t> con titolo avente data certa anteriore al fallimento (ex art. 2704 c.c. o trascritto prima del fallimento), ma deve anche dare prova del titolo di detenzione del fallito</a:t>
            </a:r>
            <a:endParaRPr/>
          </a:p>
          <a:p>
            <a:pPr algn="just">
              <a:lnSpc>
                <a:spcPct val="100000"/>
              </a:lnSpc>
            </a:pPr>
            <a:endParaRPr/>
          </a:p>
          <a:p>
            <a:pPr algn="just">
              <a:lnSpc>
                <a:spcPct val="100000"/>
              </a:lnSpc>
            </a:pPr>
            <a:r>
              <a:rPr lang="it-IT" sz="2400">
                <a:solidFill>
                  <a:srgbClr val="000000"/>
                </a:solidFill>
                <a:latin typeface="Calibri"/>
              </a:rPr>
              <a:t>	In relazione alla domanda di restituzione, invece, basta la prova del titolo di detenzione e la sua durata.</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dirty="0">
                <a:solidFill>
                  <a:srgbClr val="000000"/>
                </a:solidFill>
                <a:latin typeface="Calibri"/>
              </a:rPr>
              <a:t>La conversione </a:t>
            </a:r>
            <a:r>
              <a:rPr lang="it-IT" sz="4400">
                <a:solidFill>
                  <a:srgbClr val="000000"/>
                </a:solidFill>
                <a:latin typeface="Calibri"/>
              </a:rPr>
              <a:t>della domanda</a:t>
            </a:r>
            <a:endParaRPr dirty="0"/>
          </a:p>
        </p:txBody>
      </p:sp>
      <p:sp>
        <p:nvSpPr>
          <p:cNvPr id="172" name="CustomShape 2"/>
          <p:cNvSpPr/>
          <p:nvPr/>
        </p:nvSpPr>
        <p:spPr>
          <a:xfrm>
            <a:off x="457200" y="1600200"/>
            <a:ext cx="8226360" cy="4522680"/>
          </a:xfrm>
          <a:prstGeom prst="rect">
            <a:avLst/>
          </a:prstGeom>
          <a:noFill/>
          <a:ln>
            <a:noFill/>
          </a:ln>
        </p:spPr>
        <p:txBody>
          <a:bodyPr lIns="90000" tIns="45000" rIns="90000" bIns="45000"/>
          <a:lstStyle/>
          <a:p>
            <a:pPr>
              <a:lnSpc>
                <a:spcPct val="100000"/>
              </a:lnSpc>
            </a:pPr>
            <a:r>
              <a:rPr lang="it-IT" sz="3200">
                <a:solidFill>
                  <a:srgbClr val="000000"/>
                </a:solidFill>
                <a:latin typeface="Calibri"/>
              </a:rPr>
              <a:t>	La domanda a tutela di un diritto reale può essere </a:t>
            </a:r>
            <a:r>
              <a:rPr lang="it-IT" sz="3200" b="1">
                <a:solidFill>
                  <a:srgbClr val="000000"/>
                </a:solidFill>
                <a:latin typeface="Calibri"/>
              </a:rPr>
              <a:t>convertita</a:t>
            </a:r>
            <a:r>
              <a:rPr lang="it-IT" sz="3200">
                <a:solidFill>
                  <a:srgbClr val="000000"/>
                </a:solidFill>
                <a:latin typeface="Calibri"/>
              </a:rPr>
              <a:t> in domanda a tutela di un credito:</a:t>
            </a:r>
            <a:endParaRPr/>
          </a:p>
          <a:p>
            <a:pPr>
              <a:lnSpc>
                <a:spcPct val="100000"/>
              </a:lnSpc>
            </a:pPr>
            <a:r>
              <a:rPr lang="it-IT" sz="3200">
                <a:solidFill>
                  <a:srgbClr val="000000"/>
                </a:solidFill>
                <a:latin typeface="Calibri"/>
              </a:rPr>
              <a:t>1 - nel caso in cui il bene </a:t>
            </a:r>
            <a:r>
              <a:rPr lang="it-IT" sz="3200" b="1">
                <a:solidFill>
                  <a:srgbClr val="000000"/>
                </a:solidFill>
                <a:latin typeface="Calibri"/>
              </a:rPr>
              <a:t>non sia rinvenuto</a:t>
            </a:r>
            <a:r>
              <a:rPr lang="it-IT" sz="3200">
                <a:solidFill>
                  <a:srgbClr val="000000"/>
                </a:solidFill>
                <a:latin typeface="Calibri"/>
              </a:rPr>
              <a:t> nell’attivo fallimentare;</a:t>
            </a:r>
            <a:endParaRPr/>
          </a:p>
          <a:p>
            <a:pPr>
              <a:lnSpc>
                <a:spcPct val="100000"/>
              </a:lnSpc>
            </a:pPr>
            <a:r>
              <a:rPr lang="it-IT" sz="3200">
                <a:solidFill>
                  <a:srgbClr val="000000"/>
                </a:solidFill>
                <a:latin typeface="Calibri"/>
              </a:rPr>
              <a:t>2 - se il possesso del bene viene </a:t>
            </a:r>
            <a:r>
              <a:rPr lang="it-IT" sz="3200" b="1">
                <a:solidFill>
                  <a:srgbClr val="000000"/>
                </a:solidFill>
                <a:latin typeface="Calibri"/>
              </a:rPr>
              <a:t>perduto</a:t>
            </a:r>
            <a:r>
              <a:rPr lang="it-IT" sz="3200">
                <a:solidFill>
                  <a:srgbClr val="000000"/>
                </a:solidFill>
                <a:latin typeface="Calibri"/>
              </a:rPr>
              <a:t> dal curatore dopo averlo acquisito;</a:t>
            </a:r>
            <a:endParaRPr/>
          </a:p>
          <a:p>
            <a:pPr>
              <a:lnSpc>
                <a:spcPct val="100000"/>
              </a:lnSpc>
            </a:pPr>
            <a:r>
              <a:rPr lang="it-IT" sz="3200">
                <a:solidFill>
                  <a:srgbClr val="000000"/>
                </a:solidFill>
                <a:latin typeface="Calibri"/>
              </a:rPr>
              <a:t>3- se il diritto ha ad oggetto beni </a:t>
            </a:r>
            <a:r>
              <a:rPr lang="it-IT" sz="3200" b="1">
                <a:solidFill>
                  <a:srgbClr val="000000"/>
                </a:solidFill>
                <a:latin typeface="Calibri"/>
              </a:rPr>
              <a:t>fungibili</a:t>
            </a:r>
            <a:r>
              <a:rPr lang="it-IT" sz="3200">
                <a:solidFill>
                  <a:srgbClr val="000000"/>
                </a:solidFill>
                <a:latin typeface="Calibri"/>
              </a:rPr>
              <a:t>.</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Le conseguenze del mancato avviso</a:t>
            </a:r>
            <a:endParaRPr/>
          </a:p>
        </p:txBody>
      </p:sp>
      <p:sp>
        <p:nvSpPr>
          <p:cNvPr id="112"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a:t>
            </a:r>
            <a:endParaRPr dirty="0"/>
          </a:p>
          <a:p>
            <a:pPr algn="just">
              <a:lnSpc>
                <a:spcPct val="100000"/>
              </a:lnSpc>
            </a:pPr>
            <a:r>
              <a:rPr lang="it-IT" sz="2600" dirty="0">
                <a:solidFill>
                  <a:srgbClr val="000000"/>
                </a:solidFill>
                <a:latin typeface="Calibri"/>
              </a:rPr>
              <a:t>Le conseguenze del mancato avviso sono:</a:t>
            </a:r>
            <a:endParaRPr dirty="0"/>
          </a:p>
          <a:p>
            <a:pPr algn="just">
              <a:lnSpc>
                <a:spcPct val="100000"/>
              </a:lnSpc>
            </a:pPr>
            <a:endParaRPr dirty="0"/>
          </a:p>
          <a:p>
            <a:pPr algn="just">
              <a:lnSpc>
                <a:spcPct val="100000"/>
              </a:lnSpc>
            </a:pPr>
            <a:r>
              <a:rPr lang="it-IT" sz="2600" dirty="0">
                <a:solidFill>
                  <a:srgbClr val="000000"/>
                </a:solidFill>
                <a:latin typeface="Calibri"/>
              </a:rPr>
              <a:t>1 - la facoltà del creditore o titolare del diritto reale di presentare domanda tardiva</a:t>
            </a:r>
          </a:p>
          <a:p>
            <a:pPr algn="just">
              <a:lnSpc>
                <a:spcPct val="100000"/>
              </a:lnSpc>
            </a:pPr>
            <a:endParaRPr dirty="0"/>
          </a:p>
          <a:p>
            <a:pPr algn="just">
              <a:lnSpc>
                <a:spcPct val="100000"/>
              </a:lnSpc>
            </a:pPr>
            <a:r>
              <a:rPr lang="it-IT" sz="2600" dirty="0">
                <a:solidFill>
                  <a:srgbClr val="000000"/>
                </a:solidFill>
                <a:latin typeface="Calibri"/>
              </a:rPr>
              <a:t>2-  di prelevare dai riparti successivi quanto gli sarebbe spettato se insinuato tempestivo</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La domanda</a:t>
            </a:r>
            <a:endParaRPr/>
          </a:p>
        </p:txBody>
      </p:sp>
      <p:sp>
        <p:nvSpPr>
          <p:cNvPr id="114"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3200">
                <a:solidFill>
                  <a:srgbClr val="000000"/>
                </a:solidFill>
                <a:latin typeface="Calibri"/>
              </a:rPr>
              <a:t>	</a:t>
            </a:r>
            <a:endParaRPr/>
          </a:p>
          <a:p>
            <a:pPr algn="just">
              <a:lnSpc>
                <a:spcPct val="100000"/>
              </a:lnSpc>
            </a:pPr>
            <a:endParaRPr/>
          </a:p>
          <a:p>
            <a:pPr algn="just">
              <a:lnSpc>
                <a:spcPct val="100000"/>
              </a:lnSpc>
            </a:pPr>
            <a:r>
              <a:rPr lang="it-IT" sz="2800">
                <a:solidFill>
                  <a:srgbClr val="000000"/>
                </a:solidFill>
                <a:latin typeface="Calibri"/>
              </a:rPr>
              <a:t>La domanda ha la forma del </a:t>
            </a:r>
            <a:r>
              <a:rPr lang="it-IT" sz="2800" b="1">
                <a:solidFill>
                  <a:srgbClr val="000000"/>
                </a:solidFill>
                <a:latin typeface="Calibri"/>
              </a:rPr>
              <a:t>ricorso</a:t>
            </a:r>
            <a:r>
              <a:rPr lang="it-IT" sz="2800">
                <a:solidFill>
                  <a:srgbClr val="000000"/>
                </a:solidFill>
                <a:latin typeface="Calibri"/>
              </a:rPr>
              <a:t> nel quale deve essere indicato il </a:t>
            </a:r>
            <a:r>
              <a:rPr lang="it-IT" sz="2800" b="1">
                <a:solidFill>
                  <a:srgbClr val="000000"/>
                </a:solidFill>
                <a:latin typeface="Calibri"/>
              </a:rPr>
              <a:t>titolo del credito</a:t>
            </a:r>
            <a:r>
              <a:rPr lang="it-IT" sz="2800">
                <a:solidFill>
                  <a:srgbClr val="000000"/>
                </a:solidFill>
                <a:latin typeface="Calibri"/>
              </a:rPr>
              <a:t> e fornita la </a:t>
            </a:r>
            <a:r>
              <a:rPr lang="it-IT" sz="2800" b="1">
                <a:solidFill>
                  <a:srgbClr val="000000"/>
                </a:solidFill>
                <a:latin typeface="Calibri"/>
              </a:rPr>
              <a:t>relativa prova del fatto costitutivo</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forma elettronica</a:t>
            </a:r>
            <a:endParaRPr/>
          </a:p>
        </p:txBody>
      </p:sp>
      <p:sp>
        <p:nvSpPr>
          <p:cNvPr id="116"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2600" dirty="0">
                <a:solidFill>
                  <a:srgbClr val="000000"/>
                </a:solidFill>
                <a:latin typeface="Calibri"/>
              </a:rPr>
              <a:t>	</a:t>
            </a:r>
            <a:r>
              <a:rPr lang="it-IT" sz="2200" dirty="0">
                <a:solidFill>
                  <a:srgbClr val="000000"/>
                </a:solidFill>
                <a:latin typeface="Calibri"/>
              </a:rPr>
              <a:t>Il ricorso può essere presentato solo in forma </a:t>
            </a:r>
            <a:r>
              <a:rPr lang="it-IT" sz="2200" b="1" dirty="0">
                <a:solidFill>
                  <a:srgbClr val="000000"/>
                </a:solidFill>
                <a:latin typeface="Calibri"/>
              </a:rPr>
              <a:t>elettronica</a:t>
            </a:r>
          </a:p>
          <a:p>
            <a:pPr algn="just">
              <a:lnSpc>
                <a:spcPct val="100000"/>
              </a:lnSpc>
            </a:pPr>
            <a:endParaRPr dirty="0"/>
          </a:p>
          <a:p>
            <a:pPr algn="just">
              <a:lnSpc>
                <a:spcPct val="100000"/>
              </a:lnSpc>
              <a:buFont typeface="Arial"/>
              <a:buChar char="-"/>
            </a:pPr>
            <a:r>
              <a:rPr lang="it-IT" sz="2200" dirty="0">
                <a:solidFill>
                  <a:srgbClr val="000000"/>
                </a:solidFill>
                <a:latin typeface="Calibri"/>
              </a:rPr>
              <a:t>mediante trasformazione del ricorso formato con un qualunque programma di scrittura stampato e sottoscritto e convertito in formato pdf-immagine;</a:t>
            </a:r>
            <a:endParaRPr dirty="0"/>
          </a:p>
          <a:p>
            <a:pPr algn="just">
              <a:lnSpc>
                <a:spcPct val="100000"/>
              </a:lnSpc>
              <a:buFont typeface="Arial"/>
              <a:buChar char="-"/>
            </a:pPr>
            <a:r>
              <a:rPr lang="it-IT" sz="2200" dirty="0">
                <a:solidFill>
                  <a:srgbClr val="000000"/>
                </a:solidFill>
                <a:latin typeface="Calibri"/>
              </a:rPr>
              <a:t>oppure mediante pdf-scrittura sottoscritto con firma digitale.</a:t>
            </a:r>
            <a:endParaRPr dirty="0"/>
          </a:p>
          <a:p>
            <a:pPr algn="just">
              <a:lnSpc>
                <a:spcPct val="100000"/>
              </a:lnSpc>
            </a:pPr>
            <a:endParaRPr dirty="0"/>
          </a:p>
          <a:p>
            <a:pPr algn="just">
              <a:lnSpc>
                <a:spcPct val="100000"/>
              </a:lnSpc>
            </a:pPr>
            <a:r>
              <a:rPr lang="it-IT" sz="2200" dirty="0">
                <a:solidFill>
                  <a:srgbClr val="000000"/>
                </a:solidFill>
                <a:latin typeface="Calibri"/>
              </a:rPr>
              <a:t>	All’indirizzo </a:t>
            </a:r>
            <a:r>
              <a:rPr lang="it-IT" sz="2200" dirty="0" err="1">
                <a:solidFill>
                  <a:srgbClr val="000000"/>
                </a:solidFill>
                <a:latin typeface="Calibri"/>
              </a:rPr>
              <a:t>pec</a:t>
            </a:r>
            <a:r>
              <a:rPr lang="it-IT" sz="2200" dirty="0">
                <a:solidFill>
                  <a:srgbClr val="000000"/>
                </a:solidFill>
                <a:latin typeface="Calibri"/>
              </a:rPr>
              <a:t> indicato dal curatore nell’avviso e attraverso indirizzo </a:t>
            </a:r>
            <a:r>
              <a:rPr lang="it-IT" sz="2200" dirty="0" err="1">
                <a:solidFill>
                  <a:srgbClr val="000000"/>
                </a:solidFill>
                <a:latin typeface="Calibri"/>
              </a:rPr>
              <a:t>pec</a:t>
            </a:r>
            <a:endParaRPr dirty="0"/>
          </a:p>
          <a:p>
            <a:pPr algn="just">
              <a:lnSpc>
                <a:spcPct val="100000"/>
              </a:lnSpc>
            </a:pPr>
            <a:endParaRPr dirty="0"/>
          </a:p>
          <a:p>
            <a:pPr algn="just">
              <a:lnSpc>
                <a:spcPct val="100000"/>
              </a:lnSpc>
            </a:pPr>
            <a:r>
              <a:rPr lang="it-IT" sz="2200" dirty="0">
                <a:solidFill>
                  <a:srgbClr val="0000FF"/>
                </a:solidFill>
                <a:latin typeface="Calibri"/>
              </a:rPr>
              <a:t>Il CCI istituisce il domicilio digitale della procedura art. 200 lett. d)</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La prova</a:t>
            </a:r>
            <a:endParaRPr/>
          </a:p>
        </p:txBody>
      </p:sp>
      <p:sp>
        <p:nvSpPr>
          <p:cNvPr id="118"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a:t>
            </a:r>
            <a:r>
              <a:rPr lang="it-IT" sz="2600" dirty="0">
                <a:solidFill>
                  <a:srgbClr val="000000"/>
                </a:solidFill>
                <a:latin typeface="Calibri"/>
              </a:rPr>
              <a:t>La prova privilegiata è certamente quella documentale, ma non è da escludere la possibilità di utilizzare prove costituende</a:t>
            </a:r>
            <a:endParaRPr dirty="0"/>
          </a:p>
          <a:p>
            <a:pPr algn="just">
              <a:lnSpc>
                <a:spcPct val="100000"/>
              </a:lnSpc>
            </a:pPr>
            <a:r>
              <a:rPr lang="it-IT" sz="2600" dirty="0">
                <a:solidFill>
                  <a:srgbClr val="000000"/>
                </a:solidFill>
                <a:latin typeface="Calibri"/>
              </a:rPr>
              <a:t>	La prova documentale non necessariamente deve essere allegata alla domanda, potendo essere prodotta all’udienza o addirittura anche </a:t>
            </a:r>
            <a:r>
              <a:rPr lang="it-IT" sz="2600">
                <a:solidFill>
                  <a:srgbClr val="000000"/>
                </a:solidFill>
                <a:latin typeface="Calibri"/>
              </a:rPr>
              <a:t>dopo l’adunanza</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la prova in formato elettronico</a:t>
            </a:r>
            <a:endParaRPr/>
          </a:p>
        </p:txBody>
      </p:sp>
      <p:sp>
        <p:nvSpPr>
          <p:cNvPr id="120"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3200">
                <a:solidFill>
                  <a:srgbClr val="000000"/>
                </a:solidFill>
                <a:latin typeface="Calibri"/>
              </a:rPr>
              <a:t>	La prova documentale deve essere trasformata in pdf elettronico e trasmessa nella pec, in allegato con il ricorso.</a:t>
            </a:r>
            <a:endParaRPr/>
          </a:p>
          <a:p>
            <a:pPr>
              <a:lnSpc>
                <a:spcPct val="100000"/>
              </a:lnSpc>
            </a:pPr>
            <a:r>
              <a:rPr lang="it-IT" sz="3200">
                <a:solidFill>
                  <a:srgbClr val="000000"/>
                </a:solidFill>
                <a:latin typeface="Calibri"/>
              </a:rPr>
              <a:t>	</a:t>
            </a:r>
            <a:endParaRPr/>
          </a:p>
          <a:p>
            <a:pPr algn="just">
              <a:lnSpc>
                <a:spcPct val="100000"/>
              </a:lnSpc>
            </a:pPr>
            <a:r>
              <a:rPr lang="it-IT" sz="3200">
                <a:solidFill>
                  <a:srgbClr val="000000"/>
                </a:solidFill>
                <a:latin typeface="Calibri"/>
              </a:rPr>
              <a:t>	Solo </a:t>
            </a:r>
            <a:r>
              <a:rPr lang="it-IT" sz="3200" b="1">
                <a:solidFill>
                  <a:srgbClr val="000000"/>
                </a:solidFill>
                <a:latin typeface="Calibri"/>
              </a:rPr>
              <a:t>i titoli di credito</a:t>
            </a:r>
            <a:r>
              <a:rPr lang="it-IT" sz="3200">
                <a:solidFill>
                  <a:srgbClr val="000000"/>
                </a:solidFill>
                <a:latin typeface="Calibri"/>
              </a:rPr>
              <a:t> prodotti in originale, devono essere depositati in cancelleria</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dirty="0">
                <a:solidFill>
                  <a:srgbClr val="000000"/>
                </a:solidFill>
                <a:latin typeface="Calibri"/>
              </a:rPr>
              <a:t>Effetti della domanda</a:t>
            </a:r>
            <a:endParaRPr dirty="0"/>
          </a:p>
        </p:txBody>
      </p:sp>
      <p:sp>
        <p:nvSpPr>
          <p:cNvPr id="122" name="CustomShape 2"/>
          <p:cNvSpPr/>
          <p:nvPr/>
        </p:nvSpPr>
        <p:spPr>
          <a:xfrm>
            <a:off x="457200" y="1600200"/>
            <a:ext cx="8226360" cy="4522680"/>
          </a:xfrm>
          <a:prstGeom prst="rect">
            <a:avLst/>
          </a:prstGeom>
          <a:noFill/>
          <a:ln>
            <a:noFill/>
          </a:ln>
        </p:spPr>
        <p:txBody>
          <a:bodyPr lIns="90000" tIns="45000" rIns="90000" bIns="45000"/>
          <a:lstStyle/>
          <a:p>
            <a:pPr>
              <a:lnSpc>
                <a:spcPct val="100000"/>
              </a:lnSpc>
            </a:pPr>
            <a:r>
              <a:rPr lang="it-IT" sz="3200">
                <a:solidFill>
                  <a:srgbClr val="000000"/>
                </a:solidFill>
                <a:latin typeface="Calibri"/>
              </a:rPr>
              <a:t>	Alla domanda sono offerti gli stessi </a:t>
            </a:r>
            <a:r>
              <a:rPr lang="it-IT" sz="3200" b="1">
                <a:solidFill>
                  <a:srgbClr val="000000"/>
                </a:solidFill>
                <a:latin typeface="Calibri"/>
              </a:rPr>
              <a:t>effetti</a:t>
            </a:r>
            <a:r>
              <a:rPr lang="it-IT" sz="3200">
                <a:solidFill>
                  <a:srgbClr val="000000"/>
                </a:solidFill>
                <a:latin typeface="Calibri"/>
              </a:rPr>
              <a:t> di una domanda del processo comune: </a:t>
            </a:r>
            <a:endParaRPr/>
          </a:p>
          <a:p>
            <a:pPr>
              <a:lnSpc>
                <a:spcPct val="100000"/>
              </a:lnSpc>
            </a:pPr>
            <a:r>
              <a:rPr lang="it-IT" sz="3200">
                <a:solidFill>
                  <a:srgbClr val="000000"/>
                </a:solidFill>
                <a:latin typeface="Calibri"/>
              </a:rPr>
              <a:t>- 	interruzione e sospensione della prescrizione;</a:t>
            </a:r>
            <a:endParaRPr/>
          </a:p>
          <a:p>
            <a:pPr>
              <a:lnSpc>
                <a:spcPct val="100000"/>
              </a:lnSpc>
              <a:buFont typeface="Arial"/>
              <a:buChar char="-"/>
            </a:pPr>
            <a:r>
              <a:rPr lang="it-IT" sz="3200">
                <a:solidFill>
                  <a:srgbClr val="000000"/>
                </a:solidFill>
                <a:latin typeface="Calibri"/>
              </a:rPr>
              <a:t>impedimento della decadenza;</a:t>
            </a:r>
            <a:endParaRPr/>
          </a:p>
          <a:p>
            <a:pPr>
              <a:lnSpc>
                <a:spcPct val="100000"/>
              </a:lnSpc>
              <a:buFont typeface="Arial"/>
              <a:buChar char="-"/>
            </a:pPr>
            <a:r>
              <a:rPr lang="it-IT" sz="3200">
                <a:solidFill>
                  <a:srgbClr val="000000"/>
                </a:solidFill>
                <a:latin typeface="Calibri"/>
              </a:rPr>
              <a:t>impedimento della rinnovazione dei contratti di durata;</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dirty="0">
                <a:solidFill>
                  <a:srgbClr val="000000"/>
                </a:solidFill>
                <a:latin typeface="Calibri"/>
              </a:rPr>
              <a:t>Termine </a:t>
            </a:r>
            <a:endParaRPr dirty="0"/>
          </a:p>
        </p:txBody>
      </p:sp>
      <p:sp>
        <p:nvSpPr>
          <p:cNvPr id="124"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Il termine perentorio nel quale la domanda deve essere presentata è di</a:t>
            </a:r>
            <a:r>
              <a:rPr lang="it-IT" sz="3200" b="1" dirty="0">
                <a:solidFill>
                  <a:srgbClr val="000000"/>
                </a:solidFill>
                <a:latin typeface="Calibri"/>
              </a:rPr>
              <a:t> 30 giorni anteriori all’adunanza</a:t>
            </a:r>
            <a:r>
              <a:rPr lang="it-IT" sz="3200" dirty="0">
                <a:solidFill>
                  <a:srgbClr val="000000"/>
                </a:solidFill>
                <a:latin typeface="Calibri"/>
              </a:rPr>
              <a:t>; in difetto, il creditore o il titolare del diritto sulla cosa possono presentare solo domanda </a:t>
            </a:r>
            <a:r>
              <a:rPr lang="it-IT" sz="3200" b="1" dirty="0">
                <a:solidFill>
                  <a:srgbClr val="000000"/>
                </a:solidFill>
                <a:latin typeface="Calibri"/>
              </a:rPr>
              <a:t>tardiva</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1631</Words>
  <Application>Microsoft Macintosh PowerPoint</Application>
  <PresentationFormat>Presentazione su schermo (4:3)</PresentationFormat>
  <Paragraphs>123</Paragraphs>
  <Slides>27</Slides>
  <Notes>0</Notes>
  <HiddenSlides>0</HiddenSlides>
  <MMClips>0</MMClips>
  <ScaleCrop>false</ScaleCrop>
  <HeadingPairs>
    <vt:vector size="6" baseType="variant">
      <vt:variant>
        <vt:lpstr>Caratteri utilizzati</vt:lpstr>
      </vt:variant>
      <vt:variant>
        <vt:i4>3</vt:i4>
      </vt:variant>
      <vt:variant>
        <vt:lpstr>Tema</vt:lpstr>
      </vt:variant>
      <vt:variant>
        <vt:i4>2</vt:i4>
      </vt:variant>
      <vt:variant>
        <vt:lpstr>Titoli diapositive</vt:lpstr>
      </vt:variant>
      <vt:variant>
        <vt:i4>27</vt:i4>
      </vt:variant>
    </vt:vector>
  </HeadingPairs>
  <TitlesOfParts>
    <vt:vector size="32" baseType="lpstr">
      <vt:lpstr>Arial</vt:lpstr>
      <vt:lpstr>Calibri</vt:lpstr>
      <vt:lpstr>StarSymbol</vt:lpstr>
      <vt:lpstr>Office Theme</vt:lpstr>
      <vt:lpstr>Office Theme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cp:lastModifiedBy>RICCARDO FAVA</cp:lastModifiedBy>
  <cp:revision>3</cp:revision>
  <dcterms:modified xsi:type="dcterms:W3CDTF">2026-03-12T07:34:53Z</dcterms:modified>
</cp:coreProperties>
</file>