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29"/>
  </p:notesMasterIdLst>
  <p:sldIdLst>
    <p:sldId id="256" r:id="rId2"/>
    <p:sldId id="257" r:id="rId3"/>
    <p:sldId id="258" r:id="rId4"/>
    <p:sldId id="259" r:id="rId5"/>
    <p:sldId id="260" r:id="rId6"/>
    <p:sldId id="262" r:id="rId7"/>
    <p:sldId id="266" r:id="rId8"/>
    <p:sldId id="302" r:id="rId9"/>
    <p:sldId id="322" r:id="rId10"/>
    <p:sldId id="263" r:id="rId11"/>
    <p:sldId id="327" r:id="rId12"/>
    <p:sldId id="333" r:id="rId13"/>
    <p:sldId id="334" r:id="rId14"/>
    <p:sldId id="319" r:id="rId15"/>
    <p:sldId id="339" r:id="rId16"/>
    <p:sldId id="340" r:id="rId17"/>
    <p:sldId id="323" r:id="rId18"/>
    <p:sldId id="324" r:id="rId19"/>
    <p:sldId id="335" r:id="rId20"/>
    <p:sldId id="336" r:id="rId21"/>
    <p:sldId id="306" r:id="rId22"/>
    <p:sldId id="307" r:id="rId23"/>
    <p:sldId id="273" r:id="rId24"/>
    <p:sldId id="290" r:id="rId25"/>
    <p:sldId id="289" r:id="rId26"/>
    <p:sldId id="291" r:id="rId27"/>
    <p:sldId id="304" r:id="rId28"/>
  </p:sldIdLst>
  <p:sldSz cx="12192000" cy="6858000"/>
  <p:notesSz cx="12192000" cy="6858000"/>
  <p:defaultTextStyle>
    <a:defPPr>
      <a:defRPr kern="0"/>
    </a:def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2038"/>
    <p:restoredTop sz="94729"/>
  </p:normalViewPr>
  <p:slideViewPr>
    <p:cSldViewPr>
      <p:cViewPr varScale="1">
        <p:scale>
          <a:sx n="111" d="100"/>
          <a:sy n="111" d="100"/>
        </p:scale>
        <p:origin x="240" y="216"/>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5283200" cy="344488"/>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idx="1"/>
          </p:nvPr>
        </p:nvSpPr>
        <p:spPr>
          <a:xfrm>
            <a:off x="6905625" y="0"/>
            <a:ext cx="5283200" cy="344488"/>
          </a:xfrm>
          <a:prstGeom prst="rect">
            <a:avLst/>
          </a:prstGeom>
        </p:spPr>
        <p:txBody>
          <a:bodyPr vert="horz" lIns="91440" tIns="45720" rIns="91440" bIns="45720" rtlCol="0"/>
          <a:lstStyle>
            <a:lvl1pPr algn="r">
              <a:defRPr sz="1200"/>
            </a:lvl1pPr>
          </a:lstStyle>
          <a:p>
            <a:fld id="{CCA298D5-40D4-684D-85DE-1F5939A82D70}" type="datetimeFigureOut">
              <a:rPr lang="it-IT" smtClean="0"/>
              <a:t>22/02/26</a:t>
            </a:fld>
            <a:endParaRPr lang="it-IT"/>
          </a:p>
        </p:txBody>
      </p:sp>
      <p:sp>
        <p:nvSpPr>
          <p:cNvPr id="4" name="Segnaposto immagine diapositiva 3"/>
          <p:cNvSpPr>
            <a:spLocks noGrp="1" noRot="1" noChangeAspect="1"/>
          </p:cNvSpPr>
          <p:nvPr>
            <p:ph type="sldImg" idx="2"/>
          </p:nvPr>
        </p:nvSpPr>
        <p:spPr>
          <a:xfrm>
            <a:off x="4038600" y="857250"/>
            <a:ext cx="4114800" cy="2314575"/>
          </a:xfrm>
          <a:prstGeom prst="rect">
            <a:avLst/>
          </a:prstGeom>
          <a:noFill/>
          <a:ln w="12700">
            <a:solidFill>
              <a:prstClr val="black"/>
            </a:solidFill>
          </a:ln>
        </p:spPr>
        <p:txBody>
          <a:bodyPr vert="horz" lIns="91440" tIns="45720" rIns="91440" bIns="45720" rtlCol="0" anchor="ctr"/>
          <a:lstStyle/>
          <a:p>
            <a:endParaRPr lang="it-IT"/>
          </a:p>
        </p:txBody>
      </p:sp>
      <p:sp>
        <p:nvSpPr>
          <p:cNvPr id="5" name="Segnaposto note 4"/>
          <p:cNvSpPr>
            <a:spLocks noGrp="1"/>
          </p:cNvSpPr>
          <p:nvPr>
            <p:ph type="body" sz="quarter" idx="3"/>
          </p:nvPr>
        </p:nvSpPr>
        <p:spPr>
          <a:xfrm>
            <a:off x="1219200" y="3300413"/>
            <a:ext cx="9753600" cy="2700337"/>
          </a:xfrm>
          <a:prstGeom prst="rect">
            <a:avLst/>
          </a:prstGeom>
        </p:spPr>
        <p:txBody>
          <a:bodyPr vert="horz" lIns="91440" tIns="45720" rIns="91440" bIns="45720" rtlCol="0"/>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6" name="Segnaposto piè di pagina 5"/>
          <p:cNvSpPr>
            <a:spLocks noGrp="1"/>
          </p:cNvSpPr>
          <p:nvPr>
            <p:ph type="ftr" sz="quarter" idx="4"/>
          </p:nvPr>
        </p:nvSpPr>
        <p:spPr>
          <a:xfrm>
            <a:off x="0" y="6513513"/>
            <a:ext cx="5283200" cy="344487"/>
          </a:xfrm>
          <a:prstGeom prst="rect">
            <a:avLst/>
          </a:prstGeom>
        </p:spPr>
        <p:txBody>
          <a:bodyPr vert="horz" lIns="91440" tIns="45720" rIns="91440" bIns="45720" rtlCol="0" anchor="b"/>
          <a:lstStyle>
            <a:lvl1pPr algn="l">
              <a:defRPr sz="1200"/>
            </a:lvl1pPr>
          </a:lstStyle>
          <a:p>
            <a:endParaRPr lang="it-IT"/>
          </a:p>
        </p:txBody>
      </p:sp>
      <p:sp>
        <p:nvSpPr>
          <p:cNvPr id="7" name="Segnaposto numero diapositiva 6"/>
          <p:cNvSpPr>
            <a:spLocks noGrp="1"/>
          </p:cNvSpPr>
          <p:nvPr>
            <p:ph type="sldNum" sz="quarter" idx="5"/>
          </p:nvPr>
        </p:nvSpPr>
        <p:spPr>
          <a:xfrm>
            <a:off x="6905625" y="6513513"/>
            <a:ext cx="5283200" cy="344487"/>
          </a:xfrm>
          <a:prstGeom prst="rect">
            <a:avLst/>
          </a:prstGeom>
        </p:spPr>
        <p:txBody>
          <a:bodyPr vert="horz" lIns="91440" tIns="45720" rIns="91440" bIns="45720" rtlCol="0" anchor="b"/>
          <a:lstStyle>
            <a:lvl1pPr algn="r">
              <a:defRPr sz="1200"/>
            </a:lvl1pPr>
          </a:lstStyle>
          <a:p>
            <a:fld id="{6513461B-209E-9B4B-A9BF-6907F258B68E}" type="slidenum">
              <a:rPr lang="it-IT" smtClean="0"/>
              <a:t>‹N›</a:t>
            </a:fld>
            <a:endParaRPr lang="it-IT"/>
          </a:p>
        </p:txBody>
      </p:sp>
    </p:spTree>
    <p:extLst>
      <p:ext uri="{BB962C8B-B14F-4D97-AF65-F5344CB8AC3E}">
        <p14:creationId xmlns:p14="http://schemas.microsoft.com/office/powerpoint/2010/main" val="90713926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5362" name="Rectangle 31">
            <a:extLst>
              <a:ext uri="{FF2B5EF4-FFF2-40B4-BE49-F238E27FC236}">
                <a16:creationId xmlns:a16="http://schemas.microsoft.com/office/drawing/2014/main" id="{9C925C47-669B-7EBC-6336-C9CD30E8FCD5}"/>
              </a:ext>
            </a:extLst>
          </p:cNvPr>
          <p:cNvSpPr>
            <a:spLocks noGrp="1" noChangeArrowheads="1"/>
          </p:cNvSpPr>
          <p:nvPr>
            <p:ph type="sldNum" sz="quarter"/>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F"/>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9pPr>
          </a:lstStyle>
          <a:p>
            <a:pPr>
              <a:spcBef>
                <a:spcPct val="0"/>
              </a:spcBef>
              <a:buClrTx/>
              <a:buFontTx/>
              <a:buNone/>
            </a:pPr>
            <a:fld id="{73C563A7-0C54-0149-A19E-232AE7D813D2}" type="slidenum">
              <a:rPr lang="it-IT" altLang="it-IT" sz="1300" smtClean="0"/>
              <a:pPr>
                <a:spcBef>
                  <a:spcPct val="0"/>
                </a:spcBef>
                <a:buClrTx/>
                <a:buFontTx/>
                <a:buNone/>
              </a:pPr>
              <a:t>1</a:t>
            </a:fld>
            <a:endParaRPr lang="it-IT" altLang="it-IT" sz="1300"/>
          </a:p>
        </p:txBody>
      </p:sp>
      <p:sp>
        <p:nvSpPr>
          <p:cNvPr id="15363" name="Text Box 1">
            <a:extLst>
              <a:ext uri="{FF2B5EF4-FFF2-40B4-BE49-F238E27FC236}">
                <a16:creationId xmlns:a16="http://schemas.microsoft.com/office/drawing/2014/main" id="{F685CBE5-6120-656F-DF15-8FFACB65DC67}"/>
              </a:ext>
            </a:extLst>
          </p:cNvPr>
          <p:cNvSpPr txBox="1">
            <a:spLocks noChangeArrowheads="1"/>
          </p:cNvSpPr>
          <p:nvPr/>
        </p:nvSpPr>
        <p:spPr bwMode="auto">
          <a:xfrm>
            <a:off x="4019550" y="9718675"/>
            <a:ext cx="3046413" cy="4730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F"/>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b"/>
          <a:lstStyle>
            <a:lvl1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9pPr>
          </a:lstStyle>
          <a:p>
            <a:pPr algn="r" eaLnBrk="1">
              <a:lnSpc>
                <a:spcPct val="93000"/>
              </a:lnSpc>
              <a:spcBef>
                <a:spcPct val="0"/>
              </a:spcBef>
              <a:buClrTx/>
              <a:buFontTx/>
              <a:buNone/>
            </a:pPr>
            <a:fld id="{576EC1FD-46DE-C747-8004-010E5FB5B178}" type="slidenum">
              <a:rPr lang="it-IT" altLang="it-IT" sz="1300">
                <a:cs typeface="Tahoma" panose="020B0604030504040204" pitchFamily="34" charset="0"/>
              </a:rPr>
              <a:pPr algn="r" eaLnBrk="1">
                <a:lnSpc>
                  <a:spcPct val="93000"/>
                </a:lnSpc>
                <a:spcBef>
                  <a:spcPct val="0"/>
                </a:spcBef>
                <a:buClrTx/>
                <a:buFontTx/>
                <a:buNone/>
              </a:pPr>
              <a:t>1</a:t>
            </a:fld>
            <a:endParaRPr lang="it-IT" altLang="it-IT" sz="1300">
              <a:cs typeface="Tahoma" panose="020B0604030504040204" pitchFamily="34" charset="0"/>
            </a:endParaRPr>
          </a:p>
        </p:txBody>
      </p:sp>
      <p:sp>
        <p:nvSpPr>
          <p:cNvPr id="15364" name="Text Box 2">
            <a:extLst>
              <a:ext uri="{FF2B5EF4-FFF2-40B4-BE49-F238E27FC236}">
                <a16:creationId xmlns:a16="http://schemas.microsoft.com/office/drawing/2014/main" id="{633C1A28-F87F-72DB-9AC7-F70D6F151860}"/>
              </a:ext>
            </a:extLst>
          </p:cNvPr>
          <p:cNvSpPr>
            <a:spLocks noGrp="1" noRot="1" noChangeAspect="1" noChangeArrowheads="1" noTextEdit="1"/>
          </p:cNvSpPr>
          <p:nvPr>
            <p:ph type="sldImg"/>
          </p:nvPr>
        </p:nvSpPr>
        <p:spPr>
          <a:xfrm>
            <a:off x="141288" y="777875"/>
            <a:ext cx="6818312" cy="3835400"/>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15365" name="Text Box 3">
            <a:extLst>
              <a:ext uri="{FF2B5EF4-FFF2-40B4-BE49-F238E27FC236}">
                <a16:creationId xmlns:a16="http://schemas.microsoft.com/office/drawing/2014/main" id="{830F3057-4276-2C72-7641-AA7AABB6FFDB}"/>
              </a:ext>
            </a:extLst>
          </p:cNvPr>
          <p:cNvSpPr txBox="1">
            <a:spLocks noChangeArrowheads="1"/>
          </p:cNvSpPr>
          <p:nvPr/>
        </p:nvSpPr>
        <p:spPr bwMode="auto">
          <a:xfrm>
            <a:off x="709613" y="4859338"/>
            <a:ext cx="5683250" cy="46037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F"/>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a:buClr>
                <a:srgbClr val="000000"/>
              </a:buClr>
              <a:buSzPct val="100000"/>
              <a:buFont typeface="Times New Roman" panose="02020603050405020304" pitchFamily="18" charset="0"/>
              <a:buNone/>
            </a:pPr>
            <a:endParaRPr lang="it-IT" altLang="it-IT"/>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7890" name="Rectangle 31">
            <a:extLst>
              <a:ext uri="{FF2B5EF4-FFF2-40B4-BE49-F238E27FC236}">
                <a16:creationId xmlns:a16="http://schemas.microsoft.com/office/drawing/2014/main" id="{19C89EF7-1474-9D34-4B90-2B431851C884}"/>
              </a:ext>
            </a:extLst>
          </p:cNvPr>
          <p:cNvSpPr>
            <a:spLocks noGrp="1" noChangeArrowheads="1"/>
          </p:cNvSpPr>
          <p:nvPr>
            <p:ph type="sldNum" sz="quarter"/>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F"/>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9pPr>
          </a:lstStyle>
          <a:p>
            <a:pPr>
              <a:spcBef>
                <a:spcPct val="0"/>
              </a:spcBef>
              <a:buClrTx/>
              <a:buFontTx/>
              <a:buNone/>
            </a:pPr>
            <a:fld id="{CFA67910-31E2-414B-A03F-758E06BDCA3E}" type="slidenum">
              <a:rPr lang="it-IT" altLang="it-IT" sz="1300" smtClean="0"/>
              <a:pPr>
                <a:spcBef>
                  <a:spcPct val="0"/>
                </a:spcBef>
                <a:buClrTx/>
                <a:buFontTx/>
                <a:buNone/>
              </a:pPr>
              <a:t>23</a:t>
            </a:fld>
            <a:endParaRPr lang="it-IT" altLang="it-IT" sz="1300"/>
          </a:p>
        </p:txBody>
      </p:sp>
      <p:sp>
        <p:nvSpPr>
          <p:cNvPr id="37891" name="Text Box 1">
            <a:extLst>
              <a:ext uri="{FF2B5EF4-FFF2-40B4-BE49-F238E27FC236}">
                <a16:creationId xmlns:a16="http://schemas.microsoft.com/office/drawing/2014/main" id="{027737C3-7334-EC23-5685-3773B54116C8}"/>
              </a:ext>
            </a:extLst>
          </p:cNvPr>
          <p:cNvSpPr txBox="1">
            <a:spLocks noChangeArrowheads="1"/>
          </p:cNvSpPr>
          <p:nvPr/>
        </p:nvSpPr>
        <p:spPr bwMode="auto">
          <a:xfrm>
            <a:off x="4019550" y="9718675"/>
            <a:ext cx="3046413" cy="4730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F"/>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b"/>
          <a:lstStyle>
            <a:lvl1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9pPr>
          </a:lstStyle>
          <a:p>
            <a:pPr algn="r" eaLnBrk="1">
              <a:lnSpc>
                <a:spcPct val="93000"/>
              </a:lnSpc>
              <a:spcBef>
                <a:spcPct val="0"/>
              </a:spcBef>
              <a:buClrTx/>
              <a:buFontTx/>
              <a:buNone/>
            </a:pPr>
            <a:fld id="{8DCD8587-4A72-A748-AD92-8F84F4018EAD}" type="slidenum">
              <a:rPr lang="it-IT" altLang="it-IT" sz="1300">
                <a:cs typeface="Tahoma" panose="020B0604030504040204" pitchFamily="34" charset="0"/>
              </a:rPr>
              <a:pPr algn="r" eaLnBrk="1">
                <a:lnSpc>
                  <a:spcPct val="93000"/>
                </a:lnSpc>
                <a:spcBef>
                  <a:spcPct val="0"/>
                </a:spcBef>
                <a:buClrTx/>
                <a:buFontTx/>
                <a:buNone/>
              </a:pPr>
              <a:t>23</a:t>
            </a:fld>
            <a:endParaRPr lang="it-IT" altLang="it-IT" sz="1300">
              <a:cs typeface="Tahoma" panose="020B0604030504040204" pitchFamily="34" charset="0"/>
            </a:endParaRPr>
          </a:p>
        </p:txBody>
      </p:sp>
      <p:sp>
        <p:nvSpPr>
          <p:cNvPr id="37892" name="Text Box 2">
            <a:extLst>
              <a:ext uri="{FF2B5EF4-FFF2-40B4-BE49-F238E27FC236}">
                <a16:creationId xmlns:a16="http://schemas.microsoft.com/office/drawing/2014/main" id="{F3C2F8F2-82CA-24AB-E37B-F826EF485306}"/>
              </a:ext>
            </a:extLst>
          </p:cNvPr>
          <p:cNvSpPr>
            <a:spLocks noGrp="1" noRot="1" noChangeAspect="1" noChangeArrowheads="1" noTextEdit="1"/>
          </p:cNvSpPr>
          <p:nvPr>
            <p:ph type="sldImg"/>
          </p:nvPr>
        </p:nvSpPr>
        <p:spPr>
          <a:xfrm>
            <a:off x="150813" y="777875"/>
            <a:ext cx="6780212" cy="3814763"/>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37893" name="Text Box 3">
            <a:extLst>
              <a:ext uri="{FF2B5EF4-FFF2-40B4-BE49-F238E27FC236}">
                <a16:creationId xmlns:a16="http://schemas.microsoft.com/office/drawing/2014/main" id="{22A79AF6-8021-9C9C-BA28-FBFA1F01DE1C}"/>
              </a:ext>
            </a:extLst>
          </p:cNvPr>
          <p:cNvSpPr txBox="1">
            <a:spLocks noChangeArrowheads="1"/>
          </p:cNvSpPr>
          <p:nvPr/>
        </p:nvSpPr>
        <p:spPr bwMode="auto">
          <a:xfrm>
            <a:off x="709613" y="4859338"/>
            <a:ext cx="5664200" cy="458311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F"/>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a:buClr>
                <a:srgbClr val="000000"/>
              </a:buClr>
              <a:buSzPct val="100000"/>
              <a:buFont typeface="Times New Roman" panose="02020603050405020304" pitchFamily="18" charset="0"/>
              <a:buNone/>
            </a:pPr>
            <a:endParaRPr lang="it-IT" altLang="it-IT"/>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7410" name="Rectangle 31">
            <a:extLst>
              <a:ext uri="{FF2B5EF4-FFF2-40B4-BE49-F238E27FC236}">
                <a16:creationId xmlns:a16="http://schemas.microsoft.com/office/drawing/2014/main" id="{B4A36BB6-4305-5EE7-EBA1-5C2785CA52AE}"/>
              </a:ext>
            </a:extLst>
          </p:cNvPr>
          <p:cNvSpPr>
            <a:spLocks noGrp="1" noChangeArrowheads="1"/>
          </p:cNvSpPr>
          <p:nvPr>
            <p:ph type="sldNum" sz="quarter"/>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F"/>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9pPr>
          </a:lstStyle>
          <a:p>
            <a:pPr>
              <a:spcBef>
                <a:spcPct val="0"/>
              </a:spcBef>
              <a:buClrTx/>
              <a:buFontTx/>
              <a:buNone/>
            </a:pPr>
            <a:fld id="{AFD0FB79-F81B-6442-AB4A-DC9B6631D955}" type="slidenum">
              <a:rPr lang="it-IT" altLang="it-IT" sz="1300" smtClean="0"/>
              <a:pPr>
                <a:spcBef>
                  <a:spcPct val="0"/>
                </a:spcBef>
                <a:buClrTx/>
                <a:buFontTx/>
                <a:buNone/>
              </a:pPr>
              <a:t>2</a:t>
            </a:fld>
            <a:endParaRPr lang="it-IT" altLang="it-IT" sz="1300"/>
          </a:p>
        </p:txBody>
      </p:sp>
      <p:sp>
        <p:nvSpPr>
          <p:cNvPr id="17411" name="Text Box 1">
            <a:extLst>
              <a:ext uri="{FF2B5EF4-FFF2-40B4-BE49-F238E27FC236}">
                <a16:creationId xmlns:a16="http://schemas.microsoft.com/office/drawing/2014/main" id="{B732C1AC-6933-3F57-F7B3-7C79534A4C8E}"/>
              </a:ext>
            </a:extLst>
          </p:cNvPr>
          <p:cNvSpPr txBox="1">
            <a:spLocks noChangeArrowheads="1"/>
          </p:cNvSpPr>
          <p:nvPr/>
        </p:nvSpPr>
        <p:spPr bwMode="auto">
          <a:xfrm>
            <a:off x="4019550" y="9718675"/>
            <a:ext cx="3046413" cy="4730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F"/>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b"/>
          <a:lstStyle>
            <a:lvl1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9pPr>
          </a:lstStyle>
          <a:p>
            <a:pPr algn="r" eaLnBrk="1">
              <a:lnSpc>
                <a:spcPct val="93000"/>
              </a:lnSpc>
              <a:spcBef>
                <a:spcPct val="0"/>
              </a:spcBef>
              <a:buClrTx/>
              <a:buFontTx/>
              <a:buNone/>
            </a:pPr>
            <a:fld id="{F874CC09-0E7E-B440-BF17-0D85FEA9BF2F}" type="slidenum">
              <a:rPr lang="it-IT" altLang="it-IT" sz="1300">
                <a:cs typeface="Tahoma" panose="020B0604030504040204" pitchFamily="34" charset="0"/>
              </a:rPr>
              <a:pPr algn="r" eaLnBrk="1">
                <a:lnSpc>
                  <a:spcPct val="93000"/>
                </a:lnSpc>
                <a:spcBef>
                  <a:spcPct val="0"/>
                </a:spcBef>
                <a:buClrTx/>
                <a:buFontTx/>
                <a:buNone/>
              </a:pPr>
              <a:t>2</a:t>
            </a:fld>
            <a:endParaRPr lang="it-IT" altLang="it-IT" sz="1300">
              <a:cs typeface="Tahoma" panose="020B0604030504040204" pitchFamily="34" charset="0"/>
            </a:endParaRPr>
          </a:p>
        </p:txBody>
      </p:sp>
      <p:sp>
        <p:nvSpPr>
          <p:cNvPr id="17412" name="Text Box 2">
            <a:extLst>
              <a:ext uri="{FF2B5EF4-FFF2-40B4-BE49-F238E27FC236}">
                <a16:creationId xmlns:a16="http://schemas.microsoft.com/office/drawing/2014/main" id="{8EED1AD5-C9C3-06C5-8324-292FDDD9067A}"/>
              </a:ext>
            </a:extLst>
          </p:cNvPr>
          <p:cNvSpPr>
            <a:spLocks noGrp="1" noRot="1" noChangeAspect="1" noChangeArrowheads="1" noTextEdit="1"/>
          </p:cNvSpPr>
          <p:nvPr>
            <p:ph type="sldImg"/>
          </p:nvPr>
        </p:nvSpPr>
        <p:spPr>
          <a:xfrm>
            <a:off x="144463" y="777875"/>
            <a:ext cx="6807200" cy="3830638"/>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17413" name="Text Box 3">
            <a:extLst>
              <a:ext uri="{FF2B5EF4-FFF2-40B4-BE49-F238E27FC236}">
                <a16:creationId xmlns:a16="http://schemas.microsoft.com/office/drawing/2014/main" id="{86F6E2B1-8DA2-F7C5-071A-BAA8E64485BF}"/>
              </a:ext>
            </a:extLst>
          </p:cNvPr>
          <p:cNvSpPr txBox="1">
            <a:spLocks noChangeArrowheads="1"/>
          </p:cNvSpPr>
          <p:nvPr/>
        </p:nvSpPr>
        <p:spPr bwMode="auto">
          <a:xfrm>
            <a:off x="709613" y="4859338"/>
            <a:ext cx="5678487" cy="459898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F"/>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a:buClr>
                <a:srgbClr val="000000"/>
              </a:buClr>
              <a:buSzPct val="100000"/>
              <a:buFont typeface="Times New Roman" panose="02020603050405020304" pitchFamily="18" charset="0"/>
              <a:buNone/>
            </a:pPr>
            <a:endParaRPr lang="it-IT" altLang="it-IT"/>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9458" name="Rectangle 31">
            <a:extLst>
              <a:ext uri="{FF2B5EF4-FFF2-40B4-BE49-F238E27FC236}">
                <a16:creationId xmlns:a16="http://schemas.microsoft.com/office/drawing/2014/main" id="{8E1DE8C9-969F-A192-228E-3C41E804752A}"/>
              </a:ext>
            </a:extLst>
          </p:cNvPr>
          <p:cNvSpPr>
            <a:spLocks noGrp="1" noChangeArrowheads="1"/>
          </p:cNvSpPr>
          <p:nvPr>
            <p:ph type="sldNum" sz="quarter"/>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F"/>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9pPr>
          </a:lstStyle>
          <a:p>
            <a:pPr>
              <a:spcBef>
                <a:spcPct val="0"/>
              </a:spcBef>
              <a:buClrTx/>
              <a:buFontTx/>
              <a:buNone/>
            </a:pPr>
            <a:fld id="{DE98E943-6058-4C45-9B6D-9681CB4D8B4D}" type="slidenum">
              <a:rPr lang="it-IT" altLang="it-IT" sz="1300" smtClean="0"/>
              <a:pPr>
                <a:spcBef>
                  <a:spcPct val="0"/>
                </a:spcBef>
                <a:buClrTx/>
                <a:buFontTx/>
                <a:buNone/>
              </a:pPr>
              <a:t>3</a:t>
            </a:fld>
            <a:endParaRPr lang="it-IT" altLang="it-IT" sz="1300"/>
          </a:p>
        </p:txBody>
      </p:sp>
      <p:sp>
        <p:nvSpPr>
          <p:cNvPr id="19459" name="Text Box 1">
            <a:extLst>
              <a:ext uri="{FF2B5EF4-FFF2-40B4-BE49-F238E27FC236}">
                <a16:creationId xmlns:a16="http://schemas.microsoft.com/office/drawing/2014/main" id="{6F2A4CAB-ABB4-8DAA-2047-78F47F4E66B9}"/>
              </a:ext>
            </a:extLst>
          </p:cNvPr>
          <p:cNvSpPr txBox="1">
            <a:spLocks noChangeArrowheads="1"/>
          </p:cNvSpPr>
          <p:nvPr/>
        </p:nvSpPr>
        <p:spPr bwMode="auto">
          <a:xfrm>
            <a:off x="4019550" y="9718675"/>
            <a:ext cx="3046413" cy="4730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F"/>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b"/>
          <a:lstStyle>
            <a:lvl1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9pPr>
          </a:lstStyle>
          <a:p>
            <a:pPr algn="r" eaLnBrk="1">
              <a:lnSpc>
                <a:spcPct val="93000"/>
              </a:lnSpc>
              <a:spcBef>
                <a:spcPct val="0"/>
              </a:spcBef>
              <a:buClrTx/>
              <a:buFontTx/>
              <a:buNone/>
            </a:pPr>
            <a:fld id="{B7C96EA1-701D-3143-8DA7-FF18BE22EA30}" type="slidenum">
              <a:rPr lang="it-IT" altLang="it-IT" sz="1300">
                <a:cs typeface="Tahoma" panose="020B0604030504040204" pitchFamily="34" charset="0"/>
              </a:rPr>
              <a:pPr algn="r" eaLnBrk="1">
                <a:lnSpc>
                  <a:spcPct val="93000"/>
                </a:lnSpc>
                <a:spcBef>
                  <a:spcPct val="0"/>
                </a:spcBef>
                <a:buClrTx/>
                <a:buFontTx/>
                <a:buNone/>
              </a:pPr>
              <a:t>3</a:t>
            </a:fld>
            <a:endParaRPr lang="it-IT" altLang="it-IT" sz="1300">
              <a:cs typeface="Tahoma" panose="020B0604030504040204" pitchFamily="34" charset="0"/>
            </a:endParaRPr>
          </a:p>
        </p:txBody>
      </p:sp>
      <p:sp>
        <p:nvSpPr>
          <p:cNvPr id="19460" name="Text Box 2">
            <a:extLst>
              <a:ext uri="{FF2B5EF4-FFF2-40B4-BE49-F238E27FC236}">
                <a16:creationId xmlns:a16="http://schemas.microsoft.com/office/drawing/2014/main" id="{29472256-9025-2000-3FF3-BCB868812D5A}"/>
              </a:ext>
            </a:extLst>
          </p:cNvPr>
          <p:cNvSpPr>
            <a:spLocks noGrp="1" noRot="1" noChangeAspect="1" noChangeArrowheads="1" noTextEdit="1"/>
          </p:cNvSpPr>
          <p:nvPr>
            <p:ph type="sldImg"/>
          </p:nvPr>
        </p:nvSpPr>
        <p:spPr>
          <a:xfrm>
            <a:off x="141288" y="777875"/>
            <a:ext cx="6818312" cy="3835400"/>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19461" name="Text Box 3">
            <a:extLst>
              <a:ext uri="{FF2B5EF4-FFF2-40B4-BE49-F238E27FC236}">
                <a16:creationId xmlns:a16="http://schemas.microsoft.com/office/drawing/2014/main" id="{E8E7E520-CF31-9137-7249-D3AEECC79A1C}"/>
              </a:ext>
            </a:extLst>
          </p:cNvPr>
          <p:cNvSpPr txBox="1">
            <a:spLocks noChangeArrowheads="1"/>
          </p:cNvSpPr>
          <p:nvPr/>
        </p:nvSpPr>
        <p:spPr bwMode="auto">
          <a:xfrm>
            <a:off x="709613" y="4859338"/>
            <a:ext cx="5683250" cy="46037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F"/>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a:buClr>
                <a:srgbClr val="000000"/>
              </a:buClr>
              <a:buSzPct val="100000"/>
              <a:buFont typeface="Times New Roman" panose="02020603050405020304" pitchFamily="18" charset="0"/>
              <a:buNone/>
            </a:pPr>
            <a:endParaRPr lang="it-IT" altLang="it-IT"/>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1506" name="Rectangle 31">
            <a:extLst>
              <a:ext uri="{FF2B5EF4-FFF2-40B4-BE49-F238E27FC236}">
                <a16:creationId xmlns:a16="http://schemas.microsoft.com/office/drawing/2014/main" id="{2A78D565-5F66-3B03-9224-80708A1FDD12}"/>
              </a:ext>
            </a:extLst>
          </p:cNvPr>
          <p:cNvSpPr>
            <a:spLocks noGrp="1" noChangeArrowheads="1"/>
          </p:cNvSpPr>
          <p:nvPr>
            <p:ph type="sldNum" sz="quarter"/>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F"/>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9pPr>
          </a:lstStyle>
          <a:p>
            <a:pPr>
              <a:spcBef>
                <a:spcPct val="0"/>
              </a:spcBef>
              <a:buClrTx/>
              <a:buFontTx/>
              <a:buNone/>
            </a:pPr>
            <a:fld id="{A8009A1F-2F80-CC4C-A663-91E764CEB295}" type="slidenum">
              <a:rPr lang="it-IT" altLang="it-IT" sz="1300" smtClean="0"/>
              <a:pPr>
                <a:spcBef>
                  <a:spcPct val="0"/>
                </a:spcBef>
                <a:buClrTx/>
                <a:buFontTx/>
                <a:buNone/>
              </a:pPr>
              <a:t>4</a:t>
            </a:fld>
            <a:endParaRPr lang="it-IT" altLang="it-IT" sz="1300"/>
          </a:p>
        </p:txBody>
      </p:sp>
      <p:sp>
        <p:nvSpPr>
          <p:cNvPr id="21507" name="Text Box 1">
            <a:extLst>
              <a:ext uri="{FF2B5EF4-FFF2-40B4-BE49-F238E27FC236}">
                <a16:creationId xmlns:a16="http://schemas.microsoft.com/office/drawing/2014/main" id="{0493CE55-5279-7797-3BF8-FC97FA71609E}"/>
              </a:ext>
            </a:extLst>
          </p:cNvPr>
          <p:cNvSpPr txBox="1">
            <a:spLocks noChangeArrowheads="1"/>
          </p:cNvSpPr>
          <p:nvPr/>
        </p:nvSpPr>
        <p:spPr bwMode="auto">
          <a:xfrm>
            <a:off x="4019550" y="9718675"/>
            <a:ext cx="3046413" cy="4730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F"/>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b"/>
          <a:lstStyle>
            <a:lvl1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9pPr>
          </a:lstStyle>
          <a:p>
            <a:pPr algn="r" eaLnBrk="1">
              <a:lnSpc>
                <a:spcPct val="93000"/>
              </a:lnSpc>
              <a:spcBef>
                <a:spcPct val="0"/>
              </a:spcBef>
              <a:buClrTx/>
              <a:buFontTx/>
              <a:buNone/>
            </a:pPr>
            <a:fld id="{CFF35440-7B01-444A-8A99-5EC95E6504D5}" type="slidenum">
              <a:rPr lang="it-IT" altLang="it-IT" sz="1300">
                <a:cs typeface="Tahoma" panose="020B0604030504040204" pitchFamily="34" charset="0"/>
              </a:rPr>
              <a:pPr algn="r" eaLnBrk="1">
                <a:lnSpc>
                  <a:spcPct val="93000"/>
                </a:lnSpc>
                <a:spcBef>
                  <a:spcPct val="0"/>
                </a:spcBef>
                <a:buClrTx/>
                <a:buFontTx/>
                <a:buNone/>
              </a:pPr>
              <a:t>4</a:t>
            </a:fld>
            <a:endParaRPr lang="it-IT" altLang="it-IT" sz="1300">
              <a:cs typeface="Tahoma" panose="020B0604030504040204" pitchFamily="34" charset="0"/>
            </a:endParaRPr>
          </a:p>
        </p:txBody>
      </p:sp>
      <p:sp>
        <p:nvSpPr>
          <p:cNvPr id="21508" name="Text Box 2">
            <a:extLst>
              <a:ext uri="{FF2B5EF4-FFF2-40B4-BE49-F238E27FC236}">
                <a16:creationId xmlns:a16="http://schemas.microsoft.com/office/drawing/2014/main" id="{AA4AFF29-2545-3644-479D-84620C5C4E9A}"/>
              </a:ext>
            </a:extLst>
          </p:cNvPr>
          <p:cNvSpPr>
            <a:spLocks noGrp="1" noRot="1" noChangeAspect="1" noChangeArrowheads="1" noTextEdit="1"/>
          </p:cNvSpPr>
          <p:nvPr>
            <p:ph type="sldImg"/>
          </p:nvPr>
        </p:nvSpPr>
        <p:spPr>
          <a:xfrm>
            <a:off x="150813" y="777875"/>
            <a:ext cx="6780212" cy="3814763"/>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21509" name="Text Box 3">
            <a:extLst>
              <a:ext uri="{FF2B5EF4-FFF2-40B4-BE49-F238E27FC236}">
                <a16:creationId xmlns:a16="http://schemas.microsoft.com/office/drawing/2014/main" id="{51FC58F2-6449-02F0-7901-1BEEFE0FE0D9}"/>
              </a:ext>
            </a:extLst>
          </p:cNvPr>
          <p:cNvSpPr txBox="1">
            <a:spLocks noChangeArrowheads="1"/>
          </p:cNvSpPr>
          <p:nvPr/>
        </p:nvSpPr>
        <p:spPr bwMode="auto">
          <a:xfrm>
            <a:off x="709613" y="4859338"/>
            <a:ext cx="5664200" cy="458311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F"/>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a:buClr>
                <a:srgbClr val="000000"/>
              </a:buClr>
              <a:buSzPct val="100000"/>
              <a:buFont typeface="Times New Roman" panose="02020603050405020304" pitchFamily="18" charset="0"/>
              <a:buNone/>
            </a:pPr>
            <a:endParaRPr lang="it-IT" altLang="it-IT"/>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3554" name="Rectangle 31">
            <a:extLst>
              <a:ext uri="{FF2B5EF4-FFF2-40B4-BE49-F238E27FC236}">
                <a16:creationId xmlns:a16="http://schemas.microsoft.com/office/drawing/2014/main" id="{53B1D527-8DE9-B659-FA51-C0D4A0CB3946}"/>
              </a:ext>
            </a:extLst>
          </p:cNvPr>
          <p:cNvSpPr>
            <a:spLocks noGrp="1" noChangeArrowheads="1"/>
          </p:cNvSpPr>
          <p:nvPr>
            <p:ph type="sldNum" sz="quarter"/>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F"/>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9pPr>
          </a:lstStyle>
          <a:p>
            <a:pPr>
              <a:spcBef>
                <a:spcPct val="0"/>
              </a:spcBef>
              <a:buClrTx/>
              <a:buFontTx/>
              <a:buNone/>
            </a:pPr>
            <a:fld id="{5528BFCB-6C63-6442-8338-E0B385E867F8}" type="slidenum">
              <a:rPr lang="it-IT" altLang="it-IT" sz="1300" smtClean="0"/>
              <a:pPr>
                <a:spcBef>
                  <a:spcPct val="0"/>
                </a:spcBef>
                <a:buClrTx/>
                <a:buFontTx/>
                <a:buNone/>
              </a:pPr>
              <a:t>5</a:t>
            </a:fld>
            <a:endParaRPr lang="it-IT" altLang="it-IT" sz="1300"/>
          </a:p>
        </p:txBody>
      </p:sp>
      <p:sp>
        <p:nvSpPr>
          <p:cNvPr id="23555" name="Text Box 1">
            <a:extLst>
              <a:ext uri="{FF2B5EF4-FFF2-40B4-BE49-F238E27FC236}">
                <a16:creationId xmlns:a16="http://schemas.microsoft.com/office/drawing/2014/main" id="{367CA137-37FE-617E-8265-C3A82138AF26}"/>
              </a:ext>
            </a:extLst>
          </p:cNvPr>
          <p:cNvSpPr txBox="1">
            <a:spLocks noChangeArrowheads="1"/>
          </p:cNvSpPr>
          <p:nvPr/>
        </p:nvSpPr>
        <p:spPr bwMode="auto">
          <a:xfrm>
            <a:off x="4019550" y="9718675"/>
            <a:ext cx="3046413" cy="4730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F"/>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b"/>
          <a:lstStyle>
            <a:lvl1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9pPr>
          </a:lstStyle>
          <a:p>
            <a:pPr algn="r" eaLnBrk="1">
              <a:lnSpc>
                <a:spcPct val="93000"/>
              </a:lnSpc>
              <a:spcBef>
                <a:spcPct val="0"/>
              </a:spcBef>
              <a:buClrTx/>
              <a:buFontTx/>
              <a:buNone/>
            </a:pPr>
            <a:fld id="{2567A67A-AAF4-E04A-9C29-11CFC6909E19}" type="slidenum">
              <a:rPr lang="it-IT" altLang="it-IT" sz="1300">
                <a:cs typeface="Tahoma" panose="020B0604030504040204" pitchFamily="34" charset="0"/>
              </a:rPr>
              <a:pPr algn="r" eaLnBrk="1">
                <a:lnSpc>
                  <a:spcPct val="93000"/>
                </a:lnSpc>
                <a:spcBef>
                  <a:spcPct val="0"/>
                </a:spcBef>
                <a:buClrTx/>
                <a:buFontTx/>
                <a:buNone/>
              </a:pPr>
              <a:t>5</a:t>
            </a:fld>
            <a:endParaRPr lang="it-IT" altLang="it-IT" sz="1300">
              <a:cs typeface="Tahoma" panose="020B0604030504040204" pitchFamily="34" charset="0"/>
            </a:endParaRPr>
          </a:p>
        </p:txBody>
      </p:sp>
      <p:sp>
        <p:nvSpPr>
          <p:cNvPr id="23556" name="Text Box 2">
            <a:extLst>
              <a:ext uri="{FF2B5EF4-FFF2-40B4-BE49-F238E27FC236}">
                <a16:creationId xmlns:a16="http://schemas.microsoft.com/office/drawing/2014/main" id="{9C6E773E-A8BB-A5EA-A0B7-59DAAF923DDA}"/>
              </a:ext>
            </a:extLst>
          </p:cNvPr>
          <p:cNvSpPr>
            <a:spLocks noGrp="1" noRot="1" noChangeAspect="1" noChangeArrowheads="1" noTextEdit="1"/>
          </p:cNvSpPr>
          <p:nvPr>
            <p:ph type="sldImg"/>
          </p:nvPr>
        </p:nvSpPr>
        <p:spPr>
          <a:xfrm>
            <a:off x="153988" y="777875"/>
            <a:ext cx="6764337" cy="3805238"/>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23557" name="Text Box 3">
            <a:extLst>
              <a:ext uri="{FF2B5EF4-FFF2-40B4-BE49-F238E27FC236}">
                <a16:creationId xmlns:a16="http://schemas.microsoft.com/office/drawing/2014/main" id="{7539ECE4-B4B1-20FC-AFFD-214351631372}"/>
              </a:ext>
            </a:extLst>
          </p:cNvPr>
          <p:cNvSpPr txBox="1">
            <a:spLocks noChangeArrowheads="1"/>
          </p:cNvSpPr>
          <p:nvPr/>
        </p:nvSpPr>
        <p:spPr bwMode="auto">
          <a:xfrm>
            <a:off x="709613" y="4859338"/>
            <a:ext cx="5653087" cy="457358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F"/>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a:buClr>
                <a:srgbClr val="000000"/>
              </a:buClr>
              <a:buSzPct val="100000"/>
              <a:buFont typeface="Times New Roman" panose="02020603050405020304" pitchFamily="18" charset="0"/>
              <a:buNone/>
            </a:pPr>
            <a:endParaRPr lang="it-IT" altLang="it-IT"/>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7650" name="Rectangle 31">
            <a:extLst>
              <a:ext uri="{FF2B5EF4-FFF2-40B4-BE49-F238E27FC236}">
                <a16:creationId xmlns:a16="http://schemas.microsoft.com/office/drawing/2014/main" id="{3F6AB3FB-915A-FE81-EC6A-4F62D9CA7318}"/>
              </a:ext>
            </a:extLst>
          </p:cNvPr>
          <p:cNvSpPr>
            <a:spLocks noGrp="1" noChangeArrowheads="1"/>
          </p:cNvSpPr>
          <p:nvPr>
            <p:ph type="sldNum" sz="quarter"/>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F"/>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9pPr>
          </a:lstStyle>
          <a:p>
            <a:pPr>
              <a:spcBef>
                <a:spcPct val="0"/>
              </a:spcBef>
              <a:buClrTx/>
              <a:buFontTx/>
              <a:buNone/>
            </a:pPr>
            <a:fld id="{527A3EDB-9692-AE48-9CD6-65834CEDDE47}" type="slidenum">
              <a:rPr lang="it-IT" altLang="it-IT" sz="1300" smtClean="0"/>
              <a:pPr>
                <a:spcBef>
                  <a:spcPct val="0"/>
                </a:spcBef>
                <a:buClrTx/>
                <a:buFontTx/>
                <a:buNone/>
              </a:pPr>
              <a:t>6</a:t>
            </a:fld>
            <a:endParaRPr lang="it-IT" altLang="it-IT" sz="1300"/>
          </a:p>
        </p:txBody>
      </p:sp>
      <p:sp>
        <p:nvSpPr>
          <p:cNvPr id="27651" name="Text Box 1">
            <a:extLst>
              <a:ext uri="{FF2B5EF4-FFF2-40B4-BE49-F238E27FC236}">
                <a16:creationId xmlns:a16="http://schemas.microsoft.com/office/drawing/2014/main" id="{083DFB1F-4A66-204F-BECC-12149549704E}"/>
              </a:ext>
            </a:extLst>
          </p:cNvPr>
          <p:cNvSpPr txBox="1">
            <a:spLocks noChangeArrowheads="1"/>
          </p:cNvSpPr>
          <p:nvPr/>
        </p:nvSpPr>
        <p:spPr bwMode="auto">
          <a:xfrm>
            <a:off x="4019550" y="9718675"/>
            <a:ext cx="3046413" cy="4730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F"/>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b"/>
          <a:lstStyle>
            <a:lvl1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9pPr>
          </a:lstStyle>
          <a:p>
            <a:pPr algn="r" eaLnBrk="1">
              <a:lnSpc>
                <a:spcPct val="93000"/>
              </a:lnSpc>
              <a:spcBef>
                <a:spcPct val="0"/>
              </a:spcBef>
              <a:buClrTx/>
              <a:buFontTx/>
              <a:buNone/>
            </a:pPr>
            <a:fld id="{1716F789-37BD-A14B-8F76-7A9C038E17B7}" type="slidenum">
              <a:rPr lang="it-IT" altLang="it-IT" sz="1300">
                <a:cs typeface="Tahoma" panose="020B0604030504040204" pitchFamily="34" charset="0"/>
              </a:rPr>
              <a:pPr algn="r" eaLnBrk="1">
                <a:lnSpc>
                  <a:spcPct val="93000"/>
                </a:lnSpc>
                <a:spcBef>
                  <a:spcPct val="0"/>
                </a:spcBef>
                <a:buClrTx/>
                <a:buFontTx/>
                <a:buNone/>
              </a:pPr>
              <a:t>6</a:t>
            </a:fld>
            <a:endParaRPr lang="it-IT" altLang="it-IT" sz="1300">
              <a:cs typeface="Tahoma" panose="020B0604030504040204" pitchFamily="34" charset="0"/>
            </a:endParaRPr>
          </a:p>
        </p:txBody>
      </p:sp>
      <p:sp>
        <p:nvSpPr>
          <p:cNvPr id="27652" name="Text Box 2">
            <a:extLst>
              <a:ext uri="{FF2B5EF4-FFF2-40B4-BE49-F238E27FC236}">
                <a16:creationId xmlns:a16="http://schemas.microsoft.com/office/drawing/2014/main" id="{5D666F38-09BD-7DB6-9F09-880C7879C269}"/>
              </a:ext>
            </a:extLst>
          </p:cNvPr>
          <p:cNvSpPr>
            <a:spLocks noGrp="1" noRot="1" noChangeAspect="1" noChangeArrowheads="1" noTextEdit="1"/>
          </p:cNvSpPr>
          <p:nvPr>
            <p:ph type="sldImg"/>
          </p:nvPr>
        </p:nvSpPr>
        <p:spPr>
          <a:xfrm>
            <a:off x="144463" y="777875"/>
            <a:ext cx="6807200" cy="3829050"/>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27653" name="Text Box 3">
            <a:extLst>
              <a:ext uri="{FF2B5EF4-FFF2-40B4-BE49-F238E27FC236}">
                <a16:creationId xmlns:a16="http://schemas.microsoft.com/office/drawing/2014/main" id="{47B1FEC3-1D8C-52CE-24EB-25727725298C}"/>
              </a:ext>
            </a:extLst>
          </p:cNvPr>
          <p:cNvSpPr txBox="1">
            <a:spLocks noChangeArrowheads="1"/>
          </p:cNvSpPr>
          <p:nvPr/>
        </p:nvSpPr>
        <p:spPr bwMode="auto">
          <a:xfrm>
            <a:off x="709613" y="4859338"/>
            <a:ext cx="5676900" cy="45974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F"/>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a:buClr>
                <a:srgbClr val="000000"/>
              </a:buClr>
              <a:buSzPct val="100000"/>
              <a:buFont typeface="Times New Roman" panose="02020603050405020304" pitchFamily="18" charset="0"/>
              <a:buNone/>
            </a:pPr>
            <a:endParaRPr lang="it-IT" altLang="it-IT"/>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3794" name="Rectangle 31">
            <a:extLst>
              <a:ext uri="{FF2B5EF4-FFF2-40B4-BE49-F238E27FC236}">
                <a16:creationId xmlns:a16="http://schemas.microsoft.com/office/drawing/2014/main" id="{52B0B025-7C56-1DA6-A86C-5B51312FA12D}"/>
              </a:ext>
            </a:extLst>
          </p:cNvPr>
          <p:cNvSpPr>
            <a:spLocks noGrp="1" noChangeArrowheads="1"/>
          </p:cNvSpPr>
          <p:nvPr>
            <p:ph type="sldNum" sz="quarter"/>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F"/>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9pPr>
          </a:lstStyle>
          <a:p>
            <a:pPr>
              <a:spcBef>
                <a:spcPct val="0"/>
              </a:spcBef>
              <a:buClrTx/>
              <a:buFontTx/>
              <a:buNone/>
            </a:pPr>
            <a:fld id="{79085EA3-48E3-B946-BAA7-B332DE108968}" type="slidenum">
              <a:rPr lang="it-IT" altLang="it-IT" sz="1300" smtClean="0"/>
              <a:pPr>
                <a:spcBef>
                  <a:spcPct val="0"/>
                </a:spcBef>
                <a:buClrTx/>
                <a:buFontTx/>
                <a:buNone/>
              </a:pPr>
              <a:t>7</a:t>
            </a:fld>
            <a:endParaRPr lang="it-IT" altLang="it-IT" sz="1300"/>
          </a:p>
        </p:txBody>
      </p:sp>
      <p:sp>
        <p:nvSpPr>
          <p:cNvPr id="33795" name="Text Box 1">
            <a:extLst>
              <a:ext uri="{FF2B5EF4-FFF2-40B4-BE49-F238E27FC236}">
                <a16:creationId xmlns:a16="http://schemas.microsoft.com/office/drawing/2014/main" id="{C36BE616-52BC-67C6-F2AD-8E1303B47749}"/>
              </a:ext>
            </a:extLst>
          </p:cNvPr>
          <p:cNvSpPr txBox="1">
            <a:spLocks noChangeArrowheads="1"/>
          </p:cNvSpPr>
          <p:nvPr/>
        </p:nvSpPr>
        <p:spPr bwMode="auto">
          <a:xfrm>
            <a:off x="4019550" y="9718675"/>
            <a:ext cx="3046413" cy="4730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F"/>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b"/>
          <a:lstStyle>
            <a:lvl1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9pPr>
          </a:lstStyle>
          <a:p>
            <a:pPr algn="r" eaLnBrk="1">
              <a:lnSpc>
                <a:spcPct val="93000"/>
              </a:lnSpc>
              <a:spcBef>
                <a:spcPct val="0"/>
              </a:spcBef>
              <a:buClrTx/>
              <a:buFontTx/>
              <a:buNone/>
            </a:pPr>
            <a:fld id="{33E46196-CFAC-194A-8E0B-2A47F4FC361A}" type="slidenum">
              <a:rPr lang="it-IT" altLang="it-IT" sz="1300">
                <a:cs typeface="Tahoma" panose="020B0604030504040204" pitchFamily="34" charset="0"/>
              </a:rPr>
              <a:pPr algn="r" eaLnBrk="1">
                <a:lnSpc>
                  <a:spcPct val="93000"/>
                </a:lnSpc>
                <a:spcBef>
                  <a:spcPct val="0"/>
                </a:spcBef>
                <a:buClrTx/>
                <a:buFontTx/>
                <a:buNone/>
              </a:pPr>
              <a:t>7</a:t>
            </a:fld>
            <a:endParaRPr lang="it-IT" altLang="it-IT" sz="1300">
              <a:cs typeface="Tahoma" panose="020B0604030504040204" pitchFamily="34" charset="0"/>
            </a:endParaRPr>
          </a:p>
        </p:txBody>
      </p:sp>
      <p:sp>
        <p:nvSpPr>
          <p:cNvPr id="33796" name="Text Box 2">
            <a:extLst>
              <a:ext uri="{FF2B5EF4-FFF2-40B4-BE49-F238E27FC236}">
                <a16:creationId xmlns:a16="http://schemas.microsoft.com/office/drawing/2014/main" id="{C9A9885A-633A-D08C-2DFF-44045492DFE9}"/>
              </a:ext>
            </a:extLst>
          </p:cNvPr>
          <p:cNvSpPr>
            <a:spLocks noGrp="1" noRot="1" noChangeAspect="1" noChangeArrowheads="1" noTextEdit="1"/>
          </p:cNvSpPr>
          <p:nvPr>
            <p:ph type="sldImg"/>
          </p:nvPr>
        </p:nvSpPr>
        <p:spPr>
          <a:xfrm>
            <a:off x="146050" y="777875"/>
            <a:ext cx="6800850" cy="3825875"/>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33797" name="Text Box 3">
            <a:extLst>
              <a:ext uri="{FF2B5EF4-FFF2-40B4-BE49-F238E27FC236}">
                <a16:creationId xmlns:a16="http://schemas.microsoft.com/office/drawing/2014/main" id="{FAC88CAD-80C3-4579-E5DD-D7D94260C554}"/>
              </a:ext>
            </a:extLst>
          </p:cNvPr>
          <p:cNvSpPr txBox="1">
            <a:spLocks noChangeArrowheads="1"/>
          </p:cNvSpPr>
          <p:nvPr/>
        </p:nvSpPr>
        <p:spPr bwMode="auto">
          <a:xfrm>
            <a:off x="709613" y="4859338"/>
            <a:ext cx="5673725" cy="45942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F"/>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a:buClr>
                <a:srgbClr val="000000"/>
              </a:buClr>
              <a:buSzPct val="100000"/>
              <a:buFont typeface="Times New Roman" panose="02020603050405020304" pitchFamily="18" charset="0"/>
              <a:buNone/>
            </a:pPr>
            <a:endParaRPr lang="it-IT" altLang="it-IT"/>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a:extLst>
            <a:ext uri="{FF2B5EF4-FFF2-40B4-BE49-F238E27FC236}">
              <a16:creationId xmlns:a16="http://schemas.microsoft.com/office/drawing/2014/main" id="{8BC96AC6-F179-A300-8898-786D989CD1F1}"/>
            </a:ext>
          </a:extLst>
        </p:cNvPr>
        <p:cNvGrpSpPr/>
        <p:nvPr/>
      </p:nvGrpSpPr>
      <p:grpSpPr>
        <a:xfrm>
          <a:off x="0" y="0"/>
          <a:ext cx="0" cy="0"/>
          <a:chOff x="0" y="0"/>
          <a:chExt cx="0" cy="0"/>
        </a:xfrm>
      </p:grpSpPr>
      <p:sp>
        <p:nvSpPr>
          <p:cNvPr id="27650" name="Rectangle 31">
            <a:extLst>
              <a:ext uri="{FF2B5EF4-FFF2-40B4-BE49-F238E27FC236}">
                <a16:creationId xmlns:a16="http://schemas.microsoft.com/office/drawing/2014/main" id="{12D35E93-3C0D-C100-EEC5-49B52B28BDE5}"/>
              </a:ext>
            </a:extLst>
          </p:cNvPr>
          <p:cNvSpPr>
            <a:spLocks noGrp="1" noChangeArrowheads="1"/>
          </p:cNvSpPr>
          <p:nvPr>
            <p:ph type="sldNum" sz="quarter"/>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F"/>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9pPr>
          </a:lstStyle>
          <a:p>
            <a:pPr>
              <a:spcBef>
                <a:spcPct val="0"/>
              </a:spcBef>
              <a:buClrTx/>
              <a:buFontTx/>
              <a:buNone/>
            </a:pPr>
            <a:fld id="{527A3EDB-9692-AE48-9CD6-65834CEDDE47}" type="slidenum">
              <a:rPr lang="it-IT" altLang="it-IT" sz="1300" smtClean="0"/>
              <a:pPr>
                <a:spcBef>
                  <a:spcPct val="0"/>
                </a:spcBef>
                <a:buClrTx/>
                <a:buFontTx/>
                <a:buNone/>
              </a:pPr>
              <a:t>9</a:t>
            </a:fld>
            <a:endParaRPr lang="it-IT" altLang="it-IT" sz="1300"/>
          </a:p>
        </p:txBody>
      </p:sp>
      <p:sp>
        <p:nvSpPr>
          <p:cNvPr id="27651" name="Text Box 1">
            <a:extLst>
              <a:ext uri="{FF2B5EF4-FFF2-40B4-BE49-F238E27FC236}">
                <a16:creationId xmlns:a16="http://schemas.microsoft.com/office/drawing/2014/main" id="{8226C69E-A854-DC96-1183-1E5082CEB61B}"/>
              </a:ext>
            </a:extLst>
          </p:cNvPr>
          <p:cNvSpPr txBox="1">
            <a:spLocks noChangeArrowheads="1"/>
          </p:cNvSpPr>
          <p:nvPr/>
        </p:nvSpPr>
        <p:spPr bwMode="auto">
          <a:xfrm>
            <a:off x="4019550" y="9718675"/>
            <a:ext cx="3046413" cy="4730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F"/>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b"/>
          <a:lstStyle>
            <a:lvl1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9pPr>
          </a:lstStyle>
          <a:p>
            <a:pPr algn="r" eaLnBrk="1">
              <a:lnSpc>
                <a:spcPct val="93000"/>
              </a:lnSpc>
              <a:spcBef>
                <a:spcPct val="0"/>
              </a:spcBef>
              <a:buClrTx/>
              <a:buFontTx/>
              <a:buNone/>
            </a:pPr>
            <a:fld id="{1716F789-37BD-A14B-8F76-7A9C038E17B7}" type="slidenum">
              <a:rPr lang="it-IT" altLang="it-IT" sz="1300">
                <a:cs typeface="Tahoma" panose="020B0604030504040204" pitchFamily="34" charset="0"/>
              </a:rPr>
              <a:pPr algn="r" eaLnBrk="1">
                <a:lnSpc>
                  <a:spcPct val="93000"/>
                </a:lnSpc>
                <a:spcBef>
                  <a:spcPct val="0"/>
                </a:spcBef>
                <a:buClrTx/>
                <a:buFontTx/>
                <a:buNone/>
              </a:pPr>
              <a:t>9</a:t>
            </a:fld>
            <a:endParaRPr lang="it-IT" altLang="it-IT" sz="1300">
              <a:cs typeface="Tahoma" panose="020B0604030504040204" pitchFamily="34" charset="0"/>
            </a:endParaRPr>
          </a:p>
        </p:txBody>
      </p:sp>
      <p:sp>
        <p:nvSpPr>
          <p:cNvPr id="27652" name="Text Box 2">
            <a:extLst>
              <a:ext uri="{FF2B5EF4-FFF2-40B4-BE49-F238E27FC236}">
                <a16:creationId xmlns:a16="http://schemas.microsoft.com/office/drawing/2014/main" id="{1ADBFD8D-8AE8-B8C8-1D52-025A0CB18FE5}"/>
              </a:ext>
            </a:extLst>
          </p:cNvPr>
          <p:cNvSpPr>
            <a:spLocks noGrp="1" noRot="1" noChangeAspect="1" noChangeArrowheads="1" noTextEdit="1"/>
          </p:cNvSpPr>
          <p:nvPr>
            <p:ph type="sldImg"/>
          </p:nvPr>
        </p:nvSpPr>
        <p:spPr>
          <a:xfrm>
            <a:off x="144463" y="777875"/>
            <a:ext cx="6807200" cy="3829050"/>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27653" name="Text Box 3">
            <a:extLst>
              <a:ext uri="{FF2B5EF4-FFF2-40B4-BE49-F238E27FC236}">
                <a16:creationId xmlns:a16="http://schemas.microsoft.com/office/drawing/2014/main" id="{44DC10B8-5BB7-C210-3C01-3BFBEEE5B3AF}"/>
              </a:ext>
            </a:extLst>
          </p:cNvPr>
          <p:cNvSpPr txBox="1">
            <a:spLocks noChangeArrowheads="1"/>
          </p:cNvSpPr>
          <p:nvPr/>
        </p:nvSpPr>
        <p:spPr bwMode="auto">
          <a:xfrm>
            <a:off x="709613" y="4859338"/>
            <a:ext cx="5676900" cy="45974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F"/>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a:buClr>
                <a:srgbClr val="000000"/>
              </a:buClr>
              <a:buSzPct val="100000"/>
              <a:buFont typeface="Times New Roman" panose="02020603050405020304" pitchFamily="18" charset="0"/>
              <a:buNone/>
            </a:pPr>
            <a:endParaRPr lang="it-IT" altLang="it-IT"/>
          </a:p>
        </p:txBody>
      </p:sp>
    </p:spTree>
    <p:extLst>
      <p:ext uri="{BB962C8B-B14F-4D97-AF65-F5344CB8AC3E}">
        <p14:creationId xmlns:p14="http://schemas.microsoft.com/office/powerpoint/2010/main" val="372067257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9698" name="Rectangle 31">
            <a:extLst>
              <a:ext uri="{FF2B5EF4-FFF2-40B4-BE49-F238E27FC236}">
                <a16:creationId xmlns:a16="http://schemas.microsoft.com/office/drawing/2014/main" id="{EA3436E8-016C-417B-AD8F-CE3F78A76450}"/>
              </a:ext>
            </a:extLst>
          </p:cNvPr>
          <p:cNvSpPr>
            <a:spLocks noGrp="1" noChangeArrowheads="1"/>
          </p:cNvSpPr>
          <p:nvPr>
            <p:ph type="sldNum" sz="quarter"/>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F"/>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9pPr>
          </a:lstStyle>
          <a:p>
            <a:pPr>
              <a:spcBef>
                <a:spcPct val="0"/>
              </a:spcBef>
              <a:buClrTx/>
              <a:buFontTx/>
              <a:buNone/>
            </a:pPr>
            <a:fld id="{17F23817-5B1C-F449-A300-F0EB5B94A81A}" type="slidenum">
              <a:rPr lang="it-IT" altLang="it-IT" sz="1300" smtClean="0"/>
              <a:pPr>
                <a:spcBef>
                  <a:spcPct val="0"/>
                </a:spcBef>
                <a:buClrTx/>
                <a:buFontTx/>
                <a:buNone/>
              </a:pPr>
              <a:t>10</a:t>
            </a:fld>
            <a:endParaRPr lang="it-IT" altLang="it-IT" sz="1300"/>
          </a:p>
        </p:txBody>
      </p:sp>
      <p:sp>
        <p:nvSpPr>
          <p:cNvPr id="29699" name="Text Box 1">
            <a:extLst>
              <a:ext uri="{FF2B5EF4-FFF2-40B4-BE49-F238E27FC236}">
                <a16:creationId xmlns:a16="http://schemas.microsoft.com/office/drawing/2014/main" id="{3CA899EC-184B-8BA6-DAD2-69FB1A2BC205}"/>
              </a:ext>
            </a:extLst>
          </p:cNvPr>
          <p:cNvSpPr txBox="1">
            <a:spLocks noChangeArrowheads="1"/>
          </p:cNvSpPr>
          <p:nvPr/>
        </p:nvSpPr>
        <p:spPr bwMode="auto">
          <a:xfrm>
            <a:off x="4019550" y="9718675"/>
            <a:ext cx="3046413" cy="4730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F"/>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b"/>
          <a:lstStyle>
            <a:lvl1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9pPr>
          </a:lstStyle>
          <a:p>
            <a:pPr algn="r" eaLnBrk="1">
              <a:lnSpc>
                <a:spcPct val="93000"/>
              </a:lnSpc>
              <a:spcBef>
                <a:spcPct val="0"/>
              </a:spcBef>
              <a:buClrTx/>
              <a:buFontTx/>
              <a:buNone/>
            </a:pPr>
            <a:fld id="{D7CB0225-56DE-B34D-8F0F-DD93F1246AF8}" type="slidenum">
              <a:rPr lang="it-IT" altLang="it-IT" sz="1300">
                <a:cs typeface="Tahoma" panose="020B0604030504040204" pitchFamily="34" charset="0"/>
              </a:rPr>
              <a:pPr algn="r" eaLnBrk="1">
                <a:lnSpc>
                  <a:spcPct val="93000"/>
                </a:lnSpc>
                <a:spcBef>
                  <a:spcPct val="0"/>
                </a:spcBef>
                <a:buClrTx/>
                <a:buFontTx/>
                <a:buNone/>
              </a:pPr>
              <a:t>10</a:t>
            </a:fld>
            <a:endParaRPr lang="it-IT" altLang="it-IT" sz="1300">
              <a:cs typeface="Tahoma" panose="020B0604030504040204" pitchFamily="34" charset="0"/>
            </a:endParaRPr>
          </a:p>
        </p:txBody>
      </p:sp>
      <p:sp>
        <p:nvSpPr>
          <p:cNvPr id="29700" name="Text Box 2">
            <a:extLst>
              <a:ext uri="{FF2B5EF4-FFF2-40B4-BE49-F238E27FC236}">
                <a16:creationId xmlns:a16="http://schemas.microsoft.com/office/drawing/2014/main" id="{8D037765-C7C8-AD17-AE01-BFB94AFA0C0A}"/>
              </a:ext>
            </a:extLst>
          </p:cNvPr>
          <p:cNvSpPr>
            <a:spLocks noGrp="1" noRot="1" noChangeAspect="1" noChangeArrowheads="1" noTextEdit="1"/>
          </p:cNvSpPr>
          <p:nvPr>
            <p:ph type="sldImg"/>
          </p:nvPr>
        </p:nvSpPr>
        <p:spPr>
          <a:xfrm>
            <a:off x="146050" y="777875"/>
            <a:ext cx="6800850" cy="3825875"/>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29701" name="Text Box 3">
            <a:extLst>
              <a:ext uri="{FF2B5EF4-FFF2-40B4-BE49-F238E27FC236}">
                <a16:creationId xmlns:a16="http://schemas.microsoft.com/office/drawing/2014/main" id="{9052BAC4-0D6D-B890-B3C4-5008981D9A53}"/>
              </a:ext>
            </a:extLst>
          </p:cNvPr>
          <p:cNvSpPr txBox="1">
            <a:spLocks noChangeArrowheads="1"/>
          </p:cNvSpPr>
          <p:nvPr/>
        </p:nvSpPr>
        <p:spPr bwMode="auto">
          <a:xfrm>
            <a:off x="709613" y="4859338"/>
            <a:ext cx="5673725" cy="45942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F"/>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a:buClr>
                <a:srgbClr val="000000"/>
              </a:buClr>
              <a:buSzPct val="100000"/>
              <a:buFont typeface="Times New Roman" panose="02020603050405020304" pitchFamily="18" charset="0"/>
              <a:buNone/>
            </a:pPr>
            <a:endParaRPr lang="it-IT" altLang="it-IT"/>
          </a:p>
        </p:txBody>
      </p:sp>
    </p:spTree>
    <p:extLst>
      <p:ext uri="{BB962C8B-B14F-4D97-AF65-F5344CB8AC3E}">
        <p14:creationId xmlns:p14="http://schemas.microsoft.com/office/powerpoint/2010/main" val="117999503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914400" y="2125980"/>
            <a:ext cx="10363200" cy="1440180"/>
          </a:xfrm>
          <a:prstGeom prst="rect">
            <a:avLst/>
          </a:prstGeom>
        </p:spPr>
        <p:txBody>
          <a:bodyPr wrap="square" lIns="0" tIns="0" rIns="0" bIns="0">
            <a:spAutoFit/>
          </a:bodyPr>
          <a:lstStyle>
            <a:lvl1pPr>
              <a:defRPr sz="3000" b="1" i="0">
                <a:solidFill>
                  <a:srgbClr val="404040"/>
                </a:solidFill>
                <a:latin typeface="Calibri"/>
                <a:cs typeface="Calibri"/>
              </a:defRPr>
            </a:lvl1pPr>
          </a:lstStyle>
          <a:p>
            <a:endParaRPr/>
          </a:p>
        </p:txBody>
      </p:sp>
      <p:sp>
        <p:nvSpPr>
          <p:cNvPr id="3" name="Holder 3"/>
          <p:cNvSpPr>
            <a:spLocks noGrp="1"/>
          </p:cNvSpPr>
          <p:nvPr>
            <p:ph type="subTitle" idx="4"/>
          </p:nvPr>
        </p:nvSpPr>
        <p:spPr>
          <a:xfrm>
            <a:off x="1828800" y="3840480"/>
            <a:ext cx="8534400" cy="1714500"/>
          </a:xfrm>
          <a:prstGeom prst="rect">
            <a:avLst/>
          </a:prstGeom>
        </p:spPr>
        <p:txBody>
          <a:bodyPr wrap="square" lIns="0" tIns="0" rIns="0" bIns="0">
            <a:spAutoFit/>
          </a:bodyPr>
          <a:lstStyle>
            <a:lvl1pPr>
              <a:defRPr sz="2000" b="0" i="0">
                <a:solidFill>
                  <a:schemeClr val="tx1"/>
                </a:solidFill>
                <a:latin typeface="Calibri"/>
                <a:cs typeface="Calibri"/>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2/22/26</a:t>
            </a:fld>
            <a:endParaRPr lang="en-US"/>
          </a:p>
        </p:txBody>
      </p:sp>
      <p:sp>
        <p:nvSpPr>
          <p:cNvPr id="6" name="Holder 6"/>
          <p:cNvSpPr>
            <a:spLocks noGrp="1"/>
          </p:cNvSpPr>
          <p:nvPr>
            <p:ph type="sldNum" sz="quarter" idx="7"/>
          </p:nvPr>
        </p:nvSpPr>
        <p:spPr/>
        <p:txBody>
          <a:bodyPr lIns="0" tIns="0" rIns="0" bIns="0"/>
          <a:lstStyle>
            <a:lvl1pPr>
              <a:defRPr sz="1050" b="0" i="0">
                <a:solidFill>
                  <a:schemeClr val="bg1"/>
                </a:solidFill>
                <a:latin typeface="Calibri"/>
                <a:cs typeface="Calibri"/>
              </a:defRPr>
            </a:lvl1pPr>
          </a:lstStyle>
          <a:p>
            <a:pPr marL="12700">
              <a:lnSpc>
                <a:spcPts val="1100"/>
              </a:lnSpc>
            </a:pPr>
            <a:fld id="{81D60167-4931-47E6-BA6A-407CBD079E47}" type="slidenum">
              <a:rPr spc="-25" dirty="0"/>
              <a:t>‹N›</a:t>
            </a:fld>
            <a:endParaRPr spc="-25"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3000" b="1" i="0">
                <a:solidFill>
                  <a:srgbClr val="404040"/>
                </a:solidFill>
                <a:latin typeface="Calibri"/>
                <a:cs typeface="Calibri"/>
              </a:defRPr>
            </a:lvl1pPr>
          </a:lstStyle>
          <a:p>
            <a:endParaRPr/>
          </a:p>
        </p:txBody>
      </p:sp>
      <p:sp>
        <p:nvSpPr>
          <p:cNvPr id="3" name="Holder 3"/>
          <p:cNvSpPr>
            <a:spLocks noGrp="1"/>
          </p:cNvSpPr>
          <p:nvPr>
            <p:ph type="body" idx="1"/>
          </p:nvPr>
        </p:nvSpPr>
        <p:spPr/>
        <p:txBody>
          <a:bodyPr lIns="0" tIns="0" rIns="0" bIns="0"/>
          <a:lstStyle>
            <a:lvl1pPr>
              <a:defRPr sz="2000" b="0" i="0">
                <a:solidFill>
                  <a:schemeClr val="tx1"/>
                </a:solidFill>
                <a:latin typeface="Calibri"/>
                <a:cs typeface="Calibri"/>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2/22/26</a:t>
            </a:fld>
            <a:endParaRPr lang="en-US"/>
          </a:p>
        </p:txBody>
      </p:sp>
      <p:sp>
        <p:nvSpPr>
          <p:cNvPr id="6" name="Holder 6"/>
          <p:cNvSpPr>
            <a:spLocks noGrp="1"/>
          </p:cNvSpPr>
          <p:nvPr>
            <p:ph type="sldNum" sz="quarter" idx="7"/>
          </p:nvPr>
        </p:nvSpPr>
        <p:spPr/>
        <p:txBody>
          <a:bodyPr lIns="0" tIns="0" rIns="0" bIns="0"/>
          <a:lstStyle>
            <a:lvl1pPr>
              <a:defRPr sz="1050" b="0" i="0">
                <a:solidFill>
                  <a:schemeClr val="bg1"/>
                </a:solidFill>
                <a:latin typeface="Calibri"/>
                <a:cs typeface="Calibri"/>
              </a:defRPr>
            </a:lvl1pPr>
          </a:lstStyle>
          <a:p>
            <a:pPr marL="12700">
              <a:lnSpc>
                <a:spcPts val="1100"/>
              </a:lnSpc>
            </a:pPr>
            <a:fld id="{81D60167-4931-47E6-BA6A-407CBD079E47}" type="slidenum">
              <a:rPr spc="-25" dirty="0"/>
              <a:t>‹N›</a:t>
            </a:fld>
            <a:endParaRPr spc="-25"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3000" b="1" i="0">
                <a:solidFill>
                  <a:srgbClr val="404040"/>
                </a:solidFill>
                <a:latin typeface="Calibri"/>
                <a:cs typeface="Calibri"/>
              </a:defRPr>
            </a:lvl1pPr>
          </a:lstStyle>
          <a:p>
            <a:endParaRPr/>
          </a:p>
        </p:txBody>
      </p:sp>
      <p:sp>
        <p:nvSpPr>
          <p:cNvPr id="3" name="Holder 3"/>
          <p:cNvSpPr>
            <a:spLocks noGrp="1"/>
          </p:cNvSpPr>
          <p:nvPr>
            <p:ph sz="half" idx="2"/>
          </p:nvPr>
        </p:nvSpPr>
        <p:spPr>
          <a:xfrm>
            <a:off x="609600" y="1577340"/>
            <a:ext cx="5303520" cy="4526280"/>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6278880" y="1577340"/>
            <a:ext cx="5303520" cy="4526280"/>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2/22/26</a:t>
            </a:fld>
            <a:endParaRPr lang="en-US"/>
          </a:p>
        </p:txBody>
      </p:sp>
      <p:sp>
        <p:nvSpPr>
          <p:cNvPr id="7" name="Holder 7"/>
          <p:cNvSpPr>
            <a:spLocks noGrp="1"/>
          </p:cNvSpPr>
          <p:nvPr>
            <p:ph type="sldNum" sz="quarter" idx="7"/>
          </p:nvPr>
        </p:nvSpPr>
        <p:spPr/>
        <p:txBody>
          <a:bodyPr lIns="0" tIns="0" rIns="0" bIns="0"/>
          <a:lstStyle>
            <a:lvl1pPr>
              <a:defRPr sz="1050" b="0" i="0">
                <a:solidFill>
                  <a:schemeClr val="bg1"/>
                </a:solidFill>
                <a:latin typeface="Calibri"/>
                <a:cs typeface="Calibri"/>
              </a:defRPr>
            </a:lvl1pPr>
          </a:lstStyle>
          <a:p>
            <a:pPr marL="12700">
              <a:lnSpc>
                <a:spcPts val="1100"/>
              </a:lnSpc>
            </a:pPr>
            <a:fld id="{81D60167-4931-47E6-BA6A-407CBD079E47}" type="slidenum">
              <a:rPr spc="-25" dirty="0"/>
              <a:t>‹N›</a:t>
            </a:fld>
            <a:endParaRPr spc="-25"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3000" b="1" i="0">
                <a:solidFill>
                  <a:srgbClr val="404040"/>
                </a:solidFill>
                <a:latin typeface="Calibri"/>
                <a:cs typeface="Calibri"/>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2/22/26</a:t>
            </a:fld>
            <a:endParaRPr lang="en-US"/>
          </a:p>
        </p:txBody>
      </p:sp>
      <p:sp>
        <p:nvSpPr>
          <p:cNvPr id="5" name="Holder 5"/>
          <p:cNvSpPr>
            <a:spLocks noGrp="1"/>
          </p:cNvSpPr>
          <p:nvPr>
            <p:ph type="sldNum" sz="quarter" idx="7"/>
          </p:nvPr>
        </p:nvSpPr>
        <p:spPr/>
        <p:txBody>
          <a:bodyPr lIns="0" tIns="0" rIns="0" bIns="0"/>
          <a:lstStyle>
            <a:lvl1pPr>
              <a:defRPr sz="1050" b="0" i="0">
                <a:solidFill>
                  <a:schemeClr val="bg1"/>
                </a:solidFill>
                <a:latin typeface="Calibri"/>
                <a:cs typeface="Calibri"/>
              </a:defRPr>
            </a:lvl1pPr>
          </a:lstStyle>
          <a:p>
            <a:pPr marL="12700">
              <a:lnSpc>
                <a:spcPts val="1100"/>
              </a:lnSpc>
            </a:pPr>
            <a:fld id="{81D60167-4931-47E6-BA6A-407CBD079E47}" type="slidenum">
              <a:rPr spc="-25" dirty="0"/>
              <a:t>‹N›</a:t>
            </a:fld>
            <a:endParaRPr spc="-25"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obj" preserve="1">
  <p:cSld name="Blank">
    <p:bg>
      <p:bgPr>
        <a:solidFill>
          <a:schemeClr val="bg1"/>
        </a:solidFill>
        <a:effectLst/>
      </p:bgPr>
    </p:bg>
    <p:spTree>
      <p:nvGrpSpPr>
        <p:cNvPr id="1" name=""/>
        <p:cNvGrpSpPr/>
        <p:nvPr/>
      </p:nvGrpSpPr>
      <p:grpSpPr>
        <a:xfrm>
          <a:off x="0" y="0"/>
          <a:ext cx="0" cy="0"/>
          <a:chOff x="0" y="0"/>
          <a:chExt cx="0" cy="0"/>
        </a:xfrm>
      </p:grpSpPr>
      <p:sp>
        <p:nvSpPr>
          <p:cNvPr id="16" name="bg object 16"/>
          <p:cNvSpPr/>
          <p:nvPr/>
        </p:nvSpPr>
        <p:spPr>
          <a:xfrm>
            <a:off x="0" y="6400800"/>
            <a:ext cx="12192000" cy="457200"/>
          </a:xfrm>
          <a:custGeom>
            <a:avLst/>
            <a:gdLst/>
            <a:ahLst/>
            <a:cxnLst/>
            <a:rect l="l" t="t" r="r" b="b"/>
            <a:pathLst>
              <a:path w="12192000" h="457200">
                <a:moveTo>
                  <a:pt x="12192000" y="0"/>
                </a:moveTo>
                <a:lnTo>
                  <a:pt x="0" y="0"/>
                </a:lnTo>
                <a:lnTo>
                  <a:pt x="0" y="457200"/>
                </a:lnTo>
                <a:lnTo>
                  <a:pt x="12192000" y="457200"/>
                </a:lnTo>
                <a:lnTo>
                  <a:pt x="12192000" y="0"/>
                </a:lnTo>
                <a:close/>
              </a:path>
            </a:pathLst>
          </a:custGeom>
          <a:solidFill>
            <a:srgbClr val="608196"/>
          </a:solidFill>
        </p:spPr>
        <p:txBody>
          <a:bodyPr wrap="square" lIns="0" tIns="0" rIns="0" bIns="0" rtlCol="0"/>
          <a:lstStyle/>
          <a:p>
            <a:endParaRPr/>
          </a:p>
        </p:txBody>
      </p:sp>
      <p:sp>
        <p:nvSpPr>
          <p:cNvPr id="17" name="bg object 17"/>
          <p:cNvSpPr/>
          <p:nvPr/>
        </p:nvSpPr>
        <p:spPr>
          <a:xfrm>
            <a:off x="14" y="6334315"/>
            <a:ext cx="12192000" cy="66675"/>
          </a:xfrm>
          <a:custGeom>
            <a:avLst/>
            <a:gdLst/>
            <a:ahLst/>
            <a:cxnLst/>
            <a:rect l="l" t="t" r="r" b="b"/>
            <a:pathLst>
              <a:path w="12192000" h="66675">
                <a:moveTo>
                  <a:pt x="12192000" y="0"/>
                </a:moveTo>
                <a:lnTo>
                  <a:pt x="0" y="0"/>
                </a:lnTo>
                <a:lnTo>
                  <a:pt x="0" y="66484"/>
                </a:lnTo>
                <a:lnTo>
                  <a:pt x="12192000" y="66484"/>
                </a:lnTo>
                <a:lnTo>
                  <a:pt x="12192000" y="0"/>
                </a:lnTo>
                <a:close/>
              </a:path>
            </a:pathLst>
          </a:custGeom>
          <a:solidFill>
            <a:srgbClr val="92A9B8"/>
          </a:solidFill>
        </p:spPr>
        <p:txBody>
          <a:bodyPr wrap="square" lIns="0" tIns="0" rIns="0" bIns="0" rtlCol="0"/>
          <a:lstStyle/>
          <a:p>
            <a:endParaRPr/>
          </a:p>
        </p:txBody>
      </p:sp>
      <p:sp>
        <p:nvSpPr>
          <p:cNvPr id="18" name="bg object 18"/>
          <p:cNvSpPr/>
          <p:nvPr/>
        </p:nvSpPr>
        <p:spPr>
          <a:xfrm>
            <a:off x="1193533" y="1737867"/>
            <a:ext cx="9967595" cy="0"/>
          </a:xfrm>
          <a:custGeom>
            <a:avLst/>
            <a:gdLst/>
            <a:ahLst/>
            <a:cxnLst/>
            <a:rect l="l" t="t" r="r" b="b"/>
            <a:pathLst>
              <a:path w="9967595">
                <a:moveTo>
                  <a:pt x="0" y="0"/>
                </a:moveTo>
                <a:lnTo>
                  <a:pt x="9966972" y="0"/>
                </a:lnTo>
              </a:path>
            </a:pathLst>
          </a:custGeom>
          <a:ln w="6350">
            <a:solidFill>
              <a:srgbClr val="7E7E7E"/>
            </a:solidFill>
          </a:ln>
        </p:spPr>
        <p:txBody>
          <a:bodyPr wrap="square" lIns="0" tIns="0" rIns="0" bIns="0" rtlCol="0"/>
          <a:lstStyle/>
          <a:p>
            <a:endParaRPr/>
          </a:p>
        </p:txBody>
      </p:sp>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2/22/26</a:t>
            </a:fld>
            <a:endParaRPr lang="en-US"/>
          </a:p>
        </p:txBody>
      </p:sp>
      <p:sp>
        <p:nvSpPr>
          <p:cNvPr id="4" name="Holder 4"/>
          <p:cNvSpPr>
            <a:spLocks noGrp="1"/>
          </p:cNvSpPr>
          <p:nvPr>
            <p:ph type="sldNum" sz="quarter" idx="7"/>
          </p:nvPr>
        </p:nvSpPr>
        <p:spPr/>
        <p:txBody>
          <a:bodyPr lIns="0" tIns="0" rIns="0" bIns="0"/>
          <a:lstStyle>
            <a:lvl1pPr>
              <a:defRPr sz="1050" b="0" i="0">
                <a:solidFill>
                  <a:schemeClr val="bg1"/>
                </a:solidFill>
                <a:latin typeface="Calibri"/>
                <a:cs typeface="Calibri"/>
              </a:defRPr>
            </a:lvl1pPr>
          </a:lstStyle>
          <a:p>
            <a:pPr marL="12700">
              <a:lnSpc>
                <a:spcPts val="1100"/>
              </a:lnSpc>
            </a:pPr>
            <a:fld id="{81D60167-4931-47E6-BA6A-407CBD079E47}" type="slidenum">
              <a:rPr spc="-25" dirty="0"/>
              <a:t>‹N›</a:t>
            </a:fld>
            <a:endParaRPr spc="-25"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cSld name="Vuota">
    <p:spTree>
      <p:nvGrpSpPr>
        <p:cNvPr id="1" name=""/>
        <p:cNvGrpSpPr/>
        <p:nvPr/>
      </p:nvGrpSpPr>
      <p:grpSpPr>
        <a:xfrm>
          <a:off x="0" y="0"/>
          <a:ext cx="0" cy="0"/>
          <a:chOff x="0" y="0"/>
          <a:chExt cx="0" cy="0"/>
        </a:xfrm>
      </p:grpSpPr>
      <p:sp>
        <p:nvSpPr>
          <p:cNvPr id="2" name="Rectangle 5">
            <a:extLst>
              <a:ext uri="{FF2B5EF4-FFF2-40B4-BE49-F238E27FC236}">
                <a16:creationId xmlns:a16="http://schemas.microsoft.com/office/drawing/2014/main" id="{84527B29-E74F-20D9-D6BC-AB0CBA4FCA4A}"/>
              </a:ext>
            </a:extLst>
          </p:cNvPr>
          <p:cNvSpPr>
            <a:spLocks noGrp="1" noChangeArrowheads="1"/>
          </p:cNvSpPr>
          <p:nvPr>
            <p:ph type="sldNum" idx="10"/>
          </p:nvPr>
        </p:nvSpPr>
        <p:spPr>
          <a:ln/>
        </p:spPr>
        <p:txBody>
          <a:bodyPr/>
          <a:lstStyle>
            <a:lvl1pPr>
              <a:defRPr/>
            </a:lvl1pPr>
          </a:lstStyle>
          <a:p>
            <a:pPr>
              <a:defRPr/>
            </a:pPr>
            <a:fld id="{851EE328-521B-4942-A729-4A3512CB7AD2}" type="slidenum">
              <a:rPr lang="it-IT" altLang="it-IT"/>
              <a:pPr>
                <a:defRPr/>
              </a:pPr>
              <a:t>‹N›</a:t>
            </a:fld>
            <a:endParaRPr lang="it-IT" altLang="it-IT"/>
          </a:p>
        </p:txBody>
      </p:sp>
    </p:spTree>
    <p:extLst>
      <p:ext uri="{BB962C8B-B14F-4D97-AF65-F5344CB8AC3E}">
        <p14:creationId xmlns:p14="http://schemas.microsoft.com/office/powerpoint/2010/main" val="25385007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 name="bg object 16"/>
          <p:cNvSpPr/>
          <p:nvPr/>
        </p:nvSpPr>
        <p:spPr>
          <a:xfrm>
            <a:off x="0" y="6400800"/>
            <a:ext cx="12192000" cy="457200"/>
          </a:xfrm>
          <a:custGeom>
            <a:avLst/>
            <a:gdLst/>
            <a:ahLst/>
            <a:cxnLst/>
            <a:rect l="l" t="t" r="r" b="b"/>
            <a:pathLst>
              <a:path w="12192000" h="457200">
                <a:moveTo>
                  <a:pt x="12192000" y="0"/>
                </a:moveTo>
                <a:lnTo>
                  <a:pt x="0" y="0"/>
                </a:lnTo>
                <a:lnTo>
                  <a:pt x="0" y="457200"/>
                </a:lnTo>
                <a:lnTo>
                  <a:pt x="12192000" y="457200"/>
                </a:lnTo>
                <a:lnTo>
                  <a:pt x="12192000" y="0"/>
                </a:lnTo>
                <a:close/>
              </a:path>
            </a:pathLst>
          </a:custGeom>
          <a:solidFill>
            <a:srgbClr val="608196"/>
          </a:solidFill>
        </p:spPr>
        <p:txBody>
          <a:bodyPr wrap="square" lIns="0" tIns="0" rIns="0" bIns="0" rtlCol="0"/>
          <a:lstStyle/>
          <a:p>
            <a:endParaRPr/>
          </a:p>
        </p:txBody>
      </p:sp>
      <p:sp>
        <p:nvSpPr>
          <p:cNvPr id="17" name="bg object 17"/>
          <p:cNvSpPr/>
          <p:nvPr/>
        </p:nvSpPr>
        <p:spPr>
          <a:xfrm>
            <a:off x="14" y="6334315"/>
            <a:ext cx="12192000" cy="66675"/>
          </a:xfrm>
          <a:custGeom>
            <a:avLst/>
            <a:gdLst/>
            <a:ahLst/>
            <a:cxnLst/>
            <a:rect l="l" t="t" r="r" b="b"/>
            <a:pathLst>
              <a:path w="12192000" h="66675">
                <a:moveTo>
                  <a:pt x="12192000" y="0"/>
                </a:moveTo>
                <a:lnTo>
                  <a:pt x="0" y="0"/>
                </a:lnTo>
                <a:lnTo>
                  <a:pt x="0" y="66484"/>
                </a:lnTo>
                <a:lnTo>
                  <a:pt x="12192000" y="66484"/>
                </a:lnTo>
                <a:lnTo>
                  <a:pt x="12192000" y="0"/>
                </a:lnTo>
                <a:close/>
              </a:path>
            </a:pathLst>
          </a:custGeom>
          <a:solidFill>
            <a:srgbClr val="92A9B8"/>
          </a:solidFill>
        </p:spPr>
        <p:txBody>
          <a:bodyPr wrap="square" lIns="0" tIns="0" rIns="0" bIns="0" rtlCol="0"/>
          <a:lstStyle/>
          <a:p>
            <a:endParaRPr/>
          </a:p>
        </p:txBody>
      </p:sp>
      <p:sp>
        <p:nvSpPr>
          <p:cNvPr id="2" name="Holder 2"/>
          <p:cNvSpPr>
            <a:spLocks noGrp="1"/>
          </p:cNvSpPr>
          <p:nvPr>
            <p:ph type="title"/>
          </p:nvPr>
        </p:nvSpPr>
        <p:spPr>
          <a:xfrm>
            <a:off x="1018171" y="674878"/>
            <a:ext cx="10155656" cy="1045971"/>
          </a:xfrm>
          <a:prstGeom prst="rect">
            <a:avLst/>
          </a:prstGeom>
        </p:spPr>
        <p:txBody>
          <a:bodyPr wrap="square" lIns="0" tIns="0" rIns="0" bIns="0">
            <a:spAutoFit/>
          </a:bodyPr>
          <a:lstStyle>
            <a:lvl1pPr>
              <a:defRPr sz="3000" b="1" i="0">
                <a:solidFill>
                  <a:srgbClr val="404040"/>
                </a:solidFill>
                <a:latin typeface="Calibri"/>
                <a:cs typeface="Calibri"/>
              </a:defRPr>
            </a:lvl1pPr>
          </a:lstStyle>
          <a:p>
            <a:endParaRPr/>
          </a:p>
        </p:txBody>
      </p:sp>
      <p:sp>
        <p:nvSpPr>
          <p:cNvPr id="3" name="Holder 3"/>
          <p:cNvSpPr>
            <a:spLocks noGrp="1"/>
          </p:cNvSpPr>
          <p:nvPr>
            <p:ph type="body" idx="1"/>
          </p:nvPr>
        </p:nvSpPr>
        <p:spPr>
          <a:xfrm>
            <a:off x="1084884" y="1699082"/>
            <a:ext cx="10086975" cy="3970020"/>
          </a:xfrm>
          <a:prstGeom prst="rect">
            <a:avLst/>
          </a:prstGeom>
        </p:spPr>
        <p:txBody>
          <a:bodyPr wrap="square" lIns="0" tIns="0" rIns="0" bIns="0">
            <a:spAutoFit/>
          </a:bodyPr>
          <a:lstStyle>
            <a:lvl1pPr>
              <a:defRPr sz="2000" b="0" i="0">
                <a:solidFill>
                  <a:schemeClr val="tx1"/>
                </a:solidFill>
                <a:latin typeface="Calibri"/>
                <a:cs typeface="Calibri"/>
              </a:defRPr>
            </a:lvl1pPr>
          </a:lstStyle>
          <a:p>
            <a:endParaRPr/>
          </a:p>
        </p:txBody>
      </p:sp>
      <p:sp>
        <p:nvSpPr>
          <p:cNvPr id="4" name="Holder 4"/>
          <p:cNvSpPr>
            <a:spLocks noGrp="1"/>
          </p:cNvSpPr>
          <p:nvPr>
            <p:ph type="ftr" sz="quarter" idx="5"/>
          </p:nvPr>
        </p:nvSpPr>
        <p:spPr>
          <a:xfrm>
            <a:off x="4145280" y="6377940"/>
            <a:ext cx="3901440" cy="342900"/>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609600" y="6377940"/>
            <a:ext cx="2804160" cy="342900"/>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2/22/26</a:t>
            </a:fld>
            <a:endParaRPr lang="en-US"/>
          </a:p>
        </p:txBody>
      </p:sp>
      <p:sp>
        <p:nvSpPr>
          <p:cNvPr id="6" name="Holder 6"/>
          <p:cNvSpPr>
            <a:spLocks noGrp="1"/>
          </p:cNvSpPr>
          <p:nvPr>
            <p:ph type="sldNum" sz="quarter" idx="7"/>
          </p:nvPr>
        </p:nvSpPr>
        <p:spPr>
          <a:xfrm>
            <a:off x="10972927" y="6575552"/>
            <a:ext cx="200659" cy="160020"/>
          </a:xfrm>
          <a:prstGeom prst="rect">
            <a:avLst/>
          </a:prstGeom>
        </p:spPr>
        <p:txBody>
          <a:bodyPr wrap="square" lIns="0" tIns="0" rIns="0" bIns="0">
            <a:spAutoFit/>
          </a:bodyPr>
          <a:lstStyle>
            <a:lvl1pPr>
              <a:defRPr sz="1050" b="0" i="0">
                <a:solidFill>
                  <a:schemeClr val="bg1"/>
                </a:solidFill>
                <a:latin typeface="Calibri"/>
                <a:cs typeface="Calibri"/>
              </a:defRPr>
            </a:lvl1pPr>
          </a:lstStyle>
          <a:p>
            <a:pPr marL="12700">
              <a:lnSpc>
                <a:spcPts val="1100"/>
              </a:lnSpc>
            </a:pPr>
            <a:fld id="{81D60167-4931-47E6-BA6A-407CBD079E47}" type="slidenum">
              <a:rPr spc="-25" dirty="0"/>
              <a:t>‹N›</a:t>
            </a:fld>
            <a:endParaRPr spc="-25"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ext Box 1">
            <a:extLst>
              <a:ext uri="{FF2B5EF4-FFF2-40B4-BE49-F238E27FC236}">
                <a16:creationId xmlns:a16="http://schemas.microsoft.com/office/drawing/2014/main" id="{23857073-D418-5CD9-A2A5-EC5CCFF39463}"/>
              </a:ext>
            </a:extLst>
          </p:cNvPr>
          <p:cNvSpPr txBox="1">
            <a:spLocks noChangeArrowheads="1"/>
          </p:cNvSpPr>
          <p:nvPr/>
        </p:nvSpPr>
        <p:spPr bwMode="auto">
          <a:xfrm>
            <a:off x="1980049" y="273629"/>
            <a:ext cx="8229024" cy="1144921"/>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F"/>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35271" rIns="0" bIns="0" anchor="ctr"/>
          <a:lstStyle>
            <a:lvl1pPr>
              <a:lnSpc>
                <a:spcPct val="93000"/>
              </a:lnSpc>
              <a:spcAft>
                <a:spcPts val="1425"/>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sz="800" u="sng">
                <a:solidFill>
                  <a:srgbClr val="000000"/>
                </a:solidFill>
                <a:latin typeface="Arial" panose="020B0604020202020204" pitchFamily="34" charset="0"/>
                <a:ea typeface="Arial Unicode MS" panose="020B0604020202020204" pitchFamily="34" charset="-128"/>
                <a:cs typeface="Arial Unicode MS" panose="020B0604020202020204" pitchFamily="34" charset="-128"/>
              </a:defRPr>
            </a:lvl1pPr>
            <a:lvl2pPr>
              <a:lnSpc>
                <a:spcPct val="93000"/>
              </a:lnSpc>
              <a:spcAft>
                <a:spcPts val="1138"/>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sz="2600">
                <a:solidFill>
                  <a:srgbClr val="000000"/>
                </a:solidFill>
                <a:latin typeface="Arial" panose="020B0604020202020204" pitchFamily="34" charset="0"/>
                <a:ea typeface="Arial Unicode MS" panose="020B0604020202020204" pitchFamily="34" charset="-128"/>
                <a:cs typeface="Arial Unicode MS" panose="020B0604020202020204" pitchFamily="34" charset="-128"/>
              </a:defRPr>
            </a:lvl2pPr>
            <a:lvl3pPr>
              <a:lnSpc>
                <a:spcPct val="93000"/>
              </a:lnSpc>
              <a:spcAft>
                <a:spcPts val="85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sz="2400">
                <a:solidFill>
                  <a:srgbClr val="000000"/>
                </a:solidFill>
                <a:latin typeface="Arial" panose="020B0604020202020204" pitchFamily="34" charset="0"/>
                <a:ea typeface="Arial Unicode MS" panose="020B0604020202020204" pitchFamily="34" charset="-128"/>
                <a:cs typeface="Arial Unicode MS" panose="020B0604020202020204" pitchFamily="34" charset="-128"/>
              </a:defRPr>
            </a:lvl3pPr>
            <a:lvl4pPr>
              <a:lnSpc>
                <a:spcPct val="93000"/>
              </a:lnSpc>
              <a:spcAft>
                <a:spcPts val="575"/>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sz="2000">
                <a:solidFill>
                  <a:srgbClr val="000000"/>
                </a:solidFill>
                <a:latin typeface="Arial" panose="020B0604020202020204" pitchFamily="34" charset="0"/>
                <a:ea typeface="Arial Unicode MS" panose="020B0604020202020204" pitchFamily="34" charset="-128"/>
                <a:cs typeface="Arial Unicode MS" panose="020B0604020202020204" pitchFamily="34" charset="-128"/>
              </a:defRPr>
            </a:lvl4pPr>
            <a:lvl5pPr>
              <a:lnSpc>
                <a:spcPct val="93000"/>
              </a:lnSpc>
              <a:spcAft>
                <a:spcPts val="288"/>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sz="2000">
                <a:solidFill>
                  <a:srgbClr val="000000"/>
                </a:solidFill>
                <a:latin typeface="Arial" panose="020B0604020202020204" pitchFamily="34" charset="0"/>
                <a:ea typeface="Arial Unicode MS" panose="020B0604020202020204" pitchFamily="34" charset="-128"/>
                <a:cs typeface="Arial Unicode MS" panose="020B0604020202020204" pitchFamily="34" charset="-128"/>
              </a:defRPr>
            </a:lvl5pPr>
            <a:lvl6pPr marL="2514600" indent="-228600" defTabSz="449263" eaLnBrk="0" fontAlgn="base" hangingPunct="0">
              <a:lnSpc>
                <a:spcPct val="93000"/>
              </a:lnSpc>
              <a:spcBef>
                <a:spcPct val="0"/>
              </a:spcBef>
              <a:spcAft>
                <a:spcPts val="288"/>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sz="2000">
                <a:solidFill>
                  <a:srgbClr val="000000"/>
                </a:solidFill>
                <a:latin typeface="Arial" panose="020B0604020202020204" pitchFamily="34" charset="0"/>
                <a:ea typeface="Arial Unicode MS" panose="020B0604020202020204" pitchFamily="34" charset="-128"/>
                <a:cs typeface="Arial Unicode MS" panose="020B0604020202020204" pitchFamily="34" charset="-128"/>
              </a:defRPr>
            </a:lvl6pPr>
            <a:lvl7pPr marL="2971800" indent="-228600" defTabSz="449263" eaLnBrk="0" fontAlgn="base" hangingPunct="0">
              <a:lnSpc>
                <a:spcPct val="93000"/>
              </a:lnSpc>
              <a:spcBef>
                <a:spcPct val="0"/>
              </a:spcBef>
              <a:spcAft>
                <a:spcPts val="288"/>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sz="2000">
                <a:solidFill>
                  <a:srgbClr val="000000"/>
                </a:solidFill>
                <a:latin typeface="Arial" panose="020B0604020202020204" pitchFamily="34" charset="0"/>
                <a:ea typeface="Arial Unicode MS" panose="020B0604020202020204" pitchFamily="34" charset="-128"/>
                <a:cs typeface="Arial Unicode MS" panose="020B0604020202020204" pitchFamily="34" charset="-128"/>
              </a:defRPr>
            </a:lvl7pPr>
            <a:lvl8pPr marL="3429000" indent="-228600" defTabSz="449263" eaLnBrk="0" fontAlgn="base" hangingPunct="0">
              <a:lnSpc>
                <a:spcPct val="93000"/>
              </a:lnSpc>
              <a:spcBef>
                <a:spcPct val="0"/>
              </a:spcBef>
              <a:spcAft>
                <a:spcPts val="288"/>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sz="2000">
                <a:solidFill>
                  <a:srgbClr val="000000"/>
                </a:solidFill>
                <a:latin typeface="Arial" panose="020B0604020202020204" pitchFamily="34" charset="0"/>
                <a:ea typeface="Arial Unicode MS" panose="020B0604020202020204" pitchFamily="34" charset="-128"/>
                <a:cs typeface="Arial Unicode MS" panose="020B0604020202020204" pitchFamily="34" charset="-128"/>
              </a:defRPr>
            </a:lvl8pPr>
            <a:lvl9pPr marL="3886200" indent="-228600" defTabSz="449263" eaLnBrk="0" fontAlgn="base" hangingPunct="0">
              <a:lnSpc>
                <a:spcPct val="93000"/>
              </a:lnSpc>
              <a:spcBef>
                <a:spcPct val="0"/>
              </a:spcBef>
              <a:spcAft>
                <a:spcPts val="288"/>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sz="2000">
                <a:solidFill>
                  <a:srgbClr val="000000"/>
                </a:solidFill>
                <a:latin typeface="Arial" panose="020B0604020202020204" pitchFamily="34" charset="0"/>
                <a:ea typeface="Arial Unicode MS" panose="020B0604020202020204" pitchFamily="34" charset="-128"/>
                <a:cs typeface="Arial Unicode MS" panose="020B0604020202020204" pitchFamily="34" charset="-128"/>
              </a:defRPr>
            </a:lvl9pPr>
          </a:lstStyle>
          <a:p>
            <a:pPr algn="ctr" eaLnBrk="1">
              <a:spcAft>
                <a:spcPct val="0"/>
              </a:spcAft>
              <a:buClrTx/>
              <a:buFontTx/>
              <a:buNone/>
            </a:pPr>
            <a:r>
              <a:rPr lang="it-IT" altLang="it-IT" sz="3992" u="none"/>
              <a:t>Misure Protettive</a:t>
            </a:r>
            <a:br>
              <a:rPr lang="it-IT" altLang="it-IT" sz="3992" u="none"/>
            </a:br>
            <a:r>
              <a:rPr lang="it-IT" altLang="it-IT" sz="2540" u="none"/>
              <a:t>(la definizione del CCI)</a:t>
            </a:r>
          </a:p>
        </p:txBody>
      </p:sp>
      <p:sp>
        <p:nvSpPr>
          <p:cNvPr id="14339" name="Text Box 2">
            <a:extLst>
              <a:ext uri="{FF2B5EF4-FFF2-40B4-BE49-F238E27FC236}">
                <a16:creationId xmlns:a16="http://schemas.microsoft.com/office/drawing/2014/main" id="{39023502-9A3D-46C6-C1C4-FD3E9833F691}"/>
              </a:ext>
            </a:extLst>
          </p:cNvPr>
          <p:cNvSpPr txBox="1">
            <a:spLocks noChangeArrowheads="1"/>
          </p:cNvSpPr>
          <p:nvPr/>
        </p:nvSpPr>
        <p:spPr bwMode="auto">
          <a:xfrm>
            <a:off x="533400" y="1604329"/>
            <a:ext cx="10668000" cy="397769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F"/>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25474" rIns="0" bIns="0" anchor="ctr"/>
          <a:lstStyle>
            <a:lvl1pPr>
              <a:lnSpc>
                <a:spcPct val="93000"/>
              </a:lnSpc>
              <a:spcAft>
                <a:spcPts val="1425"/>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sz="800" u="sng">
                <a:solidFill>
                  <a:srgbClr val="000000"/>
                </a:solidFill>
                <a:latin typeface="Arial" panose="020B0604020202020204" pitchFamily="34" charset="0"/>
                <a:ea typeface="Arial Unicode MS" panose="020B0604020202020204" pitchFamily="34" charset="-128"/>
                <a:cs typeface="Arial Unicode MS" panose="020B0604020202020204" pitchFamily="34" charset="-128"/>
              </a:defRPr>
            </a:lvl1pPr>
            <a:lvl2pPr>
              <a:lnSpc>
                <a:spcPct val="93000"/>
              </a:lnSpc>
              <a:spcAft>
                <a:spcPts val="1138"/>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sz="2600">
                <a:solidFill>
                  <a:srgbClr val="000000"/>
                </a:solidFill>
                <a:latin typeface="Arial" panose="020B0604020202020204" pitchFamily="34" charset="0"/>
                <a:ea typeface="Arial Unicode MS" panose="020B0604020202020204" pitchFamily="34" charset="-128"/>
                <a:cs typeface="Arial Unicode MS" panose="020B0604020202020204" pitchFamily="34" charset="-128"/>
              </a:defRPr>
            </a:lvl2pPr>
            <a:lvl3pPr>
              <a:lnSpc>
                <a:spcPct val="93000"/>
              </a:lnSpc>
              <a:spcAft>
                <a:spcPts val="85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sz="2400">
                <a:solidFill>
                  <a:srgbClr val="000000"/>
                </a:solidFill>
                <a:latin typeface="Arial" panose="020B0604020202020204" pitchFamily="34" charset="0"/>
                <a:ea typeface="Arial Unicode MS" panose="020B0604020202020204" pitchFamily="34" charset="-128"/>
                <a:cs typeface="Arial Unicode MS" panose="020B0604020202020204" pitchFamily="34" charset="-128"/>
              </a:defRPr>
            </a:lvl3pPr>
            <a:lvl4pPr>
              <a:lnSpc>
                <a:spcPct val="93000"/>
              </a:lnSpc>
              <a:spcAft>
                <a:spcPts val="575"/>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sz="2000">
                <a:solidFill>
                  <a:srgbClr val="000000"/>
                </a:solidFill>
                <a:latin typeface="Arial" panose="020B0604020202020204" pitchFamily="34" charset="0"/>
                <a:ea typeface="Arial Unicode MS" panose="020B0604020202020204" pitchFamily="34" charset="-128"/>
                <a:cs typeface="Arial Unicode MS" panose="020B0604020202020204" pitchFamily="34" charset="-128"/>
              </a:defRPr>
            </a:lvl4pPr>
            <a:lvl5pPr>
              <a:lnSpc>
                <a:spcPct val="93000"/>
              </a:lnSpc>
              <a:spcAft>
                <a:spcPts val="288"/>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sz="2000">
                <a:solidFill>
                  <a:srgbClr val="000000"/>
                </a:solidFill>
                <a:latin typeface="Arial" panose="020B0604020202020204" pitchFamily="34" charset="0"/>
                <a:ea typeface="Arial Unicode MS" panose="020B0604020202020204" pitchFamily="34" charset="-128"/>
                <a:cs typeface="Arial Unicode MS" panose="020B0604020202020204" pitchFamily="34" charset="-128"/>
              </a:defRPr>
            </a:lvl5pPr>
            <a:lvl6pPr marL="2514600" indent="-228600" defTabSz="449263" eaLnBrk="0" fontAlgn="base" hangingPunct="0">
              <a:lnSpc>
                <a:spcPct val="93000"/>
              </a:lnSpc>
              <a:spcBef>
                <a:spcPct val="0"/>
              </a:spcBef>
              <a:spcAft>
                <a:spcPts val="288"/>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sz="2000">
                <a:solidFill>
                  <a:srgbClr val="000000"/>
                </a:solidFill>
                <a:latin typeface="Arial" panose="020B0604020202020204" pitchFamily="34" charset="0"/>
                <a:ea typeface="Arial Unicode MS" panose="020B0604020202020204" pitchFamily="34" charset="-128"/>
                <a:cs typeface="Arial Unicode MS" panose="020B0604020202020204" pitchFamily="34" charset="-128"/>
              </a:defRPr>
            </a:lvl6pPr>
            <a:lvl7pPr marL="2971800" indent="-228600" defTabSz="449263" eaLnBrk="0" fontAlgn="base" hangingPunct="0">
              <a:lnSpc>
                <a:spcPct val="93000"/>
              </a:lnSpc>
              <a:spcBef>
                <a:spcPct val="0"/>
              </a:spcBef>
              <a:spcAft>
                <a:spcPts val="288"/>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sz="2000">
                <a:solidFill>
                  <a:srgbClr val="000000"/>
                </a:solidFill>
                <a:latin typeface="Arial" panose="020B0604020202020204" pitchFamily="34" charset="0"/>
                <a:ea typeface="Arial Unicode MS" panose="020B0604020202020204" pitchFamily="34" charset="-128"/>
                <a:cs typeface="Arial Unicode MS" panose="020B0604020202020204" pitchFamily="34" charset="-128"/>
              </a:defRPr>
            </a:lvl7pPr>
            <a:lvl8pPr marL="3429000" indent="-228600" defTabSz="449263" eaLnBrk="0" fontAlgn="base" hangingPunct="0">
              <a:lnSpc>
                <a:spcPct val="93000"/>
              </a:lnSpc>
              <a:spcBef>
                <a:spcPct val="0"/>
              </a:spcBef>
              <a:spcAft>
                <a:spcPts val="288"/>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sz="2000">
                <a:solidFill>
                  <a:srgbClr val="000000"/>
                </a:solidFill>
                <a:latin typeface="Arial" panose="020B0604020202020204" pitchFamily="34" charset="0"/>
                <a:ea typeface="Arial Unicode MS" panose="020B0604020202020204" pitchFamily="34" charset="-128"/>
                <a:cs typeface="Arial Unicode MS" panose="020B0604020202020204" pitchFamily="34" charset="-128"/>
              </a:defRPr>
            </a:lvl8pPr>
            <a:lvl9pPr marL="3886200" indent="-228600" defTabSz="449263" eaLnBrk="0" fontAlgn="base" hangingPunct="0">
              <a:lnSpc>
                <a:spcPct val="93000"/>
              </a:lnSpc>
              <a:spcBef>
                <a:spcPct val="0"/>
              </a:spcBef>
              <a:spcAft>
                <a:spcPts val="288"/>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sz="2000">
                <a:solidFill>
                  <a:srgbClr val="000000"/>
                </a:solidFill>
                <a:latin typeface="Arial" panose="020B0604020202020204" pitchFamily="34" charset="0"/>
                <a:ea typeface="Arial Unicode MS" panose="020B0604020202020204" pitchFamily="34" charset="-128"/>
                <a:cs typeface="Arial Unicode MS" panose="020B0604020202020204" pitchFamily="34" charset="-128"/>
              </a:defRPr>
            </a:lvl9pPr>
          </a:lstStyle>
          <a:p>
            <a:pPr algn="just" eaLnBrk="1">
              <a:spcAft>
                <a:spcPct val="0"/>
              </a:spcAft>
              <a:buClrTx/>
              <a:buFontTx/>
              <a:buNone/>
            </a:pPr>
            <a:endParaRPr lang="it-IT" altLang="it-IT" sz="2359" i="1" u="none" dirty="0"/>
          </a:p>
          <a:p>
            <a:pPr algn="just" eaLnBrk="1">
              <a:spcAft>
                <a:spcPct val="0"/>
              </a:spcAft>
              <a:buClrTx/>
              <a:buFontTx/>
              <a:buNone/>
            </a:pPr>
            <a:r>
              <a:rPr lang="it-IT" altLang="it-IT" sz="2359" i="1" u="none" dirty="0"/>
              <a:t>Art. 2 Lett. </a:t>
            </a:r>
            <a:r>
              <a:rPr lang="it-IT" altLang="it-IT" sz="2359" i="1" u="none" dirty="0" err="1"/>
              <a:t>p</a:t>
            </a:r>
            <a:r>
              <a:rPr lang="it-IT" altLang="it-IT" sz="2359" i="1" u="none" dirty="0"/>
              <a:t>) «misure protettive»:</a:t>
            </a:r>
          </a:p>
          <a:p>
            <a:pPr algn="just" eaLnBrk="1">
              <a:spcAft>
                <a:spcPct val="0"/>
              </a:spcAft>
              <a:buClrTx/>
              <a:buFontTx/>
              <a:buNone/>
            </a:pPr>
            <a:r>
              <a:rPr lang="it-IT" altLang="it-IT" sz="2359" i="1" u="none" dirty="0"/>
              <a:t> </a:t>
            </a:r>
          </a:p>
          <a:p>
            <a:pPr algn="just" eaLnBrk="1">
              <a:spcAft>
                <a:spcPct val="0"/>
              </a:spcAft>
              <a:buClrTx/>
              <a:buFontTx/>
              <a:buNone/>
            </a:pPr>
            <a:r>
              <a:rPr lang="it-IT" altLang="it-IT" sz="2359" i="1" u="none" dirty="0"/>
              <a:t>le </a:t>
            </a:r>
            <a:r>
              <a:rPr lang="it-IT" altLang="it-IT" sz="2359" b="1" i="1" u="none" dirty="0"/>
              <a:t>misure</a:t>
            </a:r>
            <a:r>
              <a:rPr lang="it-IT" altLang="it-IT" sz="2359" i="1" u="none" dirty="0"/>
              <a:t> </a:t>
            </a:r>
            <a:r>
              <a:rPr lang="it-IT" altLang="it-IT" sz="2359" b="1" i="1" u="none" dirty="0"/>
              <a:t>temporanee</a:t>
            </a:r>
            <a:r>
              <a:rPr lang="it-IT" altLang="it-IT" sz="2359" i="1" u="none" dirty="0"/>
              <a:t> </a:t>
            </a:r>
            <a:r>
              <a:rPr lang="it-IT" altLang="it-IT" sz="2359" i="1" u="none" dirty="0">
                <a:solidFill>
                  <a:srgbClr val="FF0000"/>
                </a:solidFill>
              </a:rPr>
              <a:t>richieste dal debitore*</a:t>
            </a:r>
            <a:r>
              <a:rPr lang="it-IT" altLang="it-IT" sz="2359" i="1" u="none" dirty="0"/>
              <a:t> disposte dal giudice competente per evitare che determinate azioni </a:t>
            </a:r>
            <a:r>
              <a:rPr lang="it-IT" altLang="it-IT" sz="2359" i="1" u="none" dirty="0">
                <a:solidFill>
                  <a:srgbClr val="FF0000"/>
                </a:solidFill>
              </a:rPr>
              <a:t>o condotte </a:t>
            </a:r>
            <a:r>
              <a:rPr lang="it-IT" altLang="it-IT" sz="2359" i="1" u="none" dirty="0"/>
              <a:t>dei creditori possano pregiudicare, </a:t>
            </a:r>
            <a:r>
              <a:rPr lang="it-IT" altLang="it-IT" sz="2359" b="1" i="1" u="none" dirty="0"/>
              <a:t>sin dalla fase delle trattative, il buon esito </a:t>
            </a:r>
            <a:r>
              <a:rPr lang="it-IT" altLang="it-IT" sz="2359" i="1" u="none" dirty="0"/>
              <a:t>delle iniziative assunte per la regolazione della crisi o dell'insolvenza, anche prima dell’accesso a uno degli strumenti di regolazione della crisi e dell’insolvenza</a:t>
            </a:r>
          </a:p>
          <a:p>
            <a:pPr algn="just" eaLnBrk="1">
              <a:spcAft>
                <a:spcPct val="0"/>
              </a:spcAft>
              <a:buClrTx/>
              <a:buFontTx/>
              <a:buNone/>
            </a:pPr>
            <a:endParaRPr lang="it-IT" altLang="it-IT" sz="2359" i="1" u="none" dirty="0"/>
          </a:p>
          <a:p>
            <a:pPr algn="just" eaLnBrk="1">
              <a:spcAft>
                <a:spcPct val="0"/>
              </a:spcAft>
              <a:buClrTx/>
              <a:buFontTx/>
              <a:buNone/>
            </a:pPr>
            <a:r>
              <a:rPr lang="it-IT" altLang="it-IT" sz="1996" i="1" u="none" dirty="0"/>
              <a:t>*modifica introdotta con il Decreto correttivo (volta ad enfatizzare che non possono essere disposte d'ufficio, diversamente dai provvedimenti cautelari)</a:t>
            </a:r>
          </a:p>
          <a:p>
            <a:pPr algn="ctr" eaLnBrk="1">
              <a:spcAft>
                <a:spcPct val="0"/>
              </a:spcAft>
              <a:buClrTx/>
              <a:buFontTx/>
              <a:buNone/>
            </a:pPr>
            <a:endParaRPr lang="it-IT" altLang="it-IT" sz="2359" i="1" u="none" dirty="0"/>
          </a:p>
          <a:p>
            <a:pPr algn="ctr" eaLnBrk="1">
              <a:spcAft>
                <a:spcPct val="0"/>
              </a:spcAft>
              <a:buClrTx/>
              <a:buFontTx/>
              <a:buNone/>
            </a:pPr>
            <a:endParaRPr lang="it-IT" altLang="it-IT" sz="2359" i="1" u="none" dirty="0"/>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ext Box 1">
            <a:extLst>
              <a:ext uri="{FF2B5EF4-FFF2-40B4-BE49-F238E27FC236}">
                <a16:creationId xmlns:a16="http://schemas.microsoft.com/office/drawing/2014/main" id="{9F852A0D-6BE7-4975-5F51-5D0415A4931A}"/>
              </a:ext>
            </a:extLst>
          </p:cNvPr>
          <p:cNvSpPr txBox="1">
            <a:spLocks noChangeArrowheads="1"/>
          </p:cNvSpPr>
          <p:nvPr/>
        </p:nvSpPr>
        <p:spPr bwMode="auto">
          <a:xfrm>
            <a:off x="1295400" y="762000"/>
            <a:ext cx="9144000" cy="488371"/>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F"/>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lvl1pPr>
              <a:lnSpc>
                <a:spcPct val="93000"/>
              </a:lnSpc>
              <a:spcAft>
                <a:spcPts val="1425"/>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sz="800" u="sng">
                <a:solidFill>
                  <a:srgbClr val="000000"/>
                </a:solidFill>
                <a:latin typeface="Arial" panose="020B0604020202020204" pitchFamily="34" charset="0"/>
                <a:ea typeface="Arial Unicode MS" panose="020B0604020202020204" pitchFamily="34" charset="-128"/>
                <a:cs typeface="Arial Unicode MS" panose="020B0604020202020204" pitchFamily="34" charset="-128"/>
              </a:defRPr>
            </a:lvl1pPr>
            <a:lvl2pPr>
              <a:lnSpc>
                <a:spcPct val="93000"/>
              </a:lnSpc>
              <a:spcAft>
                <a:spcPts val="1138"/>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sz="2600">
                <a:solidFill>
                  <a:srgbClr val="000000"/>
                </a:solidFill>
                <a:latin typeface="Arial" panose="020B0604020202020204" pitchFamily="34" charset="0"/>
                <a:ea typeface="Arial Unicode MS" panose="020B0604020202020204" pitchFamily="34" charset="-128"/>
                <a:cs typeface="Arial Unicode MS" panose="020B0604020202020204" pitchFamily="34" charset="-128"/>
              </a:defRPr>
            </a:lvl2pPr>
            <a:lvl3pPr>
              <a:lnSpc>
                <a:spcPct val="93000"/>
              </a:lnSpc>
              <a:spcAft>
                <a:spcPts val="85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sz="2400">
                <a:solidFill>
                  <a:srgbClr val="000000"/>
                </a:solidFill>
                <a:latin typeface="Arial" panose="020B0604020202020204" pitchFamily="34" charset="0"/>
                <a:ea typeface="Arial Unicode MS" panose="020B0604020202020204" pitchFamily="34" charset="-128"/>
                <a:cs typeface="Arial Unicode MS" panose="020B0604020202020204" pitchFamily="34" charset="-128"/>
              </a:defRPr>
            </a:lvl3pPr>
            <a:lvl4pPr>
              <a:lnSpc>
                <a:spcPct val="93000"/>
              </a:lnSpc>
              <a:spcAft>
                <a:spcPts val="575"/>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sz="2000">
                <a:solidFill>
                  <a:srgbClr val="000000"/>
                </a:solidFill>
                <a:latin typeface="Arial" panose="020B0604020202020204" pitchFamily="34" charset="0"/>
                <a:ea typeface="Arial Unicode MS" panose="020B0604020202020204" pitchFamily="34" charset="-128"/>
                <a:cs typeface="Arial Unicode MS" panose="020B0604020202020204" pitchFamily="34" charset="-128"/>
              </a:defRPr>
            </a:lvl4pPr>
            <a:lvl5pPr>
              <a:lnSpc>
                <a:spcPct val="93000"/>
              </a:lnSpc>
              <a:spcAft>
                <a:spcPts val="288"/>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sz="2000">
                <a:solidFill>
                  <a:srgbClr val="000000"/>
                </a:solidFill>
                <a:latin typeface="Arial" panose="020B0604020202020204" pitchFamily="34" charset="0"/>
                <a:ea typeface="Arial Unicode MS" panose="020B0604020202020204" pitchFamily="34" charset="-128"/>
                <a:cs typeface="Arial Unicode MS" panose="020B0604020202020204" pitchFamily="34" charset="-128"/>
              </a:defRPr>
            </a:lvl5pPr>
            <a:lvl6pPr marL="2514600" indent="-228600" defTabSz="449263" eaLnBrk="0" fontAlgn="base" hangingPunct="0">
              <a:lnSpc>
                <a:spcPct val="93000"/>
              </a:lnSpc>
              <a:spcBef>
                <a:spcPct val="0"/>
              </a:spcBef>
              <a:spcAft>
                <a:spcPts val="288"/>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sz="2000">
                <a:solidFill>
                  <a:srgbClr val="000000"/>
                </a:solidFill>
                <a:latin typeface="Arial" panose="020B0604020202020204" pitchFamily="34" charset="0"/>
                <a:ea typeface="Arial Unicode MS" panose="020B0604020202020204" pitchFamily="34" charset="-128"/>
                <a:cs typeface="Arial Unicode MS" panose="020B0604020202020204" pitchFamily="34" charset="-128"/>
              </a:defRPr>
            </a:lvl6pPr>
            <a:lvl7pPr marL="2971800" indent="-228600" defTabSz="449263" eaLnBrk="0" fontAlgn="base" hangingPunct="0">
              <a:lnSpc>
                <a:spcPct val="93000"/>
              </a:lnSpc>
              <a:spcBef>
                <a:spcPct val="0"/>
              </a:spcBef>
              <a:spcAft>
                <a:spcPts val="288"/>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sz="2000">
                <a:solidFill>
                  <a:srgbClr val="000000"/>
                </a:solidFill>
                <a:latin typeface="Arial" panose="020B0604020202020204" pitchFamily="34" charset="0"/>
                <a:ea typeface="Arial Unicode MS" panose="020B0604020202020204" pitchFamily="34" charset="-128"/>
                <a:cs typeface="Arial Unicode MS" panose="020B0604020202020204" pitchFamily="34" charset="-128"/>
              </a:defRPr>
            </a:lvl7pPr>
            <a:lvl8pPr marL="3429000" indent="-228600" defTabSz="449263" eaLnBrk="0" fontAlgn="base" hangingPunct="0">
              <a:lnSpc>
                <a:spcPct val="93000"/>
              </a:lnSpc>
              <a:spcBef>
                <a:spcPct val="0"/>
              </a:spcBef>
              <a:spcAft>
                <a:spcPts val="288"/>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sz="2000">
                <a:solidFill>
                  <a:srgbClr val="000000"/>
                </a:solidFill>
                <a:latin typeface="Arial" panose="020B0604020202020204" pitchFamily="34" charset="0"/>
                <a:ea typeface="Arial Unicode MS" panose="020B0604020202020204" pitchFamily="34" charset="-128"/>
                <a:cs typeface="Arial Unicode MS" panose="020B0604020202020204" pitchFamily="34" charset="-128"/>
              </a:defRPr>
            </a:lvl8pPr>
            <a:lvl9pPr marL="3886200" indent="-228600" defTabSz="449263" eaLnBrk="0" fontAlgn="base" hangingPunct="0">
              <a:lnSpc>
                <a:spcPct val="93000"/>
              </a:lnSpc>
              <a:spcBef>
                <a:spcPct val="0"/>
              </a:spcBef>
              <a:spcAft>
                <a:spcPts val="288"/>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sz="2000">
                <a:solidFill>
                  <a:srgbClr val="000000"/>
                </a:solidFill>
                <a:latin typeface="Arial" panose="020B0604020202020204" pitchFamily="34" charset="0"/>
                <a:ea typeface="Arial Unicode MS" panose="020B0604020202020204" pitchFamily="34" charset="-128"/>
                <a:cs typeface="Arial Unicode MS" panose="020B0604020202020204" pitchFamily="34" charset="-128"/>
              </a:defRPr>
            </a:lvl9pPr>
          </a:lstStyle>
          <a:p>
            <a:pPr algn="ctr" eaLnBrk="1">
              <a:spcAft>
                <a:spcPct val="0"/>
              </a:spcAft>
              <a:buClrTx/>
              <a:buFontTx/>
              <a:buNone/>
            </a:pPr>
            <a:r>
              <a:rPr lang="it-IT" altLang="it-IT" sz="2800" b="1" u="none" cap="small" dirty="0"/>
              <a:t>Tipicità e Tassatività </a:t>
            </a:r>
            <a:r>
              <a:rPr lang="it-IT" altLang="it-IT" sz="2800" u="none" cap="small" dirty="0"/>
              <a:t> delle Misure protettive</a:t>
            </a:r>
          </a:p>
          <a:p>
            <a:pPr algn="ctr" eaLnBrk="1">
              <a:spcAft>
                <a:spcPct val="0"/>
              </a:spcAft>
              <a:buClrTx/>
              <a:buFontTx/>
              <a:buNone/>
            </a:pPr>
            <a:endParaRPr lang="it-IT" altLang="it-IT" sz="2800" u="none" dirty="0"/>
          </a:p>
        </p:txBody>
      </p:sp>
      <p:sp>
        <p:nvSpPr>
          <p:cNvPr id="28675" name="Text Box 2">
            <a:extLst>
              <a:ext uri="{FF2B5EF4-FFF2-40B4-BE49-F238E27FC236}">
                <a16:creationId xmlns:a16="http://schemas.microsoft.com/office/drawing/2014/main" id="{A6EDE359-EA87-C4CC-61F7-D7BE76CC5BEA}"/>
              </a:ext>
            </a:extLst>
          </p:cNvPr>
          <p:cNvSpPr txBox="1">
            <a:spLocks noChangeArrowheads="1"/>
          </p:cNvSpPr>
          <p:nvPr/>
        </p:nvSpPr>
        <p:spPr bwMode="auto">
          <a:xfrm>
            <a:off x="457200" y="1402444"/>
            <a:ext cx="11353800" cy="49400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F"/>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25474" rIns="0" bIns="0"/>
          <a:lstStyle>
            <a:lvl1pPr marL="342900" indent="-311150">
              <a:lnSpc>
                <a:spcPct val="93000"/>
              </a:lnSpc>
              <a:spcAft>
                <a:spcPts val="1425"/>
              </a:spcAft>
              <a:buClr>
                <a:srgbClr val="000000"/>
              </a:buClr>
              <a:buSzPct val="100000"/>
              <a:buFont typeface="Times New Roman" panose="02020603050405020304" pitchFamily="18" charset="0"/>
              <a:tabLst>
                <a:tab pos="34290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sz="800" u="sng">
                <a:solidFill>
                  <a:srgbClr val="000000"/>
                </a:solidFill>
                <a:latin typeface="Arial" panose="020B0604020202020204" pitchFamily="34" charset="0"/>
                <a:ea typeface="Arial Unicode MS" panose="020B0604020202020204" pitchFamily="34" charset="-128"/>
                <a:cs typeface="Arial Unicode MS" panose="020B0604020202020204" pitchFamily="34" charset="-128"/>
              </a:defRPr>
            </a:lvl1pPr>
            <a:lvl2pPr>
              <a:lnSpc>
                <a:spcPct val="93000"/>
              </a:lnSpc>
              <a:spcAft>
                <a:spcPts val="1138"/>
              </a:spcAft>
              <a:buClr>
                <a:srgbClr val="000000"/>
              </a:buClr>
              <a:buSzPct val="100000"/>
              <a:buFont typeface="Times New Roman" panose="02020603050405020304" pitchFamily="18" charset="0"/>
              <a:tabLst>
                <a:tab pos="34290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sz="2600">
                <a:solidFill>
                  <a:srgbClr val="000000"/>
                </a:solidFill>
                <a:latin typeface="Arial" panose="020B0604020202020204" pitchFamily="34" charset="0"/>
                <a:ea typeface="Arial Unicode MS" panose="020B0604020202020204" pitchFamily="34" charset="-128"/>
                <a:cs typeface="Arial Unicode MS" panose="020B0604020202020204" pitchFamily="34" charset="-128"/>
              </a:defRPr>
            </a:lvl2pPr>
            <a:lvl3pPr>
              <a:lnSpc>
                <a:spcPct val="93000"/>
              </a:lnSpc>
              <a:spcAft>
                <a:spcPts val="850"/>
              </a:spcAft>
              <a:buClr>
                <a:srgbClr val="000000"/>
              </a:buClr>
              <a:buSzPct val="100000"/>
              <a:buFont typeface="Times New Roman" panose="02020603050405020304" pitchFamily="18" charset="0"/>
              <a:tabLst>
                <a:tab pos="34290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sz="2400">
                <a:solidFill>
                  <a:srgbClr val="000000"/>
                </a:solidFill>
                <a:latin typeface="Arial" panose="020B0604020202020204" pitchFamily="34" charset="0"/>
                <a:ea typeface="Arial Unicode MS" panose="020B0604020202020204" pitchFamily="34" charset="-128"/>
                <a:cs typeface="Arial Unicode MS" panose="020B0604020202020204" pitchFamily="34" charset="-128"/>
              </a:defRPr>
            </a:lvl3pPr>
            <a:lvl4pPr>
              <a:lnSpc>
                <a:spcPct val="93000"/>
              </a:lnSpc>
              <a:spcAft>
                <a:spcPts val="575"/>
              </a:spcAft>
              <a:buClr>
                <a:srgbClr val="000000"/>
              </a:buClr>
              <a:buSzPct val="100000"/>
              <a:buFont typeface="Times New Roman" panose="02020603050405020304" pitchFamily="18" charset="0"/>
              <a:tabLst>
                <a:tab pos="34290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sz="2000">
                <a:solidFill>
                  <a:srgbClr val="000000"/>
                </a:solidFill>
                <a:latin typeface="Arial" panose="020B0604020202020204" pitchFamily="34" charset="0"/>
                <a:ea typeface="Arial Unicode MS" panose="020B0604020202020204" pitchFamily="34" charset="-128"/>
                <a:cs typeface="Arial Unicode MS" panose="020B0604020202020204" pitchFamily="34" charset="-128"/>
              </a:defRPr>
            </a:lvl4pPr>
            <a:lvl5pPr>
              <a:lnSpc>
                <a:spcPct val="93000"/>
              </a:lnSpc>
              <a:spcAft>
                <a:spcPts val="288"/>
              </a:spcAft>
              <a:buClr>
                <a:srgbClr val="000000"/>
              </a:buClr>
              <a:buSzPct val="100000"/>
              <a:buFont typeface="Times New Roman" panose="02020603050405020304" pitchFamily="18" charset="0"/>
              <a:tabLst>
                <a:tab pos="34290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sz="2000">
                <a:solidFill>
                  <a:srgbClr val="000000"/>
                </a:solidFill>
                <a:latin typeface="Arial" panose="020B0604020202020204" pitchFamily="34" charset="0"/>
                <a:ea typeface="Arial Unicode MS" panose="020B0604020202020204" pitchFamily="34" charset="-128"/>
                <a:cs typeface="Arial Unicode MS" panose="020B0604020202020204" pitchFamily="34" charset="-128"/>
              </a:defRPr>
            </a:lvl5pPr>
            <a:lvl6pPr marL="2514600" indent="-228600" defTabSz="449263" eaLnBrk="0" fontAlgn="base" hangingPunct="0">
              <a:lnSpc>
                <a:spcPct val="93000"/>
              </a:lnSpc>
              <a:spcBef>
                <a:spcPct val="0"/>
              </a:spcBef>
              <a:spcAft>
                <a:spcPts val="288"/>
              </a:spcAft>
              <a:buClr>
                <a:srgbClr val="000000"/>
              </a:buClr>
              <a:buSzPct val="100000"/>
              <a:buFont typeface="Times New Roman" panose="02020603050405020304" pitchFamily="18" charset="0"/>
              <a:tabLst>
                <a:tab pos="34290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sz="2000">
                <a:solidFill>
                  <a:srgbClr val="000000"/>
                </a:solidFill>
                <a:latin typeface="Arial" panose="020B0604020202020204" pitchFamily="34" charset="0"/>
                <a:ea typeface="Arial Unicode MS" panose="020B0604020202020204" pitchFamily="34" charset="-128"/>
                <a:cs typeface="Arial Unicode MS" panose="020B0604020202020204" pitchFamily="34" charset="-128"/>
              </a:defRPr>
            </a:lvl6pPr>
            <a:lvl7pPr marL="2971800" indent="-228600" defTabSz="449263" eaLnBrk="0" fontAlgn="base" hangingPunct="0">
              <a:lnSpc>
                <a:spcPct val="93000"/>
              </a:lnSpc>
              <a:spcBef>
                <a:spcPct val="0"/>
              </a:spcBef>
              <a:spcAft>
                <a:spcPts val="288"/>
              </a:spcAft>
              <a:buClr>
                <a:srgbClr val="000000"/>
              </a:buClr>
              <a:buSzPct val="100000"/>
              <a:buFont typeface="Times New Roman" panose="02020603050405020304" pitchFamily="18" charset="0"/>
              <a:tabLst>
                <a:tab pos="34290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sz="2000">
                <a:solidFill>
                  <a:srgbClr val="000000"/>
                </a:solidFill>
                <a:latin typeface="Arial" panose="020B0604020202020204" pitchFamily="34" charset="0"/>
                <a:ea typeface="Arial Unicode MS" panose="020B0604020202020204" pitchFamily="34" charset="-128"/>
                <a:cs typeface="Arial Unicode MS" panose="020B0604020202020204" pitchFamily="34" charset="-128"/>
              </a:defRPr>
            </a:lvl7pPr>
            <a:lvl8pPr marL="3429000" indent="-228600" defTabSz="449263" eaLnBrk="0" fontAlgn="base" hangingPunct="0">
              <a:lnSpc>
                <a:spcPct val="93000"/>
              </a:lnSpc>
              <a:spcBef>
                <a:spcPct val="0"/>
              </a:spcBef>
              <a:spcAft>
                <a:spcPts val="288"/>
              </a:spcAft>
              <a:buClr>
                <a:srgbClr val="000000"/>
              </a:buClr>
              <a:buSzPct val="100000"/>
              <a:buFont typeface="Times New Roman" panose="02020603050405020304" pitchFamily="18" charset="0"/>
              <a:tabLst>
                <a:tab pos="34290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sz="2000">
                <a:solidFill>
                  <a:srgbClr val="000000"/>
                </a:solidFill>
                <a:latin typeface="Arial" panose="020B0604020202020204" pitchFamily="34" charset="0"/>
                <a:ea typeface="Arial Unicode MS" panose="020B0604020202020204" pitchFamily="34" charset="-128"/>
                <a:cs typeface="Arial Unicode MS" panose="020B0604020202020204" pitchFamily="34" charset="-128"/>
              </a:defRPr>
            </a:lvl8pPr>
            <a:lvl9pPr marL="3886200" indent="-228600" defTabSz="449263" eaLnBrk="0" fontAlgn="base" hangingPunct="0">
              <a:lnSpc>
                <a:spcPct val="93000"/>
              </a:lnSpc>
              <a:spcBef>
                <a:spcPct val="0"/>
              </a:spcBef>
              <a:spcAft>
                <a:spcPts val="288"/>
              </a:spcAft>
              <a:buClr>
                <a:srgbClr val="000000"/>
              </a:buClr>
              <a:buSzPct val="100000"/>
              <a:buFont typeface="Times New Roman" panose="02020603050405020304" pitchFamily="18" charset="0"/>
              <a:tabLst>
                <a:tab pos="34290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sz="2000">
                <a:solidFill>
                  <a:srgbClr val="000000"/>
                </a:solidFill>
                <a:latin typeface="Arial" panose="020B0604020202020204" pitchFamily="34" charset="0"/>
                <a:ea typeface="Arial Unicode MS" panose="020B0604020202020204" pitchFamily="34" charset="-128"/>
                <a:cs typeface="Arial Unicode MS" panose="020B0604020202020204" pitchFamily="34" charset="-128"/>
              </a:defRPr>
            </a:lvl9pPr>
          </a:lstStyle>
          <a:p>
            <a:pPr algn="just">
              <a:lnSpc>
                <a:spcPct val="107000"/>
              </a:lnSpc>
              <a:spcAft>
                <a:spcPts val="800"/>
              </a:spcAft>
            </a:pPr>
            <a:r>
              <a:rPr lang="it-IT" sz="1800" u="none" dirty="0">
                <a:effectLst/>
                <a:ea typeface="Calibri" panose="020F0502020204030204" pitchFamily="34" charset="0"/>
                <a:cs typeface="Arial" panose="020B0604020202020204" pitchFamily="34" charset="0"/>
              </a:rPr>
              <a:t>Le misure previste dalla norma sono </a:t>
            </a:r>
            <a:r>
              <a:rPr lang="it-IT" sz="1800" b="1" u="none" dirty="0">
                <a:effectLst/>
                <a:ea typeface="Calibri" panose="020F0502020204030204" pitchFamily="34" charset="0"/>
                <a:cs typeface="Arial" panose="020B0604020202020204" pitchFamily="34" charset="0"/>
              </a:rPr>
              <a:t>tassative</a:t>
            </a:r>
            <a:r>
              <a:rPr lang="it-IT" sz="1800" u="none" dirty="0">
                <a:effectLst/>
                <a:ea typeface="Calibri" panose="020F0502020204030204" pitchFamily="34" charset="0"/>
                <a:cs typeface="Arial" panose="020B0604020202020204" pitchFamily="34" charset="0"/>
              </a:rPr>
              <a:t>, senza possibilità di introdurre figure atipiche, come si desume dall’art. 19, co. 1, CCII Quest’ultima disposizione, infatti, prevede che al tribunale si possa chiedere la conferma di quelle rese operative con </a:t>
            </a:r>
            <a:r>
              <a:rPr lang="it-IT" sz="1800" i="1" u="none" dirty="0">
                <a:effectLst/>
                <a:ea typeface="Calibri" panose="020F0502020204030204" pitchFamily="34" charset="0"/>
                <a:cs typeface="Arial" panose="020B0604020202020204" pitchFamily="34" charset="0"/>
              </a:rPr>
              <a:t>“la richiesta ex art. 18, comma 1”</a:t>
            </a:r>
            <a:r>
              <a:rPr lang="it-IT" sz="1800" u="none" dirty="0">
                <a:effectLst/>
                <a:ea typeface="Calibri" panose="020F0502020204030204" pitchFamily="34" charset="0"/>
                <a:cs typeface="Arial" panose="020B0604020202020204" pitchFamily="34" charset="0"/>
              </a:rPr>
              <a:t> e non anche altre e diverse da queste ultime </a:t>
            </a:r>
          </a:p>
          <a:p>
            <a:pPr algn="just">
              <a:lnSpc>
                <a:spcPct val="107000"/>
              </a:lnSpc>
              <a:spcAft>
                <a:spcPts val="800"/>
              </a:spcAft>
            </a:pPr>
            <a:r>
              <a:rPr lang="it-IT" sz="1800" u="none" dirty="0">
                <a:effectLst/>
                <a:ea typeface="Calibri" panose="020F0502020204030204" pitchFamily="34" charset="0"/>
                <a:cs typeface="Arial" panose="020B0604020202020204" pitchFamily="34" charset="0"/>
              </a:rPr>
              <a:t>Nel caso in cui i creditori violino il divieto di </a:t>
            </a:r>
            <a:r>
              <a:rPr lang="it-IT" sz="1800" b="1" u="none" dirty="0">
                <a:effectLst/>
                <a:ea typeface="Calibri" panose="020F0502020204030204" pitchFamily="34" charset="0"/>
                <a:cs typeface="Arial" panose="020B0604020202020204" pitchFamily="34" charset="0"/>
              </a:rPr>
              <a:t>azioni esecutive</a:t>
            </a:r>
            <a:r>
              <a:rPr lang="it-IT" sz="1800" u="none" dirty="0">
                <a:effectLst/>
                <a:ea typeface="Calibri" panose="020F0502020204030204" pitchFamily="34" charset="0"/>
                <a:cs typeface="Arial" panose="020B0604020202020204" pitchFamily="34" charset="0"/>
              </a:rPr>
              <a:t>, potrà attingersi all’orientamento formatosi in sede applicativa dell’art. 168 l. </a:t>
            </a:r>
            <a:r>
              <a:rPr lang="it-IT" sz="1800" u="none" dirty="0" err="1">
                <a:effectLst/>
                <a:ea typeface="Calibri" panose="020F0502020204030204" pitchFamily="34" charset="0"/>
                <a:cs typeface="Arial" panose="020B0604020202020204" pitchFamily="34" charset="0"/>
              </a:rPr>
              <a:t>fall</a:t>
            </a:r>
            <a:r>
              <a:rPr lang="it-IT" sz="1800" u="none" dirty="0">
                <a:effectLst/>
                <a:ea typeface="Calibri" panose="020F0502020204030204" pitchFamily="34" charset="0"/>
                <a:cs typeface="Arial" panose="020B0604020202020204" pitchFamily="34" charset="0"/>
              </a:rPr>
              <a:t>., in forza del quale il giudice dovrà dichiarare </a:t>
            </a:r>
            <a:r>
              <a:rPr lang="it-IT" sz="1800" b="1" u="none" dirty="0">
                <a:effectLst/>
                <a:ea typeface="Calibri" panose="020F0502020204030204" pitchFamily="34" charset="0"/>
                <a:cs typeface="Arial" panose="020B0604020202020204" pitchFamily="34" charset="0"/>
              </a:rPr>
              <a:t>l’illegittimità dell’esecuzione</a:t>
            </a:r>
            <a:r>
              <a:rPr lang="it-IT" sz="1800" u="none" dirty="0">
                <a:effectLst/>
                <a:ea typeface="Calibri" panose="020F0502020204030204" pitchFamily="34" charset="0"/>
                <a:cs typeface="Arial" panose="020B0604020202020204" pitchFamily="34" charset="0"/>
              </a:rPr>
              <a:t> per «</a:t>
            </a:r>
            <a:r>
              <a:rPr lang="it-IT" sz="1800" b="1" u="none" dirty="0">
                <a:solidFill>
                  <a:srgbClr val="FF0000"/>
                </a:solidFill>
                <a:effectLst/>
                <a:ea typeface="Calibri" panose="020F0502020204030204" pitchFamily="34" charset="0"/>
                <a:cs typeface="Arial" panose="020B0604020202020204" pitchFamily="34" charset="0"/>
              </a:rPr>
              <a:t>insussistenza del diritto a procedere</a:t>
            </a:r>
            <a:r>
              <a:rPr lang="it-IT" sz="1800" u="none" dirty="0">
                <a:effectLst/>
                <a:ea typeface="Calibri" panose="020F0502020204030204" pitchFamily="34" charset="0"/>
                <a:cs typeface="Arial" panose="020B0604020202020204" pitchFamily="34" charset="0"/>
              </a:rPr>
              <a:t>» (Cass. 20868/2017, Cass. 31955/2018) e, nel caso di esecuzione eventualmente in corso, </a:t>
            </a:r>
            <a:r>
              <a:rPr lang="it-IT" sz="1800" b="1" u="none" dirty="0">
                <a:effectLst/>
                <a:ea typeface="Calibri" panose="020F0502020204030204" pitchFamily="34" charset="0"/>
                <a:cs typeface="Arial" panose="020B0604020202020204" pitchFamily="34" charset="0"/>
              </a:rPr>
              <a:t>disporre la sospensione </a:t>
            </a:r>
            <a:r>
              <a:rPr lang="it-IT" sz="1800" b="1" i="1" u="none" dirty="0">
                <a:effectLst/>
                <a:ea typeface="Calibri" panose="020F0502020204030204" pitchFamily="34" charset="0"/>
                <a:cs typeface="Arial" panose="020B0604020202020204" pitchFamily="34" charset="0"/>
              </a:rPr>
              <a:t>ex</a:t>
            </a:r>
            <a:r>
              <a:rPr lang="it-IT" sz="1800" b="1" u="none" dirty="0">
                <a:effectLst/>
                <a:ea typeface="Calibri" panose="020F0502020204030204" pitchFamily="34" charset="0"/>
                <a:cs typeface="Arial" panose="020B0604020202020204" pitchFamily="34" charset="0"/>
              </a:rPr>
              <a:t> art. 623 c.p.c. </a:t>
            </a:r>
            <a:r>
              <a:rPr lang="it-IT" sz="1800" u="none" dirty="0">
                <a:effectLst/>
                <a:ea typeface="Calibri" panose="020F0502020204030204" pitchFamily="34" charset="0"/>
                <a:cs typeface="Arial" panose="020B0604020202020204" pitchFamily="34" charset="0"/>
              </a:rPr>
              <a:t>(Cass. 25802/2015). </a:t>
            </a:r>
          </a:p>
          <a:p>
            <a:pPr algn="just">
              <a:lnSpc>
                <a:spcPct val="107000"/>
              </a:lnSpc>
              <a:spcAft>
                <a:spcPts val="800"/>
              </a:spcAft>
            </a:pPr>
            <a:r>
              <a:rPr lang="it-IT" sz="1800" u="none" dirty="0">
                <a:cs typeface="Arial" panose="020B0604020202020204" pitchFamily="34" charset="0"/>
              </a:rPr>
              <a:t>Con riguardo alle </a:t>
            </a:r>
            <a:r>
              <a:rPr lang="it-IT" sz="1800" b="1" u="none" dirty="0">
                <a:cs typeface="Arial" panose="020B0604020202020204" pitchFamily="34" charset="0"/>
              </a:rPr>
              <a:t>garanzie</a:t>
            </a:r>
            <a:r>
              <a:rPr lang="it-IT" sz="1800" u="none" dirty="0">
                <a:cs typeface="Arial" panose="020B0604020202020204" pitchFamily="34" charset="0"/>
              </a:rPr>
              <a:t>, il divieto di acquisizione è superabile attraverso un </a:t>
            </a:r>
            <a:r>
              <a:rPr lang="it-IT" sz="1800" b="1" u="none" dirty="0">
                <a:solidFill>
                  <a:srgbClr val="FF0000"/>
                </a:solidFill>
                <a:cs typeface="Arial" panose="020B0604020202020204" pitchFamily="34" charset="0"/>
              </a:rPr>
              <a:t>accordo fra debitore e creditore</a:t>
            </a:r>
            <a:r>
              <a:rPr lang="it-IT" sz="1800" u="none" dirty="0">
                <a:cs typeface="Arial" panose="020B0604020202020204" pitchFamily="34" charset="0"/>
              </a:rPr>
              <a:t>, quindi possibilità di concessione </a:t>
            </a:r>
            <a:r>
              <a:rPr lang="it-IT" sz="1800" dirty="0">
                <a:cs typeface="Arial" panose="020B0604020202020204" pitchFamily="34" charset="0"/>
              </a:rPr>
              <a:t>dell’ipoteca volontaria</a:t>
            </a:r>
            <a:r>
              <a:rPr lang="it-IT" sz="1800" u="none" dirty="0">
                <a:cs typeface="Arial" panose="020B0604020202020204" pitchFamily="34" charset="0"/>
              </a:rPr>
              <a:t>, senza necessità di un’autorizzazione giudiziale, ad ulteriore dimostrazione che nella composizione negoziata non vige il principio della </a:t>
            </a:r>
            <a:r>
              <a:rPr lang="it-IT" sz="1800" i="1" u="none" dirty="0">
                <a:cs typeface="Arial" panose="020B0604020202020204" pitchFamily="34" charset="0"/>
              </a:rPr>
              <a:t>par condicio creditorum </a:t>
            </a:r>
          </a:p>
          <a:p>
            <a:pPr algn="just">
              <a:lnSpc>
                <a:spcPct val="107000"/>
              </a:lnSpc>
              <a:spcAft>
                <a:spcPts val="800"/>
              </a:spcAft>
            </a:pPr>
            <a:r>
              <a:rPr lang="it-IT" sz="1800" dirty="0">
                <a:effectLst/>
                <a:highlight>
                  <a:srgbClr val="FFFF00"/>
                </a:highlight>
                <a:latin typeface="Calibri" panose="020F0502020204030204" pitchFamily="34" charset="0"/>
                <a:ea typeface="Calibri" panose="020F0502020204030204" pitchFamily="34" charset="0"/>
                <a:cs typeface="Times New Roman" panose="02020603050405020304" pitchFamily="18" charset="0"/>
              </a:rPr>
              <a:t>N.B. </a:t>
            </a:r>
            <a:r>
              <a:rPr lang="it-IT" sz="1800" dirty="0">
                <a:effectLst/>
                <a:latin typeface="Calibri" panose="020F0502020204030204" pitchFamily="34" charset="0"/>
                <a:ea typeface="Calibri" panose="020F0502020204030204" pitchFamily="34" charset="0"/>
                <a:cs typeface="Times New Roman" panose="02020603050405020304" pitchFamily="18" charset="0"/>
              </a:rPr>
              <a:t>Trattandosi però di </a:t>
            </a:r>
            <a:r>
              <a:rPr lang="it-IT" sz="1800" b="1" dirty="0">
                <a:effectLst/>
                <a:latin typeface="Calibri" panose="020F0502020204030204" pitchFamily="34" charset="0"/>
                <a:ea typeface="Calibri" panose="020F0502020204030204" pitchFamily="34" charset="0"/>
                <a:cs typeface="Times New Roman" panose="02020603050405020304" pitchFamily="18" charset="0"/>
              </a:rPr>
              <a:t>atto di straordinaria amministrazione</a:t>
            </a:r>
            <a:r>
              <a:rPr lang="it-IT" sz="1800" dirty="0">
                <a:effectLst/>
                <a:latin typeface="Calibri" panose="020F0502020204030204" pitchFamily="34" charset="0"/>
                <a:ea typeface="Calibri" panose="020F0502020204030204" pitchFamily="34" charset="0"/>
                <a:cs typeface="Times New Roman" panose="02020603050405020304" pitchFamily="18" charset="0"/>
              </a:rPr>
              <a:t>, dovrà essere fornita </a:t>
            </a:r>
            <a:r>
              <a:rPr lang="it-IT" sz="1800" dirty="0">
                <a:effectLst/>
                <a:highlight>
                  <a:srgbClr val="FFFF00"/>
                </a:highlight>
                <a:latin typeface="Calibri" panose="020F0502020204030204" pitchFamily="34" charset="0"/>
                <a:ea typeface="Calibri" panose="020F0502020204030204" pitchFamily="34" charset="0"/>
                <a:cs typeface="Times New Roman" panose="02020603050405020304" pitchFamily="18" charset="0"/>
              </a:rPr>
              <a:t>preventiva informativa all’esperto</a:t>
            </a:r>
            <a:r>
              <a:rPr lang="it-IT" sz="1800" dirty="0">
                <a:effectLst/>
                <a:latin typeface="Calibri" panose="020F0502020204030204" pitchFamily="34" charset="0"/>
                <a:ea typeface="Calibri" panose="020F0502020204030204" pitchFamily="34" charset="0"/>
                <a:cs typeface="Times New Roman" panose="02020603050405020304" pitchFamily="18" charset="0"/>
              </a:rPr>
              <a:t> con tutte le eventuali conseguenze previste dall’art. 21 CCII</a:t>
            </a:r>
            <a:endParaRPr lang="it-IT" altLang="it-IT" sz="1800" i="1" u="none" dirty="0">
              <a:cs typeface="Arial" panose="020B0604020202020204" pitchFamily="34" charset="0"/>
            </a:endParaRPr>
          </a:p>
        </p:txBody>
      </p:sp>
    </p:spTree>
    <p:extLst>
      <p:ext uri="{BB962C8B-B14F-4D97-AF65-F5344CB8AC3E}">
        <p14:creationId xmlns:p14="http://schemas.microsoft.com/office/powerpoint/2010/main" val="3821257922"/>
      </p:ext>
    </p:extLst>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asellaDiTesto 2">
            <a:extLst>
              <a:ext uri="{FF2B5EF4-FFF2-40B4-BE49-F238E27FC236}">
                <a16:creationId xmlns:a16="http://schemas.microsoft.com/office/drawing/2014/main" id="{50A98388-8CC1-B5CE-A1C2-F36DF76A6D4F}"/>
              </a:ext>
            </a:extLst>
          </p:cNvPr>
          <p:cNvSpPr txBox="1"/>
          <p:nvPr/>
        </p:nvSpPr>
        <p:spPr>
          <a:xfrm>
            <a:off x="457200" y="228600"/>
            <a:ext cx="11353800" cy="6124754"/>
          </a:xfrm>
          <a:prstGeom prst="rect">
            <a:avLst/>
          </a:prstGeom>
          <a:noFill/>
        </p:spPr>
        <p:txBody>
          <a:bodyPr wrap="square" rtlCol="0">
            <a:spAutoFit/>
          </a:bodyPr>
          <a:lstStyle/>
          <a:p>
            <a:pPr algn="ctr">
              <a:spcAft>
                <a:spcPct val="0"/>
              </a:spcAft>
              <a:buClrTx/>
            </a:pPr>
            <a:r>
              <a:rPr lang="it-IT" sz="2000" b="1" cap="small" dirty="0">
                <a:solidFill>
                  <a:schemeClr val="tx1"/>
                </a:solidFill>
                <a:latin typeface="Helvetica" pitchFamily="2" charset="0"/>
              </a:rPr>
              <a:t>misura cautelare (atipica)  </a:t>
            </a:r>
            <a:r>
              <a:rPr lang="it-IT" sz="2000" b="1" u="sng" cap="small" dirty="0">
                <a:solidFill>
                  <a:schemeClr val="tx1"/>
                </a:solidFill>
                <a:latin typeface="Helvetica" pitchFamily="2" charset="0"/>
              </a:rPr>
              <a:t>contestuale</a:t>
            </a:r>
            <a:r>
              <a:rPr lang="it-IT" sz="2000" b="1" cap="small" dirty="0">
                <a:solidFill>
                  <a:schemeClr val="tx1"/>
                </a:solidFill>
                <a:latin typeface="Helvetica" pitchFamily="2" charset="0"/>
              </a:rPr>
              <a:t> alla conferma della misura protettiva (tipica)</a:t>
            </a:r>
          </a:p>
          <a:p>
            <a:pPr algn="ctr">
              <a:spcAft>
                <a:spcPct val="0"/>
              </a:spcAft>
              <a:buClrTx/>
            </a:pPr>
            <a:r>
              <a:rPr lang="it-IT" altLang="it-IT" sz="2000" b="1" u="none" cap="small" dirty="0"/>
              <a:t>Dopo</a:t>
            </a:r>
            <a:r>
              <a:rPr lang="it-IT" altLang="it-IT" sz="2000" u="none" cap="small" dirty="0"/>
              <a:t> </a:t>
            </a:r>
          </a:p>
          <a:p>
            <a:pPr algn="ctr">
              <a:spcAft>
                <a:spcPct val="0"/>
              </a:spcAft>
              <a:buClrTx/>
            </a:pPr>
            <a:r>
              <a:rPr lang="it-IT" altLang="it-IT" sz="2000" u="none" cap="small" dirty="0"/>
              <a:t>d. lgs. 13 settembre 2024, n. 136, modifica art. 2) lett. </a:t>
            </a:r>
            <a:r>
              <a:rPr lang="it-IT" altLang="it-IT" sz="2000" u="none" cap="small" dirty="0" err="1"/>
              <a:t>q</a:t>
            </a:r>
            <a:r>
              <a:rPr lang="it-IT" altLang="it-IT" sz="2000" u="none" cap="small" dirty="0"/>
              <a:t> anche per il «buon esito delle trattative»</a:t>
            </a:r>
          </a:p>
          <a:p>
            <a:pPr algn="just"/>
            <a:endParaRPr lang="it-IT" sz="1800" i="1" dirty="0">
              <a:effectLst/>
              <a:latin typeface="Helvetica" pitchFamily="2" charset="0"/>
            </a:endParaRPr>
          </a:p>
          <a:p>
            <a:pPr algn="just"/>
            <a:r>
              <a:rPr lang="it-IT" sz="1800" i="1" dirty="0">
                <a:effectLst/>
                <a:latin typeface="Helvetica" pitchFamily="2" charset="0"/>
              </a:rPr>
              <a:t>I</a:t>
            </a:r>
            <a:r>
              <a:rPr lang="it-IT" sz="1800" dirty="0">
                <a:latin typeface="Helvetica" pitchFamily="2" charset="0"/>
              </a:rPr>
              <a:t> </a:t>
            </a:r>
            <a:r>
              <a:rPr lang="it-IT" sz="1800" i="1" dirty="0">
                <a:effectLst/>
                <a:latin typeface="Helvetica" pitchFamily="2" charset="0"/>
              </a:rPr>
              <a:t>provvedimenti </a:t>
            </a:r>
            <a:r>
              <a:rPr lang="it-IT" sz="1800" b="1" i="1" dirty="0">
                <a:solidFill>
                  <a:srgbClr val="FF0000"/>
                </a:solidFill>
                <a:effectLst/>
                <a:latin typeface="Helvetica" pitchFamily="2" charset="0"/>
              </a:rPr>
              <a:t>cautelari</a:t>
            </a:r>
            <a:r>
              <a:rPr lang="it-IT" sz="1800" i="1" dirty="0">
                <a:effectLst/>
                <a:latin typeface="Helvetica" pitchFamily="2" charset="0"/>
              </a:rPr>
              <a:t>, d’altro canto, non avendo destinatari determinati, direzione</a:t>
            </a:r>
            <a:r>
              <a:rPr lang="it-IT" sz="1800" dirty="0">
                <a:latin typeface="Helvetica" pitchFamily="2" charset="0"/>
              </a:rPr>
              <a:t> </a:t>
            </a:r>
            <a:r>
              <a:rPr lang="it-IT" sz="1800" i="1" dirty="0">
                <a:effectLst/>
                <a:latin typeface="Helvetica" pitchFamily="2" charset="0"/>
              </a:rPr>
              <a:t>obbligata, tempi predeterminati e finalità necessariamente protettive del patrimonio, sono</a:t>
            </a:r>
            <a:r>
              <a:rPr lang="it-IT" sz="1800" dirty="0">
                <a:latin typeface="Helvetica" pitchFamily="2" charset="0"/>
              </a:rPr>
              <a:t> </a:t>
            </a:r>
            <a:r>
              <a:rPr lang="it-IT" sz="1800" i="1" dirty="0">
                <a:effectLst/>
                <a:latin typeface="Helvetica" pitchFamily="2" charset="0"/>
              </a:rPr>
              <a:t>chiamati a coprire </a:t>
            </a:r>
            <a:r>
              <a:rPr lang="it-IT" sz="1800" b="1" i="1" dirty="0">
                <a:solidFill>
                  <a:srgbClr val="FF0000"/>
                </a:solidFill>
                <a:effectLst/>
                <a:latin typeface="Helvetica" pitchFamily="2" charset="0"/>
              </a:rPr>
              <a:t>ogni bisogno di tutela che le misure protettive non riescono a garantire </a:t>
            </a:r>
            <a:r>
              <a:rPr lang="it-IT" sz="1800" i="1" dirty="0">
                <a:effectLst/>
                <a:latin typeface="Helvetica" pitchFamily="2" charset="0"/>
              </a:rPr>
              <a:t>(</a:t>
            </a:r>
            <a:r>
              <a:rPr lang="it-IT" sz="1800" b="1" i="1" dirty="0" err="1">
                <a:effectLst/>
                <a:latin typeface="Helvetica" pitchFamily="2" charset="0"/>
              </a:rPr>
              <a:t>Trib</a:t>
            </a:r>
            <a:r>
              <a:rPr lang="it-IT" sz="1800" b="1" i="1" dirty="0">
                <a:effectLst/>
                <a:latin typeface="Helvetica" pitchFamily="2" charset="0"/>
              </a:rPr>
              <a:t>. Milano, 19 giugno 2025, Est. De Simone</a:t>
            </a:r>
            <a:r>
              <a:rPr lang="it-IT" sz="1800" i="1" dirty="0">
                <a:effectLst/>
                <a:latin typeface="Helvetica" pitchFamily="2" charset="0"/>
              </a:rPr>
              <a:t>)</a:t>
            </a:r>
            <a:endParaRPr lang="it-IT" sz="1800" dirty="0">
              <a:effectLst/>
              <a:latin typeface="Helvetica" pitchFamily="2" charset="0"/>
            </a:endParaRPr>
          </a:p>
          <a:p>
            <a:pPr algn="just">
              <a:buNone/>
            </a:pPr>
            <a:endParaRPr lang="it-IT" sz="2000" dirty="0">
              <a:latin typeface="Helvetica" pitchFamily="2" charset="0"/>
            </a:endParaRPr>
          </a:p>
          <a:p>
            <a:pPr algn="just">
              <a:buNone/>
            </a:pPr>
            <a:r>
              <a:rPr lang="it-IT" sz="2000" dirty="0">
                <a:latin typeface="Helvetica" pitchFamily="2" charset="0"/>
              </a:rPr>
              <a:t>L</a:t>
            </a:r>
            <a:r>
              <a:rPr lang="it-IT" sz="2000" dirty="0">
                <a:effectLst/>
                <a:latin typeface="Helvetica" pitchFamily="2" charset="0"/>
              </a:rPr>
              <a:t>e misure protettive e cautelari nel codice della crisi pur</a:t>
            </a:r>
            <a:r>
              <a:rPr lang="it-IT" sz="2000" dirty="0">
                <a:latin typeface="Helvetica" pitchFamily="2" charset="0"/>
              </a:rPr>
              <a:t> </a:t>
            </a:r>
            <a:r>
              <a:rPr lang="it-IT" sz="2000" dirty="0">
                <a:effectLst/>
                <a:latin typeface="Helvetica" pitchFamily="2" charset="0"/>
              </a:rPr>
              <a:t>svolgendo entrambe funzione cautelare, tuttavia, servono una </a:t>
            </a:r>
            <a:r>
              <a:rPr lang="it-IT" sz="2000" dirty="0">
                <a:effectLst/>
                <a:highlight>
                  <a:srgbClr val="FFFF00"/>
                </a:highlight>
                <a:latin typeface="Helvetica" pitchFamily="2" charset="0"/>
              </a:rPr>
              <a:t>diversa nozione di “strumentalità»:</a:t>
            </a:r>
          </a:p>
          <a:p>
            <a:pPr algn="just">
              <a:buNone/>
            </a:pPr>
            <a:endParaRPr lang="it-IT" sz="2000" dirty="0">
              <a:effectLst/>
              <a:latin typeface="Helvetica" pitchFamily="2" charset="0"/>
            </a:endParaRPr>
          </a:p>
          <a:p>
            <a:pPr marL="342900" indent="-342900" algn="just">
              <a:buAutoNum type="alphaLcParenR"/>
            </a:pPr>
            <a:r>
              <a:rPr lang="it-IT" sz="2000" dirty="0">
                <a:effectLst/>
                <a:latin typeface="Helvetica" pitchFamily="2" charset="0"/>
              </a:rPr>
              <a:t>con le </a:t>
            </a:r>
            <a:r>
              <a:rPr lang="it-IT" sz="2000" b="1" dirty="0">
                <a:solidFill>
                  <a:srgbClr val="FF0000"/>
                </a:solidFill>
                <a:effectLst/>
                <a:latin typeface="Helvetica" pitchFamily="2" charset="0"/>
              </a:rPr>
              <a:t>misure cautelari</a:t>
            </a:r>
            <a:r>
              <a:rPr lang="it-IT" sz="2000" dirty="0">
                <a:effectLst/>
                <a:latin typeface="Helvetica" pitchFamily="2" charset="0"/>
              </a:rPr>
              <a:t>, il Giudice, a seguito di un accertamento sommario, </a:t>
            </a:r>
            <a:r>
              <a:rPr lang="it-IT" sz="2000" b="1" dirty="0">
                <a:effectLst/>
                <a:latin typeface="Helvetica" pitchFamily="2" charset="0"/>
              </a:rPr>
              <a:t>impone</a:t>
            </a:r>
            <a:r>
              <a:rPr lang="it-IT" sz="2000" b="1" dirty="0">
                <a:latin typeface="Helvetica" pitchFamily="2" charset="0"/>
              </a:rPr>
              <a:t> </a:t>
            </a:r>
            <a:r>
              <a:rPr lang="it-IT" sz="2000" b="1" dirty="0">
                <a:effectLst/>
                <a:latin typeface="Helvetica" pitchFamily="2" charset="0"/>
              </a:rPr>
              <a:t>ad uno specifico creditore l’obbligo di non ostacolare </a:t>
            </a:r>
            <a:r>
              <a:rPr lang="it-IT" sz="2000" dirty="0">
                <a:effectLst/>
                <a:latin typeface="Helvetica" pitchFamily="2" charset="0"/>
              </a:rPr>
              <a:t>la soluzione regolata della crisi proposta dal</a:t>
            </a:r>
            <a:r>
              <a:rPr lang="it-IT" sz="2000" dirty="0">
                <a:latin typeface="Helvetica" pitchFamily="2" charset="0"/>
              </a:rPr>
              <a:t> </a:t>
            </a:r>
            <a:r>
              <a:rPr lang="it-IT" sz="2000" dirty="0">
                <a:effectLst/>
                <a:latin typeface="Helvetica" pitchFamily="2" charset="0"/>
              </a:rPr>
              <a:t>debitore</a:t>
            </a:r>
          </a:p>
          <a:p>
            <a:pPr algn="just"/>
            <a:endParaRPr lang="it-IT" sz="2000" dirty="0">
              <a:effectLst/>
              <a:latin typeface="Helvetica" pitchFamily="2" charset="0"/>
            </a:endParaRPr>
          </a:p>
          <a:p>
            <a:pPr marL="342900" indent="-342900" algn="just">
              <a:buAutoNum type="alphaLcParenR"/>
            </a:pPr>
            <a:r>
              <a:rPr lang="it-IT" sz="2000" dirty="0">
                <a:effectLst/>
                <a:latin typeface="Helvetica" pitchFamily="2" charset="0"/>
              </a:rPr>
              <a:t>mentre con le </a:t>
            </a:r>
            <a:r>
              <a:rPr lang="it-IT" sz="2000" b="1" dirty="0">
                <a:solidFill>
                  <a:srgbClr val="FF0000"/>
                </a:solidFill>
                <a:effectLst/>
                <a:latin typeface="Helvetica" pitchFamily="2" charset="0"/>
              </a:rPr>
              <a:t>misure protettive </a:t>
            </a:r>
            <a:r>
              <a:rPr lang="it-IT" sz="2000" dirty="0">
                <a:effectLst/>
                <a:latin typeface="Helvetica" pitchFamily="2" charset="0"/>
              </a:rPr>
              <a:t>si </a:t>
            </a:r>
            <a:r>
              <a:rPr lang="it-IT" sz="2000" b="1" dirty="0">
                <a:effectLst/>
                <a:latin typeface="Helvetica" pitchFamily="2" charset="0"/>
              </a:rPr>
              <a:t>vieta a tutti i creditori per un determinato arco temporale di intraprendere iniziative a tutela del proprio credito</a:t>
            </a:r>
            <a:r>
              <a:rPr lang="it-IT" sz="2000" dirty="0">
                <a:effectLst/>
                <a:latin typeface="Helvetica" pitchFamily="2" charset="0"/>
              </a:rPr>
              <a:t> in attesa della conclusione della soluzione della crisi</a:t>
            </a:r>
            <a:r>
              <a:rPr lang="it-IT" sz="2000" dirty="0">
                <a:latin typeface="Helvetica" pitchFamily="2" charset="0"/>
              </a:rPr>
              <a:t> </a:t>
            </a:r>
            <a:r>
              <a:rPr lang="it-IT" sz="2000" dirty="0">
                <a:effectLst/>
                <a:latin typeface="Helvetica" pitchFamily="2" charset="0"/>
              </a:rPr>
              <a:t>prospettata in forza di un piano non implausibile</a:t>
            </a:r>
          </a:p>
          <a:p>
            <a:pPr marL="342900" indent="-342900" algn="just">
              <a:buAutoNum type="alphaLcParenR"/>
            </a:pPr>
            <a:endParaRPr lang="it-IT" sz="2000" dirty="0">
              <a:latin typeface="Helvetica" pitchFamily="2" charset="0"/>
            </a:endParaRPr>
          </a:p>
        </p:txBody>
      </p:sp>
    </p:spTree>
    <p:extLst>
      <p:ext uri="{BB962C8B-B14F-4D97-AF65-F5344CB8AC3E}">
        <p14:creationId xmlns:p14="http://schemas.microsoft.com/office/powerpoint/2010/main" val="391626184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a:extLst>
              <a:ext uri="{FF2B5EF4-FFF2-40B4-BE49-F238E27FC236}">
                <a16:creationId xmlns:a16="http://schemas.microsoft.com/office/drawing/2014/main" id="{576D5DEF-019F-BF96-3F8C-D37A61D687EB}"/>
              </a:ext>
            </a:extLst>
          </p:cNvPr>
          <p:cNvSpPr txBox="1"/>
          <p:nvPr/>
        </p:nvSpPr>
        <p:spPr>
          <a:xfrm>
            <a:off x="800100" y="152400"/>
            <a:ext cx="10591800" cy="6186309"/>
          </a:xfrm>
          <a:prstGeom prst="rect">
            <a:avLst/>
          </a:prstGeom>
          <a:noFill/>
        </p:spPr>
        <p:txBody>
          <a:bodyPr wrap="square" rtlCol="0">
            <a:spAutoFit/>
          </a:bodyPr>
          <a:lstStyle/>
          <a:p>
            <a:pPr algn="ctr"/>
            <a:r>
              <a:rPr lang="it-IT" u="sng" dirty="0">
                <a:solidFill>
                  <a:schemeClr val="tx1"/>
                </a:solidFill>
                <a:effectLst/>
                <a:highlight>
                  <a:srgbClr val="FFFF00"/>
                </a:highlight>
                <a:latin typeface="Helvetica" pitchFamily="2" charset="0"/>
              </a:rPr>
              <a:t>Caso n.1 –  Il mantenimento delle linee di credito</a:t>
            </a:r>
          </a:p>
          <a:p>
            <a:pPr algn="ctr"/>
            <a:endParaRPr lang="it-IT" b="1" u="sng" dirty="0"/>
          </a:p>
          <a:p>
            <a:pPr algn="ctr"/>
            <a:r>
              <a:rPr lang="it-IT" b="1" u="sng" dirty="0" err="1"/>
              <a:t>Trib</a:t>
            </a:r>
            <a:r>
              <a:rPr lang="it-IT" b="1" u="sng" dirty="0"/>
              <a:t>. Reggio Emilia, 07 ottobre 2025, Est. Calò</a:t>
            </a:r>
          </a:p>
          <a:p>
            <a:pPr algn="ctr"/>
            <a:r>
              <a:rPr lang="it-IT" dirty="0"/>
              <a:t>(Emesso in sede di reclamo al Collegio ex art. 19, comma 7, </a:t>
            </a:r>
            <a:r>
              <a:rPr lang="it-IT" dirty="0" err="1"/>
              <a:t>c.c.i.i</a:t>
            </a:r>
            <a:r>
              <a:rPr lang="it-IT" dirty="0"/>
              <a:t>.)</a:t>
            </a:r>
          </a:p>
          <a:p>
            <a:pPr>
              <a:buNone/>
            </a:pPr>
            <a:endParaRPr lang="it-IT" i="1" dirty="0">
              <a:effectLst/>
              <a:latin typeface="Helvetica" pitchFamily="2" charset="0"/>
            </a:endParaRPr>
          </a:p>
          <a:p>
            <a:pPr algn="just">
              <a:buNone/>
            </a:pPr>
            <a:r>
              <a:rPr lang="it-IT" i="1" dirty="0">
                <a:effectLst/>
                <a:latin typeface="Helvetica" pitchFamily="2" charset="0"/>
              </a:rPr>
              <a:t>[…] La concessione delle misure cautelari presuppone, invero, </a:t>
            </a:r>
            <a:r>
              <a:rPr lang="it-IT" b="1" i="1" dirty="0">
                <a:effectLst/>
                <a:latin typeface="Helvetica" pitchFamily="2" charset="0"/>
              </a:rPr>
              <a:t>solo</a:t>
            </a:r>
            <a:r>
              <a:rPr lang="it-IT" b="1" dirty="0">
                <a:latin typeface="Helvetica" pitchFamily="2" charset="0"/>
              </a:rPr>
              <a:t> </a:t>
            </a:r>
            <a:r>
              <a:rPr lang="it-IT" b="1" i="1" dirty="0">
                <a:effectLst/>
                <a:latin typeface="Helvetica" pitchFamily="2" charset="0"/>
              </a:rPr>
              <a:t>l’accertamento in ordine alla loro funzionalità rispetto al buon</a:t>
            </a:r>
            <a:r>
              <a:rPr lang="it-IT" b="1" dirty="0">
                <a:latin typeface="Helvetica" pitchFamily="2" charset="0"/>
              </a:rPr>
              <a:t> </a:t>
            </a:r>
            <a:r>
              <a:rPr lang="it-IT" b="1" i="1" dirty="0">
                <a:effectLst/>
                <a:latin typeface="Helvetica" pitchFamily="2" charset="0"/>
              </a:rPr>
              <a:t>esito delle trattative </a:t>
            </a:r>
            <a:r>
              <a:rPr lang="it-IT" i="1" dirty="0">
                <a:effectLst/>
                <a:latin typeface="Helvetica" pitchFamily="2" charset="0"/>
              </a:rPr>
              <a:t>avviate con i creditori e ciò quand’anche il</a:t>
            </a:r>
            <a:endParaRPr lang="it-IT" dirty="0">
              <a:effectLst/>
              <a:latin typeface="Helvetica" pitchFamily="2" charset="0"/>
            </a:endParaRPr>
          </a:p>
          <a:p>
            <a:pPr>
              <a:buNone/>
            </a:pPr>
            <a:r>
              <a:rPr lang="it-IT" i="1" dirty="0">
                <a:effectLst/>
                <a:latin typeface="Helvetica" pitchFamily="2" charset="0"/>
              </a:rPr>
              <a:t>loro contenuto risulti coincidente, sotto il profilo degli effetti, con</a:t>
            </a:r>
            <a:r>
              <a:rPr lang="it-IT" dirty="0">
                <a:latin typeface="Helvetica" pitchFamily="2" charset="0"/>
              </a:rPr>
              <a:t> </a:t>
            </a:r>
            <a:r>
              <a:rPr lang="it-IT" i="1" dirty="0">
                <a:effectLst/>
                <a:latin typeface="Helvetica" pitchFamily="2" charset="0"/>
              </a:rPr>
              <a:t>quello proprio di uno dei possibili esiti della composizione</a:t>
            </a:r>
            <a:r>
              <a:rPr lang="it-IT" dirty="0">
                <a:latin typeface="Helvetica" pitchFamily="2" charset="0"/>
              </a:rPr>
              <a:t> </a:t>
            </a:r>
            <a:r>
              <a:rPr lang="it-IT" i="1" dirty="0">
                <a:effectLst/>
                <a:latin typeface="Helvetica" pitchFamily="2" charset="0"/>
              </a:rPr>
              <a:t>negoziata della crisi […]</a:t>
            </a:r>
            <a:endParaRPr lang="it-IT" dirty="0"/>
          </a:p>
          <a:p>
            <a:pPr algn="ctr"/>
            <a:r>
              <a:rPr lang="it-IT" dirty="0"/>
              <a:t>P.Q.M.</a:t>
            </a:r>
          </a:p>
          <a:p>
            <a:pPr>
              <a:buNone/>
            </a:pPr>
            <a:r>
              <a:rPr lang="it-IT" i="1" dirty="0">
                <a:effectLst/>
                <a:latin typeface="Helvetica" pitchFamily="2" charset="0"/>
              </a:rPr>
              <a:t>[…] </a:t>
            </a:r>
            <a:r>
              <a:rPr lang="it-IT" b="1" i="1" dirty="0">
                <a:effectLst/>
                <a:latin typeface="Helvetica" pitchFamily="2" charset="0"/>
              </a:rPr>
              <a:t>inibisce agli Istituti di credito interessati</a:t>
            </a:r>
            <a:r>
              <a:rPr lang="it-IT" i="1" dirty="0">
                <a:effectLst/>
                <a:latin typeface="Helvetica" pitchFamily="2" charset="0"/>
              </a:rPr>
              <a:t>, per la durata del</a:t>
            </a:r>
            <a:r>
              <a:rPr lang="it-IT" dirty="0">
                <a:latin typeface="Helvetica" pitchFamily="2" charset="0"/>
              </a:rPr>
              <a:t> </a:t>
            </a:r>
            <a:r>
              <a:rPr lang="it-IT" i="1" dirty="0">
                <a:effectLst/>
                <a:latin typeface="Helvetica" pitchFamily="2" charset="0"/>
              </a:rPr>
              <a:t>termine di 120 giorni, </a:t>
            </a:r>
            <a:r>
              <a:rPr lang="it-IT" i="1" dirty="0">
                <a:solidFill>
                  <a:srgbClr val="FF0000"/>
                </a:solidFill>
                <a:effectLst/>
                <a:latin typeface="Helvetica" pitchFamily="2" charset="0"/>
              </a:rPr>
              <a:t>di recedere o provocare la risoluzione</a:t>
            </a:r>
            <a:r>
              <a:rPr lang="it-IT" dirty="0">
                <a:solidFill>
                  <a:srgbClr val="FF0000"/>
                </a:solidFill>
                <a:latin typeface="Helvetica" pitchFamily="2" charset="0"/>
              </a:rPr>
              <a:t> </a:t>
            </a:r>
            <a:r>
              <a:rPr lang="it-IT" i="1" dirty="0">
                <a:solidFill>
                  <a:srgbClr val="FF0000"/>
                </a:solidFill>
                <a:effectLst/>
                <a:latin typeface="Helvetica" pitchFamily="2" charset="0"/>
              </a:rPr>
              <a:t>dai/dei seguenti contratti derivati</a:t>
            </a:r>
            <a:r>
              <a:rPr lang="it-IT" i="1" dirty="0">
                <a:effectLst/>
                <a:latin typeface="Helvetica" pitchFamily="2" charset="0"/>
              </a:rPr>
              <a:t>: (i)</a:t>
            </a:r>
            <a:r>
              <a:rPr lang="it-IT" dirty="0">
                <a:latin typeface="Helvetica" pitchFamily="2" charset="0"/>
              </a:rPr>
              <a:t> </a:t>
            </a:r>
            <a:r>
              <a:rPr lang="it-IT" i="1" dirty="0">
                <a:effectLst/>
                <a:latin typeface="Helvetica" pitchFamily="2" charset="0"/>
              </a:rPr>
              <a:t>– contratti di </a:t>
            </a:r>
            <a:r>
              <a:rPr lang="it-IT" i="1" dirty="0" err="1">
                <a:effectLst/>
                <a:latin typeface="Helvetica" pitchFamily="2" charset="0"/>
              </a:rPr>
              <a:t>Interest</a:t>
            </a:r>
            <a:r>
              <a:rPr lang="it-IT" i="1" dirty="0">
                <a:effectLst/>
                <a:latin typeface="Helvetica" pitchFamily="2" charset="0"/>
              </a:rPr>
              <a:t> Rate Swap (Tasso Certo) </a:t>
            </a:r>
            <a:r>
              <a:rPr lang="it-IT" i="1" dirty="0" err="1">
                <a:effectLst/>
                <a:latin typeface="Helvetica" pitchFamily="2" charset="0"/>
              </a:rPr>
              <a:t>nn</a:t>
            </a:r>
            <a:r>
              <a:rPr lang="it-IT" i="1" dirty="0">
                <a:effectLst/>
                <a:latin typeface="Helvetica" pitchFamily="2" charset="0"/>
              </a:rPr>
              <a:t>. 31968715,</a:t>
            </a:r>
            <a:r>
              <a:rPr lang="it-IT" dirty="0">
                <a:latin typeface="Helvetica" pitchFamily="2" charset="0"/>
              </a:rPr>
              <a:t> </a:t>
            </a:r>
            <a:r>
              <a:rPr lang="it-IT" i="1" dirty="0">
                <a:effectLst/>
                <a:latin typeface="Helvetica" pitchFamily="2" charset="0"/>
              </a:rPr>
              <a:t>39281244 e 101199298; (ii) – contratto di</a:t>
            </a:r>
            <a:r>
              <a:rPr lang="it-IT" dirty="0">
                <a:latin typeface="Helvetica" pitchFamily="2" charset="0"/>
              </a:rPr>
              <a:t> </a:t>
            </a:r>
            <a:r>
              <a:rPr lang="it-IT" i="1" dirty="0" err="1">
                <a:effectLst/>
                <a:latin typeface="Helvetica" pitchFamily="2" charset="0"/>
              </a:rPr>
              <a:t>Interest</a:t>
            </a:r>
            <a:r>
              <a:rPr lang="it-IT" i="1" dirty="0">
                <a:effectLst/>
                <a:latin typeface="Helvetica" pitchFamily="2" charset="0"/>
              </a:rPr>
              <a:t> Rate Cap con Premio Periodico n. 24641394, contratto</a:t>
            </a:r>
            <a:r>
              <a:rPr lang="it-IT" dirty="0">
                <a:latin typeface="Helvetica" pitchFamily="2" charset="0"/>
              </a:rPr>
              <a:t> </a:t>
            </a:r>
            <a:r>
              <a:rPr lang="it-IT" i="1" dirty="0">
                <a:effectLst/>
                <a:latin typeface="Helvetica" pitchFamily="2" charset="0"/>
              </a:rPr>
              <a:t>di </a:t>
            </a:r>
            <a:r>
              <a:rPr lang="it-IT" i="1" dirty="0" err="1">
                <a:effectLst/>
                <a:latin typeface="Helvetica" pitchFamily="2" charset="0"/>
              </a:rPr>
              <a:t>Interest</a:t>
            </a:r>
            <a:r>
              <a:rPr lang="it-IT" i="1" dirty="0">
                <a:effectLst/>
                <a:latin typeface="Helvetica" pitchFamily="2" charset="0"/>
              </a:rPr>
              <a:t> Rate Cap/</a:t>
            </a:r>
            <a:r>
              <a:rPr lang="it-IT" i="1" dirty="0" err="1">
                <a:effectLst/>
                <a:latin typeface="Helvetica" pitchFamily="2" charset="0"/>
              </a:rPr>
              <a:t>Floor</a:t>
            </a:r>
            <a:r>
              <a:rPr lang="it-IT" i="1" dirty="0">
                <a:effectLst/>
                <a:latin typeface="Helvetica" pitchFamily="2" charset="0"/>
              </a:rPr>
              <a:t> n. 28535999 e contratto di Opzioni</a:t>
            </a:r>
            <a:r>
              <a:rPr lang="it-IT" dirty="0">
                <a:latin typeface="Helvetica" pitchFamily="2" charset="0"/>
              </a:rPr>
              <a:t> </a:t>
            </a:r>
            <a:r>
              <a:rPr lang="it-IT" i="1" dirty="0">
                <a:effectLst/>
                <a:latin typeface="Helvetica" pitchFamily="2" charset="0"/>
              </a:rPr>
              <a:t>su Tassi </a:t>
            </a:r>
            <a:r>
              <a:rPr lang="it-IT" i="1" dirty="0" err="1">
                <a:effectLst/>
                <a:latin typeface="Helvetica" pitchFamily="2" charset="0"/>
              </a:rPr>
              <a:t>Interest</a:t>
            </a:r>
            <a:r>
              <a:rPr lang="it-IT" i="1" dirty="0">
                <a:effectLst/>
                <a:latin typeface="Helvetica" pitchFamily="2" charset="0"/>
              </a:rPr>
              <a:t> Rate Collar n. 36212868; (iii)</a:t>
            </a:r>
            <a:r>
              <a:rPr lang="it-IT" dirty="0">
                <a:latin typeface="Helvetica" pitchFamily="2" charset="0"/>
              </a:rPr>
              <a:t> </a:t>
            </a:r>
            <a:r>
              <a:rPr lang="it-IT" i="1" dirty="0">
                <a:effectLst/>
                <a:latin typeface="Helvetica" pitchFamily="2" charset="0"/>
              </a:rPr>
              <a:t>– contratto di Swap denominato “Tasso Fisso Con Minimo</a:t>
            </a:r>
            <a:endParaRPr lang="it-IT" dirty="0">
              <a:effectLst/>
              <a:latin typeface="Helvetica" pitchFamily="2" charset="0"/>
            </a:endParaRPr>
          </a:p>
          <a:p>
            <a:r>
              <a:rPr lang="it-IT" i="1" dirty="0">
                <a:effectLst/>
                <a:latin typeface="Helvetica" pitchFamily="2" charset="0"/>
              </a:rPr>
              <a:t>Garantito” n. 53683 </a:t>
            </a:r>
          </a:p>
          <a:p>
            <a:pPr algn="just"/>
            <a:r>
              <a:rPr lang="it-IT" b="1" i="1" dirty="0">
                <a:effectLst/>
                <a:latin typeface="Helvetica" pitchFamily="2" charset="0"/>
              </a:rPr>
              <a:t>inibisce agli Istituti di credito interessati</a:t>
            </a:r>
            <a:r>
              <a:rPr lang="it-IT" i="1" dirty="0">
                <a:effectLst/>
                <a:latin typeface="Helvetica" pitchFamily="2" charset="0"/>
              </a:rPr>
              <a:t>, per la durata del</a:t>
            </a:r>
            <a:r>
              <a:rPr lang="it-IT" dirty="0">
                <a:latin typeface="Helvetica" pitchFamily="2" charset="0"/>
              </a:rPr>
              <a:t> </a:t>
            </a:r>
            <a:r>
              <a:rPr lang="it-IT" i="1" dirty="0">
                <a:effectLst/>
                <a:latin typeface="Helvetica" pitchFamily="2" charset="0"/>
              </a:rPr>
              <a:t>termine di 120 giorni, </a:t>
            </a:r>
            <a:r>
              <a:rPr lang="it-IT" i="1" dirty="0">
                <a:solidFill>
                  <a:srgbClr val="FF0000"/>
                </a:solidFill>
                <a:effectLst/>
                <a:latin typeface="Helvetica" pitchFamily="2" charset="0"/>
              </a:rPr>
              <a:t>di procedere alla revoca e/o alla</a:t>
            </a:r>
            <a:r>
              <a:rPr lang="it-IT" dirty="0">
                <a:solidFill>
                  <a:srgbClr val="FF0000"/>
                </a:solidFill>
                <a:latin typeface="Helvetica" pitchFamily="2" charset="0"/>
              </a:rPr>
              <a:t> </a:t>
            </a:r>
            <a:r>
              <a:rPr lang="it-IT" i="1" dirty="0">
                <a:solidFill>
                  <a:srgbClr val="FF0000"/>
                </a:solidFill>
                <a:effectLst/>
                <a:latin typeface="Helvetica" pitchFamily="2" charset="0"/>
              </a:rPr>
              <a:t>sospensione delle seguenti linee di credito</a:t>
            </a:r>
            <a:r>
              <a:rPr lang="it-IT" i="1" dirty="0">
                <a:effectLst/>
                <a:latin typeface="Helvetica" pitchFamily="2" charset="0"/>
              </a:rPr>
              <a:t>: (i)</a:t>
            </a:r>
            <a:r>
              <a:rPr lang="it-IT" dirty="0">
                <a:latin typeface="Helvetica" pitchFamily="2" charset="0"/>
              </a:rPr>
              <a:t> </a:t>
            </a:r>
            <a:r>
              <a:rPr lang="it-IT" i="1" dirty="0">
                <a:effectLst/>
                <a:latin typeface="Helvetica" pitchFamily="2" charset="0"/>
              </a:rPr>
              <a:t>- linea di credito a valere sul c/c n.</a:t>
            </a:r>
            <a:r>
              <a:rPr lang="it-IT" dirty="0">
                <a:latin typeface="Helvetica" pitchFamily="2" charset="0"/>
              </a:rPr>
              <a:t> </a:t>
            </a:r>
            <a:r>
              <a:rPr lang="it-IT" i="1" dirty="0">
                <a:effectLst/>
                <a:latin typeface="Helvetica" pitchFamily="2" charset="0"/>
              </a:rPr>
              <a:t>con affidamento a revoca di Euro 200.000,00;</a:t>
            </a:r>
            <a:r>
              <a:rPr lang="it-IT" dirty="0">
                <a:latin typeface="Helvetica" pitchFamily="2" charset="0"/>
              </a:rPr>
              <a:t> </a:t>
            </a:r>
            <a:r>
              <a:rPr lang="it-IT" i="1" dirty="0">
                <a:effectLst/>
                <a:latin typeface="Helvetica" pitchFamily="2" charset="0"/>
              </a:rPr>
              <a:t>(ii) - linea di credito a valere sul c/c n.</a:t>
            </a:r>
            <a:r>
              <a:rPr lang="it-IT" dirty="0">
                <a:latin typeface="Helvetica" pitchFamily="2" charset="0"/>
              </a:rPr>
              <a:t> </a:t>
            </a:r>
            <a:r>
              <a:rPr lang="it-IT" i="1" dirty="0">
                <a:effectLst/>
                <a:latin typeface="Helvetica" pitchFamily="2" charset="0"/>
              </a:rPr>
              <a:t>con affidamento a revoca di Euro 200.000,00;</a:t>
            </a:r>
            <a:r>
              <a:rPr lang="it-IT" dirty="0">
                <a:latin typeface="Helvetica" pitchFamily="2" charset="0"/>
              </a:rPr>
              <a:t> </a:t>
            </a:r>
            <a:r>
              <a:rPr lang="it-IT" i="1" dirty="0">
                <a:effectLst/>
                <a:latin typeface="Helvetica" pitchFamily="2" charset="0"/>
              </a:rPr>
              <a:t>(iii) - linea di credito a valere sul c/c n.</a:t>
            </a:r>
            <a:r>
              <a:rPr lang="it-IT" dirty="0">
                <a:latin typeface="Helvetica" pitchFamily="2" charset="0"/>
              </a:rPr>
              <a:t> </a:t>
            </a:r>
            <a:r>
              <a:rPr lang="it-IT" i="1" dirty="0">
                <a:effectLst/>
                <a:latin typeface="Helvetica" pitchFamily="2" charset="0"/>
              </a:rPr>
              <a:t>con affidamento a revoca di Euro 100.000,00;</a:t>
            </a:r>
            <a:r>
              <a:rPr lang="it-IT" dirty="0">
                <a:latin typeface="Helvetica" pitchFamily="2" charset="0"/>
              </a:rPr>
              <a:t> </a:t>
            </a:r>
            <a:r>
              <a:rPr lang="it-IT" i="1" dirty="0">
                <a:effectLst/>
                <a:latin typeface="Helvetica" pitchFamily="2" charset="0"/>
              </a:rPr>
              <a:t>(iv) - linea di credito a valere sul c/c n.</a:t>
            </a:r>
            <a:r>
              <a:rPr lang="it-IT" dirty="0">
                <a:latin typeface="Helvetica" pitchFamily="2" charset="0"/>
              </a:rPr>
              <a:t> </a:t>
            </a:r>
            <a:r>
              <a:rPr lang="it-IT" i="1" dirty="0">
                <a:effectLst/>
                <a:latin typeface="Helvetica" pitchFamily="2" charset="0"/>
              </a:rPr>
              <a:t>con affidamento a revoca di Euro 200.000,00; (v)</a:t>
            </a:r>
            <a:r>
              <a:rPr lang="it-IT" dirty="0">
                <a:latin typeface="Helvetica" pitchFamily="2" charset="0"/>
              </a:rPr>
              <a:t> </a:t>
            </a:r>
            <a:r>
              <a:rPr lang="it-IT" i="1" dirty="0">
                <a:effectLst/>
                <a:latin typeface="Helvetica" pitchFamily="2" charset="0"/>
              </a:rPr>
              <a:t>- linea di credito a valere sul c/c n.</a:t>
            </a:r>
            <a:r>
              <a:rPr lang="it-IT" dirty="0">
                <a:latin typeface="Helvetica" pitchFamily="2" charset="0"/>
              </a:rPr>
              <a:t> </a:t>
            </a:r>
            <a:r>
              <a:rPr lang="it-IT" i="1" dirty="0">
                <a:effectLst/>
                <a:latin typeface="Helvetica" pitchFamily="2" charset="0"/>
              </a:rPr>
              <a:t>con affidamento a revoca di Euro 200.000,00;</a:t>
            </a:r>
            <a:endParaRPr lang="it-IT" dirty="0">
              <a:effectLst/>
              <a:latin typeface="Helvetica" pitchFamily="2" charset="0"/>
            </a:endParaRPr>
          </a:p>
        </p:txBody>
      </p:sp>
    </p:spTree>
    <p:extLst>
      <p:ext uri="{BB962C8B-B14F-4D97-AF65-F5344CB8AC3E}">
        <p14:creationId xmlns:p14="http://schemas.microsoft.com/office/powerpoint/2010/main" val="213023211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a:extLst>
              <a:ext uri="{FF2B5EF4-FFF2-40B4-BE49-F238E27FC236}">
                <a16:creationId xmlns:a16="http://schemas.microsoft.com/office/drawing/2014/main" id="{B3140F2B-116D-A940-AE54-942860A2B15A}"/>
              </a:ext>
            </a:extLst>
          </p:cNvPr>
          <p:cNvSpPr txBox="1"/>
          <p:nvPr/>
        </p:nvSpPr>
        <p:spPr>
          <a:xfrm>
            <a:off x="1143000" y="609600"/>
            <a:ext cx="9677400" cy="5355312"/>
          </a:xfrm>
          <a:prstGeom prst="rect">
            <a:avLst/>
          </a:prstGeom>
          <a:noFill/>
        </p:spPr>
        <p:txBody>
          <a:bodyPr wrap="square" rtlCol="0">
            <a:spAutoFit/>
          </a:bodyPr>
          <a:lstStyle/>
          <a:p>
            <a:pPr algn="ctr"/>
            <a:r>
              <a:rPr lang="it-IT" u="sng" dirty="0">
                <a:solidFill>
                  <a:schemeClr val="tx1"/>
                </a:solidFill>
                <a:effectLst/>
                <a:highlight>
                  <a:srgbClr val="FFFF00"/>
                </a:highlight>
                <a:latin typeface="Helvetica" pitchFamily="2" charset="0"/>
              </a:rPr>
              <a:t>Caso n.1 – bis  Il ripristino delle linee di credito</a:t>
            </a:r>
          </a:p>
          <a:p>
            <a:pPr algn="just"/>
            <a:endParaRPr lang="it-IT" b="1" i="1" u="sng" dirty="0">
              <a:solidFill>
                <a:schemeClr val="tx1"/>
              </a:solidFill>
              <a:effectLst/>
              <a:latin typeface="Helvetica" pitchFamily="2" charset="0"/>
            </a:endParaRPr>
          </a:p>
          <a:p>
            <a:pPr algn="just"/>
            <a:r>
              <a:rPr lang="it-IT" b="1" i="1" u="sng" dirty="0">
                <a:solidFill>
                  <a:schemeClr val="tx1"/>
                </a:solidFill>
                <a:effectLst/>
                <a:latin typeface="Helvetica" pitchFamily="2" charset="0"/>
              </a:rPr>
              <a:t>Prima della modifica</a:t>
            </a:r>
          </a:p>
          <a:p>
            <a:pPr algn="ctr"/>
            <a:r>
              <a:rPr lang="it-IT" b="1" u="sng" dirty="0" err="1">
                <a:solidFill>
                  <a:schemeClr val="tx1"/>
                </a:solidFill>
                <a:effectLst/>
                <a:latin typeface="Helvetica" pitchFamily="2" charset="0"/>
              </a:rPr>
              <a:t>Trib</a:t>
            </a:r>
            <a:r>
              <a:rPr lang="it-IT" b="1" u="sng" dirty="0">
                <a:solidFill>
                  <a:schemeClr val="tx1"/>
                </a:solidFill>
                <a:effectLst/>
                <a:latin typeface="Helvetica" pitchFamily="2" charset="0"/>
              </a:rPr>
              <a:t>. Bologna, 6 giugno 2024, Est. Atzori</a:t>
            </a:r>
          </a:p>
          <a:p>
            <a:pPr algn="ctr"/>
            <a:endParaRPr lang="it-IT" dirty="0">
              <a:solidFill>
                <a:schemeClr val="tx1"/>
              </a:solidFill>
            </a:endParaRPr>
          </a:p>
          <a:p>
            <a:pPr algn="just">
              <a:buNone/>
            </a:pPr>
            <a:r>
              <a:rPr lang="it-IT" i="1" dirty="0">
                <a:effectLst/>
                <a:latin typeface="Helvetica" pitchFamily="2" charset="0"/>
              </a:rPr>
              <a:t>[…] Il mantenimento delle linee finanziarie a breve termine a supporto del capitale circolante dell’azienda avrebbe un impatto certamente significativo sul piano del</a:t>
            </a:r>
            <a:r>
              <a:rPr lang="it-IT" dirty="0">
                <a:latin typeface="Helvetica" pitchFamily="2" charset="0"/>
              </a:rPr>
              <a:t> </a:t>
            </a:r>
            <a:r>
              <a:rPr lang="it-IT" i="1" dirty="0">
                <a:effectLst/>
                <a:latin typeface="Helvetica" pitchFamily="2" charset="0"/>
              </a:rPr>
              <a:t>risanamento proposto dalla Società […]</a:t>
            </a:r>
            <a:endParaRPr lang="it-IT" dirty="0">
              <a:solidFill>
                <a:schemeClr val="tx1"/>
              </a:solidFill>
            </a:endParaRPr>
          </a:p>
          <a:p>
            <a:pPr algn="ctr"/>
            <a:r>
              <a:rPr lang="it-IT" dirty="0"/>
              <a:t>PQM</a:t>
            </a:r>
          </a:p>
          <a:p>
            <a:r>
              <a:rPr lang="it-IT" dirty="0"/>
              <a:t>In accoglimento della misura cautelare richiesta dalla Società</a:t>
            </a:r>
          </a:p>
          <a:p>
            <a:pPr algn="ctr"/>
            <a:r>
              <a:rPr lang="it-IT" dirty="0"/>
              <a:t>ORDINA</a:t>
            </a:r>
          </a:p>
          <a:p>
            <a:r>
              <a:rPr lang="it-IT" dirty="0"/>
              <a:t>ai seguenti Istituti di credito di </a:t>
            </a:r>
            <a:r>
              <a:rPr lang="it-IT" dirty="0">
                <a:solidFill>
                  <a:srgbClr val="FF0000"/>
                </a:solidFill>
              </a:rPr>
              <a:t>ripristinare</a:t>
            </a:r>
            <a:r>
              <a:rPr lang="it-IT" dirty="0"/>
              <a:t> le linee di credito a breve termine ove sospese o revocate</a:t>
            </a:r>
          </a:p>
          <a:p>
            <a:endParaRPr lang="it-IT" dirty="0"/>
          </a:p>
          <a:p>
            <a:pPr marL="285750" indent="-285750">
              <a:buFontTx/>
              <a:buChar char="-"/>
            </a:pPr>
            <a:r>
              <a:rPr lang="it-IT" dirty="0"/>
              <a:t>Banca XXX Rif. </a:t>
            </a:r>
            <a:r>
              <a:rPr lang="it-IT" dirty="0" err="1"/>
              <a:t>ctr</a:t>
            </a:r>
            <a:r>
              <a:rPr lang="it-IT" dirty="0"/>
              <a:t>. </a:t>
            </a:r>
            <a:r>
              <a:rPr lang="it-IT" dirty="0" err="1"/>
              <a:t>N</a:t>
            </a:r>
            <a:r>
              <a:rPr lang="it-IT" dirty="0"/>
              <a:t> YYYY NDG WWWW</a:t>
            </a:r>
          </a:p>
          <a:p>
            <a:pPr marL="285750" indent="-285750">
              <a:buFontTx/>
              <a:buChar char="-"/>
            </a:pPr>
            <a:r>
              <a:rPr lang="it-IT" dirty="0"/>
              <a:t>Banca XXX Rif. </a:t>
            </a:r>
            <a:r>
              <a:rPr lang="it-IT" dirty="0" err="1"/>
              <a:t>ctr</a:t>
            </a:r>
            <a:r>
              <a:rPr lang="it-IT" dirty="0"/>
              <a:t>. </a:t>
            </a:r>
            <a:r>
              <a:rPr lang="it-IT" dirty="0" err="1"/>
              <a:t>N</a:t>
            </a:r>
            <a:r>
              <a:rPr lang="it-IT" dirty="0"/>
              <a:t> YYYY NDG WWWW</a:t>
            </a:r>
          </a:p>
          <a:p>
            <a:pPr algn="just"/>
            <a:r>
              <a:rPr lang="it-IT" dirty="0"/>
              <a:t>Impone a dette Banche il pagamento di una penalità ex art. 614 bis c.p.c. per ogni giorno di ritardo nell’adempimento dell’ordine</a:t>
            </a:r>
          </a:p>
          <a:p>
            <a:endParaRPr lang="it-IT" dirty="0"/>
          </a:p>
        </p:txBody>
      </p:sp>
    </p:spTree>
    <p:extLst>
      <p:ext uri="{BB962C8B-B14F-4D97-AF65-F5344CB8AC3E}">
        <p14:creationId xmlns:p14="http://schemas.microsoft.com/office/powerpoint/2010/main" val="74403906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405ADF7-4D4D-5DA1-DC7E-15C640BA47D3}"/>
            </a:ext>
          </a:extLst>
        </p:cNvPr>
        <p:cNvGrpSpPr/>
        <p:nvPr/>
      </p:nvGrpSpPr>
      <p:grpSpPr>
        <a:xfrm>
          <a:off x="0" y="0"/>
          <a:ext cx="0" cy="0"/>
          <a:chOff x="0" y="0"/>
          <a:chExt cx="0" cy="0"/>
        </a:xfrm>
      </p:grpSpPr>
      <p:sp>
        <p:nvSpPr>
          <p:cNvPr id="4" name="Text Box 1">
            <a:extLst>
              <a:ext uri="{FF2B5EF4-FFF2-40B4-BE49-F238E27FC236}">
                <a16:creationId xmlns:a16="http://schemas.microsoft.com/office/drawing/2014/main" id="{131A482C-C14F-FD68-4AAB-CB19274658CC}"/>
              </a:ext>
            </a:extLst>
          </p:cNvPr>
          <p:cNvSpPr txBox="1">
            <a:spLocks noChangeArrowheads="1"/>
          </p:cNvSpPr>
          <p:nvPr/>
        </p:nvSpPr>
        <p:spPr bwMode="auto">
          <a:xfrm>
            <a:off x="1447800" y="304800"/>
            <a:ext cx="8220383" cy="488371"/>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F"/>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lvl1pPr>
              <a:lnSpc>
                <a:spcPct val="93000"/>
              </a:lnSpc>
              <a:spcAft>
                <a:spcPts val="1425"/>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sz="800" u="sng">
                <a:solidFill>
                  <a:srgbClr val="000000"/>
                </a:solidFill>
                <a:latin typeface="Arial" panose="020B0604020202020204" pitchFamily="34" charset="0"/>
                <a:ea typeface="Arial Unicode MS" panose="020B0604020202020204" pitchFamily="34" charset="-128"/>
                <a:cs typeface="Arial Unicode MS" panose="020B0604020202020204" pitchFamily="34" charset="-128"/>
              </a:defRPr>
            </a:lvl1pPr>
            <a:lvl2pPr>
              <a:lnSpc>
                <a:spcPct val="93000"/>
              </a:lnSpc>
              <a:spcAft>
                <a:spcPts val="1138"/>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sz="2600">
                <a:solidFill>
                  <a:srgbClr val="000000"/>
                </a:solidFill>
                <a:latin typeface="Arial" panose="020B0604020202020204" pitchFamily="34" charset="0"/>
                <a:ea typeface="Arial Unicode MS" panose="020B0604020202020204" pitchFamily="34" charset="-128"/>
                <a:cs typeface="Arial Unicode MS" panose="020B0604020202020204" pitchFamily="34" charset="-128"/>
              </a:defRPr>
            </a:lvl2pPr>
            <a:lvl3pPr>
              <a:lnSpc>
                <a:spcPct val="93000"/>
              </a:lnSpc>
              <a:spcAft>
                <a:spcPts val="85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sz="2400">
                <a:solidFill>
                  <a:srgbClr val="000000"/>
                </a:solidFill>
                <a:latin typeface="Arial" panose="020B0604020202020204" pitchFamily="34" charset="0"/>
                <a:ea typeface="Arial Unicode MS" panose="020B0604020202020204" pitchFamily="34" charset="-128"/>
                <a:cs typeface="Arial Unicode MS" panose="020B0604020202020204" pitchFamily="34" charset="-128"/>
              </a:defRPr>
            </a:lvl3pPr>
            <a:lvl4pPr>
              <a:lnSpc>
                <a:spcPct val="93000"/>
              </a:lnSpc>
              <a:spcAft>
                <a:spcPts val="575"/>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sz="2000">
                <a:solidFill>
                  <a:srgbClr val="000000"/>
                </a:solidFill>
                <a:latin typeface="Arial" panose="020B0604020202020204" pitchFamily="34" charset="0"/>
                <a:ea typeface="Arial Unicode MS" panose="020B0604020202020204" pitchFamily="34" charset="-128"/>
                <a:cs typeface="Arial Unicode MS" panose="020B0604020202020204" pitchFamily="34" charset="-128"/>
              </a:defRPr>
            </a:lvl4pPr>
            <a:lvl5pPr>
              <a:lnSpc>
                <a:spcPct val="93000"/>
              </a:lnSpc>
              <a:spcAft>
                <a:spcPts val="288"/>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sz="2000">
                <a:solidFill>
                  <a:srgbClr val="000000"/>
                </a:solidFill>
                <a:latin typeface="Arial" panose="020B0604020202020204" pitchFamily="34" charset="0"/>
                <a:ea typeface="Arial Unicode MS" panose="020B0604020202020204" pitchFamily="34" charset="-128"/>
                <a:cs typeface="Arial Unicode MS" panose="020B0604020202020204" pitchFamily="34" charset="-128"/>
              </a:defRPr>
            </a:lvl5pPr>
            <a:lvl6pPr marL="2514600" indent="-228600" defTabSz="449263" eaLnBrk="0" fontAlgn="base" hangingPunct="0">
              <a:lnSpc>
                <a:spcPct val="93000"/>
              </a:lnSpc>
              <a:spcBef>
                <a:spcPct val="0"/>
              </a:spcBef>
              <a:spcAft>
                <a:spcPts val="288"/>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sz="2000">
                <a:solidFill>
                  <a:srgbClr val="000000"/>
                </a:solidFill>
                <a:latin typeface="Arial" panose="020B0604020202020204" pitchFamily="34" charset="0"/>
                <a:ea typeface="Arial Unicode MS" panose="020B0604020202020204" pitchFamily="34" charset="-128"/>
                <a:cs typeface="Arial Unicode MS" panose="020B0604020202020204" pitchFamily="34" charset="-128"/>
              </a:defRPr>
            </a:lvl6pPr>
            <a:lvl7pPr marL="2971800" indent="-228600" defTabSz="449263" eaLnBrk="0" fontAlgn="base" hangingPunct="0">
              <a:lnSpc>
                <a:spcPct val="93000"/>
              </a:lnSpc>
              <a:spcBef>
                <a:spcPct val="0"/>
              </a:spcBef>
              <a:spcAft>
                <a:spcPts val="288"/>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sz="2000">
                <a:solidFill>
                  <a:srgbClr val="000000"/>
                </a:solidFill>
                <a:latin typeface="Arial" panose="020B0604020202020204" pitchFamily="34" charset="0"/>
                <a:ea typeface="Arial Unicode MS" panose="020B0604020202020204" pitchFamily="34" charset="-128"/>
                <a:cs typeface="Arial Unicode MS" panose="020B0604020202020204" pitchFamily="34" charset="-128"/>
              </a:defRPr>
            </a:lvl7pPr>
            <a:lvl8pPr marL="3429000" indent="-228600" defTabSz="449263" eaLnBrk="0" fontAlgn="base" hangingPunct="0">
              <a:lnSpc>
                <a:spcPct val="93000"/>
              </a:lnSpc>
              <a:spcBef>
                <a:spcPct val="0"/>
              </a:spcBef>
              <a:spcAft>
                <a:spcPts val="288"/>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sz="2000">
                <a:solidFill>
                  <a:srgbClr val="000000"/>
                </a:solidFill>
                <a:latin typeface="Arial" panose="020B0604020202020204" pitchFamily="34" charset="0"/>
                <a:ea typeface="Arial Unicode MS" panose="020B0604020202020204" pitchFamily="34" charset="-128"/>
                <a:cs typeface="Arial Unicode MS" panose="020B0604020202020204" pitchFamily="34" charset="-128"/>
              </a:defRPr>
            </a:lvl8pPr>
            <a:lvl9pPr marL="3886200" indent="-228600" defTabSz="449263" eaLnBrk="0" fontAlgn="base" hangingPunct="0">
              <a:lnSpc>
                <a:spcPct val="93000"/>
              </a:lnSpc>
              <a:spcBef>
                <a:spcPct val="0"/>
              </a:spcBef>
              <a:spcAft>
                <a:spcPts val="288"/>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sz="2000">
                <a:solidFill>
                  <a:srgbClr val="000000"/>
                </a:solidFill>
                <a:latin typeface="Arial" panose="020B0604020202020204" pitchFamily="34" charset="0"/>
                <a:ea typeface="Arial Unicode MS" panose="020B0604020202020204" pitchFamily="34" charset="-128"/>
                <a:cs typeface="Arial Unicode MS" panose="020B0604020202020204" pitchFamily="34" charset="-128"/>
              </a:defRPr>
            </a:lvl9pPr>
          </a:lstStyle>
          <a:p>
            <a:pPr algn="ctr"/>
            <a:r>
              <a:rPr lang="it-IT" sz="2000" dirty="0">
                <a:highlight>
                  <a:srgbClr val="FFFF00"/>
                </a:highlight>
              </a:rPr>
              <a:t>Caso n. 2 La protezione dei soci e del garante</a:t>
            </a:r>
          </a:p>
        </p:txBody>
      </p:sp>
      <p:sp>
        <p:nvSpPr>
          <p:cNvPr id="5" name="CasellaDiTesto 4">
            <a:extLst>
              <a:ext uri="{FF2B5EF4-FFF2-40B4-BE49-F238E27FC236}">
                <a16:creationId xmlns:a16="http://schemas.microsoft.com/office/drawing/2014/main" id="{CAF6DDE3-3182-C721-1F56-23BA2F1B34AC}"/>
              </a:ext>
            </a:extLst>
          </p:cNvPr>
          <p:cNvSpPr txBox="1"/>
          <p:nvPr/>
        </p:nvSpPr>
        <p:spPr>
          <a:xfrm>
            <a:off x="533400" y="793171"/>
            <a:ext cx="10591800" cy="5632311"/>
          </a:xfrm>
          <a:prstGeom prst="rect">
            <a:avLst/>
          </a:prstGeom>
          <a:noFill/>
        </p:spPr>
        <p:txBody>
          <a:bodyPr wrap="square" rtlCol="0">
            <a:spAutoFit/>
          </a:bodyPr>
          <a:lstStyle/>
          <a:p>
            <a:endParaRPr lang="it-IT" dirty="0"/>
          </a:p>
          <a:p>
            <a:pPr algn="ctr"/>
            <a:r>
              <a:rPr lang="it-IT" b="1" u="sng" dirty="0"/>
              <a:t>Tribunale di Bologna, 22 settembre 2025, Est. Mirabelli</a:t>
            </a:r>
          </a:p>
          <a:p>
            <a:pPr algn="just"/>
            <a:endParaRPr lang="it-IT" b="1" u="sng" dirty="0"/>
          </a:p>
          <a:p>
            <a:pPr marL="342900" indent="-342900" algn="just">
              <a:buAutoNum type="arabicParenR"/>
            </a:pPr>
            <a:r>
              <a:rPr lang="it-IT" dirty="0"/>
              <a:t>Conferma fino al xx/</a:t>
            </a:r>
            <a:r>
              <a:rPr lang="it-IT" dirty="0" err="1"/>
              <a:t>yy</a:t>
            </a:r>
            <a:r>
              <a:rPr lang="it-IT" dirty="0"/>
              <a:t>/</a:t>
            </a:r>
            <a:r>
              <a:rPr lang="it-IT" dirty="0" err="1"/>
              <a:t>zz</a:t>
            </a:r>
            <a:r>
              <a:rPr lang="it-IT" dirty="0"/>
              <a:t>/ le </a:t>
            </a:r>
            <a:r>
              <a:rPr lang="it-IT" dirty="0">
                <a:solidFill>
                  <a:srgbClr val="FF0000"/>
                </a:solidFill>
              </a:rPr>
              <a:t>misure protettive </a:t>
            </a:r>
            <a:r>
              <a:rPr lang="it-IT" dirty="0"/>
              <a:t>richieste dalla Società nei confronti dei Creditori Inclusi (come indicati nel ricorso) nell’ambito della composizione negoziata della crisi per la quale è stato nominato Esperto il dott. XXXXX</a:t>
            </a:r>
          </a:p>
          <a:p>
            <a:pPr algn="just"/>
            <a:endParaRPr lang="it-IT" dirty="0"/>
          </a:p>
          <a:p>
            <a:pPr marL="342900" indent="-342900" algn="just">
              <a:buAutoNum type="arabicParenR"/>
            </a:pPr>
            <a:r>
              <a:rPr lang="it-IT" dirty="0"/>
              <a:t>Concede la </a:t>
            </a:r>
            <a:r>
              <a:rPr lang="it-IT" dirty="0">
                <a:solidFill>
                  <a:srgbClr val="FF0000"/>
                </a:solidFill>
              </a:rPr>
              <a:t>misura cautelare </a:t>
            </a:r>
            <a:r>
              <a:rPr lang="it-IT" dirty="0"/>
              <a:t>consistente:</a:t>
            </a:r>
          </a:p>
          <a:p>
            <a:pPr algn="just"/>
            <a:endParaRPr lang="it-IT" dirty="0"/>
          </a:p>
          <a:p>
            <a:pPr marL="400050" indent="-400050" algn="just">
              <a:buAutoNum type="romanLcParenBoth"/>
            </a:pPr>
            <a:r>
              <a:rPr lang="it-IT" dirty="0"/>
              <a:t>Nel </a:t>
            </a:r>
            <a:r>
              <a:rPr lang="it-IT" b="1" dirty="0"/>
              <a:t>divieto per i Creditori Inclusi </a:t>
            </a:r>
            <a:r>
              <a:rPr lang="it-IT" dirty="0"/>
              <a:t>della Società, per tutta la durata delle misure protettive confermate al punto precedente di porre in essere attività esecutiva o cautelare o di procurarsi prelazioni non concordate con il debitore </a:t>
            </a:r>
            <a:r>
              <a:rPr lang="it-IT" b="1" dirty="0"/>
              <a:t>su tutti i beni che compongono il patrimonio dei Sig. XXXXX soci illimitatamente responsabili della Società XXXX</a:t>
            </a:r>
          </a:p>
          <a:p>
            <a:pPr algn="just"/>
            <a:endParaRPr lang="it-IT" dirty="0"/>
          </a:p>
          <a:p>
            <a:pPr marL="400050" indent="-400050" algn="just">
              <a:buAutoNum type="romanLcParenBoth"/>
            </a:pPr>
            <a:r>
              <a:rPr lang="it-IT" dirty="0"/>
              <a:t>Nel </a:t>
            </a:r>
            <a:r>
              <a:rPr lang="it-IT" b="1" dirty="0"/>
              <a:t>divieto per i Creditori </a:t>
            </a:r>
            <a:r>
              <a:rPr lang="it-IT" dirty="0"/>
              <a:t>Inclusi della Società, a favore dei quali è stata rilasciata fideiussione dal Sig. YYYYY per tutta la durata delle misure protettive confermate al punto precedente </a:t>
            </a:r>
            <a:r>
              <a:rPr lang="it-IT" b="1" dirty="0"/>
              <a:t>di porre in essere attività esecutiva o cautelare</a:t>
            </a:r>
            <a:r>
              <a:rPr lang="it-IT" dirty="0"/>
              <a:t> o di procurarsi prelazioni non concordate con il debitore </a:t>
            </a:r>
            <a:r>
              <a:rPr lang="it-IT" b="1" dirty="0"/>
              <a:t>su tutti i beni che compongono il patrimonio del garante  </a:t>
            </a:r>
          </a:p>
          <a:p>
            <a:endParaRPr lang="it-IT" dirty="0"/>
          </a:p>
          <a:p>
            <a:endParaRPr lang="it-IT" dirty="0"/>
          </a:p>
        </p:txBody>
      </p:sp>
    </p:spTree>
    <p:extLst>
      <p:ext uri="{BB962C8B-B14F-4D97-AF65-F5344CB8AC3E}">
        <p14:creationId xmlns:p14="http://schemas.microsoft.com/office/powerpoint/2010/main" val="332029547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a:extLst>
              <a:ext uri="{FF2B5EF4-FFF2-40B4-BE49-F238E27FC236}">
                <a16:creationId xmlns:a16="http://schemas.microsoft.com/office/drawing/2014/main" id="{839D8824-8BB7-A98A-F46A-1AE60AD56FF8}"/>
              </a:ext>
            </a:extLst>
          </p:cNvPr>
          <p:cNvSpPr txBox="1"/>
          <p:nvPr/>
        </p:nvSpPr>
        <p:spPr>
          <a:xfrm>
            <a:off x="609600" y="533400"/>
            <a:ext cx="10591800" cy="5509200"/>
          </a:xfrm>
          <a:prstGeom prst="rect">
            <a:avLst/>
          </a:prstGeom>
          <a:noFill/>
        </p:spPr>
        <p:txBody>
          <a:bodyPr wrap="square" rtlCol="0">
            <a:spAutoFit/>
          </a:bodyPr>
          <a:lstStyle/>
          <a:p>
            <a:r>
              <a:rPr lang="it-IT" sz="1800" dirty="0">
                <a:latin typeface="Helvetica" pitchFamily="2" charset="0"/>
              </a:rPr>
              <a:t>In </a:t>
            </a:r>
            <a:r>
              <a:rPr lang="it-IT" sz="1800" dirty="0">
                <a:highlight>
                  <a:srgbClr val="FFFF00"/>
                </a:highlight>
                <a:latin typeface="Helvetica" pitchFamily="2" charset="0"/>
              </a:rPr>
              <a:t>senso contrario</a:t>
            </a:r>
            <a:r>
              <a:rPr lang="it-IT" dirty="0">
                <a:highlight>
                  <a:srgbClr val="FFFF00"/>
                </a:highlight>
                <a:latin typeface="Helvetica" pitchFamily="2" charset="0"/>
              </a:rPr>
              <a:t>:</a:t>
            </a:r>
            <a:r>
              <a:rPr lang="it-IT" sz="1800" dirty="0">
                <a:latin typeface="Helvetica" pitchFamily="2" charset="0"/>
              </a:rPr>
              <a:t>    </a:t>
            </a:r>
            <a:r>
              <a:rPr lang="it-IT" sz="1800" b="1" dirty="0" err="1">
                <a:latin typeface="Helvetica" pitchFamily="2" charset="0"/>
              </a:rPr>
              <a:t>Trib</a:t>
            </a:r>
            <a:r>
              <a:rPr lang="it-IT" sz="1800" b="1" dirty="0">
                <a:latin typeface="Helvetica" pitchFamily="2" charset="0"/>
              </a:rPr>
              <a:t>. Napoli, 04 febbraio 2026, Est. Scoppa</a:t>
            </a:r>
            <a:r>
              <a:rPr lang="it-IT" sz="1800" dirty="0">
                <a:latin typeface="Helvetica" pitchFamily="2" charset="0"/>
              </a:rPr>
              <a:t>,</a:t>
            </a:r>
          </a:p>
          <a:p>
            <a:r>
              <a:rPr lang="it-IT" dirty="0">
                <a:latin typeface="Helvetica" pitchFamily="2" charset="0"/>
              </a:rPr>
              <a:t>   </a:t>
            </a:r>
            <a:r>
              <a:rPr lang="it-IT" sz="1800" dirty="0">
                <a:latin typeface="Helvetica" pitchFamily="2" charset="0"/>
              </a:rPr>
              <a:t>                                  (Collegiale su reclamo ex art. 19, c. 7, riforma)</a:t>
            </a:r>
          </a:p>
          <a:p>
            <a:endParaRPr lang="it-IT" sz="2800" dirty="0">
              <a:effectLst/>
              <a:latin typeface="Helvetica" pitchFamily="2" charset="0"/>
            </a:endParaRPr>
          </a:p>
          <a:p>
            <a:pPr algn="l"/>
            <a:r>
              <a:rPr lang="it-IT" sz="1800" dirty="0">
                <a:latin typeface="Helvetica" pitchFamily="2" charset="0"/>
              </a:rPr>
              <a:t>Sulla efficacia estesa nei confronti dei </a:t>
            </a:r>
            <a:r>
              <a:rPr lang="it-IT" dirty="0">
                <a:latin typeface="Helvetica" pitchFamily="2" charset="0"/>
              </a:rPr>
              <a:t>garanti:</a:t>
            </a:r>
            <a:r>
              <a:rPr lang="it-IT" sz="1800" dirty="0">
                <a:effectLst/>
                <a:latin typeface="Helvetica" pitchFamily="2" charset="0"/>
              </a:rPr>
              <a:t>⛔️</a:t>
            </a:r>
          </a:p>
          <a:p>
            <a:endParaRPr lang="it-IT" dirty="0"/>
          </a:p>
          <a:p>
            <a:pPr algn="just"/>
            <a:r>
              <a:rPr lang="it-IT" i="1" dirty="0"/>
              <a:t>Il Tribunale rileva che il testo della disposizione dell’art. 18, comma 1, </a:t>
            </a:r>
            <a:r>
              <a:rPr lang="it-IT" i="1" dirty="0" err="1"/>
              <a:t>c.c.i.i</a:t>
            </a:r>
            <a:r>
              <a:rPr lang="it-IT" i="1" dirty="0"/>
              <a:t>. è chiaro nell’attribuire al solo imprenditore (e non anche ai suoi garanti) la facoltà di chiedere l’emanazione di misure protettive del patrimonio e le coordinate sistematiche enunciate portano a ritenere che le stesse debbano inevitabilmente essere finalizzate alla ristrutturazione della debitoria e al superamento delle difficoltà  economico – finanziarie dell’impresa</a:t>
            </a:r>
          </a:p>
          <a:p>
            <a:pPr algn="just"/>
            <a:endParaRPr lang="it-IT" i="1" dirty="0"/>
          </a:p>
          <a:p>
            <a:pPr algn="just"/>
            <a:r>
              <a:rPr lang="it-IT" i="1" dirty="0"/>
              <a:t>Conseguenza di tale lettura è che le misure protettive non possono estendersi in modo globale anche al patrimonio di terzi prestatori di garanzia generica, quali i fideiussori dell’imprenditore debitore principale, pur potendo eventualmente riguardare soltanto specifici beni di cui i garanti sono titolari nel caso in cui siano funzionali all’esercizio dell’attività d’impresa</a:t>
            </a:r>
          </a:p>
          <a:p>
            <a:pPr algn="just"/>
            <a:endParaRPr lang="it-IT" dirty="0"/>
          </a:p>
          <a:p>
            <a:pPr algn="just">
              <a:buNone/>
            </a:pPr>
            <a:r>
              <a:rPr lang="it-IT" dirty="0"/>
              <a:t>[…] </a:t>
            </a:r>
            <a:r>
              <a:rPr lang="it-IT" i="1" dirty="0">
                <a:effectLst/>
                <a:latin typeface="Helvetica" pitchFamily="2" charset="0"/>
              </a:rPr>
              <a:t>sottolineato dalla difesa</a:t>
            </a:r>
            <a:r>
              <a:rPr lang="it-IT" dirty="0">
                <a:latin typeface="Helvetica" pitchFamily="2" charset="0"/>
              </a:rPr>
              <a:t> </a:t>
            </a:r>
            <a:r>
              <a:rPr lang="it-IT" i="1" dirty="0">
                <a:effectLst/>
                <a:latin typeface="Helvetica" pitchFamily="2" charset="0"/>
              </a:rPr>
              <a:t>della banca reclamante che correttamente evidenzia la facoltà che nel medesimo arco temporale altri creditori dei medesimi fideiussori potrebbero agire nei confronti del loro patrimonio vanificando la loro garanzia</a:t>
            </a:r>
            <a:endParaRPr lang="it-IT" dirty="0">
              <a:effectLst/>
              <a:latin typeface="Helvetica" pitchFamily="2" charset="0"/>
            </a:endParaRPr>
          </a:p>
        </p:txBody>
      </p:sp>
    </p:spTree>
    <p:extLst>
      <p:ext uri="{BB962C8B-B14F-4D97-AF65-F5344CB8AC3E}">
        <p14:creationId xmlns:p14="http://schemas.microsoft.com/office/powerpoint/2010/main" val="397972442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a:extLst>
              <a:ext uri="{FF2B5EF4-FFF2-40B4-BE49-F238E27FC236}">
                <a16:creationId xmlns:a16="http://schemas.microsoft.com/office/drawing/2014/main" id="{344C7D58-9E7E-52B7-63F4-876C649BED69}"/>
              </a:ext>
            </a:extLst>
          </p:cNvPr>
          <p:cNvSpPr txBox="1"/>
          <p:nvPr/>
        </p:nvSpPr>
        <p:spPr>
          <a:xfrm>
            <a:off x="1018172" y="413639"/>
            <a:ext cx="10155656" cy="849122"/>
          </a:xfrm>
          <a:prstGeom prst="rect">
            <a:avLst/>
          </a:prstGeom>
        </p:spPr>
        <p:txBody>
          <a:bodyPr wrap="square" lIns="0" tIns="0" rIns="0" bIns="0" rtlCol="0">
            <a:normAutofit/>
          </a:bodyPr>
          <a:lstStyle/>
          <a:p>
            <a:pPr algn="ctr">
              <a:lnSpc>
                <a:spcPct val="90000"/>
              </a:lnSpc>
              <a:spcAft>
                <a:spcPts val="600"/>
              </a:spcAft>
            </a:pPr>
            <a:r>
              <a:rPr lang="en-US" sz="2100" b="1" i="0" dirty="0">
                <a:solidFill>
                  <a:srgbClr val="404040"/>
                </a:solidFill>
                <a:latin typeface="Calibri"/>
                <a:ea typeface="+mj-ea"/>
                <a:cs typeface="Calibri"/>
              </a:rPr>
              <a:t>(segue)</a:t>
            </a:r>
          </a:p>
          <a:p>
            <a:pPr>
              <a:lnSpc>
                <a:spcPct val="90000"/>
              </a:lnSpc>
              <a:spcAft>
                <a:spcPts val="600"/>
              </a:spcAft>
            </a:pPr>
            <a:r>
              <a:rPr lang="en-US" sz="2100" b="1" i="0" dirty="0">
                <a:solidFill>
                  <a:srgbClr val="404040"/>
                </a:solidFill>
                <a:latin typeface="Calibri"/>
                <a:ea typeface="+mj-ea"/>
                <a:cs typeface="Calibri"/>
              </a:rPr>
              <a:t>Sulla </a:t>
            </a:r>
            <a:r>
              <a:rPr lang="en-US" sz="2100" b="1" i="0" dirty="0" err="1">
                <a:solidFill>
                  <a:srgbClr val="404040"/>
                </a:solidFill>
                <a:latin typeface="Calibri"/>
                <a:ea typeface="+mj-ea"/>
                <a:cs typeface="Calibri"/>
              </a:rPr>
              <a:t>inibitoria</a:t>
            </a:r>
            <a:r>
              <a:rPr lang="en-US" sz="2100" b="1" i="0" dirty="0">
                <a:solidFill>
                  <a:srgbClr val="404040"/>
                </a:solidFill>
                <a:latin typeface="Calibri"/>
                <a:ea typeface="+mj-ea"/>
                <a:cs typeface="Calibri"/>
              </a:rPr>
              <a:t> </a:t>
            </a:r>
            <a:r>
              <a:rPr lang="en-US" sz="2100" b="1" i="0" dirty="0" err="1">
                <a:solidFill>
                  <a:srgbClr val="404040"/>
                </a:solidFill>
                <a:latin typeface="Calibri"/>
                <a:ea typeface="+mj-ea"/>
                <a:cs typeface="Calibri"/>
              </a:rPr>
              <a:t>alla</a:t>
            </a:r>
            <a:r>
              <a:rPr lang="en-US" sz="2100" b="1" i="0" dirty="0">
                <a:solidFill>
                  <a:srgbClr val="404040"/>
                </a:solidFill>
                <a:latin typeface="Calibri"/>
                <a:ea typeface="+mj-ea"/>
                <a:cs typeface="Calibri"/>
              </a:rPr>
              <a:t> Banca di </a:t>
            </a:r>
            <a:r>
              <a:rPr lang="en-US" sz="2100" b="1" i="0" dirty="0" err="1">
                <a:solidFill>
                  <a:srgbClr val="404040"/>
                </a:solidFill>
                <a:latin typeface="Calibri"/>
                <a:ea typeface="+mj-ea"/>
                <a:cs typeface="Calibri"/>
              </a:rPr>
              <a:t>segnalazione</a:t>
            </a:r>
            <a:r>
              <a:rPr lang="en-US" sz="2100" b="1" i="0" dirty="0">
                <a:solidFill>
                  <a:srgbClr val="404040"/>
                </a:solidFill>
                <a:latin typeface="Calibri"/>
                <a:ea typeface="+mj-ea"/>
                <a:cs typeface="Calibri"/>
              </a:rPr>
              <a:t> a </a:t>
            </a:r>
            <a:r>
              <a:rPr lang="en-US" sz="2100" b="1" i="0" dirty="0" err="1">
                <a:solidFill>
                  <a:srgbClr val="404040"/>
                </a:solidFill>
                <a:latin typeface="Calibri"/>
                <a:ea typeface="+mj-ea"/>
                <a:cs typeface="Calibri"/>
              </a:rPr>
              <a:t>sofferenza</a:t>
            </a:r>
            <a:r>
              <a:rPr lang="en-US" sz="2100" b="1" i="0" dirty="0">
                <a:solidFill>
                  <a:srgbClr val="404040"/>
                </a:solidFill>
                <a:latin typeface="Calibri"/>
                <a:ea typeface="+mj-ea"/>
                <a:cs typeface="Calibri"/>
              </a:rPr>
              <a:t> </a:t>
            </a:r>
            <a:r>
              <a:rPr lang="en-US" sz="2100" b="1" i="0" dirty="0" err="1">
                <a:solidFill>
                  <a:srgbClr val="404040"/>
                </a:solidFill>
                <a:latin typeface="Calibri"/>
                <a:ea typeface="+mj-ea"/>
                <a:cs typeface="Calibri"/>
              </a:rPr>
              <a:t>alla</a:t>
            </a:r>
            <a:r>
              <a:rPr lang="en-US" sz="2100" b="1" i="0" dirty="0">
                <a:solidFill>
                  <a:srgbClr val="404040"/>
                </a:solidFill>
                <a:latin typeface="Calibri"/>
                <a:ea typeface="+mj-ea"/>
                <a:cs typeface="Calibri"/>
              </a:rPr>
              <a:t> Centrale Rischi:</a:t>
            </a:r>
            <a:endParaRPr lang="en-US" sz="2100" b="1" i="0" dirty="0">
              <a:solidFill>
                <a:srgbClr val="404040"/>
              </a:solidFill>
              <a:effectLst/>
              <a:latin typeface="Calibri"/>
              <a:ea typeface="+mj-ea"/>
              <a:cs typeface="Calibri"/>
            </a:endParaRPr>
          </a:p>
        </p:txBody>
      </p:sp>
      <p:pic>
        <p:nvPicPr>
          <p:cNvPr id="4" name="Immagine 3">
            <a:extLst>
              <a:ext uri="{FF2B5EF4-FFF2-40B4-BE49-F238E27FC236}">
                <a16:creationId xmlns:a16="http://schemas.microsoft.com/office/drawing/2014/main" id="{33996E8C-110F-B442-9FA6-9C2E29C8EB14}"/>
              </a:ext>
            </a:extLst>
          </p:cNvPr>
          <p:cNvPicPr>
            <a:picLocks noChangeAspect="1"/>
          </p:cNvPicPr>
          <p:nvPr/>
        </p:nvPicPr>
        <p:blipFill>
          <a:blip r:embed="rId2"/>
          <a:stretch>
            <a:fillRect/>
          </a:stretch>
        </p:blipFill>
        <p:spPr>
          <a:xfrm>
            <a:off x="609600" y="1447800"/>
            <a:ext cx="4953000" cy="4419599"/>
          </a:xfrm>
          <a:prstGeom prst="rect">
            <a:avLst/>
          </a:prstGeom>
          <a:noFill/>
        </p:spPr>
      </p:pic>
      <p:pic>
        <p:nvPicPr>
          <p:cNvPr id="5" name="Segnaposto contenuto 4">
            <a:extLst>
              <a:ext uri="{FF2B5EF4-FFF2-40B4-BE49-F238E27FC236}">
                <a16:creationId xmlns:a16="http://schemas.microsoft.com/office/drawing/2014/main" id="{B5C8DF3B-B800-F6C7-210F-395A3888B3D4}"/>
              </a:ext>
            </a:extLst>
          </p:cNvPr>
          <p:cNvPicPr>
            <a:picLocks noGrp="1" noChangeAspect="1"/>
          </p:cNvPicPr>
          <p:nvPr>
            <p:ph sz="half" idx="3"/>
          </p:nvPr>
        </p:nvPicPr>
        <p:blipFill>
          <a:blip r:embed="rId3"/>
          <a:stretch>
            <a:fillRect/>
          </a:stretch>
        </p:blipFill>
        <p:spPr>
          <a:xfrm>
            <a:off x="5715000" y="1262761"/>
            <a:ext cx="5867401" cy="4757039"/>
          </a:xfrm>
          <a:prstGeom prst="rect">
            <a:avLst/>
          </a:prstGeom>
        </p:spPr>
      </p:pic>
    </p:spTree>
    <p:extLst>
      <p:ext uri="{BB962C8B-B14F-4D97-AF65-F5344CB8AC3E}">
        <p14:creationId xmlns:p14="http://schemas.microsoft.com/office/powerpoint/2010/main" val="201354764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asellaDiTesto 2">
            <a:extLst>
              <a:ext uri="{FF2B5EF4-FFF2-40B4-BE49-F238E27FC236}">
                <a16:creationId xmlns:a16="http://schemas.microsoft.com/office/drawing/2014/main" id="{C086A851-4D1B-4655-13FB-AB703639DD13}"/>
              </a:ext>
            </a:extLst>
          </p:cNvPr>
          <p:cNvSpPr txBox="1"/>
          <p:nvPr/>
        </p:nvSpPr>
        <p:spPr>
          <a:xfrm>
            <a:off x="361950" y="152400"/>
            <a:ext cx="11468100" cy="6463308"/>
          </a:xfrm>
          <a:prstGeom prst="rect">
            <a:avLst/>
          </a:prstGeom>
          <a:noFill/>
        </p:spPr>
        <p:txBody>
          <a:bodyPr wrap="square" rtlCol="0">
            <a:spAutoFit/>
          </a:bodyPr>
          <a:lstStyle/>
          <a:p>
            <a:pPr algn="ctr"/>
            <a:r>
              <a:rPr lang="it-IT" b="1" cap="small" dirty="0"/>
              <a:t>Misure protettive ex art. 18, comma 5, </a:t>
            </a:r>
            <a:r>
              <a:rPr lang="it-IT" b="1" cap="small" dirty="0" err="1"/>
              <a:t>c.c.i.i</a:t>
            </a:r>
            <a:r>
              <a:rPr lang="it-IT" b="1" cap="small" dirty="0"/>
              <a:t>. </a:t>
            </a:r>
          </a:p>
          <a:p>
            <a:pPr algn="ctr"/>
            <a:r>
              <a:rPr lang="it-IT" b="1" cap="small" dirty="0"/>
              <a:t>gli effetti sui contratti pendenti</a:t>
            </a:r>
          </a:p>
          <a:p>
            <a:endParaRPr lang="it-IT" dirty="0"/>
          </a:p>
          <a:p>
            <a:r>
              <a:rPr lang="it-IT" dirty="0"/>
              <a:t>I </a:t>
            </a:r>
            <a:r>
              <a:rPr lang="it-IT" b="1" dirty="0"/>
              <a:t>creditori</a:t>
            </a:r>
            <a:r>
              <a:rPr lang="it-IT" dirty="0"/>
              <a:t>, comprese le </a:t>
            </a:r>
            <a:r>
              <a:rPr lang="it-IT" b="1" dirty="0"/>
              <a:t>banche</a:t>
            </a:r>
            <a:r>
              <a:rPr lang="it-IT" dirty="0"/>
              <a:t> e gli intermediaria finanziari (inclusi i loro mandatari e i cessionari) </a:t>
            </a:r>
          </a:p>
          <a:p>
            <a:r>
              <a:rPr lang="it-IT" dirty="0"/>
              <a:t>verso cui operano le misure protettive</a:t>
            </a:r>
          </a:p>
          <a:p>
            <a:endParaRPr lang="it-IT" dirty="0"/>
          </a:p>
          <a:p>
            <a:endParaRPr lang="it-IT" dirty="0"/>
          </a:p>
          <a:p>
            <a:r>
              <a:rPr lang="it-IT" b="1" dirty="0"/>
              <a:t>non possono, unilateralmente</a:t>
            </a:r>
            <a:r>
              <a:rPr lang="it-IT" dirty="0"/>
              <a:t>:</a:t>
            </a:r>
          </a:p>
          <a:p>
            <a:pPr marL="285750" indent="-285750">
              <a:buFontTx/>
              <a:buChar char="-"/>
            </a:pPr>
            <a:r>
              <a:rPr lang="it-IT" dirty="0"/>
              <a:t>rifiutare l’adempimento dei contratti pendenti;</a:t>
            </a:r>
          </a:p>
          <a:p>
            <a:pPr marL="285750" indent="-285750">
              <a:buFontTx/>
              <a:buChar char="-"/>
            </a:pPr>
            <a:r>
              <a:rPr lang="it-IT" dirty="0"/>
              <a:t>provocarne la risoluzione;</a:t>
            </a:r>
          </a:p>
          <a:p>
            <a:pPr marL="285750" indent="-285750">
              <a:buFontTx/>
              <a:buChar char="-"/>
            </a:pPr>
            <a:r>
              <a:rPr lang="it-IT" dirty="0"/>
              <a:t>anticipare la scadenza </a:t>
            </a:r>
          </a:p>
          <a:p>
            <a:pPr marL="285750" indent="-285750">
              <a:buFontTx/>
              <a:buChar char="-"/>
            </a:pPr>
            <a:r>
              <a:rPr lang="it-IT" dirty="0"/>
              <a:t>o modificarli in danno dell’imprenditore</a:t>
            </a:r>
          </a:p>
          <a:p>
            <a:pPr marL="285750" indent="-285750">
              <a:buFontTx/>
              <a:buChar char="-"/>
            </a:pPr>
            <a:r>
              <a:rPr lang="it-IT" dirty="0"/>
              <a:t>oppure revocare in tutto o in parte le linee di credito già concesse </a:t>
            </a:r>
          </a:p>
          <a:p>
            <a:r>
              <a:rPr lang="it-IT" b="1" dirty="0"/>
              <a:t>per il solo fatto del mancato pagamento di crediti </a:t>
            </a:r>
            <a:r>
              <a:rPr lang="it-IT" b="1" dirty="0">
                <a:solidFill>
                  <a:srgbClr val="FF0000"/>
                </a:solidFill>
              </a:rPr>
              <a:t>anteriori</a:t>
            </a:r>
            <a:r>
              <a:rPr lang="it-IT" b="1" dirty="0"/>
              <a:t> rispetto alla pubblicazione nel RR.II.</a:t>
            </a:r>
          </a:p>
          <a:p>
            <a:endParaRPr lang="it-IT" dirty="0"/>
          </a:p>
          <a:p>
            <a:r>
              <a:rPr lang="it-IT" dirty="0"/>
              <a:t>I medesimi creditori possono </a:t>
            </a:r>
            <a:r>
              <a:rPr lang="it-IT" dirty="0">
                <a:solidFill>
                  <a:srgbClr val="FF0000"/>
                </a:solidFill>
              </a:rPr>
              <a:t>sospendere l’adempimento </a:t>
            </a:r>
            <a:r>
              <a:rPr lang="it-IT" dirty="0"/>
              <a:t>dei contratti pendenti dalla pubblicazione</a:t>
            </a:r>
          </a:p>
          <a:p>
            <a:r>
              <a:rPr lang="it-IT" dirty="0"/>
              <a:t>nel RR.II. fino alla conferma delle misure protettive</a:t>
            </a:r>
          </a:p>
          <a:p>
            <a:endParaRPr lang="it-IT" dirty="0"/>
          </a:p>
          <a:p>
            <a:r>
              <a:rPr lang="it-IT" dirty="0"/>
              <a:t>Restano ferme in ogni caso la sospensione e la revoca delle linee di credito disposte per effetto dell’applicazione della disciplina di vigilanza prudenziale </a:t>
            </a:r>
          </a:p>
          <a:p>
            <a:endParaRPr lang="it-IT" dirty="0">
              <a:highlight>
                <a:srgbClr val="FFFF00"/>
              </a:highlight>
            </a:endParaRPr>
          </a:p>
          <a:p>
            <a:r>
              <a:rPr lang="it-IT" dirty="0"/>
              <a:t>La prosecuzione del rapporto non è di per sé motivo di responsabilità della banca o dell’intermediario</a:t>
            </a:r>
          </a:p>
          <a:p>
            <a:endParaRPr lang="it-IT" dirty="0"/>
          </a:p>
        </p:txBody>
      </p:sp>
      <p:sp>
        <p:nvSpPr>
          <p:cNvPr id="4" name="Freccia giù 3">
            <a:extLst>
              <a:ext uri="{FF2B5EF4-FFF2-40B4-BE49-F238E27FC236}">
                <a16:creationId xmlns:a16="http://schemas.microsoft.com/office/drawing/2014/main" id="{66932819-CBA2-BEA5-1A4C-0DCDD3431365}"/>
              </a:ext>
            </a:extLst>
          </p:cNvPr>
          <p:cNvSpPr/>
          <p:nvPr/>
        </p:nvSpPr>
        <p:spPr>
          <a:xfrm>
            <a:off x="5943600" y="1600200"/>
            <a:ext cx="45719" cy="457200"/>
          </a:xfrm>
          <a:prstGeom prst="down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it-IT"/>
          </a:p>
        </p:txBody>
      </p:sp>
    </p:spTree>
    <p:extLst>
      <p:ext uri="{BB962C8B-B14F-4D97-AF65-F5344CB8AC3E}">
        <p14:creationId xmlns:p14="http://schemas.microsoft.com/office/powerpoint/2010/main" val="426530698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a:extLst>
              <a:ext uri="{FF2B5EF4-FFF2-40B4-BE49-F238E27FC236}">
                <a16:creationId xmlns:a16="http://schemas.microsoft.com/office/drawing/2014/main" id="{A6D59857-6A66-3932-07D4-818B1D63004D}"/>
              </a:ext>
            </a:extLst>
          </p:cNvPr>
          <p:cNvSpPr txBox="1"/>
          <p:nvPr/>
        </p:nvSpPr>
        <p:spPr>
          <a:xfrm>
            <a:off x="609600" y="685800"/>
            <a:ext cx="10439400" cy="2308324"/>
          </a:xfrm>
          <a:prstGeom prst="rect">
            <a:avLst/>
          </a:prstGeom>
          <a:noFill/>
        </p:spPr>
        <p:txBody>
          <a:bodyPr wrap="square" rtlCol="0">
            <a:spAutoFit/>
          </a:bodyPr>
          <a:lstStyle/>
          <a:p>
            <a:pPr algn="ctr"/>
            <a:r>
              <a:rPr lang="it-IT" b="1" cap="small" dirty="0"/>
              <a:t>(segue) la prosecuzione dei rapporti bancari</a:t>
            </a:r>
          </a:p>
          <a:p>
            <a:endParaRPr lang="it-IT" dirty="0"/>
          </a:p>
          <a:p>
            <a:r>
              <a:rPr lang="it-IT" b="1" dirty="0"/>
              <a:t>Dal momento della conferma </a:t>
            </a:r>
            <a:r>
              <a:rPr lang="it-IT" dirty="0"/>
              <a:t>delle misure protettive, le banche e gli intermediari finanziari (inclusi i loro mandatari e i cessionari) </a:t>
            </a:r>
          </a:p>
          <a:p>
            <a:endParaRPr lang="it-IT" dirty="0"/>
          </a:p>
          <a:p>
            <a:pPr algn="just"/>
            <a:r>
              <a:rPr lang="it-IT" dirty="0"/>
              <a:t>Non possono mantenere la sospensione relativa alle linee di credito accordate al momento dell’accesso alla composizione negoziata se non dimostrano che la sospensione è determinata dalla applicazione della disciplina di vigilanza prudenziale</a:t>
            </a:r>
          </a:p>
        </p:txBody>
      </p:sp>
    </p:spTree>
    <p:extLst>
      <p:ext uri="{BB962C8B-B14F-4D97-AF65-F5344CB8AC3E}">
        <p14:creationId xmlns:p14="http://schemas.microsoft.com/office/powerpoint/2010/main" val="421480933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a:extLst>
              <a:ext uri="{FF2B5EF4-FFF2-40B4-BE49-F238E27FC236}">
                <a16:creationId xmlns:a16="http://schemas.microsoft.com/office/drawing/2014/main" id="{020F989F-FD7F-6883-26EC-1DE1E88EEE3A}"/>
              </a:ext>
            </a:extLst>
          </p:cNvPr>
          <p:cNvSpPr txBox="1"/>
          <p:nvPr/>
        </p:nvSpPr>
        <p:spPr>
          <a:xfrm>
            <a:off x="685800" y="335845"/>
            <a:ext cx="10591800" cy="6186309"/>
          </a:xfrm>
          <a:prstGeom prst="rect">
            <a:avLst/>
          </a:prstGeom>
          <a:noFill/>
        </p:spPr>
        <p:txBody>
          <a:bodyPr wrap="square" rtlCol="0">
            <a:spAutoFit/>
          </a:bodyPr>
          <a:lstStyle/>
          <a:p>
            <a:pPr algn="ctr"/>
            <a:r>
              <a:rPr lang="it-IT" b="1" u="sng" dirty="0">
                <a:highlight>
                  <a:srgbClr val="FFFF00"/>
                </a:highlight>
              </a:rPr>
              <a:t>Caso n. 3 L’inibizione dei rimedi negoziali per inadempimenti nel corso della CNC</a:t>
            </a:r>
          </a:p>
          <a:p>
            <a:endParaRPr lang="it-IT" b="1" u="sng" dirty="0">
              <a:highlight>
                <a:srgbClr val="FFFF00"/>
              </a:highlight>
            </a:endParaRPr>
          </a:p>
          <a:p>
            <a:pPr algn="ctr"/>
            <a:r>
              <a:rPr lang="it-IT" b="1" u="sng" dirty="0" err="1"/>
              <a:t>Trib</a:t>
            </a:r>
            <a:r>
              <a:rPr lang="it-IT" b="1" u="sng" dirty="0"/>
              <a:t>. Milano 19 giugno 2025, Est. De Simone</a:t>
            </a:r>
          </a:p>
          <a:p>
            <a:pPr algn="ctr"/>
            <a:endParaRPr lang="it-IT" b="1" u="sng" dirty="0"/>
          </a:p>
          <a:p>
            <a:pPr algn="just">
              <a:buNone/>
            </a:pPr>
            <a:r>
              <a:rPr lang="it-IT" i="1" dirty="0">
                <a:effectLst/>
                <a:latin typeface="Helvetica" pitchFamily="2" charset="0"/>
              </a:rPr>
              <a:t>[…] costituisce </a:t>
            </a:r>
            <a:r>
              <a:rPr lang="it-IT" i="1" dirty="0">
                <a:solidFill>
                  <a:srgbClr val="FF0000"/>
                </a:solidFill>
                <a:effectLst/>
                <a:latin typeface="Helvetica" pitchFamily="2" charset="0"/>
              </a:rPr>
              <a:t>corollario delle misure protettive tipiche l’inibitoria per i</a:t>
            </a:r>
            <a:r>
              <a:rPr lang="it-IT" dirty="0">
                <a:solidFill>
                  <a:srgbClr val="FF0000"/>
                </a:solidFill>
                <a:latin typeface="Helvetica" pitchFamily="2" charset="0"/>
              </a:rPr>
              <a:t> </a:t>
            </a:r>
            <a:r>
              <a:rPr lang="it-IT" i="1" dirty="0">
                <a:solidFill>
                  <a:srgbClr val="FF0000"/>
                </a:solidFill>
                <a:effectLst/>
                <a:latin typeface="Helvetica" pitchFamily="2" charset="0"/>
              </a:rPr>
              <a:t>creditori </a:t>
            </a:r>
            <a:r>
              <a:rPr lang="it-IT" i="1" dirty="0">
                <a:effectLst/>
                <a:latin typeface="Helvetica" pitchFamily="2" charset="0"/>
              </a:rPr>
              <a:t>- e quindi anche per i YYYYY - di </a:t>
            </a:r>
            <a:r>
              <a:rPr lang="it-IT" i="1" dirty="0">
                <a:solidFill>
                  <a:srgbClr val="FF0000"/>
                </a:solidFill>
                <a:effectLst/>
                <a:latin typeface="Helvetica" pitchFamily="2" charset="0"/>
              </a:rPr>
              <a:t>risolvere i contratti pendenti</a:t>
            </a:r>
            <a:r>
              <a:rPr lang="it-IT" i="1" dirty="0">
                <a:effectLst/>
                <a:latin typeface="Helvetica" pitchFamily="2" charset="0"/>
              </a:rPr>
              <a:t> </a:t>
            </a:r>
            <a:r>
              <a:rPr lang="it-IT" b="1" i="1" dirty="0">
                <a:effectLst/>
                <a:latin typeface="Helvetica" pitchFamily="2" charset="0"/>
              </a:rPr>
              <a:t>per il solo fatto del</a:t>
            </a:r>
            <a:r>
              <a:rPr lang="it-IT" b="1" dirty="0">
                <a:latin typeface="Helvetica" pitchFamily="2" charset="0"/>
              </a:rPr>
              <a:t> </a:t>
            </a:r>
            <a:r>
              <a:rPr lang="it-IT" b="1" i="1" dirty="0">
                <a:effectLst/>
                <a:latin typeface="Helvetica" pitchFamily="2" charset="0"/>
              </a:rPr>
              <a:t>mancato pagamento di crediti anteriori </a:t>
            </a:r>
            <a:r>
              <a:rPr lang="it-IT" i="1" dirty="0">
                <a:effectLst/>
                <a:latin typeface="Helvetica" pitchFamily="2" charset="0"/>
              </a:rPr>
              <a:t>rispetto alla pubblicazione dell’istanza di applicazione</a:t>
            </a:r>
            <a:r>
              <a:rPr lang="it-IT" dirty="0">
                <a:latin typeface="Helvetica" pitchFamily="2" charset="0"/>
              </a:rPr>
              <a:t> </a:t>
            </a:r>
            <a:r>
              <a:rPr lang="it-IT" i="1" dirty="0">
                <a:effectLst/>
                <a:latin typeface="Helvetica" pitchFamily="2" charset="0"/>
              </a:rPr>
              <a:t>delle misure protettive. L’ulteriore provvedimento richiesto, in via cautelare, è funzionale ad</a:t>
            </a:r>
            <a:r>
              <a:rPr lang="it-IT" dirty="0">
                <a:latin typeface="Helvetica" pitchFamily="2" charset="0"/>
              </a:rPr>
              <a:t> </a:t>
            </a:r>
            <a:r>
              <a:rPr lang="it-IT" i="1" dirty="0">
                <a:effectLst/>
                <a:latin typeface="Helvetica" pitchFamily="2" charset="0"/>
              </a:rPr>
              <a:t>evitare che - se anche </a:t>
            </a:r>
            <a:r>
              <a:rPr lang="it-IT" i="1" dirty="0">
                <a:solidFill>
                  <a:srgbClr val="FF0000"/>
                </a:solidFill>
                <a:effectLst/>
                <a:latin typeface="Helvetica" pitchFamily="2" charset="0"/>
              </a:rPr>
              <a:t>nel corso della composizione negoziata non sono corrisposti i canoni</a:t>
            </a:r>
            <a:r>
              <a:rPr lang="it-IT" dirty="0">
                <a:solidFill>
                  <a:srgbClr val="FF0000"/>
                </a:solidFill>
                <a:latin typeface="Helvetica" pitchFamily="2" charset="0"/>
              </a:rPr>
              <a:t> </a:t>
            </a:r>
            <a:r>
              <a:rPr lang="it-IT" i="1" dirty="0">
                <a:solidFill>
                  <a:srgbClr val="FF0000"/>
                </a:solidFill>
                <a:effectLst/>
                <a:latin typeface="Helvetica" pitchFamily="2" charset="0"/>
              </a:rPr>
              <a:t>di locazione/affitto d’azienda per i</a:t>
            </a:r>
            <a:r>
              <a:rPr lang="it-IT" i="1" dirty="0">
                <a:effectLst/>
                <a:latin typeface="Helvetica" pitchFamily="2" charset="0"/>
              </a:rPr>
              <a:t> </a:t>
            </a:r>
            <a:r>
              <a:rPr lang="it-IT" i="1" dirty="0">
                <a:solidFill>
                  <a:srgbClr val="FF0000"/>
                </a:solidFill>
                <a:effectLst/>
                <a:latin typeface="Helvetica" pitchFamily="2" charset="0"/>
              </a:rPr>
              <a:t>27 punti vendita in essere </a:t>
            </a:r>
            <a:r>
              <a:rPr lang="it-IT" i="1" dirty="0">
                <a:effectLst/>
                <a:latin typeface="Helvetica" pitchFamily="2" charset="0"/>
              </a:rPr>
              <a:t>- la risoluzione contrattuale non</a:t>
            </a:r>
            <a:r>
              <a:rPr lang="it-IT" dirty="0">
                <a:latin typeface="Helvetica" pitchFamily="2" charset="0"/>
              </a:rPr>
              <a:t> </a:t>
            </a:r>
            <a:r>
              <a:rPr lang="it-IT" i="1" dirty="0">
                <a:effectLst/>
                <a:latin typeface="Helvetica" pitchFamily="2" charset="0"/>
              </a:rPr>
              <a:t>possa essere esercitata e neppure possano essere acquisiti i depositi cauzionali, ovvero chiesto</a:t>
            </a:r>
            <a:r>
              <a:rPr lang="it-IT" dirty="0">
                <a:latin typeface="Helvetica" pitchFamily="2" charset="0"/>
              </a:rPr>
              <a:t> </a:t>
            </a:r>
            <a:r>
              <a:rPr lang="it-IT" i="1" dirty="0">
                <a:latin typeface="Helvetica" pitchFamily="2" charset="0"/>
              </a:rPr>
              <a:t>i</a:t>
            </a:r>
            <a:r>
              <a:rPr lang="it-IT" i="1" dirty="0">
                <a:effectLst/>
                <a:latin typeface="Helvetica" pitchFamily="2" charset="0"/>
              </a:rPr>
              <a:t>l ripristino dei depositi cauzionali già incamerati[…]</a:t>
            </a:r>
          </a:p>
          <a:p>
            <a:pPr algn="just">
              <a:buNone/>
            </a:pPr>
            <a:endParaRPr lang="it-IT" i="1" dirty="0">
              <a:effectLst/>
              <a:latin typeface="Helvetica" pitchFamily="2" charset="0"/>
            </a:endParaRPr>
          </a:p>
          <a:p>
            <a:pPr algn="just">
              <a:buNone/>
            </a:pPr>
            <a:r>
              <a:rPr lang="it-IT" i="1" dirty="0">
                <a:effectLst/>
                <a:latin typeface="Helvetica" pitchFamily="2" charset="0"/>
              </a:rPr>
              <a:t>[…] Come esposto da taluni creditori che si sono costituiti nel procedimento</a:t>
            </a:r>
            <a:r>
              <a:rPr lang="it-IT" dirty="0">
                <a:latin typeface="Helvetica" pitchFamily="2" charset="0"/>
              </a:rPr>
              <a:t> </a:t>
            </a:r>
            <a:r>
              <a:rPr lang="it-IT" i="1" dirty="0">
                <a:effectLst/>
                <a:latin typeface="Helvetica" pitchFamily="2" charset="0"/>
              </a:rPr>
              <a:t>gli effetti di un inadempimento persistente e attuale in rapporti di durata </a:t>
            </a:r>
            <a:r>
              <a:rPr lang="it-IT" b="1" i="1" dirty="0">
                <a:effectLst/>
                <a:latin typeface="Helvetica" pitchFamily="2" charset="0"/>
              </a:rPr>
              <a:t>può impattare in</a:t>
            </a:r>
            <a:r>
              <a:rPr lang="it-IT" b="1" dirty="0">
                <a:latin typeface="Helvetica" pitchFamily="2" charset="0"/>
              </a:rPr>
              <a:t> </a:t>
            </a:r>
            <a:r>
              <a:rPr lang="it-IT" b="1" i="1" dirty="0">
                <a:effectLst/>
                <a:latin typeface="Helvetica" pitchFamily="2" charset="0"/>
              </a:rPr>
              <a:t>modo rilevante sull’equilibrio economico-finanziario dei creditori,</a:t>
            </a:r>
            <a:r>
              <a:rPr lang="it-IT" i="1" dirty="0">
                <a:effectLst/>
                <a:latin typeface="Helvetica" pitchFamily="2" charset="0"/>
              </a:rPr>
              <a:t> sino anche a</a:t>
            </a:r>
            <a:r>
              <a:rPr lang="it-IT" dirty="0">
                <a:latin typeface="Helvetica" pitchFamily="2" charset="0"/>
              </a:rPr>
              <a:t> </a:t>
            </a:r>
            <a:r>
              <a:rPr lang="it-IT" i="1" dirty="0">
                <a:effectLst/>
                <a:latin typeface="Helvetica" pitchFamily="2" charset="0"/>
              </a:rPr>
              <a:t>comprometterne la capacità di reggere il sacrificio richiesto[…] </a:t>
            </a:r>
          </a:p>
          <a:p>
            <a:pPr algn="just">
              <a:buNone/>
            </a:pPr>
            <a:endParaRPr lang="it-IT" i="1" dirty="0">
              <a:effectLst/>
              <a:latin typeface="Helvetica" pitchFamily="2" charset="0"/>
            </a:endParaRPr>
          </a:p>
          <a:p>
            <a:pPr algn="just">
              <a:buNone/>
            </a:pPr>
            <a:r>
              <a:rPr lang="it-IT" i="1" dirty="0">
                <a:effectLst/>
                <a:latin typeface="Helvetica" pitchFamily="2" charset="0"/>
              </a:rPr>
              <a:t>[…] in tal caso, </a:t>
            </a:r>
            <a:r>
              <a:rPr lang="it-IT" i="1" dirty="0">
                <a:solidFill>
                  <a:srgbClr val="FF0000"/>
                </a:solidFill>
                <a:effectLst/>
                <a:latin typeface="Helvetica" pitchFamily="2" charset="0"/>
              </a:rPr>
              <a:t>le misure cautelari richieste</a:t>
            </a:r>
            <a:r>
              <a:rPr lang="it-IT" i="1" dirty="0">
                <a:effectLst/>
                <a:latin typeface="Helvetica" pitchFamily="2" charset="0"/>
              </a:rPr>
              <a:t>, di fatto, </a:t>
            </a:r>
            <a:r>
              <a:rPr lang="it-IT" b="1" i="1" dirty="0">
                <a:effectLst/>
                <a:highlight>
                  <a:srgbClr val="FFFF00"/>
                </a:highlight>
                <a:latin typeface="Helvetica" pitchFamily="2" charset="0"/>
              </a:rPr>
              <a:t>facoltizzerebbero le istanti a non</a:t>
            </a:r>
            <a:r>
              <a:rPr lang="it-IT" b="1" dirty="0">
                <a:highlight>
                  <a:srgbClr val="FFFF00"/>
                </a:highlight>
                <a:latin typeface="Helvetica" pitchFamily="2" charset="0"/>
              </a:rPr>
              <a:t> </a:t>
            </a:r>
            <a:r>
              <a:rPr lang="it-IT" b="1" i="1" dirty="0">
                <a:effectLst/>
                <a:highlight>
                  <a:srgbClr val="FFFF00"/>
                </a:highlight>
                <a:latin typeface="Helvetica" pitchFamily="2" charset="0"/>
              </a:rPr>
              <a:t>adempiere alle obbligazioni correnti senza consentire alla controparte di accedere agli</a:t>
            </a:r>
            <a:r>
              <a:rPr lang="it-IT" b="1" dirty="0">
                <a:highlight>
                  <a:srgbClr val="FFFF00"/>
                </a:highlight>
                <a:latin typeface="Helvetica" pitchFamily="2" charset="0"/>
              </a:rPr>
              <a:t> </a:t>
            </a:r>
            <a:r>
              <a:rPr lang="it-IT" b="1" i="1" dirty="0">
                <a:effectLst/>
                <a:highlight>
                  <a:srgbClr val="FFFF00"/>
                </a:highlight>
                <a:latin typeface="Helvetica" pitchFamily="2" charset="0"/>
              </a:rPr>
              <a:t>ordinari rimedi negoziali</a:t>
            </a:r>
            <a:r>
              <a:rPr lang="it-IT" i="1" dirty="0">
                <a:effectLst/>
                <a:latin typeface="Helvetica" pitchFamily="2" charset="0"/>
              </a:rPr>
              <a:t>, per cui in concreto si finirebbe per alterare l’equilibrio contrattuale </a:t>
            </a:r>
            <a:r>
              <a:rPr lang="it-IT" i="1" dirty="0">
                <a:latin typeface="Helvetica" pitchFamily="2" charset="0"/>
              </a:rPr>
              <a:t>t</a:t>
            </a:r>
            <a:r>
              <a:rPr lang="it-IT" i="1" dirty="0">
                <a:effectLst/>
                <a:latin typeface="Helvetica" pitchFamily="2" charset="0"/>
              </a:rPr>
              <a:t>ra le parti, proprio con riferimento ad un importante contratto in corso di esecuzione</a:t>
            </a:r>
            <a:endParaRPr lang="it-IT" dirty="0">
              <a:effectLst/>
              <a:latin typeface="Helvetica" pitchFamily="2" charset="0"/>
            </a:endParaRPr>
          </a:p>
          <a:p>
            <a:pPr algn="just">
              <a:buNone/>
            </a:pPr>
            <a:endParaRPr lang="it-IT" dirty="0">
              <a:effectLst/>
              <a:latin typeface="Helvetica" pitchFamily="2" charset="0"/>
            </a:endParaRPr>
          </a:p>
        </p:txBody>
      </p:sp>
    </p:spTree>
    <p:extLst>
      <p:ext uri="{BB962C8B-B14F-4D97-AF65-F5344CB8AC3E}">
        <p14:creationId xmlns:p14="http://schemas.microsoft.com/office/powerpoint/2010/main" val="243551764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ext Box 1">
            <a:extLst>
              <a:ext uri="{FF2B5EF4-FFF2-40B4-BE49-F238E27FC236}">
                <a16:creationId xmlns:a16="http://schemas.microsoft.com/office/drawing/2014/main" id="{B823CB0D-CFC1-8BC8-3E74-7942A7EDF3FF}"/>
              </a:ext>
            </a:extLst>
          </p:cNvPr>
          <p:cNvSpPr txBox="1">
            <a:spLocks noChangeArrowheads="1"/>
          </p:cNvSpPr>
          <p:nvPr/>
        </p:nvSpPr>
        <p:spPr bwMode="auto">
          <a:xfrm>
            <a:off x="1980049" y="273629"/>
            <a:ext cx="8224703" cy="11406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F"/>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lvl1pPr>
              <a:lnSpc>
                <a:spcPct val="93000"/>
              </a:lnSpc>
              <a:spcAft>
                <a:spcPts val="1425"/>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sz="800" u="sng">
                <a:solidFill>
                  <a:srgbClr val="000000"/>
                </a:solidFill>
                <a:latin typeface="Arial" panose="020B0604020202020204" pitchFamily="34" charset="0"/>
                <a:ea typeface="Arial Unicode MS" panose="020B0604020202020204" pitchFamily="34" charset="-128"/>
                <a:cs typeface="Arial Unicode MS" panose="020B0604020202020204" pitchFamily="34" charset="-128"/>
              </a:defRPr>
            </a:lvl1pPr>
            <a:lvl2pPr>
              <a:lnSpc>
                <a:spcPct val="93000"/>
              </a:lnSpc>
              <a:spcAft>
                <a:spcPts val="1138"/>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sz="2600">
                <a:solidFill>
                  <a:srgbClr val="000000"/>
                </a:solidFill>
                <a:latin typeface="Arial" panose="020B0604020202020204" pitchFamily="34" charset="0"/>
                <a:ea typeface="Arial Unicode MS" panose="020B0604020202020204" pitchFamily="34" charset="-128"/>
                <a:cs typeface="Arial Unicode MS" panose="020B0604020202020204" pitchFamily="34" charset="-128"/>
              </a:defRPr>
            </a:lvl2pPr>
            <a:lvl3pPr>
              <a:lnSpc>
                <a:spcPct val="93000"/>
              </a:lnSpc>
              <a:spcAft>
                <a:spcPts val="85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sz="2400">
                <a:solidFill>
                  <a:srgbClr val="000000"/>
                </a:solidFill>
                <a:latin typeface="Arial" panose="020B0604020202020204" pitchFamily="34" charset="0"/>
                <a:ea typeface="Arial Unicode MS" panose="020B0604020202020204" pitchFamily="34" charset="-128"/>
                <a:cs typeface="Arial Unicode MS" panose="020B0604020202020204" pitchFamily="34" charset="-128"/>
              </a:defRPr>
            </a:lvl3pPr>
            <a:lvl4pPr>
              <a:lnSpc>
                <a:spcPct val="93000"/>
              </a:lnSpc>
              <a:spcAft>
                <a:spcPts val="575"/>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sz="2000">
                <a:solidFill>
                  <a:srgbClr val="000000"/>
                </a:solidFill>
                <a:latin typeface="Arial" panose="020B0604020202020204" pitchFamily="34" charset="0"/>
                <a:ea typeface="Arial Unicode MS" panose="020B0604020202020204" pitchFamily="34" charset="-128"/>
                <a:cs typeface="Arial Unicode MS" panose="020B0604020202020204" pitchFamily="34" charset="-128"/>
              </a:defRPr>
            </a:lvl4pPr>
            <a:lvl5pPr>
              <a:lnSpc>
                <a:spcPct val="93000"/>
              </a:lnSpc>
              <a:spcAft>
                <a:spcPts val="288"/>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sz="2000">
                <a:solidFill>
                  <a:srgbClr val="000000"/>
                </a:solidFill>
                <a:latin typeface="Arial" panose="020B0604020202020204" pitchFamily="34" charset="0"/>
                <a:ea typeface="Arial Unicode MS" panose="020B0604020202020204" pitchFamily="34" charset="-128"/>
                <a:cs typeface="Arial Unicode MS" panose="020B0604020202020204" pitchFamily="34" charset="-128"/>
              </a:defRPr>
            </a:lvl5pPr>
            <a:lvl6pPr marL="2514600" indent="-228600" defTabSz="449263" eaLnBrk="0" fontAlgn="base" hangingPunct="0">
              <a:lnSpc>
                <a:spcPct val="93000"/>
              </a:lnSpc>
              <a:spcBef>
                <a:spcPct val="0"/>
              </a:spcBef>
              <a:spcAft>
                <a:spcPts val="288"/>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sz="2000">
                <a:solidFill>
                  <a:srgbClr val="000000"/>
                </a:solidFill>
                <a:latin typeface="Arial" panose="020B0604020202020204" pitchFamily="34" charset="0"/>
                <a:ea typeface="Arial Unicode MS" panose="020B0604020202020204" pitchFamily="34" charset="-128"/>
                <a:cs typeface="Arial Unicode MS" panose="020B0604020202020204" pitchFamily="34" charset="-128"/>
              </a:defRPr>
            </a:lvl6pPr>
            <a:lvl7pPr marL="2971800" indent="-228600" defTabSz="449263" eaLnBrk="0" fontAlgn="base" hangingPunct="0">
              <a:lnSpc>
                <a:spcPct val="93000"/>
              </a:lnSpc>
              <a:spcBef>
                <a:spcPct val="0"/>
              </a:spcBef>
              <a:spcAft>
                <a:spcPts val="288"/>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sz="2000">
                <a:solidFill>
                  <a:srgbClr val="000000"/>
                </a:solidFill>
                <a:latin typeface="Arial" panose="020B0604020202020204" pitchFamily="34" charset="0"/>
                <a:ea typeface="Arial Unicode MS" panose="020B0604020202020204" pitchFamily="34" charset="-128"/>
                <a:cs typeface="Arial Unicode MS" panose="020B0604020202020204" pitchFamily="34" charset="-128"/>
              </a:defRPr>
            </a:lvl7pPr>
            <a:lvl8pPr marL="3429000" indent="-228600" defTabSz="449263" eaLnBrk="0" fontAlgn="base" hangingPunct="0">
              <a:lnSpc>
                <a:spcPct val="93000"/>
              </a:lnSpc>
              <a:spcBef>
                <a:spcPct val="0"/>
              </a:spcBef>
              <a:spcAft>
                <a:spcPts val="288"/>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sz="2000">
                <a:solidFill>
                  <a:srgbClr val="000000"/>
                </a:solidFill>
                <a:latin typeface="Arial" panose="020B0604020202020204" pitchFamily="34" charset="0"/>
                <a:ea typeface="Arial Unicode MS" panose="020B0604020202020204" pitchFamily="34" charset="-128"/>
                <a:cs typeface="Arial Unicode MS" panose="020B0604020202020204" pitchFamily="34" charset="-128"/>
              </a:defRPr>
            </a:lvl8pPr>
            <a:lvl9pPr marL="3886200" indent="-228600" defTabSz="449263" eaLnBrk="0" fontAlgn="base" hangingPunct="0">
              <a:lnSpc>
                <a:spcPct val="93000"/>
              </a:lnSpc>
              <a:spcBef>
                <a:spcPct val="0"/>
              </a:spcBef>
              <a:spcAft>
                <a:spcPts val="288"/>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sz="2000">
                <a:solidFill>
                  <a:srgbClr val="000000"/>
                </a:solidFill>
                <a:latin typeface="Arial" panose="020B0604020202020204" pitchFamily="34" charset="0"/>
                <a:ea typeface="Arial Unicode MS" panose="020B0604020202020204" pitchFamily="34" charset="-128"/>
                <a:cs typeface="Arial Unicode MS" panose="020B0604020202020204" pitchFamily="34" charset="-128"/>
              </a:defRPr>
            </a:lvl9pPr>
          </a:lstStyle>
          <a:p>
            <a:pPr algn="ctr" eaLnBrk="1">
              <a:spcAft>
                <a:spcPct val="0"/>
              </a:spcAft>
              <a:buClrTx/>
              <a:buFontTx/>
              <a:buNone/>
            </a:pPr>
            <a:r>
              <a:rPr lang="it-IT" altLang="it-IT" sz="3992" u="none"/>
              <a:t>Misure cautelari</a:t>
            </a:r>
            <a:br>
              <a:rPr lang="it-IT" altLang="it-IT" sz="3992" u="none"/>
            </a:br>
            <a:r>
              <a:rPr lang="it-IT" altLang="it-IT" sz="2540" u="none"/>
              <a:t>(la definizione del CCI)</a:t>
            </a:r>
          </a:p>
        </p:txBody>
      </p:sp>
      <p:sp>
        <p:nvSpPr>
          <p:cNvPr id="16387" name="Text Box 2">
            <a:extLst>
              <a:ext uri="{FF2B5EF4-FFF2-40B4-BE49-F238E27FC236}">
                <a16:creationId xmlns:a16="http://schemas.microsoft.com/office/drawing/2014/main" id="{EBBC172E-3E4E-076F-089A-5C58FE58813F}"/>
              </a:ext>
            </a:extLst>
          </p:cNvPr>
          <p:cNvSpPr txBox="1">
            <a:spLocks noChangeArrowheads="1"/>
          </p:cNvSpPr>
          <p:nvPr/>
        </p:nvSpPr>
        <p:spPr bwMode="auto">
          <a:xfrm>
            <a:off x="381000" y="1414229"/>
            <a:ext cx="10972799" cy="4453171"/>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F"/>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25474" rIns="0" bIns="0"/>
          <a:lstStyle>
            <a:lvl1pPr marL="342900" indent="-306388">
              <a:lnSpc>
                <a:spcPct val="93000"/>
              </a:lnSpc>
              <a:spcAft>
                <a:spcPts val="1425"/>
              </a:spcAft>
              <a:buClr>
                <a:srgbClr val="000000"/>
              </a:buClr>
              <a:buSzPct val="100000"/>
              <a:buFont typeface="Times New Roman" panose="02020603050405020304" pitchFamily="18" charset="0"/>
              <a:tabLst>
                <a:tab pos="34290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sz="800" u="sng">
                <a:solidFill>
                  <a:srgbClr val="000000"/>
                </a:solidFill>
                <a:latin typeface="Arial" panose="020B0604020202020204" pitchFamily="34" charset="0"/>
                <a:ea typeface="Arial Unicode MS" panose="020B0604020202020204" pitchFamily="34" charset="-128"/>
                <a:cs typeface="Arial Unicode MS" panose="020B0604020202020204" pitchFamily="34" charset="-128"/>
              </a:defRPr>
            </a:lvl1pPr>
            <a:lvl2pPr>
              <a:lnSpc>
                <a:spcPct val="93000"/>
              </a:lnSpc>
              <a:spcAft>
                <a:spcPts val="1138"/>
              </a:spcAft>
              <a:buClr>
                <a:srgbClr val="000000"/>
              </a:buClr>
              <a:buSzPct val="100000"/>
              <a:buFont typeface="Times New Roman" panose="02020603050405020304" pitchFamily="18" charset="0"/>
              <a:tabLst>
                <a:tab pos="34290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sz="2600">
                <a:solidFill>
                  <a:srgbClr val="000000"/>
                </a:solidFill>
                <a:latin typeface="Arial" panose="020B0604020202020204" pitchFamily="34" charset="0"/>
                <a:ea typeface="Arial Unicode MS" panose="020B0604020202020204" pitchFamily="34" charset="-128"/>
                <a:cs typeface="Arial Unicode MS" panose="020B0604020202020204" pitchFamily="34" charset="-128"/>
              </a:defRPr>
            </a:lvl2pPr>
            <a:lvl3pPr>
              <a:lnSpc>
                <a:spcPct val="93000"/>
              </a:lnSpc>
              <a:spcAft>
                <a:spcPts val="850"/>
              </a:spcAft>
              <a:buClr>
                <a:srgbClr val="000000"/>
              </a:buClr>
              <a:buSzPct val="100000"/>
              <a:buFont typeface="Times New Roman" panose="02020603050405020304" pitchFamily="18" charset="0"/>
              <a:tabLst>
                <a:tab pos="34290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sz="2400">
                <a:solidFill>
                  <a:srgbClr val="000000"/>
                </a:solidFill>
                <a:latin typeface="Arial" panose="020B0604020202020204" pitchFamily="34" charset="0"/>
                <a:ea typeface="Arial Unicode MS" panose="020B0604020202020204" pitchFamily="34" charset="-128"/>
                <a:cs typeface="Arial Unicode MS" panose="020B0604020202020204" pitchFamily="34" charset="-128"/>
              </a:defRPr>
            </a:lvl3pPr>
            <a:lvl4pPr>
              <a:lnSpc>
                <a:spcPct val="93000"/>
              </a:lnSpc>
              <a:spcAft>
                <a:spcPts val="575"/>
              </a:spcAft>
              <a:buClr>
                <a:srgbClr val="000000"/>
              </a:buClr>
              <a:buSzPct val="100000"/>
              <a:buFont typeface="Times New Roman" panose="02020603050405020304" pitchFamily="18" charset="0"/>
              <a:tabLst>
                <a:tab pos="34290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sz="2000">
                <a:solidFill>
                  <a:srgbClr val="000000"/>
                </a:solidFill>
                <a:latin typeface="Arial" panose="020B0604020202020204" pitchFamily="34" charset="0"/>
                <a:ea typeface="Arial Unicode MS" panose="020B0604020202020204" pitchFamily="34" charset="-128"/>
                <a:cs typeface="Arial Unicode MS" panose="020B0604020202020204" pitchFamily="34" charset="-128"/>
              </a:defRPr>
            </a:lvl4pPr>
            <a:lvl5pPr>
              <a:lnSpc>
                <a:spcPct val="93000"/>
              </a:lnSpc>
              <a:spcAft>
                <a:spcPts val="288"/>
              </a:spcAft>
              <a:buClr>
                <a:srgbClr val="000000"/>
              </a:buClr>
              <a:buSzPct val="100000"/>
              <a:buFont typeface="Times New Roman" panose="02020603050405020304" pitchFamily="18" charset="0"/>
              <a:tabLst>
                <a:tab pos="34290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sz="2000">
                <a:solidFill>
                  <a:srgbClr val="000000"/>
                </a:solidFill>
                <a:latin typeface="Arial" panose="020B0604020202020204" pitchFamily="34" charset="0"/>
                <a:ea typeface="Arial Unicode MS" panose="020B0604020202020204" pitchFamily="34" charset="-128"/>
                <a:cs typeface="Arial Unicode MS" panose="020B0604020202020204" pitchFamily="34" charset="-128"/>
              </a:defRPr>
            </a:lvl5pPr>
            <a:lvl6pPr marL="2514600" indent="-228600" defTabSz="449263" eaLnBrk="0" fontAlgn="base" hangingPunct="0">
              <a:lnSpc>
                <a:spcPct val="93000"/>
              </a:lnSpc>
              <a:spcBef>
                <a:spcPct val="0"/>
              </a:spcBef>
              <a:spcAft>
                <a:spcPts val="288"/>
              </a:spcAft>
              <a:buClr>
                <a:srgbClr val="000000"/>
              </a:buClr>
              <a:buSzPct val="100000"/>
              <a:buFont typeface="Times New Roman" panose="02020603050405020304" pitchFamily="18" charset="0"/>
              <a:tabLst>
                <a:tab pos="34290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sz="2000">
                <a:solidFill>
                  <a:srgbClr val="000000"/>
                </a:solidFill>
                <a:latin typeface="Arial" panose="020B0604020202020204" pitchFamily="34" charset="0"/>
                <a:ea typeface="Arial Unicode MS" panose="020B0604020202020204" pitchFamily="34" charset="-128"/>
                <a:cs typeface="Arial Unicode MS" panose="020B0604020202020204" pitchFamily="34" charset="-128"/>
              </a:defRPr>
            </a:lvl6pPr>
            <a:lvl7pPr marL="2971800" indent="-228600" defTabSz="449263" eaLnBrk="0" fontAlgn="base" hangingPunct="0">
              <a:lnSpc>
                <a:spcPct val="93000"/>
              </a:lnSpc>
              <a:spcBef>
                <a:spcPct val="0"/>
              </a:spcBef>
              <a:spcAft>
                <a:spcPts val="288"/>
              </a:spcAft>
              <a:buClr>
                <a:srgbClr val="000000"/>
              </a:buClr>
              <a:buSzPct val="100000"/>
              <a:buFont typeface="Times New Roman" panose="02020603050405020304" pitchFamily="18" charset="0"/>
              <a:tabLst>
                <a:tab pos="34290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sz="2000">
                <a:solidFill>
                  <a:srgbClr val="000000"/>
                </a:solidFill>
                <a:latin typeface="Arial" panose="020B0604020202020204" pitchFamily="34" charset="0"/>
                <a:ea typeface="Arial Unicode MS" panose="020B0604020202020204" pitchFamily="34" charset="-128"/>
                <a:cs typeface="Arial Unicode MS" panose="020B0604020202020204" pitchFamily="34" charset="-128"/>
              </a:defRPr>
            </a:lvl7pPr>
            <a:lvl8pPr marL="3429000" indent="-228600" defTabSz="449263" eaLnBrk="0" fontAlgn="base" hangingPunct="0">
              <a:lnSpc>
                <a:spcPct val="93000"/>
              </a:lnSpc>
              <a:spcBef>
                <a:spcPct val="0"/>
              </a:spcBef>
              <a:spcAft>
                <a:spcPts val="288"/>
              </a:spcAft>
              <a:buClr>
                <a:srgbClr val="000000"/>
              </a:buClr>
              <a:buSzPct val="100000"/>
              <a:buFont typeface="Times New Roman" panose="02020603050405020304" pitchFamily="18" charset="0"/>
              <a:tabLst>
                <a:tab pos="34290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sz="2000">
                <a:solidFill>
                  <a:srgbClr val="000000"/>
                </a:solidFill>
                <a:latin typeface="Arial" panose="020B0604020202020204" pitchFamily="34" charset="0"/>
                <a:ea typeface="Arial Unicode MS" panose="020B0604020202020204" pitchFamily="34" charset="-128"/>
                <a:cs typeface="Arial Unicode MS" panose="020B0604020202020204" pitchFamily="34" charset="-128"/>
              </a:defRPr>
            </a:lvl8pPr>
            <a:lvl9pPr marL="3886200" indent="-228600" defTabSz="449263" eaLnBrk="0" fontAlgn="base" hangingPunct="0">
              <a:lnSpc>
                <a:spcPct val="93000"/>
              </a:lnSpc>
              <a:spcBef>
                <a:spcPct val="0"/>
              </a:spcBef>
              <a:spcAft>
                <a:spcPts val="288"/>
              </a:spcAft>
              <a:buClr>
                <a:srgbClr val="000000"/>
              </a:buClr>
              <a:buSzPct val="100000"/>
              <a:buFont typeface="Times New Roman" panose="02020603050405020304" pitchFamily="18" charset="0"/>
              <a:tabLst>
                <a:tab pos="34290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sz="2000">
                <a:solidFill>
                  <a:srgbClr val="000000"/>
                </a:solidFill>
                <a:latin typeface="Arial" panose="020B0604020202020204" pitchFamily="34" charset="0"/>
                <a:ea typeface="Arial Unicode MS" panose="020B0604020202020204" pitchFamily="34" charset="-128"/>
                <a:cs typeface="Arial Unicode MS" panose="020B0604020202020204" pitchFamily="34" charset="-128"/>
              </a:defRPr>
            </a:lvl9pPr>
          </a:lstStyle>
          <a:p>
            <a:pPr algn="just" eaLnBrk="1">
              <a:buClrTx/>
              <a:buFontTx/>
              <a:buNone/>
            </a:pPr>
            <a:endParaRPr lang="it-IT" altLang="it-IT" sz="2359" dirty="0"/>
          </a:p>
          <a:p>
            <a:pPr algn="just" eaLnBrk="1">
              <a:buClrTx/>
              <a:buFontTx/>
              <a:buNone/>
            </a:pPr>
            <a:endParaRPr lang="it-IT" altLang="it-IT" sz="2359" dirty="0"/>
          </a:p>
          <a:p>
            <a:pPr algn="just" eaLnBrk="1">
              <a:buClrTx/>
              <a:buFontTx/>
              <a:buNone/>
            </a:pPr>
            <a:r>
              <a:rPr lang="it-IT" altLang="it-IT" sz="2359" u="none" dirty="0"/>
              <a:t>Art. 2 Lett. </a:t>
            </a:r>
            <a:r>
              <a:rPr lang="it-IT" altLang="it-IT" sz="2359" u="none" dirty="0" err="1"/>
              <a:t>q</a:t>
            </a:r>
            <a:r>
              <a:rPr lang="it-IT" altLang="it-IT" sz="2359" u="none" dirty="0"/>
              <a:t>) «misure cautelari»: </a:t>
            </a:r>
          </a:p>
          <a:p>
            <a:pPr algn="just" eaLnBrk="1">
              <a:buClrTx/>
              <a:buFontTx/>
              <a:buNone/>
            </a:pPr>
            <a:r>
              <a:rPr lang="it-IT" altLang="it-IT" sz="2359" i="1" u="none" dirty="0"/>
              <a:t>  i provvedimenti cautelari emessi dal giudice competente a </a:t>
            </a:r>
            <a:r>
              <a:rPr lang="it-IT" altLang="it-IT" sz="2359" b="1" i="1" u="none" dirty="0"/>
              <a:t>tutela del patrimonio o dell'impresa</a:t>
            </a:r>
            <a:r>
              <a:rPr lang="it-IT" altLang="it-IT" sz="2359" i="1" u="none" dirty="0"/>
              <a:t> del debitore, che appaiano secondo le circostanze più </a:t>
            </a:r>
            <a:r>
              <a:rPr lang="it-IT" altLang="it-IT" sz="2359" b="1" i="1" u="none" dirty="0"/>
              <a:t>idonei ad assicurare provvisoriamente </a:t>
            </a:r>
            <a:r>
              <a:rPr lang="it-IT" altLang="it-IT" sz="2359" i="1" u="none" dirty="0">
                <a:solidFill>
                  <a:srgbClr val="FF0000"/>
                </a:solidFill>
              </a:rPr>
              <a:t>il buon esito delle trattative*,</a:t>
            </a:r>
            <a:r>
              <a:rPr lang="it-IT" altLang="it-IT" sz="2359" b="1" i="1" u="none" dirty="0">
                <a:solidFill>
                  <a:srgbClr val="FF0000"/>
                </a:solidFill>
              </a:rPr>
              <a:t> </a:t>
            </a:r>
            <a:r>
              <a:rPr lang="it-IT" altLang="it-IT" sz="2359" i="1" u="none" dirty="0">
                <a:solidFill>
                  <a:schemeClr val="tx1"/>
                </a:solidFill>
              </a:rPr>
              <a:t>gli effetti degli strumenti di regolazione della crisi e dell'insolvenza e delle procedure di insolvenza e l’attuazione delle relative decisioni</a:t>
            </a:r>
          </a:p>
          <a:p>
            <a:pPr algn="just" eaLnBrk="1">
              <a:buClrTx/>
              <a:buFontTx/>
              <a:buNone/>
            </a:pPr>
            <a:endParaRPr lang="it-IT" altLang="it-IT" sz="2359" i="1" u="none" dirty="0">
              <a:solidFill>
                <a:schemeClr val="tx1"/>
              </a:solidFill>
            </a:endParaRPr>
          </a:p>
          <a:p>
            <a:pPr>
              <a:buNone/>
            </a:pPr>
            <a:r>
              <a:rPr lang="it-IT" altLang="it-IT" sz="2000" i="1" u="none" dirty="0">
                <a:solidFill>
                  <a:schemeClr val="tx1"/>
                </a:solidFill>
              </a:rPr>
              <a:t>* </a:t>
            </a:r>
            <a:r>
              <a:rPr lang="it-IT" sz="2000" i="1" u="none" dirty="0">
                <a:solidFill>
                  <a:srgbClr val="FF0000"/>
                </a:solidFill>
              </a:rPr>
              <a:t>Testo aggiornato al Decreto legislativo del 13 settembre 2024 n. 136</a:t>
            </a:r>
          </a:p>
          <a:p>
            <a:pPr algn="just" eaLnBrk="1">
              <a:buClrTx/>
              <a:buFontTx/>
              <a:buNone/>
            </a:pPr>
            <a:endParaRPr lang="it-IT" altLang="it-IT" sz="2359" i="1" u="none" dirty="0">
              <a:solidFill>
                <a:schemeClr val="tx1"/>
              </a:solidFill>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a:extLst>
              <a:ext uri="{FF2B5EF4-FFF2-40B4-BE49-F238E27FC236}">
                <a16:creationId xmlns:a16="http://schemas.microsoft.com/office/drawing/2014/main" id="{33FAF1AB-3D42-6DE3-E3B6-617F1D1E623E}"/>
              </a:ext>
            </a:extLst>
          </p:cNvPr>
          <p:cNvSpPr txBox="1"/>
          <p:nvPr/>
        </p:nvSpPr>
        <p:spPr>
          <a:xfrm>
            <a:off x="609600" y="1600200"/>
            <a:ext cx="10744200" cy="3139321"/>
          </a:xfrm>
          <a:prstGeom prst="rect">
            <a:avLst/>
          </a:prstGeom>
          <a:noFill/>
        </p:spPr>
        <p:txBody>
          <a:bodyPr wrap="square" rtlCol="0">
            <a:spAutoFit/>
          </a:bodyPr>
          <a:lstStyle/>
          <a:p>
            <a:pPr algn="just">
              <a:buNone/>
            </a:pPr>
            <a:r>
              <a:rPr lang="it-IT" i="1" dirty="0">
                <a:effectLst/>
                <a:latin typeface="Helvetica" pitchFamily="2" charset="0"/>
              </a:rPr>
              <a:t>[…] Si osservi che </a:t>
            </a:r>
            <a:r>
              <a:rPr lang="it-IT" i="1" dirty="0">
                <a:solidFill>
                  <a:srgbClr val="FF0000"/>
                </a:solidFill>
                <a:effectLst/>
                <a:latin typeface="Helvetica" pitchFamily="2" charset="0"/>
              </a:rPr>
              <a:t>neppure nelle procedure concorsuali </a:t>
            </a:r>
            <a:r>
              <a:rPr lang="it-IT" i="1" dirty="0">
                <a:effectLst/>
                <a:latin typeface="Helvetica" pitchFamily="2" charset="0"/>
              </a:rPr>
              <a:t>i contratti pendenti possono essere</a:t>
            </a:r>
            <a:r>
              <a:rPr lang="it-IT" dirty="0">
                <a:latin typeface="Helvetica" pitchFamily="2" charset="0"/>
              </a:rPr>
              <a:t> </a:t>
            </a:r>
            <a:r>
              <a:rPr lang="it-IT" i="1" dirty="0">
                <a:effectLst/>
                <a:latin typeface="Helvetica" pitchFamily="2" charset="0"/>
              </a:rPr>
              <a:t>proseguiti senza il reciproco regolare adempimento delle obbligazioni poste a carico delle</a:t>
            </a:r>
            <a:r>
              <a:rPr lang="it-IT" dirty="0">
                <a:latin typeface="Helvetica" pitchFamily="2" charset="0"/>
              </a:rPr>
              <a:t> </a:t>
            </a:r>
            <a:r>
              <a:rPr lang="it-IT" i="1" dirty="0">
                <a:effectLst/>
                <a:latin typeface="Helvetica" pitchFamily="2" charset="0"/>
              </a:rPr>
              <a:t>parti (artt.97, 172 CCII).</a:t>
            </a:r>
            <a:endParaRPr lang="it-IT" dirty="0">
              <a:effectLst/>
              <a:latin typeface="Helvetica" pitchFamily="2" charset="0"/>
            </a:endParaRPr>
          </a:p>
          <a:p>
            <a:pPr algn="just"/>
            <a:endParaRPr lang="it-IT" dirty="0"/>
          </a:p>
          <a:p>
            <a:pPr algn="just">
              <a:buNone/>
            </a:pPr>
            <a:r>
              <a:rPr lang="it-IT" i="1" dirty="0">
                <a:effectLst/>
                <a:latin typeface="Helvetica" pitchFamily="2" charset="0"/>
              </a:rPr>
              <a:t>[…] dal piano di tesoreria depositato il 16.6.2025 e aggiornato a seguito di specifica</a:t>
            </a:r>
            <a:r>
              <a:rPr lang="it-IT" dirty="0">
                <a:latin typeface="Helvetica" pitchFamily="2" charset="0"/>
              </a:rPr>
              <a:t> </a:t>
            </a:r>
            <a:r>
              <a:rPr lang="it-IT" i="1" dirty="0">
                <a:effectLst/>
                <a:latin typeface="Helvetica" pitchFamily="2" charset="0"/>
              </a:rPr>
              <a:t>richiesta, emerge che il piano di tesoreria, in realtà, si regge – già all’attualità - </a:t>
            </a:r>
            <a:r>
              <a:rPr lang="it-IT" i="1" dirty="0">
                <a:solidFill>
                  <a:srgbClr val="FF0000"/>
                </a:solidFill>
                <a:effectLst/>
                <a:latin typeface="Helvetica" pitchFamily="2" charset="0"/>
              </a:rPr>
              <a:t>anche sul</a:t>
            </a:r>
            <a:r>
              <a:rPr lang="it-IT" dirty="0">
                <a:solidFill>
                  <a:srgbClr val="FF0000"/>
                </a:solidFill>
                <a:latin typeface="Helvetica" pitchFamily="2" charset="0"/>
              </a:rPr>
              <a:t> </a:t>
            </a:r>
            <a:r>
              <a:rPr lang="it-IT" i="1" dirty="0">
                <a:solidFill>
                  <a:srgbClr val="FF0000"/>
                </a:solidFill>
                <a:effectLst/>
                <a:latin typeface="Helvetica" pitchFamily="2" charset="0"/>
              </a:rPr>
              <a:t>mancato pagamento dei canoni di locazione e dell’energia elettrica</a:t>
            </a:r>
            <a:r>
              <a:rPr lang="it-IT" i="1" dirty="0">
                <a:effectLst/>
                <a:latin typeface="Helvetica" pitchFamily="2" charset="0"/>
              </a:rPr>
              <a:t>, con incremento</a:t>
            </a:r>
            <a:r>
              <a:rPr lang="it-IT" dirty="0">
                <a:latin typeface="Helvetica" pitchFamily="2" charset="0"/>
              </a:rPr>
              <a:t> </a:t>
            </a:r>
            <a:r>
              <a:rPr lang="it-IT" i="1" dirty="0">
                <a:effectLst/>
                <a:latin typeface="Helvetica" pitchFamily="2" charset="0"/>
              </a:rPr>
              <a:t>significativo dell’indebitamento</a:t>
            </a:r>
          </a:p>
          <a:p>
            <a:pPr algn="just">
              <a:buNone/>
            </a:pPr>
            <a:endParaRPr lang="it-IT" i="1" dirty="0">
              <a:latin typeface="Helvetica" pitchFamily="2" charset="0"/>
            </a:endParaRPr>
          </a:p>
          <a:p>
            <a:pPr algn="ctr">
              <a:buNone/>
            </a:pPr>
            <a:r>
              <a:rPr lang="it-IT" i="1" dirty="0">
                <a:effectLst/>
                <a:latin typeface="Helvetica" pitchFamily="2" charset="0"/>
              </a:rPr>
              <a:t>p.q.m.</a:t>
            </a:r>
          </a:p>
          <a:p>
            <a:pPr algn="just">
              <a:buNone/>
            </a:pPr>
            <a:endParaRPr lang="it-IT" i="1" dirty="0">
              <a:latin typeface="Helvetica" pitchFamily="2" charset="0"/>
            </a:endParaRPr>
          </a:p>
          <a:p>
            <a:pPr algn="just">
              <a:buNone/>
            </a:pPr>
            <a:r>
              <a:rPr lang="it-IT" b="1" i="1" dirty="0">
                <a:effectLst/>
                <a:latin typeface="Helvetica" pitchFamily="2" charset="0"/>
              </a:rPr>
              <a:t>Rigetta</a:t>
            </a:r>
            <a:r>
              <a:rPr lang="it-IT" i="1" dirty="0">
                <a:effectLst/>
                <a:latin typeface="Helvetica" pitchFamily="2" charset="0"/>
              </a:rPr>
              <a:t> la domanda cautelare</a:t>
            </a:r>
            <a:endParaRPr lang="it-IT" dirty="0">
              <a:effectLst/>
              <a:latin typeface="Helvetica" pitchFamily="2" charset="0"/>
            </a:endParaRPr>
          </a:p>
          <a:p>
            <a:endParaRPr lang="it-IT" dirty="0"/>
          </a:p>
        </p:txBody>
      </p:sp>
    </p:spTree>
    <p:extLst>
      <p:ext uri="{BB962C8B-B14F-4D97-AF65-F5344CB8AC3E}">
        <p14:creationId xmlns:p14="http://schemas.microsoft.com/office/powerpoint/2010/main" val="66756376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1193533" y="1737867"/>
            <a:ext cx="9967595" cy="0"/>
          </a:xfrm>
          <a:custGeom>
            <a:avLst/>
            <a:gdLst/>
            <a:ahLst/>
            <a:cxnLst/>
            <a:rect l="l" t="t" r="r" b="b"/>
            <a:pathLst>
              <a:path w="9967595">
                <a:moveTo>
                  <a:pt x="0" y="0"/>
                </a:moveTo>
                <a:lnTo>
                  <a:pt x="9966972" y="0"/>
                </a:lnTo>
              </a:path>
            </a:pathLst>
          </a:custGeom>
          <a:ln w="6350">
            <a:solidFill>
              <a:srgbClr val="7E7E7E"/>
            </a:solidFill>
          </a:ln>
        </p:spPr>
        <p:txBody>
          <a:bodyPr wrap="square" lIns="0" tIns="0" rIns="0" bIns="0" rtlCol="0"/>
          <a:lstStyle/>
          <a:p>
            <a:endParaRPr/>
          </a:p>
        </p:txBody>
      </p:sp>
      <p:sp>
        <p:nvSpPr>
          <p:cNvPr id="3" name="object 3"/>
          <p:cNvSpPr txBox="1">
            <a:spLocks noGrp="1"/>
          </p:cNvSpPr>
          <p:nvPr>
            <p:ph type="title"/>
          </p:nvPr>
        </p:nvSpPr>
        <p:spPr>
          <a:xfrm>
            <a:off x="1524000" y="803124"/>
            <a:ext cx="9829800" cy="483081"/>
          </a:xfrm>
          <a:prstGeom prst="rect">
            <a:avLst/>
          </a:prstGeom>
        </p:spPr>
        <p:txBody>
          <a:bodyPr vert="horz" wrap="square" lIns="0" tIns="82550" rIns="0" bIns="0" rtlCol="0">
            <a:spAutoFit/>
          </a:bodyPr>
          <a:lstStyle/>
          <a:p>
            <a:pPr marL="828040" marR="5080" indent="-815975">
              <a:lnSpc>
                <a:spcPts val="3060"/>
              </a:lnSpc>
              <a:spcBef>
                <a:spcPts val="650"/>
              </a:spcBef>
            </a:pPr>
            <a:r>
              <a:rPr lang="it-IT" spc="-50" dirty="0"/>
              <a:t>In sintesi: il contenuto delle  </a:t>
            </a:r>
            <a:r>
              <a:rPr spc="-50" dirty="0"/>
              <a:t>MISURE</a:t>
            </a:r>
            <a:r>
              <a:rPr spc="-125" dirty="0"/>
              <a:t> </a:t>
            </a:r>
            <a:r>
              <a:rPr spc="-50" dirty="0"/>
              <a:t>CAUTELARI </a:t>
            </a:r>
            <a:r>
              <a:rPr spc="-10" dirty="0"/>
              <a:t>ATIPICHE</a:t>
            </a:r>
          </a:p>
        </p:txBody>
      </p:sp>
      <p:sp>
        <p:nvSpPr>
          <p:cNvPr id="4" name="object 4"/>
          <p:cNvSpPr txBox="1"/>
          <p:nvPr/>
        </p:nvSpPr>
        <p:spPr>
          <a:xfrm>
            <a:off x="1069657" y="1905000"/>
            <a:ext cx="10052685" cy="3847848"/>
          </a:xfrm>
          <a:prstGeom prst="rect">
            <a:avLst/>
          </a:prstGeom>
        </p:spPr>
        <p:txBody>
          <a:bodyPr vert="horz" wrap="square" lIns="0" tIns="13335" rIns="0" bIns="0" rtlCol="0">
            <a:spAutoFit/>
          </a:bodyPr>
          <a:lstStyle/>
          <a:p>
            <a:pPr marL="12700">
              <a:lnSpc>
                <a:spcPct val="100000"/>
              </a:lnSpc>
              <a:spcBef>
                <a:spcPts val="105"/>
              </a:spcBef>
            </a:pPr>
            <a:r>
              <a:rPr sz="2000" dirty="0">
                <a:highlight>
                  <a:srgbClr val="FFFF00"/>
                </a:highlight>
                <a:latin typeface="Calibri"/>
                <a:cs typeface="Calibri"/>
              </a:rPr>
              <a:t>Nessun</a:t>
            </a:r>
            <a:r>
              <a:rPr sz="2000" spc="-65" dirty="0">
                <a:highlight>
                  <a:srgbClr val="FFFF00"/>
                </a:highlight>
                <a:latin typeface="Calibri"/>
                <a:cs typeface="Calibri"/>
              </a:rPr>
              <a:t> </a:t>
            </a:r>
            <a:r>
              <a:rPr sz="2000" i="1" dirty="0">
                <a:highlight>
                  <a:srgbClr val="FFFF00"/>
                </a:highlight>
                <a:latin typeface="Calibri"/>
                <a:cs typeface="Calibri"/>
              </a:rPr>
              <a:t>facere</a:t>
            </a:r>
            <a:r>
              <a:rPr sz="2000" spc="-25" dirty="0">
                <a:highlight>
                  <a:srgbClr val="FFFF00"/>
                </a:highlight>
                <a:latin typeface="Calibri"/>
                <a:cs typeface="Calibri"/>
              </a:rPr>
              <a:t> </a:t>
            </a:r>
            <a:r>
              <a:rPr sz="2000" dirty="0">
                <a:highlight>
                  <a:srgbClr val="FFFF00"/>
                </a:highlight>
                <a:latin typeface="Calibri"/>
                <a:cs typeface="Calibri"/>
              </a:rPr>
              <a:t>o</a:t>
            </a:r>
            <a:r>
              <a:rPr sz="2000" spc="-10" dirty="0">
                <a:highlight>
                  <a:srgbClr val="FFFF00"/>
                </a:highlight>
                <a:latin typeface="Calibri"/>
                <a:cs typeface="Calibri"/>
              </a:rPr>
              <a:t> </a:t>
            </a:r>
            <a:r>
              <a:rPr sz="2000" dirty="0">
                <a:highlight>
                  <a:srgbClr val="FFFF00"/>
                </a:highlight>
                <a:latin typeface="Calibri"/>
                <a:cs typeface="Calibri"/>
              </a:rPr>
              <a:t>altro</a:t>
            </a:r>
            <a:r>
              <a:rPr sz="2000" spc="-60" dirty="0">
                <a:highlight>
                  <a:srgbClr val="FFFF00"/>
                </a:highlight>
                <a:latin typeface="Calibri"/>
                <a:cs typeface="Calibri"/>
              </a:rPr>
              <a:t> </a:t>
            </a:r>
            <a:r>
              <a:rPr sz="2000" dirty="0">
                <a:highlight>
                  <a:srgbClr val="FFFF00"/>
                </a:highlight>
                <a:latin typeface="Calibri"/>
                <a:cs typeface="Calibri"/>
              </a:rPr>
              <a:t>che</a:t>
            </a:r>
            <a:r>
              <a:rPr sz="2000" spc="-20" dirty="0">
                <a:highlight>
                  <a:srgbClr val="FFFF00"/>
                </a:highlight>
                <a:latin typeface="Calibri"/>
                <a:cs typeface="Calibri"/>
              </a:rPr>
              <a:t> </a:t>
            </a:r>
            <a:r>
              <a:rPr sz="2000" dirty="0">
                <a:highlight>
                  <a:srgbClr val="FFFF00"/>
                </a:highlight>
                <a:latin typeface="Calibri"/>
                <a:cs typeface="Calibri"/>
              </a:rPr>
              <a:t>possa</a:t>
            </a:r>
            <a:r>
              <a:rPr sz="2000" spc="-60" dirty="0">
                <a:highlight>
                  <a:srgbClr val="FFFF00"/>
                </a:highlight>
                <a:latin typeface="Calibri"/>
                <a:cs typeface="Calibri"/>
              </a:rPr>
              <a:t> </a:t>
            </a:r>
            <a:r>
              <a:rPr sz="2000" dirty="0">
                <a:highlight>
                  <a:srgbClr val="FFFF00"/>
                </a:highlight>
                <a:latin typeface="Calibri"/>
                <a:cs typeface="Calibri"/>
              </a:rPr>
              <a:t>portare</a:t>
            </a:r>
            <a:r>
              <a:rPr sz="2000" spc="-55" dirty="0">
                <a:highlight>
                  <a:srgbClr val="FFFF00"/>
                </a:highlight>
                <a:latin typeface="Calibri"/>
                <a:cs typeface="Calibri"/>
              </a:rPr>
              <a:t> </a:t>
            </a:r>
            <a:r>
              <a:rPr sz="2000" spc="-10" dirty="0">
                <a:highlight>
                  <a:srgbClr val="FFFF00"/>
                </a:highlight>
                <a:latin typeface="Calibri"/>
                <a:cs typeface="Calibri"/>
              </a:rPr>
              <a:t>all’istante</a:t>
            </a:r>
            <a:r>
              <a:rPr sz="2000" spc="-45" dirty="0">
                <a:highlight>
                  <a:srgbClr val="FFFF00"/>
                </a:highlight>
                <a:latin typeface="Calibri"/>
                <a:cs typeface="Calibri"/>
              </a:rPr>
              <a:t> </a:t>
            </a:r>
            <a:r>
              <a:rPr sz="2000" dirty="0">
                <a:highlight>
                  <a:srgbClr val="FFFF00"/>
                </a:highlight>
                <a:latin typeface="Calibri"/>
                <a:cs typeface="Calibri"/>
              </a:rPr>
              <a:t>più</a:t>
            </a:r>
            <a:r>
              <a:rPr sz="2000" spc="-50" dirty="0">
                <a:highlight>
                  <a:srgbClr val="FFFF00"/>
                </a:highlight>
                <a:latin typeface="Calibri"/>
                <a:cs typeface="Calibri"/>
              </a:rPr>
              <a:t> </a:t>
            </a:r>
            <a:r>
              <a:rPr sz="2000" dirty="0">
                <a:highlight>
                  <a:srgbClr val="FFFF00"/>
                </a:highlight>
                <a:latin typeface="Calibri"/>
                <a:cs typeface="Calibri"/>
              </a:rPr>
              <a:t>di</a:t>
            </a:r>
            <a:r>
              <a:rPr sz="2000" spc="-30" dirty="0">
                <a:highlight>
                  <a:srgbClr val="FFFF00"/>
                </a:highlight>
                <a:latin typeface="Calibri"/>
                <a:cs typeface="Calibri"/>
              </a:rPr>
              <a:t> </a:t>
            </a:r>
            <a:r>
              <a:rPr sz="2000" dirty="0">
                <a:highlight>
                  <a:srgbClr val="FFFF00"/>
                </a:highlight>
                <a:latin typeface="Calibri"/>
                <a:cs typeface="Calibri"/>
              </a:rPr>
              <a:t>quanto</a:t>
            </a:r>
            <a:r>
              <a:rPr sz="2000" spc="-45" dirty="0">
                <a:highlight>
                  <a:srgbClr val="FFFF00"/>
                </a:highlight>
                <a:latin typeface="Calibri"/>
                <a:cs typeface="Calibri"/>
              </a:rPr>
              <a:t> </a:t>
            </a:r>
            <a:r>
              <a:rPr sz="2000" dirty="0">
                <a:highlight>
                  <a:srgbClr val="FFFF00"/>
                </a:highlight>
                <a:latin typeface="Calibri"/>
                <a:cs typeface="Calibri"/>
              </a:rPr>
              <a:t>potrebbe</a:t>
            </a:r>
            <a:r>
              <a:rPr sz="2000" spc="-55" dirty="0">
                <a:highlight>
                  <a:srgbClr val="FFFF00"/>
                </a:highlight>
                <a:latin typeface="Calibri"/>
                <a:cs typeface="Calibri"/>
              </a:rPr>
              <a:t> </a:t>
            </a:r>
            <a:r>
              <a:rPr sz="2000" dirty="0">
                <a:highlight>
                  <a:srgbClr val="FFFF00"/>
                </a:highlight>
                <a:latin typeface="Calibri"/>
                <a:cs typeface="Calibri"/>
              </a:rPr>
              <a:t>ottenere</a:t>
            </a:r>
            <a:r>
              <a:rPr sz="2000" spc="-30" dirty="0">
                <a:highlight>
                  <a:srgbClr val="FFFF00"/>
                </a:highlight>
                <a:latin typeface="Calibri"/>
                <a:cs typeface="Calibri"/>
              </a:rPr>
              <a:t> </a:t>
            </a:r>
            <a:r>
              <a:rPr sz="2000" spc="-20" dirty="0">
                <a:highlight>
                  <a:srgbClr val="FFFF00"/>
                </a:highlight>
                <a:latin typeface="Calibri"/>
                <a:cs typeface="Calibri"/>
              </a:rPr>
              <a:t>all’esito</a:t>
            </a:r>
            <a:r>
              <a:rPr sz="2000" spc="-60" dirty="0">
                <a:highlight>
                  <a:srgbClr val="FFFF00"/>
                </a:highlight>
                <a:latin typeface="Calibri"/>
                <a:cs typeface="Calibri"/>
              </a:rPr>
              <a:t> </a:t>
            </a:r>
            <a:r>
              <a:rPr sz="2000" dirty="0">
                <a:highlight>
                  <a:srgbClr val="FFFF00"/>
                </a:highlight>
                <a:latin typeface="Calibri"/>
                <a:cs typeface="Calibri"/>
              </a:rPr>
              <a:t>di</a:t>
            </a:r>
            <a:r>
              <a:rPr sz="2000" spc="-35" dirty="0">
                <a:highlight>
                  <a:srgbClr val="FFFF00"/>
                </a:highlight>
                <a:latin typeface="Calibri"/>
                <a:cs typeface="Calibri"/>
              </a:rPr>
              <a:t> </a:t>
            </a:r>
            <a:r>
              <a:rPr sz="2000" dirty="0">
                <a:highlight>
                  <a:srgbClr val="FFFF00"/>
                </a:highlight>
                <a:latin typeface="Calibri"/>
                <a:cs typeface="Calibri"/>
              </a:rPr>
              <a:t>un</a:t>
            </a:r>
            <a:r>
              <a:rPr sz="2000" spc="-45" dirty="0">
                <a:highlight>
                  <a:srgbClr val="FFFF00"/>
                </a:highlight>
                <a:latin typeface="Calibri"/>
                <a:cs typeface="Calibri"/>
              </a:rPr>
              <a:t> </a:t>
            </a:r>
            <a:r>
              <a:rPr sz="2000" dirty="0">
                <a:highlight>
                  <a:srgbClr val="FFFF00"/>
                </a:highlight>
                <a:latin typeface="Calibri"/>
                <a:cs typeface="Calibri"/>
              </a:rPr>
              <a:t>giudizio</a:t>
            </a:r>
            <a:r>
              <a:rPr sz="2000" spc="-55" dirty="0">
                <a:highlight>
                  <a:srgbClr val="FFFF00"/>
                </a:highlight>
                <a:latin typeface="Calibri"/>
                <a:cs typeface="Calibri"/>
              </a:rPr>
              <a:t> </a:t>
            </a:r>
            <a:r>
              <a:rPr sz="2000" dirty="0">
                <a:highlight>
                  <a:srgbClr val="FFFF00"/>
                </a:highlight>
                <a:latin typeface="Calibri"/>
                <a:cs typeface="Calibri"/>
              </a:rPr>
              <a:t>di</a:t>
            </a:r>
            <a:r>
              <a:rPr sz="2000" spc="-30" dirty="0">
                <a:highlight>
                  <a:srgbClr val="FFFF00"/>
                </a:highlight>
                <a:latin typeface="Calibri"/>
                <a:cs typeface="Calibri"/>
              </a:rPr>
              <a:t> </a:t>
            </a:r>
            <a:r>
              <a:rPr sz="2000" spc="-10" dirty="0" err="1">
                <a:highlight>
                  <a:srgbClr val="FFFF00"/>
                </a:highlight>
                <a:latin typeface="Calibri"/>
                <a:cs typeface="Calibri"/>
              </a:rPr>
              <a:t>merito</a:t>
            </a:r>
            <a:endParaRPr lang="it-IT" sz="2000" spc="-10" dirty="0">
              <a:highlight>
                <a:srgbClr val="FFFF00"/>
              </a:highlight>
              <a:latin typeface="Calibri"/>
              <a:cs typeface="Calibri"/>
            </a:endParaRPr>
          </a:p>
          <a:p>
            <a:pPr marL="12700">
              <a:lnSpc>
                <a:spcPct val="100000"/>
              </a:lnSpc>
              <a:spcBef>
                <a:spcPts val="105"/>
              </a:spcBef>
            </a:pPr>
            <a:endParaRPr sz="2000" dirty="0">
              <a:latin typeface="Calibri"/>
              <a:cs typeface="Calibri"/>
            </a:endParaRPr>
          </a:p>
          <a:p>
            <a:pPr marL="298450" indent="-285750">
              <a:lnSpc>
                <a:spcPct val="100000"/>
              </a:lnSpc>
              <a:buClr>
                <a:srgbClr val="6E6E74"/>
              </a:buClr>
              <a:buFont typeface="Wingdings"/>
              <a:buChar char=""/>
              <a:tabLst>
                <a:tab pos="298450" algn="l"/>
              </a:tabLst>
            </a:pPr>
            <a:r>
              <a:rPr sz="2000" dirty="0">
                <a:latin typeface="Calibri"/>
                <a:cs typeface="Calibri"/>
              </a:rPr>
              <a:t>sospensione</a:t>
            </a:r>
            <a:r>
              <a:rPr sz="2000" spc="-25" dirty="0">
                <a:latin typeface="Calibri"/>
                <a:cs typeface="Calibri"/>
              </a:rPr>
              <a:t> </a:t>
            </a:r>
            <a:r>
              <a:rPr sz="2000" dirty="0">
                <a:latin typeface="Calibri"/>
                <a:cs typeface="Calibri"/>
              </a:rPr>
              <a:t>dei</a:t>
            </a:r>
            <a:r>
              <a:rPr sz="2000" spc="-55" dirty="0">
                <a:latin typeface="Calibri"/>
                <a:cs typeface="Calibri"/>
              </a:rPr>
              <a:t> </a:t>
            </a:r>
            <a:r>
              <a:rPr sz="2000" dirty="0">
                <a:latin typeface="Calibri"/>
                <a:cs typeface="Calibri"/>
              </a:rPr>
              <a:t>pagamenti</a:t>
            </a:r>
            <a:r>
              <a:rPr sz="2000" spc="-45" dirty="0">
                <a:latin typeface="Calibri"/>
                <a:cs typeface="Calibri"/>
              </a:rPr>
              <a:t> </a:t>
            </a:r>
            <a:r>
              <a:rPr sz="2000" dirty="0">
                <a:latin typeface="Calibri"/>
                <a:cs typeface="Calibri"/>
              </a:rPr>
              <a:t>dei</a:t>
            </a:r>
            <a:r>
              <a:rPr sz="2000" spc="-30" dirty="0">
                <a:latin typeface="Calibri"/>
                <a:cs typeface="Calibri"/>
              </a:rPr>
              <a:t> </a:t>
            </a:r>
            <a:r>
              <a:rPr sz="2000" dirty="0">
                <a:latin typeface="Calibri"/>
                <a:cs typeface="Calibri"/>
              </a:rPr>
              <a:t>debiti</a:t>
            </a:r>
            <a:r>
              <a:rPr sz="2000" spc="-45" dirty="0">
                <a:latin typeface="Calibri"/>
                <a:cs typeface="Calibri"/>
              </a:rPr>
              <a:t> </a:t>
            </a:r>
            <a:r>
              <a:rPr sz="2000" spc="-10" dirty="0">
                <a:latin typeface="Calibri"/>
                <a:cs typeface="Calibri"/>
              </a:rPr>
              <a:t>pregressi</a:t>
            </a:r>
            <a:r>
              <a:rPr sz="2000" spc="-55" dirty="0">
                <a:latin typeface="Calibri"/>
                <a:cs typeface="Calibri"/>
              </a:rPr>
              <a:t> </a:t>
            </a:r>
            <a:r>
              <a:rPr sz="2000" dirty="0">
                <a:latin typeface="Calibri"/>
                <a:cs typeface="Calibri"/>
              </a:rPr>
              <a:t>iscritti</a:t>
            </a:r>
            <a:r>
              <a:rPr sz="2000" spc="-45" dirty="0">
                <a:latin typeface="Calibri"/>
                <a:cs typeface="Calibri"/>
              </a:rPr>
              <a:t> </a:t>
            </a:r>
            <a:r>
              <a:rPr sz="2000" dirty="0">
                <a:latin typeface="Calibri"/>
                <a:cs typeface="Calibri"/>
              </a:rPr>
              <a:t>a</a:t>
            </a:r>
            <a:r>
              <a:rPr sz="2000" spc="-10" dirty="0">
                <a:latin typeface="Calibri"/>
                <a:cs typeface="Calibri"/>
              </a:rPr>
              <a:t> ruolo</a:t>
            </a:r>
            <a:endParaRPr sz="2000" dirty="0">
              <a:latin typeface="Calibri"/>
              <a:cs typeface="Calibri"/>
            </a:endParaRPr>
          </a:p>
          <a:p>
            <a:pPr marL="298450" indent="-285750">
              <a:lnSpc>
                <a:spcPct val="100000"/>
              </a:lnSpc>
              <a:spcBef>
                <a:spcPts val="795"/>
              </a:spcBef>
              <a:buClr>
                <a:srgbClr val="6E6E74"/>
              </a:buClr>
              <a:buFont typeface="Wingdings"/>
              <a:buChar char=""/>
              <a:tabLst>
                <a:tab pos="298450" algn="l"/>
              </a:tabLst>
            </a:pPr>
            <a:r>
              <a:rPr sz="2000" dirty="0">
                <a:latin typeface="Calibri"/>
                <a:cs typeface="Calibri"/>
              </a:rPr>
              <a:t>sospensione</a:t>
            </a:r>
            <a:r>
              <a:rPr sz="2000" spc="-45" dirty="0">
                <a:latin typeface="Calibri"/>
                <a:cs typeface="Calibri"/>
              </a:rPr>
              <a:t> </a:t>
            </a:r>
            <a:r>
              <a:rPr sz="2000" dirty="0">
                <a:latin typeface="Calibri"/>
                <a:cs typeface="Calibri"/>
              </a:rPr>
              <a:t>esecuzione</a:t>
            </a:r>
            <a:r>
              <a:rPr sz="2000" spc="-40" dirty="0">
                <a:latin typeface="Calibri"/>
                <a:cs typeface="Calibri"/>
              </a:rPr>
              <a:t> </a:t>
            </a:r>
            <a:r>
              <a:rPr sz="2000" dirty="0">
                <a:latin typeface="Calibri"/>
                <a:cs typeface="Calibri"/>
              </a:rPr>
              <a:t>di</a:t>
            </a:r>
            <a:r>
              <a:rPr sz="2000" spc="-70" dirty="0">
                <a:latin typeface="Calibri"/>
                <a:cs typeface="Calibri"/>
              </a:rPr>
              <a:t> </a:t>
            </a:r>
            <a:r>
              <a:rPr sz="2000" spc="-10" dirty="0">
                <a:latin typeface="Calibri"/>
                <a:cs typeface="Calibri"/>
              </a:rPr>
              <a:t>contratti</a:t>
            </a:r>
            <a:r>
              <a:rPr sz="2000" spc="-65" dirty="0">
                <a:latin typeface="Calibri"/>
                <a:cs typeface="Calibri"/>
              </a:rPr>
              <a:t> </a:t>
            </a:r>
            <a:r>
              <a:rPr sz="2000" dirty="0">
                <a:latin typeface="Calibri"/>
                <a:cs typeface="Calibri"/>
              </a:rPr>
              <a:t>in</a:t>
            </a:r>
            <a:r>
              <a:rPr sz="2000" spc="-50" dirty="0">
                <a:latin typeface="Calibri"/>
                <a:cs typeface="Calibri"/>
              </a:rPr>
              <a:t> </a:t>
            </a:r>
            <a:r>
              <a:rPr sz="2000" dirty="0">
                <a:latin typeface="Calibri"/>
                <a:cs typeface="Calibri"/>
              </a:rPr>
              <a:t>corso</a:t>
            </a:r>
            <a:r>
              <a:rPr sz="2000" spc="-45" dirty="0">
                <a:latin typeface="Calibri"/>
                <a:cs typeface="Calibri"/>
              </a:rPr>
              <a:t> </a:t>
            </a:r>
            <a:r>
              <a:rPr sz="2000" dirty="0">
                <a:latin typeface="Calibri"/>
                <a:cs typeface="Calibri"/>
              </a:rPr>
              <a:t>ex</a:t>
            </a:r>
            <a:r>
              <a:rPr sz="2000" spc="-45" dirty="0">
                <a:latin typeface="Calibri"/>
                <a:cs typeface="Calibri"/>
              </a:rPr>
              <a:t> </a:t>
            </a:r>
            <a:r>
              <a:rPr sz="2000" dirty="0">
                <a:latin typeface="Calibri"/>
                <a:cs typeface="Calibri"/>
              </a:rPr>
              <a:t>latere</a:t>
            </a:r>
            <a:r>
              <a:rPr sz="2000" spc="-25" dirty="0">
                <a:latin typeface="Calibri"/>
                <a:cs typeface="Calibri"/>
              </a:rPr>
              <a:t> </a:t>
            </a:r>
            <a:r>
              <a:rPr sz="2000" spc="-10" dirty="0">
                <a:latin typeface="Calibri"/>
                <a:cs typeface="Calibri"/>
              </a:rPr>
              <a:t>debitoris</a:t>
            </a:r>
            <a:endParaRPr sz="2000" dirty="0">
              <a:latin typeface="Calibri"/>
              <a:cs typeface="Calibri"/>
            </a:endParaRPr>
          </a:p>
          <a:p>
            <a:pPr marL="299085" indent="-286385">
              <a:lnSpc>
                <a:spcPts val="1735"/>
              </a:lnSpc>
              <a:spcBef>
                <a:spcPts val="795"/>
              </a:spcBef>
              <a:buClr>
                <a:srgbClr val="6E6E74"/>
              </a:buClr>
              <a:buFont typeface="Wingdings"/>
              <a:buChar char=""/>
              <a:tabLst>
                <a:tab pos="299085" algn="l"/>
              </a:tabLst>
            </a:pPr>
            <a:r>
              <a:rPr sz="2000" dirty="0">
                <a:latin typeface="Calibri"/>
                <a:cs typeface="Calibri"/>
              </a:rPr>
              <a:t>sospensione</a:t>
            </a:r>
            <a:r>
              <a:rPr sz="2000" spc="-25" dirty="0">
                <a:latin typeface="Calibri"/>
                <a:cs typeface="Calibri"/>
              </a:rPr>
              <a:t> </a:t>
            </a:r>
            <a:r>
              <a:rPr sz="2000" spc="-20" dirty="0">
                <a:latin typeface="Calibri"/>
                <a:cs typeface="Calibri"/>
              </a:rPr>
              <a:t>contratti</a:t>
            </a:r>
            <a:r>
              <a:rPr sz="2000" spc="-45" dirty="0">
                <a:latin typeface="Calibri"/>
                <a:cs typeface="Calibri"/>
              </a:rPr>
              <a:t> </a:t>
            </a:r>
            <a:r>
              <a:rPr sz="2000" spc="-10" dirty="0">
                <a:latin typeface="Calibri"/>
                <a:cs typeface="Calibri"/>
              </a:rPr>
              <a:t>affidamento</a:t>
            </a:r>
            <a:r>
              <a:rPr sz="2000" spc="-30" dirty="0">
                <a:latin typeface="Calibri"/>
                <a:cs typeface="Calibri"/>
              </a:rPr>
              <a:t> </a:t>
            </a:r>
            <a:r>
              <a:rPr sz="2000" dirty="0">
                <a:latin typeface="Calibri"/>
                <a:cs typeface="Calibri"/>
              </a:rPr>
              <a:t>–</a:t>
            </a:r>
            <a:r>
              <a:rPr sz="2000" spc="-5" dirty="0">
                <a:latin typeface="Calibri"/>
                <a:cs typeface="Calibri"/>
              </a:rPr>
              <a:t> </a:t>
            </a:r>
            <a:r>
              <a:rPr sz="2000" dirty="0">
                <a:latin typeface="Calibri"/>
                <a:cs typeface="Calibri"/>
              </a:rPr>
              <a:t>anticipo</a:t>
            </a:r>
            <a:r>
              <a:rPr sz="2000" spc="-45" dirty="0">
                <a:latin typeface="Calibri"/>
                <a:cs typeface="Calibri"/>
              </a:rPr>
              <a:t> </a:t>
            </a:r>
            <a:r>
              <a:rPr sz="2000" spc="-10" dirty="0">
                <a:latin typeface="Calibri"/>
                <a:cs typeface="Calibri"/>
              </a:rPr>
              <a:t>fatture</a:t>
            </a:r>
            <a:r>
              <a:rPr sz="2000" spc="-30" dirty="0">
                <a:latin typeface="Calibri"/>
                <a:cs typeface="Calibri"/>
              </a:rPr>
              <a:t> </a:t>
            </a:r>
            <a:r>
              <a:rPr sz="2000" dirty="0">
                <a:latin typeface="Calibri"/>
                <a:cs typeface="Calibri"/>
              </a:rPr>
              <a:t>con</a:t>
            </a:r>
            <a:r>
              <a:rPr sz="2000" spc="-10" dirty="0">
                <a:latin typeface="Calibri"/>
                <a:cs typeface="Calibri"/>
              </a:rPr>
              <a:t> </a:t>
            </a:r>
            <a:r>
              <a:rPr sz="2000" dirty="0">
                <a:latin typeface="Calibri"/>
                <a:cs typeface="Calibri"/>
              </a:rPr>
              <a:t>divieto</a:t>
            </a:r>
            <a:r>
              <a:rPr sz="2000" spc="-30" dirty="0">
                <a:latin typeface="Calibri"/>
                <a:cs typeface="Calibri"/>
              </a:rPr>
              <a:t> </a:t>
            </a:r>
            <a:r>
              <a:rPr sz="2000" spc="-10" dirty="0">
                <a:latin typeface="Calibri"/>
                <a:cs typeface="Calibri"/>
              </a:rPr>
              <a:t>all’istituto</a:t>
            </a:r>
            <a:r>
              <a:rPr sz="2000" spc="-30" dirty="0">
                <a:latin typeface="Calibri"/>
                <a:cs typeface="Calibri"/>
              </a:rPr>
              <a:t> </a:t>
            </a:r>
            <a:r>
              <a:rPr sz="2000" dirty="0">
                <a:latin typeface="Calibri"/>
                <a:cs typeface="Calibri"/>
              </a:rPr>
              <a:t>di</a:t>
            </a:r>
            <a:r>
              <a:rPr sz="2000" spc="-25" dirty="0">
                <a:latin typeface="Calibri"/>
                <a:cs typeface="Calibri"/>
              </a:rPr>
              <a:t> </a:t>
            </a:r>
            <a:r>
              <a:rPr sz="2000" dirty="0">
                <a:latin typeface="Calibri"/>
                <a:cs typeface="Calibri"/>
              </a:rPr>
              <a:t>credito</a:t>
            </a:r>
            <a:r>
              <a:rPr sz="2000" spc="-35" dirty="0">
                <a:latin typeface="Calibri"/>
                <a:cs typeface="Calibri"/>
              </a:rPr>
              <a:t> </a:t>
            </a:r>
            <a:r>
              <a:rPr sz="2000" dirty="0">
                <a:latin typeface="Calibri"/>
                <a:cs typeface="Calibri"/>
              </a:rPr>
              <a:t>di</a:t>
            </a:r>
            <a:r>
              <a:rPr sz="2000" spc="-25" dirty="0">
                <a:latin typeface="Calibri"/>
                <a:cs typeface="Calibri"/>
              </a:rPr>
              <a:t> </a:t>
            </a:r>
            <a:r>
              <a:rPr sz="2000" spc="-10" dirty="0">
                <a:latin typeface="Calibri"/>
                <a:cs typeface="Calibri"/>
              </a:rPr>
              <a:t>estinguere</a:t>
            </a:r>
            <a:r>
              <a:rPr sz="2000" spc="-30" dirty="0">
                <a:latin typeface="Calibri"/>
                <a:cs typeface="Calibri"/>
              </a:rPr>
              <a:t> </a:t>
            </a:r>
            <a:r>
              <a:rPr sz="2000" dirty="0">
                <a:latin typeface="Calibri"/>
                <a:cs typeface="Calibri"/>
              </a:rPr>
              <a:t>in</a:t>
            </a:r>
            <a:r>
              <a:rPr sz="2000" spc="-25" dirty="0">
                <a:latin typeface="Calibri"/>
                <a:cs typeface="Calibri"/>
              </a:rPr>
              <a:t> </a:t>
            </a:r>
            <a:r>
              <a:rPr sz="2000" spc="-10" dirty="0" err="1">
                <a:latin typeface="Calibri"/>
                <a:cs typeface="Calibri"/>
              </a:rPr>
              <a:t>qualsiasi</a:t>
            </a:r>
            <a:r>
              <a:rPr lang="it-IT" sz="2000" spc="-10" dirty="0">
                <a:latin typeface="Calibri"/>
                <a:cs typeface="Calibri"/>
              </a:rPr>
              <a:t> </a:t>
            </a:r>
            <a:r>
              <a:rPr sz="2000" dirty="0">
                <a:latin typeface="Calibri"/>
                <a:cs typeface="Calibri"/>
              </a:rPr>
              <a:t>forma</a:t>
            </a:r>
            <a:r>
              <a:rPr sz="2000" spc="-25" dirty="0">
                <a:latin typeface="Calibri"/>
                <a:cs typeface="Calibri"/>
              </a:rPr>
              <a:t> </a:t>
            </a:r>
            <a:r>
              <a:rPr sz="2000" dirty="0">
                <a:latin typeface="Calibri"/>
                <a:cs typeface="Calibri"/>
              </a:rPr>
              <a:t>la</a:t>
            </a:r>
            <a:r>
              <a:rPr sz="2000" spc="-25" dirty="0">
                <a:latin typeface="Calibri"/>
                <a:cs typeface="Calibri"/>
              </a:rPr>
              <a:t> </a:t>
            </a:r>
            <a:r>
              <a:rPr sz="2000" dirty="0">
                <a:latin typeface="Calibri"/>
                <a:cs typeface="Calibri"/>
              </a:rPr>
              <a:t>propria</a:t>
            </a:r>
            <a:r>
              <a:rPr sz="2000" spc="-65" dirty="0">
                <a:latin typeface="Calibri"/>
                <a:cs typeface="Calibri"/>
              </a:rPr>
              <a:t> </a:t>
            </a:r>
            <a:r>
              <a:rPr sz="2000" dirty="0">
                <a:latin typeface="Calibri"/>
                <a:cs typeface="Calibri"/>
              </a:rPr>
              <a:t>posizione</a:t>
            </a:r>
            <a:r>
              <a:rPr sz="2000" spc="-45" dirty="0">
                <a:latin typeface="Calibri"/>
                <a:cs typeface="Calibri"/>
              </a:rPr>
              <a:t> </a:t>
            </a:r>
            <a:r>
              <a:rPr sz="2000" spc="-10" dirty="0">
                <a:latin typeface="Calibri"/>
                <a:cs typeface="Calibri"/>
              </a:rPr>
              <a:t>creditoria</a:t>
            </a:r>
            <a:endParaRPr sz="2000" dirty="0">
              <a:latin typeface="Calibri"/>
              <a:cs typeface="Calibri"/>
            </a:endParaRPr>
          </a:p>
          <a:p>
            <a:pPr marL="298450" indent="-285750">
              <a:lnSpc>
                <a:spcPct val="100000"/>
              </a:lnSpc>
              <a:spcBef>
                <a:spcPts val="780"/>
              </a:spcBef>
              <a:buClr>
                <a:srgbClr val="6E6E74"/>
              </a:buClr>
              <a:buFont typeface="Wingdings"/>
              <a:buChar char=""/>
              <a:tabLst>
                <a:tab pos="298450" algn="l"/>
              </a:tabLst>
            </a:pPr>
            <a:r>
              <a:rPr sz="2000" dirty="0">
                <a:latin typeface="Calibri"/>
                <a:cs typeface="Calibri"/>
              </a:rPr>
              <a:t>richiesta</a:t>
            </a:r>
            <a:r>
              <a:rPr sz="2000" spc="-65" dirty="0">
                <a:latin typeface="Calibri"/>
                <a:cs typeface="Calibri"/>
              </a:rPr>
              <a:t> </a:t>
            </a:r>
            <a:r>
              <a:rPr sz="2000" dirty="0">
                <a:latin typeface="Calibri"/>
                <a:cs typeface="Calibri"/>
              </a:rPr>
              <a:t>divieto</a:t>
            </a:r>
            <a:r>
              <a:rPr sz="2000" spc="-65" dirty="0">
                <a:latin typeface="Calibri"/>
                <a:cs typeface="Calibri"/>
              </a:rPr>
              <a:t> </a:t>
            </a:r>
            <a:r>
              <a:rPr sz="2000" dirty="0">
                <a:latin typeface="Calibri"/>
                <a:cs typeface="Calibri"/>
              </a:rPr>
              <a:t>pubblicazione</a:t>
            </a:r>
            <a:r>
              <a:rPr sz="2000" spc="-65" dirty="0">
                <a:latin typeface="Calibri"/>
                <a:cs typeface="Calibri"/>
              </a:rPr>
              <a:t> </a:t>
            </a:r>
            <a:r>
              <a:rPr sz="2000" dirty="0">
                <a:latin typeface="Calibri"/>
                <a:cs typeface="Calibri"/>
              </a:rPr>
              <a:t>segnalazioni</a:t>
            </a:r>
            <a:r>
              <a:rPr sz="2000" spc="-80" dirty="0">
                <a:latin typeface="Calibri"/>
                <a:cs typeface="Calibri"/>
              </a:rPr>
              <a:t> </a:t>
            </a:r>
            <a:r>
              <a:rPr sz="2000" dirty="0">
                <a:latin typeface="Calibri"/>
                <a:cs typeface="Calibri"/>
              </a:rPr>
              <a:t>in</a:t>
            </a:r>
            <a:r>
              <a:rPr sz="2000" spc="-45" dirty="0">
                <a:latin typeface="Calibri"/>
                <a:cs typeface="Calibri"/>
              </a:rPr>
              <a:t> </a:t>
            </a:r>
            <a:r>
              <a:rPr sz="2000" dirty="0">
                <a:latin typeface="Calibri"/>
                <a:cs typeface="Calibri"/>
              </a:rPr>
              <a:t>centrale</a:t>
            </a:r>
            <a:r>
              <a:rPr sz="2000" spc="-65" dirty="0">
                <a:latin typeface="Calibri"/>
                <a:cs typeface="Calibri"/>
              </a:rPr>
              <a:t> </a:t>
            </a:r>
            <a:r>
              <a:rPr sz="2000" spc="-10" dirty="0">
                <a:latin typeface="Calibri"/>
                <a:cs typeface="Calibri"/>
              </a:rPr>
              <a:t>rischi</a:t>
            </a:r>
            <a:endParaRPr sz="2000" dirty="0">
              <a:latin typeface="Calibri"/>
              <a:cs typeface="Calibri"/>
            </a:endParaRPr>
          </a:p>
          <a:p>
            <a:pPr marL="298450" indent="-285750">
              <a:lnSpc>
                <a:spcPct val="100000"/>
              </a:lnSpc>
              <a:spcBef>
                <a:spcPts val="790"/>
              </a:spcBef>
              <a:buClr>
                <a:srgbClr val="6E6E74"/>
              </a:buClr>
              <a:buFont typeface="Wingdings"/>
              <a:buChar char=""/>
              <a:tabLst>
                <a:tab pos="298450" algn="l"/>
              </a:tabLst>
            </a:pPr>
            <a:r>
              <a:rPr sz="2000" dirty="0">
                <a:latin typeface="Calibri"/>
                <a:cs typeface="Calibri"/>
              </a:rPr>
              <a:t>ordine</a:t>
            </a:r>
            <a:r>
              <a:rPr sz="2000" spc="-50" dirty="0">
                <a:latin typeface="Calibri"/>
                <a:cs typeface="Calibri"/>
              </a:rPr>
              <a:t> </a:t>
            </a:r>
            <a:r>
              <a:rPr sz="2000" dirty="0">
                <a:latin typeface="Calibri"/>
                <a:cs typeface="Calibri"/>
              </a:rPr>
              <a:t>a</a:t>
            </a:r>
            <a:r>
              <a:rPr sz="2000" spc="-15" dirty="0">
                <a:latin typeface="Calibri"/>
                <a:cs typeface="Calibri"/>
              </a:rPr>
              <a:t> </a:t>
            </a:r>
            <a:r>
              <a:rPr sz="2000" dirty="0">
                <a:latin typeface="Calibri"/>
                <a:cs typeface="Calibri"/>
              </a:rPr>
              <a:t>inps</a:t>
            </a:r>
            <a:r>
              <a:rPr sz="2000" spc="-40" dirty="0">
                <a:latin typeface="Calibri"/>
                <a:cs typeface="Calibri"/>
              </a:rPr>
              <a:t> </a:t>
            </a:r>
            <a:r>
              <a:rPr sz="2000" dirty="0">
                <a:latin typeface="Calibri"/>
                <a:cs typeface="Calibri"/>
              </a:rPr>
              <a:t>per</a:t>
            </a:r>
            <a:r>
              <a:rPr sz="2000" spc="-30" dirty="0">
                <a:latin typeface="Calibri"/>
                <a:cs typeface="Calibri"/>
              </a:rPr>
              <a:t> </a:t>
            </a:r>
            <a:r>
              <a:rPr sz="2000" dirty="0">
                <a:latin typeface="Calibri"/>
                <a:cs typeface="Calibri"/>
              </a:rPr>
              <a:t>rilascio</a:t>
            </a:r>
            <a:r>
              <a:rPr sz="2000" spc="-30" dirty="0">
                <a:latin typeface="Calibri"/>
                <a:cs typeface="Calibri"/>
              </a:rPr>
              <a:t> </a:t>
            </a:r>
            <a:r>
              <a:rPr sz="2000" spc="-20" dirty="0">
                <a:latin typeface="Calibri"/>
                <a:cs typeface="Calibri"/>
              </a:rPr>
              <a:t>durc</a:t>
            </a:r>
            <a:endParaRPr sz="2000" dirty="0">
              <a:latin typeface="Calibri"/>
              <a:cs typeface="Calibri"/>
            </a:endParaRPr>
          </a:p>
          <a:p>
            <a:pPr marL="299085" indent="-286385">
              <a:lnSpc>
                <a:spcPct val="100000"/>
              </a:lnSpc>
              <a:spcBef>
                <a:spcPts val="795"/>
              </a:spcBef>
              <a:buClr>
                <a:srgbClr val="6E6E74"/>
              </a:buClr>
              <a:buFont typeface="Wingdings"/>
              <a:buChar char=""/>
              <a:tabLst>
                <a:tab pos="299085" algn="l"/>
              </a:tabLst>
            </a:pPr>
            <a:r>
              <a:rPr sz="2000" dirty="0">
                <a:latin typeface="Calibri"/>
                <a:cs typeface="Calibri"/>
              </a:rPr>
              <a:t>divieto</a:t>
            </a:r>
            <a:r>
              <a:rPr sz="2000" spc="-40" dirty="0">
                <a:latin typeface="Calibri"/>
                <a:cs typeface="Calibri"/>
              </a:rPr>
              <a:t> </a:t>
            </a:r>
            <a:r>
              <a:rPr sz="2000" dirty="0">
                <a:latin typeface="Calibri"/>
                <a:cs typeface="Calibri"/>
              </a:rPr>
              <a:t>di</a:t>
            </a:r>
            <a:r>
              <a:rPr sz="2000" spc="-5" dirty="0">
                <a:latin typeface="Calibri"/>
                <a:cs typeface="Calibri"/>
              </a:rPr>
              <a:t> </a:t>
            </a:r>
            <a:r>
              <a:rPr sz="2000" spc="-10" dirty="0">
                <a:latin typeface="Calibri"/>
                <a:cs typeface="Calibri"/>
              </a:rPr>
              <a:t>negoziazione</a:t>
            </a:r>
            <a:r>
              <a:rPr sz="2000" spc="-35" dirty="0">
                <a:latin typeface="Calibri"/>
                <a:cs typeface="Calibri"/>
              </a:rPr>
              <a:t> </a:t>
            </a:r>
            <a:r>
              <a:rPr sz="2000" dirty="0">
                <a:latin typeface="Calibri"/>
                <a:cs typeface="Calibri"/>
              </a:rPr>
              <a:t>assegni</a:t>
            </a:r>
            <a:r>
              <a:rPr sz="2000" spc="-40" dirty="0">
                <a:latin typeface="Calibri"/>
                <a:cs typeface="Calibri"/>
              </a:rPr>
              <a:t> </a:t>
            </a:r>
            <a:r>
              <a:rPr sz="2000" spc="-10" dirty="0">
                <a:latin typeface="Calibri"/>
                <a:cs typeface="Calibri"/>
              </a:rPr>
              <a:t>postdatati</a:t>
            </a:r>
            <a:endParaRPr sz="2000" dirty="0">
              <a:latin typeface="Calibri"/>
              <a:cs typeface="Calibri"/>
            </a:endParaRPr>
          </a:p>
          <a:p>
            <a:pPr marL="298450" indent="-285750">
              <a:lnSpc>
                <a:spcPct val="100000"/>
              </a:lnSpc>
              <a:spcBef>
                <a:spcPts val="780"/>
              </a:spcBef>
              <a:buClr>
                <a:srgbClr val="6E6E74"/>
              </a:buClr>
              <a:buFont typeface="Wingdings"/>
              <a:buChar char=""/>
              <a:tabLst>
                <a:tab pos="298450" algn="l"/>
              </a:tabLst>
            </a:pPr>
            <a:r>
              <a:rPr sz="2000" dirty="0">
                <a:latin typeface="Calibri"/>
                <a:cs typeface="Calibri"/>
              </a:rPr>
              <a:t>divieto</a:t>
            </a:r>
            <a:r>
              <a:rPr sz="2000" spc="-65" dirty="0">
                <a:latin typeface="Calibri"/>
                <a:cs typeface="Calibri"/>
              </a:rPr>
              <a:t> </a:t>
            </a:r>
            <a:r>
              <a:rPr sz="2000" dirty="0">
                <a:latin typeface="Calibri"/>
                <a:cs typeface="Calibri"/>
              </a:rPr>
              <a:t>escussione</a:t>
            </a:r>
            <a:r>
              <a:rPr sz="2000" spc="-60" dirty="0">
                <a:latin typeface="Calibri"/>
                <a:cs typeface="Calibri"/>
              </a:rPr>
              <a:t> </a:t>
            </a:r>
            <a:r>
              <a:rPr sz="2000" spc="-10" dirty="0">
                <a:latin typeface="Calibri"/>
                <a:cs typeface="Calibri"/>
              </a:rPr>
              <a:t>garanzie</a:t>
            </a:r>
            <a:r>
              <a:rPr sz="2000" spc="-55" dirty="0">
                <a:latin typeface="Calibri"/>
                <a:cs typeface="Calibri"/>
              </a:rPr>
              <a:t> </a:t>
            </a:r>
            <a:r>
              <a:rPr sz="2000" dirty="0">
                <a:latin typeface="Calibri"/>
                <a:cs typeface="Calibri"/>
              </a:rPr>
              <a:t>fideiussorie</a:t>
            </a:r>
            <a:r>
              <a:rPr sz="2000" spc="-55" dirty="0">
                <a:latin typeface="Calibri"/>
                <a:cs typeface="Calibri"/>
              </a:rPr>
              <a:t> </a:t>
            </a:r>
            <a:r>
              <a:rPr sz="2000" dirty="0">
                <a:latin typeface="Calibri"/>
                <a:cs typeface="Calibri"/>
              </a:rPr>
              <a:t>di</a:t>
            </a:r>
            <a:r>
              <a:rPr sz="2000" spc="-35" dirty="0">
                <a:latin typeface="Calibri"/>
                <a:cs typeface="Calibri"/>
              </a:rPr>
              <a:t> </a:t>
            </a:r>
            <a:r>
              <a:rPr sz="2000" spc="-10" dirty="0">
                <a:latin typeface="Calibri"/>
                <a:cs typeface="Calibri"/>
              </a:rPr>
              <a:t>terzi</a:t>
            </a:r>
            <a:endParaRPr sz="2000" dirty="0">
              <a:latin typeface="Calibri"/>
              <a:cs typeface="Calibri"/>
            </a:endParaRPr>
          </a:p>
        </p:txBody>
      </p:sp>
      <p:sp>
        <p:nvSpPr>
          <p:cNvPr id="6" name="object 6"/>
          <p:cNvSpPr txBox="1">
            <a:spLocks noGrp="1"/>
          </p:cNvSpPr>
          <p:nvPr>
            <p:ph type="sldNum" sz="quarter" idx="7"/>
          </p:nvPr>
        </p:nvSpPr>
        <p:spPr>
          <a:prstGeom prst="rect">
            <a:avLst/>
          </a:prstGeom>
        </p:spPr>
        <p:txBody>
          <a:bodyPr vert="horz" wrap="square" lIns="0" tIns="0" rIns="0" bIns="0" rtlCol="0">
            <a:spAutoFit/>
          </a:bodyPr>
          <a:lstStyle/>
          <a:p>
            <a:pPr marL="12700">
              <a:lnSpc>
                <a:spcPts val="1100"/>
              </a:lnSpc>
            </a:pPr>
            <a:fld id="{81D60167-4931-47E6-BA6A-407CBD079E47}" type="slidenum">
              <a:rPr spc="-25" dirty="0"/>
              <a:t>21</a:t>
            </a:fld>
            <a:endParaRPr spc="-25" dirty="0"/>
          </a:p>
        </p:txBody>
      </p:sp>
    </p:spTree>
    <p:extLst>
      <p:ext uri="{BB962C8B-B14F-4D97-AF65-F5344CB8AC3E}">
        <p14:creationId xmlns:p14="http://schemas.microsoft.com/office/powerpoint/2010/main" val="108432480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1193533" y="1737867"/>
            <a:ext cx="9967595" cy="0"/>
          </a:xfrm>
          <a:custGeom>
            <a:avLst/>
            <a:gdLst/>
            <a:ahLst/>
            <a:cxnLst/>
            <a:rect l="l" t="t" r="r" b="b"/>
            <a:pathLst>
              <a:path w="9967595">
                <a:moveTo>
                  <a:pt x="0" y="0"/>
                </a:moveTo>
                <a:lnTo>
                  <a:pt x="9966972" y="0"/>
                </a:lnTo>
              </a:path>
            </a:pathLst>
          </a:custGeom>
          <a:ln w="6350">
            <a:solidFill>
              <a:srgbClr val="7E7E7E"/>
            </a:solidFill>
          </a:ln>
        </p:spPr>
        <p:txBody>
          <a:bodyPr wrap="square" lIns="0" tIns="0" rIns="0" bIns="0" rtlCol="0"/>
          <a:lstStyle/>
          <a:p>
            <a:endParaRPr/>
          </a:p>
        </p:txBody>
      </p:sp>
      <p:sp>
        <p:nvSpPr>
          <p:cNvPr id="3" name="object 3"/>
          <p:cNvSpPr txBox="1">
            <a:spLocks noGrp="1"/>
          </p:cNvSpPr>
          <p:nvPr>
            <p:ph type="title"/>
          </p:nvPr>
        </p:nvSpPr>
        <p:spPr>
          <a:xfrm>
            <a:off x="5547740" y="1185164"/>
            <a:ext cx="1288415" cy="482600"/>
          </a:xfrm>
          <a:prstGeom prst="rect">
            <a:avLst/>
          </a:prstGeom>
        </p:spPr>
        <p:txBody>
          <a:bodyPr vert="horz" wrap="square" lIns="0" tIns="12700" rIns="0" bIns="0" rtlCol="0">
            <a:spAutoFit/>
          </a:bodyPr>
          <a:lstStyle/>
          <a:p>
            <a:pPr marL="12700">
              <a:lnSpc>
                <a:spcPct val="100000"/>
              </a:lnSpc>
              <a:spcBef>
                <a:spcPts val="100"/>
              </a:spcBef>
            </a:pPr>
            <a:r>
              <a:rPr spc="-114" dirty="0"/>
              <a:t>DURATA</a:t>
            </a:r>
          </a:p>
        </p:txBody>
      </p:sp>
      <p:sp>
        <p:nvSpPr>
          <p:cNvPr id="4" name="object 4"/>
          <p:cNvSpPr txBox="1"/>
          <p:nvPr/>
        </p:nvSpPr>
        <p:spPr>
          <a:xfrm>
            <a:off x="1054404" y="1730640"/>
            <a:ext cx="10085705" cy="4492625"/>
          </a:xfrm>
          <a:prstGeom prst="rect">
            <a:avLst/>
          </a:prstGeom>
        </p:spPr>
        <p:txBody>
          <a:bodyPr vert="horz" wrap="square" lIns="0" tIns="107314" rIns="0" bIns="0" rtlCol="0">
            <a:spAutoFit/>
          </a:bodyPr>
          <a:lstStyle/>
          <a:p>
            <a:pPr algn="ctr">
              <a:lnSpc>
                <a:spcPct val="100000"/>
              </a:lnSpc>
              <a:spcBef>
                <a:spcPts val="844"/>
              </a:spcBef>
            </a:pPr>
            <a:r>
              <a:rPr sz="1800" b="1" dirty="0">
                <a:latin typeface="Calibri"/>
                <a:cs typeface="Calibri"/>
              </a:rPr>
              <a:t>Art.</a:t>
            </a:r>
            <a:r>
              <a:rPr sz="1800" b="1" spc="-10" dirty="0">
                <a:latin typeface="Calibri"/>
                <a:cs typeface="Calibri"/>
              </a:rPr>
              <a:t> </a:t>
            </a:r>
            <a:r>
              <a:rPr sz="1800" b="1" dirty="0">
                <a:latin typeface="Calibri"/>
                <a:cs typeface="Calibri"/>
              </a:rPr>
              <a:t>19</a:t>
            </a:r>
            <a:r>
              <a:rPr sz="1800" b="1" spc="-10" dirty="0">
                <a:latin typeface="Calibri"/>
                <a:cs typeface="Calibri"/>
              </a:rPr>
              <a:t> </a:t>
            </a:r>
            <a:r>
              <a:rPr sz="1800" b="1" spc="-20" dirty="0">
                <a:latin typeface="Calibri"/>
                <a:cs typeface="Calibri"/>
              </a:rPr>
              <a:t>CCII</a:t>
            </a:r>
            <a:endParaRPr sz="1800" dirty="0">
              <a:latin typeface="Calibri"/>
              <a:cs typeface="Calibri"/>
            </a:endParaRPr>
          </a:p>
          <a:p>
            <a:pPr marL="104139" marR="5080" algn="just">
              <a:lnSpc>
                <a:spcPct val="70000"/>
              </a:lnSpc>
              <a:spcBef>
                <a:spcPts val="1390"/>
              </a:spcBef>
            </a:pPr>
            <a:r>
              <a:rPr sz="1800" dirty="0">
                <a:latin typeface="Calibri"/>
                <a:cs typeface="Calibri"/>
              </a:rPr>
              <a:t>5.</a:t>
            </a:r>
            <a:r>
              <a:rPr sz="1800" spc="130" dirty="0">
                <a:latin typeface="Calibri"/>
                <a:cs typeface="Calibri"/>
              </a:rPr>
              <a:t> </a:t>
            </a:r>
            <a:r>
              <a:rPr sz="1800" dirty="0">
                <a:latin typeface="Calibri"/>
                <a:cs typeface="Calibri"/>
              </a:rPr>
              <a:t>Il</a:t>
            </a:r>
            <a:r>
              <a:rPr sz="1800" spc="125" dirty="0">
                <a:latin typeface="Calibri"/>
                <a:cs typeface="Calibri"/>
              </a:rPr>
              <a:t> </a:t>
            </a:r>
            <a:r>
              <a:rPr sz="1800" dirty="0">
                <a:latin typeface="Calibri"/>
                <a:cs typeface="Calibri"/>
              </a:rPr>
              <a:t>giudice</a:t>
            </a:r>
            <a:r>
              <a:rPr sz="1800" spc="150" dirty="0">
                <a:latin typeface="Calibri"/>
                <a:cs typeface="Calibri"/>
              </a:rPr>
              <a:t> </a:t>
            </a:r>
            <a:r>
              <a:rPr sz="1800" dirty="0">
                <a:latin typeface="Calibri"/>
                <a:cs typeface="Calibri"/>
              </a:rPr>
              <a:t>che</a:t>
            </a:r>
            <a:r>
              <a:rPr sz="1800" spc="150" dirty="0">
                <a:latin typeface="Calibri"/>
                <a:cs typeface="Calibri"/>
              </a:rPr>
              <a:t> </a:t>
            </a:r>
            <a:r>
              <a:rPr sz="1800" dirty="0">
                <a:latin typeface="Calibri"/>
                <a:cs typeface="Calibri"/>
              </a:rPr>
              <a:t>ha</a:t>
            </a:r>
            <a:r>
              <a:rPr sz="1800" spc="135" dirty="0">
                <a:latin typeface="Calibri"/>
                <a:cs typeface="Calibri"/>
              </a:rPr>
              <a:t> </a:t>
            </a:r>
            <a:r>
              <a:rPr sz="1800" dirty="0">
                <a:latin typeface="Calibri"/>
                <a:cs typeface="Calibri"/>
              </a:rPr>
              <a:t>emesso</a:t>
            </a:r>
            <a:r>
              <a:rPr sz="1800" spc="130" dirty="0">
                <a:latin typeface="Calibri"/>
                <a:cs typeface="Calibri"/>
              </a:rPr>
              <a:t> </a:t>
            </a:r>
            <a:r>
              <a:rPr sz="1800" dirty="0">
                <a:latin typeface="Calibri"/>
                <a:cs typeface="Calibri"/>
              </a:rPr>
              <a:t>i</a:t>
            </a:r>
            <a:r>
              <a:rPr sz="1800" spc="125" dirty="0">
                <a:latin typeface="Calibri"/>
                <a:cs typeface="Calibri"/>
              </a:rPr>
              <a:t> </a:t>
            </a:r>
            <a:r>
              <a:rPr sz="1800" dirty="0">
                <a:latin typeface="Calibri"/>
                <a:cs typeface="Calibri"/>
              </a:rPr>
              <a:t>provvedimenti</a:t>
            </a:r>
            <a:r>
              <a:rPr sz="1800" spc="130" dirty="0">
                <a:latin typeface="Calibri"/>
                <a:cs typeface="Calibri"/>
              </a:rPr>
              <a:t> </a:t>
            </a:r>
            <a:r>
              <a:rPr sz="1800" dirty="0">
                <a:latin typeface="Calibri"/>
                <a:cs typeface="Calibri"/>
              </a:rPr>
              <a:t>di</a:t>
            </a:r>
            <a:r>
              <a:rPr sz="1800" spc="140" dirty="0">
                <a:latin typeface="Calibri"/>
                <a:cs typeface="Calibri"/>
              </a:rPr>
              <a:t> </a:t>
            </a:r>
            <a:r>
              <a:rPr sz="1800" dirty="0">
                <a:latin typeface="Calibri"/>
                <a:cs typeface="Calibri"/>
              </a:rPr>
              <a:t>cui</a:t>
            </a:r>
            <a:r>
              <a:rPr sz="1800" spc="130" dirty="0">
                <a:latin typeface="Calibri"/>
                <a:cs typeface="Calibri"/>
              </a:rPr>
              <a:t> </a:t>
            </a:r>
            <a:r>
              <a:rPr sz="1800" dirty="0">
                <a:latin typeface="Calibri"/>
                <a:cs typeface="Calibri"/>
              </a:rPr>
              <a:t>al</a:t>
            </a:r>
            <a:r>
              <a:rPr sz="1800" spc="140" dirty="0">
                <a:latin typeface="Calibri"/>
                <a:cs typeface="Calibri"/>
              </a:rPr>
              <a:t> </a:t>
            </a:r>
            <a:r>
              <a:rPr sz="1800" dirty="0">
                <a:latin typeface="Calibri"/>
                <a:cs typeface="Calibri"/>
              </a:rPr>
              <a:t>comma</a:t>
            </a:r>
            <a:r>
              <a:rPr sz="1800" spc="130" dirty="0">
                <a:latin typeface="Calibri"/>
                <a:cs typeface="Calibri"/>
              </a:rPr>
              <a:t> </a:t>
            </a:r>
            <a:r>
              <a:rPr sz="1800" dirty="0">
                <a:latin typeface="Calibri"/>
                <a:cs typeface="Calibri"/>
              </a:rPr>
              <a:t>4,</a:t>
            </a:r>
            <a:r>
              <a:rPr sz="1800" spc="140" dirty="0">
                <a:latin typeface="Calibri"/>
                <a:cs typeface="Calibri"/>
              </a:rPr>
              <a:t> </a:t>
            </a:r>
            <a:r>
              <a:rPr sz="1800" dirty="0">
                <a:latin typeface="Calibri"/>
                <a:cs typeface="Calibri"/>
              </a:rPr>
              <a:t>su</a:t>
            </a:r>
            <a:r>
              <a:rPr sz="1800" spc="130" dirty="0">
                <a:latin typeface="Calibri"/>
                <a:cs typeface="Calibri"/>
              </a:rPr>
              <a:t> </a:t>
            </a:r>
            <a:r>
              <a:rPr sz="1800" dirty="0">
                <a:latin typeface="Calibri"/>
                <a:cs typeface="Calibri"/>
              </a:rPr>
              <a:t>istanza</a:t>
            </a:r>
            <a:r>
              <a:rPr sz="1800" spc="135" dirty="0">
                <a:latin typeface="Calibri"/>
                <a:cs typeface="Calibri"/>
              </a:rPr>
              <a:t> </a:t>
            </a:r>
            <a:r>
              <a:rPr sz="1800" dirty="0">
                <a:latin typeface="Calibri"/>
                <a:cs typeface="Calibri"/>
              </a:rPr>
              <a:t>delle</a:t>
            </a:r>
            <a:r>
              <a:rPr sz="1800" spc="145" dirty="0">
                <a:latin typeface="Calibri"/>
                <a:cs typeface="Calibri"/>
              </a:rPr>
              <a:t> </a:t>
            </a:r>
            <a:r>
              <a:rPr sz="1800" dirty="0">
                <a:latin typeface="Calibri"/>
                <a:cs typeface="Calibri"/>
              </a:rPr>
              <a:t>parti</a:t>
            </a:r>
            <a:r>
              <a:rPr sz="1800" spc="120" dirty="0">
                <a:latin typeface="Calibri"/>
                <a:cs typeface="Calibri"/>
              </a:rPr>
              <a:t> </a:t>
            </a:r>
            <a:r>
              <a:rPr sz="1800" dirty="0">
                <a:latin typeface="Calibri"/>
                <a:cs typeface="Calibri"/>
              </a:rPr>
              <a:t>e</a:t>
            </a:r>
            <a:r>
              <a:rPr sz="1800" spc="135" dirty="0">
                <a:latin typeface="Calibri"/>
                <a:cs typeface="Calibri"/>
              </a:rPr>
              <a:t> </a:t>
            </a:r>
            <a:r>
              <a:rPr sz="1800" dirty="0">
                <a:latin typeface="Calibri"/>
                <a:cs typeface="Calibri"/>
              </a:rPr>
              <a:t>acquisito</a:t>
            </a:r>
            <a:r>
              <a:rPr sz="1800" spc="135" dirty="0">
                <a:latin typeface="Calibri"/>
                <a:cs typeface="Calibri"/>
              </a:rPr>
              <a:t> </a:t>
            </a:r>
            <a:r>
              <a:rPr sz="1800" dirty="0">
                <a:latin typeface="Calibri"/>
                <a:cs typeface="Calibri"/>
              </a:rPr>
              <a:t>il</a:t>
            </a:r>
            <a:r>
              <a:rPr sz="1800" spc="125" dirty="0">
                <a:latin typeface="Calibri"/>
                <a:cs typeface="Calibri"/>
              </a:rPr>
              <a:t> </a:t>
            </a:r>
            <a:r>
              <a:rPr sz="1800" spc="-10" dirty="0">
                <a:latin typeface="Calibri"/>
                <a:cs typeface="Calibri"/>
              </a:rPr>
              <a:t>parere </a:t>
            </a:r>
            <a:r>
              <a:rPr sz="1800" dirty="0">
                <a:latin typeface="Calibri"/>
                <a:cs typeface="Calibri"/>
              </a:rPr>
              <a:t>dell'esperto,</a:t>
            </a:r>
            <a:r>
              <a:rPr sz="1800" spc="125" dirty="0">
                <a:latin typeface="Calibri"/>
                <a:cs typeface="Calibri"/>
              </a:rPr>
              <a:t> </a:t>
            </a:r>
            <a:r>
              <a:rPr sz="1800" dirty="0">
                <a:latin typeface="Calibri"/>
                <a:cs typeface="Calibri"/>
              </a:rPr>
              <a:t>può</a:t>
            </a:r>
            <a:r>
              <a:rPr sz="1800" spc="120" dirty="0">
                <a:latin typeface="Calibri"/>
                <a:cs typeface="Calibri"/>
              </a:rPr>
              <a:t> </a:t>
            </a:r>
            <a:r>
              <a:rPr sz="1800" dirty="0">
                <a:latin typeface="Calibri"/>
                <a:cs typeface="Calibri"/>
              </a:rPr>
              <a:t>prorogare</a:t>
            </a:r>
            <a:r>
              <a:rPr sz="1800" spc="114" dirty="0">
                <a:latin typeface="Calibri"/>
                <a:cs typeface="Calibri"/>
              </a:rPr>
              <a:t> </a:t>
            </a:r>
            <a:r>
              <a:rPr sz="1800" dirty="0">
                <a:latin typeface="Calibri"/>
                <a:cs typeface="Calibri"/>
              </a:rPr>
              <a:t>la</a:t>
            </a:r>
            <a:r>
              <a:rPr sz="1800" spc="135" dirty="0">
                <a:latin typeface="Calibri"/>
                <a:cs typeface="Calibri"/>
              </a:rPr>
              <a:t> </a:t>
            </a:r>
            <a:r>
              <a:rPr sz="1800" dirty="0">
                <a:latin typeface="Calibri"/>
                <a:cs typeface="Calibri"/>
              </a:rPr>
              <a:t>durata</a:t>
            </a:r>
            <a:r>
              <a:rPr sz="1800" spc="120" dirty="0">
                <a:latin typeface="Calibri"/>
                <a:cs typeface="Calibri"/>
              </a:rPr>
              <a:t> </a:t>
            </a:r>
            <a:r>
              <a:rPr sz="1800" dirty="0">
                <a:latin typeface="Calibri"/>
                <a:cs typeface="Calibri"/>
              </a:rPr>
              <a:t>delle</a:t>
            </a:r>
            <a:r>
              <a:rPr sz="1800" spc="135" dirty="0">
                <a:latin typeface="Calibri"/>
                <a:cs typeface="Calibri"/>
              </a:rPr>
              <a:t> </a:t>
            </a:r>
            <a:r>
              <a:rPr sz="1800" dirty="0">
                <a:latin typeface="Calibri"/>
                <a:cs typeface="Calibri"/>
              </a:rPr>
              <a:t>misure</a:t>
            </a:r>
            <a:r>
              <a:rPr sz="1800" spc="125" dirty="0">
                <a:latin typeface="Calibri"/>
                <a:cs typeface="Calibri"/>
              </a:rPr>
              <a:t> </a:t>
            </a:r>
            <a:r>
              <a:rPr sz="1800" dirty="0">
                <a:latin typeface="Calibri"/>
                <a:cs typeface="Calibri"/>
              </a:rPr>
              <a:t>disposte</a:t>
            </a:r>
            <a:r>
              <a:rPr sz="1800" spc="120" dirty="0">
                <a:latin typeface="Calibri"/>
                <a:cs typeface="Calibri"/>
              </a:rPr>
              <a:t> </a:t>
            </a:r>
            <a:r>
              <a:rPr sz="1800" dirty="0">
                <a:latin typeface="Calibri"/>
                <a:cs typeface="Calibri"/>
              </a:rPr>
              <a:t>per</a:t>
            </a:r>
            <a:r>
              <a:rPr sz="1800" spc="130" dirty="0">
                <a:latin typeface="Calibri"/>
                <a:cs typeface="Calibri"/>
              </a:rPr>
              <a:t> </a:t>
            </a:r>
            <a:r>
              <a:rPr sz="1800" dirty="0">
                <a:latin typeface="Calibri"/>
                <a:cs typeface="Calibri"/>
              </a:rPr>
              <a:t>il</a:t>
            </a:r>
            <a:r>
              <a:rPr sz="1800" spc="120" dirty="0">
                <a:latin typeface="Calibri"/>
                <a:cs typeface="Calibri"/>
              </a:rPr>
              <a:t> </a:t>
            </a:r>
            <a:r>
              <a:rPr sz="1800" dirty="0">
                <a:latin typeface="Calibri"/>
                <a:cs typeface="Calibri"/>
              </a:rPr>
              <a:t>tempo</a:t>
            </a:r>
            <a:r>
              <a:rPr sz="1800" spc="125" dirty="0">
                <a:latin typeface="Calibri"/>
                <a:cs typeface="Calibri"/>
              </a:rPr>
              <a:t> </a:t>
            </a:r>
            <a:r>
              <a:rPr sz="1800" dirty="0">
                <a:latin typeface="Calibri"/>
                <a:cs typeface="Calibri"/>
              </a:rPr>
              <a:t>necessario</a:t>
            </a:r>
            <a:r>
              <a:rPr sz="1800" spc="120" dirty="0">
                <a:latin typeface="Calibri"/>
                <a:cs typeface="Calibri"/>
              </a:rPr>
              <a:t> </a:t>
            </a:r>
            <a:r>
              <a:rPr sz="1800" dirty="0">
                <a:latin typeface="Calibri"/>
                <a:cs typeface="Calibri"/>
              </a:rPr>
              <a:t>ad</a:t>
            </a:r>
            <a:r>
              <a:rPr sz="1800" spc="120" dirty="0">
                <a:latin typeface="Calibri"/>
                <a:cs typeface="Calibri"/>
              </a:rPr>
              <a:t> </a:t>
            </a:r>
            <a:r>
              <a:rPr sz="1800" dirty="0">
                <a:latin typeface="Calibri"/>
                <a:cs typeface="Calibri"/>
              </a:rPr>
              <a:t>assicurare</a:t>
            </a:r>
            <a:r>
              <a:rPr sz="1800" spc="130" dirty="0">
                <a:latin typeface="Calibri"/>
                <a:cs typeface="Calibri"/>
              </a:rPr>
              <a:t> </a:t>
            </a:r>
            <a:r>
              <a:rPr sz="1800" dirty="0">
                <a:latin typeface="Calibri"/>
                <a:cs typeface="Calibri"/>
              </a:rPr>
              <a:t>il</a:t>
            </a:r>
            <a:r>
              <a:rPr sz="1800" spc="120" dirty="0">
                <a:latin typeface="Calibri"/>
                <a:cs typeface="Calibri"/>
              </a:rPr>
              <a:t> </a:t>
            </a:r>
            <a:r>
              <a:rPr sz="1800" spc="-20" dirty="0">
                <a:latin typeface="Calibri"/>
                <a:cs typeface="Calibri"/>
              </a:rPr>
              <a:t>buon </a:t>
            </a:r>
            <a:r>
              <a:rPr sz="1800" dirty="0">
                <a:latin typeface="Calibri"/>
                <a:cs typeface="Calibri"/>
              </a:rPr>
              <a:t>esito</a:t>
            </a:r>
            <a:r>
              <a:rPr sz="1800" spc="120" dirty="0">
                <a:latin typeface="Calibri"/>
                <a:cs typeface="Calibri"/>
              </a:rPr>
              <a:t> </a:t>
            </a:r>
            <a:r>
              <a:rPr sz="1800" dirty="0">
                <a:latin typeface="Calibri"/>
                <a:cs typeface="Calibri"/>
              </a:rPr>
              <a:t>delle</a:t>
            </a:r>
            <a:r>
              <a:rPr sz="1800" spc="120" dirty="0">
                <a:latin typeface="Calibri"/>
                <a:cs typeface="Calibri"/>
              </a:rPr>
              <a:t> </a:t>
            </a:r>
            <a:r>
              <a:rPr sz="1800" dirty="0">
                <a:latin typeface="Calibri"/>
                <a:cs typeface="Calibri"/>
              </a:rPr>
              <a:t>trattative.</a:t>
            </a:r>
            <a:r>
              <a:rPr sz="1800" spc="125" dirty="0">
                <a:latin typeface="Calibri"/>
                <a:cs typeface="Calibri"/>
              </a:rPr>
              <a:t> </a:t>
            </a:r>
            <a:r>
              <a:rPr sz="1800" dirty="0">
                <a:latin typeface="Calibri"/>
                <a:cs typeface="Calibri"/>
              </a:rPr>
              <a:t>La</a:t>
            </a:r>
            <a:r>
              <a:rPr sz="1800" spc="125" dirty="0">
                <a:latin typeface="Calibri"/>
                <a:cs typeface="Calibri"/>
              </a:rPr>
              <a:t> </a:t>
            </a:r>
            <a:r>
              <a:rPr sz="1800" dirty="0">
                <a:latin typeface="Calibri"/>
                <a:cs typeface="Calibri"/>
              </a:rPr>
              <a:t>proroga</a:t>
            </a:r>
            <a:r>
              <a:rPr sz="1800" spc="114" dirty="0">
                <a:latin typeface="Calibri"/>
                <a:cs typeface="Calibri"/>
              </a:rPr>
              <a:t> </a:t>
            </a:r>
            <a:r>
              <a:rPr sz="1800" dirty="0">
                <a:latin typeface="Calibri"/>
                <a:cs typeface="Calibri"/>
              </a:rPr>
              <a:t>non</a:t>
            </a:r>
            <a:r>
              <a:rPr sz="1800" spc="130" dirty="0">
                <a:latin typeface="Calibri"/>
                <a:cs typeface="Calibri"/>
              </a:rPr>
              <a:t> </a:t>
            </a:r>
            <a:r>
              <a:rPr sz="1800" dirty="0">
                <a:latin typeface="Calibri"/>
                <a:cs typeface="Calibri"/>
              </a:rPr>
              <a:t>è</a:t>
            </a:r>
            <a:r>
              <a:rPr sz="1800" spc="125" dirty="0">
                <a:latin typeface="Calibri"/>
                <a:cs typeface="Calibri"/>
              </a:rPr>
              <a:t> </a:t>
            </a:r>
            <a:r>
              <a:rPr sz="1800" dirty="0">
                <a:latin typeface="Calibri"/>
                <a:cs typeface="Calibri"/>
              </a:rPr>
              <a:t>concessa</a:t>
            </a:r>
            <a:r>
              <a:rPr sz="1800" spc="130" dirty="0">
                <a:latin typeface="Calibri"/>
                <a:cs typeface="Calibri"/>
              </a:rPr>
              <a:t> </a:t>
            </a:r>
            <a:r>
              <a:rPr sz="1800" dirty="0">
                <a:latin typeface="Calibri"/>
                <a:cs typeface="Calibri"/>
              </a:rPr>
              <a:t>se</a:t>
            </a:r>
            <a:r>
              <a:rPr sz="1800" spc="120" dirty="0">
                <a:latin typeface="Calibri"/>
                <a:cs typeface="Calibri"/>
              </a:rPr>
              <a:t> </a:t>
            </a:r>
            <a:r>
              <a:rPr sz="1800" dirty="0">
                <a:latin typeface="Calibri"/>
                <a:cs typeface="Calibri"/>
              </a:rPr>
              <a:t>il</a:t>
            </a:r>
            <a:r>
              <a:rPr sz="1800" spc="120" dirty="0">
                <a:latin typeface="Calibri"/>
                <a:cs typeface="Calibri"/>
              </a:rPr>
              <a:t> </a:t>
            </a:r>
            <a:r>
              <a:rPr sz="1800" dirty="0">
                <a:latin typeface="Calibri"/>
                <a:cs typeface="Calibri"/>
              </a:rPr>
              <a:t>centro</a:t>
            </a:r>
            <a:r>
              <a:rPr sz="1800" spc="120" dirty="0">
                <a:latin typeface="Calibri"/>
                <a:cs typeface="Calibri"/>
              </a:rPr>
              <a:t> </a:t>
            </a:r>
            <a:r>
              <a:rPr sz="1800" dirty="0">
                <a:latin typeface="Calibri"/>
                <a:cs typeface="Calibri"/>
              </a:rPr>
              <a:t>degli</a:t>
            </a:r>
            <a:r>
              <a:rPr sz="1800" spc="114" dirty="0">
                <a:latin typeface="Calibri"/>
                <a:cs typeface="Calibri"/>
              </a:rPr>
              <a:t> </a:t>
            </a:r>
            <a:r>
              <a:rPr sz="1800" dirty="0">
                <a:latin typeface="Calibri"/>
                <a:cs typeface="Calibri"/>
              </a:rPr>
              <a:t>interessi</a:t>
            </a:r>
            <a:r>
              <a:rPr sz="1800" spc="125" dirty="0">
                <a:latin typeface="Calibri"/>
                <a:cs typeface="Calibri"/>
              </a:rPr>
              <a:t> </a:t>
            </a:r>
            <a:r>
              <a:rPr sz="1800" dirty="0">
                <a:latin typeface="Calibri"/>
                <a:cs typeface="Calibri"/>
              </a:rPr>
              <a:t>principali</a:t>
            </a:r>
            <a:r>
              <a:rPr sz="1800" spc="114" dirty="0">
                <a:latin typeface="Calibri"/>
                <a:cs typeface="Calibri"/>
              </a:rPr>
              <a:t> </a:t>
            </a:r>
            <a:r>
              <a:rPr sz="1800" dirty="0">
                <a:latin typeface="Calibri"/>
                <a:cs typeface="Calibri"/>
              </a:rPr>
              <a:t>dell'impresa</a:t>
            </a:r>
            <a:r>
              <a:rPr sz="1800" spc="135" dirty="0">
                <a:latin typeface="Calibri"/>
                <a:cs typeface="Calibri"/>
              </a:rPr>
              <a:t> </a:t>
            </a:r>
            <a:r>
              <a:rPr sz="1800" dirty="0">
                <a:latin typeface="Calibri"/>
                <a:cs typeface="Calibri"/>
              </a:rPr>
              <a:t>è</a:t>
            </a:r>
            <a:r>
              <a:rPr sz="1800" spc="125" dirty="0">
                <a:latin typeface="Calibri"/>
                <a:cs typeface="Calibri"/>
              </a:rPr>
              <a:t> </a:t>
            </a:r>
            <a:r>
              <a:rPr sz="1800" spc="-10" dirty="0">
                <a:latin typeface="Calibri"/>
                <a:cs typeface="Calibri"/>
              </a:rPr>
              <a:t>stato </a:t>
            </a:r>
            <a:r>
              <a:rPr sz="1800" dirty="0">
                <a:latin typeface="Calibri"/>
                <a:cs typeface="Calibri"/>
              </a:rPr>
              <a:t>trasferito</a:t>
            </a:r>
            <a:r>
              <a:rPr sz="1800" spc="420" dirty="0">
                <a:latin typeface="Calibri"/>
                <a:cs typeface="Calibri"/>
              </a:rPr>
              <a:t> </a:t>
            </a:r>
            <a:r>
              <a:rPr sz="1800" dirty="0">
                <a:latin typeface="Calibri"/>
                <a:cs typeface="Calibri"/>
              </a:rPr>
              <a:t>da</a:t>
            </a:r>
            <a:r>
              <a:rPr sz="1800" spc="430" dirty="0">
                <a:latin typeface="Calibri"/>
                <a:cs typeface="Calibri"/>
              </a:rPr>
              <a:t> </a:t>
            </a:r>
            <a:r>
              <a:rPr sz="1800" dirty="0">
                <a:latin typeface="Calibri"/>
                <a:cs typeface="Calibri"/>
              </a:rPr>
              <a:t>un</a:t>
            </a:r>
            <a:r>
              <a:rPr sz="1800" spc="434" dirty="0">
                <a:latin typeface="Calibri"/>
                <a:cs typeface="Calibri"/>
              </a:rPr>
              <a:t> </a:t>
            </a:r>
            <a:r>
              <a:rPr sz="1800" dirty="0">
                <a:latin typeface="Calibri"/>
                <a:cs typeface="Calibri"/>
              </a:rPr>
              <a:t>altro</a:t>
            </a:r>
            <a:r>
              <a:rPr sz="1800" spc="430" dirty="0">
                <a:latin typeface="Calibri"/>
                <a:cs typeface="Calibri"/>
              </a:rPr>
              <a:t> </a:t>
            </a:r>
            <a:r>
              <a:rPr sz="1800" dirty="0">
                <a:latin typeface="Calibri"/>
                <a:cs typeface="Calibri"/>
              </a:rPr>
              <a:t>Stato</a:t>
            </a:r>
            <a:r>
              <a:rPr sz="1800" spc="420" dirty="0">
                <a:latin typeface="Calibri"/>
                <a:cs typeface="Calibri"/>
              </a:rPr>
              <a:t> </a:t>
            </a:r>
            <a:r>
              <a:rPr sz="1800" dirty="0">
                <a:latin typeface="Calibri"/>
                <a:cs typeface="Calibri"/>
              </a:rPr>
              <a:t>membro</a:t>
            </a:r>
            <a:r>
              <a:rPr sz="1800" spc="425" dirty="0">
                <a:latin typeface="Calibri"/>
                <a:cs typeface="Calibri"/>
              </a:rPr>
              <a:t> </a:t>
            </a:r>
            <a:r>
              <a:rPr sz="1800" dirty="0">
                <a:latin typeface="Calibri"/>
                <a:cs typeface="Calibri"/>
              </a:rPr>
              <a:t>nei</a:t>
            </a:r>
            <a:r>
              <a:rPr sz="1800" spc="420" dirty="0">
                <a:latin typeface="Calibri"/>
                <a:cs typeface="Calibri"/>
              </a:rPr>
              <a:t> </a:t>
            </a:r>
            <a:r>
              <a:rPr sz="1800" dirty="0">
                <a:latin typeface="Calibri"/>
                <a:cs typeface="Calibri"/>
              </a:rPr>
              <a:t>tre</a:t>
            </a:r>
            <a:r>
              <a:rPr sz="1800" spc="440" dirty="0">
                <a:latin typeface="Calibri"/>
                <a:cs typeface="Calibri"/>
              </a:rPr>
              <a:t> </a:t>
            </a:r>
            <a:r>
              <a:rPr sz="1800" dirty="0">
                <a:latin typeface="Calibri"/>
                <a:cs typeface="Calibri"/>
              </a:rPr>
              <a:t>mesi</a:t>
            </a:r>
            <a:r>
              <a:rPr sz="1800" spc="425" dirty="0">
                <a:latin typeface="Calibri"/>
                <a:cs typeface="Calibri"/>
              </a:rPr>
              <a:t> </a:t>
            </a:r>
            <a:r>
              <a:rPr sz="1800" dirty="0">
                <a:latin typeface="Calibri"/>
                <a:cs typeface="Calibri"/>
              </a:rPr>
              <a:t>precedenti</a:t>
            </a:r>
            <a:r>
              <a:rPr sz="1800" spc="425" dirty="0">
                <a:latin typeface="Calibri"/>
                <a:cs typeface="Calibri"/>
              </a:rPr>
              <a:t> </a:t>
            </a:r>
            <a:r>
              <a:rPr sz="1800" dirty="0">
                <a:latin typeface="Calibri"/>
                <a:cs typeface="Calibri"/>
              </a:rPr>
              <a:t>alla</a:t>
            </a:r>
            <a:r>
              <a:rPr sz="1800" spc="440" dirty="0">
                <a:latin typeface="Calibri"/>
                <a:cs typeface="Calibri"/>
              </a:rPr>
              <a:t> </a:t>
            </a:r>
            <a:r>
              <a:rPr sz="1800" dirty="0">
                <a:latin typeface="Calibri"/>
                <a:cs typeface="Calibri"/>
              </a:rPr>
              <a:t>formulazione</a:t>
            </a:r>
            <a:r>
              <a:rPr sz="1800" spc="430" dirty="0">
                <a:latin typeface="Calibri"/>
                <a:cs typeface="Calibri"/>
              </a:rPr>
              <a:t> </a:t>
            </a:r>
            <a:r>
              <a:rPr sz="1800" dirty="0">
                <a:latin typeface="Calibri"/>
                <a:cs typeface="Calibri"/>
              </a:rPr>
              <a:t>della</a:t>
            </a:r>
            <a:r>
              <a:rPr sz="1800" spc="430" dirty="0">
                <a:latin typeface="Calibri"/>
                <a:cs typeface="Calibri"/>
              </a:rPr>
              <a:t> </a:t>
            </a:r>
            <a:r>
              <a:rPr sz="1800" dirty="0">
                <a:latin typeface="Calibri"/>
                <a:cs typeface="Calibri"/>
              </a:rPr>
              <a:t>richiesta</a:t>
            </a:r>
            <a:r>
              <a:rPr sz="1800" spc="430" dirty="0">
                <a:latin typeface="Calibri"/>
                <a:cs typeface="Calibri"/>
              </a:rPr>
              <a:t> </a:t>
            </a:r>
            <a:r>
              <a:rPr sz="1800" dirty="0">
                <a:latin typeface="Calibri"/>
                <a:cs typeface="Calibri"/>
              </a:rPr>
              <a:t>di</a:t>
            </a:r>
            <a:r>
              <a:rPr sz="1800" spc="430" dirty="0">
                <a:latin typeface="Calibri"/>
                <a:cs typeface="Calibri"/>
              </a:rPr>
              <a:t> </a:t>
            </a:r>
            <a:r>
              <a:rPr sz="1800" spc="-25" dirty="0">
                <a:latin typeface="Calibri"/>
                <a:cs typeface="Calibri"/>
              </a:rPr>
              <a:t>cui </a:t>
            </a:r>
            <a:r>
              <a:rPr sz="1800" dirty="0">
                <a:latin typeface="Calibri"/>
                <a:cs typeface="Calibri"/>
              </a:rPr>
              <a:t>all'articolo</a:t>
            </a:r>
            <a:r>
              <a:rPr sz="1800" spc="-10" dirty="0">
                <a:latin typeface="Calibri"/>
                <a:cs typeface="Calibri"/>
              </a:rPr>
              <a:t> </a:t>
            </a:r>
            <a:r>
              <a:rPr sz="1800" dirty="0">
                <a:latin typeface="Calibri"/>
                <a:cs typeface="Calibri"/>
              </a:rPr>
              <a:t>18,</a:t>
            </a:r>
            <a:r>
              <a:rPr sz="1800" spc="-35" dirty="0">
                <a:latin typeface="Calibri"/>
                <a:cs typeface="Calibri"/>
              </a:rPr>
              <a:t> </a:t>
            </a:r>
            <a:r>
              <a:rPr sz="1800" dirty="0">
                <a:latin typeface="Calibri"/>
                <a:cs typeface="Calibri"/>
              </a:rPr>
              <a:t>comma</a:t>
            </a:r>
            <a:r>
              <a:rPr sz="1800" spc="-40" dirty="0">
                <a:latin typeface="Calibri"/>
                <a:cs typeface="Calibri"/>
              </a:rPr>
              <a:t> </a:t>
            </a:r>
            <a:r>
              <a:rPr sz="1800" dirty="0">
                <a:latin typeface="Calibri"/>
                <a:cs typeface="Calibri"/>
              </a:rPr>
              <a:t>1.</a:t>
            </a:r>
            <a:r>
              <a:rPr sz="1800" spc="-40" dirty="0">
                <a:latin typeface="Calibri"/>
                <a:cs typeface="Calibri"/>
              </a:rPr>
              <a:t> </a:t>
            </a:r>
            <a:r>
              <a:rPr sz="1800" b="1" dirty="0">
                <a:latin typeface="Calibri"/>
                <a:cs typeface="Calibri"/>
              </a:rPr>
              <a:t>La</a:t>
            </a:r>
            <a:r>
              <a:rPr sz="1800" b="1" spc="-30" dirty="0">
                <a:latin typeface="Calibri"/>
                <a:cs typeface="Calibri"/>
              </a:rPr>
              <a:t> </a:t>
            </a:r>
            <a:r>
              <a:rPr sz="1800" b="1" spc="-10" dirty="0">
                <a:latin typeface="Calibri"/>
                <a:cs typeface="Calibri"/>
              </a:rPr>
              <a:t>durata</a:t>
            </a:r>
            <a:r>
              <a:rPr sz="1800" b="1" spc="-35" dirty="0">
                <a:latin typeface="Calibri"/>
                <a:cs typeface="Calibri"/>
              </a:rPr>
              <a:t> </a:t>
            </a:r>
            <a:r>
              <a:rPr sz="1800" b="1" spc="-10" dirty="0">
                <a:latin typeface="Calibri"/>
                <a:cs typeface="Calibri"/>
              </a:rPr>
              <a:t>complessiva</a:t>
            </a:r>
            <a:r>
              <a:rPr sz="1800" b="1" spc="-45" dirty="0">
                <a:latin typeface="Calibri"/>
                <a:cs typeface="Calibri"/>
              </a:rPr>
              <a:t> </a:t>
            </a:r>
            <a:r>
              <a:rPr sz="1800" b="1" dirty="0">
                <a:latin typeface="Calibri"/>
                <a:cs typeface="Calibri"/>
              </a:rPr>
              <a:t>delle</a:t>
            </a:r>
            <a:r>
              <a:rPr sz="1800" b="1" spc="-15" dirty="0">
                <a:latin typeface="Calibri"/>
                <a:cs typeface="Calibri"/>
              </a:rPr>
              <a:t> </a:t>
            </a:r>
            <a:r>
              <a:rPr sz="1800" b="1" dirty="0">
                <a:latin typeface="Calibri"/>
                <a:cs typeface="Calibri"/>
              </a:rPr>
              <a:t>misure</a:t>
            </a:r>
            <a:r>
              <a:rPr sz="1800" b="1" spc="-40" dirty="0">
                <a:latin typeface="Calibri"/>
                <a:cs typeface="Calibri"/>
              </a:rPr>
              <a:t> </a:t>
            </a:r>
            <a:r>
              <a:rPr sz="1800" b="1" dirty="0">
                <a:latin typeface="Calibri"/>
                <a:cs typeface="Calibri"/>
              </a:rPr>
              <a:t>non</a:t>
            </a:r>
            <a:r>
              <a:rPr sz="1800" b="1" spc="-25" dirty="0">
                <a:latin typeface="Calibri"/>
                <a:cs typeface="Calibri"/>
              </a:rPr>
              <a:t> </a:t>
            </a:r>
            <a:r>
              <a:rPr sz="1800" b="1" dirty="0">
                <a:latin typeface="Calibri"/>
                <a:cs typeface="Calibri"/>
              </a:rPr>
              <a:t>può</a:t>
            </a:r>
            <a:r>
              <a:rPr sz="1800" b="1" spc="-30" dirty="0">
                <a:latin typeface="Calibri"/>
                <a:cs typeface="Calibri"/>
              </a:rPr>
              <a:t> </a:t>
            </a:r>
            <a:r>
              <a:rPr sz="1800" b="1" spc="-10" dirty="0">
                <a:latin typeface="Calibri"/>
                <a:cs typeface="Calibri"/>
              </a:rPr>
              <a:t>superare</a:t>
            </a:r>
            <a:r>
              <a:rPr sz="1800" b="1" spc="-35" dirty="0">
                <a:latin typeface="Calibri"/>
                <a:cs typeface="Calibri"/>
              </a:rPr>
              <a:t> </a:t>
            </a:r>
            <a:r>
              <a:rPr sz="1800" b="1" dirty="0">
                <a:latin typeface="Calibri"/>
                <a:cs typeface="Calibri"/>
              </a:rPr>
              <a:t>i</a:t>
            </a:r>
            <a:r>
              <a:rPr sz="1800" b="1" spc="-45" dirty="0">
                <a:latin typeface="Calibri"/>
                <a:cs typeface="Calibri"/>
              </a:rPr>
              <a:t> </a:t>
            </a:r>
            <a:r>
              <a:rPr sz="1800" b="1" spc="-10" dirty="0">
                <a:latin typeface="Calibri"/>
                <a:cs typeface="Calibri"/>
              </a:rPr>
              <a:t>duecentoquaranta</a:t>
            </a:r>
            <a:r>
              <a:rPr sz="1800" b="1" spc="-20" dirty="0">
                <a:latin typeface="Calibri"/>
                <a:cs typeface="Calibri"/>
              </a:rPr>
              <a:t> </a:t>
            </a:r>
            <a:r>
              <a:rPr sz="1800" b="1" spc="-10" dirty="0">
                <a:latin typeface="Calibri"/>
                <a:cs typeface="Calibri"/>
              </a:rPr>
              <a:t>giorni.</a:t>
            </a:r>
            <a:endParaRPr sz="1800" b="1" dirty="0">
              <a:latin typeface="Calibri"/>
              <a:cs typeface="Calibri"/>
            </a:endParaRPr>
          </a:p>
          <a:p>
            <a:pPr>
              <a:lnSpc>
                <a:spcPct val="100000"/>
              </a:lnSpc>
              <a:spcBef>
                <a:spcPts val="1480"/>
              </a:spcBef>
            </a:pPr>
            <a:endParaRPr sz="1800" dirty="0">
              <a:latin typeface="Calibri"/>
              <a:cs typeface="Calibri"/>
            </a:endParaRPr>
          </a:p>
          <a:p>
            <a:pPr marL="299085" indent="-286385">
              <a:lnSpc>
                <a:spcPct val="100000"/>
              </a:lnSpc>
              <a:buClr>
                <a:srgbClr val="6E6E74"/>
              </a:buClr>
              <a:buFont typeface="Wingdings"/>
              <a:buChar char=""/>
              <a:tabLst>
                <a:tab pos="299085" algn="l"/>
              </a:tabLst>
            </a:pPr>
            <a:r>
              <a:rPr sz="1800" dirty="0">
                <a:latin typeface="Calibri"/>
                <a:cs typeface="Calibri"/>
              </a:rPr>
              <a:t>da</a:t>
            </a:r>
            <a:r>
              <a:rPr sz="1800" spc="-20" dirty="0">
                <a:latin typeface="Calibri"/>
                <a:cs typeface="Calibri"/>
              </a:rPr>
              <a:t> </a:t>
            </a:r>
            <a:r>
              <a:rPr sz="1800" dirty="0">
                <a:latin typeface="Calibri"/>
                <a:cs typeface="Calibri"/>
              </a:rPr>
              <a:t>30</a:t>
            </a:r>
            <a:r>
              <a:rPr sz="1800" spc="-10" dirty="0">
                <a:latin typeface="Calibri"/>
                <a:cs typeface="Calibri"/>
              </a:rPr>
              <a:t> </a:t>
            </a:r>
            <a:r>
              <a:rPr sz="1800" dirty="0">
                <a:latin typeface="Calibri"/>
                <a:cs typeface="Calibri"/>
              </a:rPr>
              <a:t>a</a:t>
            </a:r>
            <a:r>
              <a:rPr sz="1800" spc="-25" dirty="0">
                <a:latin typeface="Calibri"/>
                <a:cs typeface="Calibri"/>
              </a:rPr>
              <a:t> </a:t>
            </a:r>
            <a:r>
              <a:rPr sz="1800" dirty="0">
                <a:latin typeface="Calibri"/>
                <a:cs typeface="Calibri"/>
              </a:rPr>
              <a:t>120</a:t>
            </a:r>
            <a:r>
              <a:rPr sz="1800" spc="-10" dirty="0">
                <a:latin typeface="Calibri"/>
                <a:cs typeface="Calibri"/>
              </a:rPr>
              <a:t> </a:t>
            </a:r>
            <a:r>
              <a:rPr sz="1800" spc="-25" dirty="0">
                <a:latin typeface="Calibri"/>
                <a:cs typeface="Calibri"/>
              </a:rPr>
              <a:t>gg</a:t>
            </a:r>
            <a:endParaRPr sz="1800" dirty="0">
              <a:latin typeface="Calibri"/>
              <a:cs typeface="Calibri"/>
            </a:endParaRPr>
          </a:p>
          <a:p>
            <a:pPr marL="299085" indent="-286385">
              <a:lnSpc>
                <a:spcPct val="100000"/>
              </a:lnSpc>
              <a:spcBef>
                <a:spcPts val="745"/>
              </a:spcBef>
              <a:buClr>
                <a:srgbClr val="6E6E74"/>
              </a:buClr>
              <a:buFont typeface="Wingdings"/>
              <a:buChar char=""/>
              <a:tabLst>
                <a:tab pos="299085" algn="l"/>
              </a:tabLst>
            </a:pPr>
            <a:r>
              <a:rPr sz="1800" dirty="0">
                <a:latin typeface="Calibri"/>
                <a:cs typeface="Calibri"/>
              </a:rPr>
              <a:t>dalla</a:t>
            </a:r>
            <a:r>
              <a:rPr sz="1800" spc="-20" dirty="0">
                <a:latin typeface="Calibri"/>
                <a:cs typeface="Calibri"/>
              </a:rPr>
              <a:t> </a:t>
            </a:r>
            <a:r>
              <a:rPr sz="1800" spc="-10" dirty="0">
                <a:latin typeface="Calibri"/>
                <a:cs typeface="Calibri"/>
              </a:rPr>
              <a:t>pubblicazione</a:t>
            </a:r>
            <a:r>
              <a:rPr sz="1800" spc="5" dirty="0">
                <a:latin typeface="Calibri"/>
                <a:cs typeface="Calibri"/>
              </a:rPr>
              <a:t> </a:t>
            </a:r>
            <a:r>
              <a:rPr sz="1800" dirty="0">
                <a:latin typeface="Calibri"/>
                <a:cs typeface="Calibri"/>
              </a:rPr>
              <a:t>nel</a:t>
            </a:r>
            <a:r>
              <a:rPr sz="1800" spc="-25" dirty="0">
                <a:latin typeface="Calibri"/>
                <a:cs typeface="Calibri"/>
              </a:rPr>
              <a:t> </a:t>
            </a:r>
            <a:r>
              <a:rPr sz="1800" spc="-10" dirty="0">
                <a:latin typeface="Calibri"/>
                <a:cs typeface="Calibri"/>
              </a:rPr>
              <a:t>registro</a:t>
            </a:r>
            <a:r>
              <a:rPr sz="1800" spc="-35" dirty="0">
                <a:latin typeface="Calibri"/>
                <a:cs typeface="Calibri"/>
              </a:rPr>
              <a:t> </a:t>
            </a:r>
            <a:r>
              <a:rPr sz="1800" dirty="0">
                <a:latin typeface="Calibri"/>
                <a:cs typeface="Calibri"/>
              </a:rPr>
              <a:t>delle</a:t>
            </a:r>
            <a:r>
              <a:rPr sz="1800" spc="-5" dirty="0">
                <a:latin typeface="Calibri"/>
                <a:cs typeface="Calibri"/>
              </a:rPr>
              <a:t> </a:t>
            </a:r>
            <a:r>
              <a:rPr sz="1800" dirty="0">
                <a:latin typeface="Calibri"/>
                <a:cs typeface="Calibri"/>
              </a:rPr>
              <a:t>imprese</a:t>
            </a:r>
            <a:r>
              <a:rPr sz="1800" spc="-30" dirty="0">
                <a:latin typeface="Calibri"/>
                <a:cs typeface="Calibri"/>
              </a:rPr>
              <a:t> </a:t>
            </a:r>
            <a:r>
              <a:rPr sz="1800" spc="-10" dirty="0">
                <a:latin typeface="Calibri"/>
                <a:cs typeface="Calibri"/>
              </a:rPr>
              <a:t>dell’istanza</a:t>
            </a:r>
            <a:r>
              <a:rPr sz="1800" spc="-20" dirty="0">
                <a:latin typeface="Calibri"/>
                <a:cs typeface="Calibri"/>
              </a:rPr>
              <a:t> </a:t>
            </a:r>
            <a:r>
              <a:rPr sz="1800" dirty="0">
                <a:latin typeface="Calibri"/>
                <a:cs typeface="Calibri"/>
              </a:rPr>
              <a:t>e</a:t>
            </a:r>
            <a:r>
              <a:rPr sz="1800" spc="-25" dirty="0">
                <a:latin typeface="Calibri"/>
                <a:cs typeface="Calibri"/>
              </a:rPr>
              <a:t> </a:t>
            </a:r>
            <a:r>
              <a:rPr sz="1800" spc="-20" dirty="0">
                <a:latin typeface="Calibri"/>
                <a:cs typeface="Calibri"/>
              </a:rPr>
              <a:t>dell’accettazione</a:t>
            </a:r>
            <a:r>
              <a:rPr sz="1800" spc="15" dirty="0">
                <a:latin typeface="Calibri"/>
                <a:cs typeface="Calibri"/>
              </a:rPr>
              <a:t> </a:t>
            </a:r>
            <a:r>
              <a:rPr sz="1800" spc="-10" dirty="0">
                <a:latin typeface="Calibri"/>
                <a:cs typeface="Calibri"/>
              </a:rPr>
              <a:t>dell’esperto</a:t>
            </a:r>
            <a:endParaRPr sz="1800" dirty="0">
              <a:latin typeface="Calibri"/>
              <a:cs typeface="Calibri"/>
            </a:endParaRPr>
          </a:p>
          <a:p>
            <a:pPr marL="298450" indent="-285750">
              <a:lnSpc>
                <a:spcPct val="100000"/>
              </a:lnSpc>
              <a:spcBef>
                <a:spcPts val="755"/>
              </a:spcBef>
              <a:buClr>
                <a:srgbClr val="6E6E74"/>
              </a:buClr>
              <a:buFont typeface="Wingdings"/>
              <a:buChar char=""/>
              <a:tabLst>
                <a:tab pos="298450" algn="l"/>
              </a:tabLst>
            </a:pPr>
            <a:r>
              <a:rPr sz="1800" dirty="0">
                <a:latin typeface="Calibri"/>
                <a:cs typeface="Calibri"/>
              </a:rPr>
              <a:t>non</a:t>
            </a:r>
            <a:r>
              <a:rPr sz="1800" spc="-45" dirty="0">
                <a:latin typeface="Calibri"/>
                <a:cs typeface="Calibri"/>
              </a:rPr>
              <a:t> </a:t>
            </a:r>
            <a:r>
              <a:rPr sz="1800" dirty="0">
                <a:latin typeface="Calibri"/>
                <a:cs typeface="Calibri"/>
              </a:rPr>
              <a:t>soggetta</a:t>
            </a:r>
            <a:r>
              <a:rPr sz="1800" spc="-50" dirty="0">
                <a:latin typeface="Calibri"/>
                <a:cs typeface="Calibri"/>
              </a:rPr>
              <a:t> </a:t>
            </a:r>
            <a:r>
              <a:rPr sz="1800" dirty="0">
                <a:latin typeface="Calibri"/>
                <a:cs typeface="Calibri"/>
              </a:rPr>
              <a:t>a</a:t>
            </a:r>
            <a:r>
              <a:rPr sz="1800" spc="-50" dirty="0">
                <a:latin typeface="Calibri"/>
                <a:cs typeface="Calibri"/>
              </a:rPr>
              <a:t> </a:t>
            </a:r>
            <a:r>
              <a:rPr sz="1800" dirty="0">
                <a:latin typeface="Calibri"/>
                <a:cs typeface="Calibri"/>
              </a:rPr>
              <a:t>sospensione</a:t>
            </a:r>
            <a:r>
              <a:rPr sz="1800" spc="-50" dirty="0">
                <a:latin typeface="Calibri"/>
                <a:cs typeface="Calibri"/>
              </a:rPr>
              <a:t> </a:t>
            </a:r>
            <a:r>
              <a:rPr sz="1800" spc="-10" dirty="0">
                <a:latin typeface="Calibri"/>
                <a:cs typeface="Calibri"/>
              </a:rPr>
              <a:t>feriale</a:t>
            </a:r>
            <a:endParaRPr sz="1800" dirty="0">
              <a:latin typeface="Calibri"/>
              <a:cs typeface="Calibri"/>
            </a:endParaRPr>
          </a:p>
          <a:p>
            <a:pPr marL="299085" indent="-286385">
              <a:lnSpc>
                <a:spcPct val="100000"/>
              </a:lnSpc>
              <a:spcBef>
                <a:spcPts val="760"/>
              </a:spcBef>
              <a:buClr>
                <a:srgbClr val="6E6E74"/>
              </a:buClr>
              <a:buFont typeface="Wingdings"/>
              <a:buChar char=""/>
              <a:tabLst>
                <a:tab pos="299085" algn="l"/>
              </a:tabLst>
            </a:pPr>
            <a:r>
              <a:rPr sz="1800" spc="-10" dirty="0">
                <a:latin typeface="Calibri"/>
                <a:cs typeface="Calibri"/>
              </a:rPr>
              <a:t>prorogabile</a:t>
            </a:r>
            <a:r>
              <a:rPr sz="1800" spc="-35" dirty="0">
                <a:latin typeface="Calibri"/>
                <a:cs typeface="Calibri"/>
              </a:rPr>
              <a:t> </a:t>
            </a:r>
            <a:r>
              <a:rPr sz="1800" dirty="0">
                <a:latin typeface="Calibri"/>
                <a:cs typeface="Calibri"/>
              </a:rPr>
              <a:t>entro</a:t>
            </a:r>
            <a:r>
              <a:rPr sz="1800" spc="-45" dirty="0">
                <a:latin typeface="Calibri"/>
                <a:cs typeface="Calibri"/>
              </a:rPr>
              <a:t> </a:t>
            </a:r>
            <a:r>
              <a:rPr sz="1800" dirty="0">
                <a:latin typeface="Calibri"/>
                <a:cs typeface="Calibri"/>
              </a:rPr>
              <a:t>il</a:t>
            </a:r>
            <a:r>
              <a:rPr sz="1800" spc="-40" dirty="0">
                <a:latin typeface="Calibri"/>
                <a:cs typeface="Calibri"/>
              </a:rPr>
              <a:t> </a:t>
            </a:r>
            <a:r>
              <a:rPr sz="1800" dirty="0">
                <a:latin typeface="Calibri"/>
                <a:cs typeface="Calibri"/>
              </a:rPr>
              <a:t>massimo</a:t>
            </a:r>
            <a:r>
              <a:rPr sz="1800" spc="-60" dirty="0">
                <a:latin typeface="Calibri"/>
                <a:cs typeface="Calibri"/>
              </a:rPr>
              <a:t> </a:t>
            </a:r>
            <a:r>
              <a:rPr sz="1800" dirty="0">
                <a:latin typeface="Calibri"/>
                <a:cs typeface="Calibri"/>
              </a:rPr>
              <a:t>fissato</a:t>
            </a:r>
            <a:r>
              <a:rPr sz="1800" spc="-55" dirty="0">
                <a:latin typeface="Calibri"/>
                <a:cs typeface="Calibri"/>
              </a:rPr>
              <a:t> </a:t>
            </a:r>
            <a:r>
              <a:rPr sz="1800" dirty="0">
                <a:latin typeface="Calibri"/>
                <a:cs typeface="Calibri"/>
              </a:rPr>
              <a:t>dalla</a:t>
            </a:r>
            <a:r>
              <a:rPr sz="1800" spc="-40" dirty="0">
                <a:latin typeface="Calibri"/>
                <a:cs typeface="Calibri"/>
              </a:rPr>
              <a:t> </a:t>
            </a:r>
            <a:r>
              <a:rPr sz="1800" spc="-10" dirty="0">
                <a:latin typeface="Calibri"/>
                <a:cs typeface="Calibri"/>
              </a:rPr>
              <a:t>legge</a:t>
            </a:r>
            <a:endParaRPr sz="1800" dirty="0">
              <a:latin typeface="Calibri"/>
              <a:cs typeface="Calibri"/>
            </a:endParaRPr>
          </a:p>
          <a:p>
            <a:pPr marL="299085" indent="-286385">
              <a:lnSpc>
                <a:spcPct val="100000"/>
              </a:lnSpc>
              <a:spcBef>
                <a:spcPts val="740"/>
              </a:spcBef>
              <a:buClr>
                <a:srgbClr val="6E6E74"/>
              </a:buClr>
              <a:buFont typeface="Wingdings"/>
              <a:buChar char=""/>
              <a:tabLst>
                <a:tab pos="299085" algn="l"/>
              </a:tabLst>
            </a:pPr>
            <a:r>
              <a:rPr sz="1800" dirty="0">
                <a:latin typeface="Calibri"/>
                <a:cs typeface="Calibri"/>
              </a:rPr>
              <a:t>su</a:t>
            </a:r>
            <a:r>
              <a:rPr sz="1800" spc="-30" dirty="0">
                <a:latin typeface="Calibri"/>
                <a:cs typeface="Calibri"/>
              </a:rPr>
              <a:t> </a:t>
            </a:r>
            <a:r>
              <a:rPr sz="1800" spc="-10" dirty="0">
                <a:latin typeface="Calibri"/>
                <a:cs typeface="Calibri"/>
              </a:rPr>
              <a:t>aggiornata</a:t>
            </a:r>
            <a:r>
              <a:rPr sz="1800" spc="-30" dirty="0">
                <a:latin typeface="Calibri"/>
                <a:cs typeface="Calibri"/>
              </a:rPr>
              <a:t> </a:t>
            </a:r>
            <a:r>
              <a:rPr sz="1800" dirty="0">
                <a:latin typeface="Calibri"/>
                <a:cs typeface="Calibri"/>
              </a:rPr>
              <a:t>e</a:t>
            </a:r>
            <a:r>
              <a:rPr sz="1800" spc="-15" dirty="0">
                <a:latin typeface="Calibri"/>
                <a:cs typeface="Calibri"/>
              </a:rPr>
              <a:t> </a:t>
            </a:r>
            <a:r>
              <a:rPr sz="1800" spc="-10" dirty="0">
                <a:latin typeface="Calibri"/>
                <a:cs typeface="Calibri"/>
              </a:rPr>
              <a:t>dettagliata</a:t>
            </a:r>
            <a:r>
              <a:rPr sz="1800" spc="-20" dirty="0">
                <a:latin typeface="Calibri"/>
                <a:cs typeface="Calibri"/>
              </a:rPr>
              <a:t> </a:t>
            </a:r>
            <a:r>
              <a:rPr sz="1800" dirty="0">
                <a:latin typeface="Calibri"/>
                <a:cs typeface="Calibri"/>
              </a:rPr>
              <a:t>situazione</a:t>
            </a:r>
            <a:r>
              <a:rPr sz="1800" spc="-10" dirty="0">
                <a:latin typeface="Calibri"/>
                <a:cs typeface="Calibri"/>
              </a:rPr>
              <a:t> finanziaria</a:t>
            </a:r>
            <a:endParaRPr sz="1800" dirty="0">
              <a:latin typeface="Calibri"/>
              <a:cs typeface="Calibri"/>
            </a:endParaRPr>
          </a:p>
          <a:p>
            <a:pPr marL="299085" indent="-286385">
              <a:lnSpc>
                <a:spcPct val="100000"/>
              </a:lnSpc>
              <a:spcBef>
                <a:spcPts val="760"/>
              </a:spcBef>
              <a:buClr>
                <a:srgbClr val="6E6E74"/>
              </a:buClr>
              <a:buFont typeface="Wingdings"/>
              <a:buChar char=""/>
              <a:tabLst>
                <a:tab pos="299085" algn="l"/>
              </a:tabLst>
            </a:pPr>
            <a:r>
              <a:rPr sz="1800" spc="-10" dirty="0">
                <a:latin typeface="Calibri"/>
                <a:cs typeface="Calibri"/>
              </a:rPr>
              <a:t>informativa </a:t>
            </a:r>
            <a:r>
              <a:rPr sz="1800" spc="-20" dirty="0">
                <a:latin typeface="Calibri"/>
                <a:cs typeface="Calibri"/>
              </a:rPr>
              <a:t>dell’esperto</a:t>
            </a:r>
            <a:r>
              <a:rPr sz="1800" spc="5" dirty="0">
                <a:latin typeface="Calibri"/>
                <a:cs typeface="Calibri"/>
              </a:rPr>
              <a:t> </a:t>
            </a:r>
            <a:r>
              <a:rPr sz="1800" spc="-10" dirty="0">
                <a:latin typeface="Calibri"/>
                <a:cs typeface="Calibri"/>
              </a:rPr>
              <a:t>motivata</a:t>
            </a:r>
            <a:endParaRPr sz="1800" dirty="0">
              <a:latin typeface="Calibri"/>
              <a:cs typeface="Calibri"/>
            </a:endParaRPr>
          </a:p>
          <a:p>
            <a:pPr marL="299085" indent="-286385">
              <a:lnSpc>
                <a:spcPct val="100000"/>
              </a:lnSpc>
              <a:spcBef>
                <a:spcPts val="755"/>
              </a:spcBef>
              <a:buClr>
                <a:srgbClr val="6E6E74"/>
              </a:buClr>
              <a:buFont typeface="Wingdings"/>
              <a:buChar char=""/>
              <a:tabLst>
                <a:tab pos="299085" algn="l"/>
              </a:tabLst>
            </a:pPr>
            <a:r>
              <a:rPr sz="1800" spc="-10" dirty="0">
                <a:latin typeface="Calibri"/>
                <a:cs typeface="Calibri"/>
              </a:rPr>
              <a:t>reclamabile</a:t>
            </a:r>
            <a:endParaRPr sz="1800" dirty="0">
              <a:latin typeface="Calibri"/>
              <a:cs typeface="Calibri"/>
            </a:endParaRPr>
          </a:p>
        </p:txBody>
      </p:sp>
      <p:sp>
        <p:nvSpPr>
          <p:cNvPr id="6" name="object 6"/>
          <p:cNvSpPr txBox="1">
            <a:spLocks noGrp="1"/>
          </p:cNvSpPr>
          <p:nvPr>
            <p:ph type="sldNum" sz="quarter" idx="7"/>
          </p:nvPr>
        </p:nvSpPr>
        <p:spPr>
          <a:prstGeom prst="rect">
            <a:avLst/>
          </a:prstGeom>
        </p:spPr>
        <p:txBody>
          <a:bodyPr vert="horz" wrap="square" lIns="0" tIns="0" rIns="0" bIns="0" rtlCol="0">
            <a:spAutoFit/>
          </a:bodyPr>
          <a:lstStyle/>
          <a:p>
            <a:pPr marL="12700">
              <a:lnSpc>
                <a:spcPts val="1100"/>
              </a:lnSpc>
            </a:pPr>
            <a:fld id="{81D60167-4931-47E6-BA6A-407CBD079E47}" type="slidenum">
              <a:rPr spc="-25" dirty="0"/>
              <a:t>22</a:t>
            </a:fld>
            <a:endParaRPr spc="-25" dirty="0"/>
          </a:p>
        </p:txBody>
      </p:sp>
    </p:spTree>
    <p:extLst>
      <p:ext uri="{BB962C8B-B14F-4D97-AF65-F5344CB8AC3E}">
        <p14:creationId xmlns:p14="http://schemas.microsoft.com/office/powerpoint/2010/main" val="152533669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Text Box 1">
            <a:extLst>
              <a:ext uri="{FF2B5EF4-FFF2-40B4-BE49-F238E27FC236}">
                <a16:creationId xmlns:a16="http://schemas.microsoft.com/office/drawing/2014/main" id="{D051A96F-A155-E763-4A8A-10BC619BF901}"/>
              </a:ext>
            </a:extLst>
          </p:cNvPr>
          <p:cNvSpPr txBox="1">
            <a:spLocks noChangeArrowheads="1"/>
          </p:cNvSpPr>
          <p:nvPr/>
        </p:nvSpPr>
        <p:spPr bwMode="auto">
          <a:xfrm>
            <a:off x="1828800" y="385036"/>
            <a:ext cx="8153400" cy="79317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F"/>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lvl1pPr>
              <a:lnSpc>
                <a:spcPct val="93000"/>
              </a:lnSpc>
              <a:spcAft>
                <a:spcPts val="1425"/>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sz="800" u="sng">
                <a:solidFill>
                  <a:srgbClr val="000000"/>
                </a:solidFill>
                <a:latin typeface="Arial" panose="020B0604020202020204" pitchFamily="34" charset="0"/>
                <a:ea typeface="Arial Unicode MS" panose="020B0604020202020204" pitchFamily="34" charset="-128"/>
                <a:cs typeface="Arial Unicode MS" panose="020B0604020202020204" pitchFamily="34" charset="-128"/>
              </a:defRPr>
            </a:lvl1pPr>
            <a:lvl2pPr>
              <a:lnSpc>
                <a:spcPct val="93000"/>
              </a:lnSpc>
              <a:spcAft>
                <a:spcPts val="1138"/>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sz="2600">
                <a:solidFill>
                  <a:srgbClr val="000000"/>
                </a:solidFill>
                <a:latin typeface="Arial" panose="020B0604020202020204" pitchFamily="34" charset="0"/>
                <a:ea typeface="Arial Unicode MS" panose="020B0604020202020204" pitchFamily="34" charset="-128"/>
                <a:cs typeface="Arial Unicode MS" panose="020B0604020202020204" pitchFamily="34" charset="-128"/>
              </a:defRPr>
            </a:lvl2pPr>
            <a:lvl3pPr>
              <a:lnSpc>
                <a:spcPct val="93000"/>
              </a:lnSpc>
              <a:spcAft>
                <a:spcPts val="85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sz="2400">
                <a:solidFill>
                  <a:srgbClr val="000000"/>
                </a:solidFill>
                <a:latin typeface="Arial" panose="020B0604020202020204" pitchFamily="34" charset="0"/>
                <a:ea typeface="Arial Unicode MS" panose="020B0604020202020204" pitchFamily="34" charset="-128"/>
                <a:cs typeface="Arial Unicode MS" panose="020B0604020202020204" pitchFamily="34" charset="-128"/>
              </a:defRPr>
            </a:lvl3pPr>
            <a:lvl4pPr>
              <a:lnSpc>
                <a:spcPct val="93000"/>
              </a:lnSpc>
              <a:spcAft>
                <a:spcPts val="575"/>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sz="2000">
                <a:solidFill>
                  <a:srgbClr val="000000"/>
                </a:solidFill>
                <a:latin typeface="Arial" panose="020B0604020202020204" pitchFamily="34" charset="0"/>
                <a:ea typeface="Arial Unicode MS" panose="020B0604020202020204" pitchFamily="34" charset="-128"/>
                <a:cs typeface="Arial Unicode MS" panose="020B0604020202020204" pitchFamily="34" charset="-128"/>
              </a:defRPr>
            </a:lvl4pPr>
            <a:lvl5pPr>
              <a:lnSpc>
                <a:spcPct val="93000"/>
              </a:lnSpc>
              <a:spcAft>
                <a:spcPts val="288"/>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sz="2000">
                <a:solidFill>
                  <a:srgbClr val="000000"/>
                </a:solidFill>
                <a:latin typeface="Arial" panose="020B0604020202020204" pitchFamily="34" charset="0"/>
                <a:ea typeface="Arial Unicode MS" panose="020B0604020202020204" pitchFamily="34" charset="-128"/>
                <a:cs typeface="Arial Unicode MS" panose="020B0604020202020204" pitchFamily="34" charset="-128"/>
              </a:defRPr>
            </a:lvl5pPr>
            <a:lvl6pPr marL="2514600" indent="-228600" defTabSz="449263" eaLnBrk="0" fontAlgn="base" hangingPunct="0">
              <a:lnSpc>
                <a:spcPct val="93000"/>
              </a:lnSpc>
              <a:spcBef>
                <a:spcPct val="0"/>
              </a:spcBef>
              <a:spcAft>
                <a:spcPts val="288"/>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sz="2000">
                <a:solidFill>
                  <a:srgbClr val="000000"/>
                </a:solidFill>
                <a:latin typeface="Arial" panose="020B0604020202020204" pitchFamily="34" charset="0"/>
                <a:ea typeface="Arial Unicode MS" panose="020B0604020202020204" pitchFamily="34" charset="-128"/>
                <a:cs typeface="Arial Unicode MS" panose="020B0604020202020204" pitchFamily="34" charset="-128"/>
              </a:defRPr>
            </a:lvl6pPr>
            <a:lvl7pPr marL="2971800" indent="-228600" defTabSz="449263" eaLnBrk="0" fontAlgn="base" hangingPunct="0">
              <a:lnSpc>
                <a:spcPct val="93000"/>
              </a:lnSpc>
              <a:spcBef>
                <a:spcPct val="0"/>
              </a:spcBef>
              <a:spcAft>
                <a:spcPts val="288"/>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sz="2000">
                <a:solidFill>
                  <a:srgbClr val="000000"/>
                </a:solidFill>
                <a:latin typeface="Arial" panose="020B0604020202020204" pitchFamily="34" charset="0"/>
                <a:ea typeface="Arial Unicode MS" panose="020B0604020202020204" pitchFamily="34" charset="-128"/>
                <a:cs typeface="Arial Unicode MS" panose="020B0604020202020204" pitchFamily="34" charset="-128"/>
              </a:defRPr>
            </a:lvl7pPr>
            <a:lvl8pPr marL="3429000" indent="-228600" defTabSz="449263" eaLnBrk="0" fontAlgn="base" hangingPunct="0">
              <a:lnSpc>
                <a:spcPct val="93000"/>
              </a:lnSpc>
              <a:spcBef>
                <a:spcPct val="0"/>
              </a:spcBef>
              <a:spcAft>
                <a:spcPts val="288"/>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sz="2000">
                <a:solidFill>
                  <a:srgbClr val="000000"/>
                </a:solidFill>
                <a:latin typeface="Arial" panose="020B0604020202020204" pitchFamily="34" charset="0"/>
                <a:ea typeface="Arial Unicode MS" panose="020B0604020202020204" pitchFamily="34" charset="-128"/>
                <a:cs typeface="Arial Unicode MS" panose="020B0604020202020204" pitchFamily="34" charset="-128"/>
              </a:defRPr>
            </a:lvl8pPr>
            <a:lvl9pPr marL="3886200" indent="-228600" defTabSz="449263" eaLnBrk="0" fontAlgn="base" hangingPunct="0">
              <a:lnSpc>
                <a:spcPct val="93000"/>
              </a:lnSpc>
              <a:spcBef>
                <a:spcPct val="0"/>
              </a:spcBef>
              <a:spcAft>
                <a:spcPts val="288"/>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sz="2000">
                <a:solidFill>
                  <a:srgbClr val="000000"/>
                </a:solidFill>
                <a:latin typeface="Arial" panose="020B0604020202020204" pitchFamily="34" charset="0"/>
                <a:ea typeface="Arial Unicode MS" panose="020B0604020202020204" pitchFamily="34" charset="-128"/>
                <a:cs typeface="Arial Unicode MS" panose="020B0604020202020204" pitchFamily="34" charset="-128"/>
              </a:defRPr>
            </a:lvl9pPr>
          </a:lstStyle>
          <a:p>
            <a:pPr algn="ctr" eaLnBrk="1">
              <a:spcAft>
                <a:spcPct val="0"/>
              </a:spcAft>
              <a:buClrTx/>
              <a:buFontTx/>
              <a:buNone/>
            </a:pPr>
            <a:r>
              <a:rPr lang="it-IT" altLang="it-IT" sz="3992" u="none" dirty="0"/>
              <a:t>Il problema della durata massima</a:t>
            </a:r>
          </a:p>
        </p:txBody>
      </p:sp>
      <p:sp>
        <p:nvSpPr>
          <p:cNvPr id="36867" name="Text Box 2">
            <a:extLst>
              <a:ext uri="{FF2B5EF4-FFF2-40B4-BE49-F238E27FC236}">
                <a16:creationId xmlns:a16="http://schemas.microsoft.com/office/drawing/2014/main" id="{723DB0D4-0AE5-6B78-6A82-6CAEAD0B2AC7}"/>
              </a:ext>
            </a:extLst>
          </p:cNvPr>
          <p:cNvSpPr txBox="1">
            <a:spLocks noChangeArrowheads="1"/>
          </p:cNvSpPr>
          <p:nvPr/>
        </p:nvSpPr>
        <p:spPr bwMode="auto">
          <a:xfrm>
            <a:off x="571500" y="1181100"/>
            <a:ext cx="11049000" cy="49911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F"/>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25474" rIns="0" bIns="0"/>
          <a:lstStyle>
            <a:lvl1pPr marL="342900" indent="-322263">
              <a:lnSpc>
                <a:spcPct val="93000"/>
              </a:lnSpc>
              <a:spcAft>
                <a:spcPts val="1425"/>
              </a:spcAft>
              <a:buClr>
                <a:srgbClr val="000000"/>
              </a:buClr>
              <a:buSzPct val="100000"/>
              <a:buFont typeface="Times New Roman" panose="02020603050405020304" pitchFamily="18" charset="0"/>
              <a:tabLst>
                <a:tab pos="34290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sz="800" u="sng">
                <a:solidFill>
                  <a:srgbClr val="000000"/>
                </a:solidFill>
                <a:latin typeface="Arial" panose="020B0604020202020204" pitchFamily="34" charset="0"/>
                <a:ea typeface="Arial Unicode MS" panose="020B0604020202020204" pitchFamily="34" charset="-128"/>
                <a:cs typeface="Arial Unicode MS" panose="020B0604020202020204" pitchFamily="34" charset="-128"/>
              </a:defRPr>
            </a:lvl1pPr>
            <a:lvl2pPr>
              <a:lnSpc>
                <a:spcPct val="93000"/>
              </a:lnSpc>
              <a:spcAft>
                <a:spcPts val="1138"/>
              </a:spcAft>
              <a:buClr>
                <a:srgbClr val="000000"/>
              </a:buClr>
              <a:buSzPct val="100000"/>
              <a:buFont typeface="Times New Roman" panose="02020603050405020304" pitchFamily="18" charset="0"/>
              <a:tabLst>
                <a:tab pos="34290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sz="2600">
                <a:solidFill>
                  <a:srgbClr val="000000"/>
                </a:solidFill>
                <a:latin typeface="Arial" panose="020B0604020202020204" pitchFamily="34" charset="0"/>
                <a:ea typeface="Arial Unicode MS" panose="020B0604020202020204" pitchFamily="34" charset="-128"/>
                <a:cs typeface="Arial Unicode MS" panose="020B0604020202020204" pitchFamily="34" charset="-128"/>
              </a:defRPr>
            </a:lvl2pPr>
            <a:lvl3pPr>
              <a:lnSpc>
                <a:spcPct val="93000"/>
              </a:lnSpc>
              <a:spcAft>
                <a:spcPts val="850"/>
              </a:spcAft>
              <a:buClr>
                <a:srgbClr val="000000"/>
              </a:buClr>
              <a:buSzPct val="100000"/>
              <a:buFont typeface="Times New Roman" panose="02020603050405020304" pitchFamily="18" charset="0"/>
              <a:tabLst>
                <a:tab pos="34290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sz="2400">
                <a:solidFill>
                  <a:srgbClr val="000000"/>
                </a:solidFill>
                <a:latin typeface="Arial" panose="020B0604020202020204" pitchFamily="34" charset="0"/>
                <a:ea typeface="Arial Unicode MS" panose="020B0604020202020204" pitchFamily="34" charset="-128"/>
                <a:cs typeface="Arial Unicode MS" panose="020B0604020202020204" pitchFamily="34" charset="-128"/>
              </a:defRPr>
            </a:lvl3pPr>
            <a:lvl4pPr>
              <a:lnSpc>
                <a:spcPct val="93000"/>
              </a:lnSpc>
              <a:spcAft>
                <a:spcPts val="575"/>
              </a:spcAft>
              <a:buClr>
                <a:srgbClr val="000000"/>
              </a:buClr>
              <a:buSzPct val="100000"/>
              <a:buFont typeface="Times New Roman" panose="02020603050405020304" pitchFamily="18" charset="0"/>
              <a:tabLst>
                <a:tab pos="34290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sz="2000">
                <a:solidFill>
                  <a:srgbClr val="000000"/>
                </a:solidFill>
                <a:latin typeface="Arial" panose="020B0604020202020204" pitchFamily="34" charset="0"/>
                <a:ea typeface="Arial Unicode MS" panose="020B0604020202020204" pitchFamily="34" charset="-128"/>
                <a:cs typeface="Arial Unicode MS" panose="020B0604020202020204" pitchFamily="34" charset="-128"/>
              </a:defRPr>
            </a:lvl4pPr>
            <a:lvl5pPr>
              <a:lnSpc>
                <a:spcPct val="93000"/>
              </a:lnSpc>
              <a:spcAft>
                <a:spcPts val="288"/>
              </a:spcAft>
              <a:buClr>
                <a:srgbClr val="000000"/>
              </a:buClr>
              <a:buSzPct val="100000"/>
              <a:buFont typeface="Times New Roman" panose="02020603050405020304" pitchFamily="18" charset="0"/>
              <a:tabLst>
                <a:tab pos="34290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sz="2000">
                <a:solidFill>
                  <a:srgbClr val="000000"/>
                </a:solidFill>
                <a:latin typeface="Arial" panose="020B0604020202020204" pitchFamily="34" charset="0"/>
                <a:ea typeface="Arial Unicode MS" panose="020B0604020202020204" pitchFamily="34" charset="-128"/>
                <a:cs typeface="Arial Unicode MS" panose="020B0604020202020204" pitchFamily="34" charset="-128"/>
              </a:defRPr>
            </a:lvl5pPr>
            <a:lvl6pPr marL="2514600" indent="-228600" defTabSz="449263" eaLnBrk="0" fontAlgn="base" hangingPunct="0">
              <a:lnSpc>
                <a:spcPct val="93000"/>
              </a:lnSpc>
              <a:spcBef>
                <a:spcPct val="0"/>
              </a:spcBef>
              <a:spcAft>
                <a:spcPts val="288"/>
              </a:spcAft>
              <a:buClr>
                <a:srgbClr val="000000"/>
              </a:buClr>
              <a:buSzPct val="100000"/>
              <a:buFont typeface="Times New Roman" panose="02020603050405020304" pitchFamily="18" charset="0"/>
              <a:tabLst>
                <a:tab pos="34290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sz="2000">
                <a:solidFill>
                  <a:srgbClr val="000000"/>
                </a:solidFill>
                <a:latin typeface="Arial" panose="020B0604020202020204" pitchFamily="34" charset="0"/>
                <a:ea typeface="Arial Unicode MS" panose="020B0604020202020204" pitchFamily="34" charset="-128"/>
                <a:cs typeface="Arial Unicode MS" panose="020B0604020202020204" pitchFamily="34" charset="-128"/>
              </a:defRPr>
            </a:lvl6pPr>
            <a:lvl7pPr marL="2971800" indent="-228600" defTabSz="449263" eaLnBrk="0" fontAlgn="base" hangingPunct="0">
              <a:lnSpc>
                <a:spcPct val="93000"/>
              </a:lnSpc>
              <a:spcBef>
                <a:spcPct val="0"/>
              </a:spcBef>
              <a:spcAft>
                <a:spcPts val="288"/>
              </a:spcAft>
              <a:buClr>
                <a:srgbClr val="000000"/>
              </a:buClr>
              <a:buSzPct val="100000"/>
              <a:buFont typeface="Times New Roman" panose="02020603050405020304" pitchFamily="18" charset="0"/>
              <a:tabLst>
                <a:tab pos="34290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sz="2000">
                <a:solidFill>
                  <a:srgbClr val="000000"/>
                </a:solidFill>
                <a:latin typeface="Arial" panose="020B0604020202020204" pitchFamily="34" charset="0"/>
                <a:ea typeface="Arial Unicode MS" panose="020B0604020202020204" pitchFamily="34" charset="-128"/>
                <a:cs typeface="Arial Unicode MS" panose="020B0604020202020204" pitchFamily="34" charset="-128"/>
              </a:defRPr>
            </a:lvl7pPr>
            <a:lvl8pPr marL="3429000" indent="-228600" defTabSz="449263" eaLnBrk="0" fontAlgn="base" hangingPunct="0">
              <a:lnSpc>
                <a:spcPct val="93000"/>
              </a:lnSpc>
              <a:spcBef>
                <a:spcPct val="0"/>
              </a:spcBef>
              <a:spcAft>
                <a:spcPts val="288"/>
              </a:spcAft>
              <a:buClr>
                <a:srgbClr val="000000"/>
              </a:buClr>
              <a:buSzPct val="100000"/>
              <a:buFont typeface="Times New Roman" panose="02020603050405020304" pitchFamily="18" charset="0"/>
              <a:tabLst>
                <a:tab pos="34290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sz="2000">
                <a:solidFill>
                  <a:srgbClr val="000000"/>
                </a:solidFill>
                <a:latin typeface="Arial" panose="020B0604020202020204" pitchFamily="34" charset="0"/>
                <a:ea typeface="Arial Unicode MS" panose="020B0604020202020204" pitchFamily="34" charset="-128"/>
                <a:cs typeface="Arial Unicode MS" panose="020B0604020202020204" pitchFamily="34" charset="-128"/>
              </a:defRPr>
            </a:lvl8pPr>
            <a:lvl9pPr marL="3886200" indent="-228600" defTabSz="449263" eaLnBrk="0" fontAlgn="base" hangingPunct="0">
              <a:lnSpc>
                <a:spcPct val="93000"/>
              </a:lnSpc>
              <a:spcBef>
                <a:spcPct val="0"/>
              </a:spcBef>
              <a:spcAft>
                <a:spcPts val="288"/>
              </a:spcAft>
              <a:buClr>
                <a:srgbClr val="000000"/>
              </a:buClr>
              <a:buSzPct val="100000"/>
              <a:buFont typeface="Times New Roman" panose="02020603050405020304" pitchFamily="18" charset="0"/>
              <a:tabLst>
                <a:tab pos="34290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sz="2000">
                <a:solidFill>
                  <a:srgbClr val="000000"/>
                </a:solidFill>
                <a:latin typeface="Arial" panose="020B0604020202020204" pitchFamily="34" charset="0"/>
                <a:ea typeface="Arial Unicode MS" panose="020B0604020202020204" pitchFamily="34" charset="-128"/>
                <a:cs typeface="Arial Unicode MS" panose="020B0604020202020204" pitchFamily="34" charset="-128"/>
              </a:defRPr>
            </a:lvl9pPr>
          </a:lstStyle>
          <a:p>
            <a:pPr algn="just" eaLnBrk="1">
              <a:buClrTx/>
              <a:buFontTx/>
              <a:buNone/>
            </a:pPr>
            <a:r>
              <a:rPr lang="it-IT" altLang="it-IT" sz="2400" u="none" dirty="0">
                <a:cs typeface="Arial" panose="020B0604020202020204" pitchFamily="34" charset="0"/>
              </a:rPr>
              <a:t>Art. 8 </a:t>
            </a:r>
            <a:r>
              <a:rPr lang="it-IT" altLang="it-IT" sz="2400" u="none" dirty="0" err="1">
                <a:cs typeface="Arial" panose="020B0604020202020204" pitchFamily="34" charset="0"/>
              </a:rPr>
              <a:t>c.c.i</a:t>
            </a:r>
            <a:r>
              <a:rPr lang="it-IT" altLang="it-IT" sz="2400" u="none" dirty="0">
                <a:cs typeface="Arial" panose="020B0604020202020204" pitchFamily="34" charset="0"/>
              </a:rPr>
              <a:t> la durata complessiva delle misure protettive non può superare il periodo</a:t>
            </a:r>
            <a:r>
              <a:rPr lang="it-IT" altLang="it-IT" sz="2400" b="1" u="none" dirty="0">
                <a:cs typeface="Arial" panose="020B0604020202020204" pitchFamily="34" charset="0"/>
              </a:rPr>
              <a:t>, anche non continuativo, di 12 mesi</a:t>
            </a:r>
            <a:r>
              <a:rPr lang="it-IT" altLang="it-IT" sz="2400" u="none" dirty="0">
                <a:cs typeface="Arial" panose="020B0604020202020204" pitchFamily="34" charset="0"/>
              </a:rPr>
              <a:t>, inclusi eventuali rinnovi o proroghe</a:t>
            </a:r>
          </a:p>
          <a:p>
            <a:pPr algn="just" eaLnBrk="1">
              <a:buClrTx/>
              <a:buFontTx/>
              <a:buNone/>
            </a:pPr>
            <a:endParaRPr lang="it-IT" altLang="it-IT" sz="2400" u="none" dirty="0">
              <a:cs typeface="Arial" panose="020B0604020202020204" pitchFamily="34" charset="0"/>
            </a:endParaRPr>
          </a:p>
          <a:p>
            <a:pPr algn="just" eaLnBrk="1">
              <a:buClrTx/>
              <a:buFontTx/>
              <a:buNone/>
            </a:pPr>
            <a:r>
              <a:rPr lang="it-IT" altLang="it-IT" sz="2400" u="none" dirty="0">
                <a:highlight>
                  <a:srgbClr val="FFFF00"/>
                </a:highlight>
                <a:cs typeface="Arial" panose="020B0604020202020204" pitchFamily="34" charset="0"/>
              </a:rPr>
              <a:t>1° Problema</a:t>
            </a:r>
            <a:r>
              <a:rPr lang="it-IT" altLang="it-IT" sz="2400" u="none" dirty="0">
                <a:cs typeface="Arial" panose="020B0604020202020204" pitchFamily="34" charset="0"/>
              </a:rPr>
              <a:t>: il termine di 12 mesi potrebbe essere consumato durante la procedura di composizione negoziata della crisi  per 6 mesi e i restanti 6 mesi potrebbero scadere prima di giungere alla omologazione del concordato preventivo o dell'accordo di ristrutturazione (</a:t>
            </a:r>
            <a:r>
              <a:rPr lang="it-IT" altLang="it-IT" sz="2400" u="none" dirty="0" err="1">
                <a:cs typeface="Arial" panose="020B0604020202020204" pitchFamily="34" charset="0"/>
              </a:rPr>
              <a:t>AdR</a:t>
            </a:r>
            <a:r>
              <a:rPr lang="it-IT" altLang="it-IT" sz="2400" u="none" dirty="0">
                <a:cs typeface="Arial" panose="020B0604020202020204" pitchFamily="34" charset="0"/>
              </a:rPr>
              <a:t>).</a:t>
            </a:r>
          </a:p>
          <a:p>
            <a:pPr algn="just" eaLnBrk="1">
              <a:buClrTx/>
              <a:buFontTx/>
              <a:buNone/>
            </a:pPr>
            <a:endParaRPr lang="it-IT" altLang="it-IT" sz="2400" u="none" dirty="0">
              <a:cs typeface="Arial" panose="020B0604020202020204" pitchFamily="34" charset="0"/>
            </a:endParaRPr>
          </a:p>
          <a:p>
            <a:pPr>
              <a:buNone/>
            </a:pPr>
            <a:r>
              <a:rPr lang="it-IT" altLang="it-IT" sz="2400" u="none" dirty="0">
                <a:highlight>
                  <a:srgbClr val="FFFF00"/>
                </a:highlight>
                <a:cs typeface="Arial" panose="020B0604020202020204" pitchFamily="34" charset="0"/>
              </a:rPr>
              <a:t>2° Problema: </a:t>
            </a:r>
            <a:r>
              <a:rPr lang="it-IT" altLang="it-IT" sz="2400" u="none" dirty="0">
                <a:cs typeface="Arial" panose="020B0604020202020204" pitchFamily="34" charset="0"/>
              </a:rPr>
              <a:t>Nella CNC ex art. 19, comma 5, </a:t>
            </a:r>
            <a:r>
              <a:rPr lang="it-IT" altLang="it-IT" sz="2400" u="none" dirty="0" err="1">
                <a:cs typeface="Arial" panose="020B0604020202020204" pitchFamily="34" charset="0"/>
              </a:rPr>
              <a:t>c.c.i.i</a:t>
            </a:r>
            <a:r>
              <a:rPr lang="it-IT" altLang="it-IT" sz="2400" u="none" dirty="0">
                <a:cs typeface="Arial" panose="020B0604020202020204" pitchFamily="34" charset="0"/>
              </a:rPr>
              <a:t>. «</a:t>
            </a:r>
            <a:r>
              <a:rPr lang="it-IT" sz="2400" u="none" dirty="0">
                <a:cs typeface="Arial" panose="020B0604020202020204" pitchFamily="34" charset="0"/>
              </a:rPr>
              <a:t>La durata complessiva delle misure non può superare i duecentoquaranta giorni», ma la procedura può durare 365 gg</a:t>
            </a:r>
          </a:p>
          <a:p>
            <a:pPr algn="just" eaLnBrk="1">
              <a:buClrTx/>
              <a:buFontTx/>
              <a:buNone/>
            </a:pPr>
            <a:endParaRPr lang="it-IT" altLang="it-IT" sz="2400" u="none" dirty="0"/>
          </a:p>
          <a:p>
            <a:pPr eaLnBrk="1">
              <a:buClrTx/>
              <a:buFontTx/>
              <a:buNone/>
            </a:pPr>
            <a:endParaRPr lang="it-IT" altLang="it-IT" sz="1996" u="none" dirty="0"/>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1193533" y="1737867"/>
            <a:ext cx="9967595" cy="0"/>
          </a:xfrm>
          <a:custGeom>
            <a:avLst/>
            <a:gdLst/>
            <a:ahLst/>
            <a:cxnLst/>
            <a:rect l="l" t="t" r="r" b="b"/>
            <a:pathLst>
              <a:path w="9967595">
                <a:moveTo>
                  <a:pt x="0" y="0"/>
                </a:moveTo>
                <a:lnTo>
                  <a:pt x="9966972" y="0"/>
                </a:lnTo>
              </a:path>
            </a:pathLst>
          </a:custGeom>
          <a:ln w="6350">
            <a:solidFill>
              <a:srgbClr val="7E7E7E"/>
            </a:solidFill>
          </a:ln>
        </p:spPr>
        <p:txBody>
          <a:bodyPr wrap="square" lIns="0" tIns="0" rIns="0" bIns="0" rtlCol="0"/>
          <a:lstStyle/>
          <a:p>
            <a:endParaRPr/>
          </a:p>
        </p:txBody>
      </p:sp>
      <p:sp>
        <p:nvSpPr>
          <p:cNvPr id="3" name="object 3"/>
          <p:cNvSpPr txBox="1">
            <a:spLocks noGrp="1"/>
          </p:cNvSpPr>
          <p:nvPr>
            <p:ph type="title"/>
          </p:nvPr>
        </p:nvSpPr>
        <p:spPr>
          <a:xfrm>
            <a:off x="737686" y="491829"/>
            <a:ext cx="10716627" cy="1005402"/>
          </a:xfrm>
          <a:prstGeom prst="rect">
            <a:avLst/>
          </a:prstGeom>
        </p:spPr>
        <p:txBody>
          <a:bodyPr vert="horz" wrap="square" lIns="0" tIns="538479" rIns="0" bIns="0" rtlCol="0">
            <a:spAutoFit/>
          </a:bodyPr>
          <a:lstStyle/>
          <a:p>
            <a:pPr>
              <a:lnSpc>
                <a:spcPct val="100000"/>
              </a:lnSpc>
              <a:spcBef>
                <a:spcPts val="100"/>
              </a:spcBef>
            </a:pPr>
            <a:r>
              <a:rPr lang="it-IT" spc="-60" dirty="0"/>
              <a:t>LA CONFERMA DELLE MISURE PROTETTIVE: IL PARERE DELL’ESPERTO</a:t>
            </a:r>
            <a:endParaRPr spc="-20" dirty="0"/>
          </a:p>
        </p:txBody>
      </p:sp>
      <p:sp>
        <p:nvSpPr>
          <p:cNvPr id="4" name="object 4"/>
          <p:cNvSpPr txBox="1"/>
          <p:nvPr/>
        </p:nvSpPr>
        <p:spPr>
          <a:xfrm>
            <a:off x="1054416" y="1943763"/>
            <a:ext cx="10083165" cy="3096360"/>
          </a:xfrm>
          <a:prstGeom prst="rect">
            <a:avLst/>
          </a:prstGeom>
        </p:spPr>
        <p:txBody>
          <a:bodyPr vert="horz" wrap="square" lIns="0" tIns="43815" rIns="0" bIns="0" rtlCol="0">
            <a:spAutoFit/>
          </a:bodyPr>
          <a:lstStyle/>
          <a:p>
            <a:pPr marL="299085" marR="5080" indent="-287020">
              <a:lnSpc>
                <a:spcPts val="1939"/>
              </a:lnSpc>
              <a:spcBef>
                <a:spcPts val="345"/>
              </a:spcBef>
              <a:buClr>
                <a:srgbClr val="6E6E74"/>
              </a:buClr>
              <a:buFont typeface="Wingdings"/>
              <a:buChar char=""/>
              <a:tabLst>
                <a:tab pos="299085" algn="l"/>
              </a:tabLst>
            </a:pPr>
            <a:r>
              <a:rPr lang="it-IT" sz="2400" dirty="0">
                <a:latin typeface="Calibri"/>
                <a:cs typeface="Calibri"/>
              </a:rPr>
              <a:t>E</a:t>
            </a:r>
            <a:r>
              <a:rPr sz="2400" dirty="0" err="1">
                <a:latin typeface="Calibri"/>
                <a:cs typeface="Calibri"/>
              </a:rPr>
              <a:t>siste</a:t>
            </a:r>
            <a:r>
              <a:rPr sz="2400" spc="-35" dirty="0">
                <a:latin typeface="Calibri"/>
                <a:cs typeface="Calibri"/>
              </a:rPr>
              <a:t> </a:t>
            </a:r>
            <a:r>
              <a:rPr sz="2400" dirty="0">
                <a:latin typeface="Calibri"/>
                <a:cs typeface="Calibri"/>
              </a:rPr>
              <a:t>una</a:t>
            </a:r>
            <a:r>
              <a:rPr sz="2400" spc="-20" dirty="0">
                <a:latin typeface="Calibri"/>
                <a:cs typeface="Calibri"/>
              </a:rPr>
              <a:t> </a:t>
            </a:r>
            <a:r>
              <a:rPr sz="2400" spc="-10" dirty="0">
                <a:latin typeface="Calibri"/>
                <a:cs typeface="Calibri"/>
              </a:rPr>
              <a:t>ragionevole</a:t>
            </a:r>
            <a:r>
              <a:rPr sz="2400" spc="-45" dirty="0">
                <a:latin typeface="Calibri"/>
                <a:cs typeface="Calibri"/>
              </a:rPr>
              <a:t> </a:t>
            </a:r>
            <a:r>
              <a:rPr sz="2400" spc="-10" dirty="0">
                <a:latin typeface="Calibri"/>
                <a:cs typeface="Calibri"/>
              </a:rPr>
              <a:t>probabilità </a:t>
            </a:r>
            <a:r>
              <a:rPr sz="2400" dirty="0">
                <a:latin typeface="Calibri"/>
                <a:cs typeface="Calibri"/>
              </a:rPr>
              <a:t>di</a:t>
            </a:r>
            <a:r>
              <a:rPr sz="2400" spc="-10" dirty="0">
                <a:latin typeface="Calibri"/>
                <a:cs typeface="Calibri"/>
              </a:rPr>
              <a:t> perseguire</a:t>
            </a:r>
            <a:r>
              <a:rPr sz="2400" spc="10" dirty="0">
                <a:latin typeface="Calibri"/>
                <a:cs typeface="Calibri"/>
              </a:rPr>
              <a:t> </a:t>
            </a:r>
            <a:r>
              <a:rPr sz="2400" dirty="0">
                <a:latin typeface="Calibri"/>
                <a:cs typeface="Calibri"/>
              </a:rPr>
              <a:t>il</a:t>
            </a:r>
            <a:r>
              <a:rPr sz="2400" spc="-5" dirty="0">
                <a:latin typeface="Calibri"/>
                <a:cs typeface="Calibri"/>
              </a:rPr>
              <a:t> </a:t>
            </a:r>
            <a:r>
              <a:rPr sz="2400" spc="-10" dirty="0">
                <a:latin typeface="Calibri"/>
                <a:cs typeface="Calibri"/>
              </a:rPr>
              <a:t>risanamento</a:t>
            </a:r>
            <a:r>
              <a:rPr sz="2400" spc="-20" dirty="0">
                <a:latin typeface="Calibri"/>
                <a:cs typeface="Calibri"/>
              </a:rPr>
              <a:t> </a:t>
            </a:r>
            <a:r>
              <a:rPr sz="2400" spc="-10" dirty="0">
                <a:latin typeface="Calibri"/>
                <a:cs typeface="Calibri"/>
              </a:rPr>
              <a:t>dell’impresa</a:t>
            </a:r>
            <a:endParaRPr sz="2400" dirty="0">
              <a:latin typeface="Calibri"/>
              <a:cs typeface="Calibri"/>
            </a:endParaRPr>
          </a:p>
          <a:p>
            <a:pPr>
              <a:lnSpc>
                <a:spcPct val="100000"/>
              </a:lnSpc>
              <a:buClr>
                <a:srgbClr val="6E6E74"/>
              </a:buClr>
            </a:pPr>
            <a:endParaRPr sz="2400" dirty="0">
              <a:latin typeface="Calibri"/>
              <a:cs typeface="Calibri"/>
            </a:endParaRPr>
          </a:p>
          <a:p>
            <a:pPr>
              <a:lnSpc>
                <a:spcPct val="100000"/>
              </a:lnSpc>
              <a:spcBef>
                <a:spcPts val="145"/>
              </a:spcBef>
              <a:buClr>
                <a:srgbClr val="6E6E74"/>
              </a:buClr>
              <a:buFont typeface="Wingdings"/>
              <a:buChar char=""/>
            </a:pPr>
            <a:endParaRPr sz="2400" dirty="0">
              <a:latin typeface="Calibri"/>
              <a:cs typeface="Calibri"/>
            </a:endParaRPr>
          </a:p>
          <a:p>
            <a:pPr marL="299085" indent="-286385">
              <a:lnSpc>
                <a:spcPct val="100000"/>
              </a:lnSpc>
              <a:buClr>
                <a:srgbClr val="6E6E74"/>
              </a:buClr>
              <a:buFont typeface="Wingdings"/>
              <a:buChar char=""/>
              <a:tabLst>
                <a:tab pos="299085" algn="l"/>
              </a:tabLst>
            </a:pPr>
            <a:r>
              <a:rPr lang="it-IT" sz="2400" dirty="0">
                <a:latin typeface="Calibri"/>
                <a:cs typeface="Calibri"/>
              </a:rPr>
              <a:t>V</a:t>
            </a:r>
            <a:r>
              <a:rPr sz="2400" dirty="0" err="1">
                <a:latin typeface="Calibri"/>
                <a:cs typeface="Calibri"/>
              </a:rPr>
              <a:t>erifica</a:t>
            </a:r>
            <a:r>
              <a:rPr sz="2400" spc="-50" dirty="0">
                <a:latin typeface="Calibri"/>
                <a:cs typeface="Calibri"/>
              </a:rPr>
              <a:t> </a:t>
            </a:r>
            <a:r>
              <a:rPr sz="2400" dirty="0">
                <a:latin typeface="Calibri"/>
                <a:cs typeface="Calibri"/>
              </a:rPr>
              <a:t>della</a:t>
            </a:r>
            <a:r>
              <a:rPr sz="2400" spc="-20" dirty="0">
                <a:latin typeface="Calibri"/>
                <a:cs typeface="Calibri"/>
              </a:rPr>
              <a:t> </a:t>
            </a:r>
            <a:r>
              <a:rPr sz="2400" spc="-10" dirty="0">
                <a:latin typeface="Calibri"/>
                <a:cs typeface="Calibri"/>
              </a:rPr>
              <a:t>disponibilità</a:t>
            </a:r>
            <a:r>
              <a:rPr sz="2400" spc="-15" dirty="0">
                <a:latin typeface="Calibri"/>
                <a:cs typeface="Calibri"/>
              </a:rPr>
              <a:t> </a:t>
            </a:r>
            <a:r>
              <a:rPr sz="2400" dirty="0">
                <a:latin typeface="Calibri"/>
                <a:cs typeface="Calibri"/>
              </a:rPr>
              <a:t>dei</a:t>
            </a:r>
            <a:r>
              <a:rPr sz="2400" spc="-40" dirty="0">
                <a:latin typeface="Calibri"/>
                <a:cs typeface="Calibri"/>
              </a:rPr>
              <a:t> </a:t>
            </a:r>
            <a:r>
              <a:rPr sz="2400" dirty="0" err="1">
                <a:latin typeface="Calibri"/>
                <a:cs typeface="Calibri"/>
              </a:rPr>
              <a:t>soggetti</a:t>
            </a:r>
            <a:r>
              <a:rPr sz="2400" spc="-50" dirty="0">
                <a:latin typeface="Calibri"/>
                <a:cs typeface="Calibri"/>
              </a:rPr>
              <a:t> </a:t>
            </a:r>
            <a:r>
              <a:rPr sz="2400" spc="-10" dirty="0" err="1">
                <a:latin typeface="Calibri"/>
                <a:cs typeface="Calibri"/>
              </a:rPr>
              <a:t>interessati</a:t>
            </a:r>
            <a:r>
              <a:rPr lang="it-IT" sz="2400" spc="-10" dirty="0">
                <a:latin typeface="Calibri"/>
                <a:cs typeface="Calibri"/>
              </a:rPr>
              <a:t> alle trattative</a:t>
            </a:r>
            <a:endParaRPr sz="2400" dirty="0">
              <a:latin typeface="Calibri"/>
              <a:cs typeface="Calibri"/>
            </a:endParaRPr>
          </a:p>
          <a:p>
            <a:pPr>
              <a:lnSpc>
                <a:spcPct val="100000"/>
              </a:lnSpc>
              <a:buClr>
                <a:srgbClr val="6E6E74"/>
              </a:buClr>
              <a:buFont typeface="Wingdings"/>
              <a:buChar char=""/>
            </a:pPr>
            <a:endParaRPr sz="2400" dirty="0">
              <a:latin typeface="Calibri"/>
              <a:cs typeface="Calibri"/>
            </a:endParaRPr>
          </a:p>
          <a:p>
            <a:pPr>
              <a:lnSpc>
                <a:spcPct val="100000"/>
              </a:lnSpc>
              <a:spcBef>
                <a:spcPts val="130"/>
              </a:spcBef>
              <a:buClr>
                <a:srgbClr val="6E6E74"/>
              </a:buClr>
              <a:buFont typeface="Wingdings"/>
              <a:buChar char=""/>
            </a:pPr>
            <a:endParaRPr sz="2400" dirty="0">
              <a:latin typeface="Calibri"/>
              <a:cs typeface="Calibri"/>
            </a:endParaRPr>
          </a:p>
          <a:p>
            <a:pPr marL="299085" indent="-286385">
              <a:lnSpc>
                <a:spcPct val="100000"/>
              </a:lnSpc>
              <a:spcBef>
                <a:spcPts val="5"/>
              </a:spcBef>
              <a:buClr>
                <a:srgbClr val="6E6E74"/>
              </a:buClr>
              <a:buFont typeface="Wingdings"/>
              <a:buChar char=""/>
              <a:tabLst>
                <a:tab pos="299085" algn="l"/>
              </a:tabLst>
            </a:pPr>
            <a:r>
              <a:rPr lang="it-IT" sz="2400" dirty="0">
                <a:latin typeface="Calibri"/>
                <a:cs typeface="Calibri"/>
              </a:rPr>
              <a:t>Natura del piano</a:t>
            </a:r>
            <a:endParaRPr sz="2400" dirty="0">
              <a:latin typeface="Calibri"/>
              <a:cs typeface="Calibri"/>
            </a:endParaRPr>
          </a:p>
          <a:p>
            <a:pPr>
              <a:lnSpc>
                <a:spcPct val="100000"/>
              </a:lnSpc>
              <a:buClr>
                <a:srgbClr val="6E6E74"/>
              </a:buClr>
              <a:buFont typeface="Wingdings"/>
              <a:buChar char=""/>
            </a:pPr>
            <a:endParaRPr sz="1800" dirty="0">
              <a:latin typeface="Calibri"/>
              <a:cs typeface="Calibri"/>
            </a:endParaRPr>
          </a:p>
          <a:p>
            <a:pPr>
              <a:lnSpc>
                <a:spcPct val="100000"/>
              </a:lnSpc>
              <a:spcBef>
                <a:spcPts val="130"/>
              </a:spcBef>
              <a:buClr>
                <a:srgbClr val="6E6E74"/>
              </a:buClr>
              <a:buFont typeface="Wingdings"/>
              <a:buChar char=""/>
            </a:pPr>
            <a:endParaRPr sz="1800" dirty="0">
              <a:latin typeface="Calibri"/>
              <a:cs typeface="Calibri"/>
            </a:endParaRPr>
          </a:p>
        </p:txBody>
      </p:sp>
      <p:sp>
        <p:nvSpPr>
          <p:cNvPr id="6" name="object 6"/>
          <p:cNvSpPr txBox="1">
            <a:spLocks noGrp="1"/>
          </p:cNvSpPr>
          <p:nvPr>
            <p:ph type="sldNum" sz="quarter" idx="7"/>
          </p:nvPr>
        </p:nvSpPr>
        <p:spPr>
          <a:prstGeom prst="rect">
            <a:avLst/>
          </a:prstGeom>
        </p:spPr>
        <p:txBody>
          <a:bodyPr vert="horz" wrap="square" lIns="0" tIns="0" rIns="0" bIns="0" rtlCol="0">
            <a:spAutoFit/>
          </a:bodyPr>
          <a:lstStyle/>
          <a:p>
            <a:pPr marL="12700">
              <a:lnSpc>
                <a:spcPts val="1100"/>
              </a:lnSpc>
            </a:pPr>
            <a:fld id="{81D60167-4931-47E6-BA6A-407CBD079E47}" type="slidenum">
              <a:rPr spc="-25" dirty="0"/>
              <a:t>24</a:t>
            </a:fld>
            <a:endParaRPr spc="-25"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457200" y="448376"/>
            <a:ext cx="11049000" cy="5583580"/>
          </a:xfrm>
          <a:prstGeom prst="rect">
            <a:avLst/>
          </a:prstGeom>
        </p:spPr>
        <p:txBody>
          <a:bodyPr vert="horz" wrap="square" lIns="0" tIns="12700" rIns="0" bIns="0" rtlCol="0">
            <a:spAutoFit/>
          </a:bodyPr>
          <a:lstStyle/>
          <a:p>
            <a:pPr algn="ctr"/>
            <a:r>
              <a:rPr lang="it-IT" sz="1600" b="1" dirty="0">
                <a:solidFill>
                  <a:schemeClr val="tx1"/>
                </a:solidFill>
                <a:latin typeface="Helvetica" pitchFamily="2" charset="0"/>
              </a:rPr>
              <a:t>LA NATURA DEL PIANO </a:t>
            </a:r>
          </a:p>
          <a:p>
            <a:endParaRPr lang="it-IT" sz="1600" i="1" dirty="0">
              <a:solidFill>
                <a:srgbClr val="2C5358"/>
              </a:solidFill>
              <a:latin typeface="Helvetica" pitchFamily="2" charset="0"/>
            </a:endParaRPr>
          </a:p>
          <a:p>
            <a:pPr algn="ctr"/>
            <a:r>
              <a:rPr lang="it-IT" sz="1600" b="1" dirty="0" err="1">
                <a:solidFill>
                  <a:srgbClr val="2C5358"/>
                </a:solidFill>
                <a:effectLst/>
                <a:latin typeface="Helvetica" pitchFamily="2" charset="0"/>
              </a:rPr>
              <a:t>Trib</a:t>
            </a:r>
            <a:r>
              <a:rPr lang="it-IT" sz="1600" b="1" dirty="0">
                <a:solidFill>
                  <a:srgbClr val="2C5358"/>
                </a:solidFill>
                <a:effectLst/>
                <a:latin typeface="Helvetica" pitchFamily="2" charset="0"/>
              </a:rPr>
              <a:t>. Milano, 14 dicembre 2025, Est. De Simone</a:t>
            </a:r>
          </a:p>
          <a:p>
            <a:endParaRPr lang="it-IT" sz="1600" dirty="0">
              <a:solidFill>
                <a:srgbClr val="2C5358"/>
              </a:solidFill>
              <a:effectLst/>
              <a:latin typeface="Helvetica" pitchFamily="2" charset="0"/>
            </a:endParaRPr>
          </a:p>
          <a:p>
            <a:pPr algn="just">
              <a:buNone/>
            </a:pPr>
            <a:r>
              <a:rPr lang="it-IT" sz="1600" dirty="0">
                <a:solidFill>
                  <a:schemeClr val="tx1"/>
                </a:solidFill>
                <a:effectLst/>
                <a:latin typeface="Helvetica" pitchFamily="2" charset="0"/>
              </a:rPr>
              <a:t>L’impresa in crisi che si rivolge al Tribunale ai sensi dell’art. 18 e 19 CCII per chiedere</a:t>
            </a:r>
            <a:r>
              <a:rPr lang="it-IT" sz="1600" dirty="0">
                <a:solidFill>
                  <a:schemeClr val="tx1"/>
                </a:solidFill>
                <a:latin typeface="Helvetica" pitchFamily="2" charset="0"/>
              </a:rPr>
              <a:t> </a:t>
            </a:r>
            <a:r>
              <a:rPr lang="it-IT" sz="1600" dirty="0">
                <a:solidFill>
                  <a:schemeClr val="tx1"/>
                </a:solidFill>
                <a:effectLst/>
                <a:latin typeface="Helvetica" pitchFamily="2" charset="0"/>
              </a:rPr>
              <a:t>la conferma delle misure protettive deve, in primo luogo, </a:t>
            </a:r>
            <a:r>
              <a:rPr lang="it-IT" sz="1600" b="1" dirty="0">
                <a:solidFill>
                  <a:schemeClr val="tx1"/>
                </a:solidFill>
                <a:effectLst/>
                <a:latin typeface="Helvetica" pitchFamily="2" charset="0"/>
              </a:rPr>
              <a:t>documentare la</a:t>
            </a:r>
            <a:r>
              <a:rPr lang="it-IT" sz="1600" b="1" dirty="0">
                <a:solidFill>
                  <a:schemeClr val="tx1"/>
                </a:solidFill>
                <a:latin typeface="Helvetica" pitchFamily="2" charset="0"/>
              </a:rPr>
              <a:t> </a:t>
            </a:r>
            <a:r>
              <a:rPr lang="it-IT" sz="1600" b="1" dirty="0">
                <a:solidFill>
                  <a:schemeClr val="tx1"/>
                </a:solidFill>
                <a:effectLst/>
                <a:latin typeface="Helvetica" pitchFamily="2" charset="0"/>
              </a:rPr>
              <a:t>sussistenza di una ragionevole perseguibilità del risanamento</a:t>
            </a:r>
            <a:r>
              <a:rPr lang="it-IT" sz="1600" dirty="0">
                <a:solidFill>
                  <a:schemeClr val="tx1"/>
                </a:solidFill>
                <a:effectLst/>
                <a:latin typeface="Helvetica" pitchFamily="2" charset="0"/>
              </a:rPr>
              <a:t>, quale obiettivo della</a:t>
            </a:r>
            <a:r>
              <a:rPr lang="it-IT" sz="1600" dirty="0">
                <a:solidFill>
                  <a:schemeClr val="tx1"/>
                </a:solidFill>
                <a:latin typeface="Helvetica" pitchFamily="2" charset="0"/>
              </a:rPr>
              <a:t> </a:t>
            </a:r>
            <a:r>
              <a:rPr lang="it-IT" sz="1600" dirty="0">
                <a:solidFill>
                  <a:schemeClr val="tx1"/>
                </a:solidFill>
                <a:effectLst/>
                <a:latin typeface="Helvetica" pitchFamily="2" charset="0"/>
              </a:rPr>
              <a:t>composizione negoziata ex art.12 CCII. </a:t>
            </a:r>
          </a:p>
          <a:p>
            <a:pPr algn="just">
              <a:buNone/>
            </a:pPr>
            <a:r>
              <a:rPr lang="it-IT" sz="1600" dirty="0">
                <a:solidFill>
                  <a:schemeClr val="tx1"/>
                </a:solidFill>
                <a:effectLst/>
                <a:latin typeface="Helvetica" pitchFamily="2" charset="0"/>
              </a:rPr>
              <a:t>Il presupposto </a:t>
            </a:r>
            <a:r>
              <a:rPr lang="it-IT" sz="1600" b="1" dirty="0">
                <a:solidFill>
                  <a:schemeClr val="tx1"/>
                </a:solidFill>
                <a:effectLst/>
                <a:latin typeface="Helvetica" pitchFamily="2" charset="0"/>
              </a:rPr>
              <a:t>non si riscontra laddove la</a:t>
            </a:r>
            <a:r>
              <a:rPr lang="it-IT" sz="1600" b="1" dirty="0">
                <a:solidFill>
                  <a:schemeClr val="tx1"/>
                </a:solidFill>
                <a:latin typeface="Helvetica" pitchFamily="2" charset="0"/>
              </a:rPr>
              <a:t> </a:t>
            </a:r>
            <a:r>
              <a:rPr lang="it-IT" sz="1600" b="1" dirty="0">
                <a:solidFill>
                  <a:schemeClr val="tx1"/>
                </a:solidFill>
                <a:effectLst/>
                <a:latin typeface="Helvetica" pitchFamily="2" charset="0"/>
              </a:rPr>
              <a:t>società prospetti che il soddisfacimento dei creditori avvenga mediante una attività</a:t>
            </a:r>
            <a:r>
              <a:rPr lang="it-IT" sz="1600" b="1" dirty="0">
                <a:solidFill>
                  <a:schemeClr val="tx1"/>
                </a:solidFill>
                <a:latin typeface="Helvetica" pitchFamily="2" charset="0"/>
              </a:rPr>
              <a:t> </a:t>
            </a:r>
            <a:r>
              <a:rPr lang="it-IT" sz="1600" b="1" dirty="0">
                <a:solidFill>
                  <a:schemeClr val="tx1"/>
                </a:solidFill>
                <a:effectLst/>
                <a:latin typeface="Helvetica" pitchFamily="2" charset="0"/>
              </a:rPr>
              <a:t>meramente liquidatoria </a:t>
            </a:r>
            <a:r>
              <a:rPr lang="it-IT" sz="1600" dirty="0">
                <a:solidFill>
                  <a:schemeClr val="tx1"/>
                </a:solidFill>
                <a:effectLst/>
                <a:latin typeface="Helvetica" pitchFamily="2" charset="0"/>
              </a:rPr>
              <a:t>di cespiti non accompagnata da alcuna strategia di</a:t>
            </a:r>
            <a:r>
              <a:rPr lang="it-IT" sz="1600" dirty="0">
                <a:solidFill>
                  <a:schemeClr val="tx1"/>
                </a:solidFill>
                <a:latin typeface="Helvetica" pitchFamily="2" charset="0"/>
              </a:rPr>
              <a:t> </a:t>
            </a:r>
            <a:r>
              <a:rPr lang="it-IT" sz="1600" dirty="0">
                <a:solidFill>
                  <a:schemeClr val="tx1"/>
                </a:solidFill>
                <a:effectLst/>
                <a:latin typeface="Helvetica" pitchFamily="2" charset="0"/>
              </a:rPr>
              <a:t>riorganizzazione dell’attività, di rilancio operativo o di recupero della capacità</a:t>
            </a:r>
          </a:p>
          <a:p>
            <a:r>
              <a:rPr lang="it-IT" sz="1600" dirty="0">
                <a:solidFill>
                  <a:schemeClr val="tx1"/>
                </a:solidFill>
                <a:effectLst/>
                <a:latin typeface="Helvetica" pitchFamily="2" charset="0"/>
              </a:rPr>
              <a:t>reddituale dell’impresa.</a:t>
            </a:r>
          </a:p>
          <a:p>
            <a:pPr algn="ctr"/>
            <a:r>
              <a:rPr lang="it-IT" sz="1600" i="1" dirty="0">
                <a:solidFill>
                  <a:schemeClr val="tx1"/>
                </a:solidFill>
                <a:highlight>
                  <a:srgbClr val="FFFF00"/>
                </a:highlight>
                <a:latin typeface="Helvetica" pitchFamily="2" charset="0"/>
              </a:rPr>
              <a:t>contra</a:t>
            </a:r>
            <a:endParaRPr lang="it-IT" sz="1600" i="1" dirty="0">
              <a:solidFill>
                <a:schemeClr val="tx1"/>
              </a:solidFill>
              <a:effectLst/>
              <a:highlight>
                <a:srgbClr val="FFFF00"/>
              </a:highlight>
              <a:latin typeface="Helvetica" pitchFamily="2" charset="0"/>
            </a:endParaRPr>
          </a:p>
          <a:p>
            <a:pPr algn="ctr">
              <a:lnSpc>
                <a:spcPts val="2175"/>
              </a:lnSpc>
            </a:pPr>
            <a:r>
              <a:rPr lang="it-IT" sz="1600" b="1" i="0" dirty="0" err="1">
                <a:solidFill>
                  <a:srgbClr val="2C5358"/>
                </a:solidFill>
                <a:effectLst/>
                <a:latin typeface="Helvetica" pitchFamily="2" charset="0"/>
              </a:rPr>
              <a:t>Trib</a:t>
            </a:r>
            <a:r>
              <a:rPr lang="it-IT" sz="1600" b="1" i="0" dirty="0">
                <a:solidFill>
                  <a:srgbClr val="2C5358"/>
                </a:solidFill>
                <a:effectLst/>
                <a:latin typeface="Helvetica" pitchFamily="2" charset="0"/>
              </a:rPr>
              <a:t>. Mantova, 4 dicembre 2024, Est. Arrigoni</a:t>
            </a:r>
          </a:p>
          <a:p>
            <a:pPr marL="12700" marR="5715" algn="just">
              <a:lnSpc>
                <a:spcPts val="1939"/>
              </a:lnSpc>
              <a:spcBef>
                <a:spcPts val="1130"/>
              </a:spcBef>
            </a:pPr>
            <a:r>
              <a:rPr lang="it-IT" sz="1600" b="0" i="0" dirty="0">
                <a:solidFill>
                  <a:srgbClr val="000000"/>
                </a:solidFill>
                <a:effectLst/>
                <a:latin typeface="Helvetica" pitchFamily="2" charset="0"/>
              </a:rPr>
              <a:t>Il ricorso alla composizione negoziata della crisi, e la conseguente concessione/conferma delle misure protettive di cui all’art. 18 CCII, </a:t>
            </a:r>
            <a:r>
              <a:rPr lang="it-IT" sz="1600" b="1" i="0" dirty="0">
                <a:solidFill>
                  <a:srgbClr val="000000"/>
                </a:solidFill>
                <a:effectLst/>
                <a:latin typeface="Helvetica" pitchFamily="2" charset="0"/>
              </a:rPr>
              <a:t>di per sé risulta astrattamente compatibile anche con un piano di natura sostanzialmente liquidatoria</a:t>
            </a:r>
            <a:r>
              <a:rPr lang="it-IT" sz="1600" b="0" i="0" dirty="0">
                <a:solidFill>
                  <a:srgbClr val="000000"/>
                </a:solidFill>
                <a:effectLst/>
                <a:latin typeface="Helvetica" pitchFamily="2" charset="0"/>
              </a:rPr>
              <a:t>, come discende dal tenore dell’art. 12, comma 2, CCII (in base al quale la continuità indiretta costituisce solo uno dei modi per conseguire il risanamento della impresa), nonché dalle modalità di calcolo del </a:t>
            </a:r>
            <a:r>
              <a:rPr lang="it-IT" sz="1600" b="0" i="1" dirty="0">
                <a:solidFill>
                  <a:srgbClr val="000000"/>
                </a:solidFill>
                <a:effectLst/>
                <a:latin typeface="Helvetica" pitchFamily="2" charset="0"/>
              </a:rPr>
              <a:t>test</a:t>
            </a:r>
            <a:r>
              <a:rPr lang="it-IT" sz="1600" b="0" i="0" dirty="0">
                <a:solidFill>
                  <a:srgbClr val="000000"/>
                </a:solidFill>
                <a:effectLst/>
                <a:latin typeface="Helvetica" pitchFamily="2" charset="0"/>
              </a:rPr>
              <a:t> pratico di cui al D.M. 28/9/2021 (che tiene conto dei proventi della cessione dei cespiti di impresa) e dalla stessa configurabilità della composizione negoziata di impresa insolvente, desumibile dall’art. 25 </a:t>
            </a:r>
            <a:r>
              <a:rPr lang="it-IT" sz="1600" b="0" i="1" dirty="0">
                <a:solidFill>
                  <a:srgbClr val="000000"/>
                </a:solidFill>
                <a:effectLst/>
                <a:latin typeface="Helvetica" pitchFamily="2" charset="0"/>
              </a:rPr>
              <a:t>quinquies</a:t>
            </a:r>
            <a:r>
              <a:rPr lang="it-IT" sz="1600" b="0" i="0" dirty="0">
                <a:solidFill>
                  <a:srgbClr val="000000"/>
                </a:solidFill>
                <a:effectLst/>
                <a:latin typeface="Helvetica" pitchFamily="2" charset="0"/>
              </a:rPr>
              <a:t> CCII e riconfermata nei chiarimenti della lista di controllo del D.M. 28/9/2021, e dovendosi ritenere possibile che non tutti gli sbocchi della </a:t>
            </a:r>
            <a:r>
              <a:rPr lang="it-IT" sz="1600" b="0" i="0" dirty="0" err="1">
                <a:solidFill>
                  <a:srgbClr val="000000"/>
                </a:solidFill>
                <a:effectLst/>
                <a:latin typeface="Helvetica" pitchFamily="2" charset="0"/>
              </a:rPr>
              <a:t>c.n.</a:t>
            </a:r>
            <a:r>
              <a:rPr lang="it-IT" sz="1600" b="0" i="0" dirty="0">
                <a:solidFill>
                  <a:srgbClr val="000000"/>
                </a:solidFill>
                <a:effectLst/>
                <a:latin typeface="Helvetica" pitchFamily="2" charset="0"/>
              </a:rPr>
              <a:t> previsti dall’art. 23 CCII siano contemporaneamente praticabili in ogni situazione (con particolare riferimento all’ipotesi di cui all’art. 23, comma 1, lett. a), CCII).  </a:t>
            </a:r>
            <a:endParaRPr sz="1600" dirty="0">
              <a:latin typeface="Helvetica" pitchFamily="2" charset="0"/>
              <a:cs typeface="Calibri"/>
            </a:endParaRPr>
          </a:p>
        </p:txBody>
      </p:sp>
      <p:sp>
        <p:nvSpPr>
          <p:cNvPr id="4" name="object 4"/>
          <p:cNvSpPr txBox="1">
            <a:spLocks noGrp="1"/>
          </p:cNvSpPr>
          <p:nvPr>
            <p:ph type="sldNum" sz="quarter" idx="7"/>
          </p:nvPr>
        </p:nvSpPr>
        <p:spPr>
          <a:prstGeom prst="rect">
            <a:avLst/>
          </a:prstGeom>
        </p:spPr>
        <p:txBody>
          <a:bodyPr vert="horz" wrap="square" lIns="0" tIns="0" rIns="0" bIns="0" rtlCol="0">
            <a:spAutoFit/>
          </a:bodyPr>
          <a:lstStyle/>
          <a:p>
            <a:pPr marL="12700">
              <a:lnSpc>
                <a:spcPts val="1100"/>
              </a:lnSpc>
            </a:pPr>
            <a:fld id="{81D60167-4931-47E6-BA6A-407CBD079E47}" type="slidenum">
              <a:rPr spc="-25" dirty="0"/>
              <a:t>25</a:t>
            </a:fld>
            <a:endParaRPr spc="-25"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1193533" y="1737867"/>
            <a:ext cx="9967595" cy="0"/>
          </a:xfrm>
          <a:custGeom>
            <a:avLst/>
            <a:gdLst/>
            <a:ahLst/>
            <a:cxnLst/>
            <a:rect l="l" t="t" r="r" b="b"/>
            <a:pathLst>
              <a:path w="9967595">
                <a:moveTo>
                  <a:pt x="0" y="0"/>
                </a:moveTo>
                <a:lnTo>
                  <a:pt x="9966972" y="0"/>
                </a:lnTo>
              </a:path>
            </a:pathLst>
          </a:custGeom>
          <a:ln w="6350">
            <a:solidFill>
              <a:srgbClr val="7E7E7E"/>
            </a:solidFill>
          </a:ln>
        </p:spPr>
        <p:txBody>
          <a:bodyPr wrap="square" lIns="0" tIns="0" rIns="0" bIns="0" rtlCol="0"/>
          <a:lstStyle/>
          <a:p>
            <a:endParaRPr/>
          </a:p>
        </p:txBody>
      </p:sp>
      <p:sp>
        <p:nvSpPr>
          <p:cNvPr id="3" name="object 3"/>
          <p:cNvSpPr txBox="1">
            <a:spLocks noGrp="1"/>
          </p:cNvSpPr>
          <p:nvPr>
            <p:ph type="title"/>
          </p:nvPr>
        </p:nvSpPr>
        <p:spPr>
          <a:prstGeom prst="rect">
            <a:avLst/>
          </a:prstGeom>
        </p:spPr>
        <p:txBody>
          <a:bodyPr vert="horz" wrap="square" lIns="0" tIns="538479" rIns="0" bIns="0" rtlCol="0">
            <a:spAutoFit/>
          </a:bodyPr>
          <a:lstStyle/>
          <a:p>
            <a:pPr marL="3403600">
              <a:lnSpc>
                <a:spcPct val="100000"/>
              </a:lnSpc>
              <a:spcBef>
                <a:spcPts val="100"/>
              </a:spcBef>
            </a:pPr>
            <a:r>
              <a:rPr spc="-55" dirty="0"/>
              <a:t>RUOLO</a:t>
            </a:r>
            <a:r>
              <a:rPr spc="-125" dirty="0"/>
              <a:t> </a:t>
            </a:r>
            <a:r>
              <a:rPr spc="-35" dirty="0"/>
              <a:t>DEI</a:t>
            </a:r>
            <a:r>
              <a:rPr spc="-120" dirty="0"/>
              <a:t> </a:t>
            </a:r>
            <a:r>
              <a:rPr spc="-45" dirty="0"/>
              <a:t>CREDITORI</a:t>
            </a:r>
          </a:p>
        </p:txBody>
      </p:sp>
      <p:sp>
        <p:nvSpPr>
          <p:cNvPr id="4" name="object 4"/>
          <p:cNvSpPr txBox="1">
            <a:spLocks noGrp="1"/>
          </p:cNvSpPr>
          <p:nvPr>
            <p:ph type="body" idx="1"/>
          </p:nvPr>
        </p:nvSpPr>
        <p:spPr>
          <a:xfrm>
            <a:off x="1084884" y="1699082"/>
            <a:ext cx="10086975" cy="4183313"/>
          </a:xfrm>
          <a:prstGeom prst="rect">
            <a:avLst/>
          </a:prstGeom>
        </p:spPr>
        <p:txBody>
          <a:bodyPr vert="horz" wrap="square" lIns="0" tIns="599047" rIns="0" bIns="0" rtlCol="0">
            <a:spAutoFit/>
          </a:bodyPr>
          <a:lstStyle/>
          <a:p>
            <a:pPr algn="ctr">
              <a:lnSpc>
                <a:spcPct val="100000"/>
              </a:lnSpc>
              <a:spcBef>
                <a:spcPts val="1255"/>
              </a:spcBef>
            </a:pPr>
            <a:r>
              <a:rPr sz="2400" b="1" spc="-10" dirty="0">
                <a:latin typeface="Calibri"/>
                <a:cs typeface="Calibri"/>
              </a:rPr>
              <a:t>Tribunale</a:t>
            </a:r>
            <a:r>
              <a:rPr sz="2400" b="1" spc="-65" dirty="0">
                <a:latin typeface="Calibri"/>
                <a:cs typeface="Calibri"/>
              </a:rPr>
              <a:t> </a:t>
            </a:r>
            <a:r>
              <a:rPr sz="2400" b="1" spc="-10" dirty="0">
                <a:latin typeface="Calibri"/>
                <a:cs typeface="Calibri"/>
              </a:rPr>
              <a:t>Bergamo</a:t>
            </a:r>
          </a:p>
          <a:p>
            <a:pPr marL="55880" algn="ctr">
              <a:lnSpc>
                <a:spcPct val="100000"/>
              </a:lnSpc>
              <a:spcBef>
                <a:spcPts val="1150"/>
              </a:spcBef>
            </a:pPr>
            <a:r>
              <a:rPr sz="2400" b="1" spc="-10" dirty="0">
                <a:latin typeface="Calibri"/>
                <a:cs typeface="Calibri"/>
              </a:rPr>
              <a:t>5.4.2022</a:t>
            </a:r>
          </a:p>
          <a:p>
            <a:pPr marL="12700" marR="5080" algn="just">
              <a:lnSpc>
                <a:spcPct val="90000"/>
              </a:lnSpc>
              <a:spcBef>
                <a:spcPts val="1405"/>
              </a:spcBef>
            </a:pPr>
            <a:r>
              <a:rPr sz="2400" dirty="0"/>
              <a:t>In</a:t>
            </a:r>
            <a:r>
              <a:rPr sz="2400" spc="215" dirty="0"/>
              <a:t> </a:t>
            </a:r>
            <a:r>
              <a:rPr sz="2400" dirty="0"/>
              <a:t>sede</a:t>
            </a:r>
            <a:r>
              <a:rPr sz="2400" spc="200" dirty="0"/>
              <a:t> </a:t>
            </a:r>
            <a:r>
              <a:rPr sz="2400" dirty="0"/>
              <a:t>di</a:t>
            </a:r>
            <a:r>
              <a:rPr sz="2400" spc="210" dirty="0"/>
              <a:t> </a:t>
            </a:r>
            <a:r>
              <a:rPr sz="2400" dirty="0"/>
              <a:t>conferma</a:t>
            </a:r>
            <a:r>
              <a:rPr sz="2400" spc="215" dirty="0"/>
              <a:t> </a:t>
            </a:r>
            <a:r>
              <a:rPr sz="2400" dirty="0"/>
              <a:t>o</a:t>
            </a:r>
            <a:r>
              <a:rPr sz="2400" spc="215" dirty="0"/>
              <a:t> </a:t>
            </a:r>
            <a:r>
              <a:rPr sz="2400" dirty="0"/>
              <a:t>revoca</a:t>
            </a:r>
            <a:r>
              <a:rPr sz="2400" spc="210" dirty="0"/>
              <a:t> </a:t>
            </a:r>
            <a:r>
              <a:rPr sz="2400" dirty="0"/>
              <a:t>delle</a:t>
            </a:r>
            <a:r>
              <a:rPr sz="2400" spc="210" dirty="0"/>
              <a:t> </a:t>
            </a:r>
            <a:r>
              <a:rPr sz="2400" dirty="0"/>
              <a:t>misure</a:t>
            </a:r>
            <a:r>
              <a:rPr sz="2400" spc="225" dirty="0"/>
              <a:t> </a:t>
            </a:r>
            <a:r>
              <a:rPr sz="2400" dirty="0"/>
              <a:t>protettive,</a:t>
            </a:r>
            <a:r>
              <a:rPr sz="2400" spc="210" dirty="0"/>
              <a:t> </a:t>
            </a:r>
            <a:r>
              <a:rPr sz="2400" b="1" dirty="0">
                <a:solidFill>
                  <a:srgbClr val="FF0000"/>
                </a:solidFill>
              </a:rPr>
              <a:t>la</a:t>
            </a:r>
            <a:r>
              <a:rPr sz="2400" b="1" spc="229" dirty="0">
                <a:solidFill>
                  <a:srgbClr val="FF0000"/>
                </a:solidFill>
              </a:rPr>
              <a:t> </a:t>
            </a:r>
            <a:r>
              <a:rPr sz="2400" b="1" dirty="0">
                <a:solidFill>
                  <a:srgbClr val="FF0000"/>
                </a:solidFill>
              </a:rPr>
              <a:t>mancanza</a:t>
            </a:r>
            <a:r>
              <a:rPr sz="2400" b="1" spc="204" dirty="0">
                <a:solidFill>
                  <a:srgbClr val="FF0000"/>
                </a:solidFill>
              </a:rPr>
              <a:t> </a:t>
            </a:r>
            <a:r>
              <a:rPr sz="2400" b="1" dirty="0">
                <a:solidFill>
                  <a:srgbClr val="FF0000"/>
                </a:solidFill>
              </a:rPr>
              <a:t>di</a:t>
            </a:r>
            <a:r>
              <a:rPr sz="2400" b="1" spc="210" dirty="0">
                <a:solidFill>
                  <a:srgbClr val="FF0000"/>
                </a:solidFill>
              </a:rPr>
              <a:t> </a:t>
            </a:r>
            <a:r>
              <a:rPr sz="2400" b="1" dirty="0">
                <a:solidFill>
                  <a:srgbClr val="FF0000"/>
                </a:solidFill>
              </a:rPr>
              <a:t>allegazione</a:t>
            </a:r>
            <a:r>
              <a:rPr sz="2400" b="1" spc="210" dirty="0">
                <a:solidFill>
                  <a:srgbClr val="FF0000"/>
                </a:solidFill>
              </a:rPr>
              <a:t> </a:t>
            </a:r>
            <a:r>
              <a:rPr sz="2400" b="1" dirty="0">
                <a:solidFill>
                  <a:srgbClr val="FF0000"/>
                </a:solidFill>
              </a:rPr>
              <a:t>da</a:t>
            </a:r>
            <a:r>
              <a:rPr sz="2400" b="1" spc="200" dirty="0">
                <a:solidFill>
                  <a:srgbClr val="FF0000"/>
                </a:solidFill>
              </a:rPr>
              <a:t> </a:t>
            </a:r>
            <a:r>
              <a:rPr sz="2400" b="1" dirty="0">
                <a:solidFill>
                  <a:srgbClr val="FF0000"/>
                </a:solidFill>
              </a:rPr>
              <a:t>parte</a:t>
            </a:r>
            <a:r>
              <a:rPr sz="2400" b="1" spc="215" dirty="0">
                <a:solidFill>
                  <a:srgbClr val="FF0000"/>
                </a:solidFill>
              </a:rPr>
              <a:t> </a:t>
            </a:r>
            <a:r>
              <a:rPr sz="2400" b="1" spc="-25" dirty="0">
                <a:solidFill>
                  <a:srgbClr val="FF0000"/>
                </a:solidFill>
              </a:rPr>
              <a:t>dei </a:t>
            </a:r>
            <a:r>
              <a:rPr sz="2400" b="1" dirty="0">
                <a:solidFill>
                  <a:srgbClr val="FF0000"/>
                </a:solidFill>
              </a:rPr>
              <a:t>creditori</a:t>
            </a:r>
            <a:r>
              <a:rPr sz="2400" spc="380" dirty="0"/>
              <a:t> </a:t>
            </a:r>
            <a:r>
              <a:rPr sz="2400" dirty="0"/>
              <a:t>di</a:t>
            </a:r>
            <a:r>
              <a:rPr sz="2400" spc="385" dirty="0"/>
              <a:t> </a:t>
            </a:r>
            <a:r>
              <a:rPr sz="2400" dirty="0"/>
              <a:t>uno</a:t>
            </a:r>
            <a:r>
              <a:rPr sz="2400" spc="400" dirty="0"/>
              <a:t> </a:t>
            </a:r>
            <a:r>
              <a:rPr sz="2400" dirty="0"/>
              <a:t>specifico</a:t>
            </a:r>
            <a:r>
              <a:rPr sz="2400" spc="390" dirty="0"/>
              <a:t> </a:t>
            </a:r>
            <a:r>
              <a:rPr sz="2400" dirty="0"/>
              <a:t>pregiudizio</a:t>
            </a:r>
            <a:r>
              <a:rPr sz="2400" spc="390" dirty="0"/>
              <a:t> </a:t>
            </a:r>
            <a:r>
              <a:rPr sz="2400" dirty="0"/>
              <a:t>loro</a:t>
            </a:r>
            <a:r>
              <a:rPr sz="2400" spc="400" dirty="0"/>
              <a:t> </a:t>
            </a:r>
            <a:r>
              <a:rPr sz="2400" dirty="0"/>
              <a:t>derivante</a:t>
            </a:r>
            <a:r>
              <a:rPr sz="2400" spc="390" dirty="0"/>
              <a:t> </a:t>
            </a:r>
            <a:r>
              <a:rPr sz="2400" dirty="0"/>
              <a:t>dalle</a:t>
            </a:r>
            <a:r>
              <a:rPr sz="2400" spc="390" dirty="0"/>
              <a:t> </a:t>
            </a:r>
            <a:r>
              <a:rPr sz="2400" dirty="0"/>
              <a:t>misure</a:t>
            </a:r>
            <a:r>
              <a:rPr sz="2400" spc="405" dirty="0"/>
              <a:t> </a:t>
            </a:r>
            <a:r>
              <a:rPr sz="2400" dirty="0"/>
              <a:t>adottate</a:t>
            </a:r>
            <a:r>
              <a:rPr sz="2400" spc="390" dirty="0"/>
              <a:t> </a:t>
            </a:r>
            <a:r>
              <a:rPr sz="2400" dirty="0"/>
              <a:t>non</a:t>
            </a:r>
            <a:r>
              <a:rPr sz="2400" spc="395" dirty="0"/>
              <a:t> </a:t>
            </a:r>
            <a:r>
              <a:rPr sz="2400" dirty="0"/>
              <a:t>può</a:t>
            </a:r>
            <a:r>
              <a:rPr sz="2400" spc="390" dirty="0"/>
              <a:t> </a:t>
            </a:r>
            <a:r>
              <a:rPr sz="2400" dirty="0"/>
              <a:t>che</a:t>
            </a:r>
            <a:r>
              <a:rPr sz="2400" spc="390" dirty="0"/>
              <a:t> </a:t>
            </a:r>
            <a:r>
              <a:rPr sz="2400" spc="-20" dirty="0"/>
              <a:t>fare </a:t>
            </a:r>
            <a:r>
              <a:rPr sz="2400" dirty="0"/>
              <a:t>propendere</a:t>
            </a:r>
            <a:r>
              <a:rPr sz="2400" spc="75" dirty="0"/>
              <a:t> </a:t>
            </a:r>
            <a:r>
              <a:rPr sz="2400" dirty="0"/>
              <a:t>la</a:t>
            </a:r>
            <a:r>
              <a:rPr sz="2400" spc="65" dirty="0"/>
              <a:t> </a:t>
            </a:r>
            <a:r>
              <a:rPr sz="2400" dirty="0"/>
              <a:t>valutazione</a:t>
            </a:r>
            <a:r>
              <a:rPr sz="2400" spc="75" dirty="0"/>
              <a:t> </a:t>
            </a:r>
            <a:r>
              <a:rPr sz="2400" dirty="0"/>
              <a:t>a</a:t>
            </a:r>
            <a:r>
              <a:rPr sz="2400" spc="65" dirty="0"/>
              <a:t> </a:t>
            </a:r>
            <a:r>
              <a:rPr sz="2400" dirty="0"/>
              <a:t>favore</a:t>
            </a:r>
            <a:r>
              <a:rPr sz="2400" spc="80" dirty="0"/>
              <a:t> </a:t>
            </a:r>
            <a:r>
              <a:rPr sz="2400" dirty="0"/>
              <a:t>del</a:t>
            </a:r>
            <a:r>
              <a:rPr sz="2400" spc="70" dirty="0"/>
              <a:t> </a:t>
            </a:r>
            <a:r>
              <a:rPr sz="2400" dirty="0"/>
              <a:t>debitore.</a:t>
            </a:r>
            <a:r>
              <a:rPr sz="2400" spc="75" dirty="0"/>
              <a:t> </a:t>
            </a:r>
            <a:endParaRPr lang="it-IT" sz="2400" spc="75" dirty="0"/>
          </a:p>
          <a:p>
            <a:pPr marL="12700" marR="5080" algn="just">
              <a:lnSpc>
                <a:spcPct val="90000"/>
              </a:lnSpc>
              <a:spcBef>
                <a:spcPts val="1405"/>
              </a:spcBef>
            </a:pPr>
            <a:r>
              <a:rPr sz="2400" dirty="0"/>
              <a:t>Il</a:t>
            </a:r>
            <a:r>
              <a:rPr sz="2400" spc="65" dirty="0"/>
              <a:t> </a:t>
            </a:r>
            <a:r>
              <a:rPr sz="2400" dirty="0"/>
              <a:t>debitore</a:t>
            </a:r>
            <a:r>
              <a:rPr sz="2400" spc="75" dirty="0"/>
              <a:t> </a:t>
            </a:r>
            <a:r>
              <a:rPr sz="2400" dirty="0"/>
              <a:t>può</a:t>
            </a:r>
            <a:r>
              <a:rPr sz="2400" spc="70" dirty="0"/>
              <a:t> </a:t>
            </a:r>
            <a:r>
              <a:rPr sz="2400" dirty="0"/>
              <a:t>senz'altro</a:t>
            </a:r>
            <a:r>
              <a:rPr sz="2400" spc="60" dirty="0"/>
              <a:t> </a:t>
            </a:r>
            <a:r>
              <a:rPr sz="2400" dirty="0"/>
              <a:t>chiedere</a:t>
            </a:r>
            <a:r>
              <a:rPr sz="2400" spc="80" dirty="0"/>
              <a:t> </a:t>
            </a:r>
            <a:r>
              <a:rPr sz="2400" dirty="0"/>
              <a:t>la</a:t>
            </a:r>
            <a:r>
              <a:rPr sz="2400" spc="80" dirty="0"/>
              <a:t> </a:t>
            </a:r>
            <a:r>
              <a:rPr sz="2400" spc="-10" dirty="0"/>
              <a:t>conferma </a:t>
            </a:r>
            <a:r>
              <a:rPr sz="2400" dirty="0"/>
              <a:t>di</a:t>
            </a:r>
            <a:r>
              <a:rPr sz="2400" spc="204" dirty="0"/>
              <a:t> </a:t>
            </a:r>
            <a:r>
              <a:rPr sz="2400" dirty="0"/>
              <a:t>misure</a:t>
            </a:r>
            <a:r>
              <a:rPr sz="2400" spc="210" dirty="0"/>
              <a:t> </a:t>
            </a:r>
            <a:r>
              <a:rPr sz="2400" dirty="0"/>
              <a:t>protettive</a:t>
            </a:r>
            <a:r>
              <a:rPr sz="2400" spc="210" dirty="0"/>
              <a:t> </a:t>
            </a:r>
            <a:r>
              <a:rPr sz="2400" dirty="0"/>
              <a:t>erga</a:t>
            </a:r>
            <a:r>
              <a:rPr sz="2400" spc="204" dirty="0"/>
              <a:t> </a:t>
            </a:r>
            <a:r>
              <a:rPr sz="2400" dirty="0"/>
              <a:t>omnes,</a:t>
            </a:r>
            <a:r>
              <a:rPr sz="2400" spc="210" dirty="0"/>
              <a:t> </a:t>
            </a:r>
            <a:r>
              <a:rPr sz="2400" b="1" dirty="0">
                <a:latin typeface="Calibri"/>
                <a:cs typeface="Calibri"/>
              </a:rPr>
              <a:t>spettando</a:t>
            </a:r>
            <a:r>
              <a:rPr sz="2400" b="1" spc="210" dirty="0">
                <a:latin typeface="Calibri"/>
                <a:cs typeface="Calibri"/>
              </a:rPr>
              <a:t> </a:t>
            </a:r>
            <a:r>
              <a:rPr sz="2400" b="1" dirty="0">
                <a:latin typeface="Calibri"/>
                <a:cs typeface="Calibri"/>
              </a:rPr>
              <a:t>se</a:t>
            </a:r>
            <a:r>
              <a:rPr sz="2400" b="1" spc="200" dirty="0">
                <a:latin typeface="Calibri"/>
                <a:cs typeface="Calibri"/>
              </a:rPr>
              <a:t> </a:t>
            </a:r>
            <a:r>
              <a:rPr sz="2400" b="1" dirty="0">
                <a:latin typeface="Calibri"/>
                <a:cs typeface="Calibri"/>
              </a:rPr>
              <a:t>mai</a:t>
            </a:r>
            <a:r>
              <a:rPr sz="2400" b="1" spc="195" dirty="0">
                <a:latin typeface="Calibri"/>
                <a:cs typeface="Calibri"/>
              </a:rPr>
              <a:t> </a:t>
            </a:r>
            <a:r>
              <a:rPr sz="2400" b="1" dirty="0">
                <a:latin typeface="Calibri"/>
                <a:cs typeface="Calibri"/>
              </a:rPr>
              <a:t>ai</a:t>
            </a:r>
            <a:r>
              <a:rPr sz="2400" b="1" spc="200" dirty="0">
                <a:latin typeface="Calibri"/>
                <a:cs typeface="Calibri"/>
              </a:rPr>
              <a:t> </a:t>
            </a:r>
            <a:r>
              <a:rPr sz="2400" b="1" dirty="0">
                <a:latin typeface="Calibri"/>
                <a:cs typeface="Calibri"/>
              </a:rPr>
              <a:t>creditori</a:t>
            </a:r>
            <a:r>
              <a:rPr sz="2400" b="1" spc="190" dirty="0">
                <a:latin typeface="Calibri"/>
                <a:cs typeface="Calibri"/>
              </a:rPr>
              <a:t> </a:t>
            </a:r>
            <a:r>
              <a:rPr sz="2400" b="1" dirty="0">
                <a:latin typeface="Calibri"/>
                <a:cs typeface="Calibri"/>
              </a:rPr>
              <a:t>nei</a:t>
            </a:r>
            <a:r>
              <a:rPr sz="2400" b="1" spc="215" dirty="0">
                <a:latin typeface="Calibri"/>
                <a:cs typeface="Calibri"/>
              </a:rPr>
              <a:t> </a:t>
            </a:r>
            <a:r>
              <a:rPr sz="2400" b="1" dirty="0">
                <a:latin typeface="Calibri"/>
                <a:cs typeface="Calibri"/>
              </a:rPr>
              <a:t>confronti</a:t>
            </a:r>
            <a:r>
              <a:rPr sz="2400" b="1" spc="195" dirty="0">
                <a:latin typeface="Calibri"/>
                <a:cs typeface="Calibri"/>
              </a:rPr>
              <a:t> </a:t>
            </a:r>
            <a:r>
              <a:rPr sz="2400" b="1" dirty="0">
                <a:latin typeface="Calibri"/>
                <a:cs typeface="Calibri"/>
              </a:rPr>
              <a:t>dei</a:t>
            </a:r>
            <a:r>
              <a:rPr sz="2400" b="1" spc="204" dirty="0">
                <a:latin typeface="Calibri"/>
                <a:cs typeface="Calibri"/>
              </a:rPr>
              <a:t> </a:t>
            </a:r>
            <a:r>
              <a:rPr sz="2400" b="1" dirty="0">
                <a:latin typeface="Calibri"/>
                <a:cs typeface="Calibri"/>
              </a:rPr>
              <a:t>quali</a:t>
            </a:r>
            <a:r>
              <a:rPr sz="2400" b="1" spc="215" dirty="0">
                <a:latin typeface="Calibri"/>
                <a:cs typeface="Calibri"/>
              </a:rPr>
              <a:t> </a:t>
            </a:r>
            <a:r>
              <a:rPr sz="2400" b="1" dirty="0">
                <a:latin typeface="Calibri"/>
                <a:cs typeface="Calibri"/>
              </a:rPr>
              <a:t>è</a:t>
            </a:r>
            <a:r>
              <a:rPr sz="2400" b="1" spc="200" dirty="0">
                <a:latin typeface="Calibri"/>
                <a:cs typeface="Calibri"/>
              </a:rPr>
              <a:t> </a:t>
            </a:r>
            <a:r>
              <a:rPr sz="2400" b="1" spc="-10" dirty="0">
                <a:latin typeface="Calibri"/>
                <a:cs typeface="Calibri"/>
              </a:rPr>
              <a:t>stato instaurato</a:t>
            </a:r>
            <a:r>
              <a:rPr sz="2400" b="1" spc="-45" dirty="0">
                <a:latin typeface="Calibri"/>
                <a:cs typeface="Calibri"/>
              </a:rPr>
              <a:t> </a:t>
            </a:r>
            <a:r>
              <a:rPr sz="2400" b="1" dirty="0">
                <a:latin typeface="Calibri"/>
                <a:cs typeface="Calibri"/>
              </a:rPr>
              <a:t>il</a:t>
            </a:r>
            <a:r>
              <a:rPr sz="2400" b="1" spc="-65" dirty="0">
                <a:latin typeface="Calibri"/>
                <a:cs typeface="Calibri"/>
              </a:rPr>
              <a:t> </a:t>
            </a:r>
            <a:r>
              <a:rPr sz="2400" b="1" spc="-10" dirty="0">
                <a:latin typeface="Calibri"/>
                <a:cs typeface="Calibri"/>
              </a:rPr>
              <a:t>contraddittorio</a:t>
            </a:r>
            <a:r>
              <a:rPr sz="2400" b="1" spc="-65" dirty="0">
                <a:latin typeface="Calibri"/>
                <a:cs typeface="Calibri"/>
              </a:rPr>
              <a:t> </a:t>
            </a:r>
            <a:r>
              <a:rPr sz="2400" b="1" spc="-10" dirty="0">
                <a:latin typeface="Calibri"/>
                <a:cs typeface="Calibri"/>
              </a:rPr>
              <a:t>rappresentare</a:t>
            </a:r>
            <a:r>
              <a:rPr sz="2400" b="1" spc="-25" dirty="0">
                <a:latin typeface="Calibri"/>
                <a:cs typeface="Calibri"/>
              </a:rPr>
              <a:t> </a:t>
            </a:r>
            <a:r>
              <a:rPr sz="2400" b="1" dirty="0">
                <a:latin typeface="Calibri"/>
                <a:cs typeface="Calibri"/>
              </a:rPr>
              <a:t>le</a:t>
            </a:r>
            <a:r>
              <a:rPr sz="2400" b="1" spc="-40" dirty="0">
                <a:latin typeface="Calibri"/>
                <a:cs typeface="Calibri"/>
              </a:rPr>
              <a:t> </a:t>
            </a:r>
            <a:r>
              <a:rPr sz="2400" b="1" spc="-10" dirty="0">
                <a:latin typeface="Calibri"/>
                <a:cs typeface="Calibri"/>
              </a:rPr>
              <a:t>eventuali</a:t>
            </a:r>
            <a:r>
              <a:rPr sz="2400" b="1" spc="-55" dirty="0">
                <a:latin typeface="Calibri"/>
                <a:cs typeface="Calibri"/>
              </a:rPr>
              <a:t> </a:t>
            </a:r>
            <a:r>
              <a:rPr sz="2400" b="1" dirty="0">
                <a:latin typeface="Calibri"/>
                <a:cs typeface="Calibri"/>
              </a:rPr>
              <a:t>ragioni</a:t>
            </a:r>
            <a:r>
              <a:rPr sz="2400" b="1" spc="-45" dirty="0">
                <a:latin typeface="Calibri"/>
                <a:cs typeface="Calibri"/>
              </a:rPr>
              <a:t> </a:t>
            </a:r>
            <a:r>
              <a:rPr sz="2400" b="1" dirty="0">
                <a:latin typeface="Calibri"/>
                <a:cs typeface="Calibri"/>
              </a:rPr>
              <a:t>ostative</a:t>
            </a:r>
            <a:r>
              <a:rPr sz="2400" b="1" spc="-40" dirty="0">
                <a:latin typeface="Calibri"/>
                <a:cs typeface="Calibri"/>
              </a:rPr>
              <a:t> </a:t>
            </a:r>
            <a:r>
              <a:rPr sz="2400" b="1" dirty="0">
                <a:latin typeface="Calibri"/>
                <a:cs typeface="Calibri"/>
              </a:rPr>
              <a:t>alla</a:t>
            </a:r>
            <a:r>
              <a:rPr sz="2400" b="1" spc="-55" dirty="0">
                <a:latin typeface="Calibri"/>
                <a:cs typeface="Calibri"/>
              </a:rPr>
              <a:t> </a:t>
            </a:r>
            <a:r>
              <a:rPr sz="2400" b="1" spc="-10" dirty="0">
                <a:latin typeface="Calibri"/>
                <a:cs typeface="Calibri"/>
              </a:rPr>
              <a:t>conferma.</a:t>
            </a:r>
          </a:p>
        </p:txBody>
      </p:sp>
      <p:sp>
        <p:nvSpPr>
          <p:cNvPr id="6" name="object 6"/>
          <p:cNvSpPr txBox="1">
            <a:spLocks noGrp="1"/>
          </p:cNvSpPr>
          <p:nvPr>
            <p:ph type="sldNum" sz="quarter" idx="7"/>
          </p:nvPr>
        </p:nvSpPr>
        <p:spPr>
          <a:prstGeom prst="rect">
            <a:avLst/>
          </a:prstGeom>
        </p:spPr>
        <p:txBody>
          <a:bodyPr vert="horz" wrap="square" lIns="0" tIns="0" rIns="0" bIns="0" rtlCol="0">
            <a:spAutoFit/>
          </a:bodyPr>
          <a:lstStyle/>
          <a:p>
            <a:pPr marL="12700">
              <a:lnSpc>
                <a:spcPts val="1100"/>
              </a:lnSpc>
            </a:pPr>
            <a:fld id="{81D60167-4931-47E6-BA6A-407CBD079E47}" type="slidenum">
              <a:rPr spc="-25" dirty="0"/>
              <a:t>26</a:t>
            </a:fld>
            <a:endParaRPr spc="-25"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1084884" y="1994407"/>
            <a:ext cx="10086975" cy="3366947"/>
          </a:xfrm>
          <a:prstGeom prst="rect">
            <a:avLst/>
          </a:prstGeom>
        </p:spPr>
        <p:txBody>
          <a:bodyPr vert="horz" wrap="square" lIns="0" tIns="47625" rIns="0" bIns="0" rtlCol="0">
            <a:spAutoFit/>
          </a:bodyPr>
          <a:lstStyle/>
          <a:p>
            <a:pPr marL="4472940" marR="4462780" algn="ctr">
              <a:lnSpc>
                <a:spcPts val="2160"/>
              </a:lnSpc>
              <a:spcBef>
                <a:spcPts val="375"/>
              </a:spcBef>
            </a:pPr>
            <a:r>
              <a:rPr sz="2000" b="1" spc="-70" dirty="0">
                <a:latin typeface="Calibri"/>
                <a:cs typeface="Calibri"/>
              </a:rPr>
              <a:t>Trib.</a:t>
            </a:r>
            <a:r>
              <a:rPr sz="2000" b="1" spc="-80" dirty="0">
                <a:latin typeface="Calibri"/>
                <a:cs typeface="Calibri"/>
              </a:rPr>
              <a:t> </a:t>
            </a:r>
            <a:r>
              <a:rPr sz="2000" b="1" spc="-75" dirty="0">
                <a:latin typeface="Calibri"/>
                <a:cs typeface="Calibri"/>
              </a:rPr>
              <a:t>Trento </a:t>
            </a:r>
            <a:r>
              <a:rPr sz="2000" b="1" spc="-10" dirty="0">
                <a:latin typeface="Calibri"/>
                <a:cs typeface="Calibri"/>
              </a:rPr>
              <a:t>23.9.2022</a:t>
            </a:r>
            <a:endParaRPr sz="2000" dirty="0">
              <a:latin typeface="Calibri"/>
              <a:cs typeface="Calibri"/>
            </a:endParaRPr>
          </a:p>
          <a:p>
            <a:pPr marL="12700" marR="5080" algn="just">
              <a:lnSpc>
                <a:spcPct val="90000"/>
              </a:lnSpc>
              <a:spcBef>
                <a:spcPts val="2125"/>
              </a:spcBef>
            </a:pPr>
            <a:r>
              <a:rPr sz="2000" dirty="0">
                <a:latin typeface="Calibri"/>
                <a:cs typeface="Calibri"/>
              </a:rPr>
              <a:t>Con</a:t>
            </a:r>
            <a:r>
              <a:rPr sz="2000" spc="270" dirty="0">
                <a:latin typeface="Calibri"/>
                <a:cs typeface="Calibri"/>
              </a:rPr>
              <a:t> </a:t>
            </a:r>
            <a:r>
              <a:rPr sz="2000" dirty="0">
                <a:latin typeface="Calibri"/>
                <a:cs typeface="Calibri"/>
              </a:rPr>
              <a:t>le</a:t>
            </a:r>
            <a:r>
              <a:rPr sz="2000" spc="275" dirty="0">
                <a:latin typeface="Calibri"/>
                <a:cs typeface="Calibri"/>
              </a:rPr>
              <a:t> </a:t>
            </a:r>
            <a:r>
              <a:rPr sz="2000" dirty="0">
                <a:latin typeface="Calibri"/>
                <a:cs typeface="Calibri"/>
              </a:rPr>
              <a:t>misure</a:t>
            </a:r>
            <a:r>
              <a:rPr sz="2000" spc="275" dirty="0">
                <a:latin typeface="Calibri"/>
                <a:cs typeface="Calibri"/>
              </a:rPr>
              <a:t> </a:t>
            </a:r>
            <a:r>
              <a:rPr sz="2000" dirty="0">
                <a:latin typeface="Calibri"/>
                <a:cs typeface="Calibri"/>
              </a:rPr>
              <a:t>protettive</a:t>
            </a:r>
            <a:r>
              <a:rPr sz="2000" spc="285" dirty="0">
                <a:latin typeface="Calibri"/>
                <a:cs typeface="Calibri"/>
              </a:rPr>
              <a:t> </a:t>
            </a:r>
            <a:r>
              <a:rPr sz="2000" dirty="0">
                <a:latin typeface="Calibri"/>
                <a:cs typeface="Calibri"/>
              </a:rPr>
              <a:t>chieste</a:t>
            </a:r>
            <a:r>
              <a:rPr sz="2000" spc="280" dirty="0">
                <a:latin typeface="Calibri"/>
                <a:cs typeface="Calibri"/>
              </a:rPr>
              <a:t> </a:t>
            </a:r>
            <a:r>
              <a:rPr sz="2000" dirty="0">
                <a:latin typeface="Calibri"/>
                <a:cs typeface="Calibri"/>
              </a:rPr>
              <a:t>nell'ambito</a:t>
            </a:r>
            <a:r>
              <a:rPr sz="2000" spc="275" dirty="0">
                <a:latin typeface="Calibri"/>
                <a:cs typeface="Calibri"/>
              </a:rPr>
              <a:t> </a:t>
            </a:r>
            <a:r>
              <a:rPr sz="2000" dirty="0">
                <a:latin typeface="Calibri"/>
                <a:cs typeface="Calibri"/>
              </a:rPr>
              <a:t>della</a:t>
            </a:r>
            <a:r>
              <a:rPr sz="2000" spc="275" dirty="0">
                <a:latin typeface="Calibri"/>
                <a:cs typeface="Calibri"/>
              </a:rPr>
              <a:t> </a:t>
            </a:r>
            <a:r>
              <a:rPr sz="2000" dirty="0">
                <a:latin typeface="Calibri"/>
                <a:cs typeface="Calibri"/>
              </a:rPr>
              <a:t>composizione</a:t>
            </a:r>
            <a:r>
              <a:rPr sz="2000" spc="275" dirty="0">
                <a:latin typeface="Calibri"/>
                <a:cs typeface="Calibri"/>
              </a:rPr>
              <a:t> </a:t>
            </a:r>
            <a:r>
              <a:rPr sz="2000" dirty="0">
                <a:latin typeface="Calibri"/>
                <a:cs typeface="Calibri"/>
              </a:rPr>
              <a:t>negoziata</a:t>
            </a:r>
            <a:r>
              <a:rPr sz="2000" spc="275" dirty="0">
                <a:latin typeface="Calibri"/>
                <a:cs typeface="Calibri"/>
              </a:rPr>
              <a:t> </a:t>
            </a:r>
            <a:r>
              <a:rPr sz="2000" dirty="0">
                <a:latin typeface="Calibri"/>
                <a:cs typeface="Calibri"/>
              </a:rPr>
              <a:t>della</a:t>
            </a:r>
            <a:r>
              <a:rPr sz="2000" spc="275" dirty="0">
                <a:latin typeface="Calibri"/>
                <a:cs typeface="Calibri"/>
              </a:rPr>
              <a:t> </a:t>
            </a:r>
            <a:r>
              <a:rPr sz="2000" dirty="0">
                <a:latin typeface="Calibri"/>
                <a:cs typeface="Calibri"/>
              </a:rPr>
              <a:t>crisi</a:t>
            </a:r>
            <a:r>
              <a:rPr sz="2000" spc="290" dirty="0">
                <a:latin typeface="Calibri"/>
                <a:cs typeface="Calibri"/>
              </a:rPr>
              <a:t> </a:t>
            </a:r>
            <a:r>
              <a:rPr sz="2000" dirty="0">
                <a:highlight>
                  <a:srgbClr val="FFFF00"/>
                </a:highlight>
                <a:latin typeface="Calibri"/>
                <a:cs typeface="Calibri"/>
              </a:rPr>
              <a:t>non</a:t>
            </a:r>
            <a:r>
              <a:rPr sz="2000" spc="260" dirty="0">
                <a:highlight>
                  <a:srgbClr val="FFFF00"/>
                </a:highlight>
                <a:latin typeface="Calibri"/>
                <a:cs typeface="Calibri"/>
              </a:rPr>
              <a:t> </a:t>
            </a:r>
            <a:r>
              <a:rPr sz="2000" spc="-25" dirty="0">
                <a:highlight>
                  <a:srgbClr val="FFFF00"/>
                </a:highlight>
                <a:latin typeface="Calibri"/>
                <a:cs typeface="Calibri"/>
              </a:rPr>
              <a:t>può </a:t>
            </a:r>
            <a:r>
              <a:rPr sz="2000" dirty="0">
                <a:highlight>
                  <a:srgbClr val="FFFF00"/>
                </a:highlight>
                <a:latin typeface="Calibri"/>
                <a:cs typeface="Calibri"/>
              </a:rPr>
              <a:t>essere</a:t>
            </a:r>
            <a:r>
              <a:rPr sz="2000" spc="85" dirty="0">
                <a:highlight>
                  <a:srgbClr val="FFFF00"/>
                </a:highlight>
                <a:latin typeface="Calibri"/>
                <a:cs typeface="Calibri"/>
              </a:rPr>
              <a:t> </a:t>
            </a:r>
            <a:r>
              <a:rPr sz="2000" dirty="0">
                <a:highlight>
                  <a:srgbClr val="FFFF00"/>
                </a:highlight>
                <a:latin typeface="Calibri"/>
                <a:cs typeface="Calibri"/>
              </a:rPr>
              <a:t>inibita</a:t>
            </a:r>
            <a:r>
              <a:rPr sz="2000" spc="85" dirty="0">
                <a:highlight>
                  <a:srgbClr val="FFFF00"/>
                </a:highlight>
                <a:latin typeface="Calibri"/>
                <a:cs typeface="Calibri"/>
              </a:rPr>
              <a:t> </a:t>
            </a:r>
            <a:r>
              <a:rPr sz="2000" dirty="0">
                <a:highlight>
                  <a:srgbClr val="FFFF00"/>
                </a:highlight>
                <a:latin typeface="Calibri"/>
                <a:cs typeface="Calibri"/>
              </a:rPr>
              <a:t>ai</a:t>
            </a:r>
            <a:r>
              <a:rPr sz="2000" spc="75" dirty="0">
                <a:highlight>
                  <a:srgbClr val="FFFF00"/>
                </a:highlight>
                <a:latin typeface="Calibri"/>
                <a:cs typeface="Calibri"/>
              </a:rPr>
              <a:t> </a:t>
            </a:r>
            <a:r>
              <a:rPr sz="2000" dirty="0">
                <a:highlight>
                  <a:srgbClr val="FFFF00"/>
                </a:highlight>
                <a:latin typeface="Calibri"/>
                <a:cs typeface="Calibri"/>
              </a:rPr>
              <a:t>creditori</a:t>
            </a:r>
            <a:r>
              <a:rPr sz="2000" spc="80" dirty="0">
                <a:highlight>
                  <a:srgbClr val="FFFF00"/>
                </a:highlight>
                <a:latin typeface="Calibri"/>
                <a:cs typeface="Calibri"/>
              </a:rPr>
              <a:t> </a:t>
            </a:r>
            <a:r>
              <a:rPr sz="2000" dirty="0">
                <a:highlight>
                  <a:srgbClr val="FFFF00"/>
                </a:highlight>
                <a:latin typeface="Calibri"/>
                <a:cs typeface="Calibri"/>
              </a:rPr>
              <a:t>la</a:t>
            </a:r>
            <a:r>
              <a:rPr sz="2000" spc="90" dirty="0">
                <a:highlight>
                  <a:srgbClr val="FFFF00"/>
                </a:highlight>
                <a:latin typeface="Calibri"/>
                <a:cs typeface="Calibri"/>
              </a:rPr>
              <a:t> </a:t>
            </a:r>
            <a:r>
              <a:rPr sz="2000" dirty="0">
                <a:highlight>
                  <a:srgbClr val="FFFF00"/>
                </a:highlight>
                <a:latin typeface="Calibri"/>
                <a:cs typeface="Calibri"/>
              </a:rPr>
              <a:t>possibilità</a:t>
            </a:r>
            <a:r>
              <a:rPr sz="2000" spc="75" dirty="0">
                <a:highlight>
                  <a:srgbClr val="FFFF00"/>
                </a:highlight>
                <a:latin typeface="Calibri"/>
                <a:cs typeface="Calibri"/>
              </a:rPr>
              <a:t> </a:t>
            </a:r>
            <a:r>
              <a:rPr sz="2000" dirty="0">
                <a:highlight>
                  <a:srgbClr val="FFFF00"/>
                </a:highlight>
                <a:latin typeface="Calibri"/>
                <a:cs typeface="Calibri"/>
              </a:rPr>
              <a:t>di</a:t>
            </a:r>
            <a:r>
              <a:rPr sz="2000" spc="75" dirty="0">
                <a:highlight>
                  <a:srgbClr val="FFFF00"/>
                </a:highlight>
                <a:latin typeface="Calibri"/>
                <a:cs typeface="Calibri"/>
              </a:rPr>
              <a:t> </a:t>
            </a:r>
            <a:r>
              <a:rPr sz="2000" dirty="0">
                <a:highlight>
                  <a:srgbClr val="FFFF00"/>
                </a:highlight>
                <a:latin typeface="Calibri"/>
                <a:cs typeface="Calibri"/>
              </a:rPr>
              <a:t>ottenere</a:t>
            </a:r>
            <a:r>
              <a:rPr sz="2000" spc="80" dirty="0">
                <a:latin typeface="Calibri"/>
                <a:cs typeface="Calibri"/>
              </a:rPr>
              <a:t> </a:t>
            </a:r>
            <a:r>
              <a:rPr sz="2000" b="1" dirty="0">
                <a:latin typeface="Calibri"/>
                <a:cs typeface="Calibri"/>
              </a:rPr>
              <a:t>l'accertamento</a:t>
            </a:r>
            <a:r>
              <a:rPr sz="2000" b="1" spc="90" dirty="0">
                <a:latin typeface="Calibri"/>
                <a:cs typeface="Calibri"/>
              </a:rPr>
              <a:t> </a:t>
            </a:r>
            <a:r>
              <a:rPr sz="2000" b="1" dirty="0">
                <a:latin typeface="Calibri"/>
                <a:cs typeface="Calibri"/>
              </a:rPr>
              <a:t>giudiziale</a:t>
            </a:r>
            <a:r>
              <a:rPr sz="2000" b="1" spc="75" dirty="0">
                <a:latin typeface="Calibri"/>
                <a:cs typeface="Calibri"/>
              </a:rPr>
              <a:t> </a:t>
            </a:r>
            <a:r>
              <a:rPr sz="2000" b="1" dirty="0">
                <a:latin typeface="Calibri"/>
                <a:cs typeface="Calibri"/>
              </a:rPr>
              <a:t>del</a:t>
            </a:r>
            <a:r>
              <a:rPr sz="2000" b="1" spc="80" dirty="0">
                <a:latin typeface="Calibri"/>
                <a:cs typeface="Calibri"/>
              </a:rPr>
              <a:t> </a:t>
            </a:r>
            <a:r>
              <a:rPr sz="2000" b="1" dirty="0">
                <a:latin typeface="Calibri"/>
                <a:cs typeface="Calibri"/>
              </a:rPr>
              <a:t>proprio</a:t>
            </a:r>
            <a:r>
              <a:rPr sz="2000" b="1" spc="85" dirty="0">
                <a:latin typeface="Calibri"/>
                <a:cs typeface="Calibri"/>
              </a:rPr>
              <a:t> </a:t>
            </a:r>
            <a:r>
              <a:rPr sz="2000" b="1" spc="-10" dirty="0">
                <a:latin typeface="Calibri"/>
                <a:cs typeface="Calibri"/>
              </a:rPr>
              <a:t>credito</a:t>
            </a:r>
            <a:r>
              <a:rPr sz="2000" spc="-10" dirty="0">
                <a:latin typeface="Calibri"/>
                <a:cs typeface="Calibri"/>
              </a:rPr>
              <a:t>, </a:t>
            </a:r>
            <a:r>
              <a:rPr sz="2000" b="1" dirty="0">
                <a:latin typeface="Calibri"/>
                <a:cs typeface="Calibri"/>
              </a:rPr>
              <a:t>anche</a:t>
            </a:r>
            <a:r>
              <a:rPr sz="2000" b="1" spc="125" dirty="0">
                <a:latin typeface="Calibri"/>
                <a:cs typeface="Calibri"/>
              </a:rPr>
              <a:t> </a:t>
            </a:r>
            <a:r>
              <a:rPr sz="2000" b="1" dirty="0">
                <a:latin typeface="Calibri"/>
                <a:cs typeface="Calibri"/>
              </a:rPr>
              <a:t>secondo</a:t>
            </a:r>
            <a:r>
              <a:rPr sz="2000" b="1" spc="114" dirty="0">
                <a:latin typeface="Calibri"/>
                <a:cs typeface="Calibri"/>
              </a:rPr>
              <a:t> </a:t>
            </a:r>
            <a:r>
              <a:rPr sz="2000" b="1" dirty="0">
                <a:latin typeface="Calibri"/>
                <a:cs typeface="Calibri"/>
              </a:rPr>
              <a:t>il</a:t>
            </a:r>
            <a:r>
              <a:rPr sz="2000" b="1" spc="120" dirty="0">
                <a:latin typeface="Calibri"/>
                <a:cs typeface="Calibri"/>
              </a:rPr>
              <a:t> </a:t>
            </a:r>
            <a:r>
              <a:rPr sz="2000" b="1" dirty="0">
                <a:latin typeface="Calibri"/>
                <a:cs typeface="Calibri"/>
              </a:rPr>
              <a:t>rito</a:t>
            </a:r>
            <a:r>
              <a:rPr sz="2000" b="1" spc="120" dirty="0">
                <a:latin typeface="Calibri"/>
                <a:cs typeface="Calibri"/>
              </a:rPr>
              <a:t> </a:t>
            </a:r>
            <a:r>
              <a:rPr sz="2000" b="1" dirty="0">
                <a:latin typeface="Calibri"/>
                <a:cs typeface="Calibri"/>
              </a:rPr>
              <a:t>monitorio,</a:t>
            </a:r>
            <a:r>
              <a:rPr sz="2000" b="1" spc="114" dirty="0">
                <a:latin typeface="Calibri"/>
                <a:cs typeface="Calibri"/>
              </a:rPr>
              <a:t> </a:t>
            </a:r>
            <a:r>
              <a:rPr sz="2000" b="1" dirty="0">
                <a:latin typeface="Calibri"/>
                <a:cs typeface="Calibri"/>
              </a:rPr>
              <a:t>e</a:t>
            </a:r>
            <a:r>
              <a:rPr sz="2000" b="1" spc="120" dirty="0">
                <a:latin typeface="Calibri"/>
                <a:cs typeface="Calibri"/>
              </a:rPr>
              <a:t> </a:t>
            </a:r>
            <a:r>
              <a:rPr sz="2000" b="1" dirty="0">
                <a:latin typeface="Calibri"/>
                <a:cs typeface="Calibri"/>
              </a:rPr>
              <a:t>di</a:t>
            </a:r>
            <a:r>
              <a:rPr sz="2000" b="1" spc="114" dirty="0">
                <a:latin typeface="Calibri"/>
                <a:cs typeface="Calibri"/>
              </a:rPr>
              <a:t> </a:t>
            </a:r>
            <a:r>
              <a:rPr sz="2000" b="1" dirty="0">
                <a:latin typeface="Calibri"/>
                <a:cs typeface="Calibri"/>
              </a:rPr>
              <a:t>munirsi</a:t>
            </a:r>
            <a:r>
              <a:rPr sz="2000" b="1" spc="130" dirty="0">
                <a:latin typeface="Calibri"/>
                <a:cs typeface="Calibri"/>
              </a:rPr>
              <a:t> </a:t>
            </a:r>
            <a:r>
              <a:rPr sz="2000" b="1" dirty="0">
                <a:latin typeface="Calibri"/>
                <a:cs typeface="Calibri"/>
              </a:rPr>
              <a:t>di</a:t>
            </a:r>
            <a:r>
              <a:rPr sz="2000" b="1" spc="110" dirty="0">
                <a:latin typeface="Calibri"/>
                <a:cs typeface="Calibri"/>
              </a:rPr>
              <a:t> </a:t>
            </a:r>
            <a:r>
              <a:rPr sz="2000" b="1" dirty="0">
                <a:latin typeface="Calibri"/>
                <a:cs typeface="Calibri"/>
              </a:rPr>
              <a:t>un</a:t>
            </a:r>
            <a:r>
              <a:rPr sz="2000" b="1" spc="114" dirty="0">
                <a:latin typeface="Calibri"/>
                <a:cs typeface="Calibri"/>
              </a:rPr>
              <a:t> </a:t>
            </a:r>
            <a:r>
              <a:rPr sz="2000" b="1" dirty="0">
                <a:latin typeface="Calibri"/>
                <a:cs typeface="Calibri"/>
              </a:rPr>
              <a:t>titolo</a:t>
            </a:r>
            <a:r>
              <a:rPr sz="2000" b="1" spc="135" dirty="0">
                <a:latin typeface="Calibri"/>
                <a:cs typeface="Calibri"/>
              </a:rPr>
              <a:t> </a:t>
            </a:r>
            <a:r>
              <a:rPr sz="2000" b="1" dirty="0">
                <a:latin typeface="Calibri"/>
                <a:cs typeface="Calibri"/>
              </a:rPr>
              <a:t>esecutivo</a:t>
            </a:r>
            <a:r>
              <a:rPr sz="2000" b="1" spc="130" dirty="0">
                <a:latin typeface="Calibri"/>
                <a:cs typeface="Calibri"/>
              </a:rPr>
              <a:t> </a:t>
            </a:r>
            <a:r>
              <a:rPr sz="2000" b="1" dirty="0">
                <a:latin typeface="Calibri"/>
                <a:cs typeface="Calibri"/>
              </a:rPr>
              <a:t>giudiziale</a:t>
            </a:r>
            <a:r>
              <a:rPr sz="2000" dirty="0">
                <a:latin typeface="Calibri"/>
                <a:cs typeface="Calibri"/>
              </a:rPr>
              <a:t>,</a:t>
            </a:r>
            <a:r>
              <a:rPr sz="2000" spc="120" dirty="0">
                <a:latin typeface="Calibri"/>
                <a:cs typeface="Calibri"/>
              </a:rPr>
              <a:t> </a:t>
            </a:r>
            <a:r>
              <a:rPr sz="2000" dirty="0">
                <a:latin typeface="Calibri"/>
                <a:cs typeface="Calibri"/>
              </a:rPr>
              <a:t>costituendo</a:t>
            </a:r>
            <a:r>
              <a:rPr sz="2000" spc="125" dirty="0">
                <a:latin typeface="Calibri"/>
                <a:cs typeface="Calibri"/>
              </a:rPr>
              <a:t> </a:t>
            </a:r>
            <a:r>
              <a:rPr sz="2000" spc="-20" dirty="0">
                <a:latin typeface="Calibri"/>
                <a:cs typeface="Calibri"/>
              </a:rPr>
              <a:t>tale </a:t>
            </a:r>
            <a:r>
              <a:rPr sz="2000" dirty="0">
                <a:latin typeface="Calibri"/>
                <a:cs typeface="Calibri"/>
              </a:rPr>
              <a:t>inibitoria</a:t>
            </a:r>
            <a:r>
              <a:rPr sz="2000" spc="490" dirty="0">
                <a:latin typeface="Calibri"/>
                <a:cs typeface="Calibri"/>
              </a:rPr>
              <a:t>  </a:t>
            </a:r>
            <a:r>
              <a:rPr sz="2000" dirty="0">
                <a:latin typeface="Calibri"/>
                <a:cs typeface="Calibri"/>
              </a:rPr>
              <a:t>una</a:t>
            </a:r>
            <a:r>
              <a:rPr sz="2000" spc="490" dirty="0">
                <a:latin typeface="Calibri"/>
                <a:cs typeface="Calibri"/>
              </a:rPr>
              <a:t>  </a:t>
            </a:r>
            <a:r>
              <a:rPr sz="2000" dirty="0">
                <a:latin typeface="Calibri"/>
                <a:cs typeface="Calibri"/>
              </a:rPr>
              <a:t>severa</a:t>
            </a:r>
            <a:r>
              <a:rPr sz="2000" spc="495" dirty="0">
                <a:latin typeface="Calibri"/>
                <a:cs typeface="Calibri"/>
              </a:rPr>
              <a:t>  </a:t>
            </a:r>
            <a:r>
              <a:rPr sz="2000" dirty="0">
                <a:latin typeface="Calibri"/>
                <a:cs typeface="Calibri"/>
              </a:rPr>
              <a:t>ed</a:t>
            </a:r>
            <a:r>
              <a:rPr sz="2000" spc="180" dirty="0">
                <a:latin typeface="Calibri"/>
                <a:cs typeface="Calibri"/>
              </a:rPr>
              <a:t>   </a:t>
            </a:r>
            <a:r>
              <a:rPr sz="2000" dirty="0">
                <a:latin typeface="Calibri"/>
                <a:cs typeface="Calibri"/>
              </a:rPr>
              <a:t>ingiustificata</a:t>
            </a:r>
            <a:r>
              <a:rPr sz="2000" spc="180" dirty="0">
                <a:latin typeface="Calibri"/>
                <a:cs typeface="Calibri"/>
              </a:rPr>
              <a:t>   </a:t>
            </a:r>
            <a:r>
              <a:rPr sz="2000" dirty="0">
                <a:latin typeface="Calibri"/>
                <a:cs typeface="Calibri"/>
              </a:rPr>
              <a:t>compromissione</a:t>
            </a:r>
            <a:r>
              <a:rPr sz="2000" spc="490" dirty="0">
                <a:latin typeface="Calibri"/>
                <a:cs typeface="Calibri"/>
              </a:rPr>
              <a:t>  </a:t>
            </a:r>
            <a:r>
              <a:rPr sz="2000" dirty="0">
                <a:latin typeface="Calibri"/>
                <a:cs typeface="Calibri"/>
              </a:rPr>
              <a:t>del</a:t>
            </a:r>
            <a:r>
              <a:rPr sz="2000" spc="495" dirty="0">
                <a:latin typeface="Calibri"/>
                <a:cs typeface="Calibri"/>
              </a:rPr>
              <a:t>  </a:t>
            </a:r>
            <a:r>
              <a:rPr sz="2000" dirty="0">
                <a:latin typeface="Calibri"/>
                <a:cs typeface="Calibri"/>
              </a:rPr>
              <a:t>loro</a:t>
            </a:r>
            <a:r>
              <a:rPr sz="2000" spc="495" dirty="0">
                <a:latin typeface="Calibri"/>
                <a:cs typeface="Calibri"/>
              </a:rPr>
              <a:t>  </a:t>
            </a:r>
            <a:r>
              <a:rPr sz="2000" dirty="0">
                <a:latin typeface="Calibri"/>
                <a:cs typeface="Calibri"/>
              </a:rPr>
              <a:t>diritto</a:t>
            </a:r>
            <a:r>
              <a:rPr sz="2000" spc="484" dirty="0">
                <a:latin typeface="Calibri"/>
                <a:cs typeface="Calibri"/>
              </a:rPr>
              <a:t>  </a:t>
            </a:r>
            <a:r>
              <a:rPr sz="2000" dirty="0">
                <a:latin typeface="Calibri"/>
                <a:cs typeface="Calibri"/>
              </a:rPr>
              <a:t>di</a:t>
            </a:r>
            <a:r>
              <a:rPr sz="2000" spc="495" dirty="0">
                <a:latin typeface="Calibri"/>
                <a:cs typeface="Calibri"/>
              </a:rPr>
              <a:t>  </a:t>
            </a:r>
            <a:r>
              <a:rPr sz="2000" spc="-10" dirty="0">
                <a:latin typeface="Calibri"/>
                <a:cs typeface="Calibri"/>
              </a:rPr>
              <a:t>azione, </a:t>
            </a:r>
            <a:r>
              <a:rPr sz="2000" dirty="0">
                <a:latin typeface="Calibri"/>
                <a:cs typeface="Calibri"/>
              </a:rPr>
              <a:t>costituzionalmente</a:t>
            </a:r>
            <a:r>
              <a:rPr sz="2000" spc="114" dirty="0">
                <a:latin typeface="Calibri"/>
                <a:cs typeface="Calibri"/>
              </a:rPr>
              <a:t>  </a:t>
            </a:r>
            <a:r>
              <a:rPr sz="2000" dirty="0">
                <a:latin typeface="Calibri"/>
                <a:cs typeface="Calibri"/>
              </a:rPr>
              <a:t>garantito,</a:t>
            </a:r>
            <a:r>
              <a:rPr sz="2000" spc="120" dirty="0">
                <a:latin typeface="Calibri"/>
                <a:cs typeface="Calibri"/>
              </a:rPr>
              <a:t>  </a:t>
            </a:r>
            <a:r>
              <a:rPr sz="2000" dirty="0">
                <a:latin typeface="Calibri"/>
                <a:cs typeface="Calibri"/>
              </a:rPr>
              <a:t>ed</a:t>
            </a:r>
            <a:r>
              <a:rPr sz="2000" spc="114" dirty="0">
                <a:latin typeface="Calibri"/>
                <a:cs typeface="Calibri"/>
              </a:rPr>
              <a:t>  </a:t>
            </a:r>
            <a:r>
              <a:rPr sz="2000" dirty="0">
                <a:latin typeface="Calibri"/>
                <a:cs typeface="Calibri"/>
              </a:rPr>
              <a:t>essendo</a:t>
            </a:r>
            <a:r>
              <a:rPr sz="2000" spc="125" dirty="0">
                <a:latin typeface="Calibri"/>
                <a:cs typeface="Calibri"/>
              </a:rPr>
              <a:t>  </a:t>
            </a:r>
            <a:r>
              <a:rPr sz="2000" dirty="0">
                <a:latin typeface="Calibri"/>
                <a:cs typeface="Calibri"/>
              </a:rPr>
              <a:t>sufficiente</a:t>
            </a:r>
            <a:r>
              <a:rPr sz="2000" spc="114" dirty="0">
                <a:latin typeface="Calibri"/>
                <a:cs typeface="Calibri"/>
              </a:rPr>
              <a:t>  </a:t>
            </a:r>
            <a:r>
              <a:rPr sz="2000" dirty="0">
                <a:latin typeface="Calibri"/>
                <a:cs typeface="Calibri"/>
              </a:rPr>
              <a:t>a</a:t>
            </a:r>
            <a:r>
              <a:rPr sz="2000" spc="125" dirty="0">
                <a:latin typeface="Calibri"/>
                <a:cs typeface="Calibri"/>
              </a:rPr>
              <a:t>  </a:t>
            </a:r>
            <a:r>
              <a:rPr sz="2000" dirty="0">
                <a:latin typeface="Calibri"/>
                <a:cs typeface="Calibri"/>
              </a:rPr>
              <a:t>preservare</a:t>
            </a:r>
            <a:r>
              <a:rPr sz="2000" spc="114" dirty="0">
                <a:latin typeface="Calibri"/>
                <a:cs typeface="Calibri"/>
              </a:rPr>
              <a:t>  </a:t>
            </a:r>
            <a:r>
              <a:rPr sz="2000" dirty="0">
                <a:latin typeface="Calibri"/>
                <a:cs typeface="Calibri"/>
              </a:rPr>
              <a:t>la</a:t>
            </a:r>
            <a:r>
              <a:rPr sz="2000" spc="120" dirty="0">
                <a:latin typeface="Calibri"/>
                <a:cs typeface="Calibri"/>
              </a:rPr>
              <a:t>  </a:t>
            </a:r>
            <a:r>
              <a:rPr sz="2000" dirty="0">
                <a:latin typeface="Calibri"/>
                <a:cs typeface="Calibri"/>
              </a:rPr>
              <a:t>buona</a:t>
            </a:r>
            <a:r>
              <a:rPr sz="2000" spc="120" dirty="0">
                <a:latin typeface="Calibri"/>
                <a:cs typeface="Calibri"/>
              </a:rPr>
              <a:t>  </a:t>
            </a:r>
            <a:r>
              <a:rPr sz="2000" dirty="0">
                <a:latin typeface="Calibri"/>
                <a:cs typeface="Calibri"/>
              </a:rPr>
              <a:t>riuscita</a:t>
            </a:r>
            <a:r>
              <a:rPr sz="2000" spc="114" dirty="0">
                <a:latin typeface="Calibri"/>
                <a:cs typeface="Calibri"/>
              </a:rPr>
              <a:t>  </a:t>
            </a:r>
            <a:r>
              <a:rPr sz="2000" spc="-10" dirty="0">
                <a:latin typeface="Calibri"/>
                <a:cs typeface="Calibri"/>
              </a:rPr>
              <a:t>delle </a:t>
            </a:r>
            <a:r>
              <a:rPr sz="2000" dirty="0">
                <a:latin typeface="Calibri"/>
                <a:cs typeface="Calibri"/>
              </a:rPr>
              <a:t>trattative</a:t>
            </a:r>
            <a:r>
              <a:rPr sz="2000" spc="370" dirty="0">
                <a:latin typeface="Calibri"/>
                <a:cs typeface="Calibri"/>
              </a:rPr>
              <a:t> </a:t>
            </a:r>
            <a:r>
              <a:rPr sz="2000" dirty="0">
                <a:latin typeface="Calibri"/>
                <a:cs typeface="Calibri"/>
              </a:rPr>
              <a:t>disporre</a:t>
            </a:r>
            <a:r>
              <a:rPr sz="2000" spc="370" dirty="0">
                <a:latin typeface="Calibri"/>
                <a:cs typeface="Calibri"/>
              </a:rPr>
              <a:t> </a:t>
            </a:r>
            <a:r>
              <a:rPr sz="2000" dirty="0">
                <a:latin typeface="Calibri"/>
                <a:cs typeface="Calibri"/>
              </a:rPr>
              <a:t>il</a:t>
            </a:r>
            <a:r>
              <a:rPr sz="2000" spc="375" dirty="0">
                <a:latin typeface="Calibri"/>
                <a:cs typeface="Calibri"/>
              </a:rPr>
              <a:t> </a:t>
            </a:r>
            <a:r>
              <a:rPr sz="2000" dirty="0">
                <a:latin typeface="Calibri"/>
                <a:cs typeface="Calibri"/>
              </a:rPr>
              <a:t>divieto</a:t>
            </a:r>
            <a:r>
              <a:rPr sz="2000" spc="385" dirty="0">
                <a:latin typeface="Calibri"/>
                <a:cs typeface="Calibri"/>
              </a:rPr>
              <a:t> </a:t>
            </a:r>
            <a:r>
              <a:rPr sz="2000" dirty="0">
                <a:latin typeface="Calibri"/>
                <a:cs typeface="Calibri"/>
              </a:rPr>
              <a:t>di</a:t>
            </a:r>
            <a:r>
              <a:rPr sz="2000" spc="360" dirty="0">
                <a:latin typeface="Calibri"/>
                <a:cs typeface="Calibri"/>
              </a:rPr>
              <a:t> </a:t>
            </a:r>
            <a:r>
              <a:rPr sz="2000" dirty="0">
                <a:latin typeface="Calibri"/>
                <a:cs typeface="Calibri"/>
              </a:rPr>
              <a:t>iniziare</a:t>
            </a:r>
            <a:r>
              <a:rPr sz="2000" spc="365" dirty="0">
                <a:latin typeface="Calibri"/>
                <a:cs typeface="Calibri"/>
              </a:rPr>
              <a:t> </a:t>
            </a:r>
            <a:r>
              <a:rPr sz="2000" dirty="0">
                <a:latin typeface="Calibri"/>
                <a:cs typeface="Calibri"/>
              </a:rPr>
              <a:t>o</a:t>
            </a:r>
            <a:r>
              <a:rPr sz="2000" spc="365" dirty="0">
                <a:latin typeface="Calibri"/>
                <a:cs typeface="Calibri"/>
              </a:rPr>
              <a:t> </a:t>
            </a:r>
            <a:r>
              <a:rPr sz="2000" dirty="0">
                <a:latin typeface="Calibri"/>
                <a:cs typeface="Calibri"/>
              </a:rPr>
              <a:t>proseguire</a:t>
            </a:r>
            <a:r>
              <a:rPr sz="2000" spc="375" dirty="0">
                <a:latin typeface="Calibri"/>
                <a:cs typeface="Calibri"/>
              </a:rPr>
              <a:t> </a:t>
            </a:r>
            <a:r>
              <a:rPr sz="2000" dirty="0">
                <a:latin typeface="Calibri"/>
                <a:cs typeface="Calibri"/>
              </a:rPr>
              <a:t>le</a:t>
            </a:r>
            <a:r>
              <a:rPr sz="2000" spc="365" dirty="0">
                <a:latin typeface="Calibri"/>
                <a:cs typeface="Calibri"/>
              </a:rPr>
              <a:t> </a:t>
            </a:r>
            <a:r>
              <a:rPr sz="2000" dirty="0">
                <a:latin typeface="Calibri"/>
                <a:cs typeface="Calibri"/>
              </a:rPr>
              <a:t>azioni</a:t>
            </a:r>
            <a:r>
              <a:rPr sz="2000" spc="365" dirty="0">
                <a:latin typeface="Calibri"/>
                <a:cs typeface="Calibri"/>
              </a:rPr>
              <a:t> </a:t>
            </a:r>
            <a:r>
              <a:rPr sz="2000" dirty="0">
                <a:latin typeface="Calibri"/>
                <a:cs typeface="Calibri"/>
              </a:rPr>
              <a:t>esecutive</a:t>
            </a:r>
            <a:r>
              <a:rPr sz="2000" spc="380" dirty="0">
                <a:latin typeface="Calibri"/>
                <a:cs typeface="Calibri"/>
              </a:rPr>
              <a:t> </a:t>
            </a:r>
            <a:r>
              <a:rPr sz="2000" dirty="0">
                <a:latin typeface="Calibri"/>
                <a:cs typeface="Calibri"/>
              </a:rPr>
              <a:t>individuali</a:t>
            </a:r>
            <a:r>
              <a:rPr sz="2000" spc="365" dirty="0">
                <a:latin typeface="Calibri"/>
                <a:cs typeface="Calibri"/>
              </a:rPr>
              <a:t> </a:t>
            </a:r>
            <a:r>
              <a:rPr sz="2000" dirty="0">
                <a:latin typeface="Calibri"/>
                <a:cs typeface="Calibri"/>
              </a:rPr>
              <a:t>nonché</a:t>
            </a:r>
            <a:r>
              <a:rPr sz="2000" spc="370" dirty="0">
                <a:latin typeface="Calibri"/>
                <a:cs typeface="Calibri"/>
              </a:rPr>
              <a:t> </a:t>
            </a:r>
            <a:r>
              <a:rPr sz="2000" spc="-25" dirty="0">
                <a:latin typeface="Calibri"/>
                <a:cs typeface="Calibri"/>
              </a:rPr>
              <a:t>di </a:t>
            </a:r>
            <a:r>
              <a:rPr sz="2000" dirty="0">
                <a:latin typeface="Calibri"/>
                <a:cs typeface="Calibri"/>
              </a:rPr>
              <a:t>acquisire</a:t>
            </a:r>
            <a:r>
              <a:rPr sz="2000" spc="-25" dirty="0">
                <a:latin typeface="Calibri"/>
                <a:cs typeface="Calibri"/>
              </a:rPr>
              <a:t> </a:t>
            </a:r>
            <a:r>
              <a:rPr sz="2000" dirty="0">
                <a:latin typeface="Calibri"/>
                <a:cs typeface="Calibri"/>
              </a:rPr>
              <a:t>diritti</a:t>
            </a:r>
            <a:r>
              <a:rPr sz="2000" spc="-25" dirty="0">
                <a:latin typeface="Calibri"/>
                <a:cs typeface="Calibri"/>
              </a:rPr>
              <a:t> </a:t>
            </a:r>
            <a:r>
              <a:rPr sz="2000" dirty="0">
                <a:latin typeface="Calibri"/>
                <a:cs typeface="Calibri"/>
              </a:rPr>
              <a:t>di</a:t>
            </a:r>
            <a:r>
              <a:rPr sz="2000" spc="-50" dirty="0">
                <a:latin typeface="Calibri"/>
                <a:cs typeface="Calibri"/>
              </a:rPr>
              <a:t> </a:t>
            </a:r>
            <a:r>
              <a:rPr sz="2000" dirty="0">
                <a:latin typeface="Calibri"/>
                <a:cs typeface="Calibri"/>
              </a:rPr>
              <a:t>prelazione</a:t>
            </a:r>
            <a:r>
              <a:rPr sz="2000" spc="-45" dirty="0">
                <a:latin typeface="Calibri"/>
                <a:cs typeface="Calibri"/>
              </a:rPr>
              <a:t> </a:t>
            </a:r>
            <a:r>
              <a:rPr sz="2000" dirty="0">
                <a:latin typeface="Calibri"/>
                <a:cs typeface="Calibri"/>
              </a:rPr>
              <a:t>se</a:t>
            </a:r>
            <a:r>
              <a:rPr sz="2000" spc="-25" dirty="0">
                <a:latin typeface="Calibri"/>
                <a:cs typeface="Calibri"/>
              </a:rPr>
              <a:t> </a:t>
            </a:r>
            <a:r>
              <a:rPr sz="2000" dirty="0">
                <a:latin typeface="Calibri"/>
                <a:cs typeface="Calibri"/>
              </a:rPr>
              <a:t>non</a:t>
            </a:r>
            <a:r>
              <a:rPr sz="2000" spc="-50" dirty="0">
                <a:latin typeface="Calibri"/>
                <a:cs typeface="Calibri"/>
              </a:rPr>
              <a:t> </a:t>
            </a:r>
            <a:r>
              <a:rPr sz="2000" spc="-10" dirty="0">
                <a:latin typeface="Calibri"/>
                <a:cs typeface="Calibri"/>
              </a:rPr>
              <a:t>concordati</a:t>
            </a:r>
            <a:r>
              <a:rPr sz="2000" spc="-65" dirty="0">
                <a:latin typeface="Calibri"/>
                <a:cs typeface="Calibri"/>
              </a:rPr>
              <a:t> </a:t>
            </a:r>
            <a:r>
              <a:rPr sz="2000" dirty="0">
                <a:latin typeface="Calibri"/>
                <a:cs typeface="Calibri"/>
              </a:rPr>
              <a:t>con</a:t>
            </a:r>
            <a:r>
              <a:rPr sz="2000" spc="-55" dirty="0">
                <a:latin typeface="Calibri"/>
                <a:cs typeface="Calibri"/>
              </a:rPr>
              <a:t> </a:t>
            </a:r>
            <a:r>
              <a:rPr sz="2000" dirty="0">
                <a:latin typeface="Calibri"/>
                <a:cs typeface="Calibri"/>
              </a:rPr>
              <a:t>il</a:t>
            </a:r>
            <a:r>
              <a:rPr sz="2000" spc="-25" dirty="0">
                <a:latin typeface="Calibri"/>
                <a:cs typeface="Calibri"/>
              </a:rPr>
              <a:t> </a:t>
            </a:r>
            <a:r>
              <a:rPr sz="2000" spc="-10" dirty="0" err="1">
                <a:latin typeface="Calibri"/>
                <a:cs typeface="Calibri"/>
              </a:rPr>
              <a:t>debitore</a:t>
            </a:r>
            <a:r>
              <a:rPr sz="2000" spc="-10" dirty="0">
                <a:latin typeface="Calibri"/>
                <a:cs typeface="Calibri"/>
              </a:rPr>
              <a:t>.</a:t>
            </a:r>
            <a:endParaRPr lang="it-IT" sz="2000" spc="-10" dirty="0">
              <a:latin typeface="Calibri"/>
              <a:cs typeface="Calibri"/>
            </a:endParaRPr>
          </a:p>
          <a:p>
            <a:pPr marL="12700" marR="5080" algn="just">
              <a:lnSpc>
                <a:spcPct val="90000"/>
              </a:lnSpc>
              <a:spcBef>
                <a:spcPts val="2125"/>
              </a:spcBef>
            </a:pPr>
            <a:endParaRPr lang="it-IT" sz="2000" spc="-10" dirty="0">
              <a:latin typeface="Calibri"/>
              <a:cs typeface="Calibri"/>
            </a:endParaRPr>
          </a:p>
        </p:txBody>
      </p:sp>
      <p:sp>
        <p:nvSpPr>
          <p:cNvPr id="4" name="object 4"/>
          <p:cNvSpPr txBox="1">
            <a:spLocks noGrp="1"/>
          </p:cNvSpPr>
          <p:nvPr>
            <p:ph type="sldNum" sz="quarter" idx="7"/>
          </p:nvPr>
        </p:nvSpPr>
        <p:spPr>
          <a:prstGeom prst="rect">
            <a:avLst/>
          </a:prstGeom>
        </p:spPr>
        <p:txBody>
          <a:bodyPr vert="horz" wrap="square" lIns="0" tIns="0" rIns="0" bIns="0" rtlCol="0">
            <a:spAutoFit/>
          </a:bodyPr>
          <a:lstStyle/>
          <a:p>
            <a:pPr marL="12700">
              <a:lnSpc>
                <a:spcPts val="1100"/>
              </a:lnSpc>
            </a:pPr>
            <a:fld id="{81D60167-4931-47E6-BA6A-407CBD079E47}" type="slidenum">
              <a:rPr spc="-25" dirty="0"/>
              <a:t>27</a:t>
            </a:fld>
            <a:endParaRPr spc="-25"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ext Box 1">
            <a:extLst>
              <a:ext uri="{FF2B5EF4-FFF2-40B4-BE49-F238E27FC236}">
                <a16:creationId xmlns:a16="http://schemas.microsoft.com/office/drawing/2014/main" id="{970A4461-3D82-9141-739A-DD5F4CE7E221}"/>
              </a:ext>
            </a:extLst>
          </p:cNvPr>
          <p:cNvSpPr txBox="1">
            <a:spLocks noChangeArrowheads="1"/>
          </p:cNvSpPr>
          <p:nvPr/>
        </p:nvSpPr>
        <p:spPr bwMode="auto">
          <a:xfrm>
            <a:off x="1980049" y="354278"/>
            <a:ext cx="8229024" cy="1144921"/>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F"/>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lvl1pPr>
              <a:lnSpc>
                <a:spcPct val="93000"/>
              </a:lnSpc>
              <a:spcAft>
                <a:spcPts val="1425"/>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sz="800" u="sng">
                <a:solidFill>
                  <a:srgbClr val="000000"/>
                </a:solidFill>
                <a:latin typeface="Arial" panose="020B0604020202020204" pitchFamily="34" charset="0"/>
                <a:ea typeface="Arial Unicode MS" panose="020B0604020202020204" pitchFamily="34" charset="-128"/>
                <a:cs typeface="Arial Unicode MS" panose="020B0604020202020204" pitchFamily="34" charset="-128"/>
              </a:defRPr>
            </a:lvl1pPr>
            <a:lvl2pPr>
              <a:lnSpc>
                <a:spcPct val="93000"/>
              </a:lnSpc>
              <a:spcAft>
                <a:spcPts val="1138"/>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sz="2600">
                <a:solidFill>
                  <a:srgbClr val="000000"/>
                </a:solidFill>
                <a:latin typeface="Arial" panose="020B0604020202020204" pitchFamily="34" charset="0"/>
                <a:ea typeface="Arial Unicode MS" panose="020B0604020202020204" pitchFamily="34" charset="-128"/>
                <a:cs typeface="Arial Unicode MS" panose="020B0604020202020204" pitchFamily="34" charset="-128"/>
              </a:defRPr>
            </a:lvl2pPr>
            <a:lvl3pPr>
              <a:lnSpc>
                <a:spcPct val="93000"/>
              </a:lnSpc>
              <a:spcAft>
                <a:spcPts val="85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sz="2400">
                <a:solidFill>
                  <a:srgbClr val="000000"/>
                </a:solidFill>
                <a:latin typeface="Arial" panose="020B0604020202020204" pitchFamily="34" charset="0"/>
                <a:ea typeface="Arial Unicode MS" panose="020B0604020202020204" pitchFamily="34" charset="-128"/>
                <a:cs typeface="Arial Unicode MS" panose="020B0604020202020204" pitchFamily="34" charset="-128"/>
              </a:defRPr>
            </a:lvl3pPr>
            <a:lvl4pPr>
              <a:lnSpc>
                <a:spcPct val="93000"/>
              </a:lnSpc>
              <a:spcAft>
                <a:spcPts val="575"/>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sz="2000">
                <a:solidFill>
                  <a:srgbClr val="000000"/>
                </a:solidFill>
                <a:latin typeface="Arial" panose="020B0604020202020204" pitchFamily="34" charset="0"/>
                <a:ea typeface="Arial Unicode MS" panose="020B0604020202020204" pitchFamily="34" charset="-128"/>
                <a:cs typeface="Arial Unicode MS" panose="020B0604020202020204" pitchFamily="34" charset="-128"/>
              </a:defRPr>
            </a:lvl4pPr>
            <a:lvl5pPr>
              <a:lnSpc>
                <a:spcPct val="93000"/>
              </a:lnSpc>
              <a:spcAft>
                <a:spcPts val="288"/>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sz="2000">
                <a:solidFill>
                  <a:srgbClr val="000000"/>
                </a:solidFill>
                <a:latin typeface="Arial" panose="020B0604020202020204" pitchFamily="34" charset="0"/>
                <a:ea typeface="Arial Unicode MS" panose="020B0604020202020204" pitchFamily="34" charset="-128"/>
                <a:cs typeface="Arial Unicode MS" panose="020B0604020202020204" pitchFamily="34" charset="-128"/>
              </a:defRPr>
            </a:lvl5pPr>
            <a:lvl6pPr marL="2514600" indent="-228600" defTabSz="449263" eaLnBrk="0" fontAlgn="base" hangingPunct="0">
              <a:lnSpc>
                <a:spcPct val="93000"/>
              </a:lnSpc>
              <a:spcBef>
                <a:spcPct val="0"/>
              </a:spcBef>
              <a:spcAft>
                <a:spcPts val="288"/>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sz="2000">
                <a:solidFill>
                  <a:srgbClr val="000000"/>
                </a:solidFill>
                <a:latin typeface="Arial" panose="020B0604020202020204" pitchFamily="34" charset="0"/>
                <a:ea typeface="Arial Unicode MS" panose="020B0604020202020204" pitchFamily="34" charset="-128"/>
                <a:cs typeface="Arial Unicode MS" panose="020B0604020202020204" pitchFamily="34" charset="-128"/>
              </a:defRPr>
            </a:lvl6pPr>
            <a:lvl7pPr marL="2971800" indent="-228600" defTabSz="449263" eaLnBrk="0" fontAlgn="base" hangingPunct="0">
              <a:lnSpc>
                <a:spcPct val="93000"/>
              </a:lnSpc>
              <a:spcBef>
                <a:spcPct val="0"/>
              </a:spcBef>
              <a:spcAft>
                <a:spcPts val="288"/>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sz="2000">
                <a:solidFill>
                  <a:srgbClr val="000000"/>
                </a:solidFill>
                <a:latin typeface="Arial" panose="020B0604020202020204" pitchFamily="34" charset="0"/>
                <a:ea typeface="Arial Unicode MS" panose="020B0604020202020204" pitchFamily="34" charset="-128"/>
                <a:cs typeface="Arial Unicode MS" panose="020B0604020202020204" pitchFamily="34" charset="-128"/>
              </a:defRPr>
            </a:lvl7pPr>
            <a:lvl8pPr marL="3429000" indent="-228600" defTabSz="449263" eaLnBrk="0" fontAlgn="base" hangingPunct="0">
              <a:lnSpc>
                <a:spcPct val="93000"/>
              </a:lnSpc>
              <a:spcBef>
                <a:spcPct val="0"/>
              </a:spcBef>
              <a:spcAft>
                <a:spcPts val="288"/>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sz="2000">
                <a:solidFill>
                  <a:srgbClr val="000000"/>
                </a:solidFill>
                <a:latin typeface="Arial" panose="020B0604020202020204" pitchFamily="34" charset="0"/>
                <a:ea typeface="Arial Unicode MS" panose="020B0604020202020204" pitchFamily="34" charset="-128"/>
                <a:cs typeface="Arial Unicode MS" panose="020B0604020202020204" pitchFamily="34" charset="-128"/>
              </a:defRPr>
            </a:lvl8pPr>
            <a:lvl9pPr marL="3886200" indent="-228600" defTabSz="449263" eaLnBrk="0" fontAlgn="base" hangingPunct="0">
              <a:lnSpc>
                <a:spcPct val="93000"/>
              </a:lnSpc>
              <a:spcBef>
                <a:spcPct val="0"/>
              </a:spcBef>
              <a:spcAft>
                <a:spcPts val="288"/>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sz="2000">
                <a:solidFill>
                  <a:srgbClr val="000000"/>
                </a:solidFill>
                <a:latin typeface="Arial" panose="020B0604020202020204" pitchFamily="34" charset="0"/>
                <a:ea typeface="Arial Unicode MS" panose="020B0604020202020204" pitchFamily="34" charset="-128"/>
                <a:cs typeface="Arial Unicode MS" panose="020B0604020202020204" pitchFamily="34" charset="-128"/>
              </a:defRPr>
            </a:lvl9pPr>
          </a:lstStyle>
          <a:p>
            <a:pPr algn="ctr" eaLnBrk="1">
              <a:spcAft>
                <a:spcPct val="0"/>
              </a:spcAft>
              <a:buClrTx/>
              <a:buFontTx/>
              <a:buNone/>
            </a:pPr>
            <a:r>
              <a:rPr lang="it-IT" altLang="it-IT" sz="3992" u="none"/>
              <a:t>Le misure </a:t>
            </a:r>
            <a:r>
              <a:rPr lang="it-IT" altLang="it-IT" sz="3992"/>
              <a:t>protettive</a:t>
            </a:r>
            <a:r>
              <a:rPr lang="it-IT" altLang="it-IT" sz="3992" u="none"/>
              <a:t> in generale sono:</a:t>
            </a:r>
          </a:p>
        </p:txBody>
      </p:sp>
      <p:sp>
        <p:nvSpPr>
          <p:cNvPr id="5122" name="Text Box 2">
            <a:extLst>
              <a:ext uri="{FF2B5EF4-FFF2-40B4-BE49-F238E27FC236}">
                <a16:creationId xmlns:a16="http://schemas.microsoft.com/office/drawing/2014/main" id="{2665ECF4-39F9-C0E1-6BF4-43A11AD10EAD}"/>
              </a:ext>
            </a:extLst>
          </p:cNvPr>
          <p:cNvSpPr txBox="1">
            <a:spLocks noChangeArrowheads="1"/>
          </p:cNvSpPr>
          <p:nvPr/>
        </p:nvSpPr>
        <p:spPr bwMode="auto">
          <a:xfrm>
            <a:off x="2046296" y="1828992"/>
            <a:ext cx="8229024" cy="4141875"/>
          </a:xfrm>
          <a:prstGeom prst="rect">
            <a:avLst/>
          </a:prstGeom>
          <a:noFill/>
          <a:ln>
            <a:noFill/>
          </a:ln>
          <a:effectLst/>
        </p:spPr>
        <p:txBody>
          <a:bodyPr lIns="0" tIns="25474" rIns="0" bIns="0"/>
          <a:lstStyle>
            <a:lvl1pPr marL="558800" indent="-520700">
              <a:tabLst>
                <a:tab pos="5588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a:solidFill>
                  <a:srgbClr val="FFFFFF"/>
                </a:solidFill>
                <a:latin typeface="Arial" panose="020B0604020202020204" pitchFamily="34" charset="0"/>
                <a:ea typeface="Arial Unicode MS" panose="020B0604020202020204" pitchFamily="34" charset="-128"/>
                <a:cs typeface="Arial Unicode MS" panose="020B0604020202020204" pitchFamily="34" charset="-128"/>
              </a:defRPr>
            </a:lvl1pPr>
            <a:lvl2pPr marL="1174750" indent="-463550">
              <a:tabLst>
                <a:tab pos="5588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a:solidFill>
                  <a:srgbClr val="FFFFFF"/>
                </a:solidFill>
                <a:latin typeface="Arial" panose="020B0604020202020204" pitchFamily="34" charset="0"/>
                <a:ea typeface="Arial Unicode MS" panose="020B0604020202020204" pitchFamily="34" charset="-128"/>
                <a:cs typeface="Arial Unicode MS" panose="020B0604020202020204" pitchFamily="34" charset="-128"/>
              </a:defRPr>
            </a:lvl2pPr>
            <a:lvl3pPr>
              <a:tabLst>
                <a:tab pos="5588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a:solidFill>
                  <a:srgbClr val="FFFFFF"/>
                </a:solidFill>
                <a:latin typeface="Arial" panose="020B0604020202020204" pitchFamily="34" charset="0"/>
                <a:ea typeface="Arial Unicode MS" panose="020B0604020202020204" pitchFamily="34" charset="-128"/>
                <a:cs typeface="Arial Unicode MS" panose="020B0604020202020204" pitchFamily="34" charset="-128"/>
              </a:defRPr>
            </a:lvl3pPr>
            <a:lvl4pPr>
              <a:tabLst>
                <a:tab pos="5588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a:solidFill>
                  <a:srgbClr val="FFFFFF"/>
                </a:solidFill>
                <a:latin typeface="Arial" panose="020B0604020202020204" pitchFamily="34" charset="0"/>
                <a:ea typeface="Arial Unicode MS" panose="020B0604020202020204" pitchFamily="34" charset="-128"/>
                <a:cs typeface="Arial Unicode MS" panose="020B0604020202020204" pitchFamily="34" charset="-128"/>
              </a:defRPr>
            </a:lvl4pPr>
            <a:lvl5pPr>
              <a:tabLst>
                <a:tab pos="5588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a:solidFill>
                  <a:srgbClr val="FFFFFF"/>
                </a:solidFill>
                <a:latin typeface="Arial" panose="020B0604020202020204" pitchFamily="34" charset="0"/>
                <a:ea typeface="Arial Unicode MS" panose="020B0604020202020204" pitchFamily="34" charset="-128"/>
                <a:cs typeface="Arial Unicode MS" panose="020B0604020202020204" pitchFamily="34" charset="-128"/>
              </a:defRPr>
            </a:lvl5pPr>
            <a:lvl6pPr marL="2514600" indent="-228600" defTabSz="449263" eaLnBrk="0" fontAlgn="base" hangingPunct="0">
              <a:spcBef>
                <a:spcPct val="0"/>
              </a:spcBef>
              <a:spcAft>
                <a:spcPct val="0"/>
              </a:spcAft>
              <a:buClr>
                <a:srgbClr val="000000"/>
              </a:buClr>
              <a:buSzPct val="100000"/>
              <a:buFont typeface="Times New Roman" panose="02020603050405020304" pitchFamily="18" charset="0"/>
              <a:tabLst>
                <a:tab pos="5588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a:solidFill>
                  <a:srgbClr val="FFFFFF"/>
                </a:solidFill>
                <a:latin typeface="Arial" panose="020B0604020202020204" pitchFamily="34" charset="0"/>
                <a:ea typeface="Arial Unicode MS" panose="020B0604020202020204" pitchFamily="34" charset="-128"/>
                <a:cs typeface="Arial Unicode MS" panose="020B0604020202020204" pitchFamily="34" charset="-128"/>
              </a:defRPr>
            </a:lvl6pPr>
            <a:lvl7pPr marL="2971800" indent="-228600" defTabSz="449263" eaLnBrk="0" fontAlgn="base" hangingPunct="0">
              <a:spcBef>
                <a:spcPct val="0"/>
              </a:spcBef>
              <a:spcAft>
                <a:spcPct val="0"/>
              </a:spcAft>
              <a:buClr>
                <a:srgbClr val="000000"/>
              </a:buClr>
              <a:buSzPct val="100000"/>
              <a:buFont typeface="Times New Roman" panose="02020603050405020304" pitchFamily="18" charset="0"/>
              <a:tabLst>
                <a:tab pos="5588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a:solidFill>
                  <a:srgbClr val="FFFFFF"/>
                </a:solidFill>
                <a:latin typeface="Arial" panose="020B0604020202020204" pitchFamily="34" charset="0"/>
                <a:ea typeface="Arial Unicode MS" panose="020B0604020202020204" pitchFamily="34" charset="-128"/>
                <a:cs typeface="Arial Unicode MS" panose="020B0604020202020204" pitchFamily="34" charset="-128"/>
              </a:defRPr>
            </a:lvl7pPr>
            <a:lvl8pPr marL="3429000" indent="-228600" defTabSz="449263" eaLnBrk="0" fontAlgn="base" hangingPunct="0">
              <a:spcBef>
                <a:spcPct val="0"/>
              </a:spcBef>
              <a:spcAft>
                <a:spcPct val="0"/>
              </a:spcAft>
              <a:buClr>
                <a:srgbClr val="000000"/>
              </a:buClr>
              <a:buSzPct val="100000"/>
              <a:buFont typeface="Times New Roman" panose="02020603050405020304" pitchFamily="18" charset="0"/>
              <a:tabLst>
                <a:tab pos="5588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a:solidFill>
                  <a:srgbClr val="FFFFFF"/>
                </a:solidFill>
                <a:latin typeface="Arial" panose="020B0604020202020204" pitchFamily="34" charset="0"/>
                <a:ea typeface="Arial Unicode MS" panose="020B0604020202020204" pitchFamily="34" charset="-128"/>
                <a:cs typeface="Arial Unicode MS" panose="020B0604020202020204" pitchFamily="34" charset="-128"/>
              </a:defRPr>
            </a:lvl8pPr>
            <a:lvl9pPr marL="3886200" indent="-228600" defTabSz="449263" eaLnBrk="0" fontAlgn="base" hangingPunct="0">
              <a:spcBef>
                <a:spcPct val="0"/>
              </a:spcBef>
              <a:spcAft>
                <a:spcPct val="0"/>
              </a:spcAft>
              <a:buClr>
                <a:srgbClr val="000000"/>
              </a:buClr>
              <a:buSzPct val="100000"/>
              <a:buFont typeface="Times New Roman" panose="02020603050405020304" pitchFamily="18" charset="0"/>
              <a:tabLst>
                <a:tab pos="5588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a:solidFill>
                  <a:srgbClr val="FFFFFF"/>
                </a:solidFill>
                <a:latin typeface="Arial" panose="020B0604020202020204" pitchFamily="34" charset="0"/>
                <a:ea typeface="Arial Unicode MS" panose="020B0604020202020204" pitchFamily="34" charset="-128"/>
                <a:cs typeface="Arial Unicode MS" panose="020B0604020202020204" pitchFamily="34" charset="-128"/>
              </a:defRPr>
            </a:lvl9pPr>
          </a:lstStyle>
          <a:p>
            <a:pPr>
              <a:lnSpc>
                <a:spcPct val="93000"/>
              </a:lnSpc>
              <a:spcAft>
                <a:spcPts val="1293"/>
              </a:spcAft>
              <a:buSzPct val="45000"/>
              <a:defRPr/>
            </a:pPr>
            <a:endParaRPr lang="it-IT" altLang="it-IT" sz="2359" u="sng" dirty="0">
              <a:solidFill>
                <a:srgbClr val="000000"/>
              </a:solidFill>
            </a:endParaRPr>
          </a:p>
          <a:p>
            <a:pPr marL="505504" indent="-473820">
              <a:lnSpc>
                <a:spcPct val="93000"/>
              </a:lnSpc>
              <a:spcAft>
                <a:spcPts val="1293"/>
              </a:spcAft>
              <a:buClr>
                <a:srgbClr val="000000"/>
              </a:buClr>
              <a:buSzPct val="45000"/>
              <a:buFont typeface="StarSymbol" charset="0"/>
              <a:buChar char="●"/>
              <a:defRPr/>
            </a:pPr>
            <a:r>
              <a:rPr lang="it-IT" altLang="it-IT" sz="2359" dirty="0">
                <a:solidFill>
                  <a:srgbClr val="000000"/>
                </a:solidFill>
              </a:rPr>
              <a:t>Temporanee (massimo 12 mesi ex art. 8 CCI)</a:t>
            </a:r>
          </a:p>
          <a:p>
            <a:pPr marL="505504" indent="-473820">
              <a:lnSpc>
                <a:spcPct val="93000"/>
              </a:lnSpc>
              <a:spcAft>
                <a:spcPts val="1293"/>
              </a:spcAft>
              <a:buClr>
                <a:srgbClr val="000000"/>
              </a:buClr>
              <a:buSzPct val="45000"/>
              <a:buFont typeface="StarSymbol" charset="0"/>
              <a:buChar char="●"/>
              <a:defRPr/>
            </a:pPr>
            <a:r>
              <a:rPr lang="it-IT" altLang="it-IT" sz="2359" dirty="0">
                <a:solidFill>
                  <a:srgbClr val="000000"/>
                </a:solidFill>
              </a:rPr>
              <a:t>Disposte su istanza del debitore </a:t>
            </a:r>
          </a:p>
          <a:p>
            <a:pPr marL="505504" indent="-473820">
              <a:lnSpc>
                <a:spcPct val="93000"/>
              </a:lnSpc>
              <a:spcAft>
                <a:spcPts val="1293"/>
              </a:spcAft>
              <a:buClr>
                <a:srgbClr val="000000"/>
              </a:buClr>
              <a:buSzPct val="45000"/>
              <a:buFont typeface="StarSymbol" charset="0"/>
              <a:buChar char="●"/>
              <a:defRPr/>
            </a:pPr>
            <a:r>
              <a:rPr lang="it-IT" altLang="it-IT" sz="2359" dirty="0">
                <a:solidFill>
                  <a:srgbClr val="000000"/>
                </a:solidFill>
              </a:rPr>
              <a:t>Finalizzate a favorire la regolazione della crisi su iniziativa del debitore </a:t>
            </a:r>
          </a:p>
          <a:p>
            <a:pPr lvl="1">
              <a:lnSpc>
                <a:spcPct val="93000"/>
              </a:lnSpc>
              <a:spcAft>
                <a:spcPts val="1032"/>
              </a:spcAft>
              <a:buSzPct val="45000"/>
              <a:defRPr/>
            </a:pPr>
            <a:endParaRPr lang="it-IT" altLang="it-IT" sz="2359" dirty="0">
              <a:solidFill>
                <a:srgbClr val="000000"/>
              </a:solidFill>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ext Box 1">
            <a:extLst>
              <a:ext uri="{FF2B5EF4-FFF2-40B4-BE49-F238E27FC236}">
                <a16:creationId xmlns:a16="http://schemas.microsoft.com/office/drawing/2014/main" id="{4DA351C4-D181-C1AF-3333-A181E73DDF2C}"/>
              </a:ext>
            </a:extLst>
          </p:cNvPr>
          <p:cNvSpPr txBox="1">
            <a:spLocks noChangeArrowheads="1"/>
          </p:cNvSpPr>
          <p:nvPr/>
        </p:nvSpPr>
        <p:spPr bwMode="auto">
          <a:xfrm>
            <a:off x="1980049" y="273630"/>
            <a:ext cx="8210302" cy="112619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F"/>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lvl1pPr>
              <a:lnSpc>
                <a:spcPct val="93000"/>
              </a:lnSpc>
              <a:spcAft>
                <a:spcPts val="1425"/>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sz="800" u="sng">
                <a:solidFill>
                  <a:srgbClr val="000000"/>
                </a:solidFill>
                <a:latin typeface="Arial" panose="020B0604020202020204" pitchFamily="34" charset="0"/>
                <a:ea typeface="Arial Unicode MS" panose="020B0604020202020204" pitchFamily="34" charset="-128"/>
                <a:cs typeface="Arial Unicode MS" panose="020B0604020202020204" pitchFamily="34" charset="-128"/>
              </a:defRPr>
            </a:lvl1pPr>
            <a:lvl2pPr>
              <a:lnSpc>
                <a:spcPct val="93000"/>
              </a:lnSpc>
              <a:spcAft>
                <a:spcPts val="1138"/>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sz="2600">
                <a:solidFill>
                  <a:srgbClr val="000000"/>
                </a:solidFill>
                <a:latin typeface="Arial" panose="020B0604020202020204" pitchFamily="34" charset="0"/>
                <a:ea typeface="Arial Unicode MS" panose="020B0604020202020204" pitchFamily="34" charset="-128"/>
                <a:cs typeface="Arial Unicode MS" panose="020B0604020202020204" pitchFamily="34" charset="-128"/>
              </a:defRPr>
            </a:lvl2pPr>
            <a:lvl3pPr>
              <a:lnSpc>
                <a:spcPct val="93000"/>
              </a:lnSpc>
              <a:spcAft>
                <a:spcPts val="85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sz="2400">
                <a:solidFill>
                  <a:srgbClr val="000000"/>
                </a:solidFill>
                <a:latin typeface="Arial" panose="020B0604020202020204" pitchFamily="34" charset="0"/>
                <a:ea typeface="Arial Unicode MS" panose="020B0604020202020204" pitchFamily="34" charset="-128"/>
                <a:cs typeface="Arial Unicode MS" panose="020B0604020202020204" pitchFamily="34" charset="-128"/>
              </a:defRPr>
            </a:lvl3pPr>
            <a:lvl4pPr>
              <a:lnSpc>
                <a:spcPct val="93000"/>
              </a:lnSpc>
              <a:spcAft>
                <a:spcPts val="575"/>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sz="2000">
                <a:solidFill>
                  <a:srgbClr val="000000"/>
                </a:solidFill>
                <a:latin typeface="Arial" panose="020B0604020202020204" pitchFamily="34" charset="0"/>
                <a:ea typeface="Arial Unicode MS" panose="020B0604020202020204" pitchFamily="34" charset="-128"/>
                <a:cs typeface="Arial Unicode MS" panose="020B0604020202020204" pitchFamily="34" charset="-128"/>
              </a:defRPr>
            </a:lvl4pPr>
            <a:lvl5pPr>
              <a:lnSpc>
                <a:spcPct val="93000"/>
              </a:lnSpc>
              <a:spcAft>
                <a:spcPts val="288"/>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sz="2000">
                <a:solidFill>
                  <a:srgbClr val="000000"/>
                </a:solidFill>
                <a:latin typeface="Arial" panose="020B0604020202020204" pitchFamily="34" charset="0"/>
                <a:ea typeface="Arial Unicode MS" panose="020B0604020202020204" pitchFamily="34" charset="-128"/>
                <a:cs typeface="Arial Unicode MS" panose="020B0604020202020204" pitchFamily="34" charset="-128"/>
              </a:defRPr>
            </a:lvl5pPr>
            <a:lvl6pPr marL="2514600" indent="-228600" defTabSz="449263" eaLnBrk="0" fontAlgn="base" hangingPunct="0">
              <a:lnSpc>
                <a:spcPct val="93000"/>
              </a:lnSpc>
              <a:spcBef>
                <a:spcPct val="0"/>
              </a:spcBef>
              <a:spcAft>
                <a:spcPts val="288"/>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sz="2000">
                <a:solidFill>
                  <a:srgbClr val="000000"/>
                </a:solidFill>
                <a:latin typeface="Arial" panose="020B0604020202020204" pitchFamily="34" charset="0"/>
                <a:ea typeface="Arial Unicode MS" panose="020B0604020202020204" pitchFamily="34" charset="-128"/>
                <a:cs typeface="Arial Unicode MS" panose="020B0604020202020204" pitchFamily="34" charset="-128"/>
              </a:defRPr>
            </a:lvl6pPr>
            <a:lvl7pPr marL="2971800" indent="-228600" defTabSz="449263" eaLnBrk="0" fontAlgn="base" hangingPunct="0">
              <a:lnSpc>
                <a:spcPct val="93000"/>
              </a:lnSpc>
              <a:spcBef>
                <a:spcPct val="0"/>
              </a:spcBef>
              <a:spcAft>
                <a:spcPts val="288"/>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sz="2000">
                <a:solidFill>
                  <a:srgbClr val="000000"/>
                </a:solidFill>
                <a:latin typeface="Arial" panose="020B0604020202020204" pitchFamily="34" charset="0"/>
                <a:ea typeface="Arial Unicode MS" panose="020B0604020202020204" pitchFamily="34" charset="-128"/>
                <a:cs typeface="Arial Unicode MS" panose="020B0604020202020204" pitchFamily="34" charset="-128"/>
              </a:defRPr>
            </a:lvl7pPr>
            <a:lvl8pPr marL="3429000" indent="-228600" defTabSz="449263" eaLnBrk="0" fontAlgn="base" hangingPunct="0">
              <a:lnSpc>
                <a:spcPct val="93000"/>
              </a:lnSpc>
              <a:spcBef>
                <a:spcPct val="0"/>
              </a:spcBef>
              <a:spcAft>
                <a:spcPts val="288"/>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sz="2000">
                <a:solidFill>
                  <a:srgbClr val="000000"/>
                </a:solidFill>
                <a:latin typeface="Arial" panose="020B0604020202020204" pitchFamily="34" charset="0"/>
                <a:ea typeface="Arial Unicode MS" panose="020B0604020202020204" pitchFamily="34" charset="-128"/>
                <a:cs typeface="Arial Unicode MS" panose="020B0604020202020204" pitchFamily="34" charset="-128"/>
              </a:defRPr>
            </a:lvl8pPr>
            <a:lvl9pPr marL="3886200" indent="-228600" defTabSz="449263" eaLnBrk="0" fontAlgn="base" hangingPunct="0">
              <a:lnSpc>
                <a:spcPct val="93000"/>
              </a:lnSpc>
              <a:spcBef>
                <a:spcPct val="0"/>
              </a:spcBef>
              <a:spcAft>
                <a:spcPts val="288"/>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sz="2000">
                <a:solidFill>
                  <a:srgbClr val="000000"/>
                </a:solidFill>
                <a:latin typeface="Arial" panose="020B0604020202020204" pitchFamily="34" charset="0"/>
                <a:ea typeface="Arial Unicode MS" panose="020B0604020202020204" pitchFamily="34" charset="-128"/>
                <a:cs typeface="Arial Unicode MS" panose="020B0604020202020204" pitchFamily="34" charset="-128"/>
              </a:defRPr>
            </a:lvl9pPr>
          </a:lstStyle>
          <a:p>
            <a:pPr algn="ctr" eaLnBrk="1">
              <a:spcAft>
                <a:spcPct val="0"/>
              </a:spcAft>
              <a:buClrTx/>
              <a:buFontTx/>
              <a:buNone/>
            </a:pPr>
            <a:r>
              <a:rPr lang="it-IT" altLang="it-IT" sz="3992" u="none"/>
              <a:t>Le misure </a:t>
            </a:r>
            <a:r>
              <a:rPr lang="it-IT" altLang="it-IT" sz="3992"/>
              <a:t>cautelari</a:t>
            </a:r>
            <a:r>
              <a:rPr lang="it-IT" altLang="it-IT" sz="3992" u="none"/>
              <a:t> in generale:</a:t>
            </a:r>
          </a:p>
        </p:txBody>
      </p:sp>
      <p:sp>
        <p:nvSpPr>
          <p:cNvPr id="6146" name="Text Box 2">
            <a:extLst>
              <a:ext uri="{FF2B5EF4-FFF2-40B4-BE49-F238E27FC236}">
                <a16:creationId xmlns:a16="http://schemas.microsoft.com/office/drawing/2014/main" id="{4BE17BD6-33CA-0DC6-4D76-6C1AABE8A4D6}"/>
              </a:ext>
            </a:extLst>
          </p:cNvPr>
          <p:cNvSpPr txBox="1">
            <a:spLocks noChangeArrowheads="1"/>
          </p:cNvSpPr>
          <p:nvPr/>
        </p:nvSpPr>
        <p:spPr bwMode="auto">
          <a:xfrm>
            <a:off x="979800" y="1136999"/>
            <a:ext cx="10210800" cy="4584002"/>
          </a:xfrm>
          <a:prstGeom prst="rect">
            <a:avLst/>
          </a:prstGeom>
          <a:noFill/>
          <a:ln>
            <a:noFill/>
          </a:ln>
          <a:effectLst/>
        </p:spPr>
        <p:txBody>
          <a:bodyPr lIns="0" tIns="25474" rIns="0" bIns="0"/>
          <a:lstStyle>
            <a:lvl1pPr marL="558800" indent="-538163">
              <a:tabLst>
                <a:tab pos="5588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a:solidFill>
                  <a:srgbClr val="FFFFFF"/>
                </a:solidFill>
                <a:latin typeface="Arial" panose="020B0604020202020204" pitchFamily="34" charset="0"/>
                <a:ea typeface="Arial Unicode MS" panose="020B0604020202020204" pitchFamily="34" charset="-128"/>
                <a:cs typeface="Arial Unicode MS" panose="020B0604020202020204" pitchFamily="34" charset="-128"/>
              </a:defRPr>
            </a:lvl1pPr>
            <a:lvl2pPr>
              <a:tabLst>
                <a:tab pos="5588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a:solidFill>
                  <a:srgbClr val="FFFFFF"/>
                </a:solidFill>
                <a:latin typeface="Arial" panose="020B0604020202020204" pitchFamily="34" charset="0"/>
                <a:ea typeface="Arial Unicode MS" panose="020B0604020202020204" pitchFamily="34" charset="-128"/>
                <a:cs typeface="Arial Unicode MS" panose="020B0604020202020204" pitchFamily="34" charset="-128"/>
              </a:defRPr>
            </a:lvl2pPr>
            <a:lvl3pPr>
              <a:tabLst>
                <a:tab pos="5588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a:solidFill>
                  <a:srgbClr val="FFFFFF"/>
                </a:solidFill>
                <a:latin typeface="Arial" panose="020B0604020202020204" pitchFamily="34" charset="0"/>
                <a:ea typeface="Arial Unicode MS" panose="020B0604020202020204" pitchFamily="34" charset="-128"/>
                <a:cs typeface="Arial Unicode MS" panose="020B0604020202020204" pitchFamily="34" charset="-128"/>
              </a:defRPr>
            </a:lvl3pPr>
            <a:lvl4pPr>
              <a:tabLst>
                <a:tab pos="5588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a:solidFill>
                  <a:srgbClr val="FFFFFF"/>
                </a:solidFill>
                <a:latin typeface="Arial" panose="020B0604020202020204" pitchFamily="34" charset="0"/>
                <a:ea typeface="Arial Unicode MS" panose="020B0604020202020204" pitchFamily="34" charset="-128"/>
                <a:cs typeface="Arial Unicode MS" panose="020B0604020202020204" pitchFamily="34" charset="-128"/>
              </a:defRPr>
            </a:lvl4pPr>
            <a:lvl5pPr>
              <a:tabLst>
                <a:tab pos="5588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a:solidFill>
                  <a:srgbClr val="FFFFFF"/>
                </a:solidFill>
                <a:latin typeface="Arial" panose="020B0604020202020204" pitchFamily="34" charset="0"/>
                <a:ea typeface="Arial Unicode MS" panose="020B0604020202020204" pitchFamily="34" charset="-128"/>
                <a:cs typeface="Arial Unicode MS" panose="020B0604020202020204" pitchFamily="34" charset="-128"/>
              </a:defRPr>
            </a:lvl5pPr>
            <a:lvl6pPr marL="2514600" indent="-228600" defTabSz="449263" eaLnBrk="0" fontAlgn="base" hangingPunct="0">
              <a:spcBef>
                <a:spcPct val="0"/>
              </a:spcBef>
              <a:spcAft>
                <a:spcPct val="0"/>
              </a:spcAft>
              <a:buClr>
                <a:srgbClr val="000000"/>
              </a:buClr>
              <a:buSzPct val="100000"/>
              <a:buFont typeface="Times New Roman" panose="02020603050405020304" pitchFamily="18" charset="0"/>
              <a:tabLst>
                <a:tab pos="5588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a:solidFill>
                  <a:srgbClr val="FFFFFF"/>
                </a:solidFill>
                <a:latin typeface="Arial" panose="020B0604020202020204" pitchFamily="34" charset="0"/>
                <a:ea typeface="Arial Unicode MS" panose="020B0604020202020204" pitchFamily="34" charset="-128"/>
                <a:cs typeface="Arial Unicode MS" panose="020B0604020202020204" pitchFamily="34" charset="-128"/>
              </a:defRPr>
            </a:lvl6pPr>
            <a:lvl7pPr marL="2971800" indent="-228600" defTabSz="449263" eaLnBrk="0" fontAlgn="base" hangingPunct="0">
              <a:spcBef>
                <a:spcPct val="0"/>
              </a:spcBef>
              <a:spcAft>
                <a:spcPct val="0"/>
              </a:spcAft>
              <a:buClr>
                <a:srgbClr val="000000"/>
              </a:buClr>
              <a:buSzPct val="100000"/>
              <a:buFont typeface="Times New Roman" panose="02020603050405020304" pitchFamily="18" charset="0"/>
              <a:tabLst>
                <a:tab pos="5588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a:solidFill>
                  <a:srgbClr val="FFFFFF"/>
                </a:solidFill>
                <a:latin typeface="Arial" panose="020B0604020202020204" pitchFamily="34" charset="0"/>
                <a:ea typeface="Arial Unicode MS" panose="020B0604020202020204" pitchFamily="34" charset="-128"/>
                <a:cs typeface="Arial Unicode MS" panose="020B0604020202020204" pitchFamily="34" charset="-128"/>
              </a:defRPr>
            </a:lvl7pPr>
            <a:lvl8pPr marL="3429000" indent="-228600" defTabSz="449263" eaLnBrk="0" fontAlgn="base" hangingPunct="0">
              <a:spcBef>
                <a:spcPct val="0"/>
              </a:spcBef>
              <a:spcAft>
                <a:spcPct val="0"/>
              </a:spcAft>
              <a:buClr>
                <a:srgbClr val="000000"/>
              </a:buClr>
              <a:buSzPct val="100000"/>
              <a:buFont typeface="Times New Roman" panose="02020603050405020304" pitchFamily="18" charset="0"/>
              <a:tabLst>
                <a:tab pos="5588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a:solidFill>
                  <a:srgbClr val="FFFFFF"/>
                </a:solidFill>
                <a:latin typeface="Arial" panose="020B0604020202020204" pitchFamily="34" charset="0"/>
                <a:ea typeface="Arial Unicode MS" panose="020B0604020202020204" pitchFamily="34" charset="-128"/>
                <a:cs typeface="Arial Unicode MS" panose="020B0604020202020204" pitchFamily="34" charset="-128"/>
              </a:defRPr>
            </a:lvl8pPr>
            <a:lvl9pPr marL="3886200" indent="-228600" defTabSz="449263" eaLnBrk="0" fontAlgn="base" hangingPunct="0">
              <a:spcBef>
                <a:spcPct val="0"/>
              </a:spcBef>
              <a:spcAft>
                <a:spcPct val="0"/>
              </a:spcAft>
              <a:buClr>
                <a:srgbClr val="000000"/>
              </a:buClr>
              <a:buSzPct val="100000"/>
              <a:buFont typeface="Times New Roman" panose="02020603050405020304" pitchFamily="18" charset="0"/>
              <a:tabLst>
                <a:tab pos="5588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a:solidFill>
                  <a:srgbClr val="FFFFFF"/>
                </a:solidFill>
                <a:latin typeface="Arial" panose="020B0604020202020204" pitchFamily="34" charset="0"/>
                <a:ea typeface="Arial Unicode MS" panose="020B0604020202020204" pitchFamily="34" charset="-128"/>
                <a:cs typeface="Arial Unicode MS" panose="020B0604020202020204" pitchFamily="34" charset="-128"/>
              </a:defRPr>
            </a:lvl9pPr>
          </a:lstStyle>
          <a:p>
            <a:pPr>
              <a:lnSpc>
                <a:spcPct val="93000"/>
              </a:lnSpc>
              <a:spcAft>
                <a:spcPts val="1293"/>
              </a:spcAft>
              <a:buSzPct val="45000"/>
              <a:defRPr/>
            </a:pPr>
            <a:endParaRPr lang="it-IT" altLang="it-IT" sz="1996" u="sng" dirty="0">
              <a:solidFill>
                <a:srgbClr val="000000"/>
              </a:solidFill>
            </a:endParaRPr>
          </a:p>
          <a:p>
            <a:pPr marL="505504" indent="-489661" algn="just">
              <a:lnSpc>
                <a:spcPct val="93000"/>
              </a:lnSpc>
              <a:spcAft>
                <a:spcPts val="1293"/>
              </a:spcAft>
              <a:buClr>
                <a:srgbClr val="000000"/>
              </a:buClr>
              <a:buSzPct val="45000"/>
              <a:buFont typeface="StarSymbol" charset="0"/>
              <a:buChar char="●"/>
              <a:defRPr/>
            </a:pPr>
            <a:r>
              <a:rPr lang="it-IT" altLang="it-IT" sz="2177" dirty="0">
                <a:solidFill>
                  <a:srgbClr val="000000"/>
                </a:solidFill>
              </a:rPr>
              <a:t>non sono soggette ad un termine di efficacia</a:t>
            </a:r>
          </a:p>
          <a:p>
            <a:pPr marL="505504" indent="-489661" algn="just">
              <a:lnSpc>
                <a:spcPct val="93000"/>
              </a:lnSpc>
              <a:spcAft>
                <a:spcPts val="1293"/>
              </a:spcAft>
              <a:buClr>
                <a:srgbClr val="000000"/>
              </a:buClr>
              <a:buSzPct val="45000"/>
              <a:buFont typeface="StarSymbol" charset="0"/>
              <a:buChar char="●"/>
              <a:defRPr/>
            </a:pPr>
            <a:r>
              <a:rPr lang="it-IT" altLang="it-IT" sz="2177" dirty="0">
                <a:solidFill>
                  <a:srgbClr val="000000"/>
                </a:solidFill>
              </a:rPr>
              <a:t>sono funzionali ad </a:t>
            </a:r>
            <a:r>
              <a:rPr lang="it-IT" altLang="it-IT" sz="2177" b="1" dirty="0">
                <a:solidFill>
                  <a:srgbClr val="000000"/>
                </a:solidFill>
              </a:rPr>
              <a:t>evitare una dispersione del patrimonio </a:t>
            </a:r>
            <a:r>
              <a:rPr lang="it-IT" altLang="it-IT" sz="2177" dirty="0">
                <a:solidFill>
                  <a:srgbClr val="000000"/>
                </a:solidFill>
              </a:rPr>
              <a:t>causata da condotte del debitore </a:t>
            </a:r>
            <a:r>
              <a:rPr lang="it-IT" altLang="it-IT" sz="1452" dirty="0">
                <a:solidFill>
                  <a:srgbClr val="000000"/>
                </a:solidFill>
              </a:rPr>
              <a:t>(antesignano art. 15 </a:t>
            </a:r>
            <a:r>
              <a:rPr lang="it-IT" altLang="it-IT" sz="1452" dirty="0" err="1">
                <a:solidFill>
                  <a:srgbClr val="000000"/>
                </a:solidFill>
              </a:rPr>
              <a:t>l.fall</a:t>
            </a:r>
            <a:r>
              <a:rPr lang="it-IT" altLang="it-IT" sz="1452" dirty="0">
                <a:solidFill>
                  <a:srgbClr val="000000"/>
                </a:solidFill>
              </a:rPr>
              <a:t>. “Il Tribunale, ad istanza di parte, può emettere i provvedimenti cautelari o conservativi del patrimonio o dell'impresa oggetto del provvedimento, che hanno efficacia limitata alla durata del procedimento e vengono confermati o revocati dalla sentenza che dichiara il fallimento ovvero revocati con il decreto che rigetta l'istanza)</a:t>
            </a:r>
          </a:p>
          <a:p>
            <a:pPr marL="505504" indent="-489661" algn="just">
              <a:lnSpc>
                <a:spcPct val="93000"/>
              </a:lnSpc>
              <a:spcAft>
                <a:spcPts val="1293"/>
              </a:spcAft>
              <a:buClr>
                <a:srgbClr val="000000"/>
              </a:buClr>
              <a:buSzPct val="45000"/>
              <a:buFont typeface="StarSymbol" charset="0"/>
              <a:buChar char="●"/>
              <a:defRPr/>
            </a:pPr>
            <a:r>
              <a:rPr lang="it-IT" altLang="it-IT" sz="2177" dirty="0">
                <a:solidFill>
                  <a:srgbClr val="000000"/>
                </a:solidFill>
              </a:rPr>
              <a:t>sono disponibili su istanza dei creditori e del p.m.</a:t>
            </a:r>
          </a:p>
          <a:p>
            <a:pPr marL="505504" indent="-489661" algn="just">
              <a:lnSpc>
                <a:spcPct val="93000"/>
              </a:lnSpc>
              <a:spcAft>
                <a:spcPts val="1293"/>
              </a:spcAft>
              <a:buClr>
                <a:srgbClr val="000000"/>
              </a:buClr>
              <a:buSzPct val="45000"/>
              <a:buFont typeface="StarSymbol" charset="0"/>
              <a:buChar char="●"/>
              <a:defRPr/>
            </a:pPr>
            <a:r>
              <a:rPr lang="it-IT" altLang="it-IT" sz="2177" dirty="0">
                <a:solidFill>
                  <a:srgbClr val="000000"/>
                </a:solidFill>
              </a:rPr>
              <a:t>sono </a:t>
            </a:r>
            <a:r>
              <a:rPr lang="it-IT" altLang="it-IT" sz="2177" b="1" dirty="0">
                <a:solidFill>
                  <a:srgbClr val="000000"/>
                </a:solidFill>
              </a:rPr>
              <a:t>atipiche</a:t>
            </a:r>
            <a:r>
              <a:rPr lang="it-IT" altLang="it-IT" sz="2177" dirty="0">
                <a:solidFill>
                  <a:srgbClr val="000000"/>
                </a:solidFill>
              </a:rPr>
              <a:t>: devono essere conformate alle circostanze del caso e idonee ad </a:t>
            </a:r>
            <a:r>
              <a:rPr lang="it-IT" altLang="it-IT" sz="2177" b="1" dirty="0">
                <a:solidFill>
                  <a:srgbClr val="000000"/>
                </a:solidFill>
              </a:rPr>
              <a:t>assicurare gli effetti </a:t>
            </a:r>
            <a:r>
              <a:rPr lang="it-IT" altLang="it-IT" sz="2177" dirty="0">
                <a:solidFill>
                  <a:srgbClr val="000000"/>
                </a:solidFill>
              </a:rPr>
              <a:t>(dei provvedimenti) delle procedure di regolazione della crisi</a:t>
            </a:r>
          </a:p>
          <a:p>
            <a:pPr marL="505504" indent="-489661" algn="just">
              <a:lnSpc>
                <a:spcPct val="93000"/>
              </a:lnSpc>
              <a:spcAft>
                <a:spcPts val="1293"/>
              </a:spcAft>
              <a:buClr>
                <a:srgbClr val="000000"/>
              </a:buClr>
              <a:buSzPct val="45000"/>
              <a:buFont typeface="StarSymbol" charset="0"/>
              <a:buChar char="●"/>
              <a:defRPr/>
            </a:pPr>
            <a:r>
              <a:rPr lang="it-IT" altLang="it-IT" sz="2000" dirty="0">
                <a:solidFill>
                  <a:srgbClr val="FF0000"/>
                </a:solidFill>
              </a:rPr>
              <a:t>Dopo il d. lgs. 13 settembre 2024, n. 136, modifica art. 2) lett. </a:t>
            </a:r>
            <a:r>
              <a:rPr lang="it-IT" altLang="it-IT" sz="2000" dirty="0" err="1">
                <a:solidFill>
                  <a:srgbClr val="FF0000"/>
                </a:solidFill>
              </a:rPr>
              <a:t>q</a:t>
            </a:r>
            <a:r>
              <a:rPr lang="it-IT" altLang="it-IT" sz="2000" dirty="0">
                <a:solidFill>
                  <a:srgbClr val="FF0000"/>
                </a:solidFill>
              </a:rPr>
              <a:t> anche per il «buon esito delle trattative»</a:t>
            </a:r>
          </a:p>
          <a:p>
            <a:pPr>
              <a:lnSpc>
                <a:spcPct val="93000"/>
              </a:lnSpc>
              <a:spcAft>
                <a:spcPts val="1293"/>
              </a:spcAft>
              <a:buSzPct val="45000"/>
              <a:defRPr/>
            </a:pPr>
            <a:endParaRPr lang="it-IT" altLang="it-IT" sz="2177" u="sng" dirty="0">
              <a:solidFill>
                <a:srgbClr val="000000"/>
              </a:solidFill>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ext Box 1">
            <a:extLst>
              <a:ext uri="{FF2B5EF4-FFF2-40B4-BE49-F238E27FC236}">
                <a16:creationId xmlns:a16="http://schemas.microsoft.com/office/drawing/2014/main" id="{F5181259-C844-A90F-1FFB-728E122F7A87}"/>
              </a:ext>
            </a:extLst>
          </p:cNvPr>
          <p:cNvSpPr txBox="1">
            <a:spLocks noChangeArrowheads="1"/>
          </p:cNvSpPr>
          <p:nvPr/>
        </p:nvSpPr>
        <p:spPr bwMode="auto">
          <a:xfrm>
            <a:off x="1980049" y="273628"/>
            <a:ext cx="8200221" cy="184051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F"/>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lvl1pPr>
              <a:lnSpc>
                <a:spcPct val="93000"/>
              </a:lnSpc>
              <a:spcAft>
                <a:spcPts val="1425"/>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sz="800" u="sng">
                <a:solidFill>
                  <a:srgbClr val="000000"/>
                </a:solidFill>
                <a:latin typeface="Arial" panose="020B0604020202020204" pitchFamily="34" charset="0"/>
                <a:ea typeface="Arial Unicode MS" panose="020B0604020202020204" pitchFamily="34" charset="-128"/>
                <a:cs typeface="Arial Unicode MS" panose="020B0604020202020204" pitchFamily="34" charset="-128"/>
              </a:defRPr>
            </a:lvl1pPr>
            <a:lvl2pPr>
              <a:lnSpc>
                <a:spcPct val="93000"/>
              </a:lnSpc>
              <a:spcAft>
                <a:spcPts val="1138"/>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sz="2600">
                <a:solidFill>
                  <a:srgbClr val="000000"/>
                </a:solidFill>
                <a:latin typeface="Arial" panose="020B0604020202020204" pitchFamily="34" charset="0"/>
                <a:ea typeface="Arial Unicode MS" panose="020B0604020202020204" pitchFamily="34" charset="-128"/>
                <a:cs typeface="Arial Unicode MS" panose="020B0604020202020204" pitchFamily="34" charset="-128"/>
              </a:defRPr>
            </a:lvl2pPr>
            <a:lvl3pPr>
              <a:lnSpc>
                <a:spcPct val="93000"/>
              </a:lnSpc>
              <a:spcAft>
                <a:spcPts val="85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sz="2400">
                <a:solidFill>
                  <a:srgbClr val="000000"/>
                </a:solidFill>
                <a:latin typeface="Arial" panose="020B0604020202020204" pitchFamily="34" charset="0"/>
                <a:ea typeface="Arial Unicode MS" panose="020B0604020202020204" pitchFamily="34" charset="-128"/>
                <a:cs typeface="Arial Unicode MS" panose="020B0604020202020204" pitchFamily="34" charset="-128"/>
              </a:defRPr>
            </a:lvl3pPr>
            <a:lvl4pPr>
              <a:lnSpc>
                <a:spcPct val="93000"/>
              </a:lnSpc>
              <a:spcAft>
                <a:spcPts val="575"/>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sz="2000">
                <a:solidFill>
                  <a:srgbClr val="000000"/>
                </a:solidFill>
                <a:latin typeface="Arial" panose="020B0604020202020204" pitchFamily="34" charset="0"/>
                <a:ea typeface="Arial Unicode MS" panose="020B0604020202020204" pitchFamily="34" charset="-128"/>
                <a:cs typeface="Arial Unicode MS" panose="020B0604020202020204" pitchFamily="34" charset="-128"/>
              </a:defRPr>
            </a:lvl4pPr>
            <a:lvl5pPr>
              <a:lnSpc>
                <a:spcPct val="93000"/>
              </a:lnSpc>
              <a:spcAft>
                <a:spcPts val="288"/>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sz="2000">
                <a:solidFill>
                  <a:srgbClr val="000000"/>
                </a:solidFill>
                <a:latin typeface="Arial" panose="020B0604020202020204" pitchFamily="34" charset="0"/>
                <a:ea typeface="Arial Unicode MS" panose="020B0604020202020204" pitchFamily="34" charset="-128"/>
                <a:cs typeface="Arial Unicode MS" panose="020B0604020202020204" pitchFamily="34" charset="-128"/>
              </a:defRPr>
            </a:lvl5pPr>
            <a:lvl6pPr marL="2514600" indent="-228600" defTabSz="449263" eaLnBrk="0" fontAlgn="base" hangingPunct="0">
              <a:lnSpc>
                <a:spcPct val="93000"/>
              </a:lnSpc>
              <a:spcBef>
                <a:spcPct val="0"/>
              </a:spcBef>
              <a:spcAft>
                <a:spcPts val="288"/>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sz="2000">
                <a:solidFill>
                  <a:srgbClr val="000000"/>
                </a:solidFill>
                <a:latin typeface="Arial" panose="020B0604020202020204" pitchFamily="34" charset="0"/>
                <a:ea typeface="Arial Unicode MS" panose="020B0604020202020204" pitchFamily="34" charset="-128"/>
                <a:cs typeface="Arial Unicode MS" panose="020B0604020202020204" pitchFamily="34" charset="-128"/>
              </a:defRPr>
            </a:lvl6pPr>
            <a:lvl7pPr marL="2971800" indent="-228600" defTabSz="449263" eaLnBrk="0" fontAlgn="base" hangingPunct="0">
              <a:lnSpc>
                <a:spcPct val="93000"/>
              </a:lnSpc>
              <a:spcBef>
                <a:spcPct val="0"/>
              </a:spcBef>
              <a:spcAft>
                <a:spcPts val="288"/>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sz="2000">
                <a:solidFill>
                  <a:srgbClr val="000000"/>
                </a:solidFill>
                <a:latin typeface="Arial" panose="020B0604020202020204" pitchFamily="34" charset="0"/>
                <a:ea typeface="Arial Unicode MS" panose="020B0604020202020204" pitchFamily="34" charset="-128"/>
                <a:cs typeface="Arial Unicode MS" panose="020B0604020202020204" pitchFamily="34" charset="-128"/>
              </a:defRPr>
            </a:lvl7pPr>
            <a:lvl8pPr marL="3429000" indent="-228600" defTabSz="449263" eaLnBrk="0" fontAlgn="base" hangingPunct="0">
              <a:lnSpc>
                <a:spcPct val="93000"/>
              </a:lnSpc>
              <a:spcBef>
                <a:spcPct val="0"/>
              </a:spcBef>
              <a:spcAft>
                <a:spcPts val="288"/>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sz="2000">
                <a:solidFill>
                  <a:srgbClr val="000000"/>
                </a:solidFill>
                <a:latin typeface="Arial" panose="020B0604020202020204" pitchFamily="34" charset="0"/>
                <a:ea typeface="Arial Unicode MS" panose="020B0604020202020204" pitchFamily="34" charset="-128"/>
                <a:cs typeface="Arial Unicode MS" panose="020B0604020202020204" pitchFamily="34" charset="-128"/>
              </a:defRPr>
            </a:lvl8pPr>
            <a:lvl9pPr marL="3886200" indent="-228600" defTabSz="449263" eaLnBrk="0" fontAlgn="base" hangingPunct="0">
              <a:lnSpc>
                <a:spcPct val="93000"/>
              </a:lnSpc>
              <a:spcBef>
                <a:spcPct val="0"/>
              </a:spcBef>
              <a:spcAft>
                <a:spcPts val="288"/>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sz="2000">
                <a:solidFill>
                  <a:srgbClr val="000000"/>
                </a:solidFill>
                <a:latin typeface="Arial" panose="020B0604020202020204" pitchFamily="34" charset="0"/>
                <a:ea typeface="Arial Unicode MS" panose="020B0604020202020204" pitchFamily="34" charset="-128"/>
                <a:cs typeface="Arial Unicode MS" panose="020B0604020202020204" pitchFamily="34" charset="-128"/>
              </a:defRPr>
            </a:lvl9pPr>
          </a:lstStyle>
          <a:p>
            <a:pPr algn="ctr">
              <a:spcAft>
                <a:spcPct val="0"/>
              </a:spcAft>
              <a:buClrTx/>
            </a:pPr>
            <a:r>
              <a:rPr lang="it-IT" altLang="it-IT" sz="2600" u="none" dirty="0">
                <a:solidFill>
                  <a:schemeClr val="tx1"/>
                </a:solidFill>
              </a:rPr>
              <a:t>Esempi misure cautelari </a:t>
            </a:r>
          </a:p>
          <a:p>
            <a:pPr algn="ctr">
              <a:spcAft>
                <a:spcPct val="0"/>
              </a:spcAft>
              <a:buClrTx/>
            </a:pPr>
            <a:r>
              <a:rPr lang="it-IT" altLang="it-IT" sz="2600" u="none" dirty="0">
                <a:solidFill>
                  <a:schemeClr val="tx1"/>
                </a:solidFill>
                <a:highlight>
                  <a:srgbClr val="FFFF00"/>
                </a:highlight>
              </a:rPr>
              <a:t>prima</a:t>
            </a:r>
            <a:r>
              <a:rPr lang="it-IT" altLang="it-IT" sz="2600" u="none" dirty="0">
                <a:solidFill>
                  <a:schemeClr val="tx1"/>
                </a:solidFill>
              </a:rPr>
              <a:t> </a:t>
            </a:r>
          </a:p>
          <a:p>
            <a:pPr algn="ctr">
              <a:spcAft>
                <a:spcPct val="0"/>
              </a:spcAft>
              <a:buClrTx/>
            </a:pPr>
            <a:r>
              <a:rPr lang="it-IT" altLang="it-IT" sz="2600" u="none" dirty="0">
                <a:solidFill>
                  <a:schemeClr val="tx1"/>
                </a:solidFill>
              </a:rPr>
              <a:t>d. lgs. 13 settembre 2024, n. 136, modifica art. 2) lett. </a:t>
            </a:r>
            <a:r>
              <a:rPr lang="it-IT" altLang="it-IT" sz="2600" u="none" dirty="0" err="1">
                <a:solidFill>
                  <a:schemeClr val="tx1"/>
                </a:solidFill>
              </a:rPr>
              <a:t>q</a:t>
            </a:r>
            <a:r>
              <a:rPr lang="it-IT" altLang="it-IT" sz="2600" u="none" dirty="0">
                <a:solidFill>
                  <a:schemeClr val="tx1"/>
                </a:solidFill>
              </a:rPr>
              <a:t> anche per il «buon esito delle trattative»</a:t>
            </a:r>
          </a:p>
        </p:txBody>
      </p:sp>
      <p:sp>
        <p:nvSpPr>
          <p:cNvPr id="22531" name="Text Box 2">
            <a:extLst>
              <a:ext uri="{FF2B5EF4-FFF2-40B4-BE49-F238E27FC236}">
                <a16:creationId xmlns:a16="http://schemas.microsoft.com/office/drawing/2014/main" id="{1E317384-E74A-6A9A-FB83-888749F83C6F}"/>
              </a:ext>
            </a:extLst>
          </p:cNvPr>
          <p:cNvSpPr txBox="1">
            <a:spLocks noChangeArrowheads="1"/>
          </p:cNvSpPr>
          <p:nvPr/>
        </p:nvSpPr>
        <p:spPr bwMode="auto">
          <a:xfrm>
            <a:off x="914400" y="2081430"/>
            <a:ext cx="10363199" cy="4470229"/>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F"/>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25474" rIns="0" bIns="0"/>
          <a:lstStyle>
            <a:lvl1pPr marL="342900" indent="-333375">
              <a:lnSpc>
                <a:spcPct val="93000"/>
              </a:lnSpc>
              <a:spcAft>
                <a:spcPts val="1425"/>
              </a:spcAft>
              <a:buClr>
                <a:srgbClr val="000000"/>
              </a:buClr>
              <a:buSzPct val="100000"/>
              <a:buFont typeface="Times New Roman" panose="02020603050405020304" pitchFamily="18" charset="0"/>
              <a:tabLst>
                <a:tab pos="34290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sz="800" u="sng">
                <a:solidFill>
                  <a:srgbClr val="000000"/>
                </a:solidFill>
                <a:latin typeface="Arial" panose="020B0604020202020204" pitchFamily="34" charset="0"/>
                <a:ea typeface="Arial Unicode MS" panose="020B0604020202020204" pitchFamily="34" charset="-128"/>
                <a:cs typeface="Arial Unicode MS" panose="020B0604020202020204" pitchFamily="34" charset="-128"/>
              </a:defRPr>
            </a:lvl1pPr>
            <a:lvl2pPr>
              <a:lnSpc>
                <a:spcPct val="93000"/>
              </a:lnSpc>
              <a:spcAft>
                <a:spcPts val="1138"/>
              </a:spcAft>
              <a:buClr>
                <a:srgbClr val="000000"/>
              </a:buClr>
              <a:buSzPct val="100000"/>
              <a:buFont typeface="Times New Roman" panose="02020603050405020304" pitchFamily="18" charset="0"/>
              <a:tabLst>
                <a:tab pos="34290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sz="2600">
                <a:solidFill>
                  <a:srgbClr val="000000"/>
                </a:solidFill>
                <a:latin typeface="Arial" panose="020B0604020202020204" pitchFamily="34" charset="0"/>
                <a:ea typeface="Arial Unicode MS" panose="020B0604020202020204" pitchFamily="34" charset="-128"/>
                <a:cs typeface="Arial Unicode MS" panose="020B0604020202020204" pitchFamily="34" charset="-128"/>
              </a:defRPr>
            </a:lvl2pPr>
            <a:lvl3pPr>
              <a:lnSpc>
                <a:spcPct val="93000"/>
              </a:lnSpc>
              <a:spcAft>
                <a:spcPts val="850"/>
              </a:spcAft>
              <a:buClr>
                <a:srgbClr val="000000"/>
              </a:buClr>
              <a:buSzPct val="100000"/>
              <a:buFont typeface="Times New Roman" panose="02020603050405020304" pitchFamily="18" charset="0"/>
              <a:tabLst>
                <a:tab pos="34290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sz="2400">
                <a:solidFill>
                  <a:srgbClr val="000000"/>
                </a:solidFill>
                <a:latin typeface="Arial" panose="020B0604020202020204" pitchFamily="34" charset="0"/>
                <a:ea typeface="Arial Unicode MS" panose="020B0604020202020204" pitchFamily="34" charset="-128"/>
                <a:cs typeface="Arial Unicode MS" panose="020B0604020202020204" pitchFamily="34" charset="-128"/>
              </a:defRPr>
            </a:lvl3pPr>
            <a:lvl4pPr>
              <a:lnSpc>
                <a:spcPct val="93000"/>
              </a:lnSpc>
              <a:spcAft>
                <a:spcPts val="575"/>
              </a:spcAft>
              <a:buClr>
                <a:srgbClr val="000000"/>
              </a:buClr>
              <a:buSzPct val="100000"/>
              <a:buFont typeface="Times New Roman" panose="02020603050405020304" pitchFamily="18" charset="0"/>
              <a:tabLst>
                <a:tab pos="34290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sz="2000">
                <a:solidFill>
                  <a:srgbClr val="000000"/>
                </a:solidFill>
                <a:latin typeface="Arial" panose="020B0604020202020204" pitchFamily="34" charset="0"/>
                <a:ea typeface="Arial Unicode MS" panose="020B0604020202020204" pitchFamily="34" charset="-128"/>
                <a:cs typeface="Arial Unicode MS" panose="020B0604020202020204" pitchFamily="34" charset="-128"/>
              </a:defRPr>
            </a:lvl4pPr>
            <a:lvl5pPr>
              <a:lnSpc>
                <a:spcPct val="93000"/>
              </a:lnSpc>
              <a:spcAft>
                <a:spcPts val="288"/>
              </a:spcAft>
              <a:buClr>
                <a:srgbClr val="000000"/>
              </a:buClr>
              <a:buSzPct val="100000"/>
              <a:buFont typeface="Times New Roman" panose="02020603050405020304" pitchFamily="18" charset="0"/>
              <a:tabLst>
                <a:tab pos="34290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sz="2000">
                <a:solidFill>
                  <a:srgbClr val="000000"/>
                </a:solidFill>
                <a:latin typeface="Arial" panose="020B0604020202020204" pitchFamily="34" charset="0"/>
                <a:ea typeface="Arial Unicode MS" panose="020B0604020202020204" pitchFamily="34" charset="-128"/>
                <a:cs typeface="Arial Unicode MS" panose="020B0604020202020204" pitchFamily="34" charset="-128"/>
              </a:defRPr>
            </a:lvl5pPr>
            <a:lvl6pPr marL="2514600" indent="-228600" defTabSz="449263" eaLnBrk="0" fontAlgn="base" hangingPunct="0">
              <a:lnSpc>
                <a:spcPct val="93000"/>
              </a:lnSpc>
              <a:spcBef>
                <a:spcPct val="0"/>
              </a:spcBef>
              <a:spcAft>
                <a:spcPts val="288"/>
              </a:spcAft>
              <a:buClr>
                <a:srgbClr val="000000"/>
              </a:buClr>
              <a:buSzPct val="100000"/>
              <a:buFont typeface="Times New Roman" panose="02020603050405020304" pitchFamily="18" charset="0"/>
              <a:tabLst>
                <a:tab pos="34290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sz="2000">
                <a:solidFill>
                  <a:srgbClr val="000000"/>
                </a:solidFill>
                <a:latin typeface="Arial" panose="020B0604020202020204" pitchFamily="34" charset="0"/>
                <a:ea typeface="Arial Unicode MS" panose="020B0604020202020204" pitchFamily="34" charset="-128"/>
                <a:cs typeface="Arial Unicode MS" panose="020B0604020202020204" pitchFamily="34" charset="-128"/>
              </a:defRPr>
            </a:lvl6pPr>
            <a:lvl7pPr marL="2971800" indent="-228600" defTabSz="449263" eaLnBrk="0" fontAlgn="base" hangingPunct="0">
              <a:lnSpc>
                <a:spcPct val="93000"/>
              </a:lnSpc>
              <a:spcBef>
                <a:spcPct val="0"/>
              </a:spcBef>
              <a:spcAft>
                <a:spcPts val="288"/>
              </a:spcAft>
              <a:buClr>
                <a:srgbClr val="000000"/>
              </a:buClr>
              <a:buSzPct val="100000"/>
              <a:buFont typeface="Times New Roman" panose="02020603050405020304" pitchFamily="18" charset="0"/>
              <a:tabLst>
                <a:tab pos="34290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sz="2000">
                <a:solidFill>
                  <a:srgbClr val="000000"/>
                </a:solidFill>
                <a:latin typeface="Arial" panose="020B0604020202020204" pitchFamily="34" charset="0"/>
                <a:ea typeface="Arial Unicode MS" panose="020B0604020202020204" pitchFamily="34" charset="-128"/>
                <a:cs typeface="Arial Unicode MS" panose="020B0604020202020204" pitchFamily="34" charset="-128"/>
              </a:defRPr>
            </a:lvl7pPr>
            <a:lvl8pPr marL="3429000" indent="-228600" defTabSz="449263" eaLnBrk="0" fontAlgn="base" hangingPunct="0">
              <a:lnSpc>
                <a:spcPct val="93000"/>
              </a:lnSpc>
              <a:spcBef>
                <a:spcPct val="0"/>
              </a:spcBef>
              <a:spcAft>
                <a:spcPts val="288"/>
              </a:spcAft>
              <a:buClr>
                <a:srgbClr val="000000"/>
              </a:buClr>
              <a:buSzPct val="100000"/>
              <a:buFont typeface="Times New Roman" panose="02020603050405020304" pitchFamily="18" charset="0"/>
              <a:tabLst>
                <a:tab pos="34290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sz="2000">
                <a:solidFill>
                  <a:srgbClr val="000000"/>
                </a:solidFill>
                <a:latin typeface="Arial" panose="020B0604020202020204" pitchFamily="34" charset="0"/>
                <a:ea typeface="Arial Unicode MS" panose="020B0604020202020204" pitchFamily="34" charset="-128"/>
                <a:cs typeface="Arial Unicode MS" panose="020B0604020202020204" pitchFamily="34" charset="-128"/>
              </a:defRPr>
            </a:lvl8pPr>
            <a:lvl9pPr marL="3886200" indent="-228600" defTabSz="449263" eaLnBrk="0" fontAlgn="base" hangingPunct="0">
              <a:lnSpc>
                <a:spcPct val="93000"/>
              </a:lnSpc>
              <a:spcBef>
                <a:spcPct val="0"/>
              </a:spcBef>
              <a:spcAft>
                <a:spcPts val="288"/>
              </a:spcAft>
              <a:buClr>
                <a:srgbClr val="000000"/>
              </a:buClr>
              <a:buSzPct val="100000"/>
              <a:buFont typeface="Times New Roman" panose="02020603050405020304" pitchFamily="18" charset="0"/>
              <a:tabLst>
                <a:tab pos="34290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sz="2000">
                <a:solidFill>
                  <a:srgbClr val="000000"/>
                </a:solidFill>
                <a:latin typeface="Arial" panose="020B0604020202020204" pitchFamily="34" charset="0"/>
                <a:ea typeface="Arial Unicode MS" panose="020B0604020202020204" pitchFamily="34" charset="-128"/>
                <a:cs typeface="Arial Unicode MS" panose="020B0604020202020204" pitchFamily="34" charset="-128"/>
              </a:defRPr>
            </a:lvl9pPr>
          </a:lstStyle>
          <a:p>
            <a:pPr eaLnBrk="1">
              <a:buClrTx/>
              <a:buFontTx/>
              <a:buNone/>
            </a:pPr>
            <a:endParaRPr lang="it-IT" altLang="it-IT" sz="2200" dirty="0"/>
          </a:p>
          <a:p>
            <a:pPr algn="just" eaLnBrk="1">
              <a:buClrTx/>
              <a:buFontTx/>
              <a:buNone/>
            </a:pPr>
            <a:r>
              <a:rPr lang="it-IT" altLang="it-IT" sz="2200" u="none" dirty="0"/>
              <a:t>a) nomina di un custode dell'azienda o del patrimonio dell'imprenditore individuale</a:t>
            </a:r>
          </a:p>
          <a:p>
            <a:pPr eaLnBrk="1">
              <a:buClrTx/>
              <a:buFontTx/>
              <a:buNone/>
            </a:pPr>
            <a:r>
              <a:rPr lang="it-IT" altLang="it-IT" sz="2200" u="none" dirty="0"/>
              <a:t>b) sequestro giudiziario di documentazione obbligatoria dell'impresa con nomina di un custode</a:t>
            </a:r>
          </a:p>
          <a:p>
            <a:pPr eaLnBrk="1">
              <a:buClrTx/>
              <a:buFontTx/>
              <a:buNone/>
            </a:pPr>
            <a:r>
              <a:rPr lang="it-IT" altLang="it-IT" sz="2200" u="none" dirty="0"/>
              <a:t>c) sequestro conservativo di beni o aziende del debitore con nomina di un amministratore giudiziario</a:t>
            </a:r>
          </a:p>
          <a:p>
            <a:pPr eaLnBrk="1">
              <a:buClrTx/>
              <a:buFontTx/>
              <a:buNone/>
            </a:pPr>
            <a:r>
              <a:rPr lang="it-IT" altLang="it-IT" sz="2200" u="none" dirty="0"/>
              <a:t>d) revoca e temporanea sostituzione dell'organo amministrativo o del liquidatore</a:t>
            </a:r>
          </a:p>
          <a:p>
            <a:pPr eaLnBrk="1">
              <a:buClrTx/>
              <a:buFontTx/>
              <a:buNone/>
            </a:pPr>
            <a:r>
              <a:rPr lang="it-IT" altLang="it-IT" sz="2200" u="none" dirty="0"/>
              <a:t>e) ordine di sospensione o limitazione di pagamenti ai creditori</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ext Box 1">
            <a:extLst>
              <a:ext uri="{FF2B5EF4-FFF2-40B4-BE49-F238E27FC236}">
                <a16:creationId xmlns:a16="http://schemas.microsoft.com/office/drawing/2014/main" id="{5C20D03C-11E8-1CB7-2B6D-8FADF8F0E12B}"/>
              </a:ext>
            </a:extLst>
          </p:cNvPr>
          <p:cNvSpPr txBox="1">
            <a:spLocks noChangeArrowheads="1"/>
          </p:cNvSpPr>
          <p:nvPr/>
        </p:nvSpPr>
        <p:spPr bwMode="auto">
          <a:xfrm>
            <a:off x="1980049" y="273630"/>
            <a:ext cx="8223263" cy="596829"/>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F"/>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lvl1pPr>
              <a:lnSpc>
                <a:spcPct val="93000"/>
              </a:lnSpc>
              <a:spcAft>
                <a:spcPts val="1425"/>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sz="800" u="sng">
                <a:solidFill>
                  <a:srgbClr val="000000"/>
                </a:solidFill>
                <a:latin typeface="Arial" panose="020B0604020202020204" pitchFamily="34" charset="0"/>
                <a:ea typeface="Arial Unicode MS" panose="020B0604020202020204" pitchFamily="34" charset="-128"/>
                <a:cs typeface="Arial Unicode MS" panose="020B0604020202020204" pitchFamily="34" charset="-128"/>
              </a:defRPr>
            </a:lvl1pPr>
            <a:lvl2pPr>
              <a:lnSpc>
                <a:spcPct val="93000"/>
              </a:lnSpc>
              <a:spcAft>
                <a:spcPts val="1138"/>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sz="2600">
                <a:solidFill>
                  <a:srgbClr val="000000"/>
                </a:solidFill>
                <a:latin typeface="Arial" panose="020B0604020202020204" pitchFamily="34" charset="0"/>
                <a:ea typeface="Arial Unicode MS" panose="020B0604020202020204" pitchFamily="34" charset="-128"/>
                <a:cs typeface="Arial Unicode MS" panose="020B0604020202020204" pitchFamily="34" charset="-128"/>
              </a:defRPr>
            </a:lvl2pPr>
            <a:lvl3pPr>
              <a:lnSpc>
                <a:spcPct val="93000"/>
              </a:lnSpc>
              <a:spcAft>
                <a:spcPts val="85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sz="2400">
                <a:solidFill>
                  <a:srgbClr val="000000"/>
                </a:solidFill>
                <a:latin typeface="Arial" panose="020B0604020202020204" pitchFamily="34" charset="0"/>
                <a:ea typeface="Arial Unicode MS" panose="020B0604020202020204" pitchFamily="34" charset="-128"/>
                <a:cs typeface="Arial Unicode MS" panose="020B0604020202020204" pitchFamily="34" charset="-128"/>
              </a:defRPr>
            </a:lvl3pPr>
            <a:lvl4pPr>
              <a:lnSpc>
                <a:spcPct val="93000"/>
              </a:lnSpc>
              <a:spcAft>
                <a:spcPts val="575"/>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sz="2000">
                <a:solidFill>
                  <a:srgbClr val="000000"/>
                </a:solidFill>
                <a:latin typeface="Arial" panose="020B0604020202020204" pitchFamily="34" charset="0"/>
                <a:ea typeface="Arial Unicode MS" panose="020B0604020202020204" pitchFamily="34" charset="-128"/>
                <a:cs typeface="Arial Unicode MS" panose="020B0604020202020204" pitchFamily="34" charset="-128"/>
              </a:defRPr>
            </a:lvl4pPr>
            <a:lvl5pPr>
              <a:lnSpc>
                <a:spcPct val="93000"/>
              </a:lnSpc>
              <a:spcAft>
                <a:spcPts val="288"/>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sz="2000">
                <a:solidFill>
                  <a:srgbClr val="000000"/>
                </a:solidFill>
                <a:latin typeface="Arial" panose="020B0604020202020204" pitchFamily="34" charset="0"/>
                <a:ea typeface="Arial Unicode MS" panose="020B0604020202020204" pitchFamily="34" charset="-128"/>
                <a:cs typeface="Arial Unicode MS" panose="020B0604020202020204" pitchFamily="34" charset="-128"/>
              </a:defRPr>
            </a:lvl5pPr>
            <a:lvl6pPr marL="2514600" indent="-228600" defTabSz="449263" eaLnBrk="0" fontAlgn="base" hangingPunct="0">
              <a:lnSpc>
                <a:spcPct val="93000"/>
              </a:lnSpc>
              <a:spcBef>
                <a:spcPct val="0"/>
              </a:spcBef>
              <a:spcAft>
                <a:spcPts val="288"/>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sz="2000">
                <a:solidFill>
                  <a:srgbClr val="000000"/>
                </a:solidFill>
                <a:latin typeface="Arial" panose="020B0604020202020204" pitchFamily="34" charset="0"/>
                <a:ea typeface="Arial Unicode MS" panose="020B0604020202020204" pitchFamily="34" charset="-128"/>
                <a:cs typeface="Arial Unicode MS" panose="020B0604020202020204" pitchFamily="34" charset="-128"/>
              </a:defRPr>
            </a:lvl6pPr>
            <a:lvl7pPr marL="2971800" indent="-228600" defTabSz="449263" eaLnBrk="0" fontAlgn="base" hangingPunct="0">
              <a:lnSpc>
                <a:spcPct val="93000"/>
              </a:lnSpc>
              <a:spcBef>
                <a:spcPct val="0"/>
              </a:spcBef>
              <a:spcAft>
                <a:spcPts val="288"/>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sz="2000">
                <a:solidFill>
                  <a:srgbClr val="000000"/>
                </a:solidFill>
                <a:latin typeface="Arial" panose="020B0604020202020204" pitchFamily="34" charset="0"/>
                <a:ea typeface="Arial Unicode MS" panose="020B0604020202020204" pitchFamily="34" charset="-128"/>
                <a:cs typeface="Arial Unicode MS" panose="020B0604020202020204" pitchFamily="34" charset="-128"/>
              </a:defRPr>
            </a:lvl7pPr>
            <a:lvl8pPr marL="3429000" indent="-228600" defTabSz="449263" eaLnBrk="0" fontAlgn="base" hangingPunct="0">
              <a:lnSpc>
                <a:spcPct val="93000"/>
              </a:lnSpc>
              <a:spcBef>
                <a:spcPct val="0"/>
              </a:spcBef>
              <a:spcAft>
                <a:spcPts val="288"/>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sz="2000">
                <a:solidFill>
                  <a:srgbClr val="000000"/>
                </a:solidFill>
                <a:latin typeface="Arial" panose="020B0604020202020204" pitchFamily="34" charset="0"/>
                <a:ea typeface="Arial Unicode MS" panose="020B0604020202020204" pitchFamily="34" charset="-128"/>
                <a:cs typeface="Arial Unicode MS" panose="020B0604020202020204" pitchFamily="34" charset="-128"/>
              </a:defRPr>
            </a:lvl8pPr>
            <a:lvl9pPr marL="3886200" indent="-228600" defTabSz="449263" eaLnBrk="0" fontAlgn="base" hangingPunct="0">
              <a:lnSpc>
                <a:spcPct val="93000"/>
              </a:lnSpc>
              <a:spcBef>
                <a:spcPct val="0"/>
              </a:spcBef>
              <a:spcAft>
                <a:spcPts val="288"/>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sz="2000">
                <a:solidFill>
                  <a:srgbClr val="000000"/>
                </a:solidFill>
                <a:latin typeface="Arial" panose="020B0604020202020204" pitchFamily="34" charset="0"/>
                <a:ea typeface="Arial Unicode MS" panose="020B0604020202020204" pitchFamily="34" charset="-128"/>
                <a:cs typeface="Arial Unicode MS" panose="020B0604020202020204" pitchFamily="34" charset="-128"/>
              </a:defRPr>
            </a:lvl9pPr>
          </a:lstStyle>
          <a:p>
            <a:pPr algn="ctr" eaLnBrk="1">
              <a:spcAft>
                <a:spcPct val="0"/>
              </a:spcAft>
              <a:buClrTx/>
              <a:buFontTx/>
              <a:buNone/>
            </a:pPr>
            <a:r>
              <a:rPr lang="it-IT" altLang="it-IT" sz="3200" u="none" dirty="0"/>
              <a:t>Protezione </a:t>
            </a:r>
            <a:r>
              <a:rPr lang="it-IT" altLang="it-IT" sz="3200" i="1" u="none" dirty="0"/>
              <a:t>“di”</a:t>
            </a:r>
            <a:r>
              <a:rPr lang="it-IT" altLang="it-IT" sz="3200" u="none" dirty="0"/>
              <a:t> e </a:t>
            </a:r>
            <a:r>
              <a:rPr lang="it-IT" altLang="it-IT" sz="3200" i="1" u="none" dirty="0"/>
              <a:t>“da”</a:t>
            </a:r>
            <a:r>
              <a:rPr lang="it-IT" altLang="it-IT" sz="3200" u="none" dirty="0"/>
              <a:t> cosa?</a:t>
            </a:r>
          </a:p>
        </p:txBody>
      </p:sp>
      <p:sp>
        <p:nvSpPr>
          <p:cNvPr id="9218" name="Text Box 2">
            <a:extLst>
              <a:ext uri="{FF2B5EF4-FFF2-40B4-BE49-F238E27FC236}">
                <a16:creationId xmlns:a16="http://schemas.microsoft.com/office/drawing/2014/main" id="{5C2CA879-9900-AE8D-08DF-48F87C105D21}"/>
              </a:ext>
            </a:extLst>
          </p:cNvPr>
          <p:cNvSpPr txBox="1">
            <a:spLocks noChangeArrowheads="1"/>
          </p:cNvSpPr>
          <p:nvPr/>
        </p:nvSpPr>
        <p:spPr bwMode="auto">
          <a:xfrm>
            <a:off x="609600" y="870460"/>
            <a:ext cx="10439400" cy="5117082"/>
          </a:xfrm>
          <a:prstGeom prst="rect">
            <a:avLst/>
          </a:prstGeom>
          <a:noFill/>
          <a:ln>
            <a:noFill/>
          </a:ln>
          <a:effectLst/>
        </p:spPr>
        <p:txBody>
          <a:bodyPr lIns="0" tIns="25474" rIns="0" bIns="0"/>
          <a:lstStyle>
            <a:lvl1pPr marL="342900" indent="-307975">
              <a:tabLst>
                <a:tab pos="34290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a:solidFill>
                  <a:srgbClr val="FFFFFF"/>
                </a:solidFill>
                <a:latin typeface="Arial" panose="020B0604020202020204" pitchFamily="34" charset="0"/>
                <a:ea typeface="Arial Unicode MS" panose="020B0604020202020204" pitchFamily="34" charset="-128"/>
                <a:cs typeface="Arial Unicode MS" panose="020B0604020202020204" pitchFamily="34" charset="-128"/>
              </a:defRPr>
            </a:lvl1pPr>
            <a:lvl2pPr>
              <a:tabLst>
                <a:tab pos="34290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a:solidFill>
                  <a:srgbClr val="FFFFFF"/>
                </a:solidFill>
                <a:latin typeface="Arial" panose="020B0604020202020204" pitchFamily="34" charset="0"/>
                <a:ea typeface="Arial Unicode MS" panose="020B0604020202020204" pitchFamily="34" charset="-128"/>
                <a:cs typeface="Arial Unicode MS" panose="020B0604020202020204" pitchFamily="34" charset="-128"/>
              </a:defRPr>
            </a:lvl2pPr>
            <a:lvl3pPr>
              <a:tabLst>
                <a:tab pos="34290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a:solidFill>
                  <a:srgbClr val="FFFFFF"/>
                </a:solidFill>
                <a:latin typeface="Arial" panose="020B0604020202020204" pitchFamily="34" charset="0"/>
                <a:ea typeface="Arial Unicode MS" panose="020B0604020202020204" pitchFamily="34" charset="-128"/>
                <a:cs typeface="Arial Unicode MS" panose="020B0604020202020204" pitchFamily="34" charset="-128"/>
              </a:defRPr>
            </a:lvl3pPr>
            <a:lvl4pPr>
              <a:tabLst>
                <a:tab pos="34290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a:solidFill>
                  <a:srgbClr val="FFFFFF"/>
                </a:solidFill>
                <a:latin typeface="Arial" panose="020B0604020202020204" pitchFamily="34" charset="0"/>
                <a:ea typeface="Arial Unicode MS" panose="020B0604020202020204" pitchFamily="34" charset="-128"/>
                <a:cs typeface="Arial Unicode MS" panose="020B0604020202020204" pitchFamily="34" charset="-128"/>
              </a:defRPr>
            </a:lvl4pPr>
            <a:lvl5pPr>
              <a:tabLst>
                <a:tab pos="34290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a:solidFill>
                  <a:srgbClr val="FFFFFF"/>
                </a:solidFill>
                <a:latin typeface="Arial" panose="020B0604020202020204" pitchFamily="34" charset="0"/>
                <a:ea typeface="Arial Unicode MS" panose="020B0604020202020204" pitchFamily="34" charset="-128"/>
                <a:cs typeface="Arial Unicode MS" panose="020B0604020202020204" pitchFamily="34" charset="-128"/>
              </a:defRPr>
            </a:lvl5pPr>
            <a:lvl6pPr marL="2514600" indent="-228600" defTabSz="449263" eaLnBrk="0" fontAlgn="base" hangingPunct="0">
              <a:spcBef>
                <a:spcPct val="0"/>
              </a:spcBef>
              <a:spcAft>
                <a:spcPct val="0"/>
              </a:spcAft>
              <a:buClr>
                <a:srgbClr val="000000"/>
              </a:buClr>
              <a:buSzPct val="100000"/>
              <a:buFont typeface="Times New Roman" panose="02020603050405020304" pitchFamily="18" charset="0"/>
              <a:tabLst>
                <a:tab pos="34290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a:solidFill>
                  <a:srgbClr val="FFFFFF"/>
                </a:solidFill>
                <a:latin typeface="Arial" panose="020B0604020202020204" pitchFamily="34" charset="0"/>
                <a:ea typeface="Arial Unicode MS" panose="020B0604020202020204" pitchFamily="34" charset="-128"/>
                <a:cs typeface="Arial Unicode MS" panose="020B0604020202020204" pitchFamily="34" charset="-128"/>
              </a:defRPr>
            </a:lvl6pPr>
            <a:lvl7pPr marL="2971800" indent="-228600" defTabSz="449263" eaLnBrk="0" fontAlgn="base" hangingPunct="0">
              <a:spcBef>
                <a:spcPct val="0"/>
              </a:spcBef>
              <a:spcAft>
                <a:spcPct val="0"/>
              </a:spcAft>
              <a:buClr>
                <a:srgbClr val="000000"/>
              </a:buClr>
              <a:buSzPct val="100000"/>
              <a:buFont typeface="Times New Roman" panose="02020603050405020304" pitchFamily="18" charset="0"/>
              <a:tabLst>
                <a:tab pos="34290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a:solidFill>
                  <a:srgbClr val="FFFFFF"/>
                </a:solidFill>
                <a:latin typeface="Arial" panose="020B0604020202020204" pitchFamily="34" charset="0"/>
                <a:ea typeface="Arial Unicode MS" panose="020B0604020202020204" pitchFamily="34" charset="-128"/>
                <a:cs typeface="Arial Unicode MS" panose="020B0604020202020204" pitchFamily="34" charset="-128"/>
              </a:defRPr>
            </a:lvl7pPr>
            <a:lvl8pPr marL="3429000" indent="-228600" defTabSz="449263" eaLnBrk="0" fontAlgn="base" hangingPunct="0">
              <a:spcBef>
                <a:spcPct val="0"/>
              </a:spcBef>
              <a:spcAft>
                <a:spcPct val="0"/>
              </a:spcAft>
              <a:buClr>
                <a:srgbClr val="000000"/>
              </a:buClr>
              <a:buSzPct val="100000"/>
              <a:buFont typeface="Times New Roman" panose="02020603050405020304" pitchFamily="18" charset="0"/>
              <a:tabLst>
                <a:tab pos="34290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a:solidFill>
                  <a:srgbClr val="FFFFFF"/>
                </a:solidFill>
                <a:latin typeface="Arial" panose="020B0604020202020204" pitchFamily="34" charset="0"/>
                <a:ea typeface="Arial Unicode MS" panose="020B0604020202020204" pitchFamily="34" charset="-128"/>
                <a:cs typeface="Arial Unicode MS" panose="020B0604020202020204" pitchFamily="34" charset="-128"/>
              </a:defRPr>
            </a:lvl8pPr>
            <a:lvl9pPr marL="3886200" indent="-228600" defTabSz="449263" eaLnBrk="0" fontAlgn="base" hangingPunct="0">
              <a:spcBef>
                <a:spcPct val="0"/>
              </a:spcBef>
              <a:spcAft>
                <a:spcPct val="0"/>
              </a:spcAft>
              <a:buClr>
                <a:srgbClr val="000000"/>
              </a:buClr>
              <a:buSzPct val="100000"/>
              <a:buFont typeface="Times New Roman" panose="02020603050405020304" pitchFamily="18" charset="0"/>
              <a:tabLst>
                <a:tab pos="34290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a:solidFill>
                  <a:srgbClr val="FFFFFF"/>
                </a:solidFill>
                <a:latin typeface="Arial" panose="020B0604020202020204" pitchFamily="34" charset="0"/>
                <a:ea typeface="Arial Unicode MS" panose="020B0604020202020204" pitchFamily="34" charset="-128"/>
                <a:cs typeface="Arial Unicode MS" panose="020B0604020202020204" pitchFamily="34" charset="-128"/>
              </a:defRPr>
            </a:lvl9pPr>
          </a:lstStyle>
          <a:p>
            <a:pPr algn="just">
              <a:lnSpc>
                <a:spcPct val="93000"/>
              </a:lnSpc>
              <a:spcAft>
                <a:spcPts val="1293"/>
              </a:spcAft>
              <a:buSzPct val="100000"/>
              <a:defRPr/>
            </a:pPr>
            <a:r>
              <a:rPr lang="it-IT" sz="1800" dirty="0">
                <a:solidFill>
                  <a:schemeClr val="tx1"/>
                </a:solidFill>
                <a:effectLst/>
                <a:ea typeface="Calibri" panose="020F0502020204030204" pitchFamily="34" charset="0"/>
                <a:cs typeface="Arial" panose="020B0604020202020204" pitchFamily="34" charset="0"/>
              </a:rPr>
              <a:t>L’imprenditore può chiedere, </a:t>
            </a:r>
            <a:r>
              <a:rPr lang="it-IT" sz="1800" dirty="0">
                <a:solidFill>
                  <a:schemeClr val="tx1"/>
                </a:solidFill>
                <a:effectLst/>
                <a:highlight>
                  <a:srgbClr val="FFFF00"/>
                </a:highlight>
                <a:ea typeface="Calibri" panose="020F0502020204030204" pitchFamily="34" charset="0"/>
                <a:cs typeface="Arial" panose="020B0604020202020204" pitchFamily="34" charset="0"/>
              </a:rPr>
              <a:t>con l’istanza di nomina dell’esperto </a:t>
            </a:r>
            <a:r>
              <a:rPr lang="it-IT" sz="1800" dirty="0">
                <a:solidFill>
                  <a:schemeClr val="tx1"/>
                </a:solidFill>
                <a:effectLst/>
                <a:ea typeface="Calibri" panose="020F0502020204030204" pitchFamily="34" charset="0"/>
                <a:cs typeface="Arial" panose="020B0604020202020204" pitchFamily="34" charset="0"/>
              </a:rPr>
              <a:t>o con successiva istanza presentata con le modalità di cui all’art. 17, comma 1, l’applicazione di misure protettive del patrimonio. </a:t>
            </a:r>
          </a:p>
          <a:p>
            <a:pPr algn="just">
              <a:lnSpc>
                <a:spcPct val="93000"/>
              </a:lnSpc>
              <a:spcAft>
                <a:spcPts val="1293"/>
              </a:spcAft>
              <a:buSzPct val="100000"/>
              <a:defRPr/>
            </a:pPr>
            <a:r>
              <a:rPr lang="it-IT" sz="1800" dirty="0">
                <a:solidFill>
                  <a:schemeClr val="tx1"/>
                </a:solidFill>
                <a:effectLst/>
                <a:highlight>
                  <a:srgbClr val="FFFF00"/>
                </a:highlight>
                <a:ea typeface="Calibri" panose="020F0502020204030204" pitchFamily="34" charset="0"/>
                <a:cs typeface="Arial" panose="020B0604020202020204" pitchFamily="34" charset="0"/>
              </a:rPr>
              <a:t>L'istanza</a:t>
            </a:r>
            <a:r>
              <a:rPr lang="it-IT" sz="1800" dirty="0">
                <a:solidFill>
                  <a:schemeClr val="tx1"/>
                </a:solidFill>
                <a:effectLst/>
                <a:ea typeface="Calibri" panose="020F0502020204030204" pitchFamily="34" charset="0"/>
                <a:cs typeface="Arial" panose="020B0604020202020204" pitchFamily="34" charset="0"/>
              </a:rPr>
              <a:t> di applicazione di misure protettive </a:t>
            </a:r>
            <a:r>
              <a:rPr lang="it-IT" sz="1800" dirty="0">
                <a:solidFill>
                  <a:schemeClr val="tx1"/>
                </a:solidFill>
                <a:effectLst/>
                <a:highlight>
                  <a:srgbClr val="FFFF00"/>
                </a:highlight>
                <a:ea typeface="Calibri" panose="020F0502020204030204" pitchFamily="34" charset="0"/>
                <a:cs typeface="Arial" panose="020B0604020202020204" pitchFamily="34" charset="0"/>
              </a:rPr>
              <a:t>è pubblicata nel registro delle imprese </a:t>
            </a:r>
            <a:r>
              <a:rPr lang="it-IT" sz="1800" dirty="0">
                <a:solidFill>
                  <a:schemeClr val="tx1"/>
                </a:solidFill>
                <a:effectLst/>
                <a:ea typeface="Calibri" panose="020F0502020204030204" pitchFamily="34" charset="0"/>
                <a:cs typeface="Arial" panose="020B0604020202020204" pitchFamily="34" charset="0"/>
              </a:rPr>
              <a:t>unitamente all’accettazione dell’esperto </a:t>
            </a:r>
          </a:p>
          <a:p>
            <a:pPr algn="just">
              <a:lnSpc>
                <a:spcPct val="93000"/>
              </a:lnSpc>
              <a:spcAft>
                <a:spcPts val="1293"/>
              </a:spcAft>
              <a:buSzPct val="100000"/>
              <a:defRPr/>
            </a:pPr>
            <a:r>
              <a:rPr lang="it-IT" sz="1800" dirty="0">
                <a:solidFill>
                  <a:schemeClr val="tx1"/>
                </a:solidFill>
                <a:effectLst/>
                <a:ea typeface="Calibri" panose="020F0502020204030204" pitchFamily="34" charset="0"/>
                <a:cs typeface="Arial" panose="020B0604020202020204" pitchFamily="34" charset="0"/>
              </a:rPr>
              <a:t>e, </a:t>
            </a:r>
            <a:r>
              <a:rPr lang="it-IT" sz="1800" b="1" dirty="0">
                <a:solidFill>
                  <a:schemeClr val="tx1"/>
                </a:solidFill>
                <a:effectLst/>
                <a:ea typeface="Calibri" panose="020F0502020204030204" pitchFamily="34" charset="0"/>
                <a:cs typeface="Arial" panose="020B0604020202020204" pitchFamily="34" charset="0"/>
              </a:rPr>
              <a:t>dal giorno della pubblicazione</a:t>
            </a:r>
            <a:r>
              <a:rPr lang="it-IT" sz="1800" dirty="0">
                <a:solidFill>
                  <a:schemeClr val="tx1"/>
                </a:solidFill>
                <a:effectLst/>
                <a:ea typeface="Calibri" panose="020F0502020204030204" pitchFamily="34" charset="0"/>
                <a:cs typeface="Arial" panose="020B0604020202020204" pitchFamily="34" charset="0"/>
              </a:rPr>
              <a:t>, </a:t>
            </a:r>
            <a:r>
              <a:rPr lang="it-IT" sz="1800" b="1" dirty="0">
                <a:solidFill>
                  <a:srgbClr val="FF0000"/>
                </a:solidFill>
                <a:effectLst/>
                <a:ea typeface="Calibri" panose="020F0502020204030204" pitchFamily="34" charset="0"/>
                <a:cs typeface="Arial" panose="020B0604020202020204" pitchFamily="34" charset="0"/>
              </a:rPr>
              <a:t>i creditori interessati</a:t>
            </a:r>
            <a:endParaRPr lang="it-IT" sz="1800" dirty="0">
              <a:solidFill>
                <a:schemeClr val="tx1"/>
              </a:solidFill>
              <a:effectLst/>
              <a:ea typeface="Calibri" panose="020F0502020204030204" pitchFamily="34" charset="0"/>
              <a:cs typeface="Arial" panose="020B0604020202020204" pitchFamily="34" charset="0"/>
            </a:endParaRPr>
          </a:p>
          <a:p>
            <a:pPr algn="just">
              <a:lnSpc>
                <a:spcPct val="93000"/>
              </a:lnSpc>
              <a:spcAft>
                <a:spcPts val="1293"/>
              </a:spcAft>
              <a:buSzPct val="100000"/>
              <a:buFontTx/>
              <a:buChar char="-"/>
              <a:defRPr/>
            </a:pPr>
            <a:r>
              <a:rPr lang="it-IT" sz="1800" dirty="0">
                <a:solidFill>
                  <a:schemeClr val="tx1"/>
                </a:solidFill>
                <a:effectLst/>
                <a:ea typeface="Calibri" panose="020F0502020204030204" pitchFamily="34" charset="0"/>
                <a:cs typeface="Arial" panose="020B0604020202020204" pitchFamily="34" charset="0"/>
              </a:rPr>
              <a:t>non possono acquisire diritti di prelazione se non concordati con l’imprenditore </a:t>
            </a:r>
          </a:p>
          <a:p>
            <a:pPr algn="just">
              <a:lnSpc>
                <a:spcPct val="93000"/>
              </a:lnSpc>
              <a:spcAft>
                <a:spcPts val="1293"/>
              </a:spcAft>
              <a:buSzPct val="100000"/>
              <a:buFontTx/>
              <a:buChar char="-"/>
              <a:defRPr/>
            </a:pPr>
            <a:r>
              <a:rPr lang="it-IT" sz="1800" dirty="0">
                <a:solidFill>
                  <a:schemeClr val="tx1"/>
                </a:solidFill>
                <a:effectLst/>
                <a:ea typeface="Calibri" panose="020F0502020204030204" pitchFamily="34" charset="0"/>
                <a:cs typeface="Arial" panose="020B0604020202020204" pitchFamily="34" charset="0"/>
              </a:rPr>
              <a:t>né possono iniziare o proseguire azioni esecutive e cautelari sul suo patrimonio o sui beni e sui diritti con i quali viene esercitata l’attività di impresa</a:t>
            </a:r>
            <a:r>
              <a:rPr lang="it-IT" dirty="0">
                <a:solidFill>
                  <a:schemeClr val="tx1"/>
                </a:solidFill>
                <a:ea typeface="Calibri" panose="020F0502020204030204" pitchFamily="34" charset="0"/>
                <a:cs typeface="Arial" panose="020B0604020202020204" pitchFamily="34" charset="0"/>
              </a:rPr>
              <a:t> (prescrizione sospesa; no decadenze)</a:t>
            </a:r>
            <a:endParaRPr lang="it-IT" sz="1800" dirty="0">
              <a:solidFill>
                <a:schemeClr val="tx1"/>
              </a:solidFill>
              <a:effectLst/>
              <a:ea typeface="Calibri" panose="020F0502020204030204" pitchFamily="34" charset="0"/>
              <a:cs typeface="Arial" panose="020B0604020202020204" pitchFamily="34" charset="0"/>
            </a:endParaRPr>
          </a:p>
          <a:p>
            <a:pPr algn="just">
              <a:lnSpc>
                <a:spcPct val="93000"/>
              </a:lnSpc>
              <a:spcAft>
                <a:spcPts val="1293"/>
              </a:spcAft>
              <a:buSzPct val="100000"/>
              <a:buFontTx/>
              <a:buChar char="-"/>
              <a:defRPr/>
            </a:pPr>
            <a:r>
              <a:rPr lang="it-IT" b="1" dirty="0">
                <a:solidFill>
                  <a:schemeClr val="tx1"/>
                </a:solidFill>
                <a:ea typeface="Calibri" panose="020F0502020204030204" pitchFamily="34" charset="0"/>
                <a:cs typeface="Arial" panose="020B0604020202020204" pitchFamily="34" charset="0"/>
              </a:rPr>
              <a:t>n</a:t>
            </a:r>
            <a:r>
              <a:rPr lang="it-IT" sz="1800" b="1" dirty="0">
                <a:solidFill>
                  <a:schemeClr val="tx1"/>
                </a:solidFill>
                <a:effectLst/>
                <a:ea typeface="Calibri" panose="020F0502020204030204" pitchFamily="34" charset="0"/>
                <a:cs typeface="Arial" panose="020B0604020202020204" pitchFamily="34" charset="0"/>
              </a:rPr>
              <a:t>on</a:t>
            </a:r>
            <a:r>
              <a:rPr lang="it-IT" sz="1800" dirty="0">
                <a:solidFill>
                  <a:schemeClr val="tx1"/>
                </a:solidFill>
                <a:effectLst/>
                <a:ea typeface="Calibri" panose="020F0502020204030204" pitchFamily="34" charset="0"/>
                <a:cs typeface="Arial" panose="020B0604020202020204" pitchFamily="34" charset="0"/>
              </a:rPr>
              <a:t> sono inibiti i pagamenti</a:t>
            </a:r>
            <a:r>
              <a:rPr lang="it-IT" sz="2000" dirty="0">
                <a:solidFill>
                  <a:schemeClr val="tx1"/>
                </a:solidFill>
                <a:effectLst/>
                <a:cs typeface="Arial" panose="020B0604020202020204" pitchFamily="34" charset="0"/>
              </a:rPr>
              <a:t> </a:t>
            </a:r>
          </a:p>
          <a:p>
            <a:pPr algn="just">
              <a:lnSpc>
                <a:spcPct val="93000"/>
              </a:lnSpc>
              <a:spcAft>
                <a:spcPts val="1293"/>
              </a:spcAft>
              <a:buSzPct val="100000"/>
              <a:buFontTx/>
              <a:buChar char="-"/>
              <a:defRPr/>
            </a:pPr>
            <a:r>
              <a:rPr lang="it-IT" altLang="it-IT" dirty="0">
                <a:solidFill>
                  <a:srgbClr val="FF0000"/>
                </a:solidFill>
                <a:cs typeface="Arial" panose="020B0604020202020204" pitchFamily="34" charset="0"/>
              </a:rPr>
              <a:t>sono esclusi dalle misure protettive i diritti di credito dei lavoratori</a:t>
            </a:r>
          </a:p>
          <a:p>
            <a:pPr algn="just">
              <a:lnSpc>
                <a:spcPct val="93000"/>
              </a:lnSpc>
              <a:spcAft>
                <a:spcPts val="1293"/>
              </a:spcAft>
              <a:buSzPct val="100000"/>
              <a:defRPr/>
            </a:pPr>
            <a:r>
              <a:rPr lang="it-IT" altLang="it-IT" sz="1996" dirty="0">
                <a:solidFill>
                  <a:srgbClr val="000000"/>
                </a:solidFill>
              </a:rPr>
              <a:t>Protezione </a:t>
            </a:r>
            <a:r>
              <a:rPr lang="it-IT" altLang="it-IT" sz="1996" dirty="0">
                <a:solidFill>
                  <a:schemeClr val="tx1"/>
                </a:solidFill>
              </a:rPr>
              <a:t>del patrimonio dell'imprenditore:</a:t>
            </a:r>
          </a:p>
          <a:p>
            <a:pPr marL="309639" indent="-280836" algn="just">
              <a:lnSpc>
                <a:spcPct val="93000"/>
              </a:lnSpc>
              <a:spcAft>
                <a:spcPts val="1293"/>
              </a:spcAft>
              <a:buClr>
                <a:srgbClr val="000000"/>
              </a:buClr>
              <a:buSzPct val="45000"/>
              <a:buFont typeface="StarSymbol" charset="0"/>
              <a:buChar char="●"/>
              <a:defRPr/>
            </a:pPr>
            <a:r>
              <a:rPr lang="it-IT" altLang="it-IT" sz="1996" dirty="0">
                <a:solidFill>
                  <a:schemeClr val="tx1"/>
                </a:solidFill>
              </a:rPr>
              <a:t>dalle azioni esecutive e cautelari dei creditori</a:t>
            </a:r>
          </a:p>
          <a:p>
            <a:pPr marL="309639" indent="-280836" algn="just">
              <a:lnSpc>
                <a:spcPct val="93000"/>
              </a:lnSpc>
              <a:spcAft>
                <a:spcPts val="1293"/>
              </a:spcAft>
              <a:buClr>
                <a:srgbClr val="000000"/>
              </a:buClr>
              <a:buSzPct val="45000"/>
              <a:buFont typeface="StarSymbol" charset="0"/>
              <a:buChar char="●"/>
              <a:defRPr/>
            </a:pPr>
            <a:r>
              <a:rPr lang="it-IT" sz="2000" dirty="0">
                <a:solidFill>
                  <a:schemeClr val="tx1"/>
                </a:solidFill>
                <a:ea typeface="Calibri" panose="020F0502020204030204" pitchFamily="34" charset="0"/>
                <a:cs typeface="Arial" panose="020B0604020202020204" pitchFamily="34" charset="0"/>
              </a:rPr>
              <a:t>da</a:t>
            </a:r>
            <a:r>
              <a:rPr lang="it-IT" sz="2000" dirty="0">
                <a:solidFill>
                  <a:schemeClr val="tx1"/>
                </a:solidFill>
                <a:effectLst/>
                <a:ea typeface="Calibri" panose="020F0502020204030204" pitchFamily="34" charset="0"/>
                <a:cs typeface="Arial" panose="020B0604020202020204" pitchFamily="34" charset="0"/>
              </a:rPr>
              <a:t>lle iscrizioni di ipoteche giudiziali o legali</a:t>
            </a:r>
            <a:r>
              <a:rPr lang="it-IT" sz="2000" dirty="0">
                <a:solidFill>
                  <a:schemeClr val="tx1"/>
                </a:solidFill>
                <a:effectLst/>
                <a:cs typeface="Arial" panose="020B0604020202020204" pitchFamily="34" charset="0"/>
              </a:rPr>
              <a:t> </a:t>
            </a:r>
            <a:endParaRPr lang="it-IT" altLang="it-IT" sz="2000" dirty="0">
              <a:solidFill>
                <a:schemeClr val="tx1"/>
              </a:solidFill>
              <a:cs typeface="Arial" panose="020B0604020202020204" pitchFamily="34" charset="0"/>
            </a:endParaRPr>
          </a:p>
          <a:p>
            <a:pPr algn="ctr">
              <a:lnSpc>
                <a:spcPct val="93000"/>
              </a:lnSpc>
              <a:spcAft>
                <a:spcPts val="1293"/>
              </a:spcAft>
              <a:buSzPct val="100000"/>
              <a:defRPr/>
            </a:pPr>
            <a:r>
              <a:rPr lang="it-IT" altLang="it-IT" sz="1996" dirty="0">
                <a:solidFill>
                  <a:srgbClr val="000000"/>
                </a:solidFill>
              </a:rPr>
              <a:t>“sin dalla fase delle trattative”     [ art. 2, </a:t>
            </a:r>
            <a:r>
              <a:rPr lang="it-IT" altLang="it-IT" sz="1996" dirty="0" err="1">
                <a:solidFill>
                  <a:srgbClr val="000000"/>
                </a:solidFill>
              </a:rPr>
              <a:t>lett</a:t>
            </a:r>
            <a:r>
              <a:rPr lang="it-IT" altLang="it-IT" sz="1996" dirty="0">
                <a:solidFill>
                  <a:srgbClr val="000000"/>
                </a:solidFill>
              </a:rPr>
              <a:t>. </a:t>
            </a:r>
            <a:r>
              <a:rPr lang="it-IT" altLang="it-IT" sz="1996" dirty="0" err="1">
                <a:solidFill>
                  <a:srgbClr val="000000"/>
                </a:solidFill>
              </a:rPr>
              <a:t>p</a:t>
            </a:r>
            <a:r>
              <a:rPr lang="it-IT" altLang="it-IT" sz="1996" dirty="0">
                <a:solidFill>
                  <a:srgbClr val="000000"/>
                </a:solidFill>
              </a:rPr>
              <a:t>)]</a:t>
            </a:r>
          </a:p>
          <a:p>
            <a:pPr algn="just">
              <a:lnSpc>
                <a:spcPct val="93000"/>
              </a:lnSpc>
              <a:spcAft>
                <a:spcPts val="1293"/>
              </a:spcAft>
              <a:buSzPct val="100000"/>
              <a:defRPr/>
            </a:pPr>
            <a:endParaRPr lang="it-IT" altLang="it-IT" sz="1996" u="sng" dirty="0">
              <a:solidFill>
                <a:srgbClr val="000000"/>
              </a:solidFill>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Text Box 1">
            <a:extLst>
              <a:ext uri="{FF2B5EF4-FFF2-40B4-BE49-F238E27FC236}">
                <a16:creationId xmlns:a16="http://schemas.microsoft.com/office/drawing/2014/main" id="{DE85B7F7-E919-7A85-71A2-DEA9E69BB2B8}"/>
              </a:ext>
            </a:extLst>
          </p:cNvPr>
          <p:cNvSpPr txBox="1">
            <a:spLocks noChangeArrowheads="1"/>
          </p:cNvSpPr>
          <p:nvPr/>
        </p:nvSpPr>
        <p:spPr bwMode="auto">
          <a:xfrm>
            <a:off x="1980049" y="273629"/>
            <a:ext cx="8220383" cy="113628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F"/>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lvl1pPr>
              <a:lnSpc>
                <a:spcPct val="93000"/>
              </a:lnSpc>
              <a:spcAft>
                <a:spcPts val="1425"/>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sz="800" u="sng">
                <a:solidFill>
                  <a:srgbClr val="000000"/>
                </a:solidFill>
                <a:latin typeface="Arial" panose="020B0604020202020204" pitchFamily="34" charset="0"/>
                <a:ea typeface="Arial Unicode MS" panose="020B0604020202020204" pitchFamily="34" charset="-128"/>
                <a:cs typeface="Arial Unicode MS" panose="020B0604020202020204" pitchFamily="34" charset="-128"/>
              </a:defRPr>
            </a:lvl1pPr>
            <a:lvl2pPr>
              <a:lnSpc>
                <a:spcPct val="93000"/>
              </a:lnSpc>
              <a:spcAft>
                <a:spcPts val="1138"/>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sz="2600">
                <a:solidFill>
                  <a:srgbClr val="000000"/>
                </a:solidFill>
                <a:latin typeface="Arial" panose="020B0604020202020204" pitchFamily="34" charset="0"/>
                <a:ea typeface="Arial Unicode MS" panose="020B0604020202020204" pitchFamily="34" charset="-128"/>
                <a:cs typeface="Arial Unicode MS" panose="020B0604020202020204" pitchFamily="34" charset="-128"/>
              </a:defRPr>
            </a:lvl2pPr>
            <a:lvl3pPr>
              <a:lnSpc>
                <a:spcPct val="93000"/>
              </a:lnSpc>
              <a:spcAft>
                <a:spcPts val="85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sz="2400">
                <a:solidFill>
                  <a:srgbClr val="000000"/>
                </a:solidFill>
                <a:latin typeface="Arial" panose="020B0604020202020204" pitchFamily="34" charset="0"/>
                <a:ea typeface="Arial Unicode MS" panose="020B0604020202020204" pitchFamily="34" charset="-128"/>
                <a:cs typeface="Arial Unicode MS" panose="020B0604020202020204" pitchFamily="34" charset="-128"/>
              </a:defRPr>
            </a:lvl3pPr>
            <a:lvl4pPr>
              <a:lnSpc>
                <a:spcPct val="93000"/>
              </a:lnSpc>
              <a:spcAft>
                <a:spcPts val="575"/>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sz="2000">
                <a:solidFill>
                  <a:srgbClr val="000000"/>
                </a:solidFill>
                <a:latin typeface="Arial" panose="020B0604020202020204" pitchFamily="34" charset="0"/>
                <a:ea typeface="Arial Unicode MS" panose="020B0604020202020204" pitchFamily="34" charset="-128"/>
                <a:cs typeface="Arial Unicode MS" panose="020B0604020202020204" pitchFamily="34" charset="-128"/>
              </a:defRPr>
            </a:lvl4pPr>
            <a:lvl5pPr>
              <a:lnSpc>
                <a:spcPct val="93000"/>
              </a:lnSpc>
              <a:spcAft>
                <a:spcPts val="288"/>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sz="2000">
                <a:solidFill>
                  <a:srgbClr val="000000"/>
                </a:solidFill>
                <a:latin typeface="Arial" panose="020B0604020202020204" pitchFamily="34" charset="0"/>
                <a:ea typeface="Arial Unicode MS" panose="020B0604020202020204" pitchFamily="34" charset="-128"/>
                <a:cs typeface="Arial Unicode MS" panose="020B0604020202020204" pitchFamily="34" charset="-128"/>
              </a:defRPr>
            </a:lvl5pPr>
            <a:lvl6pPr marL="2514600" indent="-228600" defTabSz="449263" eaLnBrk="0" fontAlgn="base" hangingPunct="0">
              <a:lnSpc>
                <a:spcPct val="93000"/>
              </a:lnSpc>
              <a:spcBef>
                <a:spcPct val="0"/>
              </a:spcBef>
              <a:spcAft>
                <a:spcPts val="288"/>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sz="2000">
                <a:solidFill>
                  <a:srgbClr val="000000"/>
                </a:solidFill>
                <a:latin typeface="Arial" panose="020B0604020202020204" pitchFamily="34" charset="0"/>
                <a:ea typeface="Arial Unicode MS" panose="020B0604020202020204" pitchFamily="34" charset="-128"/>
                <a:cs typeface="Arial Unicode MS" panose="020B0604020202020204" pitchFamily="34" charset="-128"/>
              </a:defRPr>
            </a:lvl6pPr>
            <a:lvl7pPr marL="2971800" indent="-228600" defTabSz="449263" eaLnBrk="0" fontAlgn="base" hangingPunct="0">
              <a:lnSpc>
                <a:spcPct val="93000"/>
              </a:lnSpc>
              <a:spcBef>
                <a:spcPct val="0"/>
              </a:spcBef>
              <a:spcAft>
                <a:spcPts val="288"/>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sz="2000">
                <a:solidFill>
                  <a:srgbClr val="000000"/>
                </a:solidFill>
                <a:latin typeface="Arial" panose="020B0604020202020204" pitchFamily="34" charset="0"/>
                <a:ea typeface="Arial Unicode MS" panose="020B0604020202020204" pitchFamily="34" charset="-128"/>
                <a:cs typeface="Arial Unicode MS" panose="020B0604020202020204" pitchFamily="34" charset="-128"/>
              </a:defRPr>
            </a:lvl7pPr>
            <a:lvl8pPr marL="3429000" indent="-228600" defTabSz="449263" eaLnBrk="0" fontAlgn="base" hangingPunct="0">
              <a:lnSpc>
                <a:spcPct val="93000"/>
              </a:lnSpc>
              <a:spcBef>
                <a:spcPct val="0"/>
              </a:spcBef>
              <a:spcAft>
                <a:spcPts val="288"/>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sz="2000">
                <a:solidFill>
                  <a:srgbClr val="000000"/>
                </a:solidFill>
                <a:latin typeface="Arial" panose="020B0604020202020204" pitchFamily="34" charset="0"/>
                <a:ea typeface="Arial Unicode MS" panose="020B0604020202020204" pitchFamily="34" charset="-128"/>
                <a:cs typeface="Arial Unicode MS" panose="020B0604020202020204" pitchFamily="34" charset="-128"/>
              </a:defRPr>
            </a:lvl8pPr>
            <a:lvl9pPr marL="3886200" indent="-228600" defTabSz="449263" eaLnBrk="0" fontAlgn="base" hangingPunct="0">
              <a:lnSpc>
                <a:spcPct val="93000"/>
              </a:lnSpc>
              <a:spcBef>
                <a:spcPct val="0"/>
              </a:spcBef>
              <a:spcAft>
                <a:spcPts val="288"/>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sz="2000">
                <a:solidFill>
                  <a:srgbClr val="000000"/>
                </a:solidFill>
                <a:latin typeface="Arial" panose="020B0604020202020204" pitchFamily="34" charset="0"/>
                <a:ea typeface="Arial Unicode MS" panose="020B0604020202020204" pitchFamily="34" charset="-128"/>
                <a:cs typeface="Arial Unicode MS" panose="020B0604020202020204" pitchFamily="34" charset="-128"/>
              </a:defRPr>
            </a:lvl9pPr>
          </a:lstStyle>
          <a:p>
            <a:pPr algn="ctr" eaLnBrk="1">
              <a:spcAft>
                <a:spcPct val="0"/>
              </a:spcAft>
              <a:buClrTx/>
              <a:buFontTx/>
              <a:buNone/>
            </a:pPr>
            <a:r>
              <a:rPr lang="it-IT" altLang="it-IT" sz="2903" u="none" dirty="0"/>
              <a:t>La protezione della continuità aziendale</a:t>
            </a:r>
          </a:p>
        </p:txBody>
      </p:sp>
      <p:sp>
        <p:nvSpPr>
          <p:cNvPr id="32771" name="Text Box 2">
            <a:extLst>
              <a:ext uri="{FF2B5EF4-FFF2-40B4-BE49-F238E27FC236}">
                <a16:creationId xmlns:a16="http://schemas.microsoft.com/office/drawing/2014/main" id="{7675D83D-79E2-F3C0-FCB6-A881D5BAE9D9}"/>
              </a:ext>
            </a:extLst>
          </p:cNvPr>
          <p:cNvSpPr txBox="1">
            <a:spLocks noChangeArrowheads="1"/>
          </p:cNvSpPr>
          <p:nvPr/>
        </p:nvSpPr>
        <p:spPr bwMode="auto">
          <a:xfrm>
            <a:off x="375240" y="1128358"/>
            <a:ext cx="11429999" cy="504384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F"/>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25474" rIns="0" bIns="0"/>
          <a:lstStyle>
            <a:lvl1pPr marL="342900" indent="-311150">
              <a:lnSpc>
                <a:spcPct val="93000"/>
              </a:lnSpc>
              <a:spcAft>
                <a:spcPts val="1425"/>
              </a:spcAft>
              <a:buClr>
                <a:srgbClr val="000000"/>
              </a:buClr>
              <a:buSzPct val="100000"/>
              <a:buFont typeface="Times New Roman" panose="02020603050405020304" pitchFamily="18" charset="0"/>
              <a:tabLst>
                <a:tab pos="34290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sz="800" u="sng">
                <a:solidFill>
                  <a:srgbClr val="000000"/>
                </a:solidFill>
                <a:latin typeface="Arial" panose="020B0604020202020204" pitchFamily="34" charset="0"/>
                <a:ea typeface="Arial Unicode MS" panose="020B0604020202020204" pitchFamily="34" charset="-128"/>
                <a:cs typeface="Arial Unicode MS" panose="020B0604020202020204" pitchFamily="34" charset="-128"/>
              </a:defRPr>
            </a:lvl1pPr>
            <a:lvl2pPr>
              <a:lnSpc>
                <a:spcPct val="93000"/>
              </a:lnSpc>
              <a:spcAft>
                <a:spcPts val="1138"/>
              </a:spcAft>
              <a:buClr>
                <a:srgbClr val="000000"/>
              </a:buClr>
              <a:buSzPct val="100000"/>
              <a:buFont typeface="Times New Roman" panose="02020603050405020304" pitchFamily="18" charset="0"/>
              <a:tabLst>
                <a:tab pos="34290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sz="2600">
                <a:solidFill>
                  <a:srgbClr val="000000"/>
                </a:solidFill>
                <a:latin typeface="Arial" panose="020B0604020202020204" pitchFamily="34" charset="0"/>
                <a:ea typeface="Arial Unicode MS" panose="020B0604020202020204" pitchFamily="34" charset="-128"/>
                <a:cs typeface="Arial Unicode MS" panose="020B0604020202020204" pitchFamily="34" charset="-128"/>
              </a:defRPr>
            </a:lvl2pPr>
            <a:lvl3pPr>
              <a:lnSpc>
                <a:spcPct val="93000"/>
              </a:lnSpc>
              <a:spcAft>
                <a:spcPts val="850"/>
              </a:spcAft>
              <a:buClr>
                <a:srgbClr val="000000"/>
              </a:buClr>
              <a:buSzPct val="100000"/>
              <a:buFont typeface="Times New Roman" panose="02020603050405020304" pitchFamily="18" charset="0"/>
              <a:tabLst>
                <a:tab pos="34290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sz="2400">
                <a:solidFill>
                  <a:srgbClr val="000000"/>
                </a:solidFill>
                <a:latin typeface="Arial" panose="020B0604020202020204" pitchFamily="34" charset="0"/>
                <a:ea typeface="Arial Unicode MS" panose="020B0604020202020204" pitchFamily="34" charset="-128"/>
                <a:cs typeface="Arial Unicode MS" panose="020B0604020202020204" pitchFamily="34" charset="-128"/>
              </a:defRPr>
            </a:lvl3pPr>
            <a:lvl4pPr>
              <a:lnSpc>
                <a:spcPct val="93000"/>
              </a:lnSpc>
              <a:spcAft>
                <a:spcPts val="575"/>
              </a:spcAft>
              <a:buClr>
                <a:srgbClr val="000000"/>
              </a:buClr>
              <a:buSzPct val="100000"/>
              <a:buFont typeface="Times New Roman" panose="02020603050405020304" pitchFamily="18" charset="0"/>
              <a:tabLst>
                <a:tab pos="34290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sz="2000">
                <a:solidFill>
                  <a:srgbClr val="000000"/>
                </a:solidFill>
                <a:latin typeface="Arial" panose="020B0604020202020204" pitchFamily="34" charset="0"/>
                <a:ea typeface="Arial Unicode MS" panose="020B0604020202020204" pitchFamily="34" charset="-128"/>
                <a:cs typeface="Arial Unicode MS" panose="020B0604020202020204" pitchFamily="34" charset="-128"/>
              </a:defRPr>
            </a:lvl4pPr>
            <a:lvl5pPr>
              <a:lnSpc>
                <a:spcPct val="93000"/>
              </a:lnSpc>
              <a:spcAft>
                <a:spcPts val="288"/>
              </a:spcAft>
              <a:buClr>
                <a:srgbClr val="000000"/>
              </a:buClr>
              <a:buSzPct val="100000"/>
              <a:buFont typeface="Times New Roman" panose="02020603050405020304" pitchFamily="18" charset="0"/>
              <a:tabLst>
                <a:tab pos="34290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sz="2000">
                <a:solidFill>
                  <a:srgbClr val="000000"/>
                </a:solidFill>
                <a:latin typeface="Arial" panose="020B0604020202020204" pitchFamily="34" charset="0"/>
                <a:ea typeface="Arial Unicode MS" panose="020B0604020202020204" pitchFamily="34" charset="-128"/>
                <a:cs typeface="Arial Unicode MS" panose="020B0604020202020204" pitchFamily="34" charset="-128"/>
              </a:defRPr>
            </a:lvl5pPr>
            <a:lvl6pPr marL="2514600" indent="-228600" defTabSz="449263" eaLnBrk="0" fontAlgn="base" hangingPunct="0">
              <a:lnSpc>
                <a:spcPct val="93000"/>
              </a:lnSpc>
              <a:spcBef>
                <a:spcPct val="0"/>
              </a:spcBef>
              <a:spcAft>
                <a:spcPts val="288"/>
              </a:spcAft>
              <a:buClr>
                <a:srgbClr val="000000"/>
              </a:buClr>
              <a:buSzPct val="100000"/>
              <a:buFont typeface="Times New Roman" panose="02020603050405020304" pitchFamily="18" charset="0"/>
              <a:tabLst>
                <a:tab pos="34290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sz="2000">
                <a:solidFill>
                  <a:srgbClr val="000000"/>
                </a:solidFill>
                <a:latin typeface="Arial" panose="020B0604020202020204" pitchFamily="34" charset="0"/>
                <a:ea typeface="Arial Unicode MS" panose="020B0604020202020204" pitchFamily="34" charset="-128"/>
                <a:cs typeface="Arial Unicode MS" panose="020B0604020202020204" pitchFamily="34" charset="-128"/>
              </a:defRPr>
            </a:lvl6pPr>
            <a:lvl7pPr marL="2971800" indent="-228600" defTabSz="449263" eaLnBrk="0" fontAlgn="base" hangingPunct="0">
              <a:lnSpc>
                <a:spcPct val="93000"/>
              </a:lnSpc>
              <a:spcBef>
                <a:spcPct val="0"/>
              </a:spcBef>
              <a:spcAft>
                <a:spcPts val="288"/>
              </a:spcAft>
              <a:buClr>
                <a:srgbClr val="000000"/>
              </a:buClr>
              <a:buSzPct val="100000"/>
              <a:buFont typeface="Times New Roman" panose="02020603050405020304" pitchFamily="18" charset="0"/>
              <a:tabLst>
                <a:tab pos="34290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sz="2000">
                <a:solidFill>
                  <a:srgbClr val="000000"/>
                </a:solidFill>
                <a:latin typeface="Arial" panose="020B0604020202020204" pitchFamily="34" charset="0"/>
                <a:ea typeface="Arial Unicode MS" panose="020B0604020202020204" pitchFamily="34" charset="-128"/>
                <a:cs typeface="Arial Unicode MS" panose="020B0604020202020204" pitchFamily="34" charset="-128"/>
              </a:defRPr>
            </a:lvl7pPr>
            <a:lvl8pPr marL="3429000" indent="-228600" defTabSz="449263" eaLnBrk="0" fontAlgn="base" hangingPunct="0">
              <a:lnSpc>
                <a:spcPct val="93000"/>
              </a:lnSpc>
              <a:spcBef>
                <a:spcPct val="0"/>
              </a:spcBef>
              <a:spcAft>
                <a:spcPts val="288"/>
              </a:spcAft>
              <a:buClr>
                <a:srgbClr val="000000"/>
              </a:buClr>
              <a:buSzPct val="100000"/>
              <a:buFont typeface="Times New Roman" panose="02020603050405020304" pitchFamily="18" charset="0"/>
              <a:tabLst>
                <a:tab pos="34290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sz="2000">
                <a:solidFill>
                  <a:srgbClr val="000000"/>
                </a:solidFill>
                <a:latin typeface="Arial" panose="020B0604020202020204" pitchFamily="34" charset="0"/>
                <a:ea typeface="Arial Unicode MS" panose="020B0604020202020204" pitchFamily="34" charset="-128"/>
                <a:cs typeface="Arial Unicode MS" panose="020B0604020202020204" pitchFamily="34" charset="-128"/>
              </a:defRPr>
            </a:lvl8pPr>
            <a:lvl9pPr marL="3886200" indent="-228600" defTabSz="449263" eaLnBrk="0" fontAlgn="base" hangingPunct="0">
              <a:lnSpc>
                <a:spcPct val="93000"/>
              </a:lnSpc>
              <a:spcBef>
                <a:spcPct val="0"/>
              </a:spcBef>
              <a:spcAft>
                <a:spcPts val="288"/>
              </a:spcAft>
              <a:buClr>
                <a:srgbClr val="000000"/>
              </a:buClr>
              <a:buSzPct val="100000"/>
              <a:buFont typeface="Times New Roman" panose="02020603050405020304" pitchFamily="18" charset="0"/>
              <a:tabLst>
                <a:tab pos="34290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sz="2000">
                <a:solidFill>
                  <a:srgbClr val="000000"/>
                </a:solidFill>
                <a:latin typeface="Arial" panose="020B0604020202020204" pitchFamily="34" charset="0"/>
                <a:ea typeface="Arial Unicode MS" panose="020B0604020202020204" pitchFamily="34" charset="-128"/>
                <a:cs typeface="Arial Unicode MS" panose="020B0604020202020204" pitchFamily="34" charset="-128"/>
              </a:defRPr>
            </a:lvl9pPr>
          </a:lstStyle>
          <a:p>
            <a:pPr marL="0" indent="0" algn="ctr">
              <a:lnSpc>
                <a:spcPct val="100000"/>
              </a:lnSpc>
              <a:spcAft>
                <a:spcPts val="0"/>
              </a:spcAft>
              <a:buNone/>
            </a:pPr>
            <a:r>
              <a:rPr lang="it-IT" altLang="it-IT" sz="1800" b="1" u="none" dirty="0">
                <a:highlight>
                  <a:srgbClr val="FFFF00"/>
                </a:highlight>
              </a:rPr>
              <a:t>Art. 20 </a:t>
            </a:r>
            <a:r>
              <a:rPr lang="it-IT" altLang="it-IT" sz="1800" b="1" u="none" dirty="0" err="1">
                <a:highlight>
                  <a:srgbClr val="FFFF00"/>
                </a:highlight>
              </a:rPr>
              <a:t>c.c.i.i</a:t>
            </a:r>
            <a:r>
              <a:rPr lang="it-IT" altLang="it-IT" sz="1800" b="1" u="none" dirty="0">
                <a:highlight>
                  <a:srgbClr val="FFFF00"/>
                </a:highlight>
              </a:rPr>
              <a:t>.</a:t>
            </a:r>
            <a:r>
              <a:rPr lang="it-IT" sz="1800" b="1" u="none" dirty="0">
                <a:highlight>
                  <a:srgbClr val="FFFF00"/>
                </a:highlight>
              </a:rPr>
              <a:t> </a:t>
            </a:r>
          </a:p>
          <a:p>
            <a:pPr marL="0" indent="0" algn="just">
              <a:lnSpc>
                <a:spcPct val="100000"/>
              </a:lnSpc>
              <a:spcAft>
                <a:spcPts val="0"/>
              </a:spcAft>
              <a:buNone/>
            </a:pPr>
            <a:r>
              <a:rPr lang="it-IT" sz="1800" u="none" dirty="0"/>
              <a:t>Con l’istanza di nomina dell’esperto, o con dichiarazione successivamente presentata con le modalità di cui all’articolo 17, comma 1, </a:t>
            </a:r>
            <a:r>
              <a:rPr lang="it-IT" sz="1800" b="1" u="none" dirty="0"/>
              <a:t>l’imprenditore con mera dichiarazione da pubblicare nel RR.II. </a:t>
            </a:r>
            <a:r>
              <a:rPr lang="it-IT" sz="1800" u="none" dirty="0"/>
              <a:t>può ottenere sino alla conclusione delle trattative o all’archiviazione dell’istanza di composizione negoziata</a:t>
            </a:r>
          </a:p>
          <a:p>
            <a:pPr algn="just" eaLnBrk="1">
              <a:buClrTx/>
              <a:buFontTx/>
              <a:buNone/>
            </a:pPr>
            <a:endParaRPr lang="it-IT" altLang="it-IT" sz="1814" u="none" dirty="0"/>
          </a:p>
          <a:p>
            <a:pPr algn="just" eaLnBrk="1">
              <a:buClrTx/>
              <a:buFontTx/>
              <a:buNone/>
            </a:pPr>
            <a:r>
              <a:rPr lang="it-IT" altLang="it-IT" sz="1814" u="none" dirty="0"/>
              <a:t>1) Il </a:t>
            </a:r>
            <a:r>
              <a:rPr lang="it-IT" altLang="it-IT" sz="1814" b="1" u="none" dirty="0"/>
              <a:t>differimento degli obbligh</a:t>
            </a:r>
            <a:r>
              <a:rPr lang="it-IT" altLang="it-IT" sz="1814" u="none" dirty="0"/>
              <a:t>i previsti dagli articoli del codice civile 2446, secondo e terzo comma  (riduzione capitale per perdite), 2447, (riduzione del capitale oltre il minimo di legge)  2482 bis quarto, quinto e sesto comma 2482 ter</a:t>
            </a:r>
          </a:p>
          <a:p>
            <a:pPr algn="just" eaLnBrk="1">
              <a:buClrTx/>
              <a:buFontTx/>
              <a:buNone/>
            </a:pPr>
            <a:r>
              <a:rPr lang="it-IT" altLang="it-IT" sz="1814" u="none" dirty="0"/>
              <a:t>2) La</a:t>
            </a:r>
            <a:r>
              <a:rPr lang="it-IT" altLang="it-IT" sz="1814" b="1" u="none" dirty="0"/>
              <a:t> non operatività </a:t>
            </a:r>
            <a:r>
              <a:rPr lang="it-IT" altLang="it-IT" sz="1814" u="none" dirty="0"/>
              <a:t>della causa di scioglimento della società per riduzione o perdita del capitale sociale di cui agli articoli 2484 primo comma, n. 4) 2545 – </a:t>
            </a:r>
            <a:r>
              <a:rPr lang="it-IT" altLang="it-IT" sz="1814" u="none" dirty="0" err="1"/>
              <a:t>duodecies</a:t>
            </a:r>
            <a:endParaRPr lang="it-IT" altLang="it-IT" sz="1814" u="none" dirty="0"/>
          </a:p>
          <a:p>
            <a:pPr algn="just" eaLnBrk="1">
              <a:buClrTx/>
              <a:buFontTx/>
              <a:buNone/>
            </a:pPr>
            <a:r>
              <a:rPr lang="it-IT" altLang="it-IT" sz="1814" u="none" dirty="0"/>
              <a:t>La </a:t>
            </a:r>
            <a:r>
              <a:rPr lang="it-IT" altLang="it-IT" sz="1814" b="1" u="none" dirty="0"/>
              <a:t>sospensione</a:t>
            </a:r>
            <a:r>
              <a:rPr lang="it-IT" altLang="it-IT" sz="1814" u="none" dirty="0"/>
              <a:t> di tali obblighi, che gravano in particolare sugli amministratori, può essere chiesta nel periodo di tempo compreso tra l'istanza per l'attivazione della composizione assistita della crisi (art. 19) fino alla sua conclusione. </a:t>
            </a:r>
          </a:p>
          <a:p>
            <a:pPr algn="just" eaLnBrk="1">
              <a:buClrTx/>
              <a:buFontTx/>
              <a:buNone/>
            </a:pPr>
            <a:r>
              <a:rPr lang="it-IT" altLang="it-IT" sz="1814" u="none" dirty="0"/>
              <a:t>Il differimento e la non operatività per il periodo di tempo necessario a svolgere le trattative, legittimando la prosecuzione dell'attività d'impresa  </a:t>
            </a:r>
            <a:r>
              <a:rPr lang="it-IT" altLang="it-IT" sz="1814" b="1" u="none" dirty="0"/>
              <a:t>perdono di efficacia in caso di non conferma o revoca delle misure di protezione del patrimonio</a:t>
            </a:r>
            <a:endParaRPr lang="it-IT" altLang="it-IT" sz="1814" u="none" dirty="0"/>
          </a:p>
          <a:p>
            <a:pPr algn="just" eaLnBrk="1">
              <a:buClrTx/>
              <a:buFontTx/>
              <a:buNone/>
            </a:pPr>
            <a:endParaRPr lang="it-IT" altLang="it-IT" sz="726" dirty="0"/>
          </a:p>
          <a:p>
            <a:pPr algn="just" eaLnBrk="1">
              <a:buClrTx/>
              <a:buFontTx/>
              <a:buNone/>
            </a:pPr>
            <a:endParaRPr lang="it-IT" altLang="it-IT" sz="726" dirty="0"/>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1193533" y="1737867"/>
            <a:ext cx="9967595" cy="0"/>
          </a:xfrm>
          <a:custGeom>
            <a:avLst/>
            <a:gdLst/>
            <a:ahLst/>
            <a:cxnLst/>
            <a:rect l="l" t="t" r="r" b="b"/>
            <a:pathLst>
              <a:path w="9967595">
                <a:moveTo>
                  <a:pt x="0" y="0"/>
                </a:moveTo>
                <a:lnTo>
                  <a:pt x="9966972" y="0"/>
                </a:lnTo>
              </a:path>
            </a:pathLst>
          </a:custGeom>
          <a:ln w="6350">
            <a:solidFill>
              <a:srgbClr val="7E7E7E"/>
            </a:solidFill>
          </a:ln>
        </p:spPr>
        <p:txBody>
          <a:bodyPr wrap="square" lIns="0" tIns="0" rIns="0" bIns="0" rtlCol="0"/>
          <a:lstStyle/>
          <a:p>
            <a:endParaRPr/>
          </a:p>
        </p:txBody>
      </p:sp>
      <p:sp>
        <p:nvSpPr>
          <p:cNvPr id="3" name="object 3"/>
          <p:cNvSpPr txBox="1">
            <a:spLocks noGrp="1"/>
          </p:cNvSpPr>
          <p:nvPr>
            <p:ph type="title"/>
          </p:nvPr>
        </p:nvSpPr>
        <p:spPr>
          <a:xfrm>
            <a:off x="304800" y="499657"/>
            <a:ext cx="9067800" cy="998734"/>
          </a:xfrm>
          <a:prstGeom prst="rect">
            <a:avLst/>
          </a:prstGeom>
        </p:spPr>
        <p:txBody>
          <a:bodyPr vert="horz" wrap="square" lIns="0" tIns="531875" rIns="0" bIns="0" rtlCol="0">
            <a:spAutoFit/>
          </a:bodyPr>
          <a:lstStyle/>
          <a:p>
            <a:pPr marL="3580129">
              <a:lnSpc>
                <a:spcPct val="100000"/>
              </a:lnSpc>
              <a:spcBef>
                <a:spcPts val="100"/>
              </a:spcBef>
            </a:pPr>
            <a:r>
              <a:rPr lang="it-IT" spc="-50" dirty="0"/>
              <a:t>TIPOLOGIA DI </a:t>
            </a:r>
            <a:r>
              <a:rPr spc="-50" dirty="0"/>
              <a:t>MISURE</a:t>
            </a:r>
            <a:r>
              <a:rPr spc="-125" dirty="0"/>
              <a:t> </a:t>
            </a:r>
            <a:r>
              <a:rPr spc="-40" dirty="0"/>
              <a:t>PROTETTIVE</a:t>
            </a:r>
          </a:p>
        </p:txBody>
      </p:sp>
      <p:sp>
        <p:nvSpPr>
          <p:cNvPr id="4" name="object 4"/>
          <p:cNvSpPr txBox="1"/>
          <p:nvPr/>
        </p:nvSpPr>
        <p:spPr>
          <a:xfrm>
            <a:off x="966927" y="1732940"/>
            <a:ext cx="10194201" cy="4387355"/>
          </a:xfrm>
          <a:prstGeom prst="rect">
            <a:avLst/>
          </a:prstGeom>
        </p:spPr>
        <p:txBody>
          <a:bodyPr vert="horz" wrap="square" lIns="0" tIns="12700" rIns="0" bIns="0" rtlCol="0">
            <a:spAutoFit/>
          </a:bodyPr>
          <a:lstStyle/>
          <a:p>
            <a:pPr marR="2384425" indent="708660" algn="ctr">
              <a:lnSpc>
                <a:spcPct val="110000"/>
              </a:lnSpc>
              <a:spcBef>
                <a:spcPts val="100"/>
              </a:spcBef>
            </a:pPr>
            <a:r>
              <a:rPr lang="it-IT" sz="1600" b="1" spc="-20" dirty="0">
                <a:latin typeface="Times New Roman"/>
                <a:cs typeface="Times New Roman"/>
              </a:rPr>
              <a:t>                             </a:t>
            </a:r>
            <a:r>
              <a:rPr sz="1600" b="1" spc="-20" dirty="0">
                <a:latin typeface="Times New Roman"/>
                <a:cs typeface="Times New Roman"/>
              </a:rPr>
              <a:t>SOLO </a:t>
            </a:r>
            <a:r>
              <a:rPr sz="1600" b="1" spc="-10" dirty="0">
                <a:latin typeface="Times New Roman"/>
                <a:cs typeface="Times New Roman"/>
              </a:rPr>
              <a:t>CONTENUTO</a:t>
            </a:r>
            <a:r>
              <a:rPr sz="1600" b="1" spc="-20" dirty="0">
                <a:latin typeface="Times New Roman"/>
                <a:cs typeface="Times New Roman"/>
              </a:rPr>
              <a:t> </a:t>
            </a:r>
            <a:r>
              <a:rPr sz="1600" b="1" spc="-10" dirty="0">
                <a:highlight>
                  <a:srgbClr val="FFFF00"/>
                </a:highlight>
                <a:latin typeface="Times New Roman"/>
                <a:cs typeface="Times New Roman"/>
              </a:rPr>
              <a:t>TIPICO</a:t>
            </a:r>
            <a:endParaRPr sz="1600" dirty="0">
              <a:highlight>
                <a:srgbClr val="FFFF00"/>
              </a:highlight>
              <a:latin typeface="Times New Roman"/>
              <a:cs typeface="Times New Roman"/>
            </a:endParaRPr>
          </a:p>
          <a:p>
            <a:pPr marL="1670685">
              <a:lnSpc>
                <a:spcPct val="100000"/>
              </a:lnSpc>
              <a:spcBef>
                <a:spcPts val="204"/>
              </a:spcBef>
            </a:pPr>
            <a:r>
              <a:rPr sz="1600" b="1" dirty="0">
                <a:latin typeface="Times New Roman"/>
                <a:cs typeface="Times New Roman"/>
              </a:rPr>
              <a:t>ANCHE</a:t>
            </a:r>
            <a:r>
              <a:rPr sz="1600" b="1" spc="-10" dirty="0">
                <a:latin typeface="Times New Roman"/>
                <a:cs typeface="Times New Roman"/>
              </a:rPr>
              <a:t> </a:t>
            </a:r>
            <a:r>
              <a:rPr sz="1600" b="1" dirty="0">
                <a:latin typeface="Times New Roman"/>
                <a:cs typeface="Times New Roman"/>
              </a:rPr>
              <a:t>SU</a:t>
            </a:r>
            <a:r>
              <a:rPr sz="1600" b="1" spc="-20" dirty="0">
                <a:latin typeface="Times New Roman"/>
                <a:cs typeface="Times New Roman"/>
              </a:rPr>
              <a:t> </a:t>
            </a:r>
            <a:r>
              <a:rPr sz="1600" b="1" dirty="0">
                <a:latin typeface="Times New Roman"/>
                <a:cs typeface="Times New Roman"/>
              </a:rPr>
              <a:t>BENI</a:t>
            </a:r>
            <a:r>
              <a:rPr sz="1600" b="1" spc="-20" dirty="0">
                <a:latin typeface="Times New Roman"/>
                <a:cs typeface="Times New Roman"/>
              </a:rPr>
              <a:t> </a:t>
            </a:r>
            <a:r>
              <a:rPr sz="1600" b="1" dirty="0">
                <a:latin typeface="Times New Roman"/>
                <a:cs typeface="Times New Roman"/>
              </a:rPr>
              <a:t>O DIRITTI</a:t>
            </a:r>
            <a:r>
              <a:rPr sz="1600" b="1" spc="-20" dirty="0">
                <a:latin typeface="Times New Roman"/>
                <a:cs typeface="Times New Roman"/>
              </a:rPr>
              <a:t> </a:t>
            </a:r>
            <a:r>
              <a:rPr sz="1600" b="1" dirty="0">
                <a:latin typeface="Times New Roman"/>
                <a:cs typeface="Times New Roman"/>
              </a:rPr>
              <a:t>CON</a:t>
            </a:r>
            <a:r>
              <a:rPr sz="1600" b="1" spc="-5" dirty="0">
                <a:latin typeface="Times New Roman"/>
                <a:cs typeface="Times New Roman"/>
              </a:rPr>
              <a:t> </a:t>
            </a:r>
            <a:r>
              <a:rPr sz="1600" b="1" dirty="0">
                <a:latin typeface="Times New Roman"/>
                <a:cs typeface="Times New Roman"/>
              </a:rPr>
              <a:t>CUI</a:t>
            </a:r>
            <a:r>
              <a:rPr sz="1600" b="1" spc="-40" dirty="0">
                <a:latin typeface="Times New Roman"/>
                <a:cs typeface="Times New Roman"/>
              </a:rPr>
              <a:t> </a:t>
            </a:r>
            <a:r>
              <a:rPr sz="1600" b="1" dirty="0">
                <a:latin typeface="Times New Roman"/>
                <a:cs typeface="Times New Roman"/>
              </a:rPr>
              <a:t>VIENE</a:t>
            </a:r>
            <a:r>
              <a:rPr sz="1600" b="1" spc="-20" dirty="0">
                <a:latin typeface="Times New Roman"/>
                <a:cs typeface="Times New Roman"/>
              </a:rPr>
              <a:t> </a:t>
            </a:r>
            <a:r>
              <a:rPr sz="1600" b="1" spc="-45" dirty="0">
                <a:latin typeface="Times New Roman"/>
                <a:cs typeface="Times New Roman"/>
              </a:rPr>
              <a:t>ESERCITATA</a:t>
            </a:r>
            <a:r>
              <a:rPr sz="1600" b="1" spc="-114" dirty="0">
                <a:latin typeface="Times New Roman"/>
                <a:cs typeface="Times New Roman"/>
              </a:rPr>
              <a:t> </a:t>
            </a:r>
            <a:r>
              <a:rPr sz="1600" b="1" spc="-25" dirty="0">
                <a:latin typeface="Times New Roman"/>
                <a:cs typeface="Times New Roman"/>
              </a:rPr>
              <a:t>L’ATTIVITA’</a:t>
            </a:r>
            <a:endParaRPr sz="1600" dirty="0">
              <a:latin typeface="Times New Roman"/>
              <a:cs typeface="Times New Roman"/>
            </a:endParaRPr>
          </a:p>
          <a:p>
            <a:pPr marL="4256405" indent="-285750">
              <a:lnSpc>
                <a:spcPct val="100000"/>
              </a:lnSpc>
              <a:spcBef>
                <a:spcPts val="204"/>
              </a:spcBef>
              <a:buClr>
                <a:srgbClr val="6E6E74"/>
              </a:buClr>
              <a:buFont typeface="Wingdings"/>
              <a:buChar char=""/>
              <a:tabLst>
                <a:tab pos="4256405" algn="l"/>
              </a:tabLst>
            </a:pPr>
            <a:r>
              <a:rPr sz="1600" b="1" dirty="0">
                <a:latin typeface="Times New Roman"/>
                <a:cs typeface="Times New Roman"/>
              </a:rPr>
              <a:t>macchinari</a:t>
            </a:r>
            <a:r>
              <a:rPr sz="1600" b="1" spc="-25" dirty="0">
                <a:latin typeface="Times New Roman"/>
                <a:cs typeface="Times New Roman"/>
              </a:rPr>
              <a:t> </a:t>
            </a:r>
            <a:r>
              <a:rPr sz="1600" b="1" dirty="0">
                <a:latin typeface="Times New Roman"/>
                <a:cs typeface="Times New Roman"/>
              </a:rPr>
              <a:t>in</a:t>
            </a:r>
            <a:r>
              <a:rPr sz="1600" b="1" spc="-50" dirty="0">
                <a:latin typeface="Times New Roman"/>
                <a:cs typeface="Times New Roman"/>
              </a:rPr>
              <a:t> </a:t>
            </a:r>
            <a:r>
              <a:rPr sz="1600" b="1" spc="-10" dirty="0">
                <a:latin typeface="Times New Roman"/>
                <a:cs typeface="Times New Roman"/>
              </a:rPr>
              <a:t>leasing</a:t>
            </a:r>
            <a:endParaRPr sz="1600" dirty="0">
              <a:latin typeface="Times New Roman"/>
              <a:cs typeface="Times New Roman"/>
            </a:endParaRPr>
          </a:p>
          <a:p>
            <a:pPr marL="4239895" indent="-285750">
              <a:lnSpc>
                <a:spcPct val="100000"/>
              </a:lnSpc>
              <a:spcBef>
                <a:spcPts val="190"/>
              </a:spcBef>
              <a:buClr>
                <a:srgbClr val="6E6E74"/>
              </a:buClr>
              <a:buFont typeface="Wingdings"/>
              <a:buChar char=""/>
              <a:tabLst>
                <a:tab pos="4239895" algn="l"/>
              </a:tabLst>
            </a:pPr>
            <a:r>
              <a:rPr sz="1600" b="1" dirty="0">
                <a:latin typeface="Times New Roman"/>
                <a:cs typeface="Times New Roman"/>
              </a:rPr>
              <a:t>immobile</a:t>
            </a:r>
            <a:r>
              <a:rPr sz="1600" b="1" spc="-5" dirty="0">
                <a:latin typeface="Times New Roman"/>
                <a:cs typeface="Times New Roman"/>
              </a:rPr>
              <a:t> </a:t>
            </a:r>
            <a:r>
              <a:rPr sz="1600" b="1" dirty="0">
                <a:latin typeface="Times New Roman"/>
                <a:cs typeface="Times New Roman"/>
              </a:rPr>
              <a:t>in</a:t>
            </a:r>
            <a:r>
              <a:rPr sz="1600" b="1" spc="-50" dirty="0">
                <a:latin typeface="Times New Roman"/>
                <a:cs typeface="Times New Roman"/>
              </a:rPr>
              <a:t> </a:t>
            </a:r>
            <a:r>
              <a:rPr sz="1600" b="1" spc="-10" dirty="0">
                <a:latin typeface="Times New Roman"/>
                <a:cs typeface="Times New Roman"/>
              </a:rPr>
              <a:t>locazione</a:t>
            </a:r>
            <a:endParaRPr sz="1600" dirty="0">
              <a:latin typeface="Times New Roman"/>
              <a:cs typeface="Times New Roman"/>
            </a:endParaRPr>
          </a:p>
          <a:p>
            <a:pPr>
              <a:lnSpc>
                <a:spcPct val="100000"/>
              </a:lnSpc>
              <a:spcBef>
                <a:spcPts val="490"/>
              </a:spcBef>
            </a:pPr>
            <a:endParaRPr sz="1600" dirty="0">
              <a:latin typeface="Times New Roman"/>
              <a:cs typeface="Times New Roman"/>
            </a:endParaRPr>
          </a:p>
          <a:p>
            <a:pPr marL="4088129">
              <a:lnSpc>
                <a:spcPct val="100000"/>
              </a:lnSpc>
            </a:pPr>
            <a:r>
              <a:rPr sz="1600" b="1" dirty="0">
                <a:latin typeface="Times New Roman"/>
                <a:cs typeface="Times New Roman"/>
              </a:rPr>
              <a:t>inibizione</a:t>
            </a:r>
            <a:r>
              <a:rPr sz="1600" b="1" spc="-15" dirty="0">
                <a:latin typeface="Times New Roman"/>
                <a:cs typeface="Times New Roman"/>
              </a:rPr>
              <a:t> </a:t>
            </a:r>
            <a:r>
              <a:rPr sz="1600" b="1" dirty="0">
                <a:latin typeface="Times New Roman"/>
                <a:cs typeface="Times New Roman"/>
              </a:rPr>
              <a:t>di</a:t>
            </a:r>
            <a:r>
              <a:rPr sz="1600" b="1" spc="-50" dirty="0">
                <a:latin typeface="Times New Roman"/>
                <a:cs typeface="Times New Roman"/>
              </a:rPr>
              <a:t> </a:t>
            </a:r>
            <a:r>
              <a:rPr sz="1600" b="1" spc="-10" dirty="0">
                <a:latin typeface="Times New Roman"/>
                <a:cs typeface="Times New Roman"/>
              </a:rPr>
              <a:t>iniziative</a:t>
            </a:r>
            <a:endParaRPr sz="1600" dirty="0">
              <a:latin typeface="Times New Roman"/>
              <a:cs typeface="Times New Roman"/>
            </a:endParaRPr>
          </a:p>
          <a:p>
            <a:pPr marL="298450" indent="-285750">
              <a:lnSpc>
                <a:spcPct val="100000"/>
              </a:lnSpc>
              <a:spcBef>
                <a:spcPts val="195"/>
              </a:spcBef>
              <a:buClr>
                <a:srgbClr val="6E6E74"/>
              </a:buClr>
              <a:buFont typeface="Wingdings"/>
              <a:buChar char=""/>
              <a:tabLst>
                <a:tab pos="298450" algn="l"/>
              </a:tabLst>
            </a:pPr>
            <a:r>
              <a:rPr sz="1600" dirty="0">
                <a:latin typeface="Times New Roman"/>
                <a:cs typeface="Times New Roman"/>
              </a:rPr>
              <a:t>divieto</a:t>
            </a:r>
            <a:r>
              <a:rPr sz="1600" spc="-35" dirty="0">
                <a:latin typeface="Times New Roman"/>
                <a:cs typeface="Times New Roman"/>
              </a:rPr>
              <a:t> </a:t>
            </a:r>
            <a:r>
              <a:rPr sz="1600" dirty="0">
                <a:latin typeface="Times New Roman"/>
                <a:cs typeface="Times New Roman"/>
              </a:rPr>
              <a:t>di</a:t>
            </a:r>
            <a:r>
              <a:rPr sz="1600" spc="-40" dirty="0">
                <a:latin typeface="Times New Roman"/>
                <a:cs typeface="Times New Roman"/>
              </a:rPr>
              <a:t> </a:t>
            </a:r>
            <a:r>
              <a:rPr sz="1600" dirty="0">
                <a:latin typeface="Times New Roman"/>
                <a:cs typeface="Times New Roman"/>
              </a:rPr>
              <a:t>acquisizione</a:t>
            </a:r>
            <a:r>
              <a:rPr sz="1600" spc="-30" dirty="0">
                <a:latin typeface="Times New Roman"/>
                <a:cs typeface="Times New Roman"/>
              </a:rPr>
              <a:t> </a:t>
            </a:r>
            <a:r>
              <a:rPr sz="1600" dirty="0">
                <a:latin typeface="Times New Roman"/>
                <a:cs typeface="Times New Roman"/>
              </a:rPr>
              <a:t>diritto</a:t>
            </a:r>
            <a:r>
              <a:rPr sz="1600" spc="-5" dirty="0">
                <a:latin typeface="Times New Roman"/>
                <a:cs typeface="Times New Roman"/>
              </a:rPr>
              <a:t> </a:t>
            </a:r>
            <a:r>
              <a:rPr sz="1600" dirty="0">
                <a:latin typeface="Times New Roman"/>
                <a:cs typeface="Times New Roman"/>
              </a:rPr>
              <a:t>di</a:t>
            </a:r>
            <a:r>
              <a:rPr sz="1600" spc="-35" dirty="0">
                <a:latin typeface="Times New Roman"/>
                <a:cs typeface="Times New Roman"/>
              </a:rPr>
              <a:t> </a:t>
            </a:r>
            <a:r>
              <a:rPr sz="1600" spc="-10" dirty="0">
                <a:latin typeface="Times New Roman"/>
                <a:cs typeface="Times New Roman"/>
              </a:rPr>
              <a:t>prelazione</a:t>
            </a:r>
            <a:endParaRPr sz="1600" dirty="0">
              <a:latin typeface="Times New Roman"/>
              <a:cs typeface="Times New Roman"/>
            </a:endParaRPr>
          </a:p>
          <a:p>
            <a:pPr marL="298450" indent="-285750">
              <a:lnSpc>
                <a:spcPct val="100000"/>
              </a:lnSpc>
              <a:spcBef>
                <a:spcPts val="200"/>
              </a:spcBef>
              <a:buClr>
                <a:srgbClr val="6E6E74"/>
              </a:buClr>
              <a:buFont typeface="Wingdings"/>
              <a:buChar char=""/>
              <a:tabLst>
                <a:tab pos="298450" algn="l"/>
              </a:tabLst>
            </a:pPr>
            <a:r>
              <a:rPr sz="1600" dirty="0">
                <a:latin typeface="Times New Roman"/>
                <a:cs typeface="Times New Roman"/>
              </a:rPr>
              <a:t>divieto</a:t>
            </a:r>
            <a:r>
              <a:rPr sz="1600" spc="-30" dirty="0">
                <a:latin typeface="Times New Roman"/>
                <a:cs typeface="Times New Roman"/>
              </a:rPr>
              <a:t> </a:t>
            </a:r>
            <a:r>
              <a:rPr sz="1600" dirty="0">
                <a:latin typeface="Times New Roman"/>
                <a:cs typeface="Times New Roman"/>
              </a:rPr>
              <a:t>di</a:t>
            </a:r>
            <a:r>
              <a:rPr sz="1600" spc="-30" dirty="0">
                <a:latin typeface="Times New Roman"/>
                <a:cs typeface="Times New Roman"/>
              </a:rPr>
              <a:t> </a:t>
            </a:r>
            <a:r>
              <a:rPr sz="1600" dirty="0">
                <a:latin typeface="Times New Roman"/>
                <a:cs typeface="Times New Roman"/>
              </a:rPr>
              <a:t>iniziare</a:t>
            </a:r>
            <a:r>
              <a:rPr sz="1600" spc="-10" dirty="0">
                <a:latin typeface="Times New Roman"/>
                <a:cs typeface="Times New Roman"/>
              </a:rPr>
              <a:t> </a:t>
            </a:r>
            <a:r>
              <a:rPr sz="1600" dirty="0">
                <a:latin typeface="Times New Roman"/>
                <a:cs typeface="Times New Roman"/>
              </a:rPr>
              <a:t>o</a:t>
            </a:r>
            <a:r>
              <a:rPr sz="1600" spc="-35" dirty="0">
                <a:latin typeface="Times New Roman"/>
                <a:cs typeface="Times New Roman"/>
              </a:rPr>
              <a:t> </a:t>
            </a:r>
            <a:r>
              <a:rPr sz="1600" dirty="0">
                <a:latin typeface="Times New Roman"/>
                <a:cs typeface="Times New Roman"/>
              </a:rPr>
              <a:t>proseguire</a:t>
            </a:r>
            <a:r>
              <a:rPr sz="1600" spc="-20" dirty="0">
                <a:latin typeface="Times New Roman"/>
                <a:cs typeface="Times New Roman"/>
              </a:rPr>
              <a:t> </a:t>
            </a:r>
            <a:r>
              <a:rPr sz="1600" dirty="0">
                <a:latin typeface="Times New Roman"/>
                <a:cs typeface="Times New Roman"/>
              </a:rPr>
              <a:t>azioni</a:t>
            </a:r>
            <a:r>
              <a:rPr sz="1600" spc="-30" dirty="0">
                <a:latin typeface="Times New Roman"/>
                <a:cs typeface="Times New Roman"/>
              </a:rPr>
              <a:t> </a:t>
            </a:r>
            <a:r>
              <a:rPr sz="1600" dirty="0">
                <a:latin typeface="Times New Roman"/>
                <a:cs typeface="Times New Roman"/>
              </a:rPr>
              <a:t>esecutive</a:t>
            </a:r>
            <a:r>
              <a:rPr sz="1600" spc="-10" dirty="0">
                <a:latin typeface="Times New Roman"/>
                <a:cs typeface="Times New Roman"/>
              </a:rPr>
              <a:t> </a:t>
            </a:r>
            <a:r>
              <a:rPr sz="1600" dirty="0">
                <a:latin typeface="Times New Roman"/>
                <a:cs typeface="Times New Roman"/>
              </a:rPr>
              <a:t>e</a:t>
            </a:r>
            <a:r>
              <a:rPr sz="1600" spc="-10" dirty="0">
                <a:latin typeface="Times New Roman"/>
                <a:cs typeface="Times New Roman"/>
              </a:rPr>
              <a:t> cautelari</a:t>
            </a:r>
            <a:endParaRPr sz="1600" dirty="0">
              <a:latin typeface="Times New Roman"/>
              <a:cs typeface="Times New Roman"/>
            </a:endParaRPr>
          </a:p>
          <a:p>
            <a:pPr marL="298450" indent="-285750">
              <a:lnSpc>
                <a:spcPct val="100000"/>
              </a:lnSpc>
              <a:spcBef>
                <a:spcPts val="204"/>
              </a:spcBef>
              <a:buClr>
                <a:srgbClr val="6E6E74"/>
              </a:buClr>
              <a:buFont typeface="Wingdings"/>
              <a:buChar char=""/>
              <a:tabLst>
                <a:tab pos="298450" algn="l"/>
              </a:tabLst>
            </a:pPr>
            <a:r>
              <a:rPr sz="1600" dirty="0">
                <a:latin typeface="Times New Roman"/>
                <a:cs typeface="Times New Roman"/>
              </a:rPr>
              <a:t>divieto</a:t>
            </a:r>
            <a:r>
              <a:rPr sz="1600" spc="-50" dirty="0">
                <a:latin typeface="Times New Roman"/>
                <a:cs typeface="Times New Roman"/>
              </a:rPr>
              <a:t> </a:t>
            </a:r>
            <a:r>
              <a:rPr sz="1600" dirty="0">
                <a:latin typeface="Times New Roman"/>
                <a:cs typeface="Times New Roman"/>
              </a:rPr>
              <a:t>di</a:t>
            </a:r>
            <a:r>
              <a:rPr sz="1600" spc="-50" dirty="0">
                <a:latin typeface="Times New Roman"/>
                <a:cs typeface="Times New Roman"/>
              </a:rPr>
              <a:t> </a:t>
            </a:r>
            <a:r>
              <a:rPr sz="1600" dirty="0">
                <a:latin typeface="Times New Roman"/>
                <a:cs typeface="Times New Roman"/>
              </a:rPr>
              <a:t>rifiutare</a:t>
            </a:r>
            <a:r>
              <a:rPr sz="1600" spc="-35" dirty="0">
                <a:latin typeface="Times New Roman"/>
                <a:cs typeface="Times New Roman"/>
              </a:rPr>
              <a:t> </a:t>
            </a:r>
            <a:r>
              <a:rPr sz="1600" dirty="0">
                <a:latin typeface="Times New Roman"/>
                <a:cs typeface="Times New Roman"/>
              </a:rPr>
              <a:t>l’adempimento</a:t>
            </a:r>
            <a:r>
              <a:rPr sz="1600" spc="-5" dirty="0">
                <a:latin typeface="Times New Roman"/>
                <a:cs typeface="Times New Roman"/>
              </a:rPr>
              <a:t> </a:t>
            </a:r>
            <a:r>
              <a:rPr sz="1600" dirty="0">
                <a:latin typeface="Times New Roman"/>
                <a:cs typeface="Times New Roman"/>
              </a:rPr>
              <a:t>di</a:t>
            </a:r>
            <a:r>
              <a:rPr sz="1600" spc="-50" dirty="0">
                <a:latin typeface="Times New Roman"/>
                <a:cs typeface="Times New Roman"/>
              </a:rPr>
              <a:t> </a:t>
            </a:r>
            <a:r>
              <a:rPr sz="1600" dirty="0" err="1">
                <a:latin typeface="Times New Roman"/>
                <a:cs typeface="Times New Roman"/>
              </a:rPr>
              <a:t>contratti</a:t>
            </a:r>
            <a:r>
              <a:rPr sz="1600" spc="-35" dirty="0">
                <a:latin typeface="Times New Roman"/>
                <a:cs typeface="Times New Roman"/>
              </a:rPr>
              <a:t> </a:t>
            </a:r>
            <a:r>
              <a:rPr sz="1600" spc="-10" dirty="0" err="1">
                <a:latin typeface="Times New Roman"/>
                <a:cs typeface="Times New Roman"/>
              </a:rPr>
              <a:t>pendenti</a:t>
            </a:r>
            <a:r>
              <a:rPr lang="it-IT" sz="1600" spc="-10" dirty="0">
                <a:latin typeface="Times New Roman"/>
                <a:cs typeface="Times New Roman"/>
              </a:rPr>
              <a:t> per il solo fatto dell’accesso alla </a:t>
            </a:r>
            <a:r>
              <a:rPr lang="it-IT" sz="1600" spc="-10" dirty="0" err="1">
                <a:latin typeface="Times New Roman"/>
                <a:cs typeface="Times New Roman"/>
              </a:rPr>
              <a:t>c.n.c</a:t>
            </a:r>
            <a:r>
              <a:rPr lang="it-IT" sz="1600" spc="-10" dirty="0">
                <a:latin typeface="Times New Roman"/>
                <a:cs typeface="Times New Roman"/>
              </a:rPr>
              <a:t>.</a:t>
            </a:r>
            <a:endParaRPr sz="1600" dirty="0">
              <a:latin typeface="Times New Roman"/>
              <a:cs typeface="Times New Roman"/>
            </a:endParaRPr>
          </a:p>
          <a:p>
            <a:pPr marL="298450" indent="-285750">
              <a:lnSpc>
                <a:spcPct val="100000"/>
              </a:lnSpc>
              <a:spcBef>
                <a:spcPts val="195"/>
              </a:spcBef>
              <a:buClr>
                <a:srgbClr val="6E6E74"/>
              </a:buClr>
              <a:buFont typeface="Wingdings"/>
              <a:buChar char=""/>
              <a:tabLst>
                <a:tab pos="298450" algn="l"/>
              </a:tabLst>
            </a:pPr>
            <a:r>
              <a:rPr sz="1600" dirty="0">
                <a:latin typeface="Times New Roman"/>
                <a:cs typeface="Times New Roman"/>
              </a:rPr>
              <a:t>divieto</a:t>
            </a:r>
            <a:r>
              <a:rPr sz="1600" spc="-40" dirty="0">
                <a:latin typeface="Times New Roman"/>
                <a:cs typeface="Times New Roman"/>
              </a:rPr>
              <a:t> </a:t>
            </a:r>
            <a:r>
              <a:rPr sz="1600" dirty="0">
                <a:latin typeface="Times New Roman"/>
                <a:cs typeface="Times New Roman"/>
              </a:rPr>
              <a:t>di</a:t>
            </a:r>
            <a:r>
              <a:rPr sz="1600" spc="-40" dirty="0">
                <a:latin typeface="Times New Roman"/>
                <a:cs typeface="Times New Roman"/>
              </a:rPr>
              <a:t> </a:t>
            </a:r>
            <a:r>
              <a:rPr sz="1600" dirty="0">
                <a:latin typeface="Times New Roman"/>
                <a:cs typeface="Times New Roman"/>
              </a:rPr>
              <a:t>risolvere</a:t>
            </a:r>
            <a:r>
              <a:rPr sz="1600" spc="-25" dirty="0">
                <a:latin typeface="Times New Roman"/>
                <a:cs typeface="Times New Roman"/>
              </a:rPr>
              <a:t> </a:t>
            </a:r>
            <a:r>
              <a:rPr sz="1600" dirty="0">
                <a:latin typeface="Times New Roman"/>
                <a:cs typeface="Times New Roman"/>
              </a:rPr>
              <a:t>unilateralmente</a:t>
            </a:r>
            <a:r>
              <a:rPr sz="1600" spc="-5" dirty="0">
                <a:latin typeface="Times New Roman"/>
                <a:cs typeface="Times New Roman"/>
              </a:rPr>
              <a:t> </a:t>
            </a:r>
            <a:r>
              <a:rPr sz="1600" dirty="0" err="1">
                <a:latin typeface="Times New Roman"/>
                <a:cs typeface="Times New Roman"/>
              </a:rPr>
              <a:t>i</a:t>
            </a:r>
            <a:r>
              <a:rPr sz="1600" spc="-40" dirty="0">
                <a:latin typeface="Times New Roman"/>
                <a:cs typeface="Times New Roman"/>
              </a:rPr>
              <a:t> </a:t>
            </a:r>
            <a:r>
              <a:rPr sz="1600" spc="-10" dirty="0" err="1">
                <a:latin typeface="Times New Roman"/>
                <a:cs typeface="Times New Roman"/>
              </a:rPr>
              <a:t>contratti</a:t>
            </a:r>
            <a:r>
              <a:rPr lang="it-IT" sz="1600" spc="-10" dirty="0">
                <a:latin typeface="Times New Roman"/>
                <a:cs typeface="Times New Roman"/>
              </a:rPr>
              <a:t> pendenti per il solo fatto dell’accesso alla </a:t>
            </a:r>
            <a:r>
              <a:rPr lang="it-IT" sz="1600" spc="-10" dirty="0" err="1">
                <a:latin typeface="Times New Roman"/>
                <a:cs typeface="Times New Roman"/>
              </a:rPr>
              <a:t>c.n.c</a:t>
            </a:r>
            <a:r>
              <a:rPr lang="it-IT" sz="1600" spc="-10" dirty="0">
                <a:latin typeface="Times New Roman"/>
                <a:cs typeface="Times New Roman"/>
              </a:rPr>
              <a:t>.</a:t>
            </a:r>
            <a:endParaRPr sz="1600" dirty="0">
              <a:latin typeface="Times New Roman"/>
              <a:cs typeface="Times New Roman"/>
            </a:endParaRPr>
          </a:p>
          <a:p>
            <a:pPr>
              <a:lnSpc>
                <a:spcPct val="100000"/>
              </a:lnSpc>
              <a:spcBef>
                <a:spcPts val="490"/>
              </a:spcBef>
              <a:buClr>
                <a:srgbClr val="6E6E74"/>
              </a:buClr>
              <a:buFont typeface="Wingdings"/>
              <a:buChar char=""/>
            </a:pPr>
            <a:endParaRPr sz="1600" dirty="0">
              <a:latin typeface="Times New Roman"/>
              <a:cs typeface="Times New Roman"/>
            </a:endParaRPr>
          </a:p>
          <a:p>
            <a:pPr marL="4606290">
              <a:lnSpc>
                <a:spcPct val="100000"/>
              </a:lnSpc>
            </a:pPr>
            <a:r>
              <a:rPr sz="1600" b="1" spc="-10" dirty="0">
                <a:latin typeface="Times New Roman"/>
                <a:cs typeface="Times New Roman"/>
              </a:rPr>
              <a:t>comprende</a:t>
            </a:r>
            <a:endParaRPr sz="1600" dirty="0">
              <a:latin typeface="Times New Roman"/>
              <a:cs typeface="Times New Roman"/>
            </a:endParaRPr>
          </a:p>
          <a:p>
            <a:pPr marL="298450" indent="-285750">
              <a:lnSpc>
                <a:spcPct val="100000"/>
              </a:lnSpc>
              <a:spcBef>
                <a:spcPts val="190"/>
              </a:spcBef>
              <a:buClr>
                <a:srgbClr val="6E6E74"/>
              </a:buClr>
              <a:buFont typeface="Wingdings"/>
              <a:buChar char=""/>
              <a:tabLst>
                <a:tab pos="298450" algn="l"/>
              </a:tabLst>
            </a:pPr>
            <a:r>
              <a:rPr sz="1600" dirty="0">
                <a:latin typeface="Times New Roman"/>
                <a:cs typeface="Times New Roman"/>
              </a:rPr>
              <a:t>divieto</a:t>
            </a:r>
            <a:r>
              <a:rPr sz="1600" spc="-45" dirty="0">
                <a:latin typeface="Times New Roman"/>
                <a:cs typeface="Times New Roman"/>
              </a:rPr>
              <a:t> </a:t>
            </a:r>
            <a:r>
              <a:rPr sz="1600" dirty="0">
                <a:latin typeface="Times New Roman"/>
                <a:cs typeface="Times New Roman"/>
              </a:rPr>
              <a:t>di</a:t>
            </a:r>
            <a:r>
              <a:rPr sz="1600" spc="-45" dirty="0">
                <a:latin typeface="Times New Roman"/>
                <a:cs typeface="Times New Roman"/>
              </a:rPr>
              <a:t> </a:t>
            </a:r>
            <a:r>
              <a:rPr sz="1600" dirty="0">
                <a:latin typeface="Times New Roman"/>
                <a:cs typeface="Times New Roman"/>
              </a:rPr>
              <a:t>chiedere</a:t>
            </a:r>
            <a:r>
              <a:rPr sz="1600" spc="-45" dirty="0">
                <a:latin typeface="Times New Roman"/>
                <a:cs typeface="Times New Roman"/>
              </a:rPr>
              <a:t> </a:t>
            </a:r>
            <a:r>
              <a:rPr sz="1600" dirty="0">
                <a:latin typeface="Times New Roman"/>
                <a:cs typeface="Times New Roman"/>
              </a:rPr>
              <a:t>la</a:t>
            </a:r>
            <a:r>
              <a:rPr sz="1600" spc="-45" dirty="0">
                <a:latin typeface="Times New Roman"/>
                <a:cs typeface="Times New Roman"/>
              </a:rPr>
              <a:t> </a:t>
            </a:r>
            <a:r>
              <a:rPr sz="1600" dirty="0">
                <a:latin typeface="Times New Roman"/>
                <a:cs typeface="Times New Roman"/>
              </a:rPr>
              <a:t>restituzione</a:t>
            </a:r>
            <a:r>
              <a:rPr sz="1600" spc="-15" dirty="0">
                <a:latin typeface="Times New Roman"/>
                <a:cs typeface="Times New Roman"/>
              </a:rPr>
              <a:t> </a:t>
            </a:r>
            <a:r>
              <a:rPr sz="1600" dirty="0">
                <a:latin typeface="Times New Roman"/>
                <a:cs typeface="Times New Roman"/>
              </a:rPr>
              <a:t>coattiva</a:t>
            </a:r>
            <a:r>
              <a:rPr sz="1600" spc="-35" dirty="0">
                <a:latin typeface="Times New Roman"/>
                <a:cs typeface="Times New Roman"/>
              </a:rPr>
              <a:t> </a:t>
            </a:r>
            <a:r>
              <a:rPr sz="1600" dirty="0">
                <a:latin typeface="Times New Roman"/>
                <a:cs typeface="Times New Roman"/>
              </a:rPr>
              <a:t>dell’immobile</a:t>
            </a:r>
            <a:r>
              <a:rPr sz="1600" spc="5" dirty="0">
                <a:latin typeface="Times New Roman"/>
                <a:cs typeface="Times New Roman"/>
              </a:rPr>
              <a:t> </a:t>
            </a:r>
            <a:r>
              <a:rPr sz="1600" dirty="0">
                <a:latin typeface="Times New Roman"/>
                <a:cs typeface="Times New Roman"/>
              </a:rPr>
              <a:t>in</a:t>
            </a:r>
            <a:r>
              <a:rPr sz="1600" spc="-50" dirty="0">
                <a:latin typeface="Times New Roman"/>
                <a:cs typeface="Times New Roman"/>
              </a:rPr>
              <a:t> </a:t>
            </a:r>
            <a:r>
              <a:rPr sz="1600" spc="-10" dirty="0">
                <a:latin typeface="Times New Roman"/>
                <a:cs typeface="Times New Roman"/>
              </a:rPr>
              <a:t>leasing</a:t>
            </a:r>
            <a:endParaRPr sz="1600" dirty="0">
              <a:latin typeface="Times New Roman"/>
              <a:cs typeface="Times New Roman"/>
            </a:endParaRPr>
          </a:p>
          <a:p>
            <a:pPr marL="298450" indent="-285750">
              <a:lnSpc>
                <a:spcPct val="100000"/>
              </a:lnSpc>
              <a:spcBef>
                <a:spcPts val="204"/>
              </a:spcBef>
              <a:buClr>
                <a:srgbClr val="6E6E74"/>
              </a:buClr>
              <a:buFont typeface="Wingdings"/>
              <a:buChar char=""/>
              <a:tabLst>
                <a:tab pos="298450" algn="l"/>
              </a:tabLst>
            </a:pPr>
            <a:r>
              <a:rPr lang="it-IT" sz="1600" dirty="0">
                <a:latin typeface="Times New Roman"/>
                <a:cs typeface="Times New Roman"/>
              </a:rPr>
              <a:t>s</a:t>
            </a:r>
            <a:r>
              <a:rPr sz="1600" dirty="0" err="1">
                <a:latin typeface="Times New Roman"/>
                <a:cs typeface="Times New Roman"/>
              </a:rPr>
              <a:t>ospensione</a:t>
            </a:r>
            <a:r>
              <a:rPr lang="it-IT" sz="1600" dirty="0">
                <a:latin typeface="Times New Roman"/>
                <a:cs typeface="Times New Roman"/>
              </a:rPr>
              <a:t> azione di riscossione </a:t>
            </a:r>
            <a:r>
              <a:rPr sz="1600" spc="-50" dirty="0">
                <a:latin typeface="Times New Roman"/>
                <a:cs typeface="Times New Roman"/>
              </a:rPr>
              <a:t> </a:t>
            </a:r>
            <a:r>
              <a:rPr sz="1600" dirty="0">
                <a:latin typeface="Times New Roman"/>
                <a:cs typeface="Times New Roman"/>
              </a:rPr>
              <a:t>dei</a:t>
            </a:r>
            <a:r>
              <a:rPr sz="1600" spc="-40" dirty="0">
                <a:latin typeface="Times New Roman"/>
                <a:cs typeface="Times New Roman"/>
              </a:rPr>
              <a:t> </a:t>
            </a:r>
            <a:r>
              <a:rPr sz="1600" dirty="0">
                <a:latin typeface="Times New Roman"/>
                <a:cs typeface="Times New Roman"/>
              </a:rPr>
              <a:t>debiti</a:t>
            </a:r>
            <a:r>
              <a:rPr sz="1600" spc="-30" dirty="0">
                <a:latin typeface="Times New Roman"/>
                <a:cs typeface="Times New Roman"/>
              </a:rPr>
              <a:t> </a:t>
            </a:r>
            <a:r>
              <a:rPr sz="1600" spc="-10" dirty="0">
                <a:latin typeface="Times New Roman"/>
                <a:cs typeface="Times New Roman"/>
              </a:rPr>
              <a:t>tributari</a:t>
            </a:r>
            <a:endParaRPr sz="1600" dirty="0">
              <a:latin typeface="Times New Roman"/>
              <a:cs typeface="Times New Roman"/>
            </a:endParaRPr>
          </a:p>
          <a:p>
            <a:pPr marL="298450" indent="-285750">
              <a:lnSpc>
                <a:spcPct val="100000"/>
              </a:lnSpc>
              <a:spcBef>
                <a:spcPts val="204"/>
              </a:spcBef>
              <a:buClr>
                <a:srgbClr val="6E6E74"/>
              </a:buClr>
              <a:buFont typeface="Wingdings"/>
              <a:buChar char=""/>
              <a:tabLst>
                <a:tab pos="298450" algn="l"/>
              </a:tabLst>
            </a:pPr>
            <a:r>
              <a:rPr sz="1600" dirty="0">
                <a:solidFill>
                  <a:srgbClr val="FF0000"/>
                </a:solidFill>
                <a:latin typeface="Times New Roman"/>
                <a:cs typeface="Times New Roman"/>
              </a:rPr>
              <a:t>divieto</a:t>
            </a:r>
            <a:r>
              <a:rPr sz="1600" spc="-45" dirty="0">
                <a:solidFill>
                  <a:srgbClr val="FF0000"/>
                </a:solidFill>
                <a:latin typeface="Times New Roman"/>
                <a:cs typeface="Times New Roman"/>
              </a:rPr>
              <a:t> </a:t>
            </a:r>
            <a:r>
              <a:rPr sz="1600" dirty="0">
                <a:solidFill>
                  <a:srgbClr val="FF0000"/>
                </a:solidFill>
                <a:latin typeface="Times New Roman"/>
                <a:cs typeface="Times New Roman"/>
              </a:rPr>
              <a:t>di</a:t>
            </a:r>
            <a:r>
              <a:rPr sz="1600" spc="-45" dirty="0">
                <a:solidFill>
                  <a:srgbClr val="FF0000"/>
                </a:solidFill>
                <a:latin typeface="Times New Roman"/>
                <a:cs typeface="Times New Roman"/>
              </a:rPr>
              <a:t> </a:t>
            </a:r>
            <a:r>
              <a:rPr sz="1600" dirty="0">
                <a:solidFill>
                  <a:srgbClr val="FF0000"/>
                </a:solidFill>
                <a:latin typeface="Times New Roman"/>
                <a:cs typeface="Times New Roman"/>
              </a:rPr>
              <a:t>intimare</a:t>
            </a:r>
            <a:r>
              <a:rPr sz="1600" spc="-5" dirty="0">
                <a:solidFill>
                  <a:srgbClr val="FF0000"/>
                </a:solidFill>
                <a:latin typeface="Times New Roman"/>
                <a:cs typeface="Times New Roman"/>
              </a:rPr>
              <a:t> </a:t>
            </a:r>
            <a:r>
              <a:rPr sz="1600" dirty="0">
                <a:solidFill>
                  <a:srgbClr val="FF0000"/>
                </a:solidFill>
                <a:latin typeface="Times New Roman"/>
                <a:cs typeface="Times New Roman"/>
              </a:rPr>
              <a:t>il</a:t>
            </a:r>
            <a:r>
              <a:rPr sz="1600" spc="-45" dirty="0">
                <a:solidFill>
                  <a:srgbClr val="FF0000"/>
                </a:solidFill>
                <a:latin typeface="Times New Roman"/>
                <a:cs typeface="Times New Roman"/>
              </a:rPr>
              <a:t> </a:t>
            </a:r>
            <a:r>
              <a:rPr sz="1600" dirty="0">
                <a:solidFill>
                  <a:srgbClr val="FF0000"/>
                </a:solidFill>
                <a:latin typeface="Times New Roman"/>
                <a:cs typeface="Times New Roman"/>
              </a:rPr>
              <a:t>pagamento</a:t>
            </a:r>
            <a:r>
              <a:rPr sz="1600" spc="-10" dirty="0">
                <a:solidFill>
                  <a:srgbClr val="FF0000"/>
                </a:solidFill>
                <a:latin typeface="Times New Roman"/>
                <a:cs typeface="Times New Roman"/>
              </a:rPr>
              <a:t> </a:t>
            </a:r>
            <a:r>
              <a:rPr sz="1600" dirty="0">
                <a:solidFill>
                  <a:srgbClr val="FF0000"/>
                </a:solidFill>
                <a:latin typeface="Times New Roman"/>
                <a:cs typeface="Times New Roman"/>
              </a:rPr>
              <a:t>di</a:t>
            </a:r>
            <a:r>
              <a:rPr sz="1600" spc="-45" dirty="0">
                <a:solidFill>
                  <a:srgbClr val="FF0000"/>
                </a:solidFill>
                <a:latin typeface="Times New Roman"/>
                <a:cs typeface="Times New Roman"/>
              </a:rPr>
              <a:t> </a:t>
            </a:r>
            <a:r>
              <a:rPr sz="1600" dirty="0">
                <a:solidFill>
                  <a:srgbClr val="FF0000"/>
                </a:solidFill>
                <a:latin typeface="Times New Roman"/>
                <a:cs typeface="Times New Roman"/>
              </a:rPr>
              <a:t>somme</a:t>
            </a:r>
            <a:r>
              <a:rPr sz="1600" spc="-5" dirty="0">
                <a:solidFill>
                  <a:srgbClr val="FF0000"/>
                </a:solidFill>
                <a:latin typeface="Times New Roman"/>
                <a:cs typeface="Times New Roman"/>
              </a:rPr>
              <a:t> </a:t>
            </a:r>
            <a:r>
              <a:rPr sz="1600" dirty="0">
                <a:solidFill>
                  <a:srgbClr val="FF0000"/>
                </a:solidFill>
                <a:latin typeface="Times New Roman"/>
                <a:cs typeface="Times New Roman"/>
              </a:rPr>
              <a:t>di</a:t>
            </a:r>
            <a:r>
              <a:rPr sz="1600" spc="-45" dirty="0">
                <a:solidFill>
                  <a:srgbClr val="FF0000"/>
                </a:solidFill>
                <a:latin typeface="Times New Roman"/>
                <a:cs typeface="Times New Roman"/>
              </a:rPr>
              <a:t> </a:t>
            </a:r>
            <a:r>
              <a:rPr sz="1600" spc="-10" dirty="0">
                <a:solidFill>
                  <a:srgbClr val="FF0000"/>
                </a:solidFill>
                <a:latin typeface="Times New Roman"/>
                <a:cs typeface="Times New Roman"/>
              </a:rPr>
              <a:t>denaro?</a:t>
            </a:r>
            <a:endParaRPr sz="1600" dirty="0">
              <a:solidFill>
                <a:srgbClr val="FF0000"/>
              </a:solidFill>
              <a:latin typeface="Times New Roman"/>
              <a:cs typeface="Times New Roman"/>
            </a:endParaRPr>
          </a:p>
          <a:p>
            <a:pPr marL="298450" indent="-285750">
              <a:lnSpc>
                <a:spcPct val="100000"/>
              </a:lnSpc>
              <a:spcBef>
                <a:spcPts val="195"/>
              </a:spcBef>
              <a:buClr>
                <a:srgbClr val="6E6E74"/>
              </a:buClr>
              <a:buFont typeface="Wingdings"/>
              <a:buChar char=""/>
              <a:tabLst>
                <a:tab pos="298450" algn="l"/>
              </a:tabLst>
            </a:pPr>
            <a:r>
              <a:rPr sz="1600" dirty="0">
                <a:solidFill>
                  <a:srgbClr val="FF0000"/>
                </a:solidFill>
                <a:latin typeface="Times New Roman"/>
                <a:cs typeface="Times New Roman"/>
              </a:rPr>
              <a:t>divieto</a:t>
            </a:r>
            <a:r>
              <a:rPr sz="1600" spc="-25" dirty="0">
                <a:solidFill>
                  <a:srgbClr val="FF0000"/>
                </a:solidFill>
                <a:latin typeface="Times New Roman"/>
                <a:cs typeface="Times New Roman"/>
              </a:rPr>
              <a:t> </a:t>
            </a:r>
            <a:r>
              <a:rPr sz="1600" dirty="0">
                <a:solidFill>
                  <a:srgbClr val="FF0000"/>
                </a:solidFill>
                <a:latin typeface="Times New Roman"/>
                <a:cs typeface="Times New Roman"/>
              </a:rPr>
              <a:t>di</a:t>
            </a:r>
            <a:r>
              <a:rPr sz="1600" spc="-30" dirty="0">
                <a:solidFill>
                  <a:srgbClr val="FF0000"/>
                </a:solidFill>
                <a:latin typeface="Times New Roman"/>
                <a:cs typeface="Times New Roman"/>
              </a:rPr>
              <a:t> </a:t>
            </a:r>
            <a:r>
              <a:rPr sz="1600" dirty="0">
                <a:solidFill>
                  <a:srgbClr val="FF0000"/>
                </a:solidFill>
                <a:latin typeface="Times New Roman"/>
                <a:cs typeface="Times New Roman"/>
              </a:rPr>
              <a:t>proporre</a:t>
            </a:r>
            <a:r>
              <a:rPr sz="1600" spc="-35" dirty="0">
                <a:solidFill>
                  <a:srgbClr val="FF0000"/>
                </a:solidFill>
                <a:latin typeface="Times New Roman"/>
                <a:cs typeface="Times New Roman"/>
              </a:rPr>
              <a:t> </a:t>
            </a:r>
            <a:r>
              <a:rPr sz="1600" dirty="0">
                <a:solidFill>
                  <a:srgbClr val="FF0000"/>
                </a:solidFill>
                <a:latin typeface="Times New Roman"/>
                <a:cs typeface="Times New Roman"/>
              </a:rPr>
              <a:t>istanze</a:t>
            </a:r>
            <a:r>
              <a:rPr sz="1600" spc="-10" dirty="0">
                <a:solidFill>
                  <a:srgbClr val="FF0000"/>
                </a:solidFill>
                <a:latin typeface="Times New Roman"/>
                <a:cs typeface="Times New Roman"/>
              </a:rPr>
              <a:t> </a:t>
            </a:r>
            <a:r>
              <a:rPr sz="1600" dirty="0">
                <a:solidFill>
                  <a:srgbClr val="FF0000"/>
                </a:solidFill>
                <a:latin typeface="Times New Roman"/>
                <a:cs typeface="Times New Roman"/>
              </a:rPr>
              <a:t>di</a:t>
            </a:r>
            <a:r>
              <a:rPr sz="1600" spc="-40" dirty="0">
                <a:solidFill>
                  <a:srgbClr val="FF0000"/>
                </a:solidFill>
                <a:latin typeface="Times New Roman"/>
                <a:cs typeface="Times New Roman"/>
              </a:rPr>
              <a:t> </a:t>
            </a:r>
            <a:r>
              <a:rPr lang="it-IT" sz="1600" spc="-10" dirty="0">
                <a:solidFill>
                  <a:srgbClr val="FF0000"/>
                </a:solidFill>
                <a:latin typeface="Times New Roman"/>
                <a:cs typeface="Times New Roman"/>
              </a:rPr>
              <a:t>liquidazione giudiziale?</a:t>
            </a:r>
            <a:endParaRPr sz="1600" dirty="0">
              <a:solidFill>
                <a:srgbClr val="FF0000"/>
              </a:solidFill>
              <a:latin typeface="Times New Roman"/>
              <a:cs typeface="Times New Roman"/>
            </a:endParaRPr>
          </a:p>
        </p:txBody>
      </p:sp>
      <p:sp>
        <p:nvSpPr>
          <p:cNvPr id="6" name="object 6"/>
          <p:cNvSpPr txBox="1">
            <a:spLocks noGrp="1"/>
          </p:cNvSpPr>
          <p:nvPr>
            <p:ph type="sldNum" sz="quarter" idx="7"/>
          </p:nvPr>
        </p:nvSpPr>
        <p:spPr>
          <a:prstGeom prst="rect">
            <a:avLst/>
          </a:prstGeom>
        </p:spPr>
        <p:txBody>
          <a:bodyPr vert="horz" wrap="square" lIns="0" tIns="0" rIns="0" bIns="0" rtlCol="0">
            <a:spAutoFit/>
          </a:bodyPr>
          <a:lstStyle/>
          <a:p>
            <a:pPr marL="12700">
              <a:lnSpc>
                <a:spcPts val="1100"/>
              </a:lnSpc>
            </a:pPr>
            <a:fld id="{81D60167-4931-47E6-BA6A-407CBD079E47}" type="slidenum">
              <a:rPr spc="-25" dirty="0"/>
              <a:t>8</a:t>
            </a:fld>
            <a:endParaRPr spc="-25" dirty="0"/>
          </a:p>
        </p:txBody>
      </p:sp>
    </p:spTree>
    <p:extLst>
      <p:ext uri="{BB962C8B-B14F-4D97-AF65-F5344CB8AC3E}">
        <p14:creationId xmlns:p14="http://schemas.microsoft.com/office/powerpoint/2010/main" val="125354618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2E6A0F5-5452-0F09-2DBD-B48BF6A8EDC9}"/>
            </a:ext>
          </a:extLst>
        </p:cNvPr>
        <p:cNvGrpSpPr/>
        <p:nvPr/>
      </p:nvGrpSpPr>
      <p:grpSpPr>
        <a:xfrm>
          <a:off x="0" y="0"/>
          <a:ext cx="0" cy="0"/>
          <a:chOff x="0" y="0"/>
          <a:chExt cx="0" cy="0"/>
        </a:xfrm>
      </p:grpSpPr>
      <p:sp>
        <p:nvSpPr>
          <p:cNvPr id="26626" name="Text Box 1">
            <a:extLst>
              <a:ext uri="{FF2B5EF4-FFF2-40B4-BE49-F238E27FC236}">
                <a16:creationId xmlns:a16="http://schemas.microsoft.com/office/drawing/2014/main" id="{D1F2E8FD-7EA0-0971-36DC-64F67D50E124}"/>
              </a:ext>
            </a:extLst>
          </p:cNvPr>
          <p:cNvSpPr txBox="1">
            <a:spLocks noChangeArrowheads="1"/>
          </p:cNvSpPr>
          <p:nvPr/>
        </p:nvSpPr>
        <p:spPr bwMode="auto">
          <a:xfrm>
            <a:off x="1980049" y="273630"/>
            <a:ext cx="8223263" cy="596829"/>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F"/>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lvl1pPr>
              <a:lnSpc>
                <a:spcPct val="93000"/>
              </a:lnSpc>
              <a:spcAft>
                <a:spcPts val="1425"/>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sz="800" u="sng">
                <a:solidFill>
                  <a:srgbClr val="000000"/>
                </a:solidFill>
                <a:latin typeface="Arial" panose="020B0604020202020204" pitchFamily="34" charset="0"/>
                <a:ea typeface="Arial Unicode MS" panose="020B0604020202020204" pitchFamily="34" charset="-128"/>
                <a:cs typeface="Arial Unicode MS" panose="020B0604020202020204" pitchFamily="34" charset="-128"/>
              </a:defRPr>
            </a:lvl1pPr>
            <a:lvl2pPr>
              <a:lnSpc>
                <a:spcPct val="93000"/>
              </a:lnSpc>
              <a:spcAft>
                <a:spcPts val="1138"/>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sz="2600">
                <a:solidFill>
                  <a:srgbClr val="000000"/>
                </a:solidFill>
                <a:latin typeface="Arial" panose="020B0604020202020204" pitchFamily="34" charset="0"/>
                <a:ea typeface="Arial Unicode MS" panose="020B0604020202020204" pitchFamily="34" charset="-128"/>
                <a:cs typeface="Arial Unicode MS" panose="020B0604020202020204" pitchFamily="34" charset="-128"/>
              </a:defRPr>
            </a:lvl2pPr>
            <a:lvl3pPr>
              <a:lnSpc>
                <a:spcPct val="93000"/>
              </a:lnSpc>
              <a:spcAft>
                <a:spcPts val="85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sz="2400">
                <a:solidFill>
                  <a:srgbClr val="000000"/>
                </a:solidFill>
                <a:latin typeface="Arial" panose="020B0604020202020204" pitchFamily="34" charset="0"/>
                <a:ea typeface="Arial Unicode MS" panose="020B0604020202020204" pitchFamily="34" charset="-128"/>
                <a:cs typeface="Arial Unicode MS" panose="020B0604020202020204" pitchFamily="34" charset="-128"/>
              </a:defRPr>
            </a:lvl3pPr>
            <a:lvl4pPr>
              <a:lnSpc>
                <a:spcPct val="93000"/>
              </a:lnSpc>
              <a:spcAft>
                <a:spcPts val="575"/>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sz="2000">
                <a:solidFill>
                  <a:srgbClr val="000000"/>
                </a:solidFill>
                <a:latin typeface="Arial" panose="020B0604020202020204" pitchFamily="34" charset="0"/>
                <a:ea typeface="Arial Unicode MS" panose="020B0604020202020204" pitchFamily="34" charset="-128"/>
                <a:cs typeface="Arial Unicode MS" panose="020B0604020202020204" pitchFamily="34" charset="-128"/>
              </a:defRPr>
            </a:lvl4pPr>
            <a:lvl5pPr>
              <a:lnSpc>
                <a:spcPct val="93000"/>
              </a:lnSpc>
              <a:spcAft>
                <a:spcPts val="288"/>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sz="2000">
                <a:solidFill>
                  <a:srgbClr val="000000"/>
                </a:solidFill>
                <a:latin typeface="Arial" panose="020B0604020202020204" pitchFamily="34" charset="0"/>
                <a:ea typeface="Arial Unicode MS" panose="020B0604020202020204" pitchFamily="34" charset="-128"/>
                <a:cs typeface="Arial Unicode MS" panose="020B0604020202020204" pitchFamily="34" charset="-128"/>
              </a:defRPr>
            </a:lvl5pPr>
            <a:lvl6pPr marL="2514600" indent="-228600" defTabSz="449263" eaLnBrk="0" fontAlgn="base" hangingPunct="0">
              <a:lnSpc>
                <a:spcPct val="93000"/>
              </a:lnSpc>
              <a:spcBef>
                <a:spcPct val="0"/>
              </a:spcBef>
              <a:spcAft>
                <a:spcPts val="288"/>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sz="2000">
                <a:solidFill>
                  <a:srgbClr val="000000"/>
                </a:solidFill>
                <a:latin typeface="Arial" panose="020B0604020202020204" pitchFamily="34" charset="0"/>
                <a:ea typeface="Arial Unicode MS" panose="020B0604020202020204" pitchFamily="34" charset="-128"/>
                <a:cs typeface="Arial Unicode MS" panose="020B0604020202020204" pitchFamily="34" charset="-128"/>
              </a:defRPr>
            </a:lvl6pPr>
            <a:lvl7pPr marL="2971800" indent="-228600" defTabSz="449263" eaLnBrk="0" fontAlgn="base" hangingPunct="0">
              <a:lnSpc>
                <a:spcPct val="93000"/>
              </a:lnSpc>
              <a:spcBef>
                <a:spcPct val="0"/>
              </a:spcBef>
              <a:spcAft>
                <a:spcPts val="288"/>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sz="2000">
                <a:solidFill>
                  <a:srgbClr val="000000"/>
                </a:solidFill>
                <a:latin typeface="Arial" panose="020B0604020202020204" pitchFamily="34" charset="0"/>
                <a:ea typeface="Arial Unicode MS" panose="020B0604020202020204" pitchFamily="34" charset="-128"/>
                <a:cs typeface="Arial Unicode MS" panose="020B0604020202020204" pitchFamily="34" charset="-128"/>
              </a:defRPr>
            </a:lvl7pPr>
            <a:lvl8pPr marL="3429000" indent="-228600" defTabSz="449263" eaLnBrk="0" fontAlgn="base" hangingPunct="0">
              <a:lnSpc>
                <a:spcPct val="93000"/>
              </a:lnSpc>
              <a:spcBef>
                <a:spcPct val="0"/>
              </a:spcBef>
              <a:spcAft>
                <a:spcPts val="288"/>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sz="2000">
                <a:solidFill>
                  <a:srgbClr val="000000"/>
                </a:solidFill>
                <a:latin typeface="Arial" panose="020B0604020202020204" pitchFamily="34" charset="0"/>
                <a:ea typeface="Arial Unicode MS" panose="020B0604020202020204" pitchFamily="34" charset="-128"/>
                <a:cs typeface="Arial Unicode MS" panose="020B0604020202020204" pitchFamily="34" charset="-128"/>
              </a:defRPr>
            </a:lvl8pPr>
            <a:lvl9pPr marL="3886200" indent="-228600" defTabSz="449263" eaLnBrk="0" fontAlgn="base" hangingPunct="0">
              <a:lnSpc>
                <a:spcPct val="93000"/>
              </a:lnSpc>
              <a:spcBef>
                <a:spcPct val="0"/>
              </a:spcBef>
              <a:spcAft>
                <a:spcPts val="288"/>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sz="2000">
                <a:solidFill>
                  <a:srgbClr val="000000"/>
                </a:solidFill>
                <a:latin typeface="Arial" panose="020B0604020202020204" pitchFamily="34" charset="0"/>
                <a:ea typeface="Arial Unicode MS" panose="020B0604020202020204" pitchFamily="34" charset="-128"/>
                <a:cs typeface="Arial Unicode MS" panose="020B0604020202020204" pitchFamily="34" charset="-128"/>
              </a:defRPr>
            </a:lvl9pPr>
          </a:lstStyle>
          <a:p>
            <a:pPr algn="ctr" eaLnBrk="1">
              <a:spcAft>
                <a:spcPct val="0"/>
              </a:spcAft>
              <a:buClrTx/>
              <a:buFontTx/>
              <a:buNone/>
            </a:pPr>
            <a:r>
              <a:rPr lang="it-IT" altLang="it-IT" sz="3200" u="none" dirty="0"/>
              <a:t>(segue) la protezione dalla sentenza di </a:t>
            </a:r>
            <a:r>
              <a:rPr lang="it-IT" altLang="it-IT" sz="3200" u="none" dirty="0" err="1"/>
              <a:t>l.g</a:t>
            </a:r>
            <a:r>
              <a:rPr lang="it-IT" altLang="it-IT" sz="3200" u="none" dirty="0"/>
              <a:t>. </a:t>
            </a:r>
          </a:p>
        </p:txBody>
      </p:sp>
      <p:sp>
        <p:nvSpPr>
          <p:cNvPr id="9218" name="Text Box 2">
            <a:extLst>
              <a:ext uri="{FF2B5EF4-FFF2-40B4-BE49-F238E27FC236}">
                <a16:creationId xmlns:a16="http://schemas.microsoft.com/office/drawing/2014/main" id="{15C6804E-5C7A-65B7-0473-30AD44C174B6}"/>
              </a:ext>
            </a:extLst>
          </p:cNvPr>
          <p:cNvSpPr txBox="1">
            <a:spLocks noChangeArrowheads="1"/>
          </p:cNvSpPr>
          <p:nvPr/>
        </p:nvSpPr>
        <p:spPr bwMode="auto">
          <a:xfrm>
            <a:off x="990600" y="990600"/>
            <a:ext cx="10439400" cy="5117082"/>
          </a:xfrm>
          <a:prstGeom prst="rect">
            <a:avLst/>
          </a:prstGeom>
          <a:noFill/>
          <a:ln>
            <a:noFill/>
          </a:ln>
          <a:effectLst/>
        </p:spPr>
        <p:txBody>
          <a:bodyPr lIns="0" tIns="25474" rIns="0" bIns="0"/>
          <a:lstStyle>
            <a:lvl1pPr marL="342900" indent="-307975">
              <a:tabLst>
                <a:tab pos="34290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a:solidFill>
                  <a:srgbClr val="FFFFFF"/>
                </a:solidFill>
                <a:latin typeface="Arial" panose="020B0604020202020204" pitchFamily="34" charset="0"/>
                <a:ea typeface="Arial Unicode MS" panose="020B0604020202020204" pitchFamily="34" charset="-128"/>
                <a:cs typeface="Arial Unicode MS" panose="020B0604020202020204" pitchFamily="34" charset="-128"/>
              </a:defRPr>
            </a:lvl1pPr>
            <a:lvl2pPr>
              <a:tabLst>
                <a:tab pos="34290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a:solidFill>
                  <a:srgbClr val="FFFFFF"/>
                </a:solidFill>
                <a:latin typeface="Arial" panose="020B0604020202020204" pitchFamily="34" charset="0"/>
                <a:ea typeface="Arial Unicode MS" panose="020B0604020202020204" pitchFamily="34" charset="-128"/>
                <a:cs typeface="Arial Unicode MS" panose="020B0604020202020204" pitchFamily="34" charset="-128"/>
              </a:defRPr>
            </a:lvl2pPr>
            <a:lvl3pPr>
              <a:tabLst>
                <a:tab pos="34290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a:solidFill>
                  <a:srgbClr val="FFFFFF"/>
                </a:solidFill>
                <a:latin typeface="Arial" panose="020B0604020202020204" pitchFamily="34" charset="0"/>
                <a:ea typeface="Arial Unicode MS" panose="020B0604020202020204" pitchFamily="34" charset="-128"/>
                <a:cs typeface="Arial Unicode MS" panose="020B0604020202020204" pitchFamily="34" charset="-128"/>
              </a:defRPr>
            </a:lvl3pPr>
            <a:lvl4pPr>
              <a:tabLst>
                <a:tab pos="34290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a:solidFill>
                  <a:srgbClr val="FFFFFF"/>
                </a:solidFill>
                <a:latin typeface="Arial" panose="020B0604020202020204" pitchFamily="34" charset="0"/>
                <a:ea typeface="Arial Unicode MS" panose="020B0604020202020204" pitchFamily="34" charset="-128"/>
                <a:cs typeface="Arial Unicode MS" panose="020B0604020202020204" pitchFamily="34" charset="-128"/>
              </a:defRPr>
            </a:lvl4pPr>
            <a:lvl5pPr>
              <a:tabLst>
                <a:tab pos="34290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a:solidFill>
                  <a:srgbClr val="FFFFFF"/>
                </a:solidFill>
                <a:latin typeface="Arial" panose="020B0604020202020204" pitchFamily="34" charset="0"/>
                <a:ea typeface="Arial Unicode MS" panose="020B0604020202020204" pitchFamily="34" charset="-128"/>
                <a:cs typeface="Arial Unicode MS" panose="020B0604020202020204" pitchFamily="34" charset="-128"/>
              </a:defRPr>
            </a:lvl5pPr>
            <a:lvl6pPr marL="2514600" indent="-228600" defTabSz="449263" eaLnBrk="0" fontAlgn="base" hangingPunct="0">
              <a:spcBef>
                <a:spcPct val="0"/>
              </a:spcBef>
              <a:spcAft>
                <a:spcPct val="0"/>
              </a:spcAft>
              <a:buClr>
                <a:srgbClr val="000000"/>
              </a:buClr>
              <a:buSzPct val="100000"/>
              <a:buFont typeface="Times New Roman" panose="02020603050405020304" pitchFamily="18" charset="0"/>
              <a:tabLst>
                <a:tab pos="34290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a:solidFill>
                  <a:srgbClr val="FFFFFF"/>
                </a:solidFill>
                <a:latin typeface="Arial" panose="020B0604020202020204" pitchFamily="34" charset="0"/>
                <a:ea typeface="Arial Unicode MS" panose="020B0604020202020204" pitchFamily="34" charset="-128"/>
                <a:cs typeface="Arial Unicode MS" panose="020B0604020202020204" pitchFamily="34" charset="-128"/>
              </a:defRPr>
            </a:lvl6pPr>
            <a:lvl7pPr marL="2971800" indent="-228600" defTabSz="449263" eaLnBrk="0" fontAlgn="base" hangingPunct="0">
              <a:spcBef>
                <a:spcPct val="0"/>
              </a:spcBef>
              <a:spcAft>
                <a:spcPct val="0"/>
              </a:spcAft>
              <a:buClr>
                <a:srgbClr val="000000"/>
              </a:buClr>
              <a:buSzPct val="100000"/>
              <a:buFont typeface="Times New Roman" panose="02020603050405020304" pitchFamily="18" charset="0"/>
              <a:tabLst>
                <a:tab pos="34290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a:solidFill>
                  <a:srgbClr val="FFFFFF"/>
                </a:solidFill>
                <a:latin typeface="Arial" panose="020B0604020202020204" pitchFamily="34" charset="0"/>
                <a:ea typeface="Arial Unicode MS" panose="020B0604020202020204" pitchFamily="34" charset="-128"/>
                <a:cs typeface="Arial Unicode MS" panose="020B0604020202020204" pitchFamily="34" charset="-128"/>
              </a:defRPr>
            </a:lvl7pPr>
            <a:lvl8pPr marL="3429000" indent="-228600" defTabSz="449263" eaLnBrk="0" fontAlgn="base" hangingPunct="0">
              <a:spcBef>
                <a:spcPct val="0"/>
              </a:spcBef>
              <a:spcAft>
                <a:spcPct val="0"/>
              </a:spcAft>
              <a:buClr>
                <a:srgbClr val="000000"/>
              </a:buClr>
              <a:buSzPct val="100000"/>
              <a:buFont typeface="Times New Roman" panose="02020603050405020304" pitchFamily="18" charset="0"/>
              <a:tabLst>
                <a:tab pos="34290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a:solidFill>
                  <a:srgbClr val="FFFFFF"/>
                </a:solidFill>
                <a:latin typeface="Arial" panose="020B0604020202020204" pitchFamily="34" charset="0"/>
                <a:ea typeface="Arial Unicode MS" panose="020B0604020202020204" pitchFamily="34" charset="-128"/>
                <a:cs typeface="Arial Unicode MS" panose="020B0604020202020204" pitchFamily="34" charset="-128"/>
              </a:defRPr>
            </a:lvl8pPr>
            <a:lvl9pPr marL="3886200" indent="-228600" defTabSz="449263" eaLnBrk="0" fontAlgn="base" hangingPunct="0">
              <a:spcBef>
                <a:spcPct val="0"/>
              </a:spcBef>
              <a:spcAft>
                <a:spcPct val="0"/>
              </a:spcAft>
              <a:buClr>
                <a:srgbClr val="000000"/>
              </a:buClr>
              <a:buSzPct val="100000"/>
              <a:buFont typeface="Times New Roman" panose="02020603050405020304" pitchFamily="18" charset="0"/>
              <a:tabLst>
                <a:tab pos="34290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a:solidFill>
                  <a:srgbClr val="FFFFFF"/>
                </a:solidFill>
                <a:latin typeface="Arial" panose="020B0604020202020204" pitchFamily="34" charset="0"/>
                <a:ea typeface="Arial Unicode MS" panose="020B0604020202020204" pitchFamily="34" charset="-128"/>
                <a:cs typeface="Arial Unicode MS" panose="020B0604020202020204" pitchFamily="34" charset="-128"/>
              </a:defRPr>
            </a:lvl9pPr>
          </a:lstStyle>
          <a:p>
            <a:pPr marL="34925" indent="0" algn="just">
              <a:lnSpc>
                <a:spcPct val="93000"/>
              </a:lnSpc>
              <a:spcAft>
                <a:spcPts val="1293"/>
              </a:spcAft>
              <a:buSzPct val="100000"/>
              <a:defRPr/>
            </a:pPr>
            <a:r>
              <a:rPr lang="it-IT" altLang="it-IT" sz="2000" dirty="0">
                <a:solidFill>
                  <a:schemeClr val="tx1"/>
                </a:solidFill>
                <a:cs typeface="Arial" panose="020B0604020202020204" pitchFamily="34" charset="0"/>
              </a:rPr>
              <a:t>Dal giorno della pubblicazione dell’istanza con cui vengono richieste le misure protettive</a:t>
            </a:r>
          </a:p>
          <a:p>
            <a:pPr marL="34925" indent="0" algn="just">
              <a:lnSpc>
                <a:spcPct val="93000"/>
              </a:lnSpc>
              <a:spcAft>
                <a:spcPts val="1293"/>
              </a:spcAft>
              <a:buSzPct val="100000"/>
              <a:defRPr/>
            </a:pPr>
            <a:r>
              <a:rPr lang="it-IT" altLang="it-IT" sz="2000" dirty="0">
                <a:solidFill>
                  <a:schemeClr val="tx1"/>
                </a:solidFill>
                <a:cs typeface="Arial" panose="020B0604020202020204" pitchFamily="34" charset="0"/>
              </a:rPr>
              <a:t>Fino alla conclusione delle trattative o all’archiviazione dell’istanza di composizione negoziata</a:t>
            </a:r>
          </a:p>
          <a:p>
            <a:pPr marL="34925" indent="0" algn="just">
              <a:lnSpc>
                <a:spcPct val="93000"/>
              </a:lnSpc>
              <a:spcAft>
                <a:spcPts val="1293"/>
              </a:spcAft>
              <a:buSzPct val="100000"/>
              <a:defRPr/>
            </a:pPr>
            <a:endParaRPr lang="it-IT" altLang="it-IT" sz="2000" dirty="0">
              <a:solidFill>
                <a:srgbClr val="000000"/>
              </a:solidFill>
            </a:endParaRPr>
          </a:p>
          <a:p>
            <a:pPr marL="34925" indent="0" algn="just">
              <a:lnSpc>
                <a:spcPct val="93000"/>
              </a:lnSpc>
              <a:spcAft>
                <a:spcPts val="1293"/>
              </a:spcAft>
              <a:buSzPct val="100000"/>
              <a:defRPr/>
            </a:pPr>
            <a:endParaRPr lang="it-IT" altLang="it-IT" sz="2000" dirty="0">
              <a:solidFill>
                <a:srgbClr val="000000"/>
              </a:solidFill>
            </a:endParaRPr>
          </a:p>
          <a:p>
            <a:pPr marL="34925" indent="0" algn="just">
              <a:lnSpc>
                <a:spcPct val="93000"/>
              </a:lnSpc>
              <a:spcAft>
                <a:spcPts val="1293"/>
              </a:spcAft>
              <a:buSzPct val="100000"/>
              <a:defRPr/>
            </a:pPr>
            <a:r>
              <a:rPr lang="it-IT" altLang="it-IT" sz="2000" dirty="0">
                <a:solidFill>
                  <a:srgbClr val="000000"/>
                </a:solidFill>
              </a:rPr>
              <a:t>La sentenza di apertura della liquidazione giudiziale o di accertamento dello stato di insolvenza </a:t>
            </a:r>
            <a:r>
              <a:rPr lang="it-IT" altLang="it-IT" sz="2000" dirty="0">
                <a:solidFill>
                  <a:srgbClr val="FF0000"/>
                </a:solidFill>
              </a:rPr>
              <a:t>non può essere pronunciata</a:t>
            </a:r>
            <a:r>
              <a:rPr lang="it-IT" altLang="it-IT" sz="2000" dirty="0">
                <a:solidFill>
                  <a:srgbClr val="000000"/>
                </a:solidFill>
              </a:rPr>
              <a:t> </a:t>
            </a:r>
            <a:r>
              <a:rPr lang="it-IT" altLang="it-IT" sz="2000" dirty="0">
                <a:solidFill>
                  <a:srgbClr val="000000"/>
                </a:solidFill>
                <a:highlight>
                  <a:srgbClr val="FFFF00"/>
                </a:highlight>
              </a:rPr>
              <a:t>[ma il </a:t>
            </a:r>
            <a:r>
              <a:rPr lang="it-IT" altLang="it-IT" sz="2000" dirty="0" err="1">
                <a:solidFill>
                  <a:srgbClr val="000000"/>
                </a:solidFill>
                <a:highlight>
                  <a:srgbClr val="FFFF00"/>
                </a:highlight>
              </a:rPr>
              <a:t>p.u</a:t>
            </a:r>
            <a:r>
              <a:rPr lang="it-IT" altLang="it-IT" sz="2000" dirty="0">
                <a:solidFill>
                  <a:srgbClr val="000000"/>
                </a:solidFill>
                <a:highlight>
                  <a:srgbClr val="FFFF00"/>
                </a:highlight>
              </a:rPr>
              <a:t>. prosegue con la possibilità di svolgere l’istruttoria]</a:t>
            </a:r>
            <a:r>
              <a:rPr lang="it-IT" altLang="it-IT" sz="2000" dirty="0">
                <a:solidFill>
                  <a:srgbClr val="000000"/>
                </a:solidFill>
              </a:rPr>
              <a:t> salvo che il tribunale disponga la revoca delle misure protettive</a:t>
            </a:r>
          </a:p>
          <a:p>
            <a:pPr marL="34925" indent="0" algn="just">
              <a:lnSpc>
                <a:spcPct val="93000"/>
              </a:lnSpc>
              <a:spcAft>
                <a:spcPts val="1293"/>
              </a:spcAft>
              <a:buSzPct val="100000"/>
              <a:defRPr/>
            </a:pPr>
            <a:endParaRPr lang="it-IT" altLang="it-IT" sz="2000" dirty="0">
              <a:solidFill>
                <a:srgbClr val="000000"/>
              </a:solidFill>
            </a:endParaRPr>
          </a:p>
          <a:p>
            <a:pPr marL="34925" indent="0" algn="just">
              <a:lnSpc>
                <a:spcPct val="93000"/>
              </a:lnSpc>
              <a:spcAft>
                <a:spcPts val="1293"/>
              </a:spcAft>
              <a:buSzPct val="100000"/>
              <a:defRPr/>
            </a:pPr>
            <a:endParaRPr lang="it-IT" altLang="it-IT" sz="2000" dirty="0">
              <a:solidFill>
                <a:srgbClr val="000000"/>
              </a:solidFill>
            </a:endParaRPr>
          </a:p>
          <a:p>
            <a:pPr marL="34925" indent="0" algn="just">
              <a:lnSpc>
                <a:spcPct val="93000"/>
              </a:lnSpc>
              <a:spcAft>
                <a:spcPts val="1293"/>
              </a:spcAft>
              <a:buSzPct val="100000"/>
              <a:defRPr/>
            </a:pPr>
            <a:r>
              <a:rPr lang="it-IT" altLang="it-IT" sz="2000" dirty="0">
                <a:solidFill>
                  <a:srgbClr val="000000"/>
                </a:solidFill>
              </a:rPr>
              <a:t>Problematico ruolo dell’esperto e rischio eccessiva responsabilizzazione dell’esperto ex art. 21 </a:t>
            </a:r>
            <a:r>
              <a:rPr lang="it-IT" altLang="it-IT" sz="2000" dirty="0" err="1">
                <a:solidFill>
                  <a:srgbClr val="000000"/>
                </a:solidFill>
              </a:rPr>
              <a:t>c.c.i.i</a:t>
            </a:r>
            <a:r>
              <a:rPr lang="it-IT" altLang="it-IT" sz="2000" dirty="0">
                <a:solidFill>
                  <a:srgbClr val="000000"/>
                </a:solidFill>
              </a:rPr>
              <a:t>.</a:t>
            </a:r>
          </a:p>
        </p:txBody>
      </p:sp>
      <p:sp>
        <p:nvSpPr>
          <p:cNvPr id="2" name="Freccia giù 1">
            <a:extLst>
              <a:ext uri="{FF2B5EF4-FFF2-40B4-BE49-F238E27FC236}">
                <a16:creationId xmlns:a16="http://schemas.microsoft.com/office/drawing/2014/main" id="{BE6EC8E4-6C8B-D769-3398-308453C7A481}"/>
              </a:ext>
            </a:extLst>
          </p:cNvPr>
          <p:cNvSpPr/>
          <p:nvPr/>
        </p:nvSpPr>
        <p:spPr>
          <a:xfrm>
            <a:off x="5715000" y="2057400"/>
            <a:ext cx="228600" cy="609600"/>
          </a:xfrm>
          <a:prstGeom prst="down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3" name="Freccia giù 2">
            <a:extLst>
              <a:ext uri="{FF2B5EF4-FFF2-40B4-BE49-F238E27FC236}">
                <a16:creationId xmlns:a16="http://schemas.microsoft.com/office/drawing/2014/main" id="{58F901AF-2F5E-66BA-C035-CC971D0F0B13}"/>
              </a:ext>
            </a:extLst>
          </p:cNvPr>
          <p:cNvSpPr/>
          <p:nvPr/>
        </p:nvSpPr>
        <p:spPr>
          <a:xfrm>
            <a:off x="5715000" y="4191000"/>
            <a:ext cx="228600" cy="609600"/>
          </a:xfrm>
          <a:prstGeom prst="down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it-IT"/>
          </a:p>
        </p:txBody>
      </p:sp>
    </p:spTree>
    <p:extLst>
      <p:ext uri="{BB962C8B-B14F-4D97-AF65-F5344CB8AC3E}">
        <p14:creationId xmlns:p14="http://schemas.microsoft.com/office/powerpoint/2010/main" val="4226974882"/>
      </p:ext>
    </p:extLst>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
  <TotalTime>735</TotalTime>
  <Words>3826</Words>
  <Application>Microsoft Macintosh PowerPoint</Application>
  <PresentationFormat>Widescreen</PresentationFormat>
  <Paragraphs>266</Paragraphs>
  <Slides>27</Slides>
  <Notes>10</Notes>
  <HiddenSlides>0</HiddenSlides>
  <MMClips>0</MMClips>
  <ScaleCrop>false</ScaleCrop>
  <HeadingPairs>
    <vt:vector size="6" baseType="variant">
      <vt:variant>
        <vt:lpstr>Caratteri utilizzati</vt:lpstr>
      </vt:variant>
      <vt:variant>
        <vt:i4>8</vt:i4>
      </vt:variant>
      <vt:variant>
        <vt:lpstr>Tema</vt:lpstr>
      </vt:variant>
      <vt:variant>
        <vt:i4>1</vt:i4>
      </vt:variant>
      <vt:variant>
        <vt:lpstr>Titoli diapositive</vt:lpstr>
      </vt:variant>
      <vt:variant>
        <vt:i4>27</vt:i4>
      </vt:variant>
    </vt:vector>
  </HeadingPairs>
  <TitlesOfParts>
    <vt:vector size="36" baseType="lpstr">
      <vt:lpstr>Aptos</vt:lpstr>
      <vt:lpstr>Arial</vt:lpstr>
      <vt:lpstr>Calibri</vt:lpstr>
      <vt:lpstr>Helvetica</vt:lpstr>
      <vt:lpstr>StarSymbol</vt:lpstr>
      <vt:lpstr>Tahoma</vt:lpstr>
      <vt:lpstr>Times New Roman</vt:lpstr>
      <vt:lpstr>Wingdings</vt:lpstr>
      <vt:lpstr>Office Theme</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TIPOLOGIA DI MISURE PROTETTIVE</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In sintesi: il contenuto delle  MISURE CAUTELARI ATIPICHE</vt:lpstr>
      <vt:lpstr>DURATA</vt:lpstr>
      <vt:lpstr>Presentazione standard di PowerPoint</vt:lpstr>
      <vt:lpstr>LA CONFERMA DELLE MISURE PROTETTIVE: IL PARERE DELL’ESPERTO</vt:lpstr>
      <vt:lpstr>Presentazione standard di PowerPoint</vt:lpstr>
      <vt:lpstr>RUOLO DEI CREDITORI</vt:lpstr>
      <vt:lpstr>Presentazione standard di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Presentazione standard di PowerPoint</dc:title>
  <dc:creator>Simone Sartori</dc:creator>
  <cp:lastModifiedBy>RICCARDO FAVA</cp:lastModifiedBy>
  <cp:revision>45</cp:revision>
  <dcterms:created xsi:type="dcterms:W3CDTF">2026-01-30T22:19:53Z</dcterms:created>
  <dcterms:modified xsi:type="dcterms:W3CDTF">2026-02-22T14:50:06Z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2024-06-17T00:00:00Z</vt:filetime>
  </property>
  <property fmtid="{D5CDD505-2E9C-101B-9397-08002B2CF9AE}" pid="3" name="Creator">
    <vt:lpwstr>Microsoft® PowerPoint® 2010</vt:lpwstr>
  </property>
  <property fmtid="{D5CDD505-2E9C-101B-9397-08002B2CF9AE}" pid="4" name="LastSaved">
    <vt:filetime>2026-01-30T00:00:00Z</vt:filetime>
  </property>
  <property fmtid="{D5CDD505-2E9C-101B-9397-08002B2CF9AE}" pid="5" name="Producer">
    <vt:lpwstr>Microsoft® PowerPoint® 2010</vt:lpwstr>
  </property>
</Properties>
</file>