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73" r:id="rId12"/>
    <p:sldId id="277" r:id="rId13"/>
    <p:sldId id="280" r:id="rId14"/>
    <p:sldId id="281" r:id="rId15"/>
    <p:sldId id="283" r:id="rId16"/>
    <p:sldId id="284" r:id="rId17"/>
    <p:sldId id="285" r:id="rId18"/>
    <p:sldId id="286" r:id="rId19"/>
    <p:sldId id="288" r:id="rId20"/>
    <p:sldId id="291" r:id="rId21"/>
    <p:sldId id="292" r:id="rId22"/>
    <p:sldId id="294" r:id="rId23"/>
    <p:sldId id="295" r:id="rId24"/>
    <p:sldId id="296" r:id="rId25"/>
    <p:sldId id="297" r:id="rId26"/>
    <p:sldId id="298" r:id="rId27"/>
    <p:sldId id="303" r:id="rId28"/>
    <p:sldId id="304" r:id="rId29"/>
  </p:sldIdLst>
  <p:sldSz cx="10693400" cy="7569200"/>
  <p:notesSz cx="10693400" cy="75692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1"/>
    <p:restoredTop sz="94714"/>
  </p:normalViewPr>
  <p:slideViewPr>
    <p:cSldViewPr>
      <p:cViewPr varScale="1">
        <p:scale>
          <a:sx n="101" d="100"/>
          <a:sy n="101" d="100"/>
        </p:scale>
        <p:origin x="1408" y="19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481" y="2346452"/>
            <a:ext cx="9094788" cy="15895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962" y="4238752"/>
            <a:ext cx="7489825" cy="1892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987" y="1740916"/>
            <a:ext cx="4654391" cy="49956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10371" y="1740916"/>
            <a:ext cx="4654391" cy="49956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987" y="302768"/>
            <a:ext cx="9629775" cy="12110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987" y="1740916"/>
            <a:ext cx="9629775" cy="49956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7915" y="7039356"/>
            <a:ext cx="3423920" cy="378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987" y="7039356"/>
            <a:ext cx="2460942" cy="378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703820" y="7039356"/>
            <a:ext cx="2460942" cy="378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101" y="865123"/>
            <a:ext cx="9450654" cy="596265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635" algn="ctr">
              <a:lnSpc>
                <a:spcPct val="100000"/>
              </a:lnSpc>
              <a:spcBef>
                <a:spcPts val="95"/>
              </a:spcBef>
            </a:pPr>
            <a:r>
              <a:rPr spc="-10" dirty="0">
                <a:latin typeface="Calibri"/>
                <a:cs typeface="Calibri"/>
              </a:rPr>
              <a:t>INTRODUZIONE</a:t>
            </a:r>
            <a:endParaRPr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465"/>
              </a:spcBef>
            </a:pPr>
            <a:endParaRPr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dirty="0">
                <a:latin typeface="Calibri"/>
                <a:cs typeface="Calibri"/>
              </a:rPr>
              <a:t>La</a:t>
            </a:r>
            <a:r>
              <a:rPr spc="-5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composizione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negoziata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della</a:t>
            </a:r>
            <a:r>
              <a:rPr spc="-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crisi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d’impresa:</a:t>
            </a:r>
            <a:endParaRPr dirty="0">
              <a:latin typeface="Calibri"/>
              <a:cs typeface="Calibri"/>
            </a:endParaRPr>
          </a:p>
          <a:p>
            <a:pPr marL="12700" marR="5715" indent="111125" algn="just">
              <a:lnSpc>
                <a:spcPct val="110100"/>
              </a:lnSpc>
              <a:spcBef>
                <a:spcPts val="490"/>
              </a:spcBef>
              <a:buChar char="-"/>
              <a:tabLst>
                <a:tab pos="123825" algn="l"/>
              </a:tabLst>
            </a:pPr>
            <a:r>
              <a:rPr dirty="0">
                <a:latin typeface="Calibri"/>
                <a:cs typeface="Calibri"/>
              </a:rPr>
              <a:t>nuovo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strumento</a:t>
            </a:r>
            <a:r>
              <a:rPr spc="-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introdotto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dalla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legge del 21 ottobre</a:t>
            </a:r>
            <a:r>
              <a:rPr spc="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2021,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n. 147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(in G.U. 23/10/2021,</a:t>
            </a:r>
            <a:r>
              <a:rPr spc="-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n. 254)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 seguito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spc="-25" dirty="0">
                <a:latin typeface="Calibri"/>
                <a:cs typeface="Calibri"/>
              </a:rPr>
              <a:t>di </a:t>
            </a:r>
            <a:r>
              <a:rPr dirty="0">
                <a:latin typeface="Calibri"/>
                <a:cs typeface="Calibri"/>
              </a:rPr>
              <a:t>conversione</a:t>
            </a:r>
            <a:r>
              <a:rPr spc="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con</a:t>
            </a:r>
            <a:r>
              <a:rPr spc="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modificazioni</a:t>
            </a:r>
            <a:r>
              <a:rPr spc="3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del</a:t>
            </a:r>
            <a:r>
              <a:rPr b="1" spc="15" dirty="0">
                <a:latin typeface="Calibri"/>
                <a:cs typeface="Calibri"/>
              </a:rPr>
              <a:t> </a:t>
            </a:r>
            <a:r>
              <a:rPr b="1" spc="-25" dirty="0">
                <a:latin typeface="Calibri"/>
                <a:cs typeface="Calibri"/>
              </a:rPr>
              <a:t>decreto-</a:t>
            </a:r>
            <a:r>
              <a:rPr b="1" dirty="0">
                <a:latin typeface="Calibri"/>
                <a:cs typeface="Calibri"/>
              </a:rPr>
              <a:t>legge</a:t>
            </a:r>
            <a:r>
              <a:rPr b="1" spc="4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24</a:t>
            </a:r>
            <a:r>
              <a:rPr b="1" spc="4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agosto</a:t>
            </a:r>
            <a:r>
              <a:rPr b="1" spc="3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2021,</a:t>
            </a:r>
            <a:r>
              <a:rPr b="1" spc="3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n.</a:t>
            </a:r>
            <a:r>
              <a:rPr b="1" spc="4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118</a:t>
            </a:r>
            <a:r>
              <a:rPr b="1" spc="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–</a:t>
            </a:r>
            <a:r>
              <a:rPr spc="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nonché</a:t>
            </a:r>
            <a:r>
              <a:rPr spc="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espressione</a:t>
            </a:r>
            <a:r>
              <a:rPr spc="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della</a:t>
            </a:r>
            <a:r>
              <a:rPr spc="30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direttiva </a:t>
            </a:r>
            <a:r>
              <a:rPr b="1" dirty="0">
                <a:latin typeface="Calibri"/>
                <a:cs typeface="Calibri"/>
              </a:rPr>
              <a:t>UE</a:t>
            </a:r>
            <a:r>
              <a:rPr b="1" spc="-4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n.</a:t>
            </a:r>
            <a:r>
              <a:rPr b="1" spc="-25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1023/2019</a:t>
            </a:r>
            <a:r>
              <a:rPr spc="-10" dirty="0">
                <a:latin typeface="Calibri"/>
                <a:cs typeface="Calibri"/>
              </a:rPr>
              <a:t>;</a:t>
            </a:r>
            <a:endParaRPr dirty="0">
              <a:latin typeface="Calibri"/>
              <a:cs typeface="Calibri"/>
            </a:endParaRPr>
          </a:p>
          <a:p>
            <a:pPr marL="12700" marR="5080" indent="113664" algn="just">
              <a:lnSpc>
                <a:spcPct val="110000"/>
              </a:lnSpc>
              <a:spcBef>
                <a:spcPts val="600"/>
              </a:spcBef>
              <a:buChar char="-"/>
              <a:tabLst>
                <a:tab pos="126364" algn="l"/>
              </a:tabLst>
            </a:pPr>
            <a:r>
              <a:rPr dirty="0">
                <a:latin typeface="Calibri"/>
                <a:cs typeface="Calibri"/>
              </a:rPr>
              <a:t>la</a:t>
            </a:r>
            <a:r>
              <a:rPr spc="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composizione</a:t>
            </a:r>
            <a:r>
              <a:rPr spc="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negoziata,</a:t>
            </a:r>
            <a:r>
              <a:rPr spc="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pur</a:t>
            </a:r>
            <a:r>
              <a:rPr spc="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con</a:t>
            </a:r>
            <a:r>
              <a:rPr spc="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lievi</a:t>
            </a:r>
            <a:r>
              <a:rPr spc="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modifiche</a:t>
            </a:r>
            <a:r>
              <a:rPr spc="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rispetto</a:t>
            </a:r>
            <a:r>
              <a:rPr spc="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</a:t>
            </a:r>
            <a:r>
              <a:rPr spc="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quanto</a:t>
            </a:r>
            <a:r>
              <a:rPr spc="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già</a:t>
            </a:r>
            <a:r>
              <a:rPr spc="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previsto</a:t>
            </a:r>
            <a:r>
              <a:rPr spc="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nell’originario</a:t>
            </a:r>
            <a:r>
              <a:rPr spc="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D.L.</a:t>
            </a:r>
            <a:r>
              <a:rPr spc="3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118/21, </a:t>
            </a:r>
            <a:r>
              <a:rPr b="1" dirty="0">
                <a:latin typeface="Calibri"/>
                <a:cs typeface="Calibri"/>
              </a:rPr>
              <a:t>è</a:t>
            </a:r>
            <a:r>
              <a:rPr b="1" spc="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stata</a:t>
            </a:r>
            <a:r>
              <a:rPr b="1" spc="1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inserita</a:t>
            </a:r>
            <a:r>
              <a:rPr b="1" spc="1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nel</a:t>
            </a:r>
            <a:r>
              <a:rPr b="1" spc="1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Titolo II,</a:t>
            </a:r>
            <a:r>
              <a:rPr b="1" spc="2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Capo</a:t>
            </a:r>
            <a:r>
              <a:rPr b="1" spc="2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I</a:t>
            </a:r>
            <a:r>
              <a:rPr b="1" spc="2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del</a:t>
            </a:r>
            <a:r>
              <a:rPr b="1" spc="2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nuovo</a:t>
            </a:r>
            <a:r>
              <a:rPr b="1" spc="4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Codice</a:t>
            </a:r>
            <a:r>
              <a:rPr b="1" spc="3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della</a:t>
            </a:r>
            <a:r>
              <a:rPr b="1" spc="2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Crisi</a:t>
            </a:r>
            <a:r>
              <a:rPr b="1" spc="1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e</a:t>
            </a:r>
            <a:r>
              <a:rPr b="1" spc="1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dell’Insolvenza</a:t>
            </a:r>
            <a:r>
              <a:rPr b="1" spc="5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(D.</a:t>
            </a:r>
            <a:r>
              <a:rPr spc="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Lgs.</a:t>
            </a:r>
            <a:r>
              <a:rPr spc="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n.14</a:t>
            </a:r>
            <a:r>
              <a:rPr spc="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</a:t>
            </a:r>
            <a:r>
              <a:rPr spc="2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12/1/2019, </a:t>
            </a:r>
            <a:r>
              <a:rPr dirty="0">
                <a:latin typeface="Calibri"/>
                <a:cs typeface="Calibri"/>
              </a:rPr>
              <a:t>così</a:t>
            </a:r>
            <a:r>
              <a:rPr spc="-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come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novellato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dal</a:t>
            </a:r>
            <a:r>
              <a:rPr spc="-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D.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Lgs.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n.83</a:t>
            </a:r>
            <a:r>
              <a:rPr spc="-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17/6/2022)</a:t>
            </a:r>
            <a:r>
              <a:rPr spc="1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agli</a:t>
            </a:r>
            <a:r>
              <a:rPr b="1" spc="-6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artt.</a:t>
            </a:r>
            <a:r>
              <a:rPr b="1" spc="-5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12</a:t>
            </a:r>
            <a:r>
              <a:rPr b="1" spc="-4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e</a:t>
            </a:r>
            <a:r>
              <a:rPr b="1" spc="-55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segg.</a:t>
            </a:r>
            <a:r>
              <a:rPr spc="-10" dirty="0">
                <a:latin typeface="Calibri"/>
                <a:cs typeface="Calibri"/>
              </a:rPr>
              <a:t>;</a:t>
            </a:r>
            <a:endParaRPr dirty="0">
              <a:latin typeface="Calibri"/>
              <a:cs typeface="Calibri"/>
            </a:endParaRPr>
          </a:p>
          <a:p>
            <a:pPr marL="12700" marR="12065" indent="132080" algn="just">
              <a:lnSpc>
                <a:spcPct val="110200"/>
              </a:lnSpc>
              <a:spcBef>
                <a:spcPts val="600"/>
              </a:spcBef>
              <a:buChar char="-"/>
              <a:tabLst>
                <a:tab pos="144780" algn="l"/>
              </a:tabLst>
            </a:pPr>
            <a:r>
              <a:rPr dirty="0">
                <a:latin typeface="Calibri"/>
                <a:cs typeface="Calibri"/>
              </a:rPr>
              <a:t>finalità:</a:t>
            </a:r>
            <a:r>
              <a:rPr spc="1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costituire</a:t>
            </a:r>
            <a:r>
              <a:rPr spc="18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uno</a:t>
            </a:r>
            <a:r>
              <a:rPr spc="1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strumento</a:t>
            </a:r>
            <a:r>
              <a:rPr spc="17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di</a:t>
            </a:r>
            <a:r>
              <a:rPr spc="17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sostegno</a:t>
            </a:r>
            <a:r>
              <a:rPr spc="17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mirato</a:t>
            </a:r>
            <a:r>
              <a:rPr spc="17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</a:t>
            </a:r>
            <a:r>
              <a:rPr spc="1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puntuale</a:t>
            </a:r>
            <a:r>
              <a:rPr spc="1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per</a:t>
            </a:r>
            <a:r>
              <a:rPr spc="1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scongiurare</a:t>
            </a:r>
            <a:r>
              <a:rPr spc="15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il</a:t>
            </a:r>
            <a:r>
              <a:rPr spc="1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rischio</a:t>
            </a:r>
            <a:r>
              <a:rPr spc="18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che</a:t>
            </a:r>
            <a:r>
              <a:rPr spc="17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le</a:t>
            </a:r>
            <a:r>
              <a:rPr spc="15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imprese </a:t>
            </a:r>
            <a:r>
              <a:rPr dirty="0">
                <a:latin typeface="Calibri"/>
                <a:cs typeface="Calibri"/>
              </a:rPr>
              <a:t>raggiungano</a:t>
            </a:r>
            <a:r>
              <a:rPr spc="-7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stati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di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insolvenza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tali</a:t>
            </a:r>
            <a:r>
              <a:rPr spc="-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da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portare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ad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uno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stato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di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crisi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irreversibile;</a:t>
            </a:r>
            <a:endParaRPr dirty="0">
              <a:latin typeface="Calibri"/>
              <a:cs typeface="Calibri"/>
            </a:endParaRPr>
          </a:p>
          <a:p>
            <a:pPr marL="12700" marR="9525" indent="142875" algn="just">
              <a:lnSpc>
                <a:spcPct val="110000"/>
              </a:lnSpc>
              <a:spcBef>
                <a:spcPts val="600"/>
              </a:spcBef>
              <a:buChar char="-"/>
              <a:tabLst>
                <a:tab pos="155575" algn="l"/>
              </a:tabLst>
            </a:pPr>
            <a:r>
              <a:rPr dirty="0">
                <a:latin typeface="Calibri"/>
                <a:cs typeface="Calibri"/>
              </a:rPr>
              <a:t>oggetto:</a:t>
            </a:r>
            <a:r>
              <a:rPr spc="2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possibilità</a:t>
            </a:r>
            <a:r>
              <a:rPr spc="254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di</a:t>
            </a:r>
            <a:r>
              <a:rPr spc="254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una</a:t>
            </a:r>
            <a:r>
              <a:rPr spc="25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ristrutturazione</a:t>
            </a:r>
            <a:r>
              <a:rPr b="1" spc="27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preventiva</a:t>
            </a:r>
            <a:r>
              <a:rPr b="1" spc="26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e</a:t>
            </a:r>
            <a:r>
              <a:rPr b="1" spc="254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volontaria</a:t>
            </a:r>
            <a:r>
              <a:rPr b="1" spc="254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per</a:t>
            </a:r>
            <a:r>
              <a:rPr spc="2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l’imprenditore</a:t>
            </a:r>
            <a:r>
              <a:rPr spc="254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che</a:t>
            </a:r>
            <a:r>
              <a:rPr spc="25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versa</a:t>
            </a:r>
            <a:r>
              <a:rPr spc="254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in</a:t>
            </a:r>
            <a:r>
              <a:rPr spc="254" dirty="0">
                <a:latin typeface="Calibri"/>
                <a:cs typeface="Calibri"/>
              </a:rPr>
              <a:t> </a:t>
            </a:r>
            <a:r>
              <a:rPr spc="-25" dirty="0">
                <a:latin typeface="Calibri"/>
                <a:cs typeface="Calibri"/>
              </a:rPr>
              <a:t>una </a:t>
            </a:r>
            <a:r>
              <a:rPr dirty="0">
                <a:latin typeface="Calibri"/>
                <a:cs typeface="Calibri"/>
              </a:rPr>
              <a:t>situazione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di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difficile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gestione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economica,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nel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solco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della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prosecuzione</a:t>
            </a:r>
            <a:r>
              <a:rPr spc="-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della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continuità</a:t>
            </a:r>
            <a:r>
              <a:rPr b="1" spc="-1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aziendale,</a:t>
            </a:r>
            <a:r>
              <a:rPr b="1" spc="-10" dirty="0">
                <a:latin typeface="Calibri"/>
                <a:cs typeface="Calibri"/>
              </a:rPr>
              <a:t> evitandone l’arresto.</a:t>
            </a:r>
            <a:endParaRPr dirty="0">
              <a:latin typeface="Calibri"/>
              <a:cs typeface="Calibri"/>
            </a:endParaRPr>
          </a:p>
          <a:p>
            <a:pPr marL="12700" marR="5080" algn="just">
              <a:lnSpc>
                <a:spcPct val="110000"/>
              </a:lnSpc>
              <a:spcBef>
                <a:spcPts val="600"/>
              </a:spcBef>
            </a:pPr>
            <a:r>
              <a:rPr dirty="0">
                <a:latin typeface="Calibri"/>
                <a:cs typeface="Calibri"/>
              </a:rPr>
              <a:t>Oggi</a:t>
            </a:r>
            <a:r>
              <a:rPr spc="4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la</a:t>
            </a:r>
            <a:r>
              <a:rPr b="1" spc="5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composizione</a:t>
            </a:r>
            <a:r>
              <a:rPr b="1" spc="6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negoziale</a:t>
            </a:r>
            <a:r>
              <a:rPr b="1" spc="4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della</a:t>
            </a:r>
            <a:r>
              <a:rPr b="1" spc="4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crisi,</a:t>
            </a:r>
            <a:r>
              <a:rPr b="1" spc="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dunque,</a:t>
            </a:r>
            <a:r>
              <a:rPr spc="5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si</a:t>
            </a:r>
            <a:r>
              <a:rPr spc="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presenta</a:t>
            </a:r>
            <a:r>
              <a:rPr spc="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come</a:t>
            </a:r>
            <a:r>
              <a:rPr spc="5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un’importante</a:t>
            </a:r>
            <a:r>
              <a:rPr b="1" spc="5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misura</a:t>
            </a:r>
            <a:r>
              <a:rPr b="1" spc="5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di</a:t>
            </a:r>
            <a:r>
              <a:rPr b="1" spc="5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sostegno</a:t>
            </a:r>
            <a:r>
              <a:rPr b="1" spc="65" dirty="0">
                <a:latin typeface="Calibri"/>
                <a:cs typeface="Calibri"/>
              </a:rPr>
              <a:t> </a:t>
            </a:r>
            <a:r>
              <a:rPr b="1" spc="-25" dirty="0">
                <a:latin typeface="Calibri"/>
                <a:cs typeface="Calibri"/>
              </a:rPr>
              <a:t>per </a:t>
            </a:r>
            <a:r>
              <a:rPr b="1" dirty="0">
                <a:latin typeface="Calibri"/>
                <a:cs typeface="Calibri"/>
              </a:rPr>
              <a:t>tutte</a:t>
            </a:r>
            <a:r>
              <a:rPr b="1" spc="2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le</a:t>
            </a:r>
            <a:r>
              <a:rPr b="1" spc="2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imprese</a:t>
            </a:r>
            <a:r>
              <a:rPr b="1" spc="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che,</a:t>
            </a:r>
            <a:r>
              <a:rPr spc="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in</a:t>
            </a:r>
            <a:r>
              <a:rPr spc="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una</a:t>
            </a:r>
            <a:r>
              <a:rPr spc="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fisiologica</a:t>
            </a:r>
            <a:r>
              <a:rPr spc="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fase</a:t>
            </a:r>
            <a:r>
              <a:rPr spc="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di</a:t>
            </a:r>
            <a:r>
              <a:rPr spc="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difficoltà</a:t>
            </a:r>
            <a:r>
              <a:rPr spc="1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post-</a:t>
            </a:r>
            <a:r>
              <a:rPr dirty="0">
                <a:latin typeface="Calibri"/>
                <a:cs typeface="Calibri"/>
              </a:rPr>
              <a:t>pandemica</a:t>
            </a:r>
            <a:r>
              <a:rPr spc="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(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oggi</a:t>
            </a:r>
            <a:r>
              <a:rPr u="sng" spc="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anche</a:t>
            </a:r>
            <a:r>
              <a:rPr u="sng" spc="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</a:t>
            </a:r>
            <a:r>
              <a:rPr u="sng" spc="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altro</a:t>
            </a:r>
            <a:r>
              <a:rPr u="sng" spc="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tipo</a:t>
            </a:r>
            <a:r>
              <a:rPr dirty="0">
                <a:latin typeface="Calibri"/>
                <a:cs typeface="Calibri"/>
              </a:rPr>
              <a:t>),</a:t>
            </a:r>
            <a:r>
              <a:rPr spc="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scelgono</a:t>
            </a:r>
            <a:r>
              <a:rPr spc="10" dirty="0">
                <a:latin typeface="Calibri"/>
                <a:cs typeface="Calibri"/>
              </a:rPr>
              <a:t> </a:t>
            </a:r>
            <a:r>
              <a:rPr spc="-25" dirty="0">
                <a:latin typeface="Calibri"/>
                <a:cs typeface="Calibri"/>
              </a:rPr>
              <a:t>di </a:t>
            </a:r>
            <a:r>
              <a:rPr dirty="0">
                <a:latin typeface="Calibri"/>
                <a:cs typeface="Calibri"/>
              </a:rPr>
              <a:t>non</a:t>
            </a:r>
            <a:r>
              <a:rPr spc="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restare</a:t>
            </a:r>
            <a:r>
              <a:rPr spc="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passive</a:t>
            </a:r>
            <a:r>
              <a:rPr spc="5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in</a:t>
            </a:r>
            <a:r>
              <a:rPr spc="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una</a:t>
            </a:r>
            <a:r>
              <a:rPr spc="5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situazione</a:t>
            </a:r>
            <a:r>
              <a:rPr spc="7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di</a:t>
            </a:r>
            <a:r>
              <a:rPr spc="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criticità</a:t>
            </a:r>
            <a:r>
              <a:rPr spc="7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per</a:t>
            </a:r>
            <a:r>
              <a:rPr spc="5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tornare</a:t>
            </a:r>
            <a:r>
              <a:rPr b="1" spc="7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ad</a:t>
            </a:r>
            <a:r>
              <a:rPr b="1" spc="6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essere</a:t>
            </a:r>
            <a:r>
              <a:rPr b="1" spc="6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competitive</a:t>
            </a:r>
            <a:r>
              <a:rPr b="1" spc="4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tramite</a:t>
            </a:r>
            <a:r>
              <a:rPr b="1" spc="6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strategie</a:t>
            </a:r>
            <a:r>
              <a:rPr b="1" spc="60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efficaci </a:t>
            </a:r>
            <a:r>
              <a:rPr b="1" dirty="0">
                <a:latin typeface="Calibri"/>
                <a:cs typeface="Calibri"/>
              </a:rPr>
              <a:t>nel</a:t>
            </a:r>
            <a:r>
              <a:rPr b="1" spc="-7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minor</a:t>
            </a:r>
            <a:r>
              <a:rPr b="1" spc="-5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tempo</a:t>
            </a:r>
            <a:r>
              <a:rPr b="1" spc="-45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possibile.</a:t>
            </a:r>
            <a:endParaRPr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679" y="865123"/>
            <a:ext cx="9028430" cy="12001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4295" algn="ctr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Calibri"/>
                <a:cs typeface="Calibri"/>
              </a:rPr>
              <a:t>LA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PIATTAFORMA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TELEMATICA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NAZIONALE</a:t>
            </a:r>
            <a:endParaRPr sz="1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55"/>
              </a:spcBef>
            </a:pPr>
            <a:endParaRPr sz="1600" dirty="0">
              <a:latin typeface="Calibri"/>
              <a:cs typeface="Calibri"/>
            </a:endParaRPr>
          </a:p>
          <a:p>
            <a:pPr marL="12700" marR="5080">
              <a:lnSpc>
                <a:spcPct val="110000"/>
              </a:lnSpc>
            </a:pPr>
            <a:r>
              <a:rPr sz="1600" spc="-10" dirty="0">
                <a:latin typeface="Calibri"/>
                <a:cs typeface="Calibri"/>
              </a:rPr>
              <a:t>L’istanza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di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accesso </a:t>
            </a:r>
            <a:r>
              <a:rPr sz="1600" dirty="0">
                <a:latin typeface="Calibri"/>
                <a:cs typeface="Calibri"/>
              </a:rPr>
              <a:t>alla</a:t>
            </a:r>
            <a:r>
              <a:rPr sz="1600" spc="-7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composizione</a:t>
            </a:r>
            <a:r>
              <a:rPr sz="1600" spc="-10" dirty="0">
                <a:latin typeface="Calibri"/>
                <a:cs typeface="Calibri"/>
              </a:rPr>
              <a:t> negoziata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si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presenta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tramite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una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piattaforma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unica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nazionale,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attiva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dal </a:t>
            </a:r>
            <a:r>
              <a:rPr sz="1600" b="1" dirty="0">
                <a:latin typeface="Calibri"/>
                <a:cs typeface="Calibri"/>
              </a:rPr>
              <a:t>15</a:t>
            </a:r>
            <a:r>
              <a:rPr sz="1600" b="1" spc="-6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novembre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2021</a:t>
            </a:r>
            <a:r>
              <a:rPr sz="1600" spc="-10" dirty="0"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7679" y="2164206"/>
            <a:ext cx="90817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70205" algn="l"/>
                <a:tab pos="1528445" algn="l"/>
                <a:tab pos="2378075" algn="l"/>
                <a:tab pos="2707005" algn="l"/>
                <a:tab pos="3096895" algn="l"/>
                <a:tab pos="3868420" algn="l"/>
                <a:tab pos="4720590" algn="l"/>
                <a:tab pos="5461000" algn="l"/>
                <a:tab pos="5840730" algn="l"/>
                <a:tab pos="7131684" algn="l"/>
                <a:tab pos="7453630" algn="l"/>
                <a:tab pos="8386445" algn="l"/>
              </a:tabLst>
            </a:pPr>
            <a:r>
              <a:rPr sz="1600" spc="-25" dirty="0">
                <a:latin typeface="Calibri"/>
                <a:cs typeface="Calibri"/>
              </a:rPr>
              <a:t>La</a:t>
            </a:r>
            <a:r>
              <a:rPr sz="1600" dirty="0">
                <a:latin typeface="Calibri"/>
                <a:cs typeface="Calibri"/>
              </a:rPr>
              <a:t>	</a:t>
            </a:r>
            <a:r>
              <a:rPr sz="1600" spc="-10" dirty="0">
                <a:latin typeface="Calibri"/>
                <a:cs typeface="Calibri"/>
              </a:rPr>
              <a:t>piattaforma</a:t>
            </a:r>
            <a:r>
              <a:rPr sz="1600" dirty="0">
                <a:latin typeface="Calibri"/>
                <a:cs typeface="Calibri"/>
              </a:rPr>
              <a:t>	</a:t>
            </a:r>
            <a:r>
              <a:rPr sz="1600" spc="-10" dirty="0">
                <a:latin typeface="Calibri"/>
                <a:cs typeface="Calibri"/>
              </a:rPr>
              <a:t>consiste</a:t>
            </a:r>
            <a:r>
              <a:rPr sz="1600" dirty="0">
                <a:latin typeface="Calibri"/>
                <a:cs typeface="Calibri"/>
              </a:rPr>
              <a:t>	</a:t>
            </a:r>
            <a:r>
              <a:rPr sz="1600" spc="-25" dirty="0">
                <a:latin typeface="Calibri"/>
                <a:cs typeface="Calibri"/>
              </a:rPr>
              <a:t>in</a:t>
            </a:r>
            <a:r>
              <a:rPr sz="1600" dirty="0">
                <a:latin typeface="Calibri"/>
                <a:cs typeface="Calibri"/>
              </a:rPr>
              <a:t>	</a:t>
            </a:r>
            <a:r>
              <a:rPr sz="1600" spc="-25" dirty="0">
                <a:latin typeface="Calibri"/>
                <a:cs typeface="Calibri"/>
              </a:rPr>
              <a:t>un</a:t>
            </a:r>
            <a:r>
              <a:rPr sz="1600" dirty="0">
                <a:latin typeface="Calibri"/>
                <a:cs typeface="Calibri"/>
              </a:rPr>
              <a:t>	</a:t>
            </a:r>
            <a:r>
              <a:rPr sz="1600" spc="-10" dirty="0">
                <a:latin typeface="Calibri"/>
                <a:cs typeface="Calibri"/>
              </a:rPr>
              <a:t>portale</a:t>
            </a:r>
            <a:r>
              <a:rPr sz="1600" dirty="0">
                <a:latin typeface="Calibri"/>
                <a:cs typeface="Calibri"/>
              </a:rPr>
              <a:t>	</a:t>
            </a:r>
            <a:r>
              <a:rPr sz="1600" spc="-10" dirty="0">
                <a:latin typeface="Calibri"/>
                <a:cs typeface="Calibri"/>
              </a:rPr>
              <a:t>Internet</a:t>
            </a:r>
            <a:r>
              <a:rPr sz="1600" dirty="0">
                <a:latin typeface="Calibri"/>
                <a:cs typeface="Calibri"/>
              </a:rPr>
              <a:t>	</a:t>
            </a:r>
            <a:r>
              <a:rPr sz="1600" spc="-10" dirty="0">
                <a:latin typeface="Calibri"/>
                <a:cs typeface="Calibri"/>
              </a:rPr>
              <a:t>gestito</a:t>
            </a:r>
            <a:r>
              <a:rPr sz="1600" dirty="0">
                <a:latin typeface="Calibri"/>
                <a:cs typeface="Calibri"/>
              </a:rPr>
              <a:t>	</a:t>
            </a:r>
            <a:r>
              <a:rPr sz="1600" spc="-25" dirty="0">
                <a:latin typeface="Calibri"/>
                <a:cs typeface="Calibri"/>
              </a:rPr>
              <a:t>da</a:t>
            </a:r>
            <a:r>
              <a:rPr sz="1600" dirty="0">
                <a:latin typeface="Calibri"/>
                <a:cs typeface="Calibri"/>
              </a:rPr>
              <a:t>	</a:t>
            </a:r>
            <a:r>
              <a:rPr sz="1600" spc="-10" dirty="0">
                <a:latin typeface="Calibri"/>
                <a:cs typeface="Calibri"/>
              </a:rPr>
              <a:t>Unioncamere</a:t>
            </a:r>
            <a:r>
              <a:rPr sz="1600" dirty="0">
                <a:latin typeface="Calibri"/>
                <a:cs typeface="Calibri"/>
              </a:rPr>
              <a:t>	</a:t>
            </a:r>
            <a:r>
              <a:rPr sz="1600" spc="-25" dirty="0">
                <a:latin typeface="Calibri"/>
                <a:cs typeface="Calibri"/>
              </a:rPr>
              <a:t>al</a:t>
            </a:r>
            <a:r>
              <a:rPr sz="1600" dirty="0">
                <a:latin typeface="Calibri"/>
                <a:cs typeface="Calibri"/>
              </a:rPr>
              <a:t>	</a:t>
            </a:r>
            <a:r>
              <a:rPr sz="1600" spc="-10" dirty="0">
                <a:latin typeface="Calibri"/>
                <a:cs typeface="Calibri"/>
              </a:rPr>
              <a:t>seguente</a:t>
            </a:r>
            <a:r>
              <a:rPr sz="1600" dirty="0">
                <a:latin typeface="Calibri"/>
                <a:cs typeface="Calibri"/>
              </a:rPr>
              <a:t>	</a:t>
            </a:r>
            <a:r>
              <a:rPr sz="1600" spc="-10" dirty="0">
                <a:latin typeface="Calibri"/>
                <a:cs typeface="Calibri"/>
              </a:rPr>
              <a:t>indirizzo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87679" y="2329332"/>
            <a:ext cx="9036050" cy="3007360"/>
          </a:xfrm>
          <a:prstGeom prst="rect">
            <a:avLst/>
          </a:prstGeom>
        </p:spPr>
        <p:txBody>
          <a:bodyPr vert="horz" wrap="square" lIns="0" tIns="1149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5"/>
              </a:spcBef>
            </a:pPr>
            <a:r>
              <a:rPr sz="1600" b="1" spc="-20" dirty="0">
                <a:latin typeface="Calibri"/>
                <a:cs typeface="Calibri"/>
              </a:rPr>
              <a:t>https://composizionenegoziata.camcom.it/ocriWeb/#/home,</a:t>
            </a:r>
            <a:r>
              <a:rPr sz="1600" b="1" spc="7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che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si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articola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nelle seguenti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sezioni:</a:t>
            </a:r>
            <a:endParaRPr sz="1600" dirty="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800"/>
              </a:spcBef>
              <a:buFont typeface="Wingdings"/>
              <a:buChar char=""/>
              <a:tabLst>
                <a:tab pos="240665" algn="l"/>
              </a:tabLst>
            </a:pPr>
            <a:r>
              <a:rPr sz="1600" dirty="0">
                <a:latin typeface="Calibri"/>
                <a:cs typeface="Calibri"/>
              </a:rPr>
              <a:t>un’</a:t>
            </a:r>
            <a:r>
              <a:rPr sz="1600" b="1" dirty="0">
                <a:latin typeface="Calibri"/>
                <a:cs typeface="Calibri"/>
              </a:rPr>
              <a:t>area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pubblica,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liberamente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consultabile,</a:t>
            </a:r>
            <a:r>
              <a:rPr sz="1600" spc="-7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di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tipo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informativo;</a:t>
            </a:r>
            <a:endParaRPr sz="1600" dirty="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70"/>
              </a:spcBef>
              <a:buFont typeface="Wingdings"/>
              <a:buChar char=""/>
              <a:tabLst>
                <a:tab pos="240665" algn="l"/>
              </a:tabLst>
            </a:pPr>
            <a:r>
              <a:rPr sz="1600" dirty="0">
                <a:latin typeface="Calibri"/>
                <a:cs typeface="Calibri"/>
              </a:rPr>
              <a:t>un’</a:t>
            </a:r>
            <a:r>
              <a:rPr sz="1600" b="1" dirty="0">
                <a:latin typeface="Calibri"/>
                <a:cs typeface="Calibri"/>
              </a:rPr>
              <a:t>area</a:t>
            </a:r>
            <a:r>
              <a:rPr sz="1600" b="1" spc="2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privata</a:t>
            </a:r>
            <a:r>
              <a:rPr sz="1600" b="1" spc="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con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limite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di</a:t>
            </a:r>
            <a:r>
              <a:rPr sz="1600" spc="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accesso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ai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soli</a:t>
            </a:r>
            <a:r>
              <a:rPr sz="1600" spc="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soggetti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autorizzati</a:t>
            </a:r>
            <a:r>
              <a:rPr sz="1600" spc="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ad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operare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relazione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alla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presentazione</a:t>
            </a:r>
            <a:endParaRPr sz="1600" dirty="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185"/>
              </a:spcBef>
            </a:pPr>
            <a:r>
              <a:rPr sz="1600" spc="-10" dirty="0">
                <a:latin typeface="Calibri"/>
                <a:cs typeface="Calibri"/>
              </a:rPr>
              <a:t>dell’istanza;</a:t>
            </a:r>
            <a:endParaRPr sz="1600" dirty="0">
              <a:latin typeface="Calibri"/>
              <a:cs typeface="Calibri"/>
            </a:endParaRPr>
          </a:p>
          <a:p>
            <a:pPr marL="241300" marR="5080" indent="-228600">
              <a:lnSpc>
                <a:spcPct val="109400"/>
              </a:lnSpc>
              <a:buFont typeface="Wingdings"/>
              <a:buChar char=""/>
              <a:tabLst>
                <a:tab pos="241300" algn="l"/>
              </a:tabLst>
            </a:pPr>
            <a:r>
              <a:rPr sz="1600" dirty="0">
                <a:latin typeface="Calibri"/>
                <a:cs typeface="Calibri"/>
              </a:rPr>
              <a:t>un’</a:t>
            </a:r>
            <a:r>
              <a:rPr sz="1600" b="1" dirty="0">
                <a:latin typeface="Calibri"/>
                <a:cs typeface="Calibri"/>
              </a:rPr>
              <a:t>area</a:t>
            </a:r>
            <a:r>
              <a:rPr sz="1600" b="1" spc="5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secretata</a:t>
            </a:r>
            <a:r>
              <a:rPr sz="1600" b="1" spc="8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per</a:t>
            </a:r>
            <a:r>
              <a:rPr sz="1600" spc="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la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presentazione</a:t>
            </a:r>
            <a:r>
              <a:rPr sz="1600" spc="8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delle</a:t>
            </a:r>
            <a:r>
              <a:rPr sz="1600" spc="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offerte</a:t>
            </a:r>
            <a:r>
              <a:rPr sz="1600" spc="9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relative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alla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cessione</a:t>
            </a:r>
            <a:r>
              <a:rPr sz="1600" spc="7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dell’azienda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</a:t>
            </a:r>
            <a:r>
              <a:rPr sz="1600" spc="8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suoi</a:t>
            </a:r>
            <a:r>
              <a:rPr sz="1600" spc="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rami,</a:t>
            </a:r>
            <a:r>
              <a:rPr sz="1600" spc="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e/o</a:t>
            </a:r>
            <a:r>
              <a:rPr sz="1600" spc="80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di </a:t>
            </a:r>
            <a:r>
              <a:rPr sz="1600" dirty="0">
                <a:latin typeface="Calibri"/>
                <a:cs typeface="Calibri"/>
              </a:rPr>
              <a:t>altri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beni;</a:t>
            </a:r>
            <a:endParaRPr sz="1600" dirty="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00"/>
              </a:spcBef>
              <a:buFont typeface="Wingdings"/>
              <a:buChar char=""/>
              <a:tabLst>
                <a:tab pos="240665" algn="l"/>
              </a:tabLst>
            </a:pPr>
            <a:r>
              <a:rPr sz="1600" dirty="0">
                <a:latin typeface="Calibri"/>
                <a:cs typeface="Calibri"/>
              </a:rPr>
              <a:t>una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data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room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virtuale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per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la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gestione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delle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offerte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di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cui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al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punto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che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precede.</a:t>
            </a:r>
            <a:endParaRPr sz="16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1600" dirty="0">
                <a:latin typeface="Calibri"/>
                <a:cs typeface="Calibri"/>
              </a:rPr>
              <a:t>L’accesso</a:t>
            </a:r>
            <a:r>
              <a:rPr sz="1600" spc="8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all’area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riservata</a:t>
            </a:r>
            <a:r>
              <a:rPr sz="1600" spc="8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richiede</a:t>
            </a:r>
            <a:r>
              <a:rPr sz="1600" spc="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il</a:t>
            </a:r>
            <a:r>
              <a:rPr sz="1600" spc="6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possesso</a:t>
            </a:r>
            <a:r>
              <a:rPr sz="1600" b="1" spc="8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di</a:t>
            </a:r>
            <a:r>
              <a:rPr sz="1600" b="1" spc="7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un’identità</a:t>
            </a:r>
            <a:r>
              <a:rPr sz="1600" b="1" spc="8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digitale</a:t>
            </a:r>
            <a:r>
              <a:rPr sz="1600" b="1" spc="5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e</a:t>
            </a:r>
            <a:r>
              <a:rPr sz="1600" b="1" spc="6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della</a:t>
            </a:r>
            <a:r>
              <a:rPr sz="1600" b="1" spc="6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firma</a:t>
            </a:r>
            <a:r>
              <a:rPr sz="1600" b="1" spc="8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digitale</a:t>
            </a:r>
            <a:r>
              <a:rPr sz="1600" dirty="0">
                <a:latin typeface="Calibri"/>
                <a:cs typeface="Calibri"/>
              </a:rPr>
              <a:t>,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ed</a:t>
            </a:r>
            <a:r>
              <a:rPr sz="1600" spc="8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è</a:t>
            </a:r>
            <a:r>
              <a:rPr sz="1600" spc="6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limitata</a:t>
            </a:r>
            <a:r>
              <a:rPr sz="1600" b="1" spc="30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al</a:t>
            </a:r>
            <a:endParaRPr sz="16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z="1600" b="1" spc="-20" dirty="0">
                <a:latin typeface="Calibri"/>
                <a:cs typeface="Calibri"/>
              </a:rPr>
              <a:t>rappresentante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legale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dell’impresa</a:t>
            </a:r>
            <a:r>
              <a:rPr sz="1600" spc="-10" dirty="0">
                <a:latin typeface="Calibri"/>
                <a:cs typeface="Calibri"/>
              </a:rPr>
              <a:t>,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oltre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che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alle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altre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parti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direttamente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coinvolte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nella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composizione.</a:t>
            </a:r>
            <a:endParaRPr sz="16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0"/>
              </a:spcBef>
            </a:pPr>
            <a:r>
              <a:rPr sz="1600" dirty="0">
                <a:latin typeface="Calibri"/>
                <a:cs typeface="Calibri"/>
              </a:rPr>
              <a:t>La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piattaforma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mette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disposizione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dell’imprenditore: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30351" y="5389524"/>
            <a:ext cx="1520190" cy="565150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305"/>
              </a:spcBef>
              <a:buChar char="-"/>
              <a:tabLst>
                <a:tab pos="240665" algn="l"/>
              </a:tabLst>
            </a:pPr>
            <a:r>
              <a:rPr sz="1600" dirty="0">
                <a:latin typeface="Calibri"/>
                <a:cs typeface="Calibri"/>
              </a:rPr>
              <a:t>un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test</a:t>
            </a:r>
            <a:r>
              <a:rPr sz="1600" b="1" spc="-10" dirty="0">
                <a:latin typeface="Calibri"/>
                <a:cs typeface="Calibri"/>
              </a:rPr>
              <a:t> pratico</a:t>
            </a:r>
            <a:r>
              <a:rPr sz="1600" spc="-10" dirty="0">
                <a:latin typeface="Calibri"/>
                <a:cs typeface="Calibri"/>
              </a:rPr>
              <a:t>;</a:t>
            </a:r>
            <a:endParaRPr sz="1600" dirty="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00"/>
              </a:spcBef>
              <a:buChar char="-"/>
              <a:tabLst>
                <a:tab pos="240665" algn="l"/>
              </a:tabLst>
            </a:pPr>
            <a:r>
              <a:rPr sz="1600" dirty="0">
                <a:latin typeface="Calibri"/>
                <a:cs typeface="Calibri"/>
              </a:rPr>
              <a:t>una</a:t>
            </a:r>
            <a:r>
              <a:rPr sz="1600" spc="30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check-</a:t>
            </a:r>
            <a:r>
              <a:rPr sz="1600" b="1" spc="-20" dirty="0">
                <a:latin typeface="Calibri"/>
                <a:cs typeface="Calibri"/>
              </a:rPr>
              <a:t>list</a:t>
            </a:r>
            <a:r>
              <a:rPr sz="1600" spc="-20" dirty="0"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2300" y="865123"/>
            <a:ext cx="9378899" cy="579402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4445" algn="ctr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Calibri"/>
                <a:cs typeface="Calibri"/>
              </a:rPr>
              <a:t>TEMPISTICA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NOMINA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DELL’ESPERTO</a:t>
            </a:r>
            <a:r>
              <a:rPr sz="1600" dirty="0">
                <a:latin typeface="Calibri"/>
                <a:cs typeface="Calibri"/>
              </a:rPr>
              <a:t> (art.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13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CCII)</a:t>
            </a:r>
            <a:endParaRPr lang="it-IT" sz="1600" spc="-10" dirty="0">
              <a:latin typeface="Calibri"/>
              <a:cs typeface="Calibri"/>
            </a:endParaRPr>
          </a:p>
          <a:p>
            <a:pPr marR="4445" algn="ctr">
              <a:lnSpc>
                <a:spcPct val="100000"/>
              </a:lnSpc>
              <a:spcBef>
                <a:spcPts val="95"/>
              </a:spcBef>
            </a:pPr>
            <a:endParaRPr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dirty="0">
                <a:latin typeface="Calibri"/>
                <a:cs typeface="Calibri"/>
              </a:rPr>
              <a:t>Una</a:t>
            </a:r>
            <a:r>
              <a:rPr spc="-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volta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iscritto</a:t>
            </a:r>
            <a:r>
              <a:rPr spc="-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nell’elenco</a:t>
            </a:r>
            <a:r>
              <a:rPr spc="-5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della</a:t>
            </a:r>
            <a:r>
              <a:rPr spc="-7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CCIAA,</a:t>
            </a:r>
            <a:r>
              <a:rPr spc="-5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l’esperto</a:t>
            </a:r>
            <a:r>
              <a:rPr spc="-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potrà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essere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nominato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qualora</a:t>
            </a:r>
            <a:r>
              <a:rPr spc="-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ci</a:t>
            </a:r>
            <a:r>
              <a:rPr spc="-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sia</a:t>
            </a:r>
            <a:r>
              <a:rPr spc="-5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una</a:t>
            </a:r>
            <a:r>
              <a:rPr spc="-6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richiesta.</a:t>
            </a:r>
            <a:endParaRPr dirty="0">
              <a:latin typeface="Calibri"/>
              <a:cs typeface="Calibri"/>
            </a:endParaRPr>
          </a:p>
          <a:p>
            <a:pPr marL="12700" marR="5080" algn="just">
              <a:lnSpc>
                <a:spcPct val="110000"/>
              </a:lnSpc>
              <a:spcBef>
                <a:spcPts val="495"/>
              </a:spcBef>
            </a:pPr>
            <a:r>
              <a:rPr dirty="0">
                <a:latin typeface="Calibri"/>
                <a:cs typeface="Calibri"/>
              </a:rPr>
              <a:t>L’esperto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dovrà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essere</a:t>
            </a:r>
            <a:r>
              <a:rPr spc="-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nominato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entro</a:t>
            </a:r>
            <a:r>
              <a:rPr b="1" spc="-2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5</a:t>
            </a:r>
            <a:r>
              <a:rPr b="1" spc="-2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giorni</a:t>
            </a:r>
            <a:r>
              <a:rPr b="1" spc="-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dall’istanza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presentata</a:t>
            </a:r>
            <a:r>
              <a:rPr spc="-25" dirty="0">
                <a:latin typeface="Calibri"/>
                <a:cs typeface="Calibri"/>
              </a:rPr>
              <a:t> </a:t>
            </a:r>
            <a:r>
              <a:rPr spc="-20" dirty="0">
                <a:latin typeface="Calibri"/>
                <a:cs typeface="Calibri"/>
              </a:rPr>
              <a:t>dall’imprenditore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e,</a:t>
            </a:r>
            <a:r>
              <a:rPr spc="-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entro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successivi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b="1" spc="-50" dirty="0">
                <a:latin typeface="Calibri"/>
                <a:cs typeface="Calibri"/>
              </a:rPr>
              <a:t>2 </a:t>
            </a:r>
            <a:r>
              <a:rPr b="1" dirty="0">
                <a:latin typeface="Calibri"/>
                <a:cs typeface="Calibri"/>
              </a:rPr>
              <a:t>giorni</a:t>
            </a:r>
            <a:r>
              <a:rPr dirty="0">
                <a:latin typeface="Calibri"/>
                <a:cs typeface="Calibri"/>
              </a:rPr>
              <a:t>,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dovrà</a:t>
            </a:r>
            <a:r>
              <a:rPr spc="-10" dirty="0">
                <a:latin typeface="Calibri"/>
                <a:cs typeface="Calibri"/>
              </a:rPr>
              <a:t> comunicare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l’accettazione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dell’incarico</a:t>
            </a:r>
            <a:r>
              <a:rPr spc="-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o</a:t>
            </a:r>
            <a:r>
              <a:rPr spc="-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il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rifiuto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dello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stesso.</a:t>
            </a:r>
            <a:endParaRPr dirty="0">
              <a:latin typeface="Calibri"/>
              <a:cs typeface="Calibri"/>
            </a:endParaRPr>
          </a:p>
          <a:p>
            <a:pPr marL="12700" marR="11430" algn="just">
              <a:lnSpc>
                <a:spcPct val="110000"/>
              </a:lnSpc>
              <a:spcBef>
                <a:spcPts val="600"/>
              </a:spcBef>
            </a:pP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La</a:t>
            </a:r>
            <a:r>
              <a:rPr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nomina</a:t>
            </a:r>
            <a:r>
              <a:rPr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dell’esperto</a:t>
            </a:r>
            <a:r>
              <a:rPr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avviene</a:t>
            </a:r>
            <a:r>
              <a:rPr u="sng" spc="-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tramite</a:t>
            </a:r>
            <a:r>
              <a:rPr u="sng" spc="-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la</a:t>
            </a:r>
            <a:r>
              <a:rPr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Commissione</a:t>
            </a:r>
            <a:r>
              <a:rPr b="1"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presente</a:t>
            </a:r>
            <a:r>
              <a:rPr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</a:t>
            </a:r>
            <a:r>
              <a:rPr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costituita</a:t>
            </a:r>
            <a:r>
              <a:rPr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presso</a:t>
            </a:r>
            <a:r>
              <a:rPr u="sng" spc="-6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le</a:t>
            </a:r>
            <a:r>
              <a:rPr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CCIAA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dei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capoluoghi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spc="-25" dirty="0">
                <a:latin typeface="Calibri"/>
                <a:cs typeface="Calibri"/>
              </a:rPr>
              <a:t>di </a:t>
            </a:r>
            <a:r>
              <a:rPr spc="-10" dirty="0">
                <a:latin typeface="Calibri"/>
                <a:cs typeface="Calibri"/>
              </a:rPr>
              <a:t>regione</a:t>
            </a:r>
            <a:r>
              <a:rPr spc="-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delle</a:t>
            </a:r>
            <a:r>
              <a:rPr spc="-6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province</a:t>
            </a:r>
            <a:r>
              <a:rPr spc="-5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autonome</a:t>
            </a:r>
            <a:r>
              <a:rPr spc="-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di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Trento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di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spc="-20" dirty="0">
                <a:latin typeface="Calibri"/>
                <a:cs typeface="Calibri"/>
              </a:rPr>
              <a:t>Bolzano,</a:t>
            </a:r>
            <a:r>
              <a:rPr spc="-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dei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cui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uffici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di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segreteria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si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avvale</a:t>
            </a:r>
            <a:r>
              <a:rPr spc="-5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per</a:t>
            </a:r>
            <a:r>
              <a:rPr spc="-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lo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svolgimento </a:t>
            </a:r>
            <a:r>
              <a:rPr dirty="0">
                <a:latin typeface="Calibri"/>
                <a:cs typeface="Calibri"/>
              </a:rPr>
              <a:t>dei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suoi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compiti.</a:t>
            </a:r>
            <a:endParaRPr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910"/>
              </a:spcBef>
            </a:pP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La</a:t>
            </a:r>
            <a:r>
              <a:rPr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Commissione</a:t>
            </a:r>
            <a:r>
              <a:rPr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rimane</a:t>
            </a:r>
            <a:r>
              <a:rPr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</a:t>
            </a:r>
            <a:r>
              <a:rPr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carica</a:t>
            </a:r>
            <a:r>
              <a:rPr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per</a:t>
            </a:r>
            <a:r>
              <a:rPr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due</a:t>
            </a:r>
            <a:r>
              <a:rPr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anni</a:t>
            </a:r>
            <a:r>
              <a:rPr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ed</a:t>
            </a:r>
            <a:r>
              <a:rPr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è</a:t>
            </a:r>
            <a:r>
              <a:rPr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composta</a:t>
            </a:r>
            <a:r>
              <a:rPr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da</a:t>
            </a:r>
            <a:r>
              <a:rPr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3</a:t>
            </a:r>
            <a:r>
              <a:rPr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membri</a:t>
            </a:r>
            <a:r>
              <a:rPr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effettivi</a:t>
            </a:r>
            <a:r>
              <a:rPr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+</a:t>
            </a:r>
            <a:r>
              <a:rPr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3</a:t>
            </a:r>
            <a:r>
              <a:rPr u="sng" spc="-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membri</a:t>
            </a:r>
            <a:r>
              <a:rPr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supplenti</a:t>
            </a:r>
            <a:r>
              <a:rPr spc="-10" dirty="0">
                <a:latin typeface="Calibri"/>
                <a:cs typeface="Calibri"/>
              </a:rPr>
              <a:t>:</a:t>
            </a:r>
            <a:endParaRPr dirty="0">
              <a:latin typeface="Calibri"/>
              <a:cs typeface="Calibri"/>
            </a:endParaRPr>
          </a:p>
          <a:p>
            <a:pPr marL="468630" marR="7620" indent="-227965" algn="just">
              <a:lnSpc>
                <a:spcPct val="110100"/>
              </a:lnSpc>
              <a:spcBef>
                <a:spcPts val="490"/>
              </a:spcBef>
              <a:buFont typeface="Calibri"/>
              <a:buChar char="-"/>
              <a:tabLst>
                <a:tab pos="469900" algn="l"/>
              </a:tabLst>
            </a:pPr>
            <a:r>
              <a:rPr b="1" dirty="0">
                <a:latin typeface="Calibri"/>
                <a:cs typeface="Calibri"/>
              </a:rPr>
              <a:t>un</a:t>
            </a:r>
            <a:r>
              <a:rPr b="1" spc="-30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magistrato</a:t>
            </a:r>
            <a:r>
              <a:rPr b="1" spc="-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designato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dal</a:t>
            </a:r>
            <a:r>
              <a:rPr spc="-10" dirty="0">
                <a:latin typeface="Calibri"/>
                <a:cs typeface="Calibri"/>
              </a:rPr>
              <a:t> presidente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della</a:t>
            </a:r>
            <a:r>
              <a:rPr spc="-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sezione</a:t>
            </a:r>
            <a:r>
              <a:rPr spc="-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specializzata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in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materia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di</a:t>
            </a:r>
            <a:r>
              <a:rPr spc="-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impresa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tribunale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spc="-25" dirty="0">
                <a:latin typeface="Calibri"/>
                <a:cs typeface="Calibri"/>
              </a:rPr>
              <a:t>del 	</a:t>
            </a:r>
            <a:r>
              <a:rPr spc="-10" dirty="0">
                <a:latin typeface="Calibri"/>
                <a:cs typeface="Calibri"/>
              </a:rPr>
              <a:t>capoluogo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di</a:t>
            </a:r>
            <a:r>
              <a:rPr spc="-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regione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o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della</a:t>
            </a:r>
            <a:r>
              <a:rPr spc="-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provincia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autonoma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di</a:t>
            </a:r>
            <a:r>
              <a:rPr spc="-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Trento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o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di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Bolzano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nel</a:t>
            </a:r>
            <a:r>
              <a:rPr spc="-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cui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spc="-20" dirty="0">
                <a:latin typeface="Calibri"/>
                <a:cs typeface="Calibri"/>
              </a:rPr>
              <a:t>territorio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si</a:t>
            </a:r>
            <a:r>
              <a:rPr spc="-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trova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la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CCIAA 	</a:t>
            </a:r>
            <a:r>
              <a:rPr dirty="0">
                <a:latin typeface="Calibri"/>
                <a:cs typeface="Calibri"/>
              </a:rPr>
              <a:t>che</a:t>
            </a:r>
            <a:r>
              <a:rPr spc="-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ha</a:t>
            </a:r>
            <a:r>
              <a:rPr spc="-8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ricevuto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l'istanza;</a:t>
            </a:r>
            <a:endParaRPr dirty="0">
              <a:latin typeface="Calibri"/>
              <a:cs typeface="Calibri"/>
            </a:endParaRPr>
          </a:p>
          <a:p>
            <a:pPr marL="468630" marR="12065" indent="-227965" algn="just">
              <a:lnSpc>
                <a:spcPct val="108800"/>
              </a:lnSpc>
              <a:spcBef>
                <a:spcPts val="615"/>
              </a:spcBef>
              <a:buFont typeface="Calibri"/>
              <a:buChar char="-"/>
              <a:tabLst>
                <a:tab pos="469900" algn="l"/>
              </a:tabLst>
            </a:pPr>
            <a:r>
              <a:rPr b="1" dirty="0">
                <a:latin typeface="Calibri"/>
                <a:cs typeface="Calibri"/>
              </a:rPr>
              <a:t>un</a:t>
            </a:r>
            <a:r>
              <a:rPr b="1" spc="14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membro</a:t>
            </a:r>
            <a:r>
              <a:rPr b="1" spc="16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designato</a:t>
            </a:r>
            <a:r>
              <a:rPr b="1" spc="14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dal</a:t>
            </a:r>
            <a:r>
              <a:rPr b="1" spc="16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presidente</a:t>
            </a:r>
            <a:r>
              <a:rPr b="1" spc="15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della</a:t>
            </a:r>
            <a:r>
              <a:rPr b="1" spc="15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camera</a:t>
            </a:r>
            <a:r>
              <a:rPr b="1" spc="15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di</a:t>
            </a:r>
            <a:r>
              <a:rPr b="1" spc="16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commercio</a:t>
            </a:r>
            <a:r>
              <a:rPr dirty="0">
                <a:latin typeface="Calibri"/>
                <a:cs typeface="Calibri"/>
              </a:rPr>
              <a:t>,</a:t>
            </a:r>
            <a:r>
              <a:rPr spc="1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industria,</a:t>
            </a:r>
            <a:r>
              <a:rPr spc="1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artigianato</a:t>
            </a:r>
            <a:r>
              <a:rPr spc="15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</a:t>
            </a:r>
            <a:r>
              <a:rPr spc="15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agricoltura 	</a:t>
            </a:r>
            <a:r>
              <a:rPr dirty="0">
                <a:latin typeface="Calibri"/>
                <a:cs typeface="Calibri"/>
              </a:rPr>
              <a:t>presso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la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quale</a:t>
            </a:r>
            <a:r>
              <a:rPr spc="-5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è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costituita</a:t>
            </a:r>
            <a:r>
              <a:rPr spc="-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la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commissione;</a:t>
            </a:r>
            <a:endParaRPr dirty="0">
              <a:latin typeface="Calibri"/>
              <a:cs typeface="Calibri"/>
            </a:endParaRPr>
          </a:p>
          <a:p>
            <a:pPr marL="468630" marR="14604" indent="-227965" algn="just">
              <a:lnSpc>
                <a:spcPct val="110100"/>
              </a:lnSpc>
              <a:spcBef>
                <a:spcPts val="595"/>
              </a:spcBef>
              <a:buFont typeface="Calibri"/>
              <a:buChar char="-"/>
              <a:tabLst>
                <a:tab pos="469900" algn="l"/>
              </a:tabLst>
            </a:pPr>
            <a:r>
              <a:rPr b="1" dirty="0">
                <a:latin typeface="Calibri"/>
                <a:cs typeface="Calibri"/>
              </a:rPr>
              <a:t>un</a:t>
            </a:r>
            <a:r>
              <a:rPr b="1" spc="5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membro</a:t>
            </a:r>
            <a:r>
              <a:rPr b="1" spc="7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designato</a:t>
            </a:r>
            <a:r>
              <a:rPr b="1" spc="5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dal</a:t>
            </a:r>
            <a:r>
              <a:rPr b="1" spc="6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prefetto</a:t>
            </a:r>
            <a:r>
              <a:rPr b="1" spc="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</a:t>
            </a:r>
            <a:r>
              <a:rPr spc="5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capoluogo</a:t>
            </a:r>
            <a:r>
              <a:rPr spc="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di</a:t>
            </a:r>
            <a:r>
              <a:rPr spc="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regione</a:t>
            </a:r>
            <a:r>
              <a:rPr spc="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o</a:t>
            </a:r>
            <a:r>
              <a:rPr spc="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della</a:t>
            </a:r>
            <a:r>
              <a:rPr spc="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provincia</a:t>
            </a:r>
            <a:r>
              <a:rPr spc="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autonoma</a:t>
            </a:r>
            <a:r>
              <a:rPr spc="7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di</a:t>
            </a:r>
            <a:r>
              <a:rPr spc="5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Trento</a:t>
            </a:r>
            <a:r>
              <a:rPr spc="7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o</a:t>
            </a:r>
            <a:r>
              <a:rPr spc="45" dirty="0">
                <a:latin typeface="Calibri"/>
                <a:cs typeface="Calibri"/>
              </a:rPr>
              <a:t> </a:t>
            </a:r>
            <a:r>
              <a:rPr spc="-25" dirty="0">
                <a:latin typeface="Calibri"/>
                <a:cs typeface="Calibri"/>
              </a:rPr>
              <a:t>di 	</a:t>
            </a:r>
            <a:r>
              <a:rPr dirty="0">
                <a:latin typeface="Calibri"/>
                <a:cs typeface="Calibri"/>
              </a:rPr>
              <a:t>Bolzano</a:t>
            </a:r>
            <a:r>
              <a:rPr spc="17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nel</a:t>
            </a:r>
            <a:r>
              <a:rPr spc="17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cui</a:t>
            </a:r>
            <a:r>
              <a:rPr spc="18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territorio</a:t>
            </a:r>
            <a:r>
              <a:rPr spc="19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si</a:t>
            </a:r>
            <a:r>
              <a:rPr spc="19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trova</a:t>
            </a:r>
            <a:r>
              <a:rPr spc="18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la</a:t>
            </a:r>
            <a:r>
              <a:rPr spc="17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camera</a:t>
            </a:r>
            <a:r>
              <a:rPr spc="19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di</a:t>
            </a:r>
            <a:r>
              <a:rPr spc="17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commercio,</a:t>
            </a:r>
            <a:r>
              <a:rPr spc="18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industria,</a:t>
            </a:r>
            <a:r>
              <a:rPr spc="18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artigianato</a:t>
            </a:r>
            <a:r>
              <a:rPr spc="18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</a:t>
            </a:r>
            <a:r>
              <a:rPr spc="18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agricoltura</a:t>
            </a:r>
            <a:r>
              <a:rPr spc="19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che</a:t>
            </a:r>
            <a:r>
              <a:rPr spc="180" dirty="0">
                <a:latin typeface="Calibri"/>
                <a:cs typeface="Calibri"/>
              </a:rPr>
              <a:t> </a:t>
            </a:r>
            <a:r>
              <a:rPr spc="-25" dirty="0">
                <a:latin typeface="Calibri"/>
                <a:cs typeface="Calibri"/>
              </a:rPr>
              <a:t>ha 	</a:t>
            </a:r>
            <a:r>
              <a:rPr spc="-10" dirty="0">
                <a:latin typeface="Calibri"/>
                <a:cs typeface="Calibri"/>
              </a:rPr>
              <a:t>ricevuto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l'istanza.</a:t>
            </a:r>
            <a:endParaRPr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8500" y="965200"/>
            <a:ext cx="9109075" cy="4798365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R="1270" algn="ctr">
              <a:lnSpc>
                <a:spcPct val="100000"/>
              </a:lnSpc>
              <a:spcBef>
                <a:spcPts val="785"/>
              </a:spcBef>
            </a:pPr>
            <a:r>
              <a:rPr sz="2400" dirty="0">
                <a:latin typeface="Calibri"/>
                <a:cs typeface="Calibri"/>
              </a:rPr>
              <a:t>LE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IMPRESE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C.D.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“SOTTO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SOGLIA”</a:t>
            </a:r>
            <a:endParaRPr sz="2400" dirty="0">
              <a:latin typeface="Calibri"/>
              <a:cs typeface="Calibri"/>
            </a:endParaRPr>
          </a:p>
          <a:p>
            <a:pPr marL="12700" marR="8255" algn="just">
              <a:lnSpc>
                <a:spcPct val="110000"/>
              </a:lnSpc>
              <a:spcBef>
                <a:spcPts val="490"/>
              </a:spcBef>
            </a:pPr>
            <a:r>
              <a:rPr sz="2400" dirty="0">
                <a:latin typeface="Calibri"/>
                <a:cs typeface="Calibri"/>
              </a:rPr>
              <a:t>Accesso</a:t>
            </a:r>
            <a:r>
              <a:rPr sz="2400" spc="1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alla</a:t>
            </a:r>
            <a:r>
              <a:rPr sz="2400" spc="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procedura</a:t>
            </a:r>
            <a:r>
              <a:rPr sz="2400" spc="10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</a:t>
            </a:r>
            <a:r>
              <a:rPr sz="2400" spc="1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composizione</a:t>
            </a:r>
            <a:r>
              <a:rPr sz="2400" spc="1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negoziata</a:t>
            </a:r>
            <a:r>
              <a:rPr sz="2400" spc="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anche</a:t>
            </a:r>
            <a:r>
              <a:rPr sz="2400" spc="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per</a:t>
            </a:r>
            <a:r>
              <a:rPr sz="2400" spc="10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le</a:t>
            </a:r>
            <a:r>
              <a:rPr sz="2400" b="1" spc="10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imprese</a:t>
            </a:r>
            <a:r>
              <a:rPr sz="2400" b="1" spc="10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definite</a:t>
            </a:r>
            <a:r>
              <a:rPr sz="2400" b="1" spc="105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“sotto-</a:t>
            </a:r>
            <a:r>
              <a:rPr sz="2400" b="1" dirty="0">
                <a:latin typeface="Calibri"/>
                <a:cs typeface="Calibri"/>
              </a:rPr>
              <a:t>soglia”</a:t>
            </a:r>
            <a:r>
              <a:rPr sz="2400" b="1" spc="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e/o</a:t>
            </a:r>
            <a:r>
              <a:rPr sz="2400" spc="10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imprese </a:t>
            </a:r>
            <a:r>
              <a:rPr sz="2400" b="1" dirty="0">
                <a:latin typeface="Calibri"/>
                <a:cs typeface="Calibri"/>
              </a:rPr>
              <a:t>minori</a:t>
            </a:r>
            <a:r>
              <a:rPr sz="2400" b="1" spc="1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(imprese</a:t>
            </a:r>
            <a:r>
              <a:rPr sz="2400" spc="1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commerciali</a:t>
            </a:r>
            <a:r>
              <a:rPr sz="2400" spc="1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</a:t>
            </a:r>
            <a:r>
              <a:rPr sz="2400" spc="1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agricole</a:t>
            </a:r>
            <a:r>
              <a:rPr sz="2400" spc="1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non</a:t>
            </a:r>
            <a:r>
              <a:rPr sz="2400" spc="165" dirty="0">
                <a:latin typeface="Calibri"/>
                <a:cs typeface="Calibri"/>
              </a:rPr>
              <a:t> </a:t>
            </a:r>
            <a:r>
              <a:rPr lang="it-IT" sz="2400" dirty="0">
                <a:latin typeface="Calibri"/>
                <a:cs typeface="Calibri"/>
              </a:rPr>
              <a:t>sottoponibili alla L.G.</a:t>
            </a:r>
            <a:r>
              <a:rPr sz="2400" dirty="0">
                <a:latin typeface="Calibri"/>
                <a:cs typeface="Calibri"/>
              </a:rPr>
              <a:t>,</a:t>
            </a:r>
            <a:r>
              <a:rPr sz="2400" spc="1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soggette</a:t>
            </a:r>
            <a:r>
              <a:rPr sz="2400" spc="1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alla</a:t>
            </a:r>
            <a:r>
              <a:rPr sz="2400" spc="1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disciplina</a:t>
            </a:r>
            <a:r>
              <a:rPr sz="2400" spc="1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del</a:t>
            </a:r>
            <a:r>
              <a:rPr sz="2400" spc="1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sovraindebitamento),</a:t>
            </a:r>
            <a:r>
              <a:rPr sz="2400" spc="16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come </a:t>
            </a:r>
            <a:r>
              <a:rPr sz="2400" dirty="0">
                <a:latin typeface="Calibri"/>
                <a:cs typeface="Calibri"/>
              </a:rPr>
              <a:t>disciplinato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dall’art.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25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quater</a:t>
            </a:r>
            <a:r>
              <a:rPr sz="2400" i="1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del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CCII.</a:t>
            </a:r>
            <a:endParaRPr sz="24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790"/>
              </a:spcBef>
            </a:pPr>
            <a:r>
              <a:rPr sz="2400" b="1" dirty="0">
                <a:latin typeface="Calibri"/>
                <a:cs typeface="Calibri"/>
              </a:rPr>
              <a:t>Un’impresa</a:t>
            </a:r>
            <a:r>
              <a:rPr sz="2400" b="1" spc="12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è</a:t>
            </a:r>
            <a:r>
              <a:rPr sz="2400" b="1" spc="1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definita</a:t>
            </a:r>
            <a:r>
              <a:rPr sz="2400" b="1" spc="12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minore</a:t>
            </a:r>
            <a:r>
              <a:rPr sz="2400" b="1" spc="13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e/o</a:t>
            </a:r>
            <a:r>
              <a:rPr sz="2400" b="1" spc="13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sotto</a:t>
            </a:r>
            <a:r>
              <a:rPr sz="2400" b="1" spc="13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soglia</a:t>
            </a:r>
            <a:r>
              <a:rPr sz="2400" b="1" spc="1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quando</a:t>
            </a:r>
            <a:r>
              <a:rPr sz="2400" spc="1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presenta</a:t>
            </a:r>
            <a:r>
              <a:rPr sz="2400" spc="1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congiuntamente</a:t>
            </a:r>
            <a:r>
              <a:rPr sz="2400" spc="1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</a:t>
            </a:r>
            <a:r>
              <a:rPr sz="2400" spc="1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seguenti</a:t>
            </a:r>
            <a:r>
              <a:rPr sz="2400" spc="1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requisiti</a:t>
            </a:r>
            <a:r>
              <a:rPr sz="2400" spc="1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(art.</a:t>
            </a:r>
            <a:r>
              <a:rPr sz="2400" spc="135" dirty="0">
                <a:latin typeface="Calibri"/>
                <a:cs typeface="Calibri"/>
              </a:rPr>
              <a:t> </a:t>
            </a:r>
            <a:r>
              <a:rPr sz="2400" spc="-50" dirty="0">
                <a:latin typeface="Calibri"/>
                <a:cs typeface="Calibri"/>
              </a:rPr>
              <a:t>2</a:t>
            </a:r>
            <a:r>
              <a:rPr lang="it-IT" sz="2400" spc="-50" dirty="0">
                <a:latin typeface="Calibri"/>
                <a:cs typeface="Calibri"/>
              </a:rPr>
              <a:t> </a:t>
            </a:r>
            <a:r>
              <a:rPr sz="2400" dirty="0" err="1">
                <a:latin typeface="Calibri"/>
                <a:cs typeface="Calibri"/>
              </a:rPr>
              <a:t>lettera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d)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CCII):</a:t>
            </a:r>
            <a:endParaRPr sz="2400" dirty="0">
              <a:latin typeface="Calibri"/>
              <a:cs typeface="Calibri"/>
            </a:endParaRPr>
          </a:p>
          <a:p>
            <a:pPr marL="1469390" indent="-107950">
              <a:lnSpc>
                <a:spcPct val="100000"/>
              </a:lnSpc>
              <a:spcBef>
                <a:spcPts val="915"/>
              </a:spcBef>
              <a:buChar char="-"/>
              <a:tabLst>
                <a:tab pos="1469390" algn="l"/>
              </a:tabLst>
            </a:pPr>
            <a:r>
              <a:rPr sz="2400" dirty="0">
                <a:latin typeface="Calibri"/>
                <a:cs typeface="Calibri"/>
              </a:rPr>
              <a:t>attivo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patrimoniale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complessivo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annuo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non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superiore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300.000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euro;</a:t>
            </a:r>
            <a:endParaRPr sz="2400" dirty="0">
              <a:latin typeface="Calibri"/>
              <a:cs typeface="Calibri"/>
            </a:endParaRPr>
          </a:p>
          <a:p>
            <a:pPr marL="1469390" indent="-107950">
              <a:lnSpc>
                <a:spcPct val="100000"/>
              </a:lnSpc>
              <a:spcBef>
                <a:spcPts val="790"/>
              </a:spcBef>
              <a:buChar char="-"/>
              <a:tabLst>
                <a:tab pos="1469390" algn="l"/>
              </a:tabLst>
            </a:pPr>
            <a:r>
              <a:rPr sz="2400" dirty="0">
                <a:latin typeface="Calibri"/>
                <a:cs typeface="Calibri"/>
              </a:rPr>
              <a:t>ricavi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lordi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complessivi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annui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non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superiori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200.000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euro;</a:t>
            </a:r>
            <a:endParaRPr sz="2400" dirty="0">
              <a:latin typeface="Calibri"/>
              <a:cs typeface="Calibri"/>
            </a:endParaRPr>
          </a:p>
          <a:p>
            <a:pPr marL="1469390" indent="-107950">
              <a:lnSpc>
                <a:spcPct val="100000"/>
              </a:lnSpc>
              <a:spcBef>
                <a:spcPts val="805"/>
              </a:spcBef>
              <a:buChar char="-"/>
              <a:tabLst>
                <a:tab pos="1469390" algn="l"/>
              </a:tabLst>
            </a:pPr>
            <a:r>
              <a:rPr sz="2400" dirty="0">
                <a:latin typeface="Calibri"/>
                <a:cs typeface="Calibri"/>
              </a:rPr>
              <a:t>debiti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ammontare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non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superiori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500.000</a:t>
            </a:r>
            <a:r>
              <a:rPr sz="2400" spc="-10" dirty="0">
                <a:latin typeface="Calibri"/>
                <a:cs typeface="Calibri"/>
              </a:rPr>
              <a:t> euro.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679" y="762405"/>
            <a:ext cx="9032875" cy="5979907"/>
          </a:xfrm>
          <a:prstGeom prst="rect">
            <a:avLst/>
          </a:prstGeom>
        </p:spPr>
        <p:txBody>
          <a:bodyPr vert="horz" wrap="square" lIns="0" tIns="114935" rIns="0" bIns="0" rtlCol="0">
            <a:spAutoFit/>
          </a:bodyPr>
          <a:lstStyle/>
          <a:p>
            <a:pPr marL="67310" algn="ctr">
              <a:lnSpc>
                <a:spcPct val="100000"/>
              </a:lnSpc>
              <a:spcBef>
                <a:spcPts val="905"/>
              </a:spcBef>
            </a:pPr>
            <a:r>
              <a:rPr sz="2400" dirty="0">
                <a:latin typeface="Calibri"/>
                <a:cs typeface="Calibri"/>
              </a:rPr>
              <a:t>LE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MISURE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PROTETTIVE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(art.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18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CCII)</a:t>
            </a:r>
            <a:endParaRPr sz="2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00"/>
              </a:spcBef>
            </a:pPr>
            <a:r>
              <a:rPr sz="2400" dirty="0">
                <a:latin typeface="Calibri"/>
                <a:cs typeface="Calibri"/>
              </a:rPr>
              <a:t>Richiesta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al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Tribunale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autorizzare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l’adozione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delle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seguenti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misure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nei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confronti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dei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creditori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interessati:</a:t>
            </a:r>
            <a:endParaRPr sz="2400" dirty="0">
              <a:latin typeface="Calibri"/>
              <a:cs typeface="Calibri"/>
            </a:endParaRPr>
          </a:p>
          <a:p>
            <a:pPr marL="469265" indent="-227965">
              <a:lnSpc>
                <a:spcPct val="100000"/>
              </a:lnSpc>
              <a:spcBef>
                <a:spcPts val="795"/>
              </a:spcBef>
              <a:buSzPct val="62500"/>
              <a:buFont typeface="Symbol"/>
              <a:buChar char=""/>
              <a:tabLst>
                <a:tab pos="469265" algn="l"/>
              </a:tabLst>
            </a:pPr>
            <a:r>
              <a:rPr sz="2400" dirty="0">
                <a:latin typeface="Calibri"/>
                <a:cs typeface="Calibri"/>
              </a:rPr>
              <a:t>divieto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acquisire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diritti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di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prelazione</a:t>
            </a:r>
            <a:r>
              <a:rPr sz="2400" dirty="0">
                <a:latin typeface="Calibri"/>
                <a:cs typeface="Calibri"/>
              </a:rPr>
              <a:t>,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non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concordati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con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l’imprenditore;</a:t>
            </a:r>
            <a:endParaRPr sz="2400" dirty="0">
              <a:latin typeface="Calibri"/>
              <a:cs typeface="Calibri"/>
            </a:endParaRPr>
          </a:p>
          <a:p>
            <a:pPr marL="469265" indent="-227965">
              <a:lnSpc>
                <a:spcPct val="100000"/>
              </a:lnSpc>
              <a:spcBef>
                <a:spcPts val="685"/>
              </a:spcBef>
              <a:buSzPct val="62500"/>
              <a:buFont typeface="Symbol"/>
              <a:buChar char=""/>
              <a:tabLst>
                <a:tab pos="469265" algn="l"/>
              </a:tabLst>
            </a:pPr>
            <a:r>
              <a:rPr sz="2400" dirty="0">
                <a:latin typeface="Calibri"/>
                <a:cs typeface="Calibri"/>
              </a:rPr>
              <a:t>divieto</a:t>
            </a:r>
            <a:r>
              <a:rPr sz="2400" spc="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</a:t>
            </a:r>
            <a:r>
              <a:rPr sz="2400" spc="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iniziare</a:t>
            </a:r>
            <a:r>
              <a:rPr sz="2400" spc="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</a:t>
            </a:r>
            <a:r>
              <a:rPr sz="2400" spc="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proseguire</a:t>
            </a:r>
            <a:r>
              <a:rPr sz="2400" spc="10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azioni</a:t>
            </a:r>
            <a:r>
              <a:rPr sz="2400" b="1" spc="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esecutive</a:t>
            </a:r>
            <a:r>
              <a:rPr sz="2400" b="1" spc="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e</a:t>
            </a:r>
            <a:r>
              <a:rPr sz="2400" b="1" spc="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cautelari</a:t>
            </a:r>
            <a:r>
              <a:rPr sz="2400" b="1" spc="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sul</a:t>
            </a:r>
            <a:r>
              <a:rPr sz="2400" spc="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patrimonio</a:t>
            </a:r>
            <a:r>
              <a:rPr sz="2400" spc="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dell’impresa</a:t>
            </a:r>
            <a:r>
              <a:rPr sz="2400" spc="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</a:t>
            </a:r>
            <a:r>
              <a:rPr sz="2400" spc="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sui</a:t>
            </a:r>
            <a:r>
              <a:rPr sz="2400" spc="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beni</a:t>
            </a:r>
            <a:r>
              <a:rPr sz="2400" spc="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</a:t>
            </a:r>
            <a:r>
              <a:rPr sz="2400" spc="6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sui</a:t>
            </a:r>
            <a:r>
              <a:rPr lang="it-IT" sz="2400" spc="-25" dirty="0">
                <a:latin typeface="Calibri"/>
                <a:cs typeface="Calibri"/>
              </a:rPr>
              <a:t> </a:t>
            </a:r>
            <a:r>
              <a:rPr sz="2400" dirty="0" err="1">
                <a:latin typeface="Calibri"/>
                <a:cs typeface="Calibri"/>
              </a:rPr>
              <a:t>diritti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con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quali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si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esercita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l’attività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d’impresa;</a:t>
            </a:r>
            <a:endParaRPr sz="2400" dirty="0">
              <a:latin typeface="Calibri"/>
              <a:cs typeface="Calibri"/>
            </a:endParaRPr>
          </a:p>
          <a:p>
            <a:pPr marL="469265" indent="-227965">
              <a:lnSpc>
                <a:spcPct val="100000"/>
              </a:lnSpc>
              <a:spcBef>
                <a:spcPts val="915"/>
              </a:spcBef>
              <a:buSzPct val="62500"/>
              <a:buFont typeface="Symbol"/>
              <a:buChar char=""/>
              <a:tabLst>
                <a:tab pos="469265" algn="l"/>
              </a:tabLst>
            </a:pPr>
            <a:r>
              <a:rPr sz="2400" dirty="0">
                <a:latin typeface="Calibri"/>
                <a:cs typeface="Calibri"/>
              </a:rPr>
              <a:t>divieto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rifiutare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l’</a:t>
            </a:r>
            <a:r>
              <a:rPr sz="2400" b="1" spc="-10" dirty="0">
                <a:latin typeface="Calibri"/>
                <a:cs typeface="Calibri"/>
              </a:rPr>
              <a:t>adempimento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delle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obbligazioni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nascenti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dai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contratti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pendenti;</a:t>
            </a:r>
            <a:endParaRPr sz="2400" dirty="0">
              <a:latin typeface="Calibri"/>
              <a:cs typeface="Calibri"/>
            </a:endParaRPr>
          </a:p>
          <a:p>
            <a:pPr marL="469265" indent="-227965">
              <a:lnSpc>
                <a:spcPct val="100000"/>
              </a:lnSpc>
              <a:spcBef>
                <a:spcPts val="805"/>
              </a:spcBef>
              <a:buSzPct val="62500"/>
              <a:buFont typeface="Symbol"/>
              <a:buChar char=""/>
              <a:tabLst>
                <a:tab pos="469265" algn="l"/>
              </a:tabLst>
            </a:pPr>
            <a:r>
              <a:rPr sz="2400" dirty="0">
                <a:latin typeface="Calibri"/>
                <a:cs typeface="Calibri"/>
              </a:rPr>
              <a:t>divieto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provocare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la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risoluzione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dei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contratti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pendenti;</a:t>
            </a:r>
            <a:endParaRPr sz="2400" dirty="0">
              <a:latin typeface="Calibri"/>
              <a:cs typeface="Calibri"/>
            </a:endParaRPr>
          </a:p>
          <a:p>
            <a:pPr marL="469900" marR="6985" indent="-229235">
              <a:lnSpc>
                <a:spcPct val="110000"/>
              </a:lnSpc>
              <a:spcBef>
                <a:spcPts val="490"/>
              </a:spcBef>
              <a:buSzPct val="62500"/>
              <a:buFont typeface="Symbol"/>
              <a:buChar char=""/>
              <a:tabLst>
                <a:tab pos="469900" algn="l"/>
              </a:tabLst>
            </a:pPr>
            <a:r>
              <a:rPr sz="2400" dirty="0">
                <a:latin typeface="Calibri"/>
                <a:cs typeface="Calibri"/>
              </a:rPr>
              <a:t>divieto</a:t>
            </a:r>
            <a:r>
              <a:rPr sz="2400" spc="2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</a:t>
            </a:r>
            <a:r>
              <a:rPr sz="2400" spc="254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anticipare</a:t>
            </a:r>
            <a:r>
              <a:rPr sz="2400" spc="2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la</a:t>
            </a:r>
            <a:r>
              <a:rPr sz="2400" spc="2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scadenza</a:t>
            </a:r>
            <a:r>
              <a:rPr sz="2400" spc="2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dei</a:t>
            </a:r>
            <a:r>
              <a:rPr sz="2400" spc="254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contratti</a:t>
            </a:r>
            <a:r>
              <a:rPr sz="2400" spc="2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pendenti</a:t>
            </a:r>
            <a:r>
              <a:rPr sz="2400" spc="254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</a:t>
            </a:r>
            <a:r>
              <a:rPr sz="2400" spc="2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modificarli</a:t>
            </a:r>
            <a:r>
              <a:rPr sz="2400" spc="2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2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danno</a:t>
            </a:r>
            <a:r>
              <a:rPr sz="2400" spc="2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dell’imprenditore,</a:t>
            </a:r>
            <a:r>
              <a:rPr sz="2400" spc="26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in </a:t>
            </a:r>
            <a:r>
              <a:rPr sz="2400" spc="-10" dirty="0">
                <a:latin typeface="Calibri"/>
                <a:cs typeface="Calibri"/>
              </a:rPr>
              <a:t>conseguenza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del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mancato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pagamento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dei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loro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crediti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anteriori.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0897" y="508000"/>
            <a:ext cx="9031605" cy="603293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" algn="ctr">
              <a:lnSpc>
                <a:spcPct val="100000"/>
              </a:lnSpc>
              <a:spcBef>
                <a:spcPts val="95"/>
              </a:spcBef>
            </a:pPr>
            <a:r>
              <a:rPr spc="-20" dirty="0">
                <a:latin typeface="Calibri"/>
                <a:cs typeface="Calibri"/>
              </a:rPr>
              <a:t>PROCEDIMENTO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RELATIVO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ALLE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MISURE</a:t>
            </a:r>
            <a:r>
              <a:rPr spc="-55" dirty="0">
                <a:latin typeface="Calibri"/>
                <a:cs typeface="Calibri"/>
              </a:rPr>
              <a:t> </a:t>
            </a:r>
            <a:r>
              <a:rPr spc="-20" dirty="0">
                <a:latin typeface="Calibri"/>
                <a:cs typeface="Calibri"/>
              </a:rPr>
              <a:t>PROTETTIVE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CAUTELARI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(art.</a:t>
            </a:r>
            <a:r>
              <a:rPr spc="-5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19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CCII)</a:t>
            </a:r>
            <a:endParaRPr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345"/>
              </a:spcBef>
            </a:pPr>
            <a:endParaRPr dirty="0">
              <a:latin typeface="Calibri"/>
              <a:cs typeface="Calibri"/>
            </a:endParaRPr>
          </a:p>
          <a:p>
            <a:pPr marL="114300" indent="-101600">
              <a:lnSpc>
                <a:spcPct val="100000"/>
              </a:lnSpc>
              <a:buChar char="-"/>
              <a:tabLst>
                <a:tab pos="114300" algn="l"/>
              </a:tabLst>
            </a:pPr>
            <a:r>
              <a:rPr b="1" spc="-20" dirty="0">
                <a:latin typeface="Calibri"/>
                <a:cs typeface="Calibri"/>
              </a:rPr>
              <a:t>Pubblicazione</a:t>
            </a:r>
            <a:r>
              <a:rPr b="1" spc="-7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sul</a:t>
            </a:r>
            <a:r>
              <a:rPr b="1" spc="-55" dirty="0">
                <a:latin typeface="Calibri"/>
                <a:cs typeface="Calibri"/>
              </a:rPr>
              <a:t> </a:t>
            </a:r>
            <a:r>
              <a:rPr b="1" spc="-20" dirty="0">
                <a:latin typeface="Calibri"/>
                <a:cs typeface="Calibri"/>
              </a:rPr>
              <a:t>Registro</a:t>
            </a:r>
            <a:r>
              <a:rPr b="1" spc="-3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delle</a:t>
            </a:r>
            <a:r>
              <a:rPr b="1" spc="-60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Imprese</a:t>
            </a:r>
            <a:r>
              <a:rPr b="1" spc="-4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dell’istanza</a:t>
            </a:r>
            <a:r>
              <a:rPr spc="-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con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cui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spc="-20" dirty="0">
                <a:latin typeface="Calibri"/>
                <a:cs typeface="Calibri"/>
              </a:rPr>
              <a:t>l’imprenditore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chiede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le</a:t>
            </a:r>
            <a:r>
              <a:rPr spc="-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misure,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con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accettazione</a:t>
            </a:r>
            <a:endParaRPr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spc="-10" dirty="0">
                <a:latin typeface="Calibri"/>
                <a:cs typeface="Calibri"/>
              </a:rPr>
              <a:t>dell’esperto;</a:t>
            </a:r>
            <a:endParaRPr dirty="0">
              <a:latin typeface="Calibri"/>
              <a:cs typeface="Calibri"/>
            </a:endParaRPr>
          </a:p>
          <a:p>
            <a:pPr marL="12700" marR="13335" indent="116839">
              <a:lnSpc>
                <a:spcPct val="110100"/>
              </a:lnSpc>
              <a:spcBef>
                <a:spcPts val="595"/>
              </a:spcBef>
              <a:buChar char="-"/>
              <a:tabLst>
                <a:tab pos="129539" algn="l"/>
              </a:tabLst>
            </a:pPr>
            <a:r>
              <a:rPr u="sng" dirty="0">
                <a:latin typeface="Calibri"/>
                <a:cs typeface="Calibri"/>
              </a:rPr>
              <a:t>entro</a:t>
            </a:r>
            <a:r>
              <a:rPr u="sng" spc="15" dirty="0">
                <a:latin typeface="Calibri"/>
                <a:cs typeface="Calibri"/>
              </a:rPr>
              <a:t> </a:t>
            </a:r>
            <a:r>
              <a:rPr u="sng" dirty="0">
                <a:latin typeface="Calibri"/>
                <a:cs typeface="Calibri"/>
              </a:rPr>
              <a:t>il</a:t>
            </a:r>
            <a:r>
              <a:rPr u="sng" spc="-20" dirty="0">
                <a:latin typeface="Calibri"/>
                <a:cs typeface="Calibri"/>
              </a:rPr>
              <a:t> </a:t>
            </a:r>
            <a:r>
              <a:rPr u="sng" dirty="0">
                <a:latin typeface="Calibri"/>
                <a:cs typeface="Calibri"/>
              </a:rPr>
              <a:t>giorno</a:t>
            </a:r>
            <a:r>
              <a:rPr u="sng" spc="5" dirty="0">
                <a:latin typeface="Calibri"/>
                <a:cs typeface="Calibri"/>
              </a:rPr>
              <a:t> </a:t>
            </a:r>
            <a:r>
              <a:rPr u="sng" dirty="0">
                <a:latin typeface="Calibri"/>
                <a:cs typeface="Calibri"/>
              </a:rPr>
              <a:t>successivo</a:t>
            </a:r>
            <a:r>
              <a:rPr u="sng" spc="15" dirty="0">
                <a:latin typeface="Calibri"/>
                <a:cs typeface="Calibri"/>
              </a:rPr>
              <a:t> </a:t>
            </a:r>
            <a:r>
              <a:rPr u="sng" dirty="0">
                <a:latin typeface="Calibri"/>
                <a:cs typeface="Calibri"/>
              </a:rPr>
              <a:t>alla</a:t>
            </a:r>
            <a:r>
              <a:rPr u="sng" spc="-20" dirty="0">
                <a:latin typeface="Calibri"/>
                <a:cs typeface="Calibri"/>
              </a:rPr>
              <a:t> </a:t>
            </a:r>
            <a:r>
              <a:rPr u="sng" dirty="0">
                <a:latin typeface="Calibri"/>
                <a:cs typeface="Calibri"/>
              </a:rPr>
              <a:t>pubblicazione</a:t>
            </a:r>
            <a:r>
              <a:rPr dirty="0">
                <a:latin typeface="Calibri"/>
                <a:cs typeface="Calibri"/>
              </a:rPr>
              <a:t>,</a:t>
            </a:r>
            <a:r>
              <a:rPr spc="-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deposito</a:t>
            </a:r>
            <a:r>
              <a:rPr spc="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</a:t>
            </a:r>
            <a:r>
              <a:rPr spc="-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ricorso</a:t>
            </a:r>
            <a:r>
              <a:rPr spc="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con</a:t>
            </a:r>
            <a:r>
              <a:rPr spc="-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documenti</a:t>
            </a:r>
            <a:r>
              <a:rPr spc="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allegati</a:t>
            </a:r>
            <a:r>
              <a:rPr spc="-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presso</a:t>
            </a:r>
            <a:r>
              <a:rPr spc="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il</a:t>
            </a:r>
            <a:r>
              <a:rPr spc="-10" dirty="0">
                <a:latin typeface="Calibri"/>
                <a:cs typeface="Calibri"/>
              </a:rPr>
              <a:t> Tribunale competente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(dove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è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il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centro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degli</a:t>
            </a:r>
            <a:r>
              <a:rPr spc="-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interessi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principali</a:t>
            </a:r>
            <a:r>
              <a:rPr spc="-7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dell’impresa);</a:t>
            </a:r>
            <a:endParaRPr dirty="0">
              <a:latin typeface="Calibri"/>
              <a:cs typeface="Calibri"/>
            </a:endParaRPr>
          </a:p>
          <a:p>
            <a:pPr marL="12700" marR="17145" indent="124460">
              <a:lnSpc>
                <a:spcPct val="109400"/>
              </a:lnSpc>
              <a:spcBef>
                <a:spcPts val="600"/>
              </a:spcBef>
              <a:buChar char="-"/>
              <a:tabLst>
                <a:tab pos="137160" algn="l"/>
              </a:tabLst>
            </a:pPr>
            <a:r>
              <a:rPr u="sng" dirty="0">
                <a:latin typeface="Calibri"/>
                <a:cs typeface="Calibri"/>
              </a:rPr>
              <a:t>entro</a:t>
            </a:r>
            <a:r>
              <a:rPr u="sng" spc="80" dirty="0">
                <a:latin typeface="Calibri"/>
                <a:cs typeface="Calibri"/>
              </a:rPr>
              <a:t> </a:t>
            </a:r>
            <a:r>
              <a:rPr u="sng" dirty="0">
                <a:latin typeface="Calibri"/>
                <a:cs typeface="Calibri"/>
              </a:rPr>
              <a:t>i</a:t>
            </a:r>
            <a:r>
              <a:rPr u="sng" spc="50" dirty="0">
                <a:latin typeface="Calibri"/>
                <a:cs typeface="Calibri"/>
              </a:rPr>
              <a:t> </a:t>
            </a:r>
            <a:r>
              <a:rPr u="sng" dirty="0">
                <a:latin typeface="Calibri"/>
                <a:cs typeface="Calibri"/>
              </a:rPr>
              <a:t>successivi</a:t>
            </a:r>
            <a:r>
              <a:rPr u="sng" spc="75" dirty="0">
                <a:latin typeface="Calibri"/>
                <a:cs typeface="Calibri"/>
              </a:rPr>
              <a:t> </a:t>
            </a:r>
            <a:r>
              <a:rPr u="sng" dirty="0">
                <a:latin typeface="Calibri"/>
                <a:cs typeface="Calibri"/>
              </a:rPr>
              <a:t>30</a:t>
            </a:r>
            <a:r>
              <a:rPr u="sng" spc="65" dirty="0">
                <a:latin typeface="Calibri"/>
                <a:cs typeface="Calibri"/>
              </a:rPr>
              <a:t> </a:t>
            </a:r>
            <a:r>
              <a:rPr u="sng" dirty="0">
                <a:latin typeface="Calibri"/>
                <a:cs typeface="Calibri"/>
              </a:rPr>
              <a:t>giorni</a:t>
            </a:r>
            <a:r>
              <a:rPr dirty="0">
                <a:latin typeface="Calibri"/>
                <a:cs typeface="Calibri"/>
              </a:rPr>
              <a:t>,</a:t>
            </a:r>
            <a:r>
              <a:rPr spc="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pubblicazione</a:t>
            </a:r>
            <a:r>
              <a:rPr spc="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nel</a:t>
            </a:r>
            <a:r>
              <a:rPr spc="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Registro</a:t>
            </a:r>
            <a:r>
              <a:rPr spc="8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delle</a:t>
            </a:r>
            <a:r>
              <a:rPr spc="5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Imprese</a:t>
            </a:r>
            <a:r>
              <a:rPr spc="7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</a:t>
            </a:r>
            <a:r>
              <a:rPr spc="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numero</a:t>
            </a:r>
            <a:r>
              <a:rPr spc="7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di</a:t>
            </a:r>
            <a:r>
              <a:rPr spc="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R.G.</a:t>
            </a:r>
            <a:r>
              <a:rPr spc="7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</a:t>
            </a:r>
            <a:r>
              <a:rPr spc="6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procedimento instaurato;</a:t>
            </a:r>
            <a:endParaRPr dirty="0">
              <a:latin typeface="Calibri"/>
              <a:cs typeface="Calibri"/>
            </a:endParaRPr>
          </a:p>
          <a:p>
            <a:pPr marL="120650" indent="-107950">
              <a:lnSpc>
                <a:spcPct val="100000"/>
              </a:lnSpc>
              <a:spcBef>
                <a:spcPts val="900"/>
              </a:spcBef>
              <a:buChar char="-"/>
              <a:tabLst>
                <a:tab pos="120650" algn="l"/>
              </a:tabLst>
            </a:pPr>
            <a:r>
              <a:rPr dirty="0">
                <a:latin typeface="Calibri"/>
                <a:cs typeface="Calibri"/>
              </a:rPr>
              <a:t>fissazione</a:t>
            </a:r>
            <a:r>
              <a:rPr spc="-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dell’udienza</a:t>
            </a:r>
            <a:r>
              <a:rPr spc="-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da</a:t>
            </a:r>
            <a:r>
              <a:rPr spc="-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parte</a:t>
            </a:r>
            <a:r>
              <a:rPr spc="-5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Giudice</a:t>
            </a:r>
            <a:r>
              <a:rPr spc="-8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entro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30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giorni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dal</a:t>
            </a:r>
            <a:r>
              <a:rPr spc="-7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deposito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</a:t>
            </a:r>
            <a:r>
              <a:rPr spc="-6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ricorso;</a:t>
            </a:r>
            <a:endParaRPr dirty="0">
              <a:latin typeface="Calibri"/>
              <a:cs typeface="Calibri"/>
            </a:endParaRPr>
          </a:p>
          <a:p>
            <a:pPr marL="144780" indent="-132080">
              <a:lnSpc>
                <a:spcPct val="100000"/>
              </a:lnSpc>
              <a:spcBef>
                <a:spcPts val="685"/>
              </a:spcBef>
              <a:buChar char="-"/>
              <a:tabLst>
                <a:tab pos="144780" algn="l"/>
              </a:tabLst>
            </a:pPr>
            <a:r>
              <a:rPr dirty="0">
                <a:latin typeface="Calibri"/>
                <a:cs typeface="Calibri"/>
              </a:rPr>
              <a:t>audizione</a:t>
            </a:r>
            <a:r>
              <a:rPr spc="10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delle</a:t>
            </a:r>
            <a:r>
              <a:rPr spc="1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parti</a:t>
            </a:r>
            <a:r>
              <a:rPr spc="1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</a:t>
            </a:r>
            <a:r>
              <a:rPr spc="1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dell’esperto</a:t>
            </a:r>
            <a:r>
              <a:rPr spc="1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nel</a:t>
            </a:r>
            <a:r>
              <a:rPr spc="1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corso</a:t>
            </a:r>
            <a:r>
              <a:rPr spc="15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dell’udienza</a:t>
            </a:r>
            <a:r>
              <a:rPr spc="1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da</a:t>
            </a:r>
            <a:r>
              <a:rPr spc="1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parte</a:t>
            </a:r>
            <a:r>
              <a:rPr spc="1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</a:t>
            </a:r>
            <a:r>
              <a:rPr spc="1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Giudice,</a:t>
            </a:r>
            <a:r>
              <a:rPr spc="1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nonché,</a:t>
            </a:r>
            <a:r>
              <a:rPr spc="1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previa</a:t>
            </a:r>
            <a:r>
              <a:rPr spc="145" dirty="0">
                <a:latin typeface="Calibri"/>
                <a:cs typeface="Calibri"/>
              </a:rPr>
              <a:t> </a:t>
            </a:r>
            <a:r>
              <a:rPr spc="-10" dirty="0" err="1">
                <a:latin typeface="Calibri"/>
                <a:cs typeface="Calibri"/>
              </a:rPr>
              <a:t>eventuale</a:t>
            </a:r>
            <a:r>
              <a:rPr lang="it-IT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nomina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di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un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proprio</a:t>
            </a:r>
            <a:r>
              <a:rPr spc="-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ausiliario,</a:t>
            </a:r>
            <a:r>
              <a:rPr spc="-5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adozione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degli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atti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di</a:t>
            </a:r>
            <a:r>
              <a:rPr spc="-5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istruzione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necessari</a:t>
            </a:r>
            <a:r>
              <a:rPr spc="-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per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</a:t>
            </a:r>
            <a:r>
              <a:rPr spc="-5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provvedimenti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richiesti;</a:t>
            </a:r>
            <a:endParaRPr dirty="0">
              <a:latin typeface="Calibri"/>
              <a:cs typeface="Calibri"/>
            </a:endParaRPr>
          </a:p>
          <a:p>
            <a:pPr marL="12700" marR="5080" indent="109220">
              <a:lnSpc>
                <a:spcPct val="110000"/>
              </a:lnSpc>
              <a:spcBef>
                <a:spcPts val="600"/>
              </a:spcBef>
              <a:buChar char="-"/>
              <a:tabLst>
                <a:tab pos="121920" algn="l"/>
              </a:tabLst>
            </a:pPr>
            <a:r>
              <a:rPr dirty="0">
                <a:latin typeface="Calibri"/>
                <a:cs typeface="Calibri"/>
              </a:rPr>
              <a:t>decisione</a:t>
            </a:r>
            <a:r>
              <a:rPr spc="-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assunta</a:t>
            </a:r>
            <a:r>
              <a:rPr spc="-5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con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ordinanza</a:t>
            </a:r>
            <a:r>
              <a:rPr b="1" spc="-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dal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Tribunale</a:t>
            </a:r>
            <a:r>
              <a:rPr spc="-7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in</a:t>
            </a:r>
            <a:r>
              <a:rPr spc="-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composizione</a:t>
            </a:r>
            <a:r>
              <a:rPr spc="-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monocratica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(comunicata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dalla</a:t>
            </a:r>
            <a:r>
              <a:rPr spc="-8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Cancelleria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spc="-25" dirty="0">
                <a:latin typeface="Calibri"/>
                <a:cs typeface="Calibri"/>
              </a:rPr>
              <a:t>al </a:t>
            </a:r>
            <a:r>
              <a:rPr dirty="0">
                <a:latin typeface="Calibri"/>
                <a:cs typeface="Calibri"/>
              </a:rPr>
              <a:t>Registro</a:t>
            </a:r>
            <a:r>
              <a:rPr spc="-5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delle</a:t>
            </a:r>
            <a:r>
              <a:rPr spc="-8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imprese</a:t>
            </a:r>
            <a:r>
              <a:rPr spc="-7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entro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il</a:t>
            </a:r>
            <a:r>
              <a:rPr spc="-8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giorno</a:t>
            </a:r>
            <a:r>
              <a:rPr spc="-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successivo)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che</a:t>
            </a:r>
            <a:r>
              <a:rPr spc="-8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conferma,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revoca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o</a:t>
            </a:r>
            <a:r>
              <a:rPr spc="-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modifica</a:t>
            </a:r>
            <a:r>
              <a:rPr spc="-8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le</a:t>
            </a:r>
            <a:r>
              <a:rPr spc="-7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misure;</a:t>
            </a:r>
            <a:endParaRPr dirty="0">
              <a:latin typeface="Calibri"/>
              <a:cs typeface="Calibri"/>
            </a:endParaRPr>
          </a:p>
          <a:p>
            <a:pPr marL="120650" indent="-107950">
              <a:lnSpc>
                <a:spcPct val="100000"/>
              </a:lnSpc>
              <a:spcBef>
                <a:spcPts val="900"/>
              </a:spcBef>
              <a:buChar char="-"/>
              <a:tabLst>
                <a:tab pos="120650" algn="l"/>
              </a:tabLst>
            </a:pPr>
            <a:r>
              <a:rPr dirty="0">
                <a:latin typeface="Calibri"/>
                <a:cs typeface="Calibri"/>
              </a:rPr>
              <a:t>la</a:t>
            </a:r>
            <a:r>
              <a:rPr spc="-55" dirty="0">
                <a:latin typeface="Calibri"/>
                <a:cs typeface="Calibri"/>
              </a:rPr>
              <a:t> </a:t>
            </a:r>
            <a:r>
              <a:rPr dirty="0" err="1">
                <a:latin typeface="Calibri"/>
                <a:cs typeface="Calibri"/>
              </a:rPr>
              <a:t>durata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 err="1">
                <a:latin typeface="Calibri"/>
                <a:cs typeface="Calibri"/>
              </a:rPr>
              <a:t>delle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dirty="0" err="1">
                <a:latin typeface="Calibri"/>
                <a:cs typeface="Calibri"/>
              </a:rPr>
              <a:t>misure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dirty="0" err="1">
                <a:latin typeface="Calibri"/>
                <a:cs typeface="Calibri"/>
              </a:rPr>
              <a:t>è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 err="1">
                <a:latin typeface="Calibri"/>
                <a:cs typeface="Calibri"/>
              </a:rPr>
              <a:t>fissata</a:t>
            </a:r>
            <a:r>
              <a:rPr spc="-55" dirty="0">
                <a:latin typeface="Calibri"/>
                <a:cs typeface="Calibri"/>
              </a:rPr>
              <a:t> </a:t>
            </a:r>
            <a:r>
              <a:rPr b="1" dirty="0" err="1">
                <a:latin typeface="Calibri"/>
                <a:cs typeface="Calibri"/>
              </a:rPr>
              <a:t>tra</a:t>
            </a:r>
            <a:r>
              <a:rPr b="1" spc="-3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30</a:t>
            </a:r>
            <a:r>
              <a:rPr b="1" spc="-3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e</a:t>
            </a:r>
            <a:r>
              <a:rPr b="1" spc="-5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120</a:t>
            </a:r>
            <a:r>
              <a:rPr b="1" spc="-30" dirty="0">
                <a:latin typeface="Calibri"/>
                <a:cs typeface="Calibri"/>
              </a:rPr>
              <a:t> </a:t>
            </a:r>
            <a:r>
              <a:rPr b="1" dirty="0" err="1">
                <a:latin typeface="Calibri"/>
                <a:cs typeface="Calibri"/>
              </a:rPr>
              <a:t>giorni</a:t>
            </a:r>
            <a:r>
              <a:rPr b="1" dirty="0">
                <a:latin typeface="Calibri"/>
                <a:cs typeface="Calibri"/>
              </a:rPr>
              <a:t>,</a:t>
            </a:r>
            <a:r>
              <a:rPr b="1" spc="-10" dirty="0">
                <a:latin typeface="Calibri"/>
                <a:cs typeface="Calibri"/>
              </a:rPr>
              <a:t> </a:t>
            </a:r>
            <a:r>
              <a:rPr dirty="0" err="1">
                <a:latin typeface="Calibri"/>
                <a:cs typeface="Calibri"/>
              </a:rPr>
              <a:t>prorogabili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 err="1">
                <a:latin typeface="Calibri"/>
                <a:cs typeface="Calibri"/>
              </a:rPr>
              <a:t>fino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ad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un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 err="1">
                <a:latin typeface="Calibri"/>
                <a:cs typeface="Calibri"/>
              </a:rPr>
              <a:t>massimo</a:t>
            </a:r>
            <a:r>
              <a:rPr spc="-5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di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240</a:t>
            </a:r>
            <a:r>
              <a:rPr b="1" spc="-35" dirty="0">
                <a:latin typeface="Calibri"/>
                <a:cs typeface="Calibri"/>
              </a:rPr>
              <a:t> </a:t>
            </a:r>
            <a:r>
              <a:rPr b="1" spc="-10" dirty="0" err="1">
                <a:latin typeface="Calibri"/>
                <a:cs typeface="Calibri"/>
              </a:rPr>
              <a:t>giorni</a:t>
            </a:r>
            <a:r>
              <a:rPr b="1" spc="-10" dirty="0">
                <a:latin typeface="Calibri"/>
                <a:cs typeface="Calibri"/>
              </a:rPr>
              <a:t>;</a:t>
            </a:r>
          </a:p>
          <a:p>
            <a:pPr marL="120650" indent="-107950">
              <a:lnSpc>
                <a:spcPct val="100000"/>
              </a:lnSpc>
              <a:spcBef>
                <a:spcPts val="805"/>
              </a:spcBef>
              <a:buChar char="-"/>
              <a:tabLst>
                <a:tab pos="120650" algn="l"/>
              </a:tabLst>
            </a:pPr>
            <a:r>
              <a:rPr dirty="0" err="1">
                <a:latin typeface="Calibri"/>
                <a:cs typeface="Calibri"/>
              </a:rPr>
              <a:t>l’ordinanza</a:t>
            </a:r>
            <a:r>
              <a:rPr spc="-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con</a:t>
            </a:r>
            <a:r>
              <a:rPr spc="-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cui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il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Giudice</a:t>
            </a:r>
            <a:r>
              <a:rPr spc="-5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decide</a:t>
            </a:r>
            <a:r>
              <a:rPr spc="-25" dirty="0">
                <a:latin typeface="Calibri"/>
                <a:cs typeface="Calibri"/>
              </a:rPr>
              <a:t> </a:t>
            </a:r>
            <a:r>
              <a:rPr dirty="0" err="1">
                <a:latin typeface="Calibri"/>
                <a:cs typeface="Calibri"/>
              </a:rPr>
              <a:t>è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spc="-10" dirty="0" err="1">
                <a:latin typeface="Calibri"/>
                <a:cs typeface="Calibri"/>
              </a:rPr>
              <a:t>assoggettata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 err="1">
                <a:latin typeface="Calibri"/>
                <a:cs typeface="Calibri"/>
              </a:rPr>
              <a:t>eventuale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spc="-10" dirty="0" err="1">
                <a:latin typeface="Calibri"/>
                <a:cs typeface="Calibri"/>
              </a:rPr>
              <a:t>reclamo</a:t>
            </a:r>
            <a:r>
              <a:rPr spc="-10" dirty="0">
                <a:latin typeface="Calibri"/>
                <a:cs typeface="Calibri"/>
              </a:rPr>
              <a:t>.</a:t>
            </a:r>
            <a:endParaRPr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679" y="750214"/>
            <a:ext cx="9335821" cy="6360716"/>
          </a:xfrm>
          <a:prstGeom prst="rect">
            <a:avLst/>
          </a:prstGeom>
        </p:spPr>
        <p:txBody>
          <a:bodyPr vert="horz" wrap="square" lIns="0" tIns="127000" rIns="0" bIns="0" rtlCol="0">
            <a:spAutoFit/>
          </a:bodyPr>
          <a:lstStyle/>
          <a:p>
            <a:pPr marL="2279015">
              <a:lnSpc>
                <a:spcPct val="100000"/>
              </a:lnSpc>
              <a:spcBef>
                <a:spcPts val="1000"/>
              </a:spcBef>
            </a:pPr>
            <a:r>
              <a:rPr sz="2000" dirty="0">
                <a:latin typeface="Calibri"/>
                <a:cs typeface="Calibri"/>
              </a:rPr>
              <a:t>ATTI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ECCEDENTI L’ORDINARIA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AMMINISTRAZIONE</a:t>
            </a:r>
            <a:endParaRPr lang="it-IT" sz="2000" spc="-1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00"/>
              </a:spcBef>
            </a:pPr>
            <a:r>
              <a:rPr lang="it-IT" sz="2000" b="1" dirty="0">
                <a:latin typeface="Calibri"/>
                <a:cs typeface="Calibri"/>
              </a:rPr>
              <a:t>Da</a:t>
            </a:r>
            <a:r>
              <a:rPr lang="it-IT" sz="2000" b="1" spc="-40" dirty="0">
                <a:latin typeface="Calibri"/>
                <a:cs typeface="Calibri"/>
              </a:rPr>
              <a:t> </a:t>
            </a:r>
            <a:r>
              <a:rPr lang="it-IT" sz="2000" b="1" dirty="0">
                <a:latin typeface="Calibri"/>
                <a:cs typeface="Calibri"/>
              </a:rPr>
              <a:t>comunicare</a:t>
            </a:r>
            <a:r>
              <a:rPr lang="it-IT" sz="2000" b="1" spc="-35" dirty="0">
                <a:latin typeface="Calibri"/>
                <a:cs typeface="Calibri"/>
              </a:rPr>
              <a:t> </a:t>
            </a:r>
            <a:r>
              <a:rPr lang="it-IT" sz="2000" b="1" spc="-20" dirty="0">
                <a:latin typeface="Calibri"/>
                <a:cs typeface="Calibri"/>
              </a:rPr>
              <a:t>preventivamente</a:t>
            </a:r>
            <a:r>
              <a:rPr lang="it-IT" sz="2000" b="1" spc="5" dirty="0">
                <a:latin typeface="Calibri"/>
                <a:cs typeface="Calibri"/>
              </a:rPr>
              <a:t> </a:t>
            </a:r>
            <a:r>
              <a:rPr lang="it-IT" sz="2000" b="1" dirty="0">
                <a:latin typeface="Calibri"/>
                <a:cs typeface="Calibri"/>
              </a:rPr>
              <a:t>all’esperto</a:t>
            </a:r>
            <a:r>
              <a:rPr lang="it-IT" sz="2000" b="1" spc="-25" dirty="0">
                <a:latin typeface="Calibri"/>
                <a:cs typeface="Calibri"/>
              </a:rPr>
              <a:t> </a:t>
            </a:r>
            <a:r>
              <a:rPr lang="it-IT" sz="2000" b="1" dirty="0">
                <a:latin typeface="Calibri"/>
                <a:cs typeface="Calibri"/>
              </a:rPr>
              <a:t>e</a:t>
            </a:r>
            <a:r>
              <a:rPr lang="it-IT" sz="2000" b="1" spc="-25" dirty="0">
                <a:latin typeface="Calibri"/>
                <a:cs typeface="Calibri"/>
              </a:rPr>
              <a:t> </a:t>
            </a:r>
            <a:r>
              <a:rPr lang="it-IT" sz="2000" b="1" dirty="0">
                <a:latin typeface="Calibri"/>
                <a:cs typeface="Calibri"/>
              </a:rPr>
              <a:t>da</a:t>
            </a:r>
            <a:r>
              <a:rPr lang="it-IT" sz="2000" b="1" spc="-50" dirty="0">
                <a:latin typeface="Calibri"/>
                <a:cs typeface="Calibri"/>
              </a:rPr>
              <a:t> </a:t>
            </a:r>
            <a:r>
              <a:rPr lang="it-IT" sz="2000" b="1" dirty="0">
                <a:latin typeface="Calibri"/>
                <a:cs typeface="Calibri"/>
              </a:rPr>
              <a:t>inserire</a:t>
            </a:r>
            <a:r>
              <a:rPr lang="it-IT" sz="2000" b="1" spc="-25" dirty="0">
                <a:latin typeface="Calibri"/>
                <a:cs typeface="Calibri"/>
              </a:rPr>
              <a:t> </a:t>
            </a:r>
            <a:r>
              <a:rPr lang="it-IT" sz="2000" b="1" dirty="0">
                <a:latin typeface="Calibri"/>
                <a:cs typeface="Calibri"/>
              </a:rPr>
              <a:t>nella</a:t>
            </a:r>
            <a:r>
              <a:rPr lang="it-IT" sz="2000" b="1" spc="-55" dirty="0">
                <a:latin typeface="Calibri"/>
                <a:cs typeface="Calibri"/>
              </a:rPr>
              <a:t> </a:t>
            </a:r>
            <a:r>
              <a:rPr lang="it-IT" sz="2000" b="1" spc="-10" dirty="0">
                <a:latin typeface="Calibri"/>
                <a:cs typeface="Calibri"/>
              </a:rPr>
              <a:t>piattaforma</a:t>
            </a:r>
            <a:endParaRPr sz="2000" b="1" dirty="0">
              <a:latin typeface="Calibri"/>
              <a:cs typeface="Calibri"/>
            </a:endParaRPr>
          </a:p>
          <a:p>
            <a:pPr marL="150495" indent="-137795">
              <a:lnSpc>
                <a:spcPct val="100000"/>
              </a:lnSpc>
              <a:spcBef>
                <a:spcPts val="900"/>
              </a:spcBef>
              <a:buFont typeface="Symbol"/>
              <a:buChar char=""/>
              <a:tabLst>
                <a:tab pos="150495" algn="l"/>
              </a:tabLst>
            </a:pPr>
            <a:r>
              <a:rPr sz="2000" dirty="0">
                <a:latin typeface="Calibri"/>
                <a:cs typeface="Calibri"/>
              </a:rPr>
              <a:t>le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operazioni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sul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capitale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sociale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sull’azienda;</a:t>
            </a:r>
            <a:endParaRPr sz="2000" dirty="0">
              <a:latin typeface="Calibri"/>
              <a:cs typeface="Calibri"/>
            </a:endParaRPr>
          </a:p>
          <a:p>
            <a:pPr marL="151130" indent="-138430">
              <a:lnSpc>
                <a:spcPct val="100000"/>
              </a:lnSpc>
              <a:spcBef>
                <a:spcPts val="900"/>
              </a:spcBef>
              <a:buFont typeface="Symbol"/>
              <a:buChar char=""/>
              <a:tabLst>
                <a:tab pos="151130" algn="l"/>
              </a:tabLst>
            </a:pPr>
            <a:r>
              <a:rPr sz="2000" dirty="0">
                <a:latin typeface="Calibri"/>
                <a:cs typeface="Calibri"/>
              </a:rPr>
              <a:t>la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concessione</a:t>
            </a:r>
            <a:r>
              <a:rPr sz="2000" dirty="0">
                <a:latin typeface="Calibri"/>
                <a:cs typeface="Calibri"/>
              </a:rPr>
              <a:t> di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garanzie;</a:t>
            </a:r>
            <a:endParaRPr sz="2000" dirty="0">
              <a:latin typeface="Calibri"/>
              <a:cs typeface="Calibri"/>
            </a:endParaRPr>
          </a:p>
          <a:p>
            <a:pPr marL="150495" indent="-137795">
              <a:lnSpc>
                <a:spcPct val="100000"/>
              </a:lnSpc>
              <a:spcBef>
                <a:spcPts val="900"/>
              </a:spcBef>
              <a:buFont typeface="Symbol"/>
              <a:buChar char=""/>
              <a:tabLst>
                <a:tab pos="150495" algn="l"/>
              </a:tabLst>
            </a:pPr>
            <a:r>
              <a:rPr sz="2000" dirty="0">
                <a:latin typeface="Calibri"/>
                <a:cs typeface="Calibri"/>
              </a:rPr>
              <a:t>i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pagamenti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anticipati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delle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forniture;</a:t>
            </a:r>
            <a:endParaRPr sz="2000" dirty="0">
              <a:latin typeface="Calibri"/>
              <a:cs typeface="Calibri"/>
            </a:endParaRPr>
          </a:p>
          <a:p>
            <a:pPr marL="150495" indent="-137795">
              <a:lnSpc>
                <a:spcPct val="100000"/>
              </a:lnSpc>
              <a:spcBef>
                <a:spcPts val="900"/>
              </a:spcBef>
              <a:buFont typeface="Symbol"/>
              <a:buChar char=""/>
              <a:tabLst>
                <a:tab pos="150495" algn="l"/>
              </a:tabLst>
            </a:pPr>
            <a:r>
              <a:rPr sz="2000" dirty="0">
                <a:latin typeface="Calibri"/>
                <a:cs typeface="Calibri"/>
              </a:rPr>
              <a:t>la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cessione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pro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soluto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crediti;</a:t>
            </a:r>
            <a:endParaRPr sz="2000" dirty="0">
              <a:latin typeface="Calibri"/>
              <a:cs typeface="Calibri"/>
            </a:endParaRPr>
          </a:p>
          <a:p>
            <a:pPr marL="150495" indent="-137795">
              <a:lnSpc>
                <a:spcPct val="100000"/>
              </a:lnSpc>
              <a:spcBef>
                <a:spcPts val="900"/>
              </a:spcBef>
              <a:buFont typeface="Symbol"/>
              <a:buChar char=""/>
              <a:tabLst>
                <a:tab pos="150495" algn="l"/>
              </a:tabLst>
            </a:pPr>
            <a:r>
              <a:rPr sz="2000" spc="-10" dirty="0">
                <a:latin typeface="Calibri"/>
                <a:cs typeface="Calibri"/>
              </a:rPr>
              <a:t>l’erogazione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finanziamenti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favore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terzi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parti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correlate;</a:t>
            </a:r>
            <a:endParaRPr sz="2000" dirty="0">
              <a:latin typeface="Calibri"/>
              <a:cs typeface="Calibri"/>
            </a:endParaRPr>
          </a:p>
          <a:p>
            <a:pPr marL="151130" indent="-138430">
              <a:lnSpc>
                <a:spcPct val="100000"/>
              </a:lnSpc>
              <a:spcBef>
                <a:spcPts val="900"/>
              </a:spcBef>
              <a:buFont typeface="Symbol"/>
              <a:buChar char=""/>
              <a:tabLst>
                <a:tab pos="151130" algn="l"/>
              </a:tabLst>
            </a:pPr>
            <a:r>
              <a:rPr sz="2000" dirty="0">
                <a:latin typeface="Calibri"/>
                <a:cs typeface="Calibri"/>
              </a:rPr>
              <a:t>la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rinunzia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alle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liti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transazioni;</a:t>
            </a:r>
            <a:endParaRPr sz="2000" dirty="0">
              <a:latin typeface="Calibri"/>
              <a:cs typeface="Calibri"/>
            </a:endParaRPr>
          </a:p>
          <a:p>
            <a:pPr marL="150495" indent="-137795">
              <a:lnSpc>
                <a:spcPct val="100000"/>
              </a:lnSpc>
              <a:spcBef>
                <a:spcPts val="905"/>
              </a:spcBef>
              <a:buFont typeface="Symbol"/>
              <a:buChar char=""/>
              <a:tabLst>
                <a:tab pos="150495" algn="l"/>
              </a:tabLst>
            </a:pPr>
            <a:r>
              <a:rPr sz="2000" dirty="0">
                <a:latin typeface="Calibri"/>
                <a:cs typeface="Calibri"/>
              </a:rPr>
              <a:t>le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ricognizioni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diritti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terzi;</a:t>
            </a:r>
            <a:endParaRPr sz="2000" dirty="0">
              <a:latin typeface="Calibri"/>
              <a:cs typeface="Calibri"/>
            </a:endParaRPr>
          </a:p>
          <a:p>
            <a:pPr marL="150495" indent="-137795">
              <a:lnSpc>
                <a:spcPct val="100000"/>
              </a:lnSpc>
              <a:spcBef>
                <a:spcPts val="900"/>
              </a:spcBef>
              <a:buFont typeface="Symbol"/>
              <a:buChar char=""/>
              <a:tabLst>
                <a:tab pos="150495" algn="l"/>
              </a:tabLst>
            </a:pPr>
            <a:r>
              <a:rPr sz="2000" dirty="0">
                <a:latin typeface="Calibri"/>
                <a:cs typeface="Calibri"/>
              </a:rPr>
              <a:t>il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consenso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alla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cancellazione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ipoteche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restituzione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pegni;</a:t>
            </a:r>
            <a:endParaRPr sz="2000" dirty="0">
              <a:latin typeface="Calibri"/>
              <a:cs typeface="Calibri"/>
            </a:endParaRPr>
          </a:p>
          <a:p>
            <a:pPr marL="150495" indent="-137795">
              <a:lnSpc>
                <a:spcPct val="100000"/>
              </a:lnSpc>
              <a:spcBef>
                <a:spcPts val="900"/>
              </a:spcBef>
              <a:buFont typeface="Symbol"/>
              <a:buChar char=""/>
              <a:tabLst>
                <a:tab pos="150495" algn="l"/>
              </a:tabLst>
            </a:pPr>
            <a:r>
              <a:rPr sz="2000" dirty="0">
                <a:latin typeface="Calibri"/>
                <a:cs typeface="Calibri"/>
              </a:rPr>
              <a:t>la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realizzazione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significativi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investimenti;</a:t>
            </a:r>
            <a:endParaRPr sz="2000" dirty="0">
              <a:latin typeface="Calibri"/>
              <a:cs typeface="Calibri"/>
            </a:endParaRPr>
          </a:p>
          <a:p>
            <a:pPr marL="151130" indent="-138430">
              <a:lnSpc>
                <a:spcPct val="100000"/>
              </a:lnSpc>
              <a:spcBef>
                <a:spcPts val="900"/>
              </a:spcBef>
              <a:buFont typeface="Symbol"/>
              <a:buChar char=""/>
              <a:tabLst>
                <a:tab pos="151130" algn="l"/>
              </a:tabLst>
            </a:pPr>
            <a:r>
              <a:rPr sz="2000" dirty="0">
                <a:latin typeface="Calibri"/>
                <a:cs typeface="Calibri"/>
              </a:rPr>
              <a:t>i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rimborsi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finanziamenti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ai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soci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parti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correlate;</a:t>
            </a:r>
            <a:endParaRPr sz="2000" dirty="0">
              <a:latin typeface="Calibri"/>
              <a:cs typeface="Calibri"/>
            </a:endParaRPr>
          </a:p>
          <a:p>
            <a:pPr marL="150495" indent="-137795">
              <a:lnSpc>
                <a:spcPct val="100000"/>
              </a:lnSpc>
              <a:spcBef>
                <a:spcPts val="900"/>
              </a:spcBef>
              <a:buFont typeface="Symbol"/>
              <a:buChar char=""/>
              <a:tabLst>
                <a:tab pos="150495" algn="l"/>
              </a:tabLst>
            </a:pPr>
            <a:r>
              <a:rPr sz="2000" dirty="0">
                <a:latin typeface="Calibri"/>
                <a:cs typeface="Calibri"/>
              </a:rPr>
              <a:t>la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creazione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patrimoni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destinati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forme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segregazione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del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patrimonio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generale;</a:t>
            </a:r>
            <a:endParaRPr sz="2000" dirty="0">
              <a:latin typeface="Calibri"/>
              <a:cs typeface="Calibri"/>
            </a:endParaRPr>
          </a:p>
          <a:p>
            <a:pPr marL="150495" indent="-137795">
              <a:lnSpc>
                <a:spcPct val="100000"/>
              </a:lnSpc>
              <a:spcBef>
                <a:spcPts val="900"/>
              </a:spcBef>
              <a:buFont typeface="Symbol"/>
              <a:buChar char=""/>
              <a:tabLst>
                <a:tab pos="150495" algn="l"/>
              </a:tabLst>
            </a:pPr>
            <a:r>
              <a:rPr sz="2000" dirty="0">
                <a:latin typeface="Calibri"/>
                <a:cs typeface="Calibri"/>
              </a:rPr>
              <a:t>gli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atti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dispositivi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genere.</a:t>
            </a:r>
            <a:endParaRPr sz="2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05"/>
              </a:spcBef>
            </a:pPr>
            <a:endParaRPr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93115" y="736600"/>
            <a:ext cx="9107170" cy="5865837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R="73660" algn="ctr">
              <a:lnSpc>
                <a:spcPct val="100000"/>
              </a:lnSpc>
              <a:spcBef>
                <a:spcPts val="265"/>
              </a:spcBef>
            </a:pPr>
            <a:r>
              <a:rPr dirty="0">
                <a:latin typeface="Calibri"/>
                <a:cs typeface="Calibri"/>
              </a:rPr>
              <a:t>DOVERI</a:t>
            </a:r>
            <a:r>
              <a:rPr spc="5" dirty="0">
                <a:latin typeface="Calibri"/>
                <a:cs typeface="Calibri"/>
              </a:rPr>
              <a:t> </a:t>
            </a:r>
            <a:r>
              <a:rPr spc="-20" dirty="0">
                <a:latin typeface="Calibri"/>
                <a:cs typeface="Calibri"/>
              </a:rPr>
              <a:t>DELL’ESPERTO</a:t>
            </a:r>
            <a:r>
              <a:rPr spc="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IN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CASO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COMPIMENTO</a:t>
            </a:r>
            <a:r>
              <a:rPr spc="-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DI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ATTI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spc="-20" dirty="0">
                <a:latin typeface="Calibri"/>
                <a:cs typeface="Calibri"/>
              </a:rPr>
              <a:t>POTENZIALMENTE</a:t>
            </a:r>
            <a:r>
              <a:rPr spc="-5" dirty="0">
                <a:latin typeface="Calibri"/>
                <a:cs typeface="Calibri"/>
              </a:rPr>
              <a:t> </a:t>
            </a:r>
            <a:r>
              <a:rPr spc="-20" dirty="0">
                <a:latin typeface="Calibri"/>
                <a:cs typeface="Calibri"/>
              </a:rPr>
              <a:t>PREGIUDIZIEVOLI</a:t>
            </a:r>
            <a:r>
              <a:rPr spc="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DA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PARTE</a:t>
            </a:r>
            <a:endParaRPr dirty="0">
              <a:latin typeface="Calibri"/>
              <a:cs typeface="Calibri"/>
            </a:endParaRPr>
          </a:p>
          <a:p>
            <a:pPr marR="23495" algn="ctr">
              <a:lnSpc>
                <a:spcPct val="100000"/>
              </a:lnSpc>
              <a:spcBef>
                <a:spcPts val="170"/>
              </a:spcBef>
            </a:pPr>
            <a:r>
              <a:rPr spc="-10" dirty="0">
                <a:latin typeface="Calibri"/>
                <a:cs typeface="Calibri"/>
              </a:rPr>
              <a:t>DELL’IMPRENDITORE</a:t>
            </a:r>
            <a:endParaRPr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40"/>
              </a:spcBef>
            </a:pPr>
            <a:endParaRPr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dirty="0">
                <a:latin typeface="Calibri"/>
                <a:cs typeface="Calibri"/>
              </a:rPr>
              <a:t>In</a:t>
            </a:r>
            <a:r>
              <a:rPr spc="19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caso</a:t>
            </a:r>
            <a:r>
              <a:rPr spc="20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di</a:t>
            </a:r>
            <a:r>
              <a:rPr spc="204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compimento</a:t>
            </a:r>
            <a:r>
              <a:rPr spc="204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di</a:t>
            </a:r>
            <a:r>
              <a:rPr spc="204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atti</a:t>
            </a:r>
            <a:r>
              <a:rPr spc="19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pregiudizievoli</a:t>
            </a:r>
            <a:r>
              <a:rPr spc="2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all’interesse</a:t>
            </a:r>
            <a:r>
              <a:rPr spc="20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dei</a:t>
            </a:r>
            <a:r>
              <a:rPr spc="19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creditori,</a:t>
            </a:r>
            <a:r>
              <a:rPr spc="19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alle</a:t>
            </a:r>
            <a:r>
              <a:rPr spc="204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trattative</a:t>
            </a:r>
            <a:r>
              <a:rPr spc="20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o</a:t>
            </a:r>
            <a:r>
              <a:rPr spc="2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alle</a:t>
            </a:r>
            <a:r>
              <a:rPr spc="200" dirty="0">
                <a:latin typeface="Calibri"/>
                <a:cs typeface="Calibri"/>
              </a:rPr>
              <a:t> </a:t>
            </a:r>
            <a:r>
              <a:rPr dirty="0" err="1">
                <a:latin typeface="Calibri"/>
                <a:cs typeface="Calibri"/>
              </a:rPr>
              <a:t>prospettive</a:t>
            </a:r>
            <a:r>
              <a:rPr spc="204" dirty="0">
                <a:latin typeface="Calibri"/>
                <a:cs typeface="Calibri"/>
              </a:rPr>
              <a:t> </a:t>
            </a:r>
            <a:r>
              <a:rPr spc="-25" dirty="0">
                <a:latin typeface="Calibri"/>
                <a:cs typeface="Calibri"/>
              </a:rPr>
              <a:t>di</a:t>
            </a:r>
            <a:r>
              <a:rPr lang="it-IT" spc="-25" dirty="0">
                <a:latin typeface="Calibri"/>
                <a:cs typeface="Calibri"/>
              </a:rPr>
              <a:t> </a:t>
            </a:r>
            <a:r>
              <a:rPr dirty="0" err="1">
                <a:latin typeface="Calibri"/>
                <a:cs typeface="Calibri"/>
              </a:rPr>
              <a:t>risanamento</a:t>
            </a:r>
            <a:r>
              <a:rPr dirty="0">
                <a:latin typeface="Calibri"/>
                <a:cs typeface="Calibri"/>
              </a:rPr>
              <a:t>,</a:t>
            </a:r>
            <a:r>
              <a:rPr spc="-7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l’esperto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è</a:t>
            </a:r>
            <a:r>
              <a:rPr spc="-7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tenuto</a:t>
            </a:r>
            <a:r>
              <a:rPr spc="-60" dirty="0">
                <a:latin typeface="Calibri"/>
                <a:cs typeface="Calibri"/>
              </a:rPr>
              <a:t> </a:t>
            </a:r>
            <a:r>
              <a:rPr spc="-25" dirty="0">
                <a:latin typeface="Calibri"/>
                <a:cs typeface="Calibri"/>
              </a:rPr>
              <a:t>a:</a:t>
            </a:r>
            <a:endParaRPr dirty="0">
              <a:latin typeface="Calibri"/>
              <a:cs typeface="Calibri"/>
            </a:endParaRPr>
          </a:p>
          <a:p>
            <a:pPr marL="240665" indent="-227965" algn="just">
              <a:lnSpc>
                <a:spcPct val="100000"/>
              </a:lnSpc>
              <a:spcBef>
                <a:spcPts val="900"/>
              </a:spcBef>
              <a:buFont typeface="Wingdings"/>
              <a:buChar char=""/>
              <a:tabLst>
                <a:tab pos="240665" algn="l"/>
              </a:tabLst>
            </a:pPr>
            <a:r>
              <a:rPr u="sng" spc="-10" dirty="0">
                <a:latin typeface="Calibri"/>
                <a:cs typeface="Calibri"/>
              </a:rPr>
              <a:t>segnalare</a:t>
            </a:r>
            <a:r>
              <a:rPr u="sng" spc="-50" dirty="0">
                <a:latin typeface="Calibri"/>
                <a:cs typeface="Calibri"/>
              </a:rPr>
              <a:t> </a:t>
            </a:r>
            <a:r>
              <a:rPr u="sng" dirty="0">
                <a:latin typeface="Calibri"/>
                <a:cs typeface="Calibri"/>
              </a:rPr>
              <a:t>il</a:t>
            </a:r>
            <a:r>
              <a:rPr u="sng" spc="-40" dirty="0">
                <a:latin typeface="Calibri"/>
                <a:cs typeface="Calibri"/>
              </a:rPr>
              <a:t> </a:t>
            </a:r>
            <a:r>
              <a:rPr u="sng" dirty="0">
                <a:latin typeface="Calibri"/>
                <a:cs typeface="Calibri"/>
              </a:rPr>
              <a:t>proprio</a:t>
            </a:r>
            <a:r>
              <a:rPr u="sng" spc="-15" dirty="0">
                <a:latin typeface="Calibri"/>
                <a:cs typeface="Calibri"/>
              </a:rPr>
              <a:t> </a:t>
            </a:r>
            <a:r>
              <a:rPr u="sng" dirty="0">
                <a:latin typeface="Calibri"/>
                <a:cs typeface="Calibri"/>
              </a:rPr>
              <a:t>dissenso</a:t>
            </a:r>
            <a:r>
              <a:rPr u="sng" spc="-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per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iscritto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spc="-20" dirty="0">
                <a:latin typeface="Calibri"/>
                <a:cs typeface="Calibri"/>
              </a:rPr>
              <a:t>all’imprenditore </a:t>
            </a:r>
            <a:r>
              <a:rPr dirty="0">
                <a:latin typeface="Calibri"/>
                <a:cs typeface="Calibri"/>
              </a:rPr>
              <a:t>e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all’eventuale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organo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di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controllo;</a:t>
            </a:r>
            <a:endParaRPr dirty="0">
              <a:latin typeface="Calibri"/>
              <a:cs typeface="Calibri"/>
            </a:endParaRPr>
          </a:p>
          <a:p>
            <a:pPr marL="241300" marR="8255" indent="-228600" algn="just">
              <a:lnSpc>
                <a:spcPct val="110000"/>
              </a:lnSpc>
              <a:spcBef>
                <a:spcPts val="495"/>
              </a:spcBef>
              <a:buFont typeface="Wingdings"/>
              <a:buChar char=""/>
              <a:tabLst>
                <a:tab pos="241300" algn="l"/>
              </a:tabLst>
            </a:pPr>
            <a:r>
              <a:rPr dirty="0">
                <a:latin typeface="Calibri"/>
                <a:cs typeface="Calibri"/>
              </a:rPr>
              <a:t>qualora</a:t>
            </a:r>
            <a:r>
              <a:rPr spc="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l’atto</a:t>
            </a:r>
            <a:r>
              <a:rPr spc="7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venga</a:t>
            </a:r>
            <a:r>
              <a:rPr spc="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ugualmente</a:t>
            </a:r>
            <a:r>
              <a:rPr spc="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compiuto,</a:t>
            </a:r>
            <a:r>
              <a:rPr spc="5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l’imprenditore</a:t>
            </a:r>
            <a:r>
              <a:rPr spc="5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ne</a:t>
            </a:r>
            <a:r>
              <a:rPr spc="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informa</a:t>
            </a:r>
            <a:r>
              <a:rPr spc="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immediatamente</a:t>
            </a:r>
            <a:r>
              <a:rPr spc="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l’esperto</a:t>
            </a:r>
            <a:r>
              <a:rPr spc="5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il</a:t>
            </a:r>
            <a:r>
              <a:rPr spc="6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quale,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nei</a:t>
            </a:r>
            <a:r>
              <a:rPr u="sng" spc="7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successivi</a:t>
            </a:r>
            <a:r>
              <a:rPr u="sng" spc="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dieci</a:t>
            </a:r>
            <a:r>
              <a:rPr u="sng" spc="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giorni</a:t>
            </a:r>
            <a:r>
              <a:rPr dirty="0">
                <a:latin typeface="Calibri"/>
                <a:cs typeface="Calibri"/>
              </a:rPr>
              <a:t>,</a:t>
            </a:r>
            <a:r>
              <a:rPr spc="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può</a:t>
            </a:r>
            <a:r>
              <a:rPr spc="5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esprimere</a:t>
            </a:r>
            <a:r>
              <a:rPr spc="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il</a:t>
            </a:r>
            <a:r>
              <a:rPr spc="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suo</a:t>
            </a:r>
            <a:r>
              <a:rPr spc="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dissenso</a:t>
            </a:r>
            <a:r>
              <a:rPr spc="7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tramite</a:t>
            </a:r>
            <a:r>
              <a:rPr spc="7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una</a:t>
            </a:r>
            <a:r>
              <a:rPr spc="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dichiarazione</a:t>
            </a:r>
            <a:r>
              <a:rPr spc="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scritta</a:t>
            </a:r>
            <a:r>
              <a:rPr spc="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presentata</a:t>
            </a:r>
            <a:r>
              <a:rPr spc="6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sulla piattaforma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telematica;</a:t>
            </a:r>
            <a:endParaRPr dirty="0">
              <a:latin typeface="Calibri"/>
              <a:cs typeface="Calibri"/>
            </a:endParaRPr>
          </a:p>
          <a:p>
            <a:pPr marL="240665" indent="-227965" algn="just">
              <a:lnSpc>
                <a:spcPct val="100000"/>
              </a:lnSpc>
              <a:spcBef>
                <a:spcPts val="790"/>
              </a:spcBef>
              <a:buFont typeface="Wingdings"/>
              <a:buChar char=""/>
              <a:tabLst>
                <a:tab pos="240665" algn="l"/>
              </a:tabLst>
            </a:pPr>
            <a:r>
              <a:rPr dirty="0">
                <a:latin typeface="Calibri"/>
                <a:cs typeface="Calibri"/>
              </a:rPr>
              <a:t>qualora</a:t>
            </a:r>
            <a:r>
              <a:rPr spc="95" dirty="0">
                <a:latin typeface="Calibri"/>
                <a:cs typeface="Calibri"/>
              </a:rPr>
              <a:t>  </a:t>
            </a:r>
            <a:r>
              <a:rPr dirty="0">
                <a:latin typeface="Calibri"/>
                <a:cs typeface="Calibri"/>
              </a:rPr>
              <a:t>l’esperto</a:t>
            </a:r>
            <a:r>
              <a:rPr spc="114" dirty="0">
                <a:latin typeface="Calibri"/>
                <a:cs typeface="Calibri"/>
              </a:rPr>
              <a:t>  </a:t>
            </a:r>
            <a:r>
              <a:rPr dirty="0">
                <a:latin typeface="Calibri"/>
                <a:cs typeface="Calibri"/>
              </a:rPr>
              <a:t>ritenga</a:t>
            </a:r>
            <a:r>
              <a:rPr spc="95" dirty="0">
                <a:latin typeface="Calibri"/>
                <a:cs typeface="Calibri"/>
              </a:rPr>
              <a:t>  </a:t>
            </a:r>
            <a:r>
              <a:rPr dirty="0">
                <a:latin typeface="Calibri"/>
                <a:cs typeface="Calibri"/>
              </a:rPr>
              <a:t>che</a:t>
            </a:r>
            <a:r>
              <a:rPr spc="100" dirty="0">
                <a:latin typeface="Calibri"/>
                <a:cs typeface="Calibri"/>
              </a:rPr>
              <a:t> 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l’atto</a:t>
            </a:r>
            <a:r>
              <a:rPr u="sng" spc="1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compiuto</a:t>
            </a:r>
            <a:r>
              <a:rPr u="sng" spc="1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pregiudichi</a:t>
            </a:r>
            <a:r>
              <a:rPr u="sng" spc="1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gli</a:t>
            </a:r>
            <a:r>
              <a:rPr u="sng" spc="9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interessi</a:t>
            </a:r>
            <a:r>
              <a:rPr u="sng" spc="1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dei</a:t>
            </a:r>
            <a:r>
              <a:rPr u="sng" spc="9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creditori</a:t>
            </a:r>
            <a:r>
              <a:rPr dirty="0">
                <a:latin typeface="Calibri"/>
                <a:cs typeface="Calibri"/>
              </a:rPr>
              <a:t>,</a:t>
            </a:r>
            <a:r>
              <a:rPr spc="100" dirty="0">
                <a:latin typeface="Calibri"/>
                <a:cs typeface="Calibri"/>
              </a:rPr>
              <a:t>  </a:t>
            </a:r>
            <a:r>
              <a:rPr b="1" dirty="0" err="1">
                <a:latin typeface="Calibri"/>
                <a:cs typeface="Calibri"/>
              </a:rPr>
              <a:t>deve</a:t>
            </a:r>
            <a:r>
              <a:rPr b="1" spc="100" dirty="0">
                <a:latin typeface="Calibri"/>
                <a:cs typeface="Calibri"/>
              </a:rPr>
              <a:t>  </a:t>
            </a:r>
            <a:r>
              <a:rPr b="1" spc="-10" dirty="0" err="1">
                <a:latin typeface="Calibri"/>
                <a:cs typeface="Calibri"/>
              </a:rPr>
              <a:t>iscrivere</a:t>
            </a:r>
            <a:r>
              <a:rPr lang="it-IT" dirty="0">
                <a:latin typeface="Calibri"/>
                <a:cs typeface="Calibri"/>
              </a:rPr>
              <a:t> </a:t>
            </a:r>
            <a:r>
              <a:rPr b="1" spc="-10" dirty="0" err="1">
                <a:latin typeface="Calibri"/>
                <a:cs typeface="Calibri"/>
              </a:rPr>
              <a:t>obbligatoriamente</a:t>
            </a:r>
            <a:r>
              <a:rPr b="1" spc="-6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il</a:t>
            </a:r>
            <a:r>
              <a:rPr b="1" spc="-6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proprio</a:t>
            </a:r>
            <a:r>
              <a:rPr b="1" spc="-1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dissenso</a:t>
            </a:r>
            <a:r>
              <a:rPr b="1" spc="-4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nel</a:t>
            </a:r>
            <a:r>
              <a:rPr b="1" spc="-4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Registro</a:t>
            </a:r>
            <a:r>
              <a:rPr b="1" spc="-5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delle</a:t>
            </a:r>
            <a:r>
              <a:rPr b="1" spc="-60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Imprese</a:t>
            </a:r>
            <a:r>
              <a:rPr spc="-10" dirty="0">
                <a:latin typeface="Calibri"/>
                <a:cs typeface="Calibri"/>
              </a:rPr>
              <a:t>;</a:t>
            </a:r>
            <a:endParaRPr dirty="0">
              <a:latin typeface="Calibri"/>
              <a:cs typeface="Calibri"/>
            </a:endParaRPr>
          </a:p>
          <a:p>
            <a:pPr marL="241300" marR="5715" indent="-228600" algn="just">
              <a:lnSpc>
                <a:spcPct val="110000"/>
              </a:lnSpc>
              <a:spcBef>
                <a:spcPts val="600"/>
              </a:spcBef>
              <a:buFont typeface="Wingdings"/>
              <a:buChar char=""/>
              <a:tabLst>
                <a:tab pos="241300" algn="l"/>
              </a:tabLst>
            </a:pPr>
            <a:r>
              <a:rPr dirty="0">
                <a:latin typeface="Calibri"/>
                <a:cs typeface="Calibri"/>
              </a:rPr>
              <a:t>nel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caso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in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cui</a:t>
            </a:r>
            <a:r>
              <a:rPr spc="-20" dirty="0">
                <a:latin typeface="Calibri"/>
                <a:cs typeface="Calibri"/>
              </a:rPr>
              <a:t> l’imprenditore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non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abbia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dato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informativa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preventiva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compimento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dell’atto,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l’esperto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spc="-25" dirty="0">
                <a:latin typeface="Calibri"/>
                <a:cs typeface="Calibri"/>
              </a:rPr>
              <a:t>può </a:t>
            </a:r>
            <a:r>
              <a:rPr dirty="0">
                <a:latin typeface="Calibri"/>
                <a:cs typeface="Calibri"/>
              </a:rPr>
              <a:t>esprimere</a:t>
            </a:r>
            <a:r>
              <a:rPr spc="18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il</a:t>
            </a:r>
            <a:r>
              <a:rPr spc="18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proprio</a:t>
            </a:r>
            <a:r>
              <a:rPr spc="1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dissenso</a:t>
            </a:r>
            <a:r>
              <a:rPr spc="17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in</a:t>
            </a:r>
            <a:r>
              <a:rPr spc="18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ogni</a:t>
            </a:r>
            <a:r>
              <a:rPr spc="18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momento</a:t>
            </a:r>
            <a:r>
              <a:rPr spc="19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(e</a:t>
            </a:r>
            <a:r>
              <a:rPr spc="17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se</a:t>
            </a:r>
            <a:r>
              <a:rPr spc="18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sussistono</a:t>
            </a:r>
            <a:r>
              <a:rPr spc="1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</a:t>
            </a:r>
            <a:r>
              <a:rPr spc="18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presupposti</a:t>
            </a:r>
            <a:r>
              <a:rPr spc="18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procedere</a:t>
            </a:r>
            <a:r>
              <a:rPr spc="19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</a:t>
            </a:r>
            <a:r>
              <a:rPr spc="18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iscriverlo</a:t>
            </a:r>
            <a:r>
              <a:rPr spc="180" dirty="0">
                <a:latin typeface="Calibri"/>
                <a:cs typeface="Calibri"/>
              </a:rPr>
              <a:t> </a:t>
            </a:r>
            <a:r>
              <a:rPr spc="-25" dirty="0">
                <a:latin typeface="Calibri"/>
                <a:cs typeface="Calibri"/>
              </a:rPr>
              <a:t>nel </a:t>
            </a:r>
            <a:r>
              <a:rPr dirty="0">
                <a:latin typeface="Calibri"/>
                <a:cs typeface="Calibri"/>
              </a:rPr>
              <a:t>Registro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delle</a:t>
            </a:r>
            <a:r>
              <a:rPr spc="-7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Imprese);</a:t>
            </a:r>
            <a:endParaRPr dirty="0">
              <a:latin typeface="Calibri"/>
              <a:cs typeface="Calibri"/>
            </a:endParaRPr>
          </a:p>
          <a:p>
            <a:pPr marL="240665" indent="-227965" algn="just">
              <a:lnSpc>
                <a:spcPct val="100000"/>
              </a:lnSpc>
              <a:spcBef>
                <a:spcPts val="790"/>
              </a:spcBef>
              <a:buFont typeface="Wingdings"/>
              <a:buChar char=""/>
              <a:tabLst>
                <a:tab pos="240665" algn="l"/>
              </a:tabLst>
            </a:pP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nel</a:t>
            </a:r>
            <a:r>
              <a:rPr u="sng" spc="9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caso</a:t>
            </a:r>
            <a:r>
              <a:rPr u="sng" spc="1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</a:t>
            </a:r>
            <a:r>
              <a:rPr u="sng" spc="9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concessione</a:t>
            </a:r>
            <a:r>
              <a:rPr u="sng" spc="10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</a:t>
            </a:r>
            <a:r>
              <a:rPr u="sng" spc="9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misure</a:t>
            </a:r>
            <a:r>
              <a:rPr u="sng" spc="1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protettive</a:t>
            </a:r>
            <a:r>
              <a:rPr u="sng" spc="114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</a:t>
            </a:r>
            <a:r>
              <a:rPr u="sng" spc="1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cautelari,</a:t>
            </a:r>
            <a:r>
              <a:rPr u="sng" spc="1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l’esperto,</a:t>
            </a:r>
            <a:r>
              <a:rPr u="sng" spc="1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iscritto</a:t>
            </a:r>
            <a:r>
              <a:rPr u="sng" spc="1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il</a:t>
            </a:r>
            <a:r>
              <a:rPr u="sng" spc="10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proprio</a:t>
            </a:r>
            <a:r>
              <a:rPr u="sng" spc="10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dissenso</a:t>
            </a:r>
            <a:r>
              <a:rPr u="sng" spc="1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 err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nel</a:t>
            </a:r>
            <a:r>
              <a:rPr u="sng" spc="114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spc="-10" dirty="0" err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Registro</a:t>
            </a:r>
            <a:r>
              <a:rPr lang="it-IT" spc="-10" dirty="0">
                <a:latin typeface="Calibri"/>
                <a:cs typeface="Calibri"/>
              </a:rPr>
              <a:t> </a:t>
            </a:r>
            <a:r>
              <a:rPr u="sng" dirty="0" err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delle</a:t>
            </a:r>
            <a:r>
              <a:rPr u="sng" spc="-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Imprese,</a:t>
            </a:r>
            <a:r>
              <a:rPr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procede</a:t>
            </a:r>
            <a:r>
              <a:rPr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con</a:t>
            </a:r>
            <a:r>
              <a:rPr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la</a:t>
            </a:r>
            <a:r>
              <a:rPr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segnalazione</a:t>
            </a:r>
            <a:r>
              <a:rPr u="sng" spc="-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al</a:t>
            </a:r>
            <a:r>
              <a:rPr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Tribunale</a:t>
            </a:r>
            <a:r>
              <a:rPr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per</a:t>
            </a:r>
            <a:r>
              <a:rPr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la</a:t>
            </a:r>
            <a:r>
              <a:rPr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valutazione</a:t>
            </a:r>
            <a:r>
              <a:rPr u="sng" spc="-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della</a:t>
            </a:r>
            <a:r>
              <a:rPr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revoca</a:t>
            </a:r>
            <a:r>
              <a:rPr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delle</a:t>
            </a:r>
            <a:r>
              <a:rPr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misure</a:t>
            </a:r>
            <a:r>
              <a:rPr spc="-10" dirty="0">
                <a:latin typeface="Calibri"/>
                <a:cs typeface="Calibri"/>
              </a:rPr>
              <a:t>.</a:t>
            </a:r>
            <a:endParaRPr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679" y="762405"/>
            <a:ext cx="9027795" cy="4840941"/>
          </a:xfrm>
          <a:prstGeom prst="rect">
            <a:avLst/>
          </a:prstGeom>
        </p:spPr>
        <p:txBody>
          <a:bodyPr vert="horz" wrap="square" lIns="0" tIns="114935" rIns="0" bIns="0" rtlCol="0">
            <a:spAutoFit/>
          </a:bodyPr>
          <a:lstStyle/>
          <a:p>
            <a:pPr marL="71755" algn="ctr">
              <a:lnSpc>
                <a:spcPct val="100000"/>
              </a:lnSpc>
              <a:spcBef>
                <a:spcPts val="905"/>
              </a:spcBef>
            </a:pPr>
            <a:r>
              <a:rPr sz="2400" spc="-10" dirty="0">
                <a:latin typeface="Calibri"/>
                <a:cs typeface="Calibri"/>
              </a:rPr>
              <a:t>SVOLGIMENTO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DELLE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TRATTATIVE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RUOLO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DELL’ESPERTO</a:t>
            </a:r>
            <a:endParaRPr lang="it-IT" sz="2400" spc="-10" dirty="0">
              <a:latin typeface="Calibri"/>
              <a:cs typeface="Calibri"/>
            </a:endParaRPr>
          </a:p>
          <a:p>
            <a:pPr marL="71755" algn="ctr">
              <a:lnSpc>
                <a:spcPct val="100000"/>
              </a:lnSpc>
              <a:spcBef>
                <a:spcPts val="905"/>
              </a:spcBef>
            </a:pPr>
            <a:endParaRPr sz="24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800"/>
              </a:spcBef>
            </a:pPr>
            <a:r>
              <a:rPr sz="2400" dirty="0">
                <a:latin typeface="Calibri"/>
                <a:cs typeface="Calibri"/>
              </a:rPr>
              <a:t>L’esperto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agevola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trattative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tra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l’imprenditore, </a:t>
            </a:r>
            <a:r>
              <a:rPr sz="2400" dirty="0">
                <a:latin typeface="Calibri"/>
                <a:cs typeface="Calibri"/>
              </a:rPr>
              <a:t>i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creditori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gli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altri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soggetti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 err="1">
                <a:latin typeface="Calibri"/>
                <a:cs typeface="Calibri"/>
              </a:rPr>
              <a:t>interessati</a:t>
            </a:r>
            <a:r>
              <a:rPr sz="2400" spc="-10" dirty="0">
                <a:latin typeface="Calibri"/>
                <a:cs typeface="Calibri"/>
              </a:rPr>
              <a:t>.</a:t>
            </a:r>
            <a:endParaRPr lang="it-IT" sz="2400" spc="-1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800"/>
              </a:spcBef>
            </a:pPr>
            <a:endParaRPr sz="2400" dirty="0">
              <a:latin typeface="Calibri"/>
              <a:cs typeface="Calibri"/>
            </a:endParaRPr>
          </a:p>
          <a:p>
            <a:pPr marL="12700" marR="5080" algn="just">
              <a:lnSpc>
                <a:spcPct val="110000"/>
              </a:lnSpc>
              <a:spcBef>
                <a:spcPts val="495"/>
              </a:spcBef>
            </a:pPr>
            <a:r>
              <a:rPr sz="2400" b="1" dirty="0">
                <a:latin typeface="Calibri"/>
                <a:cs typeface="Calibri"/>
              </a:rPr>
              <a:t>L’esperto</a:t>
            </a:r>
            <a:r>
              <a:rPr sz="2400" b="1" spc="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è</a:t>
            </a:r>
            <a:r>
              <a:rPr sz="2400" b="1" spc="2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terzo</a:t>
            </a:r>
            <a:r>
              <a:rPr sz="2400" b="1" spc="3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rispetto</a:t>
            </a:r>
            <a:r>
              <a:rPr sz="2400" b="1" spc="3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</a:t>
            </a:r>
            <a:r>
              <a:rPr sz="2400" b="1" spc="3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tutte</a:t>
            </a:r>
            <a:r>
              <a:rPr sz="2400" b="1" spc="2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le</a:t>
            </a:r>
            <a:r>
              <a:rPr sz="2400" b="1" spc="2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parti,</a:t>
            </a:r>
            <a:r>
              <a:rPr sz="2400" b="1" spc="3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imprenditore</a:t>
            </a:r>
            <a:r>
              <a:rPr sz="2400" b="1" spc="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compreso,</a:t>
            </a:r>
            <a:r>
              <a:rPr sz="2400" b="1" spc="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ha</a:t>
            </a:r>
            <a:r>
              <a:rPr sz="2400" b="1" spc="3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il</a:t>
            </a:r>
            <a:r>
              <a:rPr sz="2400" b="1" spc="1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compito</a:t>
            </a:r>
            <a:r>
              <a:rPr sz="2400" b="1" spc="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di</a:t>
            </a:r>
            <a:r>
              <a:rPr sz="2400" b="1" spc="3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facilitare</a:t>
            </a:r>
            <a:r>
              <a:rPr sz="2400" b="1" spc="2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le</a:t>
            </a:r>
            <a:r>
              <a:rPr sz="2400" b="1" spc="2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trattative</a:t>
            </a:r>
            <a:r>
              <a:rPr sz="2400" b="1" spc="20" dirty="0">
                <a:latin typeface="Calibri"/>
                <a:cs typeface="Calibri"/>
              </a:rPr>
              <a:t> </a:t>
            </a:r>
            <a:r>
              <a:rPr sz="2400" b="1" spc="-50" dirty="0">
                <a:latin typeface="Calibri"/>
                <a:cs typeface="Calibri"/>
              </a:rPr>
              <a:t>e </a:t>
            </a:r>
            <a:r>
              <a:rPr sz="2400" b="1" dirty="0">
                <a:latin typeface="Calibri"/>
                <a:cs typeface="Calibri"/>
              </a:rPr>
              <a:t>stimolare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gli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spc="-10" dirty="0" err="1">
                <a:latin typeface="Calibri"/>
                <a:cs typeface="Calibri"/>
              </a:rPr>
              <a:t>accordi</a:t>
            </a:r>
            <a:r>
              <a:rPr sz="2400" spc="-10" dirty="0">
                <a:latin typeface="Calibri"/>
                <a:cs typeface="Calibri"/>
              </a:rPr>
              <a:t>.</a:t>
            </a:r>
            <a:endParaRPr lang="it-IT" sz="2400" spc="-10" dirty="0">
              <a:latin typeface="Calibri"/>
              <a:cs typeface="Calibri"/>
            </a:endParaRPr>
          </a:p>
          <a:p>
            <a:pPr marL="12700" marR="5080" algn="just">
              <a:lnSpc>
                <a:spcPct val="110000"/>
              </a:lnSpc>
              <a:spcBef>
                <a:spcPts val="495"/>
              </a:spcBef>
            </a:pPr>
            <a:endParaRPr sz="24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790"/>
              </a:spcBef>
            </a:pPr>
            <a:r>
              <a:rPr sz="2400" spc="-20" dirty="0">
                <a:latin typeface="Calibri"/>
                <a:cs typeface="Calibri"/>
              </a:rPr>
              <a:t>Nello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svolgimento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delle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trattative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l’esperto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opera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modo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professionale,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imparziale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indipendente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ed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 err="1">
                <a:latin typeface="Calibri"/>
                <a:cs typeface="Calibri"/>
              </a:rPr>
              <a:t>è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tenuto</a:t>
            </a:r>
            <a:r>
              <a:rPr lang="it-IT" sz="2400" spc="-10" dirty="0">
                <a:latin typeface="Calibri"/>
                <a:cs typeface="Calibri"/>
              </a:rPr>
              <a:t> </a:t>
            </a:r>
            <a:r>
              <a:rPr sz="2400" dirty="0" err="1">
                <a:latin typeface="Calibri"/>
                <a:cs typeface="Calibri"/>
              </a:rPr>
              <a:t>alla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riservatezza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rispetto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alle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dichiarazioni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rese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alle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informazioni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acquisite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durante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trattative.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9627" y="1322195"/>
            <a:ext cx="9034145" cy="39476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8580" algn="ctr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Calibri"/>
                <a:cs typeface="Calibri"/>
              </a:rPr>
              <a:t>LE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AUTORIZZAZIONI</a:t>
            </a:r>
            <a:r>
              <a:rPr sz="2800" dirty="0">
                <a:latin typeface="Calibri"/>
                <a:cs typeface="Calibri"/>
              </a:rPr>
              <a:t> DEL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TRIBUNALE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(art.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22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CCII)</a:t>
            </a:r>
            <a:endParaRPr sz="2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55"/>
              </a:spcBef>
            </a:pPr>
            <a:endParaRPr sz="2800" dirty="0">
              <a:latin typeface="Calibri"/>
              <a:cs typeface="Calibri"/>
            </a:endParaRPr>
          </a:p>
          <a:p>
            <a:pPr marL="12700" marR="5080">
              <a:lnSpc>
                <a:spcPct val="110000"/>
              </a:lnSpc>
            </a:pPr>
            <a:r>
              <a:rPr sz="2800" dirty="0">
                <a:latin typeface="Calibri"/>
                <a:cs typeface="Calibri"/>
              </a:rPr>
              <a:t>L’imprenditore</a:t>
            </a:r>
            <a:r>
              <a:rPr sz="2800" spc="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può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chiedere</a:t>
            </a:r>
            <a:r>
              <a:rPr sz="2800" spc="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l’intervento</a:t>
            </a:r>
            <a:r>
              <a:rPr sz="2800" spc="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autorizzativo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del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Tribunale,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nel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caso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cui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voglia</a:t>
            </a:r>
            <a:r>
              <a:rPr sz="2800" spc="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porre</a:t>
            </a:r>
            <a:r>
              <a:rPr sz="2800" spc="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essere</a:t>
            </a:r>
            <a:r>
              <a:rPr sz="2800" spc="4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le </a:t>
            </a:r>
            <a:r>
              <a:rPr sz="2800" dirty="0">
                <a:latin typeface="Calibri"/>
                <a:cs typeface="Calibri"/>
              </a:rPr>
              <a:t>seguenti</a:t>
            </a:r>
            <a:r>
              <a:rPr sz="2800" spc="-9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operazioni:</a:t>
            </a:r>
            <a:endParaRPr sz="2800" dirty="0">
              <a:latin typeface="Calibri"/>
              <a:cs typeface="Calibri"/>
            </a:endParaRPr>
          </a:p>
          <a:p>
            <a:pPr marL="1121410" indent="-209550">
              <a:lnSpc>
                <a:spcPct val="100000"/>
              </a:lnSpc>
              <a:spcBef>
                <a:spcPts val="805"/>
              </a:spcBef>
              <a:buAutoNum type="arabicParenR"/>
              <a:tabLst>
                <a:tab pos="1121410" algn="l"/>
              </a:tabLst>
            </a:pPr>
            <a:r>
              <a:rPr sz="2800" spc="-10" dirty="0" err="1">
                <a:latin typeface="Calibri"/>
                <a:cs typeface="Calibri"/>
              </a:rPr>
              <a:t>contrarre</a:t>
            </a:r>
            <a:r>
              <a:rPr sz="2800" dirty="0">
                <a:latin typeface="Calibri"/>
                <a:cs typeface="Calibri"/>
              </a:rPr>
              <a:t> nuovi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finanziamenti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prededucibili</a:t>
            </a:r>
            <a:r>
              <a:rPr sz="2800" spc="-10" dirty="0">
                <a:latin typeface="Calibri"/>
                <a:cs typeface="Calibri"/>
              </a:rPr>
              <a:t>;</a:t>
            </a:r>
            <a:endParaRPr sz="2800" dirty="0">
              <a:latin typeface="Calibri"/>
              <a:cs typeface="Calibri"/>
            </a:endParaRPr>
          </a:p>
          <a:p>
            <a:pPr marL="1120140" indent="-208279">
              <a:lnSpc>
                <a:spcPct val="100000"/>
              </a:lnSpc>
              <a:spcBef>
                <a:spcPts val="795"/>
              </a:spcBef>
              <a:buAutoNum type="arabicParenR"/>
              <a:tabLst>
                <a:tab pos="1120140" algn="l"/>
              </a:tabLst>
            </a:pPr>
            <a:r>
              <a:rPr sz="2800" dirty="0">
                <a:latin typeface="Calibri"/>
                <a:cs typeface="Calibri"/>
              </a:rPr>
              <a:t>procedere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alla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b="1" dirty="0" err="1">
                <a:latin typeface="Calibri"/>
                <a:cs typeface="Calibri"/>
              </a:rPr>
              <a:t>cessione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 err="1">
                <a:latin typeface="Calibri"/>
                <a:cs typeface="Calibri"/>
              </a:rPr>
              <a:t>dell’azienda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di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un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ramo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di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essa.</a:t>
            </a:r>
            <a:endParaRPr sz="2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679" y="829462"/>
            <a:ext cx="9113520" cy="513262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307975" algn="ctr">
              <a:lnSpc>
                <a:spcPct val="108800"/>
              </a:lnSpc>
            </a:pPr>
            <a:r>
              <a:rPr sz="2400" dirty="0">
                <a:latin typeface="Calibri"/>
                <a:cs typeface="Calibri"/>
              </a:rPr>
              <a:t>CESSIONE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DELL’AZIENDA</a:t>
            </a:r>
            <a:r>
              <a:rPr sz="2400" dirty="0">
                <a:latin typeface="Calibri"/>
                <a:cs typeface="Calibri"/>
              </a:rPr>
              <a:t> O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UN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RAMO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</a:t>
            </a:r>
            <a:r>
              <a:rPr lang="it-IT"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ESSA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CON</a:t>
            </a:r>
            <a:r>
              <a:rPr lang="it-IT" sz="2400" spc="-3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L’AUTORIZZAZIONE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DEL </a:t>
            </a:r>
            <a:r>
              <a:rPr sz="2400" spc="-10" dirty="0">
                <a:latin typeface="Calibri"/>
                <a:cs typeface="Calibri"/>
              </a:rPr>
              <a:t>TRIBUNALE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365"/>
              </a:spcBef>
            </a:pPr>
            <a:endParaRPr sz="2400" dirty="0">
              <a:latin typeface="Calibri"/>
              <a:cs typeface="Calibri"/>
            </a:endParaRPr>
          </a:p>
          <a:p>
            <a:pPr marL="12700" marR="8255" algn="just">
              <a:lnSpc>
                <a:spcPct val="110100"/>
              </a:lnSpc>
            </a:pPr>
            <a:r>
              <a:rPr sz="2400" dirty="0">
                <a:latin typeface="Calibri"/>
                <a:cs typeface="Calibri"/>
              </a:rPr>
              <a:t>L’imprenditore</a:t>
            </a:r>
            <a:r>
              <a:rPr sz="2400" spc="1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può</a:t>
            </a:r>
            <a:r>
              <a:rPr sz="2400" spc="1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decidere</a:t>
            </a:r>
            <a:r>
              <a:rPr sz="2400" spc="10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la</a:t>
            </a:r>
            <a:r>
              <a:rPr sz="2400" spc="100" dirty="0">
                <a:latin typeface="Calibri"/>
                <a:cs typeface="Calibri"/>
              </a:rPr>
              <a:t> </a:t>
            </a:r>
            <a:r>
              <a:rPr sz="2400" dirty="0" err="1">
                <a:latin typeface="Calibri"/>
                <a:cs typeface="Calibri"/>
              </a:rPr>
              <a:t>cessione</a:t>
            </a:r>
            <a:r>
              <a:rPr sz="2400" spc="110" dirty="0">
                <a:latin typeface="Calibri"/>
                <a:cs typeface="Calibri"/>
              </a:rPr>
              <a:t> </a:t>
            </a:r>
            <a:r>
              <a:rPr sz="2400" dirty="0" err="1">
                <a:latin typeface="Calibri"/>
                <a:cs typeface="Calibri"/>
              </a:rPr>
              <a:t>dell’azienda</a:t>
            </a:r>
            <a:r>
              <a:rPr sz="2400" spc="1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</a:t>
            </a:r>
            <a:r>
              <a:rPr sz="2400" spc="1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</a:t>
            </a:r>
            <a:r>
              <a:rPr sz="2400" spc="1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un</a:t>
            </a:r>
            <a:r>
              <a:rPr sz="2400" spc="1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ramo</a:t>
            </a:r>
            <a:r>
              <a:rPr sz="2400" spc="10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</a:t>
            </a:r>
            <a:r>
              <a:rPr sz="2400" spc="114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essa</a:t>
            </a:r>
            <a:r>
              <a:rPr sz="2400" spc="10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chiedendo</a:t>
            </a:r>
            <a:r>
              <a:rPr sz="2400" spc="12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al </a:t>
            </a:r>
            <a:r>
              <a:rPr sz="2400" dirty="0">
                <a:latin typeface="Calibri"/>
                <a:cs typeface="Calibri"/>
              </a:rPr>
              <a:t>Tribunale</a:t>
            </a:r>
            <a:r>
              <a:rPr sz="2400" spc="1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</a:t>
            </a:r>
            <a:r>
              <a:rPr sz="2400" spc="13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autorizzare</a:t>
            </a:r>
            <a:r>
              <a:rPr sz="2400" b="1" spc="1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la</a:t>
            </a:r>
            <a:r>
              <a:rPr sz="2400" spc="1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cessione</a:t>
            </a:r>
            <a:r>
              <a:rPr sz="2400" spc="1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e/o</a:t>
            </a:r>
            <a:r>
              <a:rPr sz="2400" spc="1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il</a:t>
            </a:r>
            <a:r>
              <a:rPr sz="2400" spc="1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trasferimento</a:t>
            </a:r>
            <a:r>
              <a:rPr sz="2400" spc="1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con</a:t>
            </a:r>
            <a:r>
              <a:rPr sz="2400" spc="1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l’apertura</a:t>
            </a:r>
            <a:r>
              <a:rPr sz="2400" spc="1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</a:t>
            </a:r>
            <a:r>
              <a:rPr sz="2400" spc="130" dirty="0">
                <a:latin typeface="Calibri"/>
                <a:cs typeface="Calibri"/>
              </a:rPr>
              <a:t> </a:t>
            </a:r>
            <a:r>
              <a:rPr sz="24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una</a:t>
            </a:r>
            <a:r>
              <a:rPr sz="2400" u="sng" spc="1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procedura</a:t>
            </a:r>
            <a:r>
              <a:rPr sz="2400" u="sng" spc="1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competitiva</a:t>
            </a:r>
            <a:r>
              <a:rPr sz="2400" spc="1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per</a:t>
            </a:r>
            <a:r>
              <a:rPr sz="2400" spc="114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la </a:t>
            </a:r>
            <a:r>
              <a:rPr sz="2400" spc="-10" dirty="0">
                <a:latin typeface="Calibri"/>
                <a:cs typeface="Calibri"/>
              </a:rPr>
              <a:t>selezione/individuazione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dell’acquirente.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65"/>
              </a:spcBef>
            </a:pPr>
            <a:endParaRPr sz="2400" dirty="0">
              <a:latin typeface="Calibri"/>
              <a:cs typeface="Calibri"/>
            </a:endParaRPr>
          </a:p>
          <a:p>
            <a:pPr marL="12700" marR="5080" algn="just">
              <a:lnSpc>
                <a:spcPct val="110000"/>
              </a:lnSpc>
            </a:pPr>
            <a:r>
              <a:rPr sz="2400" b="1" dirty="0">
                <a:latin typeface="Calibri"/>
                <a:cs typeface="Calibri"/>
              </a:rPr>
              <a:t>Solo</a:t>
            </a:r>
            <a:r>
              <a:rPr sz="2400" b="1" spc="1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nel</a:t>
            </a:r>
            <a:r>
              <a:rPr sz="2400" b="1" spc="1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caso</a:t>
            </a:r>
            <a:r>
              <a:rPr sz="2400" b="1" spc="1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di</a:t>
            </a:r>
            <a:r>
              <a:rPr sz="2400" b="1" spc="1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cessione</a:t>
            </a:r>
            <a:r>
              <a:rPr sz="2400" b="1" spc="1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autorizzata</a:t>
            </a:r>
            <a:r>
              <a:rPr sz="2400" b="1" spc="1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dal</a:t>
            </a:r>
            <a:r>
              <a:rPr sz="2400" b="1" spc="1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Tribunale</a:t>
            </a:r>
            <a:r>
              <a:rPr sz="2400" dirty="0">
                <a:latin typeface="Calibri"/>
                <a:cs typeface="Calibri"/>
              </a:rPr>
              <a:t>,</a:t>
            </a:r>
            <a:r>
              <a:rPr sz="2400" spc="1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con</a:t>
            </a:r>
            <a:r>
              <a:rPr sz="2400" spc="1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il</a:t>
            </a:r>
            <a:r>
              <a:rPr sz="2400" spc="1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rispetto</a:t>
            </a:r>
            <a:r>
              <a:rPr sz="2400" spc="1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dei</a:t>
            </a:r>
            <a:r>
              <a:rPr sz="2400" spc="1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criteri</a:t>
            </a:r>
            <a:r>
              <a:rPr sz="2400" spc="1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</a:t>
            </a:r>
            <a:r>
              <a:rPr sz="2400" spc="1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competitività,</a:t>
            </a:r>
            <a:r>
              <a:rPr sz="2400" spc="1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l’operazione </a:t>
            </a:r>
            <a:r>
              <a:rPr sz="2400" b="1" dirty="0">
                <a:latin typeface="Calibri"/>
                <a:cs typeface="Calibri"/>
              </a:rPr>
              <a:t>avviene</a:t>
            </a:r>
            <a:r>
              <a:rPr sz="2400" b="1" spc="6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“…</a:t>
            </a:r>
            <a:r>
              <a:rPr sz="2400" i="1" spc="70" dirty="0">
                <a:latin typeface="Calibri"/>
                <a:cs typeface="Calibri"/>
              </a:rPr>
              <a:t> </a:t>
            </a:r>
            <a:r>
              <a:rPr sz="2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senza</a:t>
            </a:r>
            <a:r>
              <a:rPr sz="2400" b="1" i="1" spc="90" dirty="0">
                <a:latin typeface="Calibri"/>
                <a:cs typeface="Calibri"/>
              </a:rPr>
              <a:t> </a:t>
            </a:r>
            <a:r>
              <a:rPr sz="2400" b="1" i="1" dirty="0">
                <a:latin typeface="Calibri"/>
                <a:cs typeface="Calibri"/>
              </a:rPr>
              <a:t>gli</a:t>
            </a:r>
            <a:r>
              <a:rPr sz="2400" b="1" i="1" spc="75" dirty="0">
                <a:latin typeface="Calibri"/>
                <a:cs typeface="Calibri"/>
              </a:rPr>
              <a:t> </a:t>
            </a:r>
            <a:r>
              <a:rPr sz="2400" b="1" i="1" dirty="0">
                <a:latin typeface="Calibri"/>
                <a:cs typeface="Calibri"/>
              </a:rPr>
              <a:t>effetti</a:t>
            </a:r>
            <a:r>
              <a:rPr sz="2400" b="1" i="1" spc="75" dirty="0">
                <a:latin typeface="Calibri"/>
                <a:cs typeface="Calibri"/>
              </a:rPr>
              <a:t> </a:t>
            </a:r>
            <a:r>
              <a:rPr sz="2400" b="1" i="1" dirty="0">
                <a:latin typeface="Calibri"/>
                <a:cs typeface="Calibri"/>
              </a:rPr>
              <a:t>di</a:t>
            </a:r>
            <a:r>
              <a:rPr sz="2400" b="1" i="1" spc="80" dirty="0">
                <a:latin typeface="Calibri"/>
                <a:cs typeface="Calibri"/>
              </a:rPr>
              <a:t> </a:t>
            </a:r>
            <a:r>
              <a:rPr sz="2400" b="1" i="1" dirty="0">
                <a:latin typeface="Calibri"/>
                <a:cs typeface="Calibri"/>
              </a:rPr>
              <a:t>cui</a:t>
            </a:r>
            <a:r>
              <a:rPr sz="2400" b="1" i="1" spc="80" dirty="0">
                <a:latin typeface="Calibri"/>
                <a:cs typeface="Calibri"/>
              </a:rPr>
              <a:t> </a:t>
            </a:r>
            <a:r>
              <a:rPr sz="2400" b="1" i="1" dirty="0">
                <a:latin typeface="Calibri"/>
                <a:cs typeface="Calibri"/>
              </a:rPr>
              <a:t>all’art</a:t>
            </a:r>
            <a:r>
              <a:rPr sz="2400" b="1" i="1" spc="65" dirty="0">
                <a:latin typeface="Calibri"/>
                <a:cs typeface="Calibri"/>
              </a:rPr>
              <a:t> </a:t>
            </a:r>
            <a:r>
              <a:rPr sz="2400" b="1" i="1" dirty="0">
                <a:latin typeface="Calibri"/>
                <a:cs typeface="Calibri"/>
              </a:rPr>
              <a:t>2560</a:t>
            </a:r>
            <a:r>
              <a:rPr sz="2400" b="1" i="1" spc="85" dirty="0">
                <a:latin typeface="Calibri"/>
                <a:cs typeface="Calibri"/>
              </a:rPr>
              <a:t> </a:t>
            </a:r>
            <a:r>
              <a:rPr sz="2400" b="1" i="1" dirty="0">
                <a:latin typeface="Calibri"/>
                <a:cs typeface="Calibri"/>
              </a:rPr>
              <a:t>del</a:t>
            </a:r>
            <a:r>
              <a:rPr sz="2400" b="1" i="1" spc="70" dirty="0">
                <a:latin typeface="Calibri"/>
                <a:cs typeface="Calibri"/>
              </a:rPr>
              <a:t> </a:t>
            </a:r>
            <a:r>
              <a:rPr sz="2400" b="1" i="1" dirty="0">
                <a:latin typeface="Calibri"/>
                <a:cs typeface="Calibri"/>
              </a:rPr>
              <a:t>codice</a:t>
            </a:r>
            <a:r>
              <a:rPr sz="2400" b="1" i="1" spc="65" dirty="0">
                <a:latin typeface="Calibri"/>
                <a:cs typeface="Calibri"/>
              </a:rPr>
              <a:t> </a:t>
            </a:r>
            <a:r>
              <a:rPr sz="2400" b="1" i="1" dirty="0">
                <a:latin typeface="Calibri"/>
                <a:cs typeface="Calibri"/>
              </a:rPr>
              <a:t>civile</a:t>
            </a:r>
            <a:r>
              <a:rPr sz="2400" i="1" dirty="0">
                <a:latin typeface="Calibri"/>
                <a:cs typeface="Calibri"/>
              </a:rPr>
              <a:t>”</a:t>
            </a:r>
            <a:r>
              <a:rPr sz="2400" dirty="0">
                <a:latin typeface="Calibri"/>
                <a:cs typeface="Calibri"/>
              </a:rPr>
              <a:t>,</a:t>
            </a:r>
            <a:r>
              <a:rPr sz="2400" spc="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cioè</a:t>
            </a:r>
            <a:r>
              <a:rPr sz="2400" spc="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evitando</a:t>
            </a:r>
            <a:r>
              <a:rPr sz="2400" spc="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che</a:t>
            </a:r>
            <a:r>
              <a:rPr sz="2400" spc="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</a:t>
            </a:r>
            <a:r>
              <a:rPr sz="2400" spc="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debiti</a:t>
            </a:r>
            <a:r>
              <a:rPr sz="2400" spc="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iscritti</a:t>
            </a:r>
            <a:r>
              <a:rPr sz="2400" spc="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nei</a:t>
            </a:r>
            <a:r>
              <a:rPr sz="2400" spc="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registri </a:t>
            </a:r>
            <a:r>
              <a:rPr sz="2400" dirty="0">
                <a:latin typeface="Calibri"/>
                <a:cs typeface="Calibri"/>
              </a:rPr>
              <a:t>contabili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obbligatori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si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trasferiscano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all’acquirente.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679" y="865123"/>
            <a:ext cx="9116060" cy="568553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3810" algn="ctr">
              <a:lnSpc>
                <a:spcPct val="100000"/>
              </a:lnSpc>
              <a:spcBef>
                <a:spcPts val="95"/>
              </a:spcBef>
            </a:pPr>
            <a:r>
              <a:rPr sz="2000" dirty="0">
                <a:latin typeface="Calibri"/>
                <a:cs typeface="Calibri"/>
              </a:rPr>
              <a:t>LE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FONTI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NORMATIVE</a:t>
            </a:r>
            <a:endParaRPr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465"/>
              </a:spcBef>
            </a:pPr>
            <a:endParaRPr sz="2000" dirty="0">
              <a:latin typeface="Calibri"/>
              <a:cs typeface="Calibri"/>
            </a:endParaRPr>
          </a:p>
          <a:p>
            <a:pPr marL="120650" indent="-107950" algn="just">
              <a:lnSpc>
                <a:spcPct val="100000"/>
              </a:lnSpc>
              <a:buFont typeface="Calibri"/>
              <a:buChar char="-"/>
              <a:tabLst>
                <a:tab pos="120650" algn="l"/>
              </a:tabLst>
            </a:pPr>
            <a:r>
              <a:rPr sz="2000" b="1" spc="-10" dirty="0">
                <a:latin typeface="Calibri"/>
                <a:cs typeface="Calibri"/>
              </a:rPr>
              <a:t>DIRETTIVA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(UE)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2019/1023</a:t>
            </a:r>
            <a:r>
              <a:rPr sz="2000" b="1" spc="-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c.d.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i="1" spc="-10" dirty="0">
                <a:latin typeface="Calibri"/>
                <a:cs typeface="Calibri"/>
              </a:rPr>
              <a:t>INSOLVENCY</a:t>
            </a:r>
            <a:endParaRPr sz="2000" dirty="0">
              <a:latin typeface="Calibri"/>
              <a:cs typeface="Calibri"/>
            </a:endParaRPr>
          </a:p>
          <a:p>
            <a:pPr marL="12700" marR="10160" indent="159385" algn="just">
              <a:lnSpc>
                <a:spcPct val="110100"/>
              </a:lnSpc>
              <a:spcBef>
                <a:spcPts val="490"/>
              </a:spcBef>
              <a:buFont typeface="Calibri"/>
              <a:buChar char="-"/>
              <a:tabLst>
                <a:tab pos="172085" algn="l"/>
              </a:tabLst>
            </a:pPr>
            <a:r>
              <a:rPr sz="2000" b="1" spc="-25" dirty="0">
                <a:latin typeface="Calibri"/>
                <a:cs typeface="Calibri"/>
              </a:rPr>
              <a:t>Decreto-</a:t>
            </a:r>
            <a:r>
              <a:rPr sz="2000" b="1" dirty="0">
                <a:latin typeface="Calibri"/>
                <a:cs typeface="Calibri"/>
              </a:rPr>
              <a:t>Legge</a:t>
            </a:r>
            <a:r>
              <a:rPr sz="2000" b="1" spc="39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n.118</a:t>
            </a:r>
            <a:r>
              <a:rPr sz="2000" b="1" spc="40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del</a:t>
            </a:r>
            <a:r>
              <a:rPr sz="2000" b="1" spc="39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24</a:t>
            </a:r>
            <a:r>
              <a:rPr sz="2000" b="1" spc="38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agosto</a:t>
            </a:r>
            <a:r>
              <a:rPr sz="2000" b="1" spc="39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2021,</a:t>
            </a:r>
            <a:r>
              <a:rPr sz="2000" b="1" spc="40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titolato:</a:t>
            </a:r>
            <a:r>
              <a:rPr sz="2000" spc="39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“Misure</a:t>
            </a:r>
            <a:r>
              <a:rPr sz="2000" i="1" spc="40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urgenti</a:t>
            </a:r>
            <a:r>
              <a:rPr sz="2000" i="1" spc="39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in</a:t>
            </a:r>
            <a:r>
              <a:rPr sz="2000" i="1" spc="38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materia</a:t>
            </a:r>
            <a:r>
              <a:rPr sz="2000" i="1" spc="40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di</a:t>
            </a:r>
            <a:r>
              <a:rPr sz="2000" i="1" spc="40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crisi</a:t>
            </a:r>
            <a:r>
              <a:rPr sz="2000" i="1" spc="39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d’impresa</a:t>
            </a:r>
            <a:r>
              <a:rPr sz="2000" i="1" spc="39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e</a:t>
            </a:r>
            <a:r>
              <a:rPr sz="2000" i="1" spc="405" dirty="0">
                <a:latin typeface="Calibri"/>
                <a:cs typeface="Calibri"/>
              </a:rPr>
              <a:t> </a:t>
            </a:r>
            <a:r>
              <a:rPr sz="2000" i="1" spc="-25" dirty="0">
                <a:latin typeface="Calibri"/>
                <a:cs typeface="Calibri"/>
              </a:rPr>
              <a:t>di </a:t>
            </a:r>
            <a:r>
              <a:rPr sz="2000" i="1" dirty="0">
                <a:latin typeface="Calibri"/>
                <a:cs typeface="Calibri"/>
              </a:rPr>
              <a:t>risanamento</a:t>
            </a:r>
            <a:r>
              <a:rPr sz="2000" i="1" spc="29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aziendale,</a:t>
            </a:r>
            <a:r>
              <a:rPr sz="2000" i="1" spc="28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nonché</a:t>
            </a:r>
            <a:r>
              <a:rPr sz="2000" i="1" spc="28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ulteriori</a:t>
            </a:r>
            <a:r>
              <a:rPr sz="2000" i="1" spc="27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misure</a:t>
            </a:r>
            <a:r>
              <a:rPr sz="2000" i="1" spc="28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urgenti</a:t>
            </a:r>
            <a:r>
              <a:rPr sz="2000" i="1" spc="27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in</a:t>
            </a:r>
            <a:r>
              <a:rPr sz="2000" i="1" spc="27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materia</a:t>
            </a:r>
            <a:r>
              <a:rPr sz="2000" i="1" spc="26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di</a:t>
            </a:r>
            <a:r>
              <a:rPr sz="2000" i="1" spc="28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giustizia”</a:t>
            </a:r>
            <a:r>
              <a:rPr sz="2000" dirty="0">
                <a:latin typeface="Calibri"/>
                <a:cs typeface="Calibri"/>
              </a:rPr>
              <a:t>,</a:t>
            </a:r>
            <a:r>
              <a:rPr sz="2000" spc="2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si</a:t>
            </a:r>
            <a:r>
              <a:rPr sz="2000" spc="2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compone</a:t>
            </a:r>
            <a:r>
              <a:rPr sz="2000" spc="2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2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29</a:t>
            </a:r>
            <a:r>
              <a:rPr sz="2000" spc="27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articoli </a:t>
            </a:r>
            <a:r>
              <a:rPr sz="2000" dirty="0">
                <a:latin typeface="Calibri"/>
                <a:cs typeface="Calibri"/>
              </a:rPr>
              <a:t>suddivisi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CAPO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I-II-III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oggetto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di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conversione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con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la</a:t>
            </a:r>
            <a:r>
              <a:rPr sz="2000" b="1" spc="-7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Legge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n.147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del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21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ottobre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2021</a:t>
            </a:r>
            <a:r>
              <a:rPr sz="2000" spc="-10" dirty="0"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  <a:p>
            <a:pPr marL="121920" indent="-109220" algn="just">
              <a:lnSpc>
                <a:spcPct val="100000"/>
              </a:lnSpc>
              <a:spcBef>
                <a:spcPts val="915"/>
              </a:spcBef>
              <a:buFont typeface="Calibri"/>
              <a:buChar char="-"/>
              <a:tabLst>
                <a:tab pos="121920" algn="l"/>
              </a:tabLst>
            </a:pPr>
            <a:r>
              <a:rPr sz="2000" b="1" dirty="0">
                <a:latin typeface="Calibri"/>
                <a:cs typeface="Calibri"/>
              </a:rPr>
              <a:t>Codice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della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Crisi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d'impresa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e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dell'insolvenza</a:t>
            </a:r>
            <a:r>
              <a:rPr sz="2000" spc="-10" dirty="0">
                <a:latin typeface="Calibri"/>
                <a:cs typeface="Calibri"/>
              </a:rPr>
              <a:t>,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entrato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vigore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il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15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luglio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2022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seguito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della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Legge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spc="-10" dirty="0" err="1">
                <a:latin typeface="Calibri"/>
                <a:cs typeface="Calibri"/>
              </a:rPr>
              <a:t>delega</a:t>
            </a:r>
            <a:r>
              <a:rPr lang="it-IT" sz="2000" spc="-1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n.</a:t>
            </a:r>
            <a:r>
              <a:rPr sz="2000" b="1" spc="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155</a:t>
            </a:r>
            <a:r>
              <a:rPr sz="2000" b="1" spc="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del</a:t>
            </a:r>
            <a:r>
              <a:rPr sz="2000" b="1" spc="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19</a:t>
            </a:r>
            <a:r>
              <a:rPr sz="2000" b="1" spc="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ottobre</a:t>
            </a:r>
            <a:r>
              <a:rPr sz="2000" b="1" spc="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2017</a:t>
            </a:r>
            <a:r>
              <a:rPr sz="2000" dirty="0">
                <a:latin typeface="Calibri"/>
                <a:cs typeface="Calibri"/>
              </a:rPr>
              <a:t>,</a:t>
            </a:r>
            <a:r>
              <a:rPr sz="2000" spc="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completata</a:t>
            </a:r>
            <a:r>
              <a:rPr sz="2000" spc="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dall’emanazione</a:t>
            </a:r>
            <a:r>
              <a:rPr sz="2000" spc="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del</a:t>
            </a:r>
            <a:r>
              <a:rPr sz="2000" spc="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Decreto</a:t>
            </a:r>
            <a:r>
              <a:rPr sz="2000" b="1" spc="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Legislativo</a:t>
            </a:r>
            <a:r>
              <a:rPr sz="2000" b="1" spc="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n.14</a:t>
            </a:r>
            <a:r>
              <a:rPr sz="2000" b="1" spc="7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del</a:t>
            </a:r>
            <a:r>
              <a:rPr sz="2000" b="1" spc="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12</a:t>
            </a:r>
            <a:r>
              <a:rPr sz="2000" b="1" spc="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gennaio</a:t>
            </a:r>
            <a:r>
              <a:rPr sz="2000" b="1" spc="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2019</a:t>
            </a:r>
            <a:r>
              <a:rPr sz="2000" b="1" spc="70" dirty="0">
                <a:latin typeface="Calibri"/>
                <a:cs typeface="Calibri"/>
              </a:rPr>
              <a:t> </a:t>
            </a:r>
            <a:r>
              <a:rPr sz="2000" spc="-50" dirty="0">
                <a:latin typeface="Calibri"/>
                <a:cs typeface="Calibri"/>
              </a:rPr>
              <a:t>e </a:t>
            </a:r>
            <a:r>
              <a:rPr sz="2000" dirty="0">
                <a:latin typeface="Calibri"/>
                <a:cs typeface="Calibri"/>
              </a:rPr>
              <a:t>del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Decreto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Legislativo</a:t>
            </a:r>
            <a:r>
              <a:rPr sz="2000" b="1" spc="-7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n.83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del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17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giugno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2022</a:t>
            </a:r>
            <a:r>
              <a:rPr sz="2000" dirty="0">
                <a:latin typeface="Calibri"/>
                <a:cs typeface="Calibri"/>
              </a:rPr>
              <a:t>,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in</a:t>
            </a:r>
            <a:r>
              <a:rPr sz="2000" b="1" spc="-8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cui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oggi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con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lievi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modifiche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rispetto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quanto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già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previsto </a:t>
            </a:r>
            <a:r>
              <a:rPr sz="2000" dirty="0">
                <a:latin typeface="Calibri"/>
                <a:cs typeface="Calibri"/>
              </a:rPr>
              <a:t>nell’originario</a:t>
            </a:r>
            <a:r>
              <a:rPr sz="2000" spc="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D.L.</a:t>
            </a:r>
            <a:r>
              <a:rPr sz="2000" spc="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118/2021,</a:t>
            </a:r>
            <a:r>
              <a:rPr sz="2000" spc="114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è</a:t>
            </a:r>
            <a:r>
              <a:rPr sz="2000" b="1" spc="8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stata</a:t>
            </a:r>
            <a:r>
              <a:rPr sz="2000" b="1" spc="7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inserita</a:t>
            </a:r>
            <a:r>
              <a:rPr sz="2000" b="1" spc="8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la</a:t>
            </a:r>
            <a:r>
              <a:rPr sz="2000" b="1" spc="7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composizione</a:t>
            </a:r>
            <a:r>
              <a:rPr sz="2000" b="1" spc="10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negoziata</a:t>
            </a:r>
            <a:r>
              <a:rPr sz="2000" dirty="0">
                <a:latin typeface="Calibri"/>
                <a:cs typeface="Calibri"/>
              </a:rPr>
              <a:t>,</a:t>
            </a:r>
            <a:r>
              <a:rPr sz="2000" spc="7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nel</a:t>
            </a:r>
            <a:r>
              <a:rPr sz="2000" b="1" spc="9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Titolo</a:t>
            </a:r>
            <a:r>
              <a:rPr sz="2000" b="1" spc="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II,</a:t>
            </a:r>
            <a:r>
              <a:rPr sz="2000" b="1" spc="9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Capo</a:t>
            </a:r>
            <a:r>
              <a:rPr sz="2000" b="1" spc="11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</a:t>
            </a:r>
            <a:r>
              <a:rPr sz="2000" b="1" spc="7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agli</a:t>
            </a:r>
            <a:r>
              <a:rPr sz="2000" b="1" spc="7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artt.</a:t>
            </a:r>
            <a:r>
              <a:rPr sz="2000" b="1" spc="8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12</a:t>
            </a:r>
            <a:r>
              <a:rPr sz="2000" b="1" spc="85" dirty="0">
                <a:latin typeface="Calibri"/>
                <a:cs typeface="Calibri"/>
              </a:rPr>
              <a:t> </a:t>
            </a:r>
            <a:r>
              <a:rPr sz="2000" b="1" spc="-50" dirty="0">
                <a:latin typeface="Calibri"/>
                <a:cs typeface="Calibri"/>
              </a:rPr>
              <a:t>e </a:t>
            </a:r>
            <a:r>
              <a:rPr sz="2000" b="1" spc="-10" dirty="0">
                <a:latin typeface="Calibri"/>
                <a:cs typeface="Calibri"/>
              </a:rPr>
              <a:t>segg..</a:t>
            </a:r>
            <a:endParaRPr sz="2000" dirty="0">
              <a:latin typeface="Calibri"/>
              <a:cs typeface="Calibri"/>
            </a:endParaRPr>
          </a:p>
          <a:p>
            <a:pPr marL="12700" marR="87630" indent="162560">
              <a:lnSpc>
                <a:spcPct val="110000"/>
              </a:lnSpc>
              <a:spcBef>
                <a:spcPts val="409"/>
              </a:spcBef>
              <a:buFont typeface="Calibri"/>
              <a:buChar char="-"/>
              <a:tabLst>
                <a:tab pos="175260" algn="l"/>
              </a:tabLst>
            </a:pPr>
            <a:r>
              <a:rPr sz="2000" b="1" dirty="0">
                <a:latin typeface="Calibri"/>
                <a:cs typeface="Calibri"/>
              </a:rPr>
              <a:t>Decreto</a:t>
            </a:r>
            <a:r>
              <a:rPr sz="2000" b="1" spc="3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Dirigenziale</a:t>
            </a:r>
            <a:r>
              <a:rPr sz="2000" b="1" spc="3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del</a:t>
            </a:r>
            <a:r>
              <a:rPr sz="2000" b="1" spc="3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Ministero</a:t>
            </a:r>
            <a:r>
              <a:rPr sz="2000" b="1" spc="38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della</a:t>
            </a:r>
            <a:r>
              <a:rPr sz="2000" b="1" spc="3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Giustizia</a:t>
            </a:r>
            <a:r>
              <a:rPr sz="2000" b="1" spc="3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del</a:t>
            </a:r>
            <a:r>
              <a:rPr sz="2000" b="1" spc="3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28/9/2021</a:t>
            </a:r>
            <a:r>
              <a:rPr sz="2000" dirty="0">
                <a:latin typeface="Calibri"/>
                <a:cs typeface="Calibri"/>
              </a:rPr>
              <a:t>,</a:t>
            </a:r>
            <a:r>
              <a:rPr sz="2000" spc="40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così</a:t>
            </a:r>
            <a:r>
              <a:rPr sz="2000" b="1" spc="3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come</a:t>
            </a:r>
            <a:r>
              <a:rPr sz="2000" b="1" spc="3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aggiornato</a:t>
            </a:r>
            <a:r>
              <a:rPr sz="2000" b="1" spc="39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dal</a:t>
            </a:r>
            <a:r>
              <a:rPr sz="2000" b="1" spc="37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decreto Dirigenziale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del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Ministero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della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Giustizia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del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21/3/2023.</a:t>
            </a:r>
            <a:endParaRPr sz="2000" dirty="0">
              <a:latin typeface="Calibri"/>
              <a:cs typeface="Calibri"/>
            </a:endParaRPr>
          </a:p>
          <a:p>
            <a:pPr marL="120650" indent="-107950" algn="just">
              <a:lnSpc>
                <a:spcPct val="100000"/>
              </a:lnSpc>
              <a:spcBef>
                <a:spcPts val="1100"/>
              </a:spcBef>
              <a:buFont typeface="Calibri"/>
              <a:buChar char="-"/>
              <a:tabLst>
                <a:tab pos="120650" algn="l"/>
              </a:tabLst>
            </a:pPr>
            <a:r>
              <a:rPr sz="2000" b="1" spc="-10" dirty="0">
                <a:latin typeface="Calibri"/>
                <a:cs typeface="Calibri"/>
              </a:rPr>
              <a:t>Decreto</a:t>
            </a:r>
            <a:r>
              <a:rPr sz="2000" b="1" spc="-7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Legge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n.13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del</a:t>
            </a:r>
            <a:r>
              <a:rPr sz="2000" b="1" spc="-7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24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febbraio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2023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c.d.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“PNRR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3”.</a:t>
            </a:r>
            <a:endParaRPr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74700" y="865123"/>
            <a:ext cx="9601199" cy="532350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218440" algn="ctr">
              <a:lnSpc>
                <a:spcPct val="100000"/>
              </a:lnSpc>
              <a:spcBef>
                <a:spcPts val="95"/>
              </a:spcBef>
            </a:pPr>
            <a:r>
              <a:rPr dirty="0">
                <a:latin typeface="Calibri"/>
                <a:cs typeface="Calibri"/>
              </a:rPr>
              <a:t>LE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MISURE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PREMIALI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(ART.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25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bis</a:t>
            </a:r>
            <a:r>
              <a:rPr spc="-6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CCII)</a:t>
            </a:r>
            <a:endParaRPr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55"/>
              </a:spcBef>
            </a:pPr>
            <a:endParaRPr dirty="0">
              <a:latin typeface="Calibri"/>
              <a:cs typeface="Calibri"/>
            </a:endParaRPr>
          </a:p>
          <a:p>
            <a:pPr marL="241300" marR="12065" indent="-228600" algn="just">
              <a:lnSpc>
                <a:spcPct val="110000"/>
              </a:lnSpc>
              <a:buSzPct val="62500"/>
              <a:buFont typeface="Symbol"/>
              <a:buChar char=""/>
              <a:tabLst>
                <a:tab pos="241300" algn="l"/>
              </a:tabLst>
            </a:pPr>
            <a:r>
              <a:rPr u="sng" dirty="0">
                <a:latin typeface="Calibri"/>
                <a:cs typeface="Calibri"/>
              </a:rPr>
              <a:t>riduzione</a:t>
            </a:r>
            <a:r>
              <a:rPr u="sng" spc="240" dirty="0">
                <a:latin typeface="Calibri"/>
                <a:cs typeface="Calibri"/>
              </a:rPr>
              <a:t> </a:t>
            </a:r>
            <a:r>
              <a:rPr u="sng" dirty="0">
                <a:latin typeface="Calibri"/>
                <a:cs typeface="Calibri"/>
              </a:rPr>
              <a:t>del</a:t>
            </a:r>
            <a:r>
              <a:rPr u="sng" spc="265" dirty="0">
                <a:latin typeface="Calibri"/>
                <a:cs typeface="Calibri"/>
              </a:rPr>
              <a:t> </a:t>
            </a:r>
            <a:r>
              <a:rPr u="sng" dirty="0">
                <a:latin typeface="Calibri"/>
                <a:cs typeface="Calibri"/>
              </a:rPr>
              <a:t>tasso</a:t>
            </a:r>
            <a:r>
              <a:rPr u="sng" spc="245" dirty="0">
                <a:latin typeface="Calibri"/>
                <a:cs typeface="Calibri"/>
              </a:rPr>
              <a:t> </a:t>
            </a:r>
            <a:r>
              <a:rPr u="sng" dirty="0">
                <a:latin typeface="Calibri"/>
                <a:cs typeface="Calibri"/>
              </a:rPr>
              <a:t>di</a:t>
            </a:r>
            <a:r>
              <a:rPr u="sng" spc="260" dirty="0">
                <a:latin typeface="Calibri"/>
                <a:cs typeface="Calibri"/>
              </a:rPr>
              <a:t> </a:t>
            </a:r>
            <a:r>
              <a:rPr u="sng" dirty="0">
                <a:latin typeface="Calibri"/>
                <a:cs typeface="Calibri"/>
              </a:rPr>
              <a:t>interesse</a:t>
            </a:r>
            <a:r>
              <a:rPr spc="254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sui</a:t>
            </a:r>
            <a:r>
              <a:rPr spc="2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debiti</a:t>
            </a:r>
            <a:r>
              <a:rPr spc="25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tributari</a:t>
            </a:r>
            <a:r>
              <a:rPr spc="2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in</a:t>
            </a:r>
            <a:r>
              <a:rPr spc="2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misura</a:t>
            </a:r>
            <a:r>
              <a:rPr spc="254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legale</a:t>
            </a:r>
            <a:r>
              <a:rPr spc="25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con</a:t>
            </a:r>
            <a:r>
              <a:rPr spc="2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decorrenza</a:t>
            </a:r>
            <a:r>
              <a:rPr spc="26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dall’accettazione </a:t>
            </a:r>
            <a:r>
              <a:rPr spc="-20" dirty="0">
                <a:latin typeface="Calibri"/>
                <a:cs typeface="Calibri"/>
              </a:rPr>
              <a:t>dell’incarico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da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parte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dell’esperto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fino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conclusione</a:t>
            </a:r>
            <a:r>
              <a:rPr spc="-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della</a:t>
            </a:r>
            <a:r>
              <a:rPr spc="-5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composizione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negoziata;</a:t>
            </a:r>
            <a:endParaRPr dirty="0">
              <a:latin typeface="Calibri"/>
              <a:cs typeface="Calibri"/>
            </a:endParaRPr>
          </a:p>
          <a:p>
            <a:pPr marL="241300" marR="12700" indent="-228600" algn="just">
              <a:lnSpc>
                <a:spcPct val="110100"/>
              </a:lnSpc>
              <a:spcBef>
                <a:spcPts val="595"/>
              </a:spcBef>
              <a:buSzPct val="62500"/>
              <a:buFont typeface="Symbol"/>
              <a:buChar char=""/>
              <a:tabLst>
                <a:tab pos="241300" algn="l"/>
              </a:tabLst>
            </a:pPr>
            <a:r>
              <a:rPr u="sng" dirty="0">
                <a:latin typeface="Calibri"/>
                <a:cs typeface="Calibri"/>
              </a:rPr>
              <a:t>riduzione</a:t>
            </a:r>
            <a:r>
              <a:rPr u="sng" spc="-20" dirty="0">
                <a:latin typeface="Calibri"/>
                <a:cs typeface="Calibri"/>
              </a:rPr>
              <a:t> </a:t>
            </a:r>
            <a:r>
              <a:rPr u="sng" dirty="0">
                <a:latin typeface="Calibri"/>
                <a:cs typeface="Calibri"/>
              </a:rPr>
              <a:t>delle</a:t>
            </a:r>
            <a:r>
              <a:rPr u="sng" spc="-5" dirty="0">
                <a:latin typeface="Calibri"/>
                <a:cs typeface="Calibri"/>
              </a:rPr>
              <a:t> </a:t>
            </a:r>
            <a:r>
              <a:rPr u="sng" dirty="0">
                <a:latin typeface="Calibri"/>
                <a:cs typeface="Calibri"/>
              </a:rPr>
              <a:t>sanzioni</a:t>
            </a:r>
            <a:r>
              <a:rPr u="sng" spc="-5" dirty="0">
                <a:latin typeface="Calibri"/>
                <a:cs typeface="Calibri"/>
              </a:rPr>
              <a:t> </a:t>
            </a:r>
            <a:r>
              <a:rPr u="sng" dirty="0">
                <a:latin typeface="Calibri"/>
                <a:cs typeface="Calibri"/>
              </a:rPr>
              <a:t>tributarie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se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il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termine di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pagamento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scade</a:t>
            </a:r>
            <a:r>
              <a:rPr spc="-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dopo</a:t>
            </a:r>
            <a:r>
              <a:rPr spc="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la</a:t>
            </a:r>
            <a:r>
              <a:rPr spc="-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presentazione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dell’istanza</a:t>
            </a:r>
            <a:r>
              <a:rPr spc="-5" dirty="0">
                <a:latin typeface="Calibri"/>
                <a:cs typeface="Calibri"/>
              </a:rPr>
              <a:t> </a:t>
            </a:r>
            <a:r>
              <a:rPr spc="-25" dirty="0">
                <a:latin typeface="Calibri"/>
                <a:cs typeface="Calibri"/>
              </a:rPr>
              <a:t>di </a:t>
            </a:r>
            <a:r>
              <a:rPr dirty="0">
                <a:latin typeface="Calibri"/>
                <a:cs typeface="Calibri"/>
              </a:rPr>
              <a:t>accesso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alla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spc="-20" dirty="0">
                <a:latin typeface="Calibri"/>
                <a:cs typeface="Calibri"/>
              </a:rPr>
              <a:t>composizione</a:t>
            </a:r>
            <a:r>
              <a:rPr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negoziata;</a:t>
            </a:r>
            <a:endParaRPr dirty="0">
              <a:latin typeface="Calibri"/>
              <a:cs typeface="Calibri"/>
            </a:endParaRPr>
          </a:p>
          <a:p>
            <a:pPr marL="241300" marR="5080" indent="-228600" algn="just">
              <a:lnSpc>
                <a:spcPct val="110000"/>
              </a:lnSpc>
              <a:spcBef>
                <a:spcPts val="600"/>
              </a:spcBef>
              <a:buSzPct val="62500"/>
              <a:buFont typeface="Symbol"/>
              <a:buChar char=""/>
              <a:tabLst>
                <a:tab pos="241300" algn="l"/>
              </a:tabLst>
            </a:pPr>
            <a:r>
              <a:rPr dirty="0">
                <a:latin typeface="Calibri"/>
                <a:cs typeface="Calibri"/>
              </a:rPr>
              <a:t>possibile</a:t>
            </a:r>
            <a:r>
              <a:rPr spc="10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stipula</a:t>
            </a:r>
            <a:r>
              <a:rPr spc="1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con</a:t>
            </a:r>
            <a:r>
              <a:rPr spc="1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l’Agenzia</a:t>
            </a:r>
            <a:r>
              <a:rPr spc="1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delle</a:t>
            </a:r>
            <a:r>
              <a:rPr spc="1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Entrate</a:t>
            </a:r>
            <a:r>
              <a:rPr spc="1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di</a:t>
            </a:r>
            <a:r>
              <a:rPr spc="1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un</a:t>
            </a:r>
            <a:r>
              <a:rPr spc="135" dirty="0">
                <a:latin typeface="Calibri"/>
                <a:cs typeface="Calibri"/>
              </a:rPr>
              <a:t> </a:t>
            </a:r>
            <a:r>
              <a:rPr dirty="0">
                <a:highlight>
                  <a:srgbClr val="FFFF00"/>
                </a:highlight>
                <a:latin typeface="Calibri"/>
                <a:cs typeface="Calibri"/>
              </a:rPr>
              <a:t>piano</a:t>
            </a:r>
            <a:r>
              <a:rPr spc="125" dirty="0">
                <a:highlight>
                  <a:srgbClr val="FFFF00"/>
                </a:highlight>
                <a:latin typeface="Calibri"/>
                <a:cs typeface="Calibri"/>
              </a:rPr>
              <a:t> </a:t>
            </a:r>
            <a:r>
              <a:rPr dirty="0">
                <a:highlight>
                  <a:srgbClr val="FFFF00"/>
                </a:highlight>
                <a:latin typeface="Calibri"/>
                <a:cs typeface="Calibri"/>
              </a:rPr>
              <a:t>di</a:t>
            </a:r>
            <a:r>
              <a:rPr spc="135" dirty="0">
                <a:highlight>
                  <a:srgbClr val="FFFF00"/>
                </a:highlight>
                <a:latin typeface="Calibri"/>
                <a:cs typeface="Calibri"/>
              </a:rPr>
              <a:t> </a:t>
            </a:r>
            <a:r>
              <a:rPr dirty="0">
                <a:highlight>
                  <a:srgbClr val="FFFF00"/>
                </a:highlight>
                <a:latin typeface="Calibri"/>
                <a:cs typeface="Calibri"/>
              </a:rPr>
              <a:t>rateizzazione</a:t>
            </a:r>
            <a:r>
              <a:rPr spc="135" dirty="0">
                <a:highlight>
                  <a:srgbClr val="FFFF00"/>
                </a:highlight>
                <a:latin typeface="Calibri"/>
                <a:cs typeface="Calibri"/>
              </a:rPr>
              <a:t> </a:t>
            </a:r>
            <a:r>
              <a:rPr dirty="0">
                <a:highlight>
                  <a:srgbClr val="FFFF00"/>
                </a:highlight>
                <a:latin typeface="Calibri"/>
                <a:cs typeface="Calibri"/>
              </a:rPr>
              <a:t>sino</a:t>
            </a:r>
            <a:r>
              <a:rPr spc="130" dirty="0">
                <a:highlight>
                  <a:srgbClr val="FFFF00"/>
                </a:highlight>
                <a:latin typeface="Calibri"/>
                <a:cs typeface="Calibri"/>
              </a:rPr>
              <a:t> </a:t>
            </a:r>
            <a:r>
              <a:rPr dirty="0">
                <a:highlight>
                  <a:srgbClr val="FFFF00"/>
                </a:highlight>
                <a:latin typeface="Calibri"/>
                <a:cs typeface="Calibri"/>
              </a:rPr>
              <a:t>a</a:t>
            </a:r>
            <a:r>
              <a:rPr spc="125" dirty="0">
                <a:highlight>
                  <a:srgbClr val="FFFF00"/>
                </a:highlight>
                <a:latin typeface="Calibri"/>
                <a:cs typeface="Calibri"/>
              </a:rPr>
              <a:t> </a:t>
            </a:r>
            <a:r>
              <a:rPr dirty="0">
                <a:highlight>
                  <a:srgbClr val="FFFF00"/>
                </a:highlight>
                <a:latin typeface="Calibri"/>
                <a:cs typeface="Calibri"/>
              </a:rPr>
              <a:t>120</a:t>
            </a:r>
            <a:r>
              <a:rPr spc="135" dirty="0">
                <a:highlight>
                  <a:srgbClr val="FFFF00"/>
                </a:highlight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rate</a:t>
            </a:r>
            <a:r>
              <a:rPr spc="1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per</a:t>
            </a:r>
            <a:r>
              <a:rPr spc="1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le</a:t>
            </a:r>
            <a:r>
              <a:rPr spc="13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somme dovute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non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versate</a:t>
            </a:r>
            <a:r>
              <a:rPr spc="-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titolo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di</a:t>
            </a:r>
            <a:r>
              <a:rPr spc="-25" dirty="0">
                <a:latin typeface="Calibri"/>
                <a:cs typeface="Calibri"/>
              </a:rPr>
              <a:t> </a:t>
            </a:r>
            <a:r>
              <a:rPr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imposte</a:t>
            </a:r>
            <a:r>
              <a:rPr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sul</a:t>
            </a:r>
            <a:r>
              <a:rPr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reddito</a:t>
            </a:r>
            <a:r>
              <a:rPr spc="-10" dirty="0">
                <a:latin typeface="Calibri"/>
                <a:cs typeface="Calibri"/>
              </a:rPr>
              <a:t>,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sulle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ritenute</a:t>
            </a:r>
            <a:r>
              <a:rPr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alla</a:t>
            </a:r>
            <a:r>
              <a:rPr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fonte</a:t>
            </a:r>
            <a:r>
              <a:rPr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operate</a:t>
            </a:r>
            <a:r>
              <a:rPr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</a:t>
            </a:r>
            <a:r>
              <a:rPr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qualità</a:t>
            </a:r>
            <a:r>
              <a:rPr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</a:t>
            </a:r>
            <a:r>
              <a:rPr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sostituto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</a:t>
            </a:r>
            <a:r>
              <a:rPr u="sng" spc="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imposta</a:t>
            </a:r>
            <a:r>
              <a:rPr dirty="0">
                <a:latin typeface="Calibri"/>
                <a:cs typeface="Calibri"/>
              </a:rPr>
              <a:t>,</a:t>
            </a:r>
            <a:r>
              <a:rPr spc="5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sul</a:t>
            </a:r>
            <a:r>
              <a:rPr spc="55" dirty="0"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valore</a:t>
            </a:r>
            <a:r>
              <a:rPr u="sng" spc="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aggiunto</a:t>
            </a:r>
            <a:r>
              <a:rPr spc="5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(I.v.a.),</a:t>
            </a:r>
            <a:r>
              <a:rPr spc="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su</a:t>
            </a:r>
            <a:r>
              <a:rPr spc="5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quello</a:t>
            </a:r>
            <a:r>
              <a:rPr spc="50" dirty="0"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regionale</a:t>
            </a:r>
            <a:r>
              <a:rPr u="sng" spc="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riguardante</a:t>
            </a:r>
            <a:r>
              <a:rPr u="sng" spc="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le</a:t>
            </a:r>
            <a:r>
              <a:rPr u="sng" spc="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attività</a:t>
            </a:r>
            <a:r>
              <a:rPr u="sng" spc="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produttive</a:t>
            </a:r>
            <a:r>
              <a:rPr spc="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non</a:t>
            </a:r>
            <a:r>
              <a:rPr spc="5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ancora </a:t>
            </a:r>
            <a:r>
              <a:rPr dirty="0">
                <a:latin typeface="Calibri"/>
                <a:cs typeface="Calibri"/>
              </a:rPr>
              <a:t>iscritte</a:t>
            </a:r>
            <a:r>
              <a:rPr spc="-5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</a:t>
            </a:r>
            <a:r>
              <a:rPr spc="-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ruolo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relativi</a:t>
            </a:r>
            <a:r>
              <a:rPr spc="-6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accessori;</a:t>
            </a:r>
            <a:endParaRPr dirty="0">
              <a:latin typeface="Calibri"/>
              <a:cs typeface="Calibri"/>
            </a:endParaRPr>
          </a:p>
          <a:p>
            <a:pPr marL="240665" indent="-227965" algn="just">
              <a:lnSpc>
                <a:spcPct val="100000"/>
              </a:lnSpc>
              <a:spcBef>
                <a:spcPts val="795"/>
              </a:spcBef>
              <a:buSzPct val="62500"/>
              <a:buFont typeface="Symbol"/>
              <a:buChar char=""/>
              <a:tabLst>
                <a:tab pos="240665" algn="l"/>
              </a:tabLst>
            </a:pPr>
            <a:r>
              <a:rPr dirty="0">
                <a:latin typeface="Calibri"/>
                <a:cs typeface="Calibri"/>
              </a:rPr>
              <a:t>non</a:t>
            </a:r>
            <a:r>
              <a:rPr spc="29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incorrere</a:t>
            </a:r>
            <a:r>
              <a:rPr spc="30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nel</a:t>
            </a:r>
            <a:r>
              <a:rPr spc="29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rischio</a:t>
            </a:r>
            <a:r>
              <a:rPr spc="30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di</a:t>
            </a:r>
            <a:r>
              <a:rPr spc="30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condanne</a:t>
            </a:r>
            <a:r>
              <a:rPr spc="29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per</a:t>
            </a:r>
            <a:r>
              <a:rPr spc="29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reati</a:t>
            </a:r>
            <a:r>
              <a:rPr spc="30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di</a:t>
            </a:r>
            <a:r>
              <a:rPr spc="28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bancarotta</a:t>
            </a:r>
            <a:r>
              <a:rPr spc="29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fraudolenta</a:t>
            </a:r>
            <a:r>
              <a:rPr spc="30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</a:t>
            </a:r>
            <a:r>
              <a:rPr spc="29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semplice</a:t>
            </a:r>
            <a:r>
              <a:rPr spc="290" dirty="0">
                <a:latin typeface="Calibri"/>
                <a:cs typeface="Calibri"/>
              </a:rPr>
              <a:t> </a:t>
            </a:r>
            <a:r>
              <a:rPr dirty="0" err="1">
                <a:latin typeface="Calibri"/>
                <a:cs typeface="Calibri"/>
              </a:rPr>
              <a:t>nei</a:t>
            </a:r>
            <a:r>
              <a:rPr spc="295" dirty="0">
                <a:latin typeface="Calibri"/>
                <a:cs typeface="Calibri"/>
              </a:rPr>
              <a:t> </a:t>
            </a:r>
            <a:r>
              <a:rPr spc="-10" dirty="0" err="1">
                <a:latin typeface="Calibri"/>
                <a:cs typeface="Calibri"/>
              </a:rPr>
              <a:t>confronti</a:t>
            </a:r>
            <a:r>
              <a:rPr lang="it-IT" dirty="0">
                <a:latin typeface="Calibri"/>
                <a:cs typeface="Calibri"/>
              </a:rPr>
              <a:t> </a:t>
            </a:r>
            <a:r>
              <a:rPr spc="-10" dirty="0" err="1">
                <a:latin typeface="Calibri"/>
                <a:cs typeface="Calibri"/>
              </a:rPr>
              <a:t>dell’imprenditore</a:t>
            </a:r>
            <a:r>
              <a:rPr spc="-10" dirty="0">
                <a:latin typeface="Calibri"/>
                <a:cs typeface="Calibri"/>
              </a:rPr>
              <a:t>,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per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atti</a:t>
            </a:r>
            <a:r>
              <a:rPr spc="-5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pagamenti</a:t>
            </a:r>
            <a:r>
              <a:rPr spc="-5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effettuati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nel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rispetto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piano</a:t>
            </a:r>
            <a:r>
              <a:rPr spc="-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di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risanamento;</a:t>
            </a:r>
            <a:endParaRPr dirty="0">
              <a:latin typeface="Calibri"/>
              <a:cs typeface="Calibri"/>
            </a:endParaRPr>
          </a:p>
          <a:p>
            <a:pPr marL="240665" indent="-227965" algn="just">
              <a:lnSpc>
                <a:spcPct val="100000"/>
              </a:lnSpc>
              <a:spcBef>
                <a:spcPts val="910"/>
              </a:spcBef>
              <a:buSzPct val="62500"/>
              <a:buFont typeface="Symbol"/>
              <a:buChar char=""/>
              <a:tabLst>
                <a:tab pos="240665" algn="l"/>
              </a:tabLst>
            </a:pPr>
            <a:r>
              <a:rPr dirty="0">
                <a:latin typeface="Calibri"/>
                <a:cs typeface="Calibri"/>
              </a:rPr>
              <a:t>esonero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da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azione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spc="-20" dirty="0">
                <a:latin typeface="Calibri"/>
                <a:cs typeface="Calibri"/>
              </a:rPr>
              <a:t>revocatoria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per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atti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pagamenti</a:t>
            </a:r>
            <a:r>
              <a:rPr spc="-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effettuati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nel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rispetto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piano</a:t>
            </a:r>
            <a:r>
              <a:rPr spc="-5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di</a:t>
            </a:r>
            <a:r>
              <a:rPr spc="-5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risanamento;</a:t>
            </a:r>
            <a:endParaRPr dirty="0">
              <a:latin typeface="Calibri"/>
              <a:cs typeface="Calibri"/>
            </a:endParaRPr>
          </a:p>
          <a:p>
            <a:pPr marL="241300" marR="13970" indent="-228600" algn="just">
              <a:lnSpc>
                <a:spcPct val="110000"/>
              </a:lnSpc>
              <a:spcBef>
                <a:spcPts val="495"/>
              </a:spcBef>
              <a:buSzPct val="62500"/>
              <a:buFont typeface="Symbol"/>
              <a:buChar char=""/>
              <a:tabLst>
                <a:tab pos="241300" algn="l"/>
              </a:tabLst>
            </a:pPr>
            <a:r>
              <a:rPr dirty="0">
                <a:latin typeface="Calibri"/>
                <a:cs typeface="Calibri"/>
              </a:rPr>
              <a:t>sono</a:t>
            </a:r>
            <a:r>
              <a:rPr spc="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fatti</a:t>
            </a:r>
            <a:r>
              <a:rPr spc="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salvi</a:t>
            </a:r>
            <a:r>
              <a:rPr spc="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gli</a:t>
            </a:r>
            <a:r>
              <a:rPr spc="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effetti</a:t>
            </a:r>
            <a:r>
              <a:rPr spc="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degli</a:t>
            </a:r>
            <a:r>
              <a:rPr spc="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atti</a:t>
            </a:r>
            <a:r>
              <a:rPr spc="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autorizzati</a:t>
            </a:r>
            <a:r>
              <a:rPr spc="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dal</a:t>
            </a:r>
            <a:r>
              <a:rPr spc="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Tribunale,</a:t>
            </a:r>
            <a:r>
              <a:rPr spc="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in</a:t>
            </a:r>
            <a:r>
              <a:rPr spc="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caso</a:t>
            </a:r>
            <a:r>
              <a:rPr spc="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di</a:t>
            </a:r>
            <a:r>
              <a:rPr spc="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esito</a:t>
            </a:r>
            <a:r>
              <a:rPr spc="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negativo</a:t>
            </a:r>
            <a:r>
              <a:rPr spc="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della</a:t>
            </a:r>
            <a:r>
              <a:rPr spc="2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composizione, </a:t>
            </a:r>
            <a:r>
              <a:rPr dirty="0">
                <a:latin typeface="Calibri"/>
                <a:cs typeface="Calibri"/>
              </a:rPr>
              <a:t>ove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successivamente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si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acceda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alle</a:t>
            </a:r>
            <a:r>
              <a:rPr spc="-8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procedure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fallimentari.</a:t>
            </a:r>
            <a:endParaRPr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679" y="865123"/>
            <a:ext cx="9035415" cy="511922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2865" algn="ctr">
              <a:lnSpc>
                <a:spcPct val="100000"/>
              </a:lnSpc>
              <a:spcBef>
                <a:spcPts val="95"/>
              </a:spcBef>
            </a:pPr>
            <a:r>
              <a:rPr sz="2400" spc="-20" dirty="0">
                <a:latin typeface="Calibri"/>
                <a:cs typeface="Calibri"/>
              </a:rPr>
              <a:t>CONCLUSIONE</a:t>
            </a:r>
            <a:r>
              <a:rPr sz="2400" spc="2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DELL’INCARICO</a:t>
            </a:r>
            <a:r>
              <a:rPr sz="2400" spc="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DELL’ESPERTO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55"/>
              </a:spcBef>
            </a:pPr>
            <a:endParaRPr sz="2400" dirty="0">
              <a:latin typeface="Calibri"/>
              <a:cs typeface="Calibri"/>
            </a:endParaRPr>
          </a:p>
          <a:p>
            <a:pPr marL="12700" marR="5080" algn="just">
              <a:lnSpc>
                <a:spcPct val="110000"/>
              </a:lnSpc>
            </a:pPr>
            <a:r>
              <a:rPr sz="2400" dirty="0">
                <a:latin typeface="Calibri"/>
                <a:cs typeface="Calibri"/>
              </a:rPr>
              <a:t>La</a:t>
            </a:r>
            <a:r>
              <a:rPr sz="2400" spc="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procedura</a:t>
            </a:r>
            <a:r>
              <a:rPr sz="2400" spc="8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si</a:t>
            </a:r>
            <a:r>
              <a:rPr sz="2400" b="1" spc="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conclude</a:t>
            </a:r>
            <a:r>
              <a:rPr sz="2400" b="1" spc="8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con</a:t>
            </a:r>
            <a:r>
              <a:rPr sz="2400" b="1" spc="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il</a:t>
            </a:r>
            <a:r>
              <a:rPr sz="2400" b="1" spc="3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deposito</a:t>
            </a:r>
            <a:r>
              <a:rPr sz="2400" b="1" spc="7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della</a:t>
            </a:r>
            <a:r>
              <a:rPr sz="2400" b="1" spc="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relazione</a:t>
            </a:r>
            <a:r>
              <a:rPr sz="2400" b="1" spc="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finale</a:t>
            </a:r>
            <a:r>
              <a:rPr sz="2400" b="1" spc="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dell’esperto</a:t>
            </a:r>
            <a:r>
              <a:rPr sz="2400" b="1" spc="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sugli</a:t>
            </a:r>
            <a:r>
              <a:rPr sz="2400" spc="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esiti</a:t>
            </a:r>
            <a:r>
              <a:rPr sz="2400" spc="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delle</a:t>
            </a:r>
            <a:r>
              <a:rPr sz="2400" spc="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negoziazioni</a:t>
            </a:r>
            <a:r>
              <a:rPr sz="2400" spc="5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che </a:t>
            </a:r>
            <a:r>
              <a:rPr sz="2400" dirty="0">
                <a:latin typeface="Calibri"/>
                <a:cs typeface="Calibri"/>
              </a:rPr>
              <a:t>possono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avere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seguenti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sviluppi: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75"/>
              </a:spcBef>
            </a:pPr>
            <a:endParaRPr sz="2400" dirty="0">
              <a:latin typeface="Calibri"/>
              <a:cs typeface="Calibri"/>
            </a:endParaRPr>
          </a:p>
          <a:p>
            <a:pPr marL="918844" indent="-227965">
              <a:lnSpc>
                <a:spcPct val="100000"/>
              </a:lnSpc>
              <a:buChar char="-"/>
              <a:tabLst>
                <a:tab pos="918844" algn="l"/>
              </a:tabLst>
            </a:pPr>
            <a:r>
              <a:rPr sz="24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archiviazione</a:t>
            </a:r>
            <a:r>
              <a:rPr sz="2400" spc="-7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iniziale</a:t>
            </a:r>
            <a:r>
              <a:rPr sz="2400" spc="-9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della</a:t>
            </a:r>
            <a:r>
              <a:rPr sz="2400" spc="-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procedura</a:t>
            </a:r>
            <a:r>
              <a:rPr sz="2400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con</a:t>
            </a:r>
            <a:r>
              <a:rPr sz="2400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mancato</a:t>
            </a:r>
            <a:r>
              <a:rPr sz="2400" b="1" spc="-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avvio</a:t>
            </a:r>
            <a:r>
              <a:rPr sz="2400" b="1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delle</a:t>
            </a:r>
            <a:r>
              <a:rPr sz="2400" spc="-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trattative</a:t>
            </a:r>
            <a:endParaRPr sz="2400" dirty="0">
              <a:latin typeface="Calibri"/>
              <a:cs typeface="Calibri"/>
            </a:endParaRPr>
          </a:p>
          <a:p>
            <a:pPr marL="918844" indent="-227965">
              <a:lnSpc>
                <a:spcPct val="100000"/>
              </a:lnSpc>
              <a:spcBef>
                <a:spcPts val="805"/>
              </a:spcBef>
              <a:buChar char="-"/>
              <a:tabLst>
                <a:tab pos="918844" algn="l"/>
              </a:tabLst>
            </a:pPr>
            <a:r>
              <a:rPr sz="24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apertura</a:t>
            </a:r>
            <a:r>
              <a:rPr sz="2400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</a:t>
            </a:r>
            <a:r>
              <a:rPr sz="2400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svolgimento</a:t>
            </a:r>
            <a:r>
              <a:rPr sz="2400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delle</a:t>
            </a:r>
            <a:r>
              <a:rPr sz="2400" spc="-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trattative</a:t>
            </a:r>
            <a:r>
              <a:rPr sz="2400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che</a:t>
            </a:r>
            <a:r>
              <a:rPr sz="2400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si</a:t>
            </a:r>
            <a:r>
              <a:rPr sz="2400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concludono</a:t>
            </a:r>
            <a:r>
              <a:rPr sz="2400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con</a:t>
            </a:r>
            <a:r>
              <a:rPr sz="2400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esito</a:t>
            </a:r>
            <a:r>
              <a:rPr sz="2400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positivo</a:t>
            </a:r>
            <a:endParaRPr sz="2400" dirty="0">
              <a:latin typeface="Calibri"/>
              <a:cs typeface="Calibri"/>
            </a:endParaRPr>
          </a:p>
          <a:p>
            <a:pPr marL="918844" indent="-227965">
              <a:lnSpc>
                <a:spcPct val="100000"/>
              </a:lnSpc>
              <a:spcBef>
                <a:spcPts val="805"/>
              </a:spcBef>
              <a:buChar char="-"/>
              <a:tabLst>
                <a:tab pos="918844" algn="l"/>
              </a:tabLst>
            </a:pPr>
            <a:r>
              <a:rPr sz="24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apertura</a:t>
            </a:r>
            <a:r>
              <a:rPr sz="2400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</a:t>
            </a:r>
            <a:r>
              <a:rPr sz="2400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svolgimento</a:t>
            </a:r>
            <a:r>
              <a:rPr sz="2400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delle</a:t>
            </a:r>
            <a:r>
              <a:rPr sz="2400" spc="-7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trattative</a:t>
            </a:r>
            <a:r>
              <a:rPr sz="2400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che</a:t>
            </a:r>
            <a:r>
              <a:rPr sz="2400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si</a:t>
            </a:r>
            <a:r>
              <a:rPr sz="2400" spc="-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concludono</a:t>
            </a:r>
            <a:r>
              <a:rPr sz="2400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con</a:t>
            </a:r>
            <a:r>
              <a:rPr sz="2400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esito</a:t>
            </a:r>
            <a:r>
              <a:rPr sz="2400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negativo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679" y="865123"/>
            <a:ext cx="9108440" cy="497354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635" algn="ctr">
              <a:lnSpc>
                <a:spcPct val="100000"/>
              </a:lnSpc>
              <a:spcBef>
                <a:spcPts val="95"/>
              </a:spcBef>
            </a:pPr>
            <a:r>
              <a:rPr sz="2000" dirty="0">
                <a:latin typeface="Calibri"/>
                <a:cs typeface="Calibri"/>
              </a:rPr>
              <a:t>ESITO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POSITIVO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DELLE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TRATTATIVE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3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POSSIBILI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SOLUZIONI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ADOTTARE</a:t>
            </a:r>
            <a:endParaRPr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345"/>
              </a:spcBef>
            </a:pPr>
            <a:endParaRPr sz="20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Conclusione</a:t>
            </a:r>
            <a:r>
              <a:rPr sz="2000" spc="9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della</a:t>
            </a:r>
            <a:r>
              <a:rPr sz="2000" spc="8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procedura</a:t>
            </a:r>
            <a:r>
              <a:rPr sz="2000" spc="9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con</a:t>
            </a:r>
            <a:r>
              <a:rPr sz="2000" spc="9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il</a:t>
            </a:r>
            <a:r>
              <a:rPr sz="2000" spc="95" dirty="0">
                <a:latin typeface="Calibri"/>
                <a:cs typeface="Calibri"/>
              </a:rPr>
              <a:t>  </a:t>
            </a:r>
            <a:r>
              <a:rPr sz="2000" b="1" dirty="0">
                <a:latin typeface="Calibri"/>
                <a:cs typeface="Calibri"/>
              </a:rPr>
              <a:t>raggiungimento</a:t>
            </a:r>
            <a:r>
              <a:rPr sz="2000" b="1" spc="95" dirty="0">
                <a:latin typeface="Calibri"/>
                <a:cs typeface="Calibri"/>
              </a:rPr>
              <a:t>  </a:t>
            </a:r>
            <a:r>
              <a:rPr sz="2000" b="1" dirty="0">
                <a:latin typeface="Calibri"/>
                <a:cs typeface="Calibri"/>
              </a:rPr>
              <a:t>di</a:t>
            </a:r>
            <a:r>
              <a:rPr sz="2000" b="1" spc="95" dirty="0">
                <a:latin typeface="Calibri"/>
                <a:cs typeface="Calibri"/>
              </a:rPr>
              <a:t>  </a:t>
            </a:r>
            <a:r>
              <a:rPr sz="2000" b="1" dirty="0">
                <a:latin typeface="Calibri"/>
                <a:cs typeface="Calibri"/>
              </a:rPr>
              <a:t>un</a:t>
            </a:r>
            <a:r>
              <a:rPr sz="2000" b="1" spc="90" dirty="0">
                <a:latin typeface="Calibri"/>
                <a:cs typeface="Calibri"/>
              </a:rPr>
              <a:t>  </a:t>
            </a:r>
            <a:r>
              <a:rPr sz="2000" b="1" dirty="0">
                <a:latin typeface="Calibri"/>
                <a:cs typeface="Calibri"/>
              </a:rPr>
              <a:t>accordo</a:t>
            </a:r>
            <a:r>
              <a:rPr sz="2000" b="1" spc="105" dirty="0">
                <a:latin typeface="Calibri"/>
                <a:cs typeface="Calibri"/>
              </a:rPr>
              <a:t>  </a:t>
            </a:r>
            <a:r>
              <a:rPr sz="2000" b="1" dirty="0">
                <a:latin typeface="Calibri"/>
                <a:cs typeface="Calibri"/>
              </a:rPr>
              <a:t>con</a:t>
            </a:r>
            <a:r>
              <a:rPr sz="2000" b="1" spc="90" dirty="0">
                <a:latin typeface="Calibri"/>
                <a:cs typeface="Calibri"/>
              </a:rPr>
              <a:t>  </a:t>
            </a:r>
            <a:r>
              <a:rPr sz="2000" b="1" dirty="0">
                <a:latin typeface="Calibri"/>
                <a:cs typeface="Calibri"/>
              </a:rPr>
              <a:t>i</a:t>
            </a:r>
            <a:r>
              <a:rPr sz="2000" b="1" spc="90" dirty="0">
                <a:latin typeface="Calibri"/>
                <a:cs typeface="Calibri"/>
              </a:rPr>
              <a:t>  </a:t>
            </a:r>
            <a:r>
              <a:rPr sz="2000" b="1" dirty="0">
                <a:latin typeface="Calibri"/>
                <a:cs typeface="Calibri"/>
              </a:rPr>
              <a:t>creditori</a:t>
            </a:r>
            <a:r>
              <a:rPr sz="2000" b="1" spc="9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volto</a:t>
            </a:r>
            <a:r>
              <a:rPr sz="2000" spc="9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al</a:t>
            </a:r>
            <a:r>
              <a:rPr sz="2000" spc="95" dirty="0">
                <a:latin typeface="Calibri"/>
                <a:cs typeface="Calibri"/>
              </a:rPr>
              <a:t>  </a:t>
            </a:r>
            <a:r>
              <a:rPr sz="2000" spc="-10" dirty="0" err="1">
                <a:latin typeface="Calibri"/>
                <a:cs typeface="Calibri"/>
              </a:rPr>
              <a:t>recupero</a:t>
            </a:r>
            <a:r>
              <a:rPr lang="it-IT" sz="2000" dirty="0">
                <a:latin typeface="Calibri"/>
                <a:cs typeface="Calibri"/>
              </a:rPr>
              <a:t> </a:t>
            </a:r>
            <a:r>
              <a:rPr sz="2000" spc="-10" dirty="0" err="1">
                <a:latin typeface="Calibri"/>
                <a:cs typeface="Calibri"/>
              </a:rPr>
              <a:t>dell’equilibrio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economico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dell’impresa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mediante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scelta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tra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3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soluzioni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previste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dall’art.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23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del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CCII:</a:t>
            </a:r>
            <a:endParaRPr lang="it-IT" sz="2000" spc="-1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195"/>
              </a:spcBef>
            </a:pPr>
            <a:endParaRPr sz="2000" dirty="0">
              <a:latin typeface="Calibri"/>
              <a:cs typeface="Calibri"/>
            </a:endParaRPr>
          </a:p>
          <a:p>
            <a:pPr marL="372110" marR="9525" indent="-228600" algn="just">
              <a:lnSpc>
                <a:spcPct val="110100"/>
              </a:lnSpc>
              <a:spcBef>
                <a:spcPts val="595"/>
              </a:spcBef>
              <a:buFont typeface="Calibri"/>
              <a:buChar char="-"/>
              <a:tabLst>
                <a:tab pos="372110" algn="l"/>
              </a:tabLst>
            </a:pPr>
            <a:r>
              <a:rPr sz="2000" b="1" dirty="0">
                <a:latin typeface="Calibri"/>
                <a:cs typeface="Calibri"/>
              </a:rPr>
              <a:t>concludere</a:t>
            </a:r>
            <a:r>
              <a:rPr sz="2000" b="1" spc="229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un</a:t>
            </a:r>
            <a:r>
              <a:rPr sz="2000" b="1" spc="2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contratto,</a:t>
            </a:r>
            <a:r>
              <a:rPr sz="2000" b="1" spc="2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con</a:t>
            </a:r>
            <a:r>
              <a:rPr sz="2000" b="1" spc="229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uno</a:t>
            </a:r>
            <a:r>
              <a:rPr sz="2000" b="1" spc="2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</a:t>
            </a:r>
            <a:r>
              <a:rPr sz="2000" b="1" spc="229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più</a:t>
            </a:r>
            <a:r>
              <a:rPr sz="2000" b="1" spc="229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creditori,</a:t>
            </a:r>
            <a:r>
              <a:rPr sz="2000" b="1" spc="2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se,</a:t>
            </a:r>
            <a:r>
              <a:rPr sz="2000" spc="2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secondo</a:t>
            </a:r>
            <a:r>
              <a:rPr sz="2000" spc="229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</a:t>
            </a:r>
            <a:r>
              <a:rPr sz="2000" spc="229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relazione</a:t>
            </a:r>
            <a:r>
              <a:rPr sz="2000" spc="229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dell’esperto,</a:t>
            </a:r>
            <a:r>
              <a:rPr sz="2000" spc="2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è</a:t>
            </a:r>
            <a:r>
              <a:rPr sz="2000" spc="2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idoneo</a:t>
            </a:r>
            <a:r>
              <a:rPr sz="2000" spc="21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ad </a:t>
            </a:r>
            <a:r>
              <a:rPr sz="2000" dirty="0">
                <a:latin typeface="Calibri"/>
                <a:cs typeface="Calibri"/>
              </a:rPr>
              <a:t>assicurare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continuità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aziendale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per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periodo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non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inferiore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due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anni;</a:t>
            </a:r>
            <a:endParaRPr sz="2000" dirty="0">
              <a:latin typeface="Calibri"/>
              <a:cs typeface="Calibri"/>
            </a:endParaRPr>
          </a:p>
          <a:p>
            <a:pPr marL="372110" marR="8255" indent="-228600" algn="just">
              <a:lnSpc>
                <a:spcPct val="110000"/>
              </a:lnSpc>
              <a:spcBef>
                <a:spcPts val="600"/>
              </a:spcBef>
              <a:buFont typeface="Calibri"/>
              <a:buChar char="-"/>
              <a:tabLst>
                <a:tab pos="372110" algn="l"/>
              </a:tabLst>
            </a:pPr>
            <a:r>
              <a:rPr sz="2000" b="1" dirty="0">
                <a:latin typeface="Calibri"/>
                <a:cs typeface="Calibri"/>
              </a:rPr>
              <a:t>concludere</a:t>
            </a:r>
            <a:r>
              <a:rPr sz="2000" b="1" spc="1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una</a:t>
            </a:r>
            <a:r>
              <a:rPr sz="2000" b="1" spc="1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convenzione</a:t>
            </a:r>
            <a:r>
              <a:rPr sz="2000" b="1" spc="1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di</a:t>
            </a:r>
            <a:r>
              <a:rPr sz="2000" b="1" spc="1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moratoria</a:t>
            </a:r>
            <a:r>
              <a:rPr sz="2000" b="1" spc="1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avente</a:t>
            </a:r>
            <a:r>
              <a:rPr sz="2000" spc="1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ad</a:t>
            </a:r>
            <a:r>
              <a:rPr sz="2000" spc="1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oggetto</a:t>
            </a:r>
            <a:r>
              <a:rPr sz="2000" spc="1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</a:t>
            </a:r>
            <a:r>
              <a:rPr sz="2000" spc="1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dilazione</a:t>
            </a:r>
            <a:r>
              <a:rPr sz="2000" spc="1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delle</a:t>
            </a:r>
            <a:r>
              <a:rPr sz="2000" spc="1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scadenze</a:t>
            </a:r>
            <a:r>
              <a:rPr sz="2000" spc="1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dei</a:t>
            </a:r>
            <a:r>
              <a:rPr sz="2000" spc="1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crediti,</a:t>
            </a:r>
            <a:r>
              <a:rPr sz="2000" spc="14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la </a:t>
            </a:r>
            <a:r>
              <a:rPr sz="2000" dirty="0">
                <a:latin typeface="Calibri"/>
                <a:cs typeface="Calibri"/>
              </a:rPr>
              <a:t>rinuncia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agli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atti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sospensione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delle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azioni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esecutive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conservative,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nonché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ogni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altra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misura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che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non </a:t>
            </a:r>
            <a:r>
              <a:rPr sz="2000" dirty="0">
                <a:latin typeface="Calibri"/>
                <a:cs typeface="Calibri"/>
              </a:rPr>
              <a:t>comporti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rinuncia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credito;</a:t>
            </a:r>
            <a:endParaRPr sz="2000" dirty="0">
              <a:latin typeface="Calibri"/>
              <a:cs typeface="Calibri"/>
            </a:endParaRPr>
          </a:p>
          <a:p>
            <a:pPr marL="372110" marR="13970" indent="-228600" algn="just">
              <a:lnSpc>
                <a:spcPct val="110200"/>
              </a:lnSpc>
              <a:spcBef>
                <a:spcPts val="600"/>
              </a:spcBef>
              <a:buFont typeface="Calibri"/>
              <a:buChar char="-"/>
              <a:tabLst>
                <a:tab pos="372110" algn="l"/>
              </a:tabLst>
            </a:pPr>
            <a:r>
              <a:rPr sz="2000" b="1" spc="-10" dirty="0">
                <a:latin typeface="Calibri"/>
                <a:cs typeface="Calibri"/>
              </a:rPr>
              <a:t>concludere</a:t>
            </a:r>
            <a:r>
              <a:rPr sz="2000" b="1" dirty="0">
                <a:latin typeface="Calibri"/>
                <a:cs typeface="Calibri"/>
              </a:rPr>
              <a:t> un</a:t>
            </a:r>
            <a:r>
              <a:rPr sz="2000" b="1" spc="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accordo</a:t>
            </a:r>
            <a:r>
              <a:rPr sz="2000" b="1" spc="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sottoscritto</a:t>
            </a:r>
            <a:r>
              <a:rPr sz="2000" b="1" spc="1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dall’imprenditore,</a:t>
            </a:r>
            <a:r>
              <a:rPr sz="2000" b="1" spc="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dai</a:t>
            </a:r>
            <a:r>
              <a:rPr sz="2000" b="1" spc="1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creditori e</a:t>
            </a:r>
            <a:r>
              <a:rPr sz="2000" b="1" spc="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dall’esperto</a:t>
            </a:r>
            <a:r>
              <a:rPr sz="2000" b="1" spc="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che</a:t>
            </a:r>
            <a:r>
              <a:rPr sz="2000" b="1" spc="1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non</a:t>
            </a:r>
            <a:r>
              <a:rPr sz="2000" b="1" spc="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sarà </a:t>
            </a:r>
            <a:r>
              <a:rPr sz="2000" b="1" spc="-10" dirty="0">
                <a:latin typeface="Calibri"/>
                <a:cs typeface="Calibri"/>
              </a:rPr>
              <a:t>soggetto </a:t>
            </a:r>
            <a:r>
              <a:rPr sz="2000" b="1" dirty="0">
                <a:latin typeface="Calibri"/>
                <a:cs typeface="Calibri"/>
              </a:rPr>
              <a:t>ad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azione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revocatoria.</a:t>
            </a:r>
            <a:endParaRPr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9579" y="865123"/>
            <a:ext cx="9190990" cy="46177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3175" algn="ctr">
              <a:lnSpc>
                <a:spcPct val="100000"/>
              </a:lnSpc>
              <a:spcBef>
                <a:spcPts val="95"/>
              </a:spcBef>
            </a:pPr>
            <a:r>
              <a:rPr sz="2400" dirty="0">
                <a:latin typeface="Calibri"/>
                <a:cs typeface="Calibri"/>
              </a:rPr>
              <a:t>IL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CONTRATTO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PER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ASSICURARE</a:t>
            </a:r>
            <a:r>
              <a:rPr sz="2400" dirty="0">
                <a:latin typeface="Calibri"/>
                <a:cs typeface="Calibri"/>
              </a:rPr>
              <a:t> LA</a:t>
            </a:r>
            <a:r>
              <a:rPr sz="2400" spc="-20" dirty="0">
                <a:latin typeface="Calibri"/>
                <a:cs typeface="Calibri"/>
              </a:rPr>
              <a:t> CONTINUITA’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AZIENDALE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55"/>
              </a:spcBef>
            </a:pPr>
            <a:endParaRPr sz="2400" dirty="0">
              <a:latin typeface="Calibri"/>
              <a:cs typeface="Calibri"/>
            </a:endParaRPr>
          </a:p>
          <a:p>
            <a:pPr marL="50800" marR="51435" algn="just">
              <a:lnSpc>
                <a:spcPct val="110000"/>
              </a:lnSpc>
            </a:pPr>
            <a:r>
              <a:rPr sz="2400" b="1" dirty="0">
                <a:latin typeface="Calibri"/>
                <a:cs typeface="Calibri"/>
              </a:rPr>
              <a:t>art.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23</a:t>
            </a:r>
            <a:r>
              <a:rPr sz="2400" b="1" spc="-1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comma</a:t>
            </a:r>
            <a:r>
              <a:rPr sz="2400" b="1" spc="-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1</a:t>
            </a:r>
            <a:r>
              <a:rPr sz="2400" b="1" spc="-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lett.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a)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del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CCII</a:t>
            </a:r>
            <a:r>
              <a:rPr sz="2400" b="1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(che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produce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gli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effetti delle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misure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premiali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cui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all’art.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25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bis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comma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1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del </a:t>
            </a:r>
            <a:r>
              <a:rPr sz="2400" spc="-10" dirty="0">
                <a:latin typeface="Calibri"/>
                <a:cs typeface="Calibri"/>
              </a:rPr>
              <a:t>CCII):</a:t>
            </a:r>
            <a:endParaRPr sz="2400" dirty="0">
              <a:latin typeface="Calibri"/>
              <a:cs typeface="Calibri"/>
            </a:endParaRPr>
          </a:p>
          <a:p>
            <a:pPr marL="50800" marR="43180" algn="just">
              <a:lnSpc>
                <a:spcPct val="110000"/>
              </a:lnSpc>
              <a:spcBef>
                <a:spcPts val="600"/>
              </a:spcBef>
            </a:pPr>
            <a:r>
              <a:rPr sz="2400" dirty="0">
                <a:latin typeface="Calibri"/>
                <a:cs typeface="Calibri"/>
              </a:rPr>
              <a:t>la</a:t>
            </a:r>
            <a:r>
              <a:rPr sz="2400" spc="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prima</a:t>
            </a:r>
            <a:r>
              <a:rPr sz="2400" spc="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ipotesi</a:t>
            </a:r>
            <a:r>
              <a:rPr sz="2400" spc="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risolutiva</a:t>
            </a:r>
            <a:r>
              <a:rPr sz="2400" spc="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del</a:t>
            </a:r>
            <a:r>
              <a:rPr sz="2400" spc="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superamento</a:t>
            </a:r>
            <a:r>
              <a:rPr sz="2400" spc="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della</a:t>
            </a:r>
            <a:r>
              <a:rPr sz="2400" spc="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situazione</a:t>
            </a:r>
            <a:r>
              <a:rPr sz="2400" spc="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</a:t>
            </a:r>
            <a:r>
              <a:rPr sz="2400" spc="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crisi</a:t>
            </a:r>
            <a:r>
              <a:rPr sz="2400" spc="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</a:t>
            </a:r>
            <a:r>
              <a:rPr sz="2400" spc="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un’impresa</a:t>
            </a:r>
            <a:r>
              <a:rPr sz="2400" spc="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è</a:t>
            </a:r>
            <a:r>
              <a:rPr sz="2400" spc="3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il</a:t>
            </a:r>
            <a:r>
              <a:rPr sz="2400" b="1" spc="3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contratto</a:t>
            </a:r>
            <a:r>
              <a:rPr sz="2400" b="1" spc="3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per</a:t>
            </a:r>
            <a:r>
              <a:rPr sz="2400" b="1" spc="2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assicurare </a:t>
            </a:r>
            <a:r>
              <a:rPr sz="2400" b="1" dirty="0">
                <a:latin typeface="Calibri"/>
                <a:cs typeface="Calibri"/>
              </a:rPr>
              <a:t>la</a:t>
            </a:r>
            <a:r>
              <a:rPr sz="2400" b="1" spc="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continuità</a:t>
            </a:r>
            <a:r>
              <a:rPr sz="2400" b="1" spc="7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aziendale</a:t>
            </a:r>
            <a:r>
              <a:rPr sz="2400" dirty="0">
                <a:latin typeface="Calibri"/>
                <a:cs typeface="Calibri"/>
              </a:rPr>
              <a:t>,</a:t>
            </a:r>
            <a:r>
              <a:rPr sz="2400" spc="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che</a:t>
            </a:r>
            <a:r>
              <a:rPr sz="2400" spc="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consiste</a:t>
            </a:r>
            <a:r>
              <a:rPr sz="2400" spc="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un</a:t>
            </a:r>
            <a:r>
              <a:rPr sz="2400" b="1" spc="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accordo</a:t>
            </a:r>
            <a:r>
              <a:rPr sz="2400" b="1" spc="9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tra</a:t>
            </a:r>
            <a:r>
              <a:rPr sz="2400" b="1" spc="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</a:t>
            </a:r>
            <a:r>
              <a:rPr sz="2400" b="1" spc="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soggetti</a:t>
            </a:r>
            <a:r>
              <a:rPr sz="2400" b="1" spc="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interessati</a:t>
            </a:r>
            <a:r>
              <a:rPr sz="2400" b="1" spc="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che</a:t>
            </a:r>
            <a:r>
              <a:rPr sz="2400" spc="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porta</a:t>
            </a:r>
            <a:r>
              <a:rPr sz="2400" spc="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alla</a:t>
            </a:r>
            <a:r>
              <a:rPr sz="2400" spc="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decisione</a:t>
            </a:r>
            <a:r>
              <a:rPr sz="2400" spc="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</a:t>
            </a:r>
            <a:r>
              <a:rPr sz="2400" i="1" dirty="0">
                <a:latin typeface="Calibri"/>
                <a:cs typeface="Calibri"/>
              </a:rPr>
              <a:t>:</a:t>
            </a:r>
            <a:r>
              <a:rPr sz="2400" i="1" spc="65" dirty="0">
                <a:latin typeface="Calibri"/>
                <a:cs typeface="Calibri"/>
              </a:rPr>
              <a:t> </a:t>
            </a:r>
            <a:r>
              <a:rPr sz="2400" i="1" spc="-20" dirty="0">
                <a:latin typeface="Calibri"/>
                <a:cs typeface="Calibri"/>
              </a:rPr>
              <a:t>“[…] </a:t>
            </a:r>
            <a:r>
              <a:rPr sz="2400" i="1" dirty="0">
                <a:latin typeface="Calibri"/>
                <a:cs typeface="Calibri"/>
              </a:rPr>
              <a:t>concludere</a:t>
            </a:r>
            <a:r>
              <a:rPr sz="2400" i="1" spc="2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un</a:t>
            </a:r>
            <a:r>
              <a:rPr sz="2400" i="1" spc="1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contratto,</a:t>
            </a:r>
            <a:r>
              <a:rPr sz="2400" i="1" spc="35" dirty="0">
                <a:latin typeface="Calibri"/>
                <a:cs typeface="Calibri"/>
              </a:rPr>
              <a:t> </a:t>
            </a:r>
            <a:r>
              <a:rPr sz="2400" b="1" i="1" dirty="0">
                <a:latin typeface="Calibri"/>
                <a:cs typeface="Calibri"/>
              </a:rPr>
              <a:t>con</a:t>
            </a:r>
            <a:r>
              <a:rPr sz="2400" b="1" i="1" spc="35" dirty="0">
                <a:latin typeface="Calibri"/>
                <a:cs typeface="Calibri"/>
              </a:rPr>
              <a:t> </a:t>
            </a:r>
            <a:r>
              <a:rPr sz="2400" b="1" i="1" dirty="0">
                <a:latin typeface="Calibri"/>
                <a:cs typeface="Calibri"/>
              </a:rPr>
              <a:t>uno</a:t>
            </a:r>
            <a:r>
              <a:rPr sz="2400" b="1" i="1" spc="30" dirty="0">
                <a:latin typeface="Calibri"/>
                <a:cs typeface="Calibri"/>
              </a:rPr>
              <a:t> </a:t>
            </a:r>
            <a:r>
              <a:rPr sz="2400" b="1" i="1" dirty="0">
                <a:latin typeface="Calibri"/>
                <a:cs typeface="Calibri"/>
              </a:rPr>
              <a:t>o</a:t>
            </a:r>
            <a:r>
              <a:rPr sz="2400" b="1" i="1" spc="25" dirty="0">
                <a:latin typeface="Calibri"/>
                <a:cs typeface="Calibri"/>
              </a:rPr>
              <a:t> </a:t>
            </a:r>
            <a:r>
              <a:rPr sz="2400" b="1" i="1" dirty="0">
                <a:latin typeface="Calibri"/>
                <a:cs typeface="Calibri"/>
              </a:rPr>
              <a:t>più</a:t>
            </a:r>
            <a:r>
              <a:rPr sz="2400" b="1" i="1" baseline="10416" dirty="0">
                <a:latin typeface="Calibri"/>
                <a:cs typeface="Calibri"/>
              </a:rPr>
              <a:t>̀</a:t>
            </a:r>
            <a:r>
              <a:rPr sz="2400" b="1" i="1" spc="89" baseline="10416" dirty="0">
                <a:latin typeface="Calibri"/>
                <a:cs typeface="Calibri"/>
              </a:rPr>
              <a:t> </a:t>
            </a:r>
            <a:r>
              <a:rPr sz="2400" b="1" i="1" dirty="0">
                <a:latin typeface="Calibri"/>
                <a:cs typeface="Calibri"/>
              </a:rPr>
              <a:t>creditori</a:t>
            </a:r>
            <a:r>
              <a:rPr sz="2400" i="1" dirty="0">
                <a:latin typeface="Calibri"/>
                <a:cs typeface="Calibri"/>
              </a:rPr>
              <a:t>,</a:t>
            </a:r>
            <a:r>
              <a:rPr sz="2400" i="1" spc="1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che</a:t>
            </a:r>
            <a:r>
              <a:rPr sz="2400" i="1" spc="2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produce</a:t>
            </a:r>
            <a:r>
              <a:rPr sz="2400" i="1" spc="3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gli</a:t>
            </a:r>
            <a:r>
              <a:rPr sz="2400" i="1" spc="2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effetti</a:t>
            </a:r>
            <a:r>
              <a:rPr sz="2400" i="1" spc="1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di</a:t>
            </a:r>
            <a:r>
              <a:rPr sz="2400" i="1" spc="2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cui</a:t>
            </a:r>
            <a:r>
              <a:rPr sz="2400" i="1" spc="3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all’articolo</a:t>
            </a:r>
            <a:r>
              <a:rPr sz="2400" i="1" spc="1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25</a:t>
            </a:r>
            <a:r>
              <a:rPr sz="2400" i="1" spc="1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bis,</a:t>
            </a:r>
            <a:r>
              <a:rPr sz="2400" i="1" spc="2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comma</a:t>
            </a:r>
            <a:r>
              <a:rPr sz="2400" i="1" spc="3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1,</a:t>
            </a:r>
            <a:r>
              <a:rPr sz="2400" i="1" spc="10" dirty="0">
                <a:latin typeface="Calibri"/>
                <a:cs typeface="Calibri"/>
              </a:rPr>
              <a:t> </a:t>
            </a:r>
            <a:r>
              <a:rPr sz="2400" i="1" spc="-25" dirty="0">
                <a:latin typeface="Calibri"/>
                <a:cs typeface="Calibri"/>
              </a:rPr>
              <a:t>se, </a:t>
            </a:r>
            <a:r>
              <a:rPr sz="2400" i="1" dirty="0">
                <a:latin typeface="Calibri"/>
                <a:cs typeface="Calibri"/>
              </a:rPr>
              <a:t>secondo</a:t>
            </a:r>
            <a:r>
              <a:rPr sz="2400" i="1" spc="-2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la</a:t>
            </a:r>
            <a:r>
              <a:rPr sz="2400" i="1" spc="-2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relazione</a:t>
            </a:r>
            <a:r>
              <a:rPr sz="2400" i="1" spc="-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dell’esperto</a:t>
            </a:r>
            <a:r>
              <a:rPr sz="2400" i="1" spc="-1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di</a:t>
            </a:r>
            <a:r>
              <a:rPr sz="2400" i="1" spc="-1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cui</a:t>
            </a:r>
            <a:r>
              <a:rPr sz="2400" i="1" spc="-1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all’articolo</a:t>
            </a:r>
            <a:r>
              <a:rPr sz="2400" i="1" spc="-1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17,</a:t>
            </a:r>
            <a:r>
              <a:rPr sz="2400" i="1" spc="-1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comma</a:t>
            </a:r>
            <a:r>
              <a:rPr sz="2400" i="1" spc="-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8,</a:t>
            </a:r>
            <a:r>
              <a:rPr sz="2400" i="1" spc="-15" dirty="0">
                <a:latin typeface="Calibri"/>
                <a:cs typeface="Calibri"/>
              </a:rPr>
              <a:t> </a:t>
            </a:r>
            <a:r>
              <a:rPr sz="24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è</a:t>
            </a:r>
            <a:r>
              <a:rPr sz="2400" i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idoneo ad</a:t>
            </a:r>
            <a:r>
              <a:rPr sz="2400" i="1" u="sng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assicurare</a:t>
            </a:r>
            <a:r>
              <a:rPr sz="2400" i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la</a:t>
            </a:r>
            <a:r>
              <a:rPr sz="2400" i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continuità</a:t>
            </a:r>
            <a:r>
              <a:rPr sz="2400" i="1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i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aziendale</a:t>
            </a:r>
            <a:r>
              <a:rPr sz="2400" i="1" spc="-10" dirty="0">
                <a:latin typeface="Calibri"/>
                <a:cs typeface="Calibri"/>
              </a:rPr>
              <a:t> </a:t>
            </a:r>
            <a:r>
              <a:rPr sz="24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per</a:t>
            </a:r>
            <a:r>
              <a:rPr sz="2400" i="1" u="sng" spc="-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un</a:t>
            </a:r>
            <a:r>
              <a:rPr sz="2400" i="1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periodo</a:t>
            </a:r>
            <a:r>
              <a:rPr sz="2400" i="1"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non</a:t>
            </a:r>
            <a:r>
              <a:rPr sz="2400" i="1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inferiore</a:t>
            </a:r>
            <a:r>
              <a:rPr sz="2400" i="1" u="sng" spc="-8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</a:t>
            </a:r>
            <a:r>
              <a:rPr sz="2400" i="1" u="sng" spc="-6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due</a:t>
            </a:r>
            <a:r>
              <a:rPr sz="2400" i="1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anni</a:t>
            </a:r>
            <a:r>
              <a:rPr sz="2400" i="1" spc="-20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[…]”</a:t>
            </a:r>
            <a:r>
              <a:rPr sz="2400" b="1" spc="-10" dirty="0">
                <a:latin typeface="Calibri"/>
                <a:cs typeface="Calibri"/>
              </a:rPr>
              <a:t>.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7100" y="1498600"/>
            <a:ext cx="9108440" cy="433477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Calibri"/>
                <a:cs typeface="Calibri"/>
              </a:rPr>
              <a:t>LA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CONVENZIONE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MORATORIA</a:t>
            </a:r>
            <a:endParaRPr sz="2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60"/>
              </a:spcBef>
            </a:pPr>
            <a:endParaRPr sz="2800" dirty="0">
              <a:latin typeface="Calibri"/>
              <a:cs typeface="Calibri"/>
            </a:endParaRPr>
          </a:p>
          <a:p>
            <a:pPr marL="12700" marR="5080" algn="just">
              <a:lnSpc>
                <a:spcPct val="110000"/>
              </a:lnSpc>
            </a:pPr>
            <a:r>
              <a:rPr sz="2800" dirty="0">
                <a:latin typeface="Calibri"/>
                <a:cs typeface="Calibri"/>
              </a:rPr>
              <a:t>La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convenzione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moratoria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è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la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conclusione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di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un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accordo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tra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l’imprenditore,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anche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non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commerciale,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ed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suoi </a:t>
            </a:r>
            <a:r>
              <a:rPr sz="2800" dirty="0">
                <a:latin typeface="Calibri"/>
                <a:cs typeface="Calibri"/>
              </a:rPr>
              <a:t>creditori,</a:t>
            </a:r>
            <a:r>
              <a:rPr sz="2800" spc="10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con</a:t>
            </a:r>
            <a:r>
              <a:rPr sz="2800" spc="9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cui</a:t>
            </a:r>
            <a:r>
              <a:rPr sz="2800" spc="10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vengono</a:t>
            </a:r>
            <a:r>
              <a:rPr sz="2800" spc="114" dirty="0"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disciplinati</a:t>
            </a:r>
            <a:r>
              <a:rPr sz="2800" spc="10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in</a:t>
            </a:r>
            <a:r>
              <a:rPr sz="2800" spc="1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via</a:t>
            </a:r>
            <a:r>
              <a:rPr sz="2800" spc="1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provvisoria</a:t>
            </a:r>
            <a:r>
              <a:rPr sz="2800" spc="9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gli</a:t>
            </a:r>
            <a:r>
              <a:rPr sz="2800" spc="9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effetti</a:t>
            </a:r>
            <a:r>
              <a:rPr sz="2800" spc="10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della</a:t>
            </a:r>
            <a:r>
              <a:rPr sz="2800" spc="10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crisi</a:t>
            </a:r>
            <a:r>
              <a:rPr sz="2800" spc="10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</a:t>
            </a:r>
            <a:r>
              <a:rPr sz="2800" spc="10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avente</a:t>
            </a:r>
            <a:r>
              <a:rPr sz="2800" spc="1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ad</a:t>
            </a:r>
            <a:r>
              <a:rPr sz="2800" spc="10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oggetto</a:t>
            </a:r>
            <a:r>
              <a:rPr sz="2800" spc="10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la</a:t>
            </a:r>
            <a:r>
              <a:rPr sz="2800" spc="12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dilazione </a:t>
            </a:r>
            <a:r>
              <a:rPr sz="2800" b="1" dirty="0">
                <a:latin typeface="Calibri"/>
                <a:cs typeface="Calibri"/>
              </a:rPr>
              <a:t>delle</a:t>
            </a:r>
            <a:r>
              <a:rPr sz="2800" b="1" spc="6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scadenze</a:t>
            </a:r>
            <a:r>
              <a:rPr sz="2800" b="1" spc="7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dei</a:t>
            </a:r>
            <a:r>
              <a:rPr sz="2800" b="1" spc="7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crediti</a:t>
            </a:r>
            <a:r>
              <a:rPr sz="2800" dirty="0">
                <a:latin typeface="Calibri"/>
                <a:cs typeface="Calibri"/>
              </a:rPr>
              <a:t>,</a:t>
            </a:r>
            <a:r>
              <a:rPr sz="2800" spc="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la</a:t>
            </a:r>
            <a:r>
              <a:rPr sz="2800" spc="8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rinuncia</a:t>
            </a:r>
            <a:r>
              <a:rPr sz="2800" b="1" spc="7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agli</a:t>
            </a:r>
            <a:r>
              <a:rPr sz="2800" b="1" spc="7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atti</a:t>
            </a:r>
            <a:r>
              <a:rPr sz="2800" b="1" spc="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</a:t>
            </a:r>
            <a:r>
              <a:rPr sz="2800" spc="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la</a:t>
            </a:r>
            <a:r>
              <a:rPr sz="2800" spc="6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sospensione</a:t>
            </a:r>
            <a:r>
              <a:rPr sz="2800" b="1" spc="7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delle</a:t>
            </a:r>
            <a:r>
              <a:rPr sz="2800" b="1" spc="6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azioni</a:t>
            </a:r>
            <a:r>
              <a:rPr sz="2800" b="1" spc="8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esecutive</a:t>
            </a:r>
            <a:r>
              <a:rPr sz="2800" b="1" spc="8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6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conservative</a:t>
            </a:r>
            <a:r>
              <a:rPr sz="2800" b="1" spc="9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</a:t>
            </a:r>
            <a:r>
              <a:rPr sz="2800" spc="6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ogni </a:t>
            </a:r>
            <a:r>
              <a:rPr sz="2800" b="1" dirty="0">
                <a:latin typeface="Calibri"/>
                <a:cs typeface="Calibri"/>
              </a:rPr>
              <a:t>altra</a:t>
            </a:r>
            <a:r>
              <a:rPr sz="2800" b="1" spc="-7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misura</a:t>
            </a:r>
            <a:r>
              <a:rPr sz="2800" b="1" spc="-6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che</a:t>
            </a:r>
            <a:r>
              <a:rPr sz="2800" b="1" spc="-5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non</a:t>
            </a:r>
            <a:r>
              <a:rPr sz="2800" b="1" spc="-5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comporti</a:t>
            </a:r>
            <a:r>
              <a:rPr sz="2800" b="1" spc="-5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rinuncia</a:t>
            </a:r>
            <a:r>
              <a:rPr sz="2800" b="1" spc="-4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al</a:t>
            </a:r>
            <a:r>
              <a:rPr sz="2800" b="1" spc="-7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credito</a:t>
            </a:r>
            <a:r>
              <a:rPr sz="2800" spc="-10" dirty="0">
                <a:latin typeface="Calibri"/>
                <a:cs typeface="Calibri"/>
              </a:rPr>
              <a:t>.</a:t>
            </a:r>
            <a:endParaRPr sz="2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679" y="865123"/>
            <a:ext cx="9110345" cy="5303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alibri"/>
                <a:cs typeface="Calibri"/>
              </a:rPr>
              <a:t>L’ACCORDO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CONTROFIRMATO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DALL’ESPERTO </a:t>
            </a:r>
            <a:r>
              <a:rPr sz="2800" dirty="0">
                <a:latin typeface="Calibri"/>
                <a:cs typeface="Calibri"/>
              </a:rPr>
              <a:t>VALEVOLE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COME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PIANO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ATTESTATO</a:t>
            </a:r>
            <a:endParaRPr sz="2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55"/>
              </a:spcBef>
            </a:pPr>
            <a:endParaRPr sz="2800" dirty="0">
              <a:latin typeface="Calibri"/>
              <a:cs typeface="Calibri"/>
            </a:endParaRPr>
          </a:p>
          <a:p>
            <a:pPr marL="12700" marR="5080" algn="just">
              <a:lnSpc>
                <a:spcPct val="110000"/>
              </a:lnSpc>
            </a:pPr>
            <a:r>
              <a:rPr sz="2800" dirty="0">
                <a:latin typeface="Calibri"/>
                <a:cs typeface="Calibri"/>
              </a:rPr>
              <a:t>Produce</a:t>
            </a:r>
            <a:r>
              <a:rPr sz="2800" spc="1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gli</a:t>
            </a:r>
            <a:r>
              <a:rPr sz="2800" spc="1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effetti</a:t>
            </a:r>
            <a:r>
              <a:rPr sz="2800" spc="1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degli</a:t>
            </a:r>
            <a:r>
              <a:rPr sz="2800" spc="1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artt.</a:t>
            </a:r>
            <a:r>
              <a:rPr sz="2800" spc="1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166</a:t>
            </a:r>
            <a:r>
              <a:rPr sz="2800" spc="1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</a:t>
            </a:r>
            <a:r>
              <a:rPr sz="2800" spc="1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324</a:t>
            </a:r>
            <a:r>
              <a:rPr sz="2800" spc="1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del</a:t>
            </a:r>
            <a:r>
              <a:rPr sz="2800" spc="1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CCII</a:t>
            </a:r>
            <a:r>
              <a:rPr sz="2800" spc="1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</a:t>
            </a:r>
            <a:r>
              <a:rPr sz="2800" spc="1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può</a:t>
            </a:r>
            <a:r>
              <a:rPr sz="2800" spc="1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essere</a:t>
            </a:r>
            <a:r>
              <a:rPr sz="2800" spc="1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considerato</a:t>
            </a:r>
            <a:r>
              <a:rPr sz="2800" spc="1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come</a:t>
            </a:r>
            <a:r>
              <a:rPr sz="2800" spc="1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una</a:t>
            </a:r>
            <a:r>
              <a:rPr sz="2800" spc="1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rivalutazione</a:t>
            </a:r>
            <a:r>
              <a:rPr sz="2800" spc="1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del</a:t>
            </a:r>
            <a:r>
              <a:rPr sz="2800" spc="13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piano attestato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disciplinato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dall’art.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56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del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CCII.</a:t>
            </a:r>
            <a:endParaRPr sz="2800" dirty="0">
              <a:latin typeface="Calibri"/>
              <a:cs typeface="Calibri"/>
            </a:endParaRPr>
          </a:p>
          <a:p>
            <a:pPr marL="12700" marR="6350" algn="just">
              <a:lnSpc>
                <a:spcPct val="110100"/>
              </a:lnSpc>
              <a:spcBef>
                <a:spcPts val="595"/>
              </a:spcBef>
            </a:pPr>
            <a:r>
              <a:rPr sz="28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L’istituto</a:t>
            </a:r>
            <a:r>
              <a:rPr sz="2800" spc="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applicativo</a:t>
            </a:r>
            <a:r>
              <a:rPr sz="2800" spc="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risulta</a:t>
            </a:r>
            <a:r>
              <a:rPr sz="2800" spc="6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essere</a:t>
            </a:r>
            <a:r>
              <a:rPr sz="2800" spc="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un</a:t>
            </a:r>
            <a:r>
              <a:rPr sz="2800" spc="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accordo</a:t>
            </a:r>
            <a:r>
              <a:rPr sz="2800" spc="6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sottoscritto</a:t>
            </a:r>
            <a:r>
              <a:rPr sz="2800" b="1" spc="6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dall’imprenditore,</a:t>
            </a:r>
            <a:r>
              <a:rPr sz="2800" spc="7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dai</a:t>
            </a:r>
            <a:r>
              <a:rPr sz="2800" spc="6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creditori</a:t>
            </a:r>
            <a:r>
              <a:rPr sz="2800" spc="8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</a:t>
            </a:r>
            <a:r>
              <a:rPr sz="2800" b="1" spc="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dall’esperto</a:t>
            </a:r>
            <a:r>
              <a:rPr sz="2800" b="1" spc="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che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produce</a:t>
            </a:r>
            <a:r>
              <a:rPr sz="2800" spc="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gli</a:t>
            </a:r>
            <a:r>
              <a:rPr sz="2800" spc="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effetti</a:t>
            </a:r>
            <a:r>
              <a:rPr sz="2800" spc="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dell’esenzione</a:t>
            </a:r>
            <a:r>
              <a:rPr sz="2800" spc="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dalla</a:t>
            </a:r>
            <a:r>
              <a:rPr sz="2800" spc="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revocatoria</a:t>
            </a:r>
            <a:r>
              <a:rPr sz="2800" spc="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degli</a:t>
            </a:r>
            <a:r>
              <a:rPr sz="2800" spc="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atti,</a:t>
            </a:r>
            <a:r>
              <a:rPr sz="2800" spc="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dei</a:t>
            </a:r>
            <a:r>
              <a:rPr sz="2800" spc="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pagamenti</a:t>
            </a:r>
            <a:r>
              <a:rPr sz="2800" spc="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</a:t>
            </a:r>
            <a:r>
              <a:rPr sz="2800" spc="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delle</a:t>
            </a:r>
            <a:r>
              <a:rPr sz="2800" spc="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garanzie</a:t>
            </a:r>
            <a:r>
              <a:rPr sz="2800" spc="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posti</a:t>
            </a:r>
            <a:r>
              <a:rPr sz="2800" spc="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</a:t>
            </a:r>
            <a:r>
              <a:rPr sz="2800" spc="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essere</a:t>
            </a:r>
            <a:r>
              <a:rPr sz="2800" spc="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esecuzione</a:t>
            </a:r>
            <a:r>
              <a:rPr sz="2800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dello</a:t>
            </a:r>
            <a:r>
              <a:rPr sz="2800" spc="-6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stesso</a:t>
            </a:r>
            <a:r>
              <a:rPr sz="2800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accordo,</a:t>
            </a:r>
            <a:r>
              <a:rPr sz="2800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nonché</a:t>
            </a:r>
            <a:r>
              <a:rPr sz="2800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l’esenzione</a:t>
            </a:r>
            <a:r>
              <a:rPr sz="2800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dai</a:t>
            </a:r>
            <a:r>
              <a:rPr sz="2800" spc="-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reati</a:t>
            </a:r>
            <a:r>
              <a:rPr sz="2800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</a:t>
            </a:r>
            <a:r>
              <a:rPr sz="2800" spc="-6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bancarotta</a:t>
            </a:r>
            <a:r>
              <a:rPr sz="2800" spc="-10" dirty="0">
                <a:latin typeface="Calibri"/>
                <a:cs typeface="Calibri"/>
              </a:rPr>
              <a:t>.</a:t>
            </a:r>
            <a:endParaRPr sz="2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9900" y="865123"/>
            <a:ext cx="9753599" cy="5931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200" dirty="0">
                <a:latin typeface="Calibri"/>
                <a:cs typeface="Calibri"/>
              </a:rPr>
              <a:t>ESITO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NEGATIVO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DELLE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TRATTATIVE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E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LE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POSSIBILI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SOLUZIONI</a:t>
            </a:r>
            <a:r>
              <a:rPr sz="2200" spc="-10" dirty="0">
                <a:latin typeface="Calibri"/>
                <a:cs typeface="Calibri"/>
              </a:rPr>
              <a:t> </a:t>
            </a:r>
            <a:endParaRPr lang="it-IT" sz="2200" spc="-1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200" dirty="0">
                <a:latin typeface="Calibri"/>
                <a:cs typeface="Calibri"/>
              </a:rPr>
              <a:t>(ART.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23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COMMA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2°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CCII)</a:t>
            </a: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55"/>
              </a:spcBef>
            </a:pPr>
            <a:endParaRPr sz="2200" dirty="0">
              <a:latin typeface="Calibri"/>
              <a:cs typeface="Calibri"/>
            </a:endParaRPr>
          </a:p>
          <a:p>
            <a:pPr marL="12700" marR="8255" algn="just">
              <a:lnSpc>
                <a:spcPct val="110000"/>
              </a:lnSpc>
            </a:pPr>
            <a:r>
              <a:rPr sz="2200" dirty="0">
                <a:latin typeface="Calibri"/>
                <a:cs typeface="Calibri"/>
              </a:rPr>
              <a:t>Se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all’esito delle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trattative </a:t>
            </a:r>
            <a:r>
              <a:rPr sz="2200" b="1" dirty="0">
                <a:latin typeface="Calibri"/>
                <a:cs typeface="Calibri"/>
              </a:rPr>
              <a:t>non</a:t>
            </a:r>
            <a:r>
              <a:rPr sz="2200" b="1" spc="-1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è </a:t>
            </a:r>
            <a:r>
              <a:rPr sz="2200" dirty="0">
                <a:latin typeface="Calibri"/>
                <a:cs typeface="Calibri"/>
              </a:rPr>
              <a:t>individuata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una</a:t>
            </a:r>
            <a:r>
              <a:rPr sz="2200" spc="-10" dirty="0">
                <a:latin typeface="Calibri"/>
                <a:cs typeface="Calibri"/>
              </a:rPr>
              <a:t> soluzione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tra quelle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di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cui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al comma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1,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l’imprenditore</a:t>
            </a:r>
            <a:r>
              <a:rPr sz="2200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può,</a:t>
            </a:r>
            <a:r>
              <a:rPr sz="2200" u="sng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alternativa</a:t>
            </a:r>
            <a:r>
              <a:rPr sz="2200" spc="-10" dirty="0">
                <a:latin typeface="Calibri"/>
                <a:cs typeface="Calibri"/>
              </a:rPr>
              <a:t>:</a:t>
            </a:r>
            <a:endParaRPr sz="2200" dirty="0">
              <a:latin typeface="Calibri"/>
              <a:cs typeface="Calibri"/>
            </a:endParaRPr>
          </a:p>
          <a:p>
            <a:pPr marL="215900" indent="-203200" algn="just">
              <a:lnSpc>
                <a:spcPct val="100000"/>
              </a:lnSpc>
              <a:spcBef>
                <a:spcPts val="910"/>
              </a:spcBef>
              <a:buAutoNum type="alphaLcParenR"/>
              <a:tabLst>
                <a:tab pos="215900" algn="l"/>
              </a:tabLst>
            </a:pPr>
            <a:r>
              <a:rPr sz="2200" dirty="0">
                <a:latin typeface="Calibri"/>
                <a:cs typeface="Calibri"/>
              </a:rPr>
              <a:t>predisporre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il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piano</a:t>
            </a:r>
            <a:r>
              <a:rPr sz="2200" b="1" spc="-7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attestato</a:t>
            </a:r>
            <a:r>
              <a:rPr sz="2200" b="1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di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risanamento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di</a:t>
            </a:r>
            <a:r>
              <a:rPr sz="2200" spc="-8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cui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all’articolo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56;</a:t>
            </a:r>
            <a:endParaRPr sz="2200" dirty="0">
              <a:latin typeface="Calibri"/>
              <a:cs typeface="Calibri"/>
            </a:endParaRPr>
          </a:p>
          <a:p>
            <a:pPr marL="12700" marR="8890" indent="220345" algn="just">
              <a:lnSpc>
                <a:spcPct val="110000"/>
              </a:lnSpc>
              <a:spcBef>
                <a:spcPts val="495"/>
              </a:spcBef>
              <a:buAutoNum type="alphaLcParenR"/>
              <a:tabLst>
                <a:tab pos="233045" algn="l"/>
              </a:tabLst>
            </a:pPr>
            <a:r>
              <a:rPr sz="2200" dirty="0">
                <a:latin typeface="Calibri"/>
                <a:cs typeface="Calibri"/>
              </a:rPr>
              <a:t>domandare</a:t>
            </a:r>
            <a:r>
              <a:rPr sz="2200" spc="4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l'omologazione</a:t>
            </a:r>
            <a:r>
              <a:rPr sz="2200" b="1" spc="3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di</a:t>
            </a:r>
            <a:r>
              <a:rPr sz="2200" b="1" spc="3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un</a:t>
            </a:r>
            <a:r>
              <a:rPr sz="2200" b="1" spc="2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accordo</a:t>
            </a:r>
            <a:r>
              <a:rPr sz="2200" b="1" spc="4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di</a:t>
            </a:r>
            <a:r>
              <a:rPr sz="2200" b="1" spc="3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ristrutturazione</a:t>
            </a:r>
            <a:r>
              <a:rPr sz="2200" b="1" spc="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dei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debiti</a:t>
            </a:r>
            <a:r>
              <a:rPr sz="2200" spc="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ai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sensi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degli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articoli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57,</a:t>
            </a:r>
            <a:r>
              <a:rPr sz="2200" spc="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60</a:t>
            </a:r>
            <a:r>
              <a:rPr sz="2200" spc="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e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61.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La </a:t>
            </a:r>
            <a:r>
              <a:rPr sz="2200" spc="-10" dirty="0">
                <a:latin typeface="Calibri"/>
                <a:cs typeface="Calibri"/>
              </a:rPr>
              <a:t>percentuale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di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cui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all'articolo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61,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comma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2,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lettera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c),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è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ridotta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al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60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per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cento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se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il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raggiungimento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dell'accordo </a:t>
            </a:r>
            <a:r>
              <a:rPr sz="2200" dirty="0">
                <a:latin typeface="Calibri"/>
                <a:cs typeface="Calibri"/>
              </a:rPr>
              <a:t>risulta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dalla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relazione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finale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dell'esperto;</a:t>
            </a:r>
            <a:endParaRPr sz="2200" dirty="0">
              <a:latin typeface="Calibri"/>
              <a:cs typeface="Calibri"/>
            </a:endParaRPr>
          </a:p>
          <a:p>
            <a:pPr marL="12700" marR="5715" indent="212725" algn="just">
              <a:lnSpc>
                <a:spcPct val="110000"/>
              </a:lnSpc>
              <a:spcBef>
                <a:spcPts val="600"/>
              </a:spcBef>
              <a:buAutoNum type="alphaLcParenR"/>
              <a:tabLst>
                <a:tab pos="225425" algn="l"/>
              </a:tabLst>
            </a:pPr>
            <a:r>
              <a:rPr sz="2200" dirty="0">
                <a:latin typeface="Calibri"/>
                <a:cs typeface="Calibri"/>
              </a:rPr>
              <a:t>proporre</a:t>
            </a:r>
            <a:r>
              <a:rPr sz="2200" spc="1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la</a:t>
            </a:r>
            <a:r>
              <a:rPr sz="2200" spc="15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domanda</a:t>
            </a:r>
            <a:r>
              <a:rPr sz="2200" b="1" spc="15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di</a:t>
            </a:r>
            <a:r>
              <a:rPr sz="2200" b="1" spc="14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concordato</a:t>
            </a:r>
            <a:r>
              <a:rPr sz="2200" b="1" spc="15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semplificato</a:t>
            </a:r>
            <a:r>
              <a:rPr sz="2200" b="1" spc="1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per</a:t>
            </a:r>
            <a:r>
              <a:rPr sz="2200" spc="1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la</a:t>
            </a:r>
            <a:r>
              <a:rPr sz="2200" spc="1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liquidazione</a:t>
            </a:r>
            <a:r>
              <a:rPr sz="2200" spc="1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del</a:t>
            </a:r>
            <a:r>
              <a:rPr sz="2200" spc="1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patrimonio</a:t>
            </a:r>
            <a:r>
              <a:rPr sz="2200" spc="1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di</a:t>
            </a:r>
            <a:r>
              <a:rPr sz="2200" spc="1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cui</a:t>
            </a:r>
            <a:r>
              <a:rPr sz="2200" spc="1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all'articolo</a:t>
            </a:r>
            <a:r>
              <a:rPr sz="2200" spc="155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25- </a:t>
            </a:r>
            <a:r>
              <a:rPr sz="2200" spc="-10" dirty="0">
                <a:latin typeface="Calibri"/>
                <a:cs typeface="Calibri"/>
              </a:rPr>
              <a:t>sexies;</a:t>
            </a:r>
            <a:endParaRPr sz="2200" dirty="0">
              <a:latin typeface="Calibri"/>
              <a:cs typeface="Calibri"/>
            </a:endParaRPr>
          </a:p>
          <a:p>
            <a:pPr marL="12700" marR="5080" indent="201930" algn="just">
              <a:lnSpc>
                <a:spcPct val="110000"/>
              </a:lnSpc>
              <a:spcBef>
                <a:spcPts val="605"/>
              </a:spcBef>
              <a:buAutoNum type="alphaLcParenR"/>
              <a:tabLst>
                <a:tab pos="214629" algn="l"/>
              </a:tabLst>
            </a:pPr>
            <a:r>
              <a:rPr sz="2200" b="1" spc="-20" dirty="0">
                <a:latin typeface="Calibri"/>
                <a:cs typeface="Calibri"/>
              </a:rPr>
              <a:t>accedere</a:t>
            </a:r>
            <a:r>
              <a:rPr sz="2200" b="1" spc="-5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ad</a:t>
            </a:r>
            <a:r>
              <a:rPr sz="2200" b="1" spc="-2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uno</a:t>
            </a:r>
            <a:r>
              <a:rPr sz="2200" b="1" spc="-4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degli</a:t>
            </a:r>
            <a:r>
              <a:rPr sz="2200" b="1" spc="-40" dirty="0">
                <a:latin typeface="Calibri"/>
                <a:cs typeface="Calibri"/>
              </a:rPr>
              <a:t> </a:t>
            </a:r>
            <a:r>
              <a:rPr sz="2200" b="1" spc="-20" dirty="0">
                <a:latin typeface="Calibri"/>
                <a:cs typeface="Calibri"/>
              </a:rPr>
              <a:t>strumenti</a:t>
            </a:r>
            <a:r>
              <a:rPr sz="2200" b="1" spc="-4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di</a:t>
            </a:r>
            <a:r>
              <a:rPr sz="2200" b="1" spc="-25" dirty="0">
                <a:latin typeface="Calibri"/>
                <a:cs typeface="Calibri"/>
              </a:rPr>
              <a:t> </a:t>
            </a:r>
            <a:r>
              <a:rPr sz="2200" b="1" spc="-20" dirty="0">
                <a:latin typeface="Calibri"/>
                <a:cs typeface="Calibri"/>
              </a:rPr>
              <a:t>regolazione</a:t>
            </a:r>
            <a:r>
              <a:rPr sz="2200" b="1" spc="-5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della</a:t>
            </a:r>
            <a:r>
              <a:rPr sz="2200" b="1" spc="-2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crisi</a:t>
            </a:r>
            <a:r>
              <a:rPr sz="2200" b="1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e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dell'insolvenza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disciplinati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dal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CCII.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L'imprenditore agricolo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può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accedere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agli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strumenti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di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cui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all'articolo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30" dirty="0">
                <a:latin typeface="Calibri"/>
                <a:cs typeface="Calibri"/>
              </a:rPr>
              <a:t>25-</a:t>
            </a:r>
            <a:r>
              <a:rPr sz="2200" dirty="0">
                <a:latin typeface="Calibri"/>
                <a:cs typeface="Calibri"/>
              </a:rPr>
              <a:t>quater,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comma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4.</a:t>
            </a:r>
            <a:endParaRPr sz="2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93700" y="355600"/>
            <a:ext cx="9906000" cy="67712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3175" algn="ctr">
              <a:lnSpc>
                <a:spcPct val="100000"/>
              </a:lnSpc>
              <a:spcBef>
                <a:spcPts val="95"/>
              </a:spcBef>
            </a:pPr>
            <a:r>
              <a:rPr dirty="0">
                <a:latin typeface="Calibri"/>
                <a:cs typeface="Calibri"/>
              </a:rPr>
              <a:t>48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–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IL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CONCORDATO</a:t>
            </a:r>
            <a:r>
              <a:rPr spc="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c.d.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spc="-20" dirty="0">
                <a:latin typeface="Calibri"/>
                <a:cs typeface="Calibri"/>
              </a:rPr>
              <a:t>SEMPLIFICATO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(ART.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25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SEXIES</a:t>
            </a:r>
            <a:r>
              <a:rPr spc="-2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CCII)</a:t>
            </a:r>
            <a:endParaRPr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60"/>
              </a:spcBef>
            </a:pPr>
            <a:endParaRPr dirty="0">
              <a:latin typeface="Calibri"/>
              <a:cs typeface="Calibri"/>
            </a:endParaRPr>
          </a:p>
          <a:p>
            <a:pPr marL="12700" marR="12700" algn="just">
              <a:lnSpc>
                <a:spcPct val="110000"/>
              </a:lnSpc>
            </a:pPr>
            <a:r>
              <a:rPr dirty="0">
                <a:latin typeface="Calibri"/>
                <a:cs typeface="Calibri"/>
              </a:rPr>
              <a:t>Quando</a:t>
            </a:r>
            <a:r>
              <a:rPr spc="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l’esperto</a:t>
            </a:r>
            <a:r>
              <a:rPr spc="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nella</a:t>
            </a:r>
            <a:r>
              <a:rPr spc="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relazione</a:t>
            </a:r>
            <a:r>
              <a:rPr spc="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finale</a:t>
            </a:r>
            <a:r>
              <a:rPr spc="2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dichiara</a:t>
            </a:r>
            <a:r>
              <a:rPr b="1" spc="3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che</a:t>
            </a:r>
            <a:r>
              <a:rPr b="1" spc="3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le</a:t>
            </a:r>
            <a:r>
              <a:rPr b="1" spc="1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trattative</a:t>
            </a:r>
            <a:r>
              <a:rPr b="1" spc="3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si</a:t>
            </a:r>
            <a:r>
              <a:rPr b="1" spc="3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sono</a:t>
            </a:r>
            <a:r>
              <a:rPr b="1" spc="4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svolte</a:t>
            </a:r>
            <a:r>
              <a:rPr b="1" spc="2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secondo</a:t>
            </a:r>
            <a:r>
              <a:rPr b="1" spc="4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correttezza</a:t>
            </a:r>
            <a:r>
              <a:rPr b="1" spc="3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e</a:t>
            </a:r>
            <a:r>
              <a:rPr b="1" spc="35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buona </a:t>
            </a:r>
            <a:r>
              <a:rPr b="1" dirty="0">
                <a:latin typeface="Calibri"/>
                <a:cs typeface="Calibri"/>
              </a:rPr>
              <a:t>fede</a:t>
            </a:r>
            <a:r>
              <a:rPr dirty="0">
                <a:latin typeface="Calibri"/>
                <a:cs typeface="Calibri"/>
              </a:rPr>
              <a:t>,</a:t>
            </a:r>
            <a:r>
              <a:rPr spc="60" dirty="0"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che</a:t>
            </a:r>
            <a:r>
              <a:rPr u="sng" spc="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non</a:t>
            </a:r>
            <a:r>
              <a:rPr u="sng" spc="6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hanno</a:t>
            </a:r>
            <a:r>
              <a:rPr u="sng" spc="7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avuto</a:t>
            </a:r>
            <a:r>
              <a:rPr u="sng" spc="6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esito</a:t>
            </a:r>
            <a:r>
              <a:rPr u="sng" spc="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positivo</a:t>
            </a:r>
            <a:r>
              <a:rPr u="sng" spc="7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</a:t>
            </a:r>
            <a:r>
              <a:rPr u="sng" spc="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che</a:t>
            </a:r>
            <a:r>
              <a:rPr u="sng" spc="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le</a:t>
            </a:r>
            <a:r>
              <a:rPr u="sng" spc="6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soluzioni</a:t>
            </a:r>
            <a:r>
              <a:rPr u="sng" spc="6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individuate</a:t>
            </a:r>
            <a:r>
              <a:rPr u="sng" spc="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ai</a:t>
            </a:r>
            <a:r>
              <a:rPr u="sng" spc="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sensi</a:t>
            </a:r>
            <a:r>
              <a:rPr u="sng" spc="7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dell'articolo</a:t>
            </a:r>
            <a:r>
              <a:rPr u="sng" spc="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23,</a:t>
            </a:r>
            <a:r>
              <a:rPr u="sng" spc="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commi</a:t>
            </a:r>
            <a:r>
              <a:rPr u="sng" spc="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1</a:t>
            </a:r>
            <a:r>
              <a:rPr u="sng" spc="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</a:t>
            </a:r>
            <a:r>
              <a:rPr u="sng" spc="7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2,</a:t>
            </a:r>
            <a:r>
              <a:rPr spc="-25" dirty="0"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lettera</a:t>
            </a:r>
            <a:r>
              <a:rPr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b)</a:t>
            </a:r>
            <a:r>
              <a:rPr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non</a:t>
            </a:r>
            <a:r>
              <a:rPr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sono</a:t>
            </a:r>
            <a:r>
              <a:rPr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praticabili</a:t>
            </a:r>
            <a:r>
              <a:rPr dirty="0">
                <a:latin typeface="Calibri"/>
                <a:cs typeface="Calibri"/>
              </a:rPr>
              <a:t>,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l’imprenditore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può</a:t>
            </a:r>
            <a:r>
              <a:rPr spc="-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ricorrere alla</a:t>
            </a:r>
            <a:r>
              <a:rPr spc="-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procedura del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concordato</a:t>
            </a:r>
            <a:r>
              <a:rPr b="1" spc="1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semplificato per</a:t>
            </a:r>
            <a:r>
              <a:rPr b="1" spc="-10" dirty="0">
                <a:latin typeface="Calibri"/>
                <a:cs typeface="Calibri"/>
              </a:rPr>
              <a:t> </a:t>
            </a:r>
            <a:r>
              <a:rPr b="1" spc="-25" dirty="0">
                <a:latin typeface="Calibri"/>
                <a:cs typeface="Calibri"/>
              </a:rPr>
              <a:t>la </a:t>
            </a:r>
            <a:r>
              <a:rPr b="1" dirty="0">
                <a:latin typeface="Calibri"/>
                <a:cs typeface="Calibri"/>
              </a:rPr>
              <a:t>liquidazione</a:t>
            </a:r>
            <a:r>
              <a:rPr b="1" spc="-5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del</a:t>
            </a:r>
            <a:r>
              <a:rPr b="1" spc="-55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patrimonio.</a:t>
            </a:r>
            <a:endParaRPr dirty="0">
              <a:latin typeface="Calibri"/>
              <a:cs typeface="Calibri"/>
            </a:endParaRPr>
          </a:p>
          <a:p>
            <a:pPr marL="12700" marR="12065" algn="just">
              <a:lnSpc>
                <a:spcPct val="108800"/>
              </a:lnSpc>
              <a:spcBef>
                <a:spcPts val="615"/>
              </a:spcBef>
            </a:pPr>
            <a:r>
              <a:rPr b="1" dirty="0">
                <a:latin typeface="Calibri"/>
                <a:cs typeface="Calibri"/>
              </a:rPr>
              <a:t>La</a:t>
            </a:r>
            <a:r>
              <a:rPr b="1" spc="3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richiesta</a:t>
            </a:r>
            <a:r>
              <a:rPr b="1" spc="4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va</a:t>
            </a:r>
            <a:r>
              <a:rPr b="1" spc="3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presentata</a:t>
            </a:r>
            <a:r>
              <a:rPr b="1" spc="4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entro</a:t>
            </a:r>
            <a:r>
              <a:rPr b="1" spc="5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60</a:t>
            </a:r>
            <a:r>
              <a:rPr b="1" spc="4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giorni</a:t>
            </a:r>
            <a:r>
              <a:rPr b="1" spc="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dalla</a:t>
            </a:r>
            <a:r>
              <a:rPr spc="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comunicazione</a:t>
            </a:r>
            <a:r>
              <a:rPr spc="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della</a:t>
            </a:r>
            <a:r>
              <a:rPr spc="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relazione</a:t>
            </a:r>
            <a:r>
              <a:rPr spc="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finale</a:t>
            </a:r>
            <a:r>
              <a:rPr spc="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dell’esperto,</a:t>
            </a:r>
            <a:r>
              <a:rPr spc="3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insieme</a:t>
            </a:r>
            <a:r>
              <a:rPr b="1" spc="30" dirty="0">
                <a:latin typeface="Calibri"/>
                <a:cs typeface="Calibri"/>
              </a:rPr>
              <a:t> </a:t>
            </a:r>
            <a:r>
              <a:rPr b="1" spc="-25" dirty="0">
                <a:latin typeface="Calibri"/>
                <a:cs typeface="Calibri"/>
              </a:rPr>
              <a:t>ad </a:t>
            </a:r>
            <a:r>
              <a:rPr b="1" dirty="0">
                <a:latin typeface="Calibri"/>
                <a:cs typeface="Calibri"/>
              </a:rPr>
              <a:t>un</a:t>
            </a:r>
            <a:r>
              <a:rPr b="1" spc="-3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piano</a:t>
            </a:r>
            <a:r>
              <a:rPr b="1" spc="-3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di</a:t>
            </a:r>
            <a:r>
              <a:rPr b="1" spc="-5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liquidazione</a:t>
            </a:r>
            <a:r>
              <a:rPr b="1" spc="-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ai</a:t>
            </a:r>
            <a:r>
              <a:rPr spc="-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documenti</a:t>
            </a:r>
            <a:r>
              <a:rPr spc="-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indicati</a:t>
            </a:r>
            <a:r>
              <a:rPr spc="-8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nell’articolo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spc="-25" dirty="0">
                <a:latin typeface="Calibri"/>
                <a:cs typeface="Calibri"/>
              </a:rPr>
              <a:t>39:</a:t>
            </a:r>
            <a:endParaRPr dirty="0">
              <a:latin typeface="Calibri"/>
              <a:cs typeface="Calibri"/>
            </a:endParaRPr>
          </a:p>
          <a:p>
            <a:pPr marL="918844" indent="-227965" algn="just">
              <a:lnSpc>
                <a:spcPct val="100000"/>
              </a:lnSpc>
              <a:spcBef>
                <a:spcPts val="900"/>
              </a:spcBef>
              <a:buChar char="-"/>
              <a:tabLst>
                <a:tab pos="918844" algn="l"/>
              </a:tabLst>
            </a:pPr>
            <a:r>
              <a:rPr spc="-10" dirty="0">
                <a:latin typeface="Calibri"/>
                <a:cs typeface="Calibri"/>
              </a:rPr>
              <a:t>relazione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aggiornata</a:t>
            </a:r>
            <a:r>
              <a:rPr spc="-5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sulla</a:t>
            </a:r>
            <a:r>
              <a:rPr spc="-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situazione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patrimoniale,</a:t>
            </a:r>
            <a:r>
              <a:rPr spc="-6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economica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finanziaria</a:t>
            </a:r>
            <a:r>
              <a:rPr spc="-6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dell’impresa;</a:t>
            </a:r>
            <a:endParaRPr dirty="0">
              <a:latin typeface="Calibri"/>
              <a:cs typeface="Calibri"/>
            </a:endParaRPr>
          </a:p>
          <a:p>
            <a:pPr marL="918844" indent="-227965" algn="just">
              <a:lnSpc>
                <a:spcPct val="100000"/>
              </a:lnSpc>
              <a:spcBef>
                <a:spcPts val="85"/>
              </a:spcBef>
              <a:buChar char="-"/>
              <a:tabLst>
                <a:tab pos="918844" algn="l"/>
              </a:tabLst>
            </a:pPr>
            <a:r>
              <a:rPr dirty="0">
                <a:latin typeface="Calibri"/>
                <a:cs typeface="Calibri"/>
              </a:rPr>
              <a:t>uno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stato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analitico</a:t>
            </a:r>
            <a:r>
              <a:rPr spc="-7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ed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estimativo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delle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attività</a:t>
            </a:r>
            <a:r>
              <a:rPr spc="-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</a:t>
            </a:r>
            <a:r>
              <a:rPr spc="-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l’elenco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nominativo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dei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creditori,</a:t>
            </a:r>
            <a:r>
              <a:rPr spc="-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con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l’indicazione</a:t>
            </a:r>
            <a:endParaRPr dirty="0">
              <a:latin typeface="Calibri"/>
              <a:cs typeface="Calibri"/>
            </a:endParaRPr>
          </a:p>
          <a:p>
            <a:pPr marL="919480" algn="just">
              <a:lnSpc>
                <a:spcPct val="100000"/>
              </a:lnSpc>
              <a:spcBef>
                <a:spcPts val="190"/>
              </a:spcBef>
            </a:pPr>
            <a:r>
              <a:rPr dirty="0">
                <a:latin typeface="Calibri"/>
                <a:cs typeface="Calibri"/>
              </a:rPr>
              <a:t>dei</a:t>
            </a:r>
            <a:r>
              <a:rPr spc="-5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rispettivi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crediti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delle</a:t>
            </a:r>
            <a:r>
              <a:rPr spc="-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cause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di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prelazione;</a:t>
            </a:r>
            <a:endParaRPr dirty="0">
              <a:latin typeface="Calibri"/>
              <a:cs typeface="Calibri"/>
            </a:endParaRPr>
          </a:p>
          <a:p>
            <a:pPr marL="918844" indent="-227965" algn="just">
              <a:lnSpc>
                <a:spcPct val="100000"/>
              </a:lnSpc>
              <a:spcBef>
                <a:spcPts val="315"/>
              </a:spcBef>
              <a:buChar char="-"/>
              <a:tabLst>
                <a:tab pos="918844" algn="l"/>
              </a:tabLst>
            </a:pPr>
            <a:r>
              <a:rPr spc="-10" dirty="0">
                <a:latin typeface="Calibri"/>
                <a:cs typeface="Calibri"/>
              </a:rPr>
              <a:t>l’elenco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dei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titolari</a:t>
            </a:r>
            <a:r>
              <a:rPr spc="-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dei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diritti</a:t>
            </a:r>
            <a:r>
              <a:rPr spc="-7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reali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o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personali</a:t>
            </a:r>
            <a:r>
              <a:rPr spc="-5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su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beni</a:t>
            </a:r>
            <a:r>
              <a:rPr spc="-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di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proprietà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o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in</a:t>
            </a:r>
            <a:r>
              <a:rPr spc="-5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possesso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</a:t>
            </a:r>
            <a:r>
              <a:rPr spc="-5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debitore;</a:t>
            </a:r>
            <a:endParaRPr dirty="0">
              <a:latin typeface="Calibri"/>
              <a:cs typeface="Calibri"/>
            </a:endParaRPr>
          </a:p>
          <a:p>
            <a:pPr marL="918844" indent="-227965" algn="just">
              <a:lnSpc>
                <a:spcPct val="100000"/>
              </a:lnSpc>
              <a:spcBef>
                <a:spcPts val="195"/>
              </a:spcBef>
              <a:buChar char="-"/>
              <a:tabLst>
                <a:tab pos="918844" algn="l"/>
              </a:tabLst>
            </a:pPr>
            <a:r>
              <a:rPr dirty="0">
                <a:latin typeface="Calibri"/>
                <a:cs typeface="Calibri"/>
              </a:rPr>
              <a:t>il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valore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dei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beni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creditori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particolari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degli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eventuali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soci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illimitatamente</a:t>
            </a:r>
            <a:r>
              <a:rPr spc="-5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responsabili.</a:t>
            </a:r>
            <a:endParaRPr dirty="0">
              <a:latin typeface="Calibri"/>
              <a:cs typeface="Calibri"/>
            </a:endParaRPr>
          </a:p>
          <a:p>
            <a:pPr marL="12700" marR="5080" algn="just">
              <a:lnSpc>
                <a:spcPct val="110000"/>
              </a:lnSpc>
              <a:spcBef>
                <a:spcPts val="500"/>
              </a:spcBef>
            </a:pPr>
            <a:r>
              <a:rPr dirty="0">
                <a:latin typeface="Calibri"/>
                <a:cs typeface="Calibri"/>
              </a:rPr>
              <a:t>L'omologazione</a:t>
            </a:r>
            <a:r>
              <a:rPr spc="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</a:t>
            </a:r>
            <a:r>
              <a:rPr spc="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concordato</a:t>
            </a:r>
            <a:r>
              <a:rPr spc="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va</a:t>
            </a:r>
            <a:r>
              <a:rPr spc="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richiesta</a:t>
            </a:r>
            <a:r>
              <a:rPr spc="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con</a:t>
            </a:r>
            <a:r>
              <a:rPr spc="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ricorso</a:t>
            </a:r>
            <a:r>
              <a:rPr spc="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presentato</a:t>
            </a:r>
            <a:r>
              <a:rPr spc="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al</a:t>
            </a:r>
            <a:r>
              <a:rPr spc="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Tribunale</a:t>
            </a:r>
            <a:r>
              <a:rPr spc="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</a:t>
            </a:r>
            <a:r>
              <a:rPr spc="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luogo</a:t>
            </a:r>
            <a:r>
              <a:rPr spc="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in</a:t>
            </a:r>
            <a:r>
              <a:rPr spc="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cui</a:t>
            </a:r>
            <a:r>
              <a:rPr spc="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l'impresa</a:t>
            </a:r>
            <a:r>
              <a:rPr spc="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ha</a:t>
            </a:r>
            <a:r>
              <a:rPr spc="15" dirty="0">
                <a:latin typeface="Calibri"/>
                <a:cs typeface="Calibri"/>
              </a:rPr>
              <a:t> </a:t>
            </a:r>
            <a:r>
              <a:rPr spc="-25" dirty="0">
                <a:latin typeface="Calibri"/>
                <a:cs typeface="Calibri"/>
              </a:rPr>
              <a:t>il </a:t>
            </a:r>
            <a:r>
              <a:rPr dirty="0">
                <a:latin typeface="Calibri"/>
                <a:cs typeface="Calibri"/>
              </a:rPr>
              <a:t>proprio</a:t>
            </a:r>
            <a:r>
              <a:rPr spc="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centro</a:t>
            </a:r>
            <a:r>
              <a:rPr spc="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degli</a:t>
            </a:r>
            <a:r>
              <a:rPr spc="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interessi</a:t>
            </a:r>
            <a:r>
              <a:rPr spc="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principali.</a:t>
            </a:r>
            <a:r>
              <a:rPr spc="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Il</a:t>
            </a:r>
            <a:r>
              <a:rPr spc="5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ricorso</a:t>
            </a:r>
            <a:r>
              <a:rPr spc="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è</a:t>
            </a:r>
            <a:r>
              <a:rPr spc="5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comunicato</a:t>
            </a:r>
            <a:r>
              <a:rPr spc="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al</a:t>
            </a:r>
            <a:r>
              <a:rPr spc="5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pubblico</a:t>
            </a:r>
            <a:r>
              <a:rPr spc="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ministero</a:t>
            </a:r>
            <a:r>
              <a:rPr spc="6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e</a:t>
            </a:r>
            <a:r>
              <a:rPr b="1" spc="5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pubblicato</a:t>
            </a:r>
            <a:r>
              <a:rPr dirty="0">
                <a:latin typeface="Calibri"/>
                <a:cs typeface="Calibri"/>
              </a:rPr>
              <a:t>,</a:t>
            </a:r>
            <a:r>
              <a:rPr spc="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</a:t>
            </a:r>
            <a:r>
              <a:rPr spc="5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cura</a:t>
            </a:r>
            <a:r>
              <a:rPr spc="35" dirty="0">
                <a:latin typeface="Calibri"/>
                <a:cs typeface="Calibri"/>
              </a:rPr>
              <a:t> </a:t>
            </a:r>
            <a:r>
              <a:rPr spc="-25" dirty="0">
                <a:latin typeface="Calibri"/>
                <a:cs typeface="Calibri"/>
              </a:rPr>
              <a:t>del </a:t>
            </a:r>
            <a:r>
              <a:rPr dirty="0">
                <a:latin typeface="Calibri"/>
                <a:cs typeface="Calibri"/>
              </a:rPr>
              <a:t>cancelliere,</a:t>
            </a:r>
            <a:r>
              <a:rPr spc="-5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nel</a:t>
            </a:r>
            <a:r>
              <a:rPr spc="-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registro</a:t>
            </a:r>
            <a:r>
              <a:rPr spc="-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delle</a:t>
            </a:r>
            <a:r>
              <a:rPr spc="-7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imprese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entro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il</a:t>
            </a:r>
            <a:r>
              <a:rPr spc="-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giorno</a:t>
            </a:r>
            <a:r>
              <a:rPr spc="-5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successivo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alla</a:t>
            </a:r>
            <a:r>
              <a:rPr spc="-7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data</a:t>
            </a:r>
            <a:r>
              <a:rPr spc="-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</a:t>
            </a:r>
            <a:r>
              <a:rPr spc="-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deposito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in</a:t>
            </a:r>
            <a:r>
              <a:rPr spc="-6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cancelleria.</a:t>
            </a:r>
            <a:endParaRPr dirty="0">
              <a:latin typeface="Calibri"/>
              <a:cs typeface="Calibri"/>
            </a:endParaRPr>
          </a:p>
          <a:p>
            <a:pPr marL="12700" marR="6985" algn="just">
              <a:lnSpc>
                <a:spcPct val="110000"/>
              </a:lnSpc>
              <a:spcBef>
                <a:spcPts val="605"/>
              </a:spcBef>
            </a:pPr>
            <a:r>
              <a:rPr dirty="0">
                <a:latin typeface="Calibri"/>
                <a:cs typeface="Calibri"/>
              </a:rPr>
              <a:t>Il</a:t>
            </a:r>
            <a:r>
              <a:rPr spc="35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Tribunale,</a:t>
            </a:r>
            <a:r>
              <a:rPr spc="3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valutata</a:t>
            </a:r>
            <a:r>
              <a:rPr spc="3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la</a:t>
            </a:r>
            <a:r>
              <a:rPr spc="3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ritualità</a:t>
            </a:r>
            <a:r>
              <a:rPr spc="37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della</a:t>
            </a:r>
            <a:r>
              <a:rPr spc="3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proposta,</a:t>
            </a:r>
            <a:r>
              <a:rPr spc="3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acquisiti</a:t>
            </a:r>
            <a:r>
              <a:rPr spc="37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la</a:t>
            </a:r>
            <a:r>
              <a:rPr spc="3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relazione</a:t>
            </a:r>
            <a:r>
              <a:rPr spc="37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finale</a:t>
            </a:r>
            <a:r>
              <a:rPr spc="3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</a:t>
            </a:r>
            <a:r>
              <a:rPr spc="3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il</a:t>
            </a:r>
            <a:r>
              <a:rPr spc="37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parere</a:t>
            </a:r>
            <a:r>
              <a:rPr spc="3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dell'esperto</a:t>
            </a:r>
            <a:r>
              <a:rPr spc="360" dirty="0">
                <a:latin typeface="Calibri"/>
                <a:cs typeface="Calibri"/>
              </a:rPr>
              <a:t> </a:t>
            </a:r>
            <a:r>
              <a:rPr spc="-25" dirty="0">
                <a:latin typeface="Calibri"/>
                <a:cs typeface="Calibri"/>
              </a:rPr>
              <a:t>con </a:t>
            </a:r>
            <a:r>
              <a:rPr dirty="0">
                <a:latin typeface="Calibri"/>
                <a:cs typeface="Calibri"/>
              </a:rPr>
              <a:t>riferimento</a:t>
            </a:r>
            <a:r>
              <a:rPr spc="8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ai</a:t>
            </a:r>
            <a:r>
              <a:rPr spc="8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presumibili</a:t>
            </a:r>
            <a:r>
              <a:rPr spc="9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risultati</a:t>
            </a:r>
            <a:r>
              <a:rPr spc="9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della</a:t>
            </a:r>
            <a:r>
              <a:rPr spc="7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liquidazione</a:t>
            </a:r>
            <a:r>
              <a:rPr spc="9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</a:t>
            </a:r>
            <a:r>
              <a:rPr spc="8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alle</a:t>
            </a:r>
            <a:r>
              <a:rPr spc="8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garanzie</a:t>
            </a:r>
            <a:r>
              <a:rPr spc="8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offerte,</a:t>
            </a:r>
            <a:r>
              <a:rPr spc="85" dirty="0"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nomina</a:t>
            </a:r>
            <a:r>
              <a:rPr u="sng" spc="9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un</a:t>
            </a:r>
            <a:r>
              <a:rPr u="sng" spc="8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ausiliario</a:t>
            </a:r>
            <a:r>
              <a:rPr u="sng" spc="8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assegnando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allo</a:t>
            </a:r>
            <a:r>
              <a:rPr u="sng" spc="-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stesso</a:t>
            </a:r>
            <a:r>
              <a:rPr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un</a:t>
            </a:r>
            <a:r>
              <a:rPr u="sng" spc="-6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termine</a:t>
            </a:r>
            <a:r>
              <a:rPr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per</a:t>
            </a:r>
            <a:r>
              <a:rPr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il</a:t>
            </a:r>
            <a:r>
              <a:rPr u="sng" spc="-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deposito</a:t>
            </a:r>
            <a:r>
              <a:rPr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del</a:t>
            </a:r>
            <a:r>
              <a:rPr u="sng" spc="-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parere</a:t>
            </a:r>
            <a:r>
              <a:rPr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</a:t>
            </a:r>
            <a:r>
              <a:rPr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merito</a:t>
            </a:r>
            <a:r>
              <a:rPr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all’istanza</a:t>
            </a:r>
            <a:r>
              <a:rPr spc="-10" dirty="0">
                <a:latin typeface="Calibri"/>
                <a:cs typeface="Calibri"/>
              </a:rPr>
              <a:t>.</a:t>
            </a:r>
            <a:endParaRPr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7100" y="293580"/>
            <a:ext cx="9109710" cy="6982040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85"/>
              </a:spcBef>
            </a:pPr>
            <a:r>
              <a:rPr sz="2000" dirty="0">
                <a:latin typeface="Calibri"/>
                <a:cs typeface="Calibri"/>
              </a:rPr>
              <a:t>L’OMOLOGA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DEL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CONCORDATO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SEMPLIFICATO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(ART.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25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SEXIES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CCII)</a:t>
            </a:r>
            <a:endParaRPr sz="2000" dirty="0">
              <a:latin typeface="Calibri"/>
              <a:cs typeface="Calibri"/>
            </a:endParaRPr>
          </a:p>
          <a:p>
            <a:pPr marL="12700" marR="5080" algn="just">
              <a:lnSpc>
                <a:spcPct val="110000"/>
              </a:lnSpc>
              <a:spcBef>
                <a:spcPts val="490"/>
              </a:spcBef>
            </a:pPr>
            <a:r>
              <a:rPr sz="2000" dirty="0">
                <a:latin typeface="Calibri"/>
                <a:cs typeface="Calibri"/>
              </a:rPr>
              <a:t>Con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il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medesimo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decreto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con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cui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nomina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l’ausiliario,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il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Tribunale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ordina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che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la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proposta</a:t>
            </a:r>
            <a:r>
              <a:rPr sz="2000" dirty="0">
                <a:latin typeface="Calibri"/>
                <a:cs typeface="Calibri"/>
              </a:rPr>
              <a:t>,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unitamente</a:t>
            </a:r>
            <a:r>
              <a:rPr sz="2000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al</a:t>
            </a:r>
            <a:r>
              <a:rPr sz="2000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parere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dell'ausiliario</a:t>
            </a:r>
            <a:r>
              <a:rPr sz="2000" u="sng" spc="1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</a:t>
            </a:r>
            <a:r>
              <a:rPr sz="2000" u="sng" spc="1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alla</a:t>
            </a:r>
            <a:r>
              <a:rPr sz="2000" u="sng" spc="1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relazione</a:t>
            </a:r>
            <a:r>
              <a:rPr sz="2000" u="sng" spc="1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finale</a:t>
            </a:r>
            <a:r>
              <a:rPr sz="2000" u="sng" spc="1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</a:t>
            </a:r>
            <a:r>
              <a:rPr sz="2000" u="sng" spc="1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al</a:t>
            </a:r>
            <a:r>
              <a:rPr sz="2000" u="sng" spc="1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parere</a:t>
            </a:r>
            <a:r>
              <a:rPr sz="2000" u="sng" spc="1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dell'esperto</a:t>
            </a:r>
            <a:r>
              <a:rPr sz="2000" dirty="0">
                <a:latin typeface="Calibri"/>
                <a:cs typeface="Calibri"/>
              </a:rPr>
              <a:t>,</a:t>
            </a:r>
            <a:r>
              <a:rPr sz="2000" spc="1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sia</a:t>
            </a:r>
            <a:r>
              <a:rPr sz="2000" b="1" spc="1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comunicata</a:t>
            </a:r>
            <a:r>
              <a:rPr sz="2000" b="1" spc="1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</a:t>
            </a:r>
            <a:r>
              <a:rPr sz="2000" b="1" spc="1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cura</a:t>
            </a:r>
            <a:r>
              <a:rPr sz="2000" b="1" spc="1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del</a:t>
            </a:r>
            <a:r>
              <a:rPr sz="2000" b="1" spc="1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debitore</a:t>
            </a:r>
            <a:r>
              <a:rPr sz="2000" b="1" spc="1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ai</a:t>
            </a:r>
            <a:r>
              <a:rPr sz="2000" b="1" spc="12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creditori </a:t>
            </a:r>
            <a:r>
              <a:rPr sz="2000" b="1" dirty="0">
                <a:latin typeface="Calibri"/>
                <a:cs typeface="Calibri"/>
              </a:rPr>
              <a:t>risultanti</a:t>
            </a:r>
            <a:r>
              <a:rPr sz="2000" b="1" spc="2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dall'elenco</a:t>
            </a:r>
            <a:r>
              <a:rPr sz="2000" b="1" spc="2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depositato</a:t>
            </a:r>
            <a:r>
              <a:rPr sz="2000" b="1" spc="2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ai</a:t>
            </a:r>
            <a:r>
              <a:rPr sz="2000" b="1" spc="21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sensi</a:t>
            </a:r>
            <a:r>
              <a:rPr sz="2000" b="1" spc="2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dell'articolo</a:t>
            </a:r>
            <a:r>
              <a:rPr sz="2000" b="1" spc="2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39,</a:t>
            </a:r>
            <a:r>
              <a:rPr sz="2000" b="1" spc="2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comma</a:t>
            </a:r>
            <a:r>
              <a:rPr sz="2000" b="1" spc="229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1</a:t>
            </a:r>
            <a:r>
              <a:rPr sz="2000" dirty="0">
                <a:latin typeface="Calibri"/>
                <a:cs typeface="Calibri"/>
              </a:rPr>
              <a:t>,</a:t>
            </a:r>
            <a:r>
              <a:rPr sz="2000" spc="2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(a</a:t>
            </a:r>
            <a:r>
              <a:rPr sz="2000" spc="2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mezzo</a:t>
            </a:r>
            <a:r>
              <a:rPr sz="2000" spc="229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pec</a:t>
            </a:r>
            <a:r>
              <a:rPr sz="2000" spc="2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e/o</a:t>
            </a:r>
            <a:r>
              <a:rPr sz="2000" spc="2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racc.ta</a:t>
            </a:r>
            <a:r>
              <a:rPr sz="2000" spc="2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a.r.)</a:t>
            </a:r>
            <a:r>
              <a:rPr sz="2000" spc="2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e</a:t>
            </a:r>
            <a:r>
              <a:rPr sz="2000" b="1" spc="22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fissa l'udienza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per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l'omologazione</a:t>
            </a:r>
            <a:r>
              <a:rPr sz="2000" spc="-10" dirty="0"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  <a:p>
            <a:pPr marL="12700" marR="11430" algn="just">
              <a:lnSpc>
                <a:spcPct val="110000"/>
              </a:lnSpc>
              <a:spcBef>
                <a:spcPts val="600"/>
              </a:spcBef>
            </a:pPr>
            <a:r>
              <a:rPr sz="2000" dirty="0">
                <a:latin typeface="Calibri"/>
                <a:cs typeface="Calibri"/>
              </a:rPr>
              <a:t>Tra</a:t>
            </a:r>
            <a:r>
              <a:rPr sz="2000" spc="1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</a:t>
            </a:r>
            <a:r>
              <a:rPr sz="2000" spc="1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scadenza</a:t>
            </a:r>
            <a:r>
              <a:rPr sz="2000" spc="1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del</a:t>
            </a:r>
            <a:r>
              <a:rPr sz="2000" spc="1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termine</a:t>
            </a:r>
            <a:r>
              <a:rPr sz="2000" spc="1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concesso</a:t>
            </a:r>
            <a:r>
              <a:rPr sz="2000" spc="1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all'ausiliario</a:t>
            </a:r>
            <a:r>
              <a:rPr sz="2000" spc="1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per</a:t>
            </a:r>
            <a:r>
              <a:rPr sz="2000" spc="1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</a:t>
            </a:r>
            <a:r>
              <a:rPr sz="2000" spc="1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redazione</a:t>
            </a:r>
            <a:r>
              <a:rPr sz="2000" spc="1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del</a:t>
            </a:r>
            <a:r>
              <a:rPr sz="2000" spc="1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parere</a:t>
            </a:r>
            <a:r>
              <a:rPr sz="2000" spc="1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1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l'udienza</a:t>
            </a:r>
            <a:r>
              <a:rPr sz="2000" spc="1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18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omologazione </a:t>
            </a:r>
            <a:r>
              <a:rPr sz="2000" dirty="0">
                <a:latin typeface="Calibri"/>
                <a:cs typeface="Calibri"/>
              </a:rPr>
              <a:t>devono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decorrere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non</a:t>
            </a:r>
            <a:r>
              <a:rPr sz="2000" b="1" spc="-7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meno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di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quarantacinque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giorni</a:t>
            </a:r>
            <a:r>
              <a:rPr sz="2000" spc="-10" dirty="0"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  <a:p>
            <a:pPr marL="12700" marR="6985" algn="just">
              <a:lnSpc>
                <a:spcPct val="110000"/>
              </a:lnSpc>
              <a:spcBef>
                <a:spcPts val="600"/>
              </a:spcBef>
            </a:pP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</a:t>
            </a:r>
            <a:r>
              <a:rPr sz="2000" b="1" u="sng" spc="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creditori</a:t>
            </a:r>
            <a:r>
              <a:rPr sz="2000" b="1" u="sng" spc="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</a:t>
            </a:r>
            <a:r>
              <a:rPr sz="2000" b="1" u="sng" spc="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qualsiasi</a:t>
            </a:r>
            <a:r>
              <a:rPr sz="2000" b="1" u="sng" spc="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interessato</a:t>
            </a:r>
            <a:r>
              <a:rPr sz="2000" b="1" u="sng" spc="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possono</a:t>
            </a:r>
            <a:r>
              <a:rPr sz="2000" u="sng" spc="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proporre</a:t>
            </a:r>
            <a:r>
              <a:rPr sz="2000" u="sng" spc="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opposizione</a:t>
            </a:r>
            <a:r>
              <a:rPr sz="2000" b="1" u="sng" spc="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all'omologazione</a:t>
            </a:r>
            <a:r>
              <a:rPr sz="2000" b="1" u="sng" spc="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costituendosi</a:t>
            </a:r>
            <a:r>
              <a:rPr sz="2000" u="sng" spc="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nel</a:t>
            </a:r>
            <a:r>
              <a:rPr sz="2000" u="sng" spc="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termine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perentorio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</a:t>
            </a:r>
            <a:r>
              <a:rPr sz="20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dieci</a:t>
            </a:r>
            <a:r>
              <a:rPr sz="2000" b="1"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giorni</a:t>
            </a:r>
            <a:r>
              <a:rPr sz="2000" b="1"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prima</a:t>
            </a:r>
            <a:r>
              <a:rPr sz="2000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dell'udienza</a:t>
            </a:r>
            <a:r>
              <a:rPr sz="2000" u="sng" spc="-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fissata</a:t>
            </a:r>
            <a:r>
              <a:rPr sz="2000" spc="-10" dirty="0"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915"/>
              </a:spcBef>
            </a:pPr>
            <a:r>
              <a:rPr sz="2000" b="1" dirty="0">
                <a:latin typeface="Calibri"/>
                <a:cs typeface="Calibri"/>
              </a:rPr>
              <a:t>Il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Tribunale</a:t>
            </a:r>
            <a:r>
              <a:rPr sz="2000" dirty="0">
                <a:latin typeface="Calibri"/>
                <a:cs typeface="Calibri"/>
              </a:rPr>
              <a:t>,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assunti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mezzi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istruttori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richiesti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dalle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parti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disposti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d'ufficio,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omologa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il</a:t>
            </a:r>
            <a:r>
              <a:rPr sz="2000" b="1" spc="-7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concordato</a:t>
            </a:r>
            <a:r>
              <a:rPr sz="2000" b="1" spc="-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quando</a:t>
            </a:r>
            <a:r>
              <a:rPr sz="2000" spc="-10" dirty="0">
                <a:latin typeface="Calibri"/>
                <a:cs typeface="Calibri"/>
              </a:rPr>
              <a:t>:</a:t>
            </a:r>
            <a:endParaRPr sz="2000" dirty="0">
              <a:latin typeface="Calibri"/>
              <a:cs typeface="Calibri"/>
            </a:endParaRPr>
          </a:p>
          <a:p>
            <a:pPr marL="918844" indent="-227965" algn="just">
              <a:lnSpc>
                <a:spcPct val="100000"/>
              </a:lnSpc>
              <a:spcBef>
                <a:spcPts val="795"/>
              </a:spcBef>
              <a:buChar char="-"/>
              <a:tabLst>
                <a:tab pos="918844" algn="l"/>
              </a:tabLst>
            </a:pPr>
            <a:r>
              <a:rPr sz="2000" dirty="0">
                <a:latin typeface="Calibri"/>
                <a:cs typeface="Calibri"/>
              </a:rPr>
              <a:t>verifica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regolarità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del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contraddittorio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del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procedimento;</a:t>
            </a:r>
            <a:endParaRPr sz="2000" dirty="0">
              <a:latin typeface="Calibri"/>
              <a:cs typeface="Calibri"/>
            </a:endParaRPr>
          </a:p>
          <a:p>
            <a:pPr marL="918844" indent="-227965" algn="just">
              <a:lnSpc>
                <a:spcPct val="100000"/>
              </a:lnSpc>
              <a:spcBef>
                <a:spcPts val="204"/>
              </a:spcBef>
              <a:buChar char="-"/>
              <a:tabLst>
                <a:tab pos="918844" algn="l"/>
              </a:tabLst>
            </a:pPr>
            <a:r>
              <a:rPr sz="2000" dirty="0">
                <a:latin typeface="Calibri"/>
                <a:cs typeface="Calibri"/>
              </a:rPr>
              <a:t>è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rispettato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l'ordine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delle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cause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prelazione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fattibilità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del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piano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liquidazione;</a:t>
            </a:r>
            <a:endParaRPr sz="2000" dirty="0">
              <a:latin typeface="Calibri"/>
              <a:cs typeface="Calibri"/>
            </a:endParaRPr>
          </a:p>
          <a:p>
            <a:pPr marL="919480" marR="13335" indent="-228600" algn="just">
              <a:lnSpc>
                <a:spcPts val="2090"/>
              </a:lnSpc>
              <a:buChar char="-"/>
              <a:tabLst>
                <a:tab pos="919480" algn="l"/>
              </a:tabLst>
            </a:pPr>
            <a:r>
              <a:rPr sz="2000" dirty="0">
                <a:latin typeface="Calibri"/>
                <a:cs typeface="Calibri"/>
              </a:rPr>
              <a:t>rileva</a:t>
            </a:r>
            <a:r>
              <a:rPr sz="2000" spc="10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che</a:t>
            </a:r>
            <a:r>
              <a:rPr sz="2000" spc="10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</a:t>
            </a:r>
            <a:r>
              <a:rPr sz="2000" spc="1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proposta</a:t>
            </a:r>
            <a:r>
              <a:rPr sz="2000" spc="1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non</a:t>
            </a:r>
            <a:r>
              <a:rPr sz="2000" spc="10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arreca</a:t>
            </a:r>
            <a:r>
              <a:rPr sz="2000" spc="1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pregiudizio</a:t>
            </a:r>
            <a:r>
              <a:rPr sz="2000" spc="9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ai</a:t>
            </a:r>
            <a:r>
              <a:rPr sz="2000" spc="1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creditori</a:t>
            </a:r>
            <a:r>
              <a:rPr sz="2000" spc="11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rispetto</a:t>
            </a:r>
            <a:r>
              <a:rPr sz="2000" spc="11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all'alternativa</a:t>
            </a:r>
            <a:r>
              <a:rPr sz="2000" spc="11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della</a:t>
            </a:r>
            <a:r>
              <a:rPr sz="2000" spc="10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liquidazione </a:t>
            </a:r>
            <a:r>
              <a:rPr sz="2000" dirty="0">
                <a:latin typeface="Calibri"/>
                <a:cs typeface="Calibri"/>
              </a:rPr>
              <a:t>giudiziale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</a:t>
            </a:r>
            <a:r>
              <a:rPr sz="2000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comunque</a:t>
            </a:r>
            <a:r>
              <a:rPr sz="2000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assicura</a:t>
            </a:r>
            <a:r>
              <a:rPr sz="2000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un'utilità</a:t>
            </a:r>
            <a:r>
              <a:rPr sz="2000" u="sng" spc="-7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</a:t>
            </a:r>
            <a:r>
              <a:rPr sz="2000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ciascun</a:t>
            </a:r>
            <a:r>
              <a:rPr sz="2000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creditore</a:t>
            </a:r>
            <a:r>
              <a:rPr sz="2000" spc="-10" dirty="0"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800"/>
              </a:spcBef>
            </a:pPr>
            <a:r>
              <a:rPr sz="2000" b="1" dirty="0">
                <a:latin typeface="Calibri"/>
                <a:cs typeface="Calibri"/>
              </a:rPr>
              <a:t>Il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Tribunale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provvede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con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decreto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motivato</a:t>
            </a:r>
            <a:r>
              <a:rPr sz="2000" dirty="0">
                <a:latin typeface="Calibri"/>
                <a:cs typeface="Calibri"/>
              </a:rPr>
              <a:t>,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immediatamente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esecutivo,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con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cui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nomina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anche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il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liquidatore</a:t>
            </a:r>
            <a:r>
              <a:rPr sz="1600" spc="-10" dirty="0"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100" y="777646"/>
            <a:ext cx="9677399" cy="5957657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R="1905" algn="ctr">
              <a:lnSpc>
                <a:spcPct val="100000"/>
              </a:lnSpc>
              <a:spcBef>
                <a:spcPts val="785"/>
              </a:spcBef>
            </a:pPr>
            <a:r>
              <a:rPr sz="2000" dirty="0">
                <a:latin typeface="Calibri"/>
                <a:cs typeface="Calibri"/>
              </a:rPr>
              <a:t>NUOVO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STRUMENTO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STRAGIUDIZIALE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PER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FAR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FRONTE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ALLA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CRISI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AZIENDALE</a:t>
            </a:r>
            <a:endParaRPr lang="it-IT" sz="2000" spc="-10" dirty="0">
              <a:latin typeface="Calibri"/>
              <a:cs typeface="Calibri"/>
            </a:endParaRPr>
          </a:p>
          <a:p>
            <a:pPr marR="1905" algn="ctr">
              <a:lnSpc>
                <a:spcPct val="100000"/>
              </a:lnSpc>
              <a:spcBef>
                <a:spcPts val="785"/>
              </a:spcBef>
            </a:pPr>
            <a:endParaRPr sz="2000" dirty="0">
              <a:latin typeface="Calibri"/>
              <a:cs typeface="Calibri"/>
            </a:endParaRPr>
          </a:p>
          <a:p>
            <a:pPr marL="12700" marR="5080" algn="just">
              <a:lnSpc>
                <a:spcPct val="110000"/>
              </a:lnSpc>
              <a:spcBef>
                <a:spcPts val="490"/>
              </a:spcBef>
            </a:pPr>
            <a:r>
              <a:rPr sz="2000" dirty="0">
                <a:latin typeface="Calibri"/>
                <a:cs typeface="Calibri"/>
              </a:rPr>
              <a:t>L’art.</a:t>
            </a:r>
            <a:r>
              <a:rPr sz="2000" spc="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12</a:t>
            </a:r>
            <a:r>
              <a:rPr sz="2000" spc="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del</a:t>
            </a:r>
            <a:r>
              <a:rPr sz="2000" spc="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CCII</a:t>
            </a:r>
            <a:r>
              <a:rPr sz="2000" spc="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(già</a:t>
            </a:r>
            <a:r>
              <a:rPr sz="2000" spc="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art.</a:t>
            </a:r>
            <a:r>
              <a:rPr sz="2000" spc="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2</a:t>
            </a:r>
            <a:r>
              <a:rPr sz="2000" spc="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della</a:t>
            </a:r>
            <a:r>
              <a:rPr sz="2000" spc="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L.</a:t>
            </a:r>
            <a:r>
              <a:rPr sz="2000" spc="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n.</a:t>
            </a:r>
            <a:r>
              <a:rPr sz="2000" spc="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147/2021)</a:t>
            </a:r>
            <a:r>
              <a:rPr sz="2000" spc="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prevede</a:t>
            </a:r>
            <a:r>
              <a:rPr sz="2000" spc="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che</a:t>
            </a:r>
            <a:r>
              <a:rPr sz="2000" spc="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l’imprenditore</a:t>
            </a:r>
            <a:r>
              <a:rPr sz="2000" b="1" spc="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commerciale</a:t>
            </a:r>
            <a:r>
              <a:rPr sz="2000" b="1" spc="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e</a:t>
            </a:r>
            <a:r>
              <a:rPr sz="2000" b="1" spc="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agricolo,</a:t>
            </a:r>
            <a:r>
              <a:rPr sz="2000" b="1" spc="70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“che</a:t>
            </a:r>
            <a:r>
              <a:rPr sz="2000" b="1" i="1" spc="65" dirty="0">
                <a:latin typeface="Calibri"/>
                <a:cs typeface="Calibri"/>
              </a:rPr>
              <a:t> </a:t>
            </a:r>
            <a:r>
              <a:rPr sz="2000" b="1" i="1" spc="-25" dirty="0">
                <a:latin typeface="Calibri"/>
                <a:cs typeface="Calibri"/>
              </a:rPr>
              <a:t>si </a:t>
            </a:r>
            <a:r>
              <a:rPr sz="2000" b="1" i="1" dirty="0">
                <a:latin typeface="Calibri"/>
                <a:cs typeface="Calibri"/>
              </a:rPr>
              <a:t>trova</a:t>
            </a:r>
            <a:r>
              <a:rPr sz="2000" b="1" i="1" spc="165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in</a:t>
            </a:r>
            <a:r>
              <a:rPr sz="2000" b="1" i="1" spc="170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condizioni</a:t>
            </a:r>
            <a:r>
              <a:rPr sz="2000" b="1" i="1" spc="180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di</a:t>
            </a:r>
            <a:r>
              <a:rPr sz="2000" b="1" i="1" spc="170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squilibrio</a:t>
            </a:r>
            <a:r>
              <a:rPr sz="2000" b="1" i="1" spc="160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patrimoniale</a:t>
            </a:r>
            <a:r>
              <a:rPr sz="2000" b="1" i="1" spc="180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o</a:t>
            </a:r>
            <a:r>
              <a:rPr sz="2000" b="1" i="1" spc="180" dirty="0">
                <a:latin typeface="Calibri"/>
                <a:cs typeface="Calibri"/>
              </a:rPr>
              <a:t> </a:t>
            </a:r>
            <a:r>
              <a:rPr sz="2000" b="1" i="1" spc="-20" dirty="0">
                <a:latin typeface="Calibri"/>
                <a:cs typeface="Calibri"/>
              </a:rPr>
              <a:t>economico-</a:t>
            </a:r>
            <a:r>
              <a:rPr sz="2000" b="1" i="1" dirty="0">
                <a:latin typeface="Calibri"/>
                <a:cs typeface="Calibri"/>
              </a:rPr>
              <a:t>finanziario</a:t>
            </a:r>
            <a:r>
              <a:rPr sz="2000" b="1" i="1" spc="170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che</a:t>
            </a:r>
            <a:r>
              <a:rPr sz="2000" b="1" i="1" spc="175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ne</a:t>
            </a:r>
            <a:r>
              <a:rPr sz="2000" b="1" i="1" spc="160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rendono</a:t>
            </a:r>
            <a:r>
              <a:rPr sz="2000" b="1" i="1" spc="185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probabile</a:t>
            </a:r>
            <a:r>
              <a:rPr sz="2000" b="1" i="1" spc="165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la</a:t>
            </a:r>
            <a:r>
              <a:rPr sz="2000" b="1" i="1" spc="165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crisi</a:t>
            </a:r>
            <a:r>
              <a:rPr sz="2000" b="1" i="1" spc="160" dirty="0">
                <a:latin typeface="Calibri"/>
                <a:cs typeface="Calibri"/>
              </a:rPr>
              <a:t> </a:t>
            </a:r>
            <a:r>
              <a:rPr sz="2000" b="1" i="1" spc="-50" dirty="0">
                <a:latin typeface="Calibri"/>
                <a:cs typeface="Calibri"/>
              </a:rPr>
              <a:t>o </a:t>
            </a:r>
            <a:r>
              <a:rPr sz="2000" b="1" i="1" dirty="0">
                <a:latin typeface="Calibri"/>
                <a:cs typeface="Calibri"/>
              </a:rPr>
              <a:t>l’insolvenza”</a:t>
            </a:r>
            <a:r>
              <a:rPr sz="2000" b="1" dirty="0">
                <a:latin typeface="Calibri"/>
                <a:cs typeface="Calibri"/>
              </a:rPr>
              <a:t>,</a:t>
            </a:r>
            <a:r>
              <a:rPr sz="2000" b="1" spc="1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può</a:t>
            </a:r>
            <a:r>
              <a:rPr sz="2000" b="1" spc="19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richiedere</a:t>
            </a:r>
            <a:r>
              <a:rPr sz="2000" b="1" spc="1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la</a:t>
            </a:r>
            <a:r>
              <a:rPr sz="2000" b="1" spc="17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nomina</a:t>
            </a:r>
            <a:r>
              <a:rPr sz="2000" b="1" spc="17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di</a:t>
            </a:r>
            <a:r>
              <a:rPr sz="2000" b="1" spc="17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un</a:t>
            </a:r>
            <a:r>
              <a:rPr sz="2000" b="1" spc="17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esperto</a:t>
            </a:r>
            <a:r>
              <a:rPr sz="2000" dirty="0">
                <a:latin typeface="Calibri"/>
                <a:cs typeface="Calibri"/>
              </a:rPr>
              <a:t>:</a:t>
            </a:r>
            <a:r>
              <a:rPr sz="2000" spc="17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figura</a:t>
            </a:r>
            <a:r>
              <a:rPr sz="2000" b="1" spc="17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professionale</a:t>
            </a:r>
            <a:r>
              <a:rPr sz="2000" b="1" spc="1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indipendente</a:t>
            </a:r>
            <a:r>
              <a:rPr sz="2000" b="1" spc="1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alla</a:t>
            </a:r>
            <a:r>
              <a:rPr sz="2000" spc="1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quale</a:t>
            </a:r>
            <a:r>
              <a:rPr sz="2000" spc="17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viene </a:t>
            </a:r>
            <a:r>
              <a:rPr sz="2000" dirty="0">
                <a:latin typeface="Calibri"/>
                <a:cs typeface="Calibri"/>
              </a:rPr>
              <a:t>affidato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il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compito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coadiuvare l’imprenditore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nel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dialogo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con 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creditori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 nella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negoziazione di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accordi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volti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pianificare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ripresa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economica/aziendale.</a:t>
            </a:r>
            <a:endParaRPr sz="2000" dirty="0">
              <a:latin typeface="Calibri"/>
              <a:cs typeface="Calibri"/>
            </a:endParaRPr>
          </a:p>
          <a:p>
            <a:pPr marL="12700" marR="10795" algn="just">
              <a:lnSpc>
                <a:spcPct val="108800"/>
              </a:lnSpc>
              <a:spcBef>
                <a:spcPts val="610"/>
              </a:spcBef>
            </a:pPr>
            <a:r>
              <a:rPr sz="2000" dirty="0">
                <a:latin typeface="Calibri"/>
                <a:cs typeface="Calibri"/>
              </a:rPr>
              <a:t>L’imprenditore</a:t>
            </a:r>
            <a:r>
              <a:rPr sz="2000" spc="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continuerà,</a:t>
            </a:r>
            <a:r>
              <a:rPr sz="2000" spc="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fatto,</a:t>
            </a:r>
            <a:r>
              <a:rPr sz="2000" spc="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decidere</a:t>
            </a:r>
            <a:r>
              <a:rPr sz="2000" spc="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delle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sorti</a:t>
            </a:r>
            <a:r>
              <a:rPr sz="2000" spc="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della</a:t>
            </a:r>
            <a:r>
              <a:rPr sz="2000" spc="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propria</a:t>
            </a:r>
            <a:r>
              <a:rPr sz="2000" spc="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attività,</a:t>
            </a:r>
            <a:r>
              <a:rPr sz="2000" spc="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ma</a:t>
            </a:r>
            <a:r>
              <a:rPr sz="2000" spc="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avrà</a:t>
            </a:r>
            <a:r>
              <a:rPr sz="2000" b="1" spc="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al</a:t>
            </a:r>
            <a:r>
              <a:rPr sz="2000" b="1" spc="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proprio</a:t>
            </a:r>
            <a:r>
              <a:rPr sz="2000" b="1" spc="7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fianco</a:t>
            </a:r>
            <a:r>
              <a:rPr sz="2000" b="1" spc="75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un </a:t>
            </a:r>
            <a:r>
              <a:rPr sz="2000" b="1" dirty="0">
                <a:latin typeface="Calibri"/>
                <a:cs typeface="Calibri"/>
              </a:rPr>
              <a:t>valido</a:t>
            </a:r>
            <a:r>
              <a:rPr sz="2000" b="1" spc="-8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supporto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per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le</a:t>
            </a:r>
            <a:r>
              <a:rPr sz="2000" b="1" spc="-8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scelte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più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delicate.</a:t>
            </a:r>
            <a:endParaRPr sz="2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0"/>
              </a:spcBef>
            </a:pPr>
            <a:r>
              <a:rPr sz="2000" dirty="0">
                <a:latin typeface="Calibri"/>
                <a:cs typeface="Calibri"/>
              </a:rPr>
              <a:t>La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procedura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è: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negoziale</a:t>
            </a:r>
            <a:r>
              <a:rPr sz="2000" b="1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stragiudiziale</a:t>
            </a:r>
            <a:r>
              <a:rPr sz="2000" spc="-10" dirty="0"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695"/>
              </a:spcBef>
            </a:pPr>
            <a:r>
              <a:rPr sz="2000" b="1" dirty="0">
                <a:latin typeface="Calibri"/>
                <a:cs typeface="Calibri"/>
              </a:rPr>
              <a:t>L’elemento</a:t>
            </a:r>
            <a:r>
              <a:rPr sz="2000" b="1" spc="20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innovativo</a:t>
            </a:r>
            <a:r>
              <a:rPr sz="2000" b="1" spc="2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2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questa</a:t>
            </a:r>
            <a:r>
              <a:rPr sz="2000" spc="2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procedura</a:t>
            </a:r>
            <a:r>
              <a:rPr sz="2000" spc="2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è</a:t>
            </a:r>
            <a:r>
              <a:rPr sz="2000" spc="2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la</a:t>
            </a:r>
            <a:r>
              <a:rPr sz="2000" b="1" spc="2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presenza</a:t>
            </a:r>
            <a:r>
              <a:rPr sz="2000" b="1" spc="2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obbligatoria,</a:t>
            </a:r>
            <a:r>
              <a:rPr sz="2000" b="1" spc="2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decisoria</a:t>
            </a:r>
            <a:r>
              <a:rPr sz="2000" b="1" spc="2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e</a:t>
            </a:r>
            <a:r>
              <a:rPr sz="2000" b="1" spc="210" dirty="0">
                <a:latin typeface="Calibri"/>
                <a:cs typeface="Calibri"/>
              </a:rPr>
              <a:t> </a:t>
            </a:r>
            <a:r>
              <a:rPr sz="2000" b="1" dirty="0" err="1">
                <a:latin typeface="Calibri"/>
                <a:cs typeface="Calibri"/>
              </a:rPr>
              <a:t>doverosa</a:t>
            </a:r>
            <a:r>
              <a:rPr sz="2000" b="1" spc="225" dirty="0">
                <a:latin typeface="Calibri"/>
                <a:cs typeface="Calibri"/>
              </a:rPr>
              <a:t> </a:t>
            </a:r>
            <a:r>
              <a:rPr sz="2000" b="1" spc="-10" dirty="0" err="1">
                <a:highlight>
                  <a:srgbClr val="FFFF00"/>
                </a:highlight>
                <a:latin typeface="Calibri"/>
                <a:cs typeface="Calibri"/>
              </a:rPr>
              <a:t>dell’esperto</a:t>
            </a:r>
            <a:r>
              <a:rPr lang="it-IT" sz="2000" dirty="0">
                <a:highlight>
                  <a:srgbClr val="FFFF00"/>
                </a:highlight>
                <a:latin typeface="Calibri"/>
                <a:cs typeface="Calibri"/>
              </a:rPr>
              <a:t> </a:t>
            </a:r>
            <a:r>
              <a:rPr sz="2000" b="1" spc="-10" dirty="0" err="1">
                <a:highlight>
                  <a:srgbClr val="FFFF00"/>
                </a:highlight>
                <a:latin typeface="Calibri"/>
                <a:cs typeface="Calibri"/>
              </a:rPr>
              <a:t>indipendente</a:t>
            </a:r>
            <a:r>
              <a:rPr sz="2000" spc="-10" dirty="0">
                <a:latin typeface="Calibri"/>
                <a:cs typeface="Calibri"/>
              </a:rPr>
              <a:t>,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figura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professionale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che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sia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terzo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rispetto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all’impresa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alle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altre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parti.</a:t>
            </a:r>
            <a:endParaRPr sz="2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0"/>
              </a:spcBef>
            </a:pPr>
            <a:r>
              <a:rPr sz="2000" b="1" spc="-10" dirty="0">
                <a:latin typeface="Calibri"/>
                <a:cs typeface="Calibri"/>
              </a:rPr>
              <a:t>L’obiettivo </a:t>
            </a:r>
            <a:r>
              <a:rPr sz="2000" b="1" dirty="0">
                <a:latin typeface="Calibri"/>
                <a:cs typeface="Calibri"/>
              </a:rPr>
              <a:t>è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il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risanamento</a:t>
            </a:r>
            <a:r>
              <a:rPr sz="2000" b="1" spc="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aziendale</a:t>
            </a:r>
            <a:r>
              <a:rPr sz="2000" spc="-10" dirty="0"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05"/>
              </a:spcBef>
            </a:pPr>
            <a:r>
              <a:rPr sz="2000" b="1" dirty="0">
                <a:latin typeface="Calibri"/>
                <a:cs typeface="Calibri"/>
              </a:rPr>
              <a:t>Il</a:t>
            </a:r>
            <a:r>
              <a:rPr sz="2000" b="1" spc="-7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presupposto: </a:t>
            </a:r>
            <a:r>
              <a:rPr sz="2000" dirty="0">
                <a:latin typeface="Calibri"/>
                <a:cs typeface="Calibri"/>
              </a:rPr>
              <a:t>la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condizione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criticità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cui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versa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l’impresa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deve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essere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reversibile</a:t>
            </a:r>
            <a:r>
              <a:rPr sz="2000" spc="-10" dirty="0"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09771" y="865123"/>
            <a:ext cx="282384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Calibri"/>
                <a:cs typeface="Calibri"/>
              </a:rPr>
              <a:t>VANTAGGI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DELLA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PROCEDURA</a:t>
            </a:r>
            <a:endParaRPr sz="1600" dirty="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9076735"/>
              </p:ext>
            </p:extLst>
          </p:nvPr>
        </p:nvGraphicFramePr>
        <p:xfrm>
          <a:off x="897508" y="1422400"/>
          <a:ext cx="9066530" cy="528167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28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382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44376">
                <a:tc>
                  <a:txBody>
                    <a:bodyPr/>
                    <a:lstStyle/>
                    <a:p>
                      <a:pPr marL="67945">
                        <a:lnSpc>
                          <a:spcPts val="1800"/>
                        </a:lnSpc>
                        <a:tabLst>
                          <a:tab pos="1229995" algn="l"/>
                          <a:tab pos="1557655" algn="l"/>
                          <a:tab pos="2205355" algn="l"/>
                        </a:tabLst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Applicabile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b="1" spc="-5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b="1" spc="-20" dirty="0">
                          <a:latin typeface="Calibri"/>
                          <a:cs typeface="Calibri"/>
                        </a:rPr>
                        <a:t>tutte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le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categorie</a:t>
                      </a:r>
                      <a:r>
                        <a:rPr sz="1800" b="1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8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imprenditori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 algn="just">
                        <a:lnSpc>
                          <a:spcPts val="18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Possono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accedere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alla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procedura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tutte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categorie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imprenditori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senza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 err="1">
                          <a:latin typeface="Calibri"/>
                          <a:cs typeface="Calibri"/>
                        </a:rPr>
                        <a:t>limiti</a:t>
                      </a:r>
                      <a:r>
                        <a:rPr lang="it-IT"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 err="1">
                          <a:latin typeface="Calibri"/>
                          <a:cs typeface="Calibri"/>
                        </a:rPr>
                        <a:t>dimensionali</a:t>
                      </a:r>
                      <a:r>
                        <a:rPr sz="1800" spc="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(individuali</a:t>
                      </a:r>
                      <a:r>
                        <a:rPr sz="18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11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società),</a:t>
                      </a:r>
                      <a:r>
                        <a:rPr sz="1800" spc="1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tra</a:t>
                      </a:r>
                      <a:r>
                        <a:rPr sz="1800" spc="1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cui</a:t>
                      </a:r>
                      <a:r>
                        <a:rPr sz="1800" spc="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anche</a:t>
                      </a:r>
                      <a:r>
                        <a:rPr sz="1800" spc="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quelli</a:t>
                      </a:r>
                      <a:r>
                        <a:rPr sz="1800" spc="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agricoli</a:t>
                      </a:r>
                      <a:r>
                        <a:rPr sz="1800" spc="1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800" dirty="0" err="1">
                          <a:latin typeface="Calibri"/>
                          <a:cs typeface="Calibri"/>
                        </a:rPr>
                        <a:t>questi</a:t>
                      </a:r>
                      <a:r>
                        <a:rPr sz="1800" spc="1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 err="1">
                          <a:latin typeface="Calibri"/>
                          <a:cs typeface="Calibri"/>
                        </a:rPr>
                        <a:t>ultimi</a:t>
                      </a:r>
                      <a:r>
                        <a:rPr lang="it-IT" sz="1800" spc="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 err="1">
                          <a:latin typeface="Calibri"/>
                          <a:cs typeface="Calibri"/>
                        </a:rPr>
                        <a:t>normalmente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non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soggetti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alle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ordinarie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procedure concorsuali).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44376">
                <a:tc>
                  <a:txBody>
                    <a:bodyPr/>
                    <a:lstStyle/>
                    <a:p>
                      <a:pPr marL="67945">
                        <a:lnSpc>
                          <a:spcPts val="1800"/>
                        </a:lnSpc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Semplicità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 algn="just">
                        <a:lnSpc>
                          <a:spcPts val="18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Non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è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burocraticamente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complessa: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non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devono</a:t>
                      </a:r>
                      <a:r>
                        <a:rPr sz="18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essere</a:t>
                      </a:r>
                      <a:r>
                        <a:rPr sz="1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 err="1">
                          <a:latin typeface="Calibri"/>
                          <a:cs typeface="Calibri"/>
                        </a:rPr>
                        <a:t>adempiute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 err="1">
                          <a:latin typeface="Calibri"/>
                          <a:cs typeface="Calibri"/>
                        </a:rPr>
                        <a:t>specifiche</a:t>
                      </a:r>
                      <a:r>
                        <a:rPr lang="it-IT"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 err="1">
                          <a:latin typeface="Calibri"/>
                          <a:cs typeface="Calibri"/>
                        </a:rPr>
                        <a:t>formalità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al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fine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8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procedere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concludere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l’accordo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con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creditori.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Il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 err="1">
                          <a:latin typeface="Calibri"/>
                          <a:cs typeface="Calibri"/>
                        </a:rPr>
                        <a:t>tribunale</a:t>
                      </a:r>
                      <a:r>
                        <a:rPr lang="it-IT"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 err="1">
                          <a:latin typeface="Calibri"/>
                          <a:cs typeface="Calibri"/>
                        </a:rPr>
                        <a:t>interviene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solo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via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eventuale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e,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particolare,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su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richiesta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della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parte.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95998">
                <a:tc>
                  <a:txBody>
                    <a:bodyPr/>
                    <a:lstStyle/>
                    <a:p>
                      <a:pPr marL="67945">
                        <a:lnSpc>
                          <a:spcPts val="1800"/>
                        </a:lnSpc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Elevati</a:t>
                      </a:r>
                      <a:r>
                        <a:rPr sz="18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livelli</a:t>
                      </a:r>
                      <a:r>
                        <a:rPr sz="18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8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tutela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 algn="just">
                        <a:lnSpc>
                          <a:spcPts val="18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L’imprenditore</a:t>
                      </a:r>
                      <a:r>
                        <a:rPr sz="1800" spc="4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può</a:t>
                      </a:r>
                      <a:r>
                        <a:rPr sz="1800" spc="4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accedere</a:t>
                      </a:r>
                      <a:r>
                        <a:rPr sz="1800" spc="75" dirty="0">
                          <a:latin typeface="Calibri"/>
                          <a:cs typeface="Calibri"/>
                        </a:rPr>
                        <a:t> 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4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adeguati</a:t>
                      </a:r>
                      <a:r>
                        <a:rPr sz="1800" spc="4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strumenti</a:t>
                      </a:r>
                      <a:r>
                        <a:rPr sz="1800" spc="4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800" spc="48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tutela:</a:t>
                      </a:r>
                      <a:r>
                        <a:rPr sz="1800" spc="4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 err="1">
                          <a:latin typeface="Calibri"/>
                          <a:cs typeface="Calibri"/>
                        </a:rPr>
                        <a:t>è</a:t>
                      </a:r>
                      <a:r>
                        <a:rPr sz="1800" spc="4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 err="1">
                          <a:latin typeface="Calibri"/>
                          <a:cs typeface="Calibri"/>
                        </a:rPr>
                        <a:t>possibile</a:t>
                      </a:r>
                      <a:r>
                        <a:rPr lang="it-IT"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 err="1">
                          <a:latin typeface="Calibri"/>
                          <a:cs typeface="Calibri"/>
                        </a:rPr>
                        <a:t>richiedere</a:t>
                      </a:r>
                      <a:r>
                        <a:rPr sz="1800" spc="3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al</a:t>
                      </a:r>
                      <a:r>
                        <a:rPr sz="1800" spc="3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giudice</a:t>
                      </a:r>
                      <a:r>
                        <a:rPr sz="1800" spc="3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delle</a:t>
                      </a:r>
                      <a:r>
                        <a:rPr sz="1800" spc="3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misure</a:t>
                      </a:r>
                      <a:r>
                        <a:rPr sz="1800" spc="3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protettive</a:t>
                      </a:r>
                      <a:r>
                        <a:rPr sz="1800" spc="3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del</a:t>
                      </a:r>
                      <a:r>
                        <a:rPr sz="1800" spc="3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patrimonio</a:t>
                      </a:r>
                      <a:r>
                        <a:rPr sz="1800" spc="3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spc="3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cautelari</a:t>
                      </a:r>
                      <a:r>
                        <a:rPr sz="1800" spc="3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in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costanza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della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procedura.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96927">
                <a:tc>
                  <a:txBody>
                    <a:bodyPr/>
                    <a:lstStyle/>
                    <a:p>
                      <a:pPr marL="67945" algn="just">
                        <a:lnSpc>
                          <a:spcPts val="1805"/>
                        </a:lnSpc>
                        <a:tabLst>
                          <a:tab pos="1115695" algn="l"/>
                          <a:tab pos="1475105" algn="l"/>
                        </a:tabLst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Consente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il</a:t>
                      </a:r>
                      <a:r>
                        <a:rPr lang="it-IT" sz="18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 err="1">
                          <a:latin typeface="Calibri"/>
                          <a:cs typeface="Calibri"/>
                        </a:rPr>
                        <a:t>potenziale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  <a:p>
                      <a:pPr marL="67945" algn="just">
                        <a:lnSpc>
                          <a:spcPct val="100000"/>
                        </a:lnSpc>
                        <a:spcBef>
                          <a:spcPts val="70"/>
                        </a:spcBef>
                        <a:tabLst>
                          <a:tab pos="1287780" algn="l"/>
                          <a:tab pos="2207895" algn="l"/>
                        </a:tabLst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successivo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ricorso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al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  <a:p>
                      <a:pPr marL="67945" algn="just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800" b="1" spc="-10" dirty="0" err="1">
                          <a:latin typeface="Calibri"/>
                          <a:cs typeface="Calibri"/>
                        </a:rPr>
                        <a:t>concordato</a:t>
                      </a:r>
                      <a:r>
                        <a:rPr sz="18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it-IT" sz="1800" b="1" spc="-10" dirty="0">
                          <a:latin typeface="Calibri"/>
                          <a:cs typeface="Calibri"/>
                        </a:rPr>
                        <a:t>semplificato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805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800" spc="1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caso</a:t>
                      </a:r>
                      <a:r>
                        <a:rPr sz="1800" spc="1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800" spc="1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mancato</a:t>
                      </a:r>
                      <a:r>
                        <a:rPr sz="1800" spc="1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accordo</a:t>
                      </a:r>
                      <a:r>
                        <a:rPr sz="1800" spc="1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con</a:t>
                      </a:r>
                      <a:r>
                        <a:rPr sz="1800" spc="1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1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creditori,</a:t>
                      </a:r>
                      <a:r>
                        <a:rPr sz="1800" spc="1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è</a:t>
                      </a:r>
                      <a:r>
                        <a:rPr sz="1800" spc="1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comunque</a:t>
                      </a:r>
                      <a:r>
                        <a:rPr sz="1800" spc="1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possibile</a:t>
                      </a:r>
                      <a:r>
                        <a:rPr sz="1800" spc="1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far</a:t>
                      </a:r>
                      <a:r>
                        <a:rPr sz="1800" spc="1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 err="1">
                          <a:latin typeface="Calibri"/>
                          <a:cs typeface="Calibri"/>
                        </a:rPr>
                        <a:t>ricorso</a:t>
                      </a:r>
                      <a:r>
                        <a:rPr lang="it-IT" sz="1800" spc="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 err="1">
                          <a:latin typeface="Calibri"/>
                          <a:cs typeface="Calibri"/>
                        </a:rPr>
                        <a:t>all’istituto</a:t>
                      </a:r>
                      <a:r>
                        <a:rPr sz="18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del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concordato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semplificato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con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cessione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dei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beni.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679" y="865123"/>
            <a:ext cx="9032240" cy="591418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9215" algn="ctr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Calibri"/>
                <a:cs typeface="Calibri"/>
              </a:rPr>
              <a:t>REQUISITI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SOGGETTIVI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DI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ACCESSO</a:t>
            </a:r>
            <a:endParaRPr sz="2800" dirty="0">
              <a:latin typeface="Calibri"/>
              <a:cs typeface="Calibri"/>
            </a:endParaRPr>
          </a:p>
          <a:p>
            <a:pPr algn="just">
              <a:lnSpc>
                <a:spcPct val="100000"/>
              </a:lnSpc>
              <a:spcBef>
                <a:spcPts val="1155"/>
              </a:spcBef>
            </a:pPr>
            <a:endParaRPr sz="2800" dirty="0">
              <a:latin typeface="Calibri"/>
              <a:cs typeface="Calibri"/>
            </a:endParaRPr>
          </a:p>
          <a:p>
            <a:pPr marL="12700" marR="8255" algn="just">
              <a:lnSpc>
                <a:spcPct val="110000"/>
              </a:lnSpc>
            </a:pPr>
            <a:r>
              <a:rPr sz="2800" dirty="0">
                <a:latin typeface="Calibri"/>
                <a:cs typeface="Calibri"/>
              </a:rPr>
              <a:t>La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procedura</a:t>
            </a:r>
            <a:r>
              <a:rPr sz="2800" dirty="0">
                <a:latin typeface="Calibri"/>
                <a:cs typeface="Calibri"/>
              </a:rPr>
              <a:t> si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rivolge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tutte</a:t>
            </a:r>
            <a:r>
              <a:rPr sz="2800" b="1" spc="-3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le</a:t>
            </a:r>
            <a:r>
              <a:rPr sz="2800" b="1" spc="-5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realtà</a:t>
            </a:r>
            <a:r>
              <a:rPr sz="2800" b="1" spc="-5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imprenditoriali</a:t>
            </a:r>
            <a:r>
              <a:rPr sz="2800" b="1" spc="-3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commerciali</a:t>
            </a:r>
            <a:r>
              <a:rPr sz="2800" b="1" spc="-3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e</a:t>
            </a:r>
            <a:r>
              <a:rPr sz="2800" b="1" spc="-4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agricole</a:t>
            </a:r>
            <a:r>
              <a:rPr sz="2800" b="1" spc="-2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senza</a:t>
            </a:r>
            <a:r>
              <a:rPr sz="2800" b="1" spc="-4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limiti</a:t>
            </a:r>
            <a:r>
              <a:rPr sz="2800" b="1" spc="-6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dimensionali,</a:t>
            </a:r>
            <a:r>
              <a:rPr sz="2800" b="1" spc="-4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siano </a:t>
            </a:r>
            <a:r>
              <a:rPr sz="2800" b="1" dirty="0">
                <a:latin typeface="Calibri"/>
                <a:cs typeface="Calibri"/>
              </a:rPr>
              <a:t>essi</a:t>
            </a:r>
            <a:r>
              <a:rPr sz="2800" b="1" spc="-5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imprenditori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individuali</a:t>
            </a:r>
            <a:r>
              <a:rPr sz="2800" b="1" spc="-2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-1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società</a:t>
            </a:r>
            <a:r>
              <a:rPr sz="2800" spc="-10" dirty="0">
                <a:latin typeface="Calibri"/>
                <a:cs typeface="Calibri"/>
              </a:rPr>
              <a:t>.</a:t>
            </a:r>
            <a:endParaRPr sz="28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910"/>
              </a:spcBef>
            </a:pPr>
            <a:r>
              <a:rPr sz="2800" dirty="0">
                <a:latin typeface="Calibri"/>
                <a:cs typeface="Calibri"/>
              </a:rPr>
              <a:t>L’art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12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del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CCII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definisce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presupposti </a:t>
            </a:r>
            <a:r>
              <a:rPr sz="2800" dirty="0">
                <a:latin typeface="Calibri"/>
                <a:cs typeface="Calibri"/>
              </a:rPr>
              <a:t>oggettivi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quelli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soggettivi.</a:t>
            </a:r>
            <a:endParaRPr sz="2800" dirty="0">
              <a:latin typeface="Calibri"/>
              <a:cs typeface="Calibri"/>
            </a:endParaRPr>
          </a:p>
          <a:p>
            <a:pPr marL="12700" marR="5080" algn="just">
              <a:lnSpc>
                <a:spcPct val="110000"/>
              </a:lnSpc>
              <a:spcBef>
                <a:spcPts val="495"/>
              </a:spcBef>
            </a:pPr>
            <a:r>
              <a:rPr sz="2800" b="1" dirty="0">
                <a:latin typeface="Calibri"/>
                <a:cs typeface="Calibri"/>
              </a:rPr>
              <a:t>Il</a:t>
            </a:r>
            <a:r>
              <a:rPr sz="2800" b="1" spc="21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presupposto</a:t>
            </a:r>
            <a:r>
              <a:rPr sz="2800" b="1" spc="26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soggettivo</a:t>
            </a:r>
            <a:r>
              <a:rPr sz="2800" b="1" spc="23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è</a:t>
            </a:r>
            <a:r>
              <a:rPr sz="2800" b="1" spc="21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la</a:t>
            </a:r>
            <a:r>
              <a:rPr sz="2800" b="1" spc="204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qualifica</a:t>
            </a:r>
            <a:r>
              <a:rPr sz="2800" b="1" spc="22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dell’imprenditore</a:t>
            </a:r>
            <a:r>
              <a:rPr sz="2800" b="1" spc="23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che</a:t>
            </a:r>
            <a:r>
              <a:rPr sz="2800" b="1" spc="24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si</a:t>
            </a:r>
            <a:r>
              <a:rPr sz="2800" b="1" spc="204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distingue</a:t>
            </a:r>
            <a:r>
              <a:rPr sz="2800" b="1" spc="24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in</a:t>
            </a:r>
            <a:r>
              <a:rPr sz="2800" b="1" spc="2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commerciale</a:t>
            </a:r>
            <a:r>
              <a:rPr sz="2800" b="1" spc="21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o</a:t>
            </a:r>
            <a:r>
              <a:rPr sz="2800" b="1" spc="22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agricolo</a:t>
            </a:r>
            <a:r>
              <a:rPr sz="2800" b="1" spc="254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(è </a:t>
            </a:r>
            <a:r>
              <a:rPr sz="2800" spc="-10" dirty="0">
                <a:latin typeface="Calibri"/>
                <a:cs typeface="Calibri"/>
              </a:rPr>
              <a:t>considerata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commerciale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qualsiasi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attività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che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non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sia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definita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agricola)</a:t>
            </a:r>
            <a:endParaRPr sz="2800" dirty="0">
              <a:latin typeface="Calibri"/>
              <a:cs typeface="Calibri"/>
            </a:endParaRPr>
          </a:p>
          <a:p>
            <a:pPr marL="12700" marR="9525" algn="just">
              <a:lnSpc>
                <a:spcPct val="110000"/>
              </a:lnSpc>
              <a:spcBef>
                <a:spcPts val="600"/>
              </a:spcBef>
            </a:pPr>
            <a:r>
              <a:rPr sz="2800" dirty="0">
                <a:latin typeface="Calibri"/>
                <a:cs typeface="Calibri"/>
              </a:rPr>
              <a:t>Per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le imprese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c.d.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“sotto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soglia”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è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prevista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una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procedura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semplificata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con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alcune differenze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(art.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25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quater </a:t>
            </a:r>
            <a:r>
              <a:rPr sz="2800" dirty="0">
                <a:latin typeface="Calibri"/>
                <a:cs typeface="Calibri"/>
              </a:rPr>
              <a:t>del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CCII).</a:t>
            </a:r>
            <a:endParaRPr sz="2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100" y="777646"/>
            <a:ext cx="9450019" cy="5629362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R="1270" algn="ctr">
              <a:lnSpc>
                <a:spcPct val="100000"/>
              </a:lnSpc>
              <a:spcBef>
                <a:spcPts val="785"/>
              </a:spcBef>
            </a:pPr>
            <a:r>
              <a:rPr sz="2000" dirty="0">
                <a:latin typeface="Calibri"/>
                <a:cs typeface="Calibri"/>
              </a:rPr>
              <a:t>REQUISITI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OGGETTIVI</a:t>
            </a:r>
            <a:endParaRPr lang="it-IT" sz="2000" spc="-10" dirty="0">
              <a:latin typeface="Calibri"/>
              <a:cs typeface="Calibri"/>
            </a:endParaRPr>
          </a:p>
          <a:p>
            <a:pPr marR="1270" algn="ctr">
              <a:lnSpc>
                <a:spcPct val="100000"/>
              </a:lnSpc>
              <a:spcBef>
                <a:spcPts val="785"/>
              </a:spcBef>
            </a:pPr>
            <a:endParaRPr sz="2000" dirty="0">
              <a:latin typeface="Calibri"/>
              <a:cs typeface="Calibri"/>
            </a:endParaRPr>
          </a:p>
          <a:p>
            <a:pPr marL="12700" marR="5080" algn="just">
              <a:lnSpc>
                <a:spcPct val="110000"/>
              </a:lnSpc>
              <a:spcBef>
                <a:spcPts val="490"/>
              </a:spcBef>
            </a:pPr>
            <a:r>
              <a:rPr sz="2000" dirty="0">
                <a:latin typeface="Calibri"/>
                <a:cs typeface="Calibri"/>
              </a:rPr>
              <a:t>Ai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sensi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dell’art.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12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del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CCII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(già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art.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2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del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D.L.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118/2021),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l’accesso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alla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procedura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è </a:t>
            </a:r>
            <a:r>
              <a:rPr sz="2000" spc="-10" dirty="0">
                <a:latin typeface="Calibri"/>
                <a:cs typeface="Calibri"/>
              </a:rPr>
              <a:t>riservato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b="1" i="1" spc="-10" dirty="0">
                <a:latin typeface="Calibri"/>
                <a:cs typeface="Calibri"/>
              </a:rPr>
              <a:t>“L’imprenditore </a:t>
            </a:r>
            <a:r>
              <a:rPr sz="2000" b="1" i="1" dirty="0">
                <a:latin typeface="Calibri"/>
                <a:cs typeface="Calibri"/>
              </a:rPr>
              <a:t>commerciale</a:t>
            </a:r>
            <a:r>
              <a:rPr sz="2000" b="1" i="1" spc="50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e</a:t>
            </a:r>
            <a:r>
              <a:rPr sz="2000" b="1" i="1" spc="50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agricolo</a:t>
            </a:r>
            <a:r>
              <a:rPr sz="2000" b="1" i="1" spc="50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che</a:t>
            </a:r>
            <a:r>
              <a:rPr sz="2000" b="1" i="1" spc="40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si</a:t>
            </a:r>
            <a:r>
              <a:rPr sz="2000" b="1" i="1" spc="45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trova</a:t>
            </a:r>
            <a:r>
              <a:rPr sz="2000" b="1" i="1" spc="55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in</a:t>
            </a:r>
            <a:r>
              <a:rPr sz="2000" b="1" i="1" spc="40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condizioni</a:t>
            </a:r>
            <a:r>
              <a:rPr sz="2000" b="1" i="1" spc="60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di</a:t>
            </a:r>
            <a:r>
              <a:rPr sz="2000" b="1" i="1" spc="45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squilibrio</a:t>
            </a:r>
            <a:r>
              <a:rPr sz="2000" b="1" i="1" spc="45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patrimoniale</a:t>
            </a:r>
            <a:r>
              <a:rPr sz="2000" b="1" i="1" spc="50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o</a:t>
            </a:r>
            <a:r>
              <a:rPr sz="2000" b="1" i="1" spc="50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economico/finanziario</a:t>
            </a:r>
            <a:r>
              <a:rPr sz="2000" b="1" i="1" spc="55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che</a:t>
            </a:r>
            <a:r>
              <a:rPr sz="2000" b="1" i="1" spc="40" dirty="0">
                <a:latin typeface="Calibri"/>
                <a:cs typeface="Calibri"/>
              </a:rPr>
              <a:t> </a:t>
            </a:r>
            <a:r>
              <a:rPr sz="2000" b="1" i="1" spc="-25" dirty="0">
                <a:latin typeface="Calibri"/>
                <a:cs typeface="Calibri"/>
              </a:rPr>
              <a:t>ne </a:t>
            </a:r>
            <a:r>
              <a:rPr sz="2000" b="1" i="1" dirty="0">
                <a:latin typeface="Calibri"/>
                <a:cs typeface="Calibri"/>
              </a:rPr>
              <a:t>rendono</a:t>
            </a:r>
            <a:r>
              <a:rPr sz="2000" b="1" i="1" spc="-20" dirty="0">
                <a:latin typeface="Calibri"/>
                <a:cs typeface="Calibri"/>
              </a:rPr>
              <a:t> </a:t>
            </a:r>
            <a:r>
              <a:rPr sz="2000" b="1" i="1" dirty="0">
                <a:highlight>
                  <a:srgbClr val="FFFF00"/>
                </a:highlight>
                <a:latin typeface="Calibri"/>
                <a:cs typeface="Calibri"/>
              </a:rPr>
              <a:t>probabile</a:t>
            </a:r>
            <a:r>
              <a:rPr sz="2000" b="1" i="1" spc="-30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la</a:t>
            </a:r>
            <a:r>
              <a:rPr sz="2000" b="1" i="1" spc="-70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crisi</a:t>
            </a:r>
            <a:r>
              <a:rPr sz="2000" b="1" i="1" spc="-80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o</a:t>
            </a:r>
            <a:r>
              <a:rPr sz="2000" b="1" i="1" spc="-55" dirty="0">
                <a:latin typeface="Calibri"/>
                <a:cs typeface="Calibri"/>
              </a:rPr>
              <a:t> </a:t>
            </a:r>
            <a:r>
              <a:rPr sz="2000" b="1" i="1" spc="-10" dirty="0">
                <a:latin typeface="Calibri"/>
                <a:cs typeface="Calibri"/>
              </a:rPr>
              <a:t>l’insolvenza”</a:t>
            </a:r>
            <a:endParaRPr sz="20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910"/>
              </a:spcBef>
            </a:pPr>
            <a:r>
              <a:rPr sz="2000" spc="-10" dirty="0">
                <a:latin typeface="Calibri"/>
                <a:cs typeface="Calibri"/>
              </a:rPr>
              <a:t>L’istanza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può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essere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presentata:</a:t>
            </a:r>
            <a:endParaRPr sz="2000" dirty="0">
              <a:latin typeface="Calibri"/>
              <a:cs typeface="Calibri"/>
            </a:endParaRPr>
          </a:p>
          <a:p>
            <a:pPr marL="469900" marR="73025" indent="-229235">
              <a:lnSpc>
                <a:spcPct val="113100"/>
              </a:lnSpc>
              <a:spcBef>
                <a:spcPts val="475"/>
              </a:spcBef>
              <a:buFont typeface="Calibri"/>
              <a:buChar char="-"/>
              <a:tabLst>
                <a:tab pos="469900" algn="l"/>
              </a:tabLst>
            </a:pPr>
            <a:r>
              <a:rPr sz="2000" b="1" dirty="0">
                <a:latin typeface="Calibri"/>
                <a:cs typeface="Calibri"/>
              </a:rPr>
              <a:t>nella</a:t>
            </a:r>
            <a:r>
              <a:rPr sz="2000" b="1" spc="28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fase</a:t>
            </a:r>
            <a:r>
              <a:rPr sz="2000" b="1" spc="30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di</a:t>
            </a:r>
            <a:r>
              <a:rPr sz="2000" b="1" spc="305" dirty="0">
                <a:latin typeface="Calibri"/>
                <a:cs typeface="Calibri"/>
              </a:rPr>
              <a:t> </a:t>
            </a:r>
            <a:r>
              <a:rPr sz="2000" b="1" spc="-30" dirty="0">
                <a:latin typeface="Calibri"/>
                <a:cs typeface="Calibri"/>
              </a:rPr>
              <a:t>pre-</a:t>
            </a:r>
            <a:r>
              <a:rPr sz="2000" b="1" dirty="0">
                <a:latin typeface="Calibri"/>
                <a:cs typeface="Calibri"/>
              </a:rPr>
              <a:t>crisi,</a:t>
            </a:r>
            <a:r>
              <a:rPr sz="2000" b="1" spc="3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vale</a:t>
            </a:r>
            <a:r>
              <a:rPr sz="2000" spc="2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29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dire</a:t>
            </a:r>
            <a:r>
              <a:rPr sz="2000" spc="3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quando</a:t>
            </a:r>
            <a:r>
              <a:rPr sz="2000" spc="30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occorra</a:t>
            </a:r>
            <a:r>
              <a:rPr sz="2000" spc="3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accertare</a:t>
            </a:r>
            <a:r>
              <a:rPr sz="2000" spc="30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</a:t>
            </a:r>
            <a:r>
              <a:rPr sz="2000" spc="2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probabilità</a:t>
            </a:r>
            <a:r>
              <a:rPr sz="2000" spc="2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315" dirty="0">
                <a:latin typeface="Calibri"/>
                <a:cs typeface="Calibri"/>
              </a:rPr>
              <a:t> </a:t>
            </a:r>
            <a:r>
              <a:rPr sz="2000" dirty="0">
                <a:latin typeface="MS Gothic"/>
                <a:cs typeface="MS Gothic"/>
              </a:rPr>
              <a:t>“</a:t>
            </a:r>
            <a:r>
              <a:rPr sz="2000" dirty="0">
                <a:latin typeface="Calibri"/>
                <a:cs typeface="Calibri"/>
              </a:rPr>
              <a:t>entrare</a:t>
            </a:r>
            <a:r>
              <a:rPr sz="2000" dirty="0">
                <a:latin typeface="MS Gothic"/>
                <a:cs typeface="MS Gothic"/>
              </a:rPr>
              <a:t>”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2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crisi</a:t>
            </a:r>
            <a:r>
              <a:rPr sz="2000" spc="295" dirty="0">
                <a:latin typeface="Calibri"/>
                <a:cs typeface="Calibri"/>
              </a:rPr>
              <a:t> </a:t>
            </a:r>
            <a:r>
              <a:rPr sz="2000" spc="-50" dirty="0">
                <a:latin typeface="Calibri"/>
                <a:cs typeface="Calibri"/>
              </a:rPr>
              <a:t>e </a:t>
            </a:r>
            <a:r>
              <a:rPr sz="2000" spc="-10" dirty="0">
                <a:latin typeface="Calibri"/>
                <a:cs typeface="Calibri"/>
              </a:rPr>
              <a:t>prevenirne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l’insorgenza;</a:t>
            </a:r>
            <a:endParaRPr sz="2000" dirty="0">
              <a:latin typeface="Calibri"/>
              <a:cs typeface="Calibri"/>
            </a:endParaRPr>
          </a:p>
          <a:p>
            <a:pPr marL="469900" marR="81280" indent="-229235">
              <a:lnSpc>
                <a:spcPct val="110000"/>
              </a:lnSpc>
              <a:spcBef>
                <a:spcPts val="610"/>
              </a:spcBef>
              <a:buFont typeface="Calibri"/>
              <a:buChar char="-"/>
              <a:tabLst>
                <a:tab pos="469900" algn="l"/>
              </a:tabLst>
            </a:pPr>
            <a:r>
              <a:rPr sz="2000" b="1" dirty="0">
                <a:latin typeface="Calibri"/>
                <a:cs typeface="Calibri"/>
              </a:rPr>
              <a:t>durante</a:t>
            </a:r>
            <a:r>
              <a:rPr sz="2000" b="1" spc="409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la</a:t>
            </a:r>
            <a:r>
              <a:rPr sz="2000" b="1" spc="37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crisi,</a:t>
            </a:r>
            <a:r>
              <a:rPr sz="2000" b="1" spc="40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quando</a:t>
            </a:r>
            <a:r>
              <a:rPr sz="2000" spc="3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l’impresa</a:t>
            </a:r>
            <a:r>
              <a:rPr sz="2000" spc="3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versi</a:t>
            </a:r>
            <a:r>
              <a:rPr sz="2000" spc="4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3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uno</a:t>
            </a:r>
            <a:r>
              <a:rPr sz="2000" spc="39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stato</a:t>
            </a:r>
            <a:r>
              <a:rPr sz="2000" spc="3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3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cui</a:t>
            </a:r>
            <a:r>
              <a:rPr sz="2000" spc="3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è</a:t>
            </a:r>
            <a:r>
              <a:rPr sz="2000" spc="3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probabile</a:t>
            </a:r>
            <a:r>
              <a:rPr sz="2000" spc="3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l’insolvenza</a:t>
            </a:r>
            <a:r>
              <a:rPr sz="2000" spc="3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(ancora</a:t>
            </a:r>
            <a:r>
              <a:rPr sz="2000" spc="40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non </a:t>
            </a:r>
            <a:r>
              <a:rPr sz="2000" spc="-10" dirty="0">
                <a:latin typeface="Calibri"/>
                <a:cs typeface="Calibri"/>
              </a:rPr>
              <a:t>intervenuta);</a:t>
            </a:r>
            <a:endParaRPr sz="2000" dirty="0">
              <a:latin typeface="Calibri"/>
              <a:cs typeface="Calibri"/>
            </a:endParaRPr>
          </a:p>
          <a:p>
            <a:pPr marL="469265" indent="-227965">
              <a:lnSpc>
                <a:spcPct val="100000"/>
              </a:lnSpc>
              <a:spcBef>
                <a:spcPts val="910"/>
              </a:spcBef>
              <a:buChar char="-"/>
              <a:tabLst>
                <a:tab pos="469265" algn="l"/>
              </a:tabLst>
            </a:pPr>
            <a:r>
              <a:rPr sz="2000" dirty="0">
                <a:latin typeface="Calibri"/>
                <a:cs typeface="Calibri"/>
              </a:rPr>
              <a:t>qualora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l’impresa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presenti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casi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di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insolvenza,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purché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esistano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ragionevoli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probabilità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risanarla.</a:t>
            </a:r>
            <a:endParaRPr sz="2000" dirty="0">
              <a:latin typeface="Calibri"/>
              <a:cs typeface="Calibri"/>
            </a:endParaRPr>
          </a:p>
          <a:p>
            <a:pPr marL="12700" marR="8255" algn="just">
              <a:lnSpc>
                <a:spcPct val="110000"/>
              </a:lnSpc>
              <a:spcBef>
                <a:spcPts val="495"/>
              </a:spcBef>
            </a:pPr>
            <a:r>
              <a:rPr sz="2000" dirty="0">
                <a:latin typeface="Calibri"/>
                <a:cs typeface="Calibri"/>
              </a:rPr>
              <a:t>La</a:t>
            </a:r>
            <a:r>
              <a:rPr sz="2000" spc="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condizione</a:t>
            </a:r>
            <a:r>
              <a:rPr sz="2000" spc="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per</a:t>
            </a:r>
            <a:r>
              <a:rPr sz="2000" spc="10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potere</a:t>
            </a:r>
            <a:r>
              <a:rPr sz="2000" spc="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accedere</a:t>
            </a:r>
            <a:r>
              <a:rPr sz="2000" spc="10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alla</a:t>
            </a:r>
            <a:r>
              <a:rPr sz="2000" spc="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composizione</a:t>
            </a:r>
            <a:r>
              <a:rPr sz="2000" spc="10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negoziata</a:t>
            </a:r>
            <a:r>
              <a:rPr sz="2000" spc="9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deve</a:t>
            </a:r>
            <a:r>
              <a:rPr sz="2000" spc="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concretizzarsi</a:t>
            </a:r>
            <a:r>
              <a:rPr sz="2000" spc="10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prima</a:t>
            </a:r>
            <a:r>
              <a:rPr sz="2000" spc="10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dello</a:t>
            </a:r>
            <a:r>
              <a:rPr sz="2000" spc="9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stato</a:t>
            </a:r>
            <a:r>
              <a:rPr sz="2000" spc="10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9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crisi </a:t>
            </a:r>
            <a:r>
              <a:rPr sz="2000" dirty="0">
                <a:latin typeface="Calibri"/>
                <a:cs typeface="Calibri"/>
              </a:rPr>
              <a:t>ovvero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anche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nello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stato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squilibrio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patrimoniale,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purché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sussistano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ragionevoli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probabilità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del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risanamento dell’impresa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c.d.</a:t>
            </a:r>
            <a:r>
              <a:rPr sz="2000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crisi</a:t>
            </a:r>
            <a:r>
              <a:rPr sz="2000"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e/o</a:t>
            </a:r>
            <a:r>
              <a:rPr sz="2000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insolvenza</a:t>
            </a:r>
            <a:r>
              <a:rPr sz="2000"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reversibile</a:t>
            </a:r>
            <a:r>
              <a:rPr sz="2000" spc="-10" dirty="0"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55600" y="250010"/>
            <a:ext cx="9982199" cy="6766532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85"/>
              </a:spcBef>
            </a:pPr>
            <a:r>
              <a:rPr dirty="0">
                <a:latin typeface="Calibri"/>
                <a:cs typeface="Calibri"/>
              </a:rPr>
              <a:t>L’ORGANO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DI</a:t>
            </a:r>
            <a:r>
              <a:rPr spc="-6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CONTROLLO</a:t>
            </a:r>
            <a:endParaRPr dirty="0">
              <a:latin typeface="Calibri"/>
              <a:cs typeface="Calibri"/>
            </a:endParaRPr>
          </a:p>
          <a:p>
            <a:pPr marL="12700" marR="8890" algn="just">
              <a:lnSpc>
                <a:spcPct val="110000"/>
              </a:lnSpc>
              <a:spcBef>
                <a:spcPts val="490"/>
              </a:spcBef>
            </a:pPr>
            <a:r>
              <a:rPr dirty="0">
                <a:latin typeface="Calibri"/>
                <a:cs typeface="Calibri"/>
              </a:rPr>
              <a:t>L’articolo</a:t>
            </a:r>
            <a:r>
              <a:rPr spc="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25</a:t>
            </a:r>
            <a:r>
              <a:rPr spc="10" dirty="0">
                <a:latin typeface="Calibri"/>
                <a:cs typeface="Calibri"/>
              </a:rPr>
              <a:t> </a:t>
            </a:r>
            <a:r>
              <a:rPr i="1" dirty="0">
                <a:latin typeface="Calibri"/>
                <a:cs typeface="Calibri"/>
              </a:rPr>
              <a:t>octies </a:t>
            </a:r>
            <a:r>
              <a:rPr dirty="0">
                <a:latin typeface="Calibri"/>
                <a:cs typeface="Calibri"/>
              </a:rPr>
              <a:t>del</a:t>
            </a:r>
            <a:r>
              <a:rPr spc="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CCII</a:t>
            </a:r>
            <a:r>
              <a:rPr spc="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-</a:t>
            </a:r>
            <a:r>
              <a:rPr spc="5" dirty="0">
                <a:latin typeface="Calibri"/>
                <a:cs typeface="Calibri"/>
              </a:rPr>
              <a:t> </a:t>
            </a:r>
            <a:r>
              <a:rPr b="1" i="1" spc="-10" dirty="0">
                <a:latin typeface="Calibri"/>
                <a:cs typeface="Calibri"/>
              </a:rPr>
              <a:t>“Segnalazione</a:t>
            </a:r>
            <a:r>
              <a:rPr b="1" i="1" dirty="0">
                <a:latin typeface="Calibri"/>
                <a:cs typeface="Calibri"/>
              </a:rPr>
              <a:t> dell’organo</a:t>
            </a:r>
            <a:r>
              <a:rPr b="1" i="1" spc="25" dirty="0">
                <a:latin typeface="Calibri"/>
                <a:cs typeface="Calibri"/>
              </a:rPr>
              <a:t> </a:t>
            </a:r>
            <a:r>
              <a:rPr b="1" i="1" dirty="0">
                <a:latin typeface="Calibri"/>
                <a:cs typeface="Calibri"/>
              </a:rPr>
              <a:t>di</a:t>
            </a:r>
            <a:r>
              <a:rPr b="1" i="1" spc="15" dirty="0">
                <a:latin typeface="Calibri"/>
                <a:cs typeface="Calibri"/>
              </a:rPr>
              <a:t> </a:t>
            </a:r>
            <a:r>
              <a:rPr b="1" i="1" dirty="0">
                <a:latin typeface="Calibri"/>
                <a:cs typeface="Calibri"/>
              </a:rPr>
              <a:t>controllo”</a:t>
            </a:r>
            <a:r>
              <a:rPr b="1" i="1" spc="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-</a:t>
            </a:r>
            <a:r>
              <a:rPr spc="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affida</a:t>
            </a:r>
            <a:r>
              <a:rPr spc="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all’organo</a:t>
            </a:r>
            <a:r>
              <a:rPr spc="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di</a:t>
            </a:r>
            <a:r>
              <a:rPr spc="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controllo </a:t>
            </a:r>
            <a:r>
              <a:rPr spc="-10" dirty="0">
                <a:latin typeface="Calibri"/>
                <a:cs typeface="Calibri"/>
              </a:rPr>
              <a:t>societario </a:t>
            </a:r>
            <a:r>
              <a:rPr dirty="0">
                <a:latin typeface="Calibri"/>
                <a:cs typeface="Calibri"/>
              </a:rPr>
              <a:t>il</a:t>
            </a:r>
            <a:r>
              <a:rPr spc="47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compito</a:t>
            </a:r>
            <a:r>
              <a:rPr spc="47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di</a:t>
            </a:r>
            <a:r>
              <a:rPr spc="47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segnalare</a:t>
            </a:r>
            <a:r>
              <a:rPr spc="47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all’organo</a:t>
            </a:r>
            <a:r>
              <a:rPr spc="484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amministrativo</a:t>
            </a:r>
            <a:r>
              <a:rPr spc="48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(imprenditore)</a:t>
            </a:r>
            <a:r>
              <a:rPr spc="47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la</a:t>
            </a:r>
            <a:r>
              <a:rPr spc="49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sussistenza</a:t>
            </a:r>
            <a:r>
              <a:rPr spc="4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dei</a:t>
            </a:r>
            <a:r>
              <a:rPr spc="47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presupposti</a:t>
            </a:r>
            <a:r>
              <a:rPr spc="48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per</a:t>
            </a:r>
            <a:r>
              <a:rPr spc="465" dirty="0">
                <a:latin typeface="Calibri"/>
                <a:cs typeface="Calibri"/>
              </a:rPr>
              <a:t> </a:t>
            </a:r>
            <a:r>
              <a:rPr spc="-25" dirty="0">
                <a:latin typeface="Calibri"/>
                <a:cs typeface="Calibri"/>
              </a:rPr>
              <a:t>la </a:t>
            </a:r>
            <a:r>
              <a:rPr spc="-20" dirty="0">
                <a:latin typeface="Calibri"/>
                <a:cs typeface="Calibri"/>
              </a:rPr>
              <a:t>presentazione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dell’istanza</a:t>
            </a:r>
            <a:r>
              <a:rPr spc="-7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di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nomina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di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un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esperto per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l’avvio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della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composizione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negoziata</a:t>
            </a:r>
            <a:r>
              <a:rPr spc="-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della</a:t>
            </a:r>
            <a:r>
              <a:rPr spc="-6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crisi.</a:t>
            </a:r>
            <a:endParaRPr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910"/>
              </a:spcBef>
            </a:pPr>
            <a:r>
              <a:rPr dirty="0">
                <a:latin typeface="Calibri"/>
                <a:cs typeface="Calibri"/>
              </a:rPr>
              <a:t>Compiti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dell’Organo</a:t>
            </a:r>
            <a:r>
              <a:rPr spc="-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di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controllo:</a:t>
            </a:r>
            <a:endParaRPr dirty="0">
              <a:latin typeface="Calibri"/>
              <a:cs typeface="Calibri"/>
            </a:endParaRPr>
          </a:p>
          <a:p>
            <a:pPr marL="283845" marR="7620" indent="-228600">
              <a:lnSpc>
                <a:spcPct val="110000"/>
              </a:lnSpc>
              <a:spcBef>
                <a:spcPts val="495"/>
              </a:spcBef>
              <a:buFont typeface="Calibri"/>
              <a:buChar char="-"/>
              <a:tabLst>
                <a:tab pos="283845" algn="l"/>
              </a:tabLst>
            </a:pPr>
            <a:r>
              <a:rPr b="1" spc="-10" dirty="0">
                <a:latin typeface="Calibri"/>
                <a:cs typeface="Calibri"/>
              </a:rPr>
              <a:t>segnalare</a:t>
            </a:r>
            <a:r>
              <a:rPr b="1" spc="-3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all’organo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spc="-20" dirty="0">
                <a:latin typeface="Calibri"/>
                <a:cs typeface="Calibri"/>
              </a:rPr>
              <a:t>amministrativo, </a:t>
            </a:r>
            <a:r>
              <a:rPr b="1" dirty="0">
                <a:latin typeface="Calibri"/>
                <a:cs typeface="Calibri"/>
              </a:rPr>
              <a:t>per</a:t>
            </a:r>
            <a:r>
              <a:rPr b="1" spc="-3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iscritto</a:t>
            </a:r>
            <a:r>
              <a:rPr b="1" spc="-1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e</a:t>
            </a:r>
            <a:r>
              <a:rPr b="1" spc="-3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con</a:t>
            </a:r>
            <a:r>
              <a:rPr b="1" spc="-30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specifica</a:t>
            </a:r>
            <a:r>
              <a:rPr b="1" spc="-25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motivazione</a:t>
            </a:r>
            <a:r>
              <a:rPr spc="-10" dirty="0">
                <a:latin typeface="Calibri"/>
                <a:cs typeface="Calibri"/>
              </a:rPr>
              <a:t>,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la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sussistenza</a:t>
            </a:r>
            <a:r>
              <a:rPr spc="-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dei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presupposti per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la</a:t>
            </a:r>
            <a:r>
              <a:rPr spc="-55" dirty="0">
                <a:latin typeface="Calibri"/>
                <a:cs typeface="Calibri"/>
              </a:rPr>
              <a:t> </a:t>
            </a:r>
            <a:r>
              <a:rPr spc="-20" dirty="0">
                <a:latin typeface="Calibri"/>
                <a:cs typeface="Calibri"/>
              </a:rPr>
              <a:t>presentazione</a:t>
            </a:r>
            <a:r>
              <a:rPr spc="-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dell’istanza</a:t>
            </a:r>
            <a:r>
              <a:rPr spc="-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di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spc="-20" dirty="0">
                <a:latin typeface="Calibri"/>
                <a:cs typeface="Calibri"/>
              </a:rPr>
              <a:t>nomina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di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un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spc="-20" dirty="0">
                <a:latin typeface="Calibri"/>
                <a:cs typeface="Calibri"/>
              </a:rPr>
              <a:t>esperto</a:t>
            </a:r>
            <a:r>
              <a:rPr spc="-10" dirty="0">
                <a:latin typeface="Calibri"/>
                <a:cs typeface="Calibri"/>
              </a:rPr>
              <a:t> per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spc="-20" dirty="0">
                <a:latin typeface="Calibri"/>
                <a:cs typeface="Calibri"/>
              </a:rPr>
              <a:t>l’avvio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della</a:t>
            </a:r>
            <a:r>
              <a:rPr spc="-55" dirty="0">
                <a:latin typeface="Calibri"/>
                <a:cs typeface="Calibri"/>
              </a:rPr>
              <a:t> </a:t>
            </a:r>
            <a:r>
              <a:rPr spc="-20" dirty="0">
                <a:latin typeface="Calibri"/>
                <a:cs typeface="Calibri"/>
              </a:rPr>
              <a:t>composizione negoziata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della</a:t>
            </a:r>
            <a:r>
              <a:rPr spc="-6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crisi;</a:t>
            </a:r>
            <a:endParaRPr dirty="0">
              <a:latin typeface="Calibri"/>
              <a:cs typeface="Calibri"/>
            </a:endParaRPr>
          </a:p>
          <a:p>
            <a:pPr marL="283845" indent="-228600">
              <a:lnSpc>
                <a:spcPct val="100000"/>
              </a:lnSpc>
              <a:spcBef>
                <a:spcPts val="300"/>
              </a:spcBef>
              <a:buFont typeface="Calibri"/>
              <a:buChar char="-"/>
              <a:tabLst>
                <a:tab pos="283845" algn="l"/>
              </a:tabLst>
            </a:pPr>
            <a:r>
              <a:rPr b="1" dirty="0">
                <a:latin typeface="Calibri"/>
                <a:cs typeface="Calibri"/>
              </a:rPr>
              <a:t>trasmettere</a:t>
            </a:r>
            <a:r>
              <a:rPr b="1"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la</a:t>
            </a:r>
            <a:r>
              <a:rPr spc="-7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segnalazione</a:t>
            </a:r>
            <a:r>
              <a:rPr spc="-7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con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mezzi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che</a:t>
            </a:r>
            <a:r>
              <a:rPr spc="-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assicurino</a:t>
            </a:r>
            <a:r>
              <a:rPr spc="-7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la</a:t>
            </a:r>
            <a:r>
              <a:rPr spc="-5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prova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dell’avvenuta</a:t>
            </a:r>
            <a:r>
              <a:rPr spc="-5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ricezione;</a:t>
            </a:r>
            <a:endParaRPr dirty="0">
              <a:latin typeface="Calibri"/>
              <a:cs typeface="Calibri"/>
            </a:endParaRPr>
          </a:p>
          <a:p>
            <a:pPr marL="283845" indent="-228600">
              <a:lnSpc>
                <a:spcPct val="100000"/>
              </a:lnSpc>
              <a:spcBef>
                <a:spcPts val="85"/>
              </a:spcBef>
              <a:buFont typeface="Calibri"/>
              <a:buChar char="-"/>
              <a:tabLst>
                <a:tab pos="283845" algn="l"/>
              </a:tabLst>
            </a:pPr>
            <a:r>
              <a:rPr b="1" dirty="0">
                <a:latin typeface="Calibri"/>
                <a:cs typeface="Calibri"/>
              </a:rPr>
              <a:t>fissare </a:t>
            </a:r>
            <a:r>
              <a:rPr dirty="0">
                <a:latin typeface="Calibri"/>
                <a:cs typeface="Calibri"/>
              </a:rPr>
              <a:t>un</a:t>
            </a:r>
            <a:r>
              <a:rPr spc="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congruo</a:t>
            </a:r>
            <a:r>
              <a:rPr spc="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termine, non</a:t>
            </a:r>
            <a:r>
              <a:rPr spc="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superiore a</a:t>
            </a:r>
            <a:r>
              <a:rPr spc="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trenta</a:t>
            </a:r>
            <a:r>
              <a:rPr spc="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giorni, entro il</a:t>
            </a:r>
            <a:r>
              <a:rPr spc="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quale </a:t>
            </a:r>
            <a:r>
              <a:rPr b="1" dirty="0">
                <a:latin typeface="Calibri"/>
                <a:cs typeface="Calibri"/>
              </a:rPr>
              <a:t>l’organo</a:t>
            </a:r>
            <a:r>
              <a:rPr b="1" spc="1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amministrativo</a:t>
            </a:r>
            <a:r>
              <a:rPr b="1" spc="10" dirty="0">
                <a:latin typeface="Calibri"/>
                <a:cs typeface="Calibri"/>
              </a:rPr>
              <a:t> </a:t>
            </a:r>
            <a:r>
              <a:rPr b="1" dirty="0" err="1">
                <a:latin typeface="Calibri"/>
                <a:cs typeface="Calibri"/>
              </a:rPr>
              <a:t>è</a:t>
            </a:r>
            <a:r>
              <a:rPr b="1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tenuto</a:t>
            </a:r>
            <a:r>
              <a:rPr lang="it-IT" spc="-1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a</a:t>
            </a:r>
            <a:r>
              <a:rPr b="1" spc="-5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riferire</a:t>
            </a:r>
            <a:r>
              <a:rPr b="1" spc="-2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in</a:t>
            </a:r>
            <a:r>
              <a:rPr b="1" spc="-6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ordine</a:t>
            </a:r>
            <a:r>
              <a:rPr b="1" spc="-2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alle</a:t>
            </a:r>
            <a:r>
              <a:rPr b="1" spc="-7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iniziative</a:t>
            </a:r>
            <a:r>
              <a:rPr b="1" spc="-75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intraprese</a:t>
            </a:r>
            <a:r>
              <a:rPr spc="-10" dirty="0">
                <a:latin typeface="Calibri"/>
                <a:cs typeface="Calibri"/>
              </a:rPr>
              <a:t>.</a:t>
            </a:r>
            <a:endParaRPr dirty="0">
              <a:latin typeface="Calibri"/>
              <a:cs typeface="Calibri"/>
            </a:endParaRPr>
          </a:p>
          <a:p>
            <a:pPr marL="12700" marR="5080">
              <a:lnSpc>
                <a:spcPct val="110000"/>
              </a:lnSpc>
              <a:spcBef>
                <a:spcPts val="605"/>
              </a:spcBef>
            </a:pPr>
            <a:r>
              <a:rPr b="1" dirty="0">
                <a:latin typeface="Calibri"/>
                <a:cs typeface="Calibri"/>
              </a:rPr>
              <a:t>In</a:t>
            </a:r>
            <a:r>
              <a:rPr b="1" spc="14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pendenza</a:t>
            </a:r>
            <a:r>
              <a:rPr b="1" spc="15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delle</a:t>
            </a:r>
            <a:r>
              <a:rPr b="1" spc="12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trattative,</a:t>
            </a:r>
            <a:r>
              <a:rPr b="1" spc="1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rimane</a:t>
            </a:r>
            <a:r>
              <a:rPr spc="1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fermo</a:t>
            </a:r>
            <a:r>
              <a:rPr spc="1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il</a:t>
            </a:r>
            <a:r>
              <a:rPr spc="14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dovere</a:t>
            </a:r>
            <a:r>
              <a:rPr b="1" spc="14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in</a:t>
            </a:r>
            <a:r>
              <a:rPr b="1" spc="13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capo</a:t>
            </a:r>
            <a:r>
              <a:rPr b="1" spc="14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all’organo</a:t>
            </a:r>
            <a:r>
              <a:rPr b="1" spc="15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di</a:t>
            </a:r>
            <a:r>
              <a:rPr b="1" spc="14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controllo</a:t>
            </a:r>
            <a:r>
              <a:rPr b="1" spc="14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di</a:t>
            </a:r>
            <a:r>
              <a:rPr b="1" spc="14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vigilare</a:t>
            </a:r>
            <a:r>
              <a:rPr b="1" spc="1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ai</a:t>
            </a:r>
            <a:r>
              <a:rPr spc="1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sensi</a:t>
            </a:r>
            <a:r>
              <a:rPr spc="140" dirty="0">
                <a:latin typeface="Calibri"/>
                <a:cs typeface="Calibri"/>
              </a:rPr>
              <a:t> </a:t>
            </a:r>
            <a:r>
              <a:rPr spc="-25" dirty="0">
                <a:latin typeface="Calibri"/>
                <a:cs typeface="Calibri"/>
              </a:rPr>
              <a:t>del </a:t>
            </a:r>
            <a:r>
              <a:rPr spc="-10" dirty="0">
                <a:latin typeface="Calibri"/>
                <a:cs typeface="Calibri"/>
              </a:rPr>
              <a:t>richiamato</a:t>
            </a:r>
            <a:r>
              <a:rPr spc="-5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art.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2403</a:t>
            </a:r>
            <a:r>
              <a:rPr spc="-5" dirty="0">
                <a:latin typeface="Calibri"/>
                <a:cs typeface="Calibri"/>
              </a:rPr>
              <a:t> </a:t>
            </a:r>
            <a:r>
              <a:rPr spc="-20" dirty="0">
                <a:latin typeface="Calibri"/>
                <a:cs typeface="Calibri"/>
              </a:rPr>
              <a:t>c.c.:</a:t>
            </a:r>
            <a:endParaRPr dirty="0">
              <a:latin typeface="Calibri"/>
              <a:cs typeface="Calibri"/>
            </a:endParaRPr>
          </a:p>
          <a:p>
            <a:pPr marL="459105" lvl="1" indent="-266700">
              <a:lnSpc>
                <a:spcPct val="100000"/>
              </a:lnSpc>
              <a:spcBef>
                <a:spcPts val="910"/>
              </a:spcBef>
              <a:buAutoNum type="romanLcParenBoth"/>
              <a:tabLst>
                <a:tab pos="459105" algn="l"/>
              </a:tabLst>
            </a:pPr>
            <a:r>
              <a:rPr spc="-10" dirty="0">
                <a:latin typeface="Calibri"/>
                <a:cs typeface="Calibri"/>
              </a:rPr>
              <a:t>sull’osservanza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della</a:t>
            </a:r>
            <a:r>
              <a:rPr spc="-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legge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e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dello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statuto;</a:t>
            </a:r>
            <a:endParaRPr dirty="0">
              <a:latin typeface="Calibri"/>
              <a:cs typeface="Calibri"/>
            </a:endParaRPr>
          </a:p>
          <a:p>
            <a:pPr marL="461645" lvl="1" indent="-269240">
              <a:lnSpc>
                <a:spcPct val="100000"/>
              </a:lnSpc>
              <a:spcBef>
                <a:spcPts val="204"/>
              </a:spcBef>
              <a:buAutoNum type="romanLcParenBoth"/>
              <a:tabLst>
                <a:tab pos="461645" algn="l"/>
              </a:tabLst>
            </a:pPr>
            <a:r>
              <a:rPr dirty="0">
                <a:latin typeface="Calibri"/>
                <a:cs typeface="Calibri"/>
              </a:rPr>
              <a:t>sul</a:t>
            </a:r>
            <a:r>
              <a:rPr spc="-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rispetto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dei</a:t>
            </a:r>
            <a:r>
              <a:rPr spc="-5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princìpi</a:t>
            </a:r>
            <a:r>
              <a:rPr spc="-7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di</a:t>
            </a:r>
            <a:r>
              <a:rPr spc="-5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corretta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amministrazione;</a:t>
            </a:r>
            <a:endParaRPr dirty="0">
              <a:latin typeface="Calibri"/>
              <a:cs typeface="Calibri"/>
            </a:endParaRPr>
          </a:p>
          <a:p>
            <a:pPr marL="458470" lvl="1" indent="-274955">
              <a:lnSpc>
                <a:spcPct val="100000"/>
              </a:lnSpc>
              <a:spcBef>
                <a:spcPts val="85"/>
              </a:spcBef>
              <a:buAutoNum type="romanLcParenBoth"/>
              <a:tabLst>
                <a:tab pos="458470" algn="l"/>
              </a:tabLst>
            </a:pPr>
            <a:r>
              <a:rPr dirty="0">
                <a:latin typeface="Calibri"/>
                <a:cs typeface="Calibri"/>
              </a:rPr>
              <a:t>sull’adeguatezza</a:t>
            </a:r>
            <a:r>
              <a:rPr spc="85" dirty="0">
                <a:latin typeface="Calibri"/>
                <a:cs typeface="Calibri"/>
              </a:rPr>
              <a:t>  </a:t>
            </a:r>
            <a:r>
              <a:rPr dirty="0">
                <a:latin typeface="Calibri"/>
                <a:cs typeface="Calibri"/>
              </a:rPr>
              <a:t>e</a:t>
            </a:r>
            <a:r>
              <a:rPr spc="90" dirty="0">
                <a:latin typeface="Calibri"/>
                <a:cs typeface="Calibri"/>
              </a:rPr>
              <a:t>  </a:t>
            </a:r>
            <a:r>
              <a:rPr dirty="0">
                <a:latin typeface="Calibri"/>
                <a:cs typeface="Calibri"/>
              </a:rPr>
              <a:t>concreto</a:t>
            </a:r>
            <a:r>
              <a:rPr spc="85" dirty="0">
                <a:latin typeface="Calibri"/>
                <a:cs typeface="Calibri"/>
              </a:rPr>
              <a:t>  </a:t>
            </a:r>
            <a:r>
              <a:rPr dirty="0">
                <a:latin typeface="Calibri"/>
                <a:cs typeface="Calibri"/>
              </a:rPr>
              <a:t>funzionamento</a:t>
            </a:r>
            <a:r>
              <a:rPr spc="85" dirty="0">
                <a:latin typeface="Calibri"/>
                <a:cs typeface="Calibri"/>
              </a:rPr>
              <a:t>  </a:t>
            </a:r>
            <a:r>
              <a:rPr dirty="0">
                <a:latin typeface="Calibri"/>
                <a:cs typeface="Calibri"/>
              </a:rPr>
              <a:t>dell’assetto</a:t>
            </a:r>
            <a:r>
              <a:rPr spc="100" dirty="0">
                <a:latin typeface="Calibri"/>
                <a:cs typeface="Calibri"/>
              </a:rPr>
              <a:t>  </a:t>
            </a:r>
            <a:r>
              <a:rPr dirty="0">
                <a:latin typeface="Calibri"/>
                <a:cs typeface="Calibri"/>
              </a:rPr>
              <a:t>organizzativo,</a:t>
            </a:r>
            <a:r>
              <a:rPr spc="90" dirty="0">
                <a:latin typeface="Calibri"/>
                <a:cs typeface="Calibri"/>
              </a:rPr>
              <a:t>  </a:t>
            </a:r>
            <a:r>
              <a:rPr dirty="0">
                <a:latin typeface="Calibri"/>
                <a:cs typeface="Calibri"/>
              </a:rPr>
              <a:t>amministrativo</a:t>
            </a:r>
            <a:r>
              <a:rPr spc="90" dirty="0">
                <a:latin typeface="Calibri"/>
                <a:cs typeface="Calibri"/>
              </a:rPr>
              <a:t>  </a:t>
            </a:r>
            <a:r>
              <a:rPr dirty="0">
                <a:latin typeface="Calibri"/>
                <a:cs typeface="Calibri"/>
              </a:rPr>
              <a:t>e</a:t>
            </a:r>
            <a:r>
              <a:rPr spc="85" dirty="0">
                <a:latin typeface="Calibri"/>
                <a:cs typeface="Calibri"/>
              </a:rPr>
              <a:t>  </a:t>
            </a:r>
            <a:r>
              <a:rPr spc="-10" dirty="0">
                <a:latin typeface="Calibri"/>
                <a:cs typeface="Calibri"/>
              </a:rPr>
              <a:t>contabile</a:t>
            </a:r>
            <a:endParaRPr dirty="0">
              <a:latin typeface="Calibri"/>
              <a:cs typeface="Calibri"/>
            </a:endParaRPr>
          </a:p>
          <a:p>
            <a:pPr marL="462280">
              <a:lnSpc>
                <a:spcPct val="100000"/>
              </a:lnSpc>
              <a:spcBef>
                <a:spcPts val="195"/>
              </a:spcBef>
            </a:pPr>
            <a:r>
              <a:rPr dirty="0">
                <a:latin typeface="Calibri"/>
                <a:cs typeface="Calibri"/>
              </a:rPr>
              <a:t>adottato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dalla</a:t>
            </a:r>
            <a:r>
              <a:rPr spc="-6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società;</a:t>
            </a:r>
            <a:endParaRPr dirty="0">
              <a:latin typeface="Calibri"/>
              <a:cs typeface="Calibri"/>
            </a:endParaRPr>
          </a:p>
          <a:p>
            <a:pPr marL="458470" marR="11430" lvl="1" indent="-274955">
              <a:lnSpc>
                <a:spcPct val="109400"/>
              </a:lnSpc>
              <a:spcBef>
                <a:spcPts val="95"/>
              </a:spcBef>
              <a:buAutoNum type="romanLcParenBoth" startAt="4"/>
              <a:tabLst>
                <a:tab pos="462280" algn="l"/>
              </a:tabLst>
            </a:pPr>
            <a:r>
              <a:rPr dirty="0">
                <a:latin typeface="Calibri"/>
                <a:cs typeface="Calibri"/>
              </a:rPr>
              <a:t>sul</a:t>
            </a:r>
            <a:r>
              <a:rPr spc="18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controllo</a:t>
            </a:r>
            <a:r>
              <a:rPr spc="17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contabile</a:t>
            </a:r>
            <a:r>
              <a:rPr spc="17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ove</a:t>
            </a:r>
            <a:r>
              <a:rPr spc="18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lo</a:t>
            </a:r>
            <a:r>
              <a:rPr spc="19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statuto</a:t>
            </a:r>
            <a:r>
              <a:rPr spc="17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delle</a:t>
            </a:r>
            <a:r>
              <a:rPr spc="18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società</a:t>
            </a:r>
            <a:r>
              <a:rPr spc="19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non</a:t>
            </a:r>
            <a:r>
              <a:rPr spc="18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tenute</a:t>
            </a:r>
            <a:r>
              <a:rPr spc="18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alla</a:t>
            </a:r>
            <a:r>
              <a:rPr spc="19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redazione</a:t>
            </a:r>
            <a:r>
              <a:rPr spc="18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del</a:t>
            </a:r>
            <a:r>
              <a:rPr spc="18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bilancio</a:t>
            </a:r>
            <a:r>
              <a:rPr spc="18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consolidato 	</a:t>
            </a:r>
            <a:r>
              <a:rPr dirty="0">
                <a:latin typeface="Calibri"/>
                <a:cs typeface="Calibri"/>
              </a:rPr>
              <a:t>affidino</a:t>
            </a:r>
            <a:r>
              <a:rPr spc="-8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allo</a:t>
            </a:r>
            <a:r>
              <a:rPr spc="-7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stesso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la</a:t>
            </a:r>
            <a:r>
              <a:rPr spc="-7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revisione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legale.</a:t>
            </a:r>
            <a:endParaRPr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679" y="865123"/>
            <a:ext cx="9028430" cy="576580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4295" algn="ctr">
              <a:lnSpc>
                <a:spcPct val="100000"/>
              </a:lnSpc>
              <a:spcBef>
                <a:spcPts val="95"/>
              </a:spcBef>
            </a:pP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OBBLIGO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DELLA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NOMINA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DELL’ORGANO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CONTROLLO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465"/>
              </a:spcBef>
            </a:pPr>
            <a:endParaRPr sz="2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spc="-20" dirty="0">
                <a:latin typeface="Calibri"/>
                <a:cs typeface="Calibri"/>
              </a:rPr>
              <a:t>L’</a:t>
            </a:r>
            <a:r>
              <a:rPr sz="2400" b="1" spc="-20" dirty="0">
                <a:latin typeface="Calibri"/>
                <a:cs typeface="Calibri"/>
              </a:rPr>
              <a:t>art.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2477,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comma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2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e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3,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c.c.,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prevede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l’obbligo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di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nomina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dell’organo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di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controllo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del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revisore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se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la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società:</a:t>
            </a:r>
            <a:endParaRPr sz="2400" dirty="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805"/>
              </a:spcBef>
              <a:buAutoNum type="alphaLcParenR"/>
              <a:tabLst>
                <a:tab pos="240665" algn="l"/>
              </a:tabLst>
            </a:pPr>
            <a:r>
              <a:rPr sz="2400" dirty="0">
                <a:latin typeface="Calibri"/>
                <a:cs typeface="Calibri"/>
              </a:rPr>
              <a:t>è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tenuta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alla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redazione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del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bilancio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consolidato;</a:t>
            </a:r>
            <a:endParaRPr sz="2400" dirty="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790"/>
              </a:spcBef>
              <a:buAutoNum type="alphaLcParenR"/>
              <a:tabLst>
                <a:tab pos="240665" algn="l"/>
              </a:tabLst>
            </a:pPr>
            <a:r>
              <a:rPr sz="2400" dirty="0">
                <a:latin typeface="Calibri"/>
                <a:cs typeface="Calibri"/>
              </a:rPr>
              <a:t>controlla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una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società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obbligata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alla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revisione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legale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dei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conti;</a:t>
            </a:r>
            <a:endParaRPr sz="2400" dirty="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810"/>
              </a:spcBef>
              <a:buAutoNum type="alphaLcParenR"/>
              <a:tabLst>
                <a:tab pos="240665" algn="l"/>
              </a:tabLst>
            </a:pPr>
            <a:r>
              <a:rPr sz="2400" dirty="0">
                <a:latin typeface="Calibri"/>
                <a:cs typeface="Calibri"/>
              </a:rPr>
              <a:t>ha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superato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per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due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esercizi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consecutivi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almeno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uno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dei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seguenti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limiti:</a:t>
            </a:r>
            <a:endParaRPr sz="2400" dirty="0">
              <a:latin typeface="Calibri"/>
              <a:cs typeface="Calibri"/>
            </a:endParaRPr>
          </a:p>
          <a:p>
            <a:pPr marL="469265" lvl="1" indent="-227965">
              <a:lnSpc>
                <a:spcPct val="100000"/>
              </a:lnSpc>
              <a:spcBef>
                <a:spcPts val="800"/>
              </a:spcBef>
              <a:buFont typeface="Wingdings"/>
              <a:buChar char=""/>
              <a:tabLst>
                <a:tab pos="469265" algn="l"/>
              </a:tabLst>
            </a:pPr>
            <a:r>
              <a:rPr sz="2400" dirty="0">
                <a:latin typeface="Calibri"/>
                <a:cs typeface="Calibri"/>
              </a:rPr>
              <a:t>totale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dell’attivo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dello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stato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patrimoniale: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4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milioni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di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euro;</a:t>
            </a:r>
            <a:endParaRPr sz="2400" dirty="0">
              <a:latin typeface="Calibri"/>
              <a:cs typeface="Calibri"/>
            </a:endParaRPr>
          </a:p>
          <a:p>
            <a:pPr marL="469265" lvl="1" indent="-227965">
              <a:lnSpc>
                <a:spcPct val="100000"/>
              </a:lnSpc>
              <a:spcBef>
                <a:spcPts val="795"/>
              </a:spcBef>
              <a:buFont typeface="Wingdings"/>
              <a:buChar char=""/>
              <a:tabLst>
                <a:tab pos="469265" algn="l"/>
              </a:tabLst>
            </a:pPr>
            <a:r>
              <a:rPr sz="2400" dirty="0">
                <a:latin typeface="Calibri"/>
                <a:cs typeface="Calibri"/>
              </a:rPr>
              <a:t>ricavi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delle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vendite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delle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prestazioni: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4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milioni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di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euro;</a:t>
            </a:r>
            <a:endParaRPr sz="2400" dirty="0">
              <a:latin typeface="Calibri"/>
              <a:cs typeface="Calibri"/>
            </a:endParaRPr>
          </a:p>
          <a:p>
            <a:pPr marL="469265" lvl="1" indent="-227965">
              <a:lnSpc>
                <a:spcPct val="100000"/>
              </a:lnSpc>
              <a:spcBef>
                <a:spcPts val="805"/>
              </a:spcBef>
              <a:buFont typeface="Wingdings"/>
              <a:buChar char=""/>
              <a:tabLst>
                <a:tab pos="469265" algn="l"/>
              </a:tabLst>
            </a:pPr>
            <a:r>
              <a:rPr sz="2400" dirty="0">
                <a:latin typeface="Calibri"/>
                <a:cs typeface="Calibri"/>
              </a:rPr>
              <a:t>dipendenti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occupati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media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durante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l’esercizio: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20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unità.</a:t>
            </a:r>
            <a:endParaRPr sz="2400" dirty="0">
              <a:latin typeface="Calibri"/>
              <a:cs typeface="Calibri"/>
            </a:endParaRPr>
          </a:p>
          <a:p>
            <a:pPr marL="12700" marR="5080">
              <a:lnSpc>
                <a:spcPct val="108800"/>
              </a:lnSpc>
              <a:spcBef>
                <a:spcPts val="505"/>
              </a:spcBef>
            </a:pPr>
            <a:r>
              <a:rPr sz="2400" dirty="0">
                <a:latin typeface="Calibri"/>
                <a:cs typeface="Calibri"/>
              </a:rPr>
              <a:t>L’obbligo</a:t>
            </a:r>
            <a:r>
              <a:rPr sz="2400" spc="1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</a:t>
            </a:r>
            <a:r>
              <a:rPr sz="2400" spc="1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nomina</a:t>
            </a:r>
            <a:r>
              <a:rPr sz="2400" spc="1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dell’organo</a:t>
            </a:r>
            <a:r>
              <a:rPr sz="2400" spc="1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</a:t>
            </a:r>
            <a:r>
              <a:rPr sz="2400" spc="1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controllo</a:t>
            </a:r>
            <a:r>
              <a:rPr sz="2400" spc="2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</a:t>
            </a:r>
            <a:r>
              <a:rPr sz="2400" spc="1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del</a:t>
            </a:r>
            <a:r>
              <a:rPr sz="2400" spc="1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revisore</a:t>
            </a:r>
            <a:r>
              <a:rPr sz="2400" spc="2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</a:t>
            </a:r>
            <a:r>
              <a:rPr sz="2400" spc="1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cui</a:t>
            </a:r>
            <a:r>
              <a:rPr sz="2400" spc="1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alla</a:t>
            </a:r>
            <a:r>
              <a:rPr sz="2400" spc="1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lettera</a:t>
            </a:r>
            <a:r>
              <a:rPr sz="2400" spc="1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c)</a:t>
            </a:r>
            <a:r>
              <a:rPr sz="2400" spc="1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del</a:t>
            </a:r>
            <a:r>
              <a:rPr sz="2400" spc="1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secondo</a:t>
            </a:r>
            <a:r>
              <a:rPr sz="2400" spc="204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comma</a:t>
            </a:r>
            <a:r>
              <a:rPr sz="2400" spc="1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cessa </a:t>
            </a:r>
            <a:r>
              <a:rPr sz="2400" dirty="0">
                <a:latin typeface="Calibri"/>
                <a:cs typeface="Calibri"/>
              </a:rPr>
              <a:t>quando,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per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tre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esercizi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consecutivi,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non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è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superato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alcuno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dei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predetti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limiti.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679" y="865123"/>
            <a:ext cx="9109075" cy="626331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1905" algn="ctr">
              <a:lnSpc>
                <a:spcPct val="100000"/>
              </a:lnSpc>
              <a:spcBef>
                <a:spcPts val="95"/>
              </a:spcBef>
            </a:pPr>
            <a:r>
              <a:rPr sz="2400" spc="-20" dirty="0">
                <a:latin typeface="Calibri"/>
                <a:cs typeface="Calibri"/>
              </a:rPr>
              <a:t>SEGNALAZIONI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DEI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CREDITORI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PUBBLICI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QUALIFICATI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465"/>
              </a:spcBef>
            </a:pPr>
            <a:endParaRPr sz="24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400" dirty="0">
                <a:latin typeface="Calibri"/>
                <a:cs typeface="Calibri"/>
              </a:rPr>
              <a:t>L’Art.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30" dirty="0">
                <a:latin typeface="Calibri"/>
                <a:cs typeface="Calibri"/>
              </a:rPr>
              <a:t>25-</a:t>
            </a:r>
            <a:r>
              <a:rPr sz="2400" i="1" dirty="0">
                <a:latin typeface="Calibri"/>
                <a:cs typeface="Calibri"/>
              </a:rPr>
              <a:t>nonies</a:t>
            </a:r>
            <a:r>
              <a:rPr sz="2400" i="1" spc="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del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CCII,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disciplina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casi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cui:</a:t>
            </a:r>
            <a:endParaRPr sz="2400" dirty="0">
              <a:latin typeface="Calibri"/>
              <a:cs typeface="Calibri"/>
            </a:endParaRPr>
          </a:p>
          <a:p>
            <a:pPr marL="2804795" indent="-230504">
              <a:lnSpc>
                <a:spcPct val="100000"/>
              </a:lnSpc>
              <a:spcBef>
                <a:spcPts val="805"/>
              </a:spcBef>
              <a:buChar char="-"/>
              <a:tabLst>
                <a:tab pos="2804795" algn="l"/>
              </a:tabLst>
            </a:pPr>
            <a:r>
              <a:rPr sz="2400" spc="-10" dirty="0">
                <a:latin typeface="Calibri"/>
                <a:cs typeface="Calibri"/>
              </a:rPr>
              <a:t>I.N.P.S.</a:t>
            </a:r>
            <a:endParaRPr sz="2400" dirty="0">
              <a:latin typeface="Calibri"/>
              <a:cs typeface="Calibri"/>
            </a:endParaRPr>
          </a:p>
          <a:p>
            <a:pPr marL="2804795" indent="-230504">
              <a:lnSpc>
                <a:spcPct val="100000"/>
              </a:lnSpc>
              <a:spcBef>
                <a:spcPts val="190"/>
              </a:spcBef>
              <a:buChar char="-"/>
              <a:tabLst>
                <a:tab pos="2804795" algn="l"/>
              </a:tabLst>
            </a:pPr>
            <a:r>
              <a:rPr sz="2400" spc="-10" dirty="0">
                <a:latin typeface="Calibri"/>
                <a:cs typeface="Calibri"/>
              </a:rPr>
              <a:t>I.N.A.I.L.</a:t>
            </a:r>
            <a:endParaRPr sz="2400" dirty="0">
              <a:latin typeface="Calibri"/>
              <a:cs typeface="Calibri"/>
            </a:endParaRPr>
          </a:p>
          <a:p>
            <a:pPr marL="2802255" indent="-227965" algn="just">
              <a:lnSpc>
                <a:spcPct val="100000"/>
              </a:lnSpc>
              <a:spcBef>
                <a:spcPts val="209"/>
              </a:spcBef>
              <a:buChar char="-"/>
              <a:tabLst>
                <a:tab pos="2802255" algn="l"/>
              </a:tabLst>
            </a:pPr>
            <a:r>
              <a:rPr sz="2400" dirty="0">
                <a:latin typeface="Calibri"/>
                <a:cs typeface="Calibri"/>
              </a:rPr>
              <a:t>Agenzia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delle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Entrate</a:t>
            </a:r>
            <a:endParaRPr sz="2400" dirty="0">
              <a:latin typeface="Calibri"/>
              <a:cs typeface="Calibri"/>
            </a:endParaRPr>
          </a:p>
          <a:p>
            <a:pPr marL="2802255" indent="-227965" algn="just">
              <a:lnSpc>
                <a:spcPct val="100000"/>
              </a:lnSpc>
              <a:spcBef>
                <a:spcPts val="200"/>
              </a:spcBef>
              <a:buChar char="-"/>
              <a:tabLst>
                <a:tab pos="2802255" algn="l"/>
              </a:tabLst>
            </a:pPr>
            <a:r>
              <a:rPr sz="2400" dirty="0">
                <a:latin typeface="Calibri"/>
                <a:cs typeface="Calibri"/>
              </a:rPr>
              <a:t>Agenzia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delle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Entrate-</a:t>
            </a:r>
            <a:r>
              <a:rPr sz="2400" spc="-10" dirty="0">
                <a:latin typeface="Calibri"/>
                <a:cs typeface="Calibri"/>
              </a:rPr>
              <a:t>Riscossione</a:t>
            </a:r>
            <a:endParaRPr sz="2400" dirty="0">
              <a:latin typeface="Calibri"/>
              <a:cs typeface="Calibri"/>
            </a:endParaRPr>
          </a:p>
          <a:p>
            <a:pPr marL="12700" marR="5080" algn="just">
              <a:lnSpc>
                <a:spcPct val="110000"/>
              </a:lnSpc>
              <a:spcBef>
                <a:spcPts val="495"/>
              </a:spcBef>
            </a:pPr>
            <a:r>
              <a:rPr sz="2400" dirty="0">
                <a:latin typeface="Calibri"/>
                <a:cs typeface="Calibri"/>
              </a:rPr>
              <a:t>devono</a:t>
            </a:r>
            <a:r>
              <a:rPr sz="2400" spc="1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segnalare</a:t>
            </a:r>
            <a:r>
              <a:rPr sz="2400" spc="1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all'imprenditore</a:t>
            </a:r>
            <a:r>
              <a:rPr sz="2400" spc="114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e,</a:t>
            </a:r>
            <a:r>
              <a:rPr sz="2400" spc="1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ove</a:t>
            </a:r>
            <a:r>
              <a:rPr sz="2400" spc="1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esistente,</a:t>
            </a:r>
            <a:r>
              <a:rPr sz="2400" spc="114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all'organo</a:t>
            </a:r>
            <a:r>
              <a:rPr sz="2400" spc="10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</a:t>
            </a:r>
            <a:r>
              <a:rPr sz="2400" spc="114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controllo,</a:t>
            </a:r>
            <a:r>
              <a:rPr sz="2400" spc="1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nella</a:t>
            </a:r>
            <a:r>
              <a:rPr sz="2400" spc="10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persona</a:t>
            </a:r>
            <a:r>
              <a:rPr sz="2400" spc="10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del</a:t>
            </a:r>
            <a:r>
              <a:rPr sz="2400" spc="114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presidente</a:t>
            </a:r>
            <a:r>
              <a:rPr sz="2400" spc="114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del </a:t>
            </a:r>
            <a:r>
              <a:rPr sz="2400" spc="-10" dirty="0">
                <a:latin typeface="Calibri"/>
                <a:cs typeface="Calibri"/>
              </a:rPr>
              <a:t>collegio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sindacale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caso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organo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collegiale,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mezzo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posta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elettronica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certificata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o,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mancanza,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mediante </a:t>
            </a:r>
            <a:r>
              <a:rPr sz="2400" dirty="0">
                <a:latin typeface="Calibri"/>
                <a:cs typeface="Calibri"/>
              </a:rPr>
              <a:t>raccomandata</a:t>
            </a:r>
            <a:r>
              <a:rPr sz="2400" spc="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con</a:t>
            </a:r>
            <a:r>
              <a:rPr sz="2400" spc="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avviso</a:t>
            </a:r>
            <a:r>
              <a:rPr sz="2400" spc="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</a:t>
            </a:r>
            <a:r>
              <a:rPr sz="2400" spc="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ricevimento</a:t>
            </a:r>
            <a:r>
              <a:rPr sz="2400" spc="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inviata</a:t>
            </a:r>
            <a:r>
              <a:rPr sz="2400" spc="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all'indirizzo</a:t>
            </a:r>
            <a:r>
              <a:rPr sz="2400" spc="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risultante</a:t>
            </a:r>
            <a:r>
              <a:rPr sz="2400" spc="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dall'anagrafe</a:t>
            </a:r>
            <a:r>
              <a:rPr sz="2400" spc="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tributaria,</a:t>
            </a:r>
            <a:r>
              <a:rPr sz="2400" spc="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il</a:t>
            </a:r>
            <a:r>
              <a:rPr sz="2400" spc="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ritardo</a:t>
            </a:r>
            <a:r>
              <a:rPr sz="2400" spc="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e/o</a:t>
            </a:r>
            <a:r>
              <a:rPr sz="2400" spc="4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il </a:t>
            </a:r>
            <a:r>
              <a:rPr sz="2400" dirty="0">
                <a:latin typeface="Calibri"/>
                <a:cs typeface="Calibri"/>
              </a:rPr>
              <a:t>mancato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versamento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contributi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previdenziali,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premi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assicurativi,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imposta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sul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valore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aggiunto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(I.v.a.)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crediti </a:t>
            </a:r>
            <a:r>
              <a:rPr sz="2400" dirty="0">
                <a:latin typeface="Calibri"/>
                <a:cs typeface="Calibri"/>
              </a:rPr>
              <a:t>affidati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per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la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riscossione,</a:t>
            </a:r>
            <a:r>
              <a:rPr sz="2400" spc="-10" dirty="0">
                <a:latin typeface="Calibri"/>
                <a:cs typeface="Calibri"/>
              </a:rPr>
              <a:t> autodichiarati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definitivamente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accertati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scaduti.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</TotalTime>
  <Words>4082</Words>
  <Application>Microsoft Macintosh PowerPoint</Application>
  <PresentationFormat>Personalizzato</PresentationFormat>
  <Paragraphs>228</Paragraphs>
  <Slides>28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33" baseType="lpstr">
      <vt:lpstr>MS Gothic</vt:lpstr>
      <vt:lpstr>Calibri</vt:lpstr>
      <vt:lpstr>Symbol</vt:lpstr>
      <vt:lpstr>Wingdings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Avv. Mario Claudio Morabito</dc:creator>
  <cp:lastModifiedBy>RICCARDO FAVA</cp:lastModifiedBy>
  <cp:revision>7</cp:revision>
  <dcterms:created xsi:type="dcterms:W3CDTF">2026-02-15T10:10:14Z</dcterms:created>
  <dcterms:modified xsi:type="dcterms:W3CDTF">2026-02-16T13:02:40Z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2024-07-18T00:00:00Z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2026-02-15T00:00:00Z</vt:filetime>
  </property>
  <property fmtid="{D5CDD505-2E9C-101B-9397-08002B2CF9AE}" pid="5" name="Producer">
    <vt:lpwstr>Microsoft® PowerPoint® 2016</vt:lpwstr>
  </property>
</Properties>
</file>