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2" r:id="rId21"/>
    <p:sldId id="274" r:id="rId22"/>
    <p:sldId id="285" r:id="rId23"/>
    <p:sldId id="286" r:id="rId24"/>
    <p:sldId id="287" r:id="rId25"/>
    <p:sldId id="288" r:id="rId26"/>
    <p:sldId id="289" r:id="rId27"/>
    <p:sldId id="290" r:id="rId28"/>
    <p:sldId id="291" r:id="rId29"/>
    <p:sldId id="292" r:id="rId30"/>
    <p:sldId id="294" r:id="rId31"/>
    <p:sldId id="295" r:id="rId32"/>
    <p:sldId id="296" r:id="rId33"/>
    <p:sldId id="283" r:id="rId34"/>
    <p:sldId id="284" r:id="rId35"/>
    <p:sldId id="297" r:id="rId36"/>
  </p:sldIdLst>
  <p:sldSz cx="9144000" cy="6858000" type="screen4x3"/>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40"/>
  </p:normalViewPr>
  <p:slideViewPr>
    <p:cSldViewPr>
      <p:cViewPr varScale="1">
        <p:scale>
          <a:sx n="111" d="100"/>
          <a:sy n="111" d="100"/>
        </p:scale>
        <p:origin x="1696" y="2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E75BE0A0-D4ED-97C4-D718-7AC9DBEB04B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a:extLst>
              <a:ext uri="{FF2B5EF4-FFF2-40B4-BE49-F238E27FC236}">
                <a16:creationId xmlns:a16="http://schemas.microsoft.com/office/drawing/2014/main" id="{62665F69-EACA-6C47-98E5-B2C3BA241E4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a:extLst>
              <a:ext uri="{FF2B5EF4-FFF2-40B4-BE49-F238E27FC236}">
                <a16:creationId xmlns:a16="http://schemas.microsoft.com/office/drawing/2014/main" id="{0BA26E85-8B7C-A686-A5E9-60B0846B3BA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a:extLst>
              <a:ext uri="{FF2B5EF4-FFF2-40B4-BE49-F238E27FC236}">
                <a16:creationId xmlns:a16="http://schemas.microsoft.com/office/drawing/2014/main" id="{5FE960D0-2283-A48C-987B-20216755598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Rectangle 5">
            <a:extLst>
              <a:ext uri="{FF2B5EF4-FFF2-40B4-BE49-F238E27FC236}">
                <a16:creationId xmlns:a16="http://schemas.microsoft.com/office/drawing/2014/main" id="{0E9D036E-E783-2459-507E-26391439A9C1}"/>
              </a:ext>
            </a:extLst>
          </p:cNvPr>
          <p:cNvSpPr>
            <a:spLocks noGrp="1" noRot="1" noChangeAspect="1" noChangeArrowheads="1"/>
          </p:cNvSpPr>
          <p:nvPr>
            <p:ph type="sldImg"/>
          </p:nvPr>
        </p:nvSpPr>
        <p:spPr bwMode="auto">
          <a:xfrm>
            <a:off x="1106488" y="812800"/>
            <a:ext cx="5337175"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6">
            <a:extLst>
              <a:ext uri="{FF2B5EF4-FFF2-40B4-BE49-F238E27FC236}">
                <a16:creationId xmlns:a16="http://schemas.microsoft.com/office/drawing/2014/main" id="{8B6916F1-B2B6-67B7-2B9C-91985A62899C}"/>
              </a:ext>
            </a:extLst>
          </p:cNvPr>
          <p:cNvSpPr>
            <a:spLocks noGrp="1" noChangeArrowheads="1"/>
          </p:cNvSpPr>
          <p:nvPr>
            <p:ph type="body"/>
          </p:nvPr>
        </p:nvSpPr>
        <p:spPr bwMode="auto">
          <a:xfrm>
            <a:off x="755650" y="5078413"/>
            <a:ext cx="6040438" cy="480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
        <p:nvSpPr>
          <p:cNvPr id="3079" name="Rectangle 7">
            <a:extLst>
              <a:ext uri="{FF2B5EF4-FFF2-40B4-BE49-F238E27FC236}">
                <a16:creationId xmlns:a16="http://schemas.microsoft.com/office/drawing/2014/main" id="{76EFA60B-E39B-BEE6-C674-8BC086684CF3}"/>
              </a:ext>
            </a:extLst>
          </p:cNvPr>
          <p:cNvSpPr>
            <a:spLocks noGrp="1" noChangeArrowheads="1"/>
          </p:cNvSpPr>
          <p:nvPr>
            <p:ph type="hdr"/>
          </p:nvPr>
        </p:nvSpPr>
        <p:spPr bwMode="auto">
          <a:xfrm>
            <a:off x="0" y="0"/>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Tahoma" panose="020B0604030504040204" pitchFamily="34" charset="0"/>
              </a:defRPr>
            </a:lvl1pPr>
          </a:lstStyle>
          <a:p>
            <a:endParaRPr lang="it-IT" altLang="it-IT"/>
          </a:p>
        </p:txBody>
      </p:sp>
      <p:sp>
        <p:nvSpPr>
          <p:cNvPr id="3080" name="Rectangle 8">
            <a:extLst>
              <a:ext uri="{FF2B5EF4-FFF2-40B4-BE49-F238E27FC236}">
                <a16:creationId xmlns:a16="http://schemas.microsoft.com/office/drawing/2014/main" id="{4D594575-4CAB-1F6E-3AC8-5DC03CBA4453}"/>
              </a:ext>
            </a:extLst>
          </p:cNvPr>
          <p:cNvSpPr>
            <a:spLocks noGrp="1" noChangeArrowheads="1"/>
          </p:cNvSpPr>
          <p:nvPr>
            <p:ph type="dt"/>
          </p:nvPr>
        </p:nvSpPr>
        <p:spPr bwMode="auto">
          <a:xfrm>
            <a:off x="4278313" y="0"/>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Tahoma" panose="020B0604030504040204" pitchFamily="34" charset="0"/>
              </a:defRPr>
            </a:lvl1pPr>
          </a:lstStyle>
          <a:p>
            <a:endParaRPr lang="it-IT" altLang="it-IT"/>
          </a:p>
        </p:txBody>
      </p:sp>
      <p:sp>
        <p:nvSpPr>
          <p:cNvPr id="3081" name="Rectangle 9">
            <a:extLst>
              <a:ext uri="{FF2B5EF4-FFF2-40B4-BE49-F238E27FC236}">
                <a16:creationId xmlns:a16="http://schemas.microsoft.com/office/drawing/2014/main" id="{3F117E40-FAEF-40BD-5B74-C6898B8F0C01}"/>
              </a:ext>
            </a:extLst>
          </p:cNvPr>
          <p:cNvSpPr>
            <a:spLocks noGrp="1" noChangeArrowheads="1"/>
          </p:cNvSpPr>
          <p:nvPr>
            <p:ph type="ftr"/>
          </p:nvPr>
        </p:nvSpPr>
        <p:spPr bwMode="auto">
          <a:xfrm>
            <a:off x="0" y="10156825"/>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Tahoma" panose="020B0604030504040204" pitchFamily="34" charset="0"/>
              </a:defRPr>
            </a:lvl1pPr>
          </a:lstStyle>
          <a:p>
            <a:endParaRPr lang="it-IT" altLang="it-IT"/>
          </a:p>
        </p:txBody>
      </p:sp>
      <p:sp>
        <p:nvSpPr>
          <p:cNvPr id="3082" name="Rectangle 10">
            <a:extLst>
              <a:ext uri="{FF2B5EF4-FFF2-40B4-BE49-F238E27FC236}">
                <a16:creationId xmlns:a16="http://schemas.microsoft.com/office/drawing/2014/main" id="{CE6303F4-2700-D5EF-FDB6-FE0D894D7BE3}"/>
              </a:ext>
            </a:extLst>
          </p:cNvPr>
          <p:cNvSpPr>
            <a:spLocks noGrp="1" noChangeArrowheads="1"/>
          </p:cNvSpPr>
          <p:nvPr>
            <p:ph type="sldNum"/>
          </p:nvPr>
        </p:nvSpPr>
        <p:spPr bwMode="auto">
          <a:xfrm>
            <a:off x="4278313" y="10156825"/>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Tahoma" panose="020B0604030504040204" pitchFamily="34" charset="0"/>
              </a:defRPr>
            </a:lvl1pPr>
          </a:lstStyle>
          <a:p>
            <a:fld id="{CCFEDEDA-745C-794A-A330-0F68095A938E}"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6BDA1B97-4123-D275-25AB-A09D19CE9F0A}"/>
              </a:ext>
            </a:extLst>
          </p:cNvPr>
          <p:cNvSpPr>
            <a:spLocks noGrp="1" noChangeArrowheads="1"/>
          </p:cNvSpPr>
          <p:nvPr>
            <p:ph type="sldNum"/>
          </p:nvPr>
        </p:nvSpPr>
        <p:spPr>
          <a:ln/>
        </p:spPr>
        <p:txBody>
          <a:bodyPr/>
          <a:lstStyle/>
          <a:p>
            <a:fld id="{3790E845-CBDB-FA4B-9C39-54D87A14AED6}" type="slidenum">
              <a:rPr lang="it-IT" altLang="it-IT"/>
              <a:pPr/>
              <a:t>1</a:t>
            </a:fld>
            <a:endParaRPr lang="it-IT" altLang="it-IT"/>
          </a:p>
        </p:txBody>
      </p:sp>
      <p:sp>
        <p:nvSpPr>
          <p:cNvPr id="30721" name="Text Box 1">
            <a:extLst>
              <a:ext uri="{FF2B5EF4-FFF2-40B4-BE49-F238E27FC236}">
                <a16:creationId xmlns:a16="http://schemas.microsoft.com/office/drawing/2014/main" id="{2317BC74-6EDA-7321-F05F-D5C87EA354DB}"/>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a:extLst>
              <a:ext uri="{FF2B5EF4-FFF2-40B4-BE49-F238E27FC236}">
                <a16:creationId xmlns:a16="http://schemas.microsoft.com/office/drawing/2014/main" id="{471ABC36-7196-8986-83B0-0D52CB6203B8}"/>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7603B640-E7F0-39A1-8285-34E0AE717F93}"/>
              </a:ext>
            </a:extLst>
          </p:cNvPr>
          <p:cNvSpPr>
            <a:spLocks noGrp="1" noChangeArrowheads="1"/>
          </p:cNvSpPr>
          <p:nvPr>
            <p:ph type="sldNum"/>
          </p:nvPr>
        </p:nvSpPr>
        <p:spPr>
          <a:ln/>
        </p:spPr>
        <p:txBody>
          <a:bodyPr/>
          <a:lstStyle/>
          <a:p>
            <a:fld id="{539D5013-19E5-7243-8C02-9F7A5E3A49F3}" type="slidenum">
              <a:rPr lang="it-IT" altLang="it-IT"/>
              <a:pPr/>
              <a:t>10</a:t>
            </a:fld>
            <a:endParaRPr lang="it-IT" altLang="it-IT"/>
          </a:p>
        </p:txBody>
      </p:sp>
      <p:sp>
        <p:nvSpPr>
          <p:cNvPr id="39937" name="Text Box 1">
            <a:extLst>
              <a:ext uri="{FF2B5EF4-FFF2-40B4-BE49-F238E27FC236}">
                <a16:creationId xmlns:a16="http://schemas.microsoft.com/office/drawing/2014/main" id="{28A2A95F-1A2A-F8BF-8842-2EAB7FDA7EBF}"/>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a:extLst>
              <a:ext uri="{FF2B5EF4-FFF2-40B4-BE49-F238E27FC236}">
                <a16:creationId xmlns:a16="http://schemas.microsoft.com/office/drawing/2014/main" id="{69F5AC1B-632D-BC2C-7AB5-F3EED11E3189}"/>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54DC4611-BE7A-348B-FAB0-E70915D723AB}"/>
              </a:ext>
            </a:extLst>
          </p:cNvPr>
          <p:cNvSpPr>
            <a:spLocks noGrp="1" noChangeArrowheads="1"/>
          </p:cNvSpPr>
          <p:nvPr>
            <p:ph type="sldNum"/>
          </p:nvPr>
        </p:nvSpPr>
        <p:spPr>
          <a:ln/>
        </p:spPr>
        <p:txBody>
          <a:bodyPr/>
          <a:lstStyle/>
          <a:p>
            <a:fld id="{21F8EAC6-3ED2-6E4F-8441-BFD41E896D2A}" type="slidenum">
              <a:rPr lang="it-IT" altLang="it-IT"/>
              <a:pPr/>
              <a:t>11</a:t>
            </a:fld>
            <a:endParaRPr lang="it-IT" altLang="it-IT"/>
          </a:p>
        </p:txBody>
      </p:sp>
      <p:sp>
        <p:nvSpPr>
          <p:cNvPr id="40961" name="Text Box 1">
            <a:extLst>
              <a:ext uri="{FF2B5EF4-FFF2-40B4-BE49-F238E27FC236}">
                <a16:creationId xmlns:a16="http://schemas.microsoft.com/office/drawing/2014/main" id="{4BB2BCAB-9201-B715-4BCE-798D02D1B62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a:extLst>
              <a:ext uri="{FF2B5EF4-FFF2-40B4-BE49-F238E27FC236}">
                <a16:creationId xmlns:a16="http://schemas.microsoft.com/office/drawing/2014/main" id="{E125B88C-A7FD-9EC1-9AA2-E0981FF32B0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0963" name="Text Box 3">
            <a:extLst>
              <a:ext uri="{FF2B5EF4-FFF2-40B4-BE49-F238E27FC236}">
                <a16:creationId xmlns:a16="http://schemas.microsoft.com/office/drawing/2014/main" id="{A5D6517A-18F7-12D5-457A-22DFBEDA2D5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hangingPunct="1">
              <a:lnSpc>
                <a:spcPct val="100000"/>
              </a:lnSpc>
              <a:buClrTx/>
              <a:buFontTx/>
              <a:buNone/>
            </a:pPr>
            <a:fld id="{412E03C4-C369-F049-95BE-EB2D9C78DC05}" type="slidenum">
              <a:rPr lang="it-IT" altLang="it-IT" sz="1200">
                <a:latin typeface="+mn-lt" charset="0"/>
              </a:rPr>
              <a:pPr algn="r" hangingPunct="1">
                <a:lnSpc>
                  <a:spcPct val="100000"/>
                </a:lnSpc>
                <a:buClrTx/>
                <a:buFontTx/>
                <a:buNone/>
              </a:pPr>
              <a:t>11</a:t>
            </a:fld>
            <a:endParaRPr lang="it-IT" altLang="it-IT" sz="1200">
              <a:latin typeface="+mn-lt"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72C52BD9-AC21-BF80-5F78-7CE02EF32750}"/>
              </a:ext>
            </a:extLst>
          </p:cNvPr>
          <p:cNvSpPr>
            <a:spLocks noGrp="1" noChangeArrowheads="1"/>
          </p:cNvSpPr>
          <p:nvPr>
            <p:ph type="sldNum"/>
          </p:nvPr>
        </p:nvSpPr>
        <p:spPr>
          <a:ln/>
        </p:spPr>
        <p:txBody>
          <a:bodyPr/>
          <a:lstStyle/>
          <a:p>
            <a:fld id="{BB751E56-5788-604A-AB6D-F8A9329BF30C}" type="slidenum">
              <a:rPr lang="it-IT" altLang="it-IT"/>
              <a:pPr/>
              <a:t>12</a:t>
            </a:fld>
            <a:endParaRPr lang="it-IT" altLang="it-IT"/>
          </a:p>
        </p:txBody>
      </p:sp>
      <p:sp>
        <p:nvSpPr>
          <p:cNvPr id="41985" name="Text Box 1">
            <a:extLst>
              <a:ext uri="{FF2B5EF4-FFF2-40B4-BE49-F238E27FC236}">
                <a16:creationId xmlns:a16="http://schemas.microsoft.com/office/drawing/2014/main" id="{E1BB7A98-04AA-9A1F-2A1E-92831292F68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Text Box 2">
            <a:extLst>
              <a:ext uri="{FF2B5EF4-FFF2-40B4-BE49-F238E27FC236}">
                <a16:creationId xmlns:a16="http://schemas.microsoft.com/office/drawing/2014/main" id="{3734B677-3E87-B542-2C78-541C431C91DE}"/>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FE4AA14E-63CF-B3C9-CAB8-66BABC06314B}"/>
              </a:ext>
            </a:extLst>
          </p:cNvPr>
          <p:cNvSpPr>
            <a:spLocks noGrp="1" noChangeArrowheads="1"/>
          </p:cNvSpPr>
          <p:nvPr>
            <p:ph type="sldNum"/>
          </p:nvPr>
        </p:nvSpPr>
        <p:spPr>
          <a:ln/>
        </p:spPr>
        <p:txBody>
          <a:bodyPr/>
          <a:lstStyle/>
          <a:p>
            <a:fld id="{60BF1308-E3D0-CA45-9E39-6871468E0381}" type="slidenum">
              <a:rPr lang="it-IT" altLang="it-IT"/>
              <a:pPr/>
              <a:t>13</a:t>
            </a:fld>
            <a:endParaRPr lang="it-IT" altLang="it-IT"/>
          </a:p>
        </p:txBody>
      </p:sp>
      <p:sp>
        <p:nvSpPr>
          <p:cNvPr id="43009" name="Text Box 1">
            <a:extLst>
              <a:ext uri="{FF2B5EF4-FFF2-40B4-BE49-F238E27FC236}">
                <a16:creationId xmlns:a16="http://schemas.microsoft.com/office/drawing/2014/main" id="{3F2AE970-6E74-CDA5-81ED-2CD1C1606AC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Text Box 2">
            <a:extLst>
              <a:ext uri="{FF2B5EF4-FFF2-40B4-BE49-F238E27FC236}">
                <a16:creationId xmlns:a16="http://schemas.microsoft.com/office/drawing/2014/main" id="{B6D65473-9AE1-2C6B-DD36-C8AD6AAA4CC7}"/>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8D22E8C2-6D7B-F74D-B77D-477E8206F496}"/>
              </a:ext>
            </a:extLst>
          </p:cNvPr>
          <p:cNvSpPr>
            <a:spLocks noGrp="1" noChangeArrowheads="1"/>
          </p:cNvSpPr>
          <p:nvPr>
            <p:ph type="sldNum"/>
          </p:nvPr>
        </p:nvSpPr>
        <p:spPr>
          <a:ln/>
        </p:spPr>
        <p:txBody>
          <a:bodyPr/>
          <a:lstStyle/>
          <a:p>
            <a:fld id="{FA346B41-3A74-974E-B822-50B5596468FD}" type="slidenum">
              <a:rPr lang="it-IT" altLang="it-IT"/>
              <a:pPr/>
              <a:t>14</a:t>
            </a:fld>
            <a:endParaRPr lang="it-IT" altLang="it-IT"/>
          </a:p>
        </p:txBody>
      </p:sp>
      <p:sp>
        <p:nvSpPr>
          <p:cNvPr id="44033" name="Text Box 1">
            <a:extLst>
              <a:ext uri="{FF2B5EF4-FFF2-40B4-BE49-F238E27FC236}">
                <a16:creationId xmlns:a16="http://schemas.microsoft.com/office/drawing/2014/main" id="{550D0691-DC14-6CF8-884E-35B55F2CD53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a:extLst>
              <a:ext uri="{FF2B5EF4-FFF2-40B4-BE49-F238E27FC236}">
                <a16:creationId xmlns:a16="http://schemas.microsoft.com/office/drawing/2014/main" id="{28D8DDD8-7E0C-9D8E-BDD2-8763C6DDB044}"/>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B530D5BB-D70F-C0D0-FBEA-1EEE2FC13E1E}"/>
              </a:ext>
            </a:extLst>
          </p:cNvPr>
          <p:cNvSpPr>
            <a:spLocks noGrp="1" noChangeArrowheads="1"/>
          </p:cNvSpPr>
          <p:nvPr>
            <p:ph type="sldNum"/>
          </p:nvPr>
        </p:nvSpPr>
        <p:spPr>
          <a:ln/>
        </p:spPr>
        <p:txBody>
          <a:bodyPr/>
          <a:lstStyle/>
          <a:p>
            <a:fld id="{34FBD7CC-9E91-3044-8473-CD7DBF627FAA}" type="slidenum">
              <a:rPr lang="it-IT" altLang="it-IT"/>
              <a:pPr/>
              <a:t>15</a:t>
            </a:fld>
            <a:endParaRPr lang="it-IT" altLang="it-IT"/>
          </a:p>
        </p:txBody>
      </p:sp>
      <p:sp>
        <p:nvSpPr>
          <p:cNvPr id="45057" name="Text Box 1">
            <a:extLst>
              <a:ext uri="{FF2B5EF4-FFF2-40B4-BE49-F238E27FC236}">
                <a16:creationId xmlns:a16="http://schemas.microsoft.com/office/drawing/2014/main" id="{2342308C-B79C-0472-B368-EEDBB3CC44D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a:extLst>
              <a:ext uri="{FF2B5EF4-FFF2-40B4-BE49-F238E27FC236}">
                <a16:creationId xmlns:a16="http://schemas.microsoft.com/office/drawing/2014/main" id="{CD9BCFA1-F778-8FF3-3C04-C510CC54AEF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25269304-6B38-E9E8-3AEF-BDDD8CE39D27}"/>
              </a:ext>
            </a:extLst>
          </p:cNvPr>
          <p:cNvSpPr>
            <a:spLocks noGrp="1" noChangeArrowheads="1"/>
          </p:cNvSpPr>
          <p:nvPr>
            <p:ph type="sldNum"/>
          </p:nvPr>
        </p:nvSpPr>
        <p:spPr>
          <a:ln/>
        </p:spPr>
        <p:txBody>
          <a:bodyPr/>
          <a:lstStyle/>
          <a:p>
            <a:fld id="{AB663BFB-D588-B24A-AEDD-7B02E0083008}" type="slidenum">
              <a:rPr lang="it-IT" altLang="it-IT"/>
              <a:pPr/>
              <a:t>16</a:t>
            </a:fld>
            <a:endParaRPr lang="it-IT" altLang="it-IT"/>
          </a:p>
        </p:txBody>
      </p:sp>
      <p:sp>
        <p:nvSpPr>
          <p:cNvPr id="46081" name="Text Box 1">
            <a:extLst>
              <a:ext uri="{FF2B5EF4-FFF2-40B4-BE49-F238E27FC236}">
                <a16:creationId xmlns:a16="http://schemas.microsoft.com/office/drawing/2014/main" id="{E6A5AA69-379C-6EF7-C4BB-A734DDCBCF4C}"/>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a:extLst>
              <a:ext uri="{FF2B5EF4-FFF2-40B4-BE49-F238E27FC236}">
                <a16:creationId xmlns:a16="http://schemas.microsoft.com/office/drawing/2014/main" id="{A41D86FF-4D4A-418A-B264-8B8C054263E2}"/>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E6FE8F07-5D4C-742B-5330-101C85B6BA5C}"/>
              </a:ext>
            </a:extLst>
          </p:cNvPr>
          <p:cNvSpPr>
            <a:spLocks noGrp="1" noChangeArrowheads="1"/>
          </p:cNvSpPr>
          <p:nvPr>
            <p:ph type="sldNum"/>
          </p:nvPr>
        </p:nvSpPr>
        <p:spPr>
          <a:ln/>
        </p:spPr>
        <p:txBody>
          <a:bodyPr/>
          <a:lstStyle/>
          <a:p>
            <a:fld id="{DE38E3FF-2EEB-444C-A3AD-A76B75F5D3B9}" type="slidenum">
              <a:rPr lang="it-IT" altLang="it-IT"/>
              <a:pPr/>
              <a:t>17</a:t>
            </a:fld>
            <a:endParaRPr lang="it-IT" altLang="it-IT"/>
          </a:p>
        </p:txBody>
      </p:sp>
      <p:sp>
        <p:nvSpPr>
          <p:cNvPr id="47105" name="Text Box 1">
            <a:extLst>
              <a:ext uri="{FF2B5EF4-FFF2-40B4-BE49-F238E27FC236}">
                <a16:creationId xmlns:a16="http://schemas.microsoft.com/office/drawing/2014/main" id="{6D15146C-8014-27D2-26F1-FAD304C3BC9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6DE0724A-ADCF-5CBF-6CB7-620585737E9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874F0B60-2358-4F7C-A240-211CE3226A10}"/>
              </a:ext>
            </a:extLst>
          </p:cNvPr>
          <p:cNvSpPr>
            <a:spLocks noGrp="1" noChangeArrowheads="1"/>
          </p:cNvSpPr>
          <p:nvPr>
            <p:ph type="sldNum"/>
          </p:nvPr>
        </p:nvSpPr>
        <p:spPr>
          <a:ln/>
        </p:spPr>
        <p:txBody>
          <a:bodyPr/>
          <a:lstStyle/>
          <a:p>
            <a:fld id="{073E8F82-AB5B-314A-A17E-DD6B05F5B985}" type="slidenum">
              <a:rPr lang="it-IT" altLang="it-IT"/>
              <a:pPr/>
              <a:t>18</a:t>
            </a:fld>
            <a:endParaRPr lang="it-IT" altLang="it-IT"/>
          </a:p>
        </p:txBody>
      </p:sp>
      <p:sp>
        <p:nvSpPr>
          <p:cNvPr id="48129" name="Text Box 1">
            <a:extLst>
              <a:ext uri="{FF2B5EF4-FFF2-40B4-BE49-F238E27FC236}">
                <a16:creationId xmlns:a16="http://schemas.microsoft.com/office/drawing/2014/main" id="{2B68586B-174A-DD12-7DAD-438DB6005169}"/>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a:extLst>
              <a:ext uri="{FF2B5EF4-FFF2-40B4-BE49-F238E27FC236}">
                <a16:creationId xmlns:a16="http://schemas.microsoft.com/office/drawing/2014/main" id="{2ED854F7-CCBA-C300-F794-6C87FDD31F97}"/>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536FB9A0-3945-E3C0-77DD-FC6CF31F6DCF}"/>
              </a:ext>
            </a:extLst>
          </p:cNvPr>
          <p:cNvSpPr>
            <a:spLocks noGrp="1" noChangeArrowheads="1"/>
          </p:cNvSpPr>
          <p:nvPr>
            <p:ph type="sldNum"/>
          </p:nvPr>
        </p:nvSpPr>
        <p:spPr>
          <a:ln/>
        </p:spPr>
        <p:txBody>
          <a:bodyPr/>
          <a:lstStyle/>
          <a:p>
            <a:fld id="{F8A7ADEB-9EF7-6A47-A3C6-187AAB5919C7}" type="slidenum">
              <a:rPr lang="it-IT" altLang="it-IT"/>
              <a:pPr/>
              <a:t>20</a:t>
            </a:fld>
            <a:endParaRPr lang="it-IT" altLang="it-IT"/>
          </a:p>
        </p:txBody>
      </p:sp>
      <p:sp>
        <p:nvSpPr>
          <p:cNvPr id="49153" name="Text Box 1">
            <a:extLst>
              <a:ext uri="{FF2B5EF4-FFF2-40B4-BE49-F238E27FC236}">
                <a16:creationId xmlns:a16="http://schemas.microsoft.com/office/drawing/2014/main" id="{249D75DE-D9A1-5388-56AF-BD4D9533B0FB}"/>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Text Box 2">
            <a:extLst>
              <a:ext uri="{FF2B5EF4-FFF2-40B4-BE49-F238E27FC236}">
                <a16:creationId xmlns:a16="http://schemas.microsoft.com/office/drawing/2014/main" id="{1F116076-DBFA-21DD-FDFE-79CA348DA293}"/>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A42C0D2D-42FF-EC80-2D1D-5E03816E293D}"/>
              </a:ext>
            </a:extLst>
          </p:cNvPr>
          <p:cNvSpPr>
            <a:spLocks noGrp="1" noChangeArrowheads="1"/>
          </p:cNvSpPr>
          <p:nvPr>
            <p:ph type="sldNum"/>
          </p:nvPr>
        </p:nvSpPr>
        <p:spPr>
          <a:ln/>
        </p:spPr>
        <p:txBody>
          <a:bodyPr/>
          <a:lstStyle/>
          <a:p>
            <a:fld id="{1F99CE72-563E-F84B-8DBD-C5F2E4027EF9}" type="slidenum">
              <a:rPr lang="it-IT" altLang="it-IT"/>
              <a:pPr/>
              <a:t>2</a:t>
            </a:fld>
            <a:endParaRPr lang="it-IT" altLang="it-IT"/>
          </a:p>
        </p:txBody>
      </p:sp>
      <p:sp>
        <p:nvSpPr>
          <p:cNvPr id="31745" name="Text Box 1">
            <a:extLst>
              <a:ext uri="{FF2B5EF4-FFF2-40B4-BE49-F238E27FC236}">
                <a16:creationId xmlns:a16="http://schemas.microsoft.com/office/drawing/2014/main" id="{4539015E-4AE2-7409-DFFD-BF255EAFD99D}"/>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Text Box 2">
            <a:extLst>
              <a:ext uri="{FF2B5EF4-FFF2-40B4-BE49-F238E27FC236}">
                <a16:creationId xmlns:a16="http://schemas.microsoft.com/office/drawing/2014/main" id="{68EA524F-F09A-C31C-32E2-52961BDB754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2A55D62B-CB3A-C860-9150-3C1DE37136E5}"/>
              </a:ext>
            </a:extLst>
          </p:cNvPr>
          <p:cNvSpPr>
            <a:spLocks noGrp="1" noChangeArrowheads="1"/>
          </p:cNvSpPr>
          <p:nvPr>
            <p:ph type="sldNum"/>
          </p:nvPr>
        </p:nvSpPr>
        <p:spPr>
          <a:ln/>
        </p:spPr>
        <p:txBody>
          <a:bodyPr/>
          <a:lstStyle/>
          <a:p>
            <a:fld id="{C18C8BBD-7841-DF46-90D9-6E9EEAD7E907}" type="slidenum">
              <a:rPr lang="it-IT" altLang="it-IT"/>
              <a:pPr/>
              <a:t>3</a:t>
            </a:fld>
            <a:endParaRPr lang="it-IT" altLang="it-IT"/>
          </a:p>
        </p:txBody>
      </p:sp>
      <p:sp>
        <p:nvSpPr>
          <p:cNvPr id="32769" name="Text Box 1">
            <a:extLst>
              <a:ext uri="{FF2B5EF4-FFF2-40B4-BE49-F238E27FC236}">
                <a16:creationId xmlns:a16="http://schemas.microsoft.com/office/drawing/2014/main" id="{106B9ACC-4F35-BBE2-5309-F770BCDE2ED0}"/>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a:extLst>
              <a:ext uri="{FF2B5EF4-FFF2-40B4-BE49-F238E27FC236}">
                <a16:creationId xmlns:a16="http://schemas.microsoft.com/office/drawing/2014/main" id="{900D4CA9-FA96-A066-C372-2123B5B0DEEC}"/>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E4D5937A-3D28-A907-2087-D239B57B8FA2}"/>
              </a:ext>
            </a:extLst>
          </p:cNvPr>
          <p:cNvSpPr>
            <a:spLocks noGrp="1" noChangeArrowheads="1"/>
          </p:cNvSpPr>
          <p:nvPr>
            <p:ph type="sldNum"/>
          </p:nvPr>
        </p:nvSpPr>
        <p:spPr>
          <a:ln/>
        </p:spPr>
        <p:txBody>
          <a:bodyPr/>
          <a:lstStyle/>
          <a:p>
            <a:fld id="{17AE8A1E-7745-6141-BADD-DAD6E9D55D3C}" type="slidenum">
              <a:rPr lang="it-IT" altLang="it-IT"/>
              <a:pPr/>
              <a:t>4</a:t>
            </a:fld>
            <a:endParaRPr lang="it-IT" altLang="it-IT"/>
          </a:p>
        </p:txBody>
      </p:sp>
      <p:sp>
        <p:nvSpPr>
          <p:cNvPr id="33793" name="Text Box 1">
            <a:extLst>
              <a:ext uri="{FF2B5EF4-FFF2-40B4-BE49-F238E27FC236}">
                <a16:creationId xmlns:a16="http://schemas.microsoft.com/office/drawing/2014/main" id="{065A2713-803B-B709-8A08-74EFD76D4F71}"/>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a:extLst>
              <a:ext uri="{FF2B5EF4-FFF2-40B4-BE49-F238E27FC236}">
                <a16:creationId xmlns:a16="http://schemas.microsoft.com/office/drawing/2014/main" id="{8CD5E739-073B-FED7-F417-A04627723A74}"/>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3BF2E269-85E0-5F49-1CA7-9FEF4840CBA6}"/>
              </a:ext>
            </a:extLst>
          </p:cNvPr>
          <p:cNvSpPr>
            <a:spLocks noGrp="1" noChangeArrowheads="1"/>
          </p:cNvSpPr>
          <p:nvPr>
            <p:ph type="sldNum"/>
          </p:nvPr>
        </p:nvSpPr>
        <p:spPr>
          <a:ln/>
        </p:spPr>
        <p:txBody>
          <a:bodyPr/>
          <a:lstStyle/>
          <a:p>
            <a:fld id="{A05E2774-7557-D44B-88EC-108E38A02996}" type="slidenum">
              <a:rPr lang="it-IT" altLang="it-IT"/>
              <a:pPr/>
              <a:t>5</a:t>
            </a:fld>
            <a:endParaRPr lang="it-IT" altLang="it-IT"/>
          </a:p>
        </p:txBody>
      </p:sp>
      <p:sp>
        <p:nvSpPr>
          <p:cNvPr id="34817" name="Text Box 1">
            <a:extLst>
              <a:ext uri="{FF2B5EF4-FFF2-40B4-BE49-F238E27FC236}">
                <a16:creationId xmlns:a16="http://schemas.microsoft.com/office/drawing/2014/main" id="{535B1815-B34C-0EAC-E726-413565333E8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Text Box 2">
            <a:extLst>
              <a:ext uri="{FF2B5EF4-FFF2-40B4-BE49-F238E27FC236}">
                <a16:creationId xmlns:a16="http://schemas.microsoft.com/office/drawing/2014/main" id="{9536A730-8283-C8A7-E289-43CA3F02D2BA}"/>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6C2F7BD5-F458-9B67-3256-FFF85BEF3ED7}"/>
              </a:ext>
            </a:extLst>
          </p:cNvPr>
          <p:cNvSpPr>
            <a:spLocks noGrp="1" noChangeArrowheads="1"/>
          </p:cNvSpPr>
          <p:nvPr>
            <p:ph type="sldNum"/>
          </p:nvPr>
        </p:nvSpPr>
        <p:spPr>
          <a:ln/>
        </p:spPr>
        <p:txBody>
          <a:bodyPr/>
          <a:lstStyle/>
          <a:p>
            <a:fld id="{F061DE5A-8F4F-F54B-9152-8F0F1FBB2DC2}" type="slidenum">
              <a:rPr lang="it-IT" altLang="it-IT"/>
              <a:pPr/>
              <a:t>6</a:t>
            </a:fld>
            <a:endParaRPr lang="it-IT" altLang="it-IT"/>
          </a:p>
        </p:txBody>
      </p:sp>
      <p:sp>
        <p:nvSpPr>
          <p:cNvPr id="35841" name="Text Box 1">
            <a:extLst>
              <a:ext uri="{FF2B5EF4-FFF2-40B4-BE49-F238E27FC236}">
                <a16:creationId xmlns:a16="http://schemas.microsoft.com/office/drawing/2014/main" id="{BA73C6F9-B29F-2F9A-98DF-4D2EFBA22AE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Text Box 2">
            <a:extLst>
              <a:ext uri="{FF2B5EF4-FFF2-40B4-BE49-F238E27FC236}">
                <a16:creationId xmlns:a16="http://schemas.microsoft.com/office/drawing/2014/main" id="{38BE9297-D2E8-F726-C615-449E0E1B2B0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78D61C67-9A6D-B5D5-3A71-09BBDFB45506}"/>
              </a:ext>
            </a:extLst>
          </p:cNvPr>
          <p:cNvSpPr>
            <a:spLocks noGrp="1" noChangeArrowheads="1"/>
          </p:cNvSpPr>
          <p:nvPr>
            <p:ph type="sldNum"/>
          </p:nvPr>
        </p:nvSpPr>
        <p:spPr>
          <a:ln/>
        </p:spPr>
        <p:txBody>
          <a:bodyPr/>
          <a:lstStyle/>
          <a:p>
            <a:fld id="{6CE82386-C307-F94A-93DD-7CC928F538FC}" type="slidenum">
              <a:rPr lang="it-IT" altLang="it-IT"/>
              <a:pPr/>
              <a:t>7</a:t>
            </a:fld>
            <a:endParaRPr lang="it-IT" altLang="it-IT"/>
          </a:p>
        </p:txBody>
      </p:sp>
      <p:sp>
        <p:nvSpPr>
          <p:cNvPr id="36865" name="Text Box 1">
            <a:extLst>
              <a:ext uri="{FF2B5EF4-FFF2-40B4-BE49-F238E27FC236}">
                <a16:creationId xmlns:a16="http://schemas.microsoft.com/office/drawing/2014/main" id="{13CF5FAF-97D5-73E9-4611-5F8545D4EA5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Text Box 2">
            <a:extLst>
              <a:ext uri="{FF2B5EF4-FFF2-40B4-BE49-F238E27FC236}">
                <a16:creationId xmlns:a16="http://schemas.microsoft.com/office/drawing/2014/main" id="{F2F3AEBF-5D65-BF0B-0EB8-3900E9A4D789}"/>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CA2DA034-7152-8130-FA82-123C740954C7}"/>
              </a:ext>
            </a:extLst>
          </p:cNvPr>
          <p:cNvSpPr>
            <a:spLocks noGrp="1" noChangeArrowheads="1"/>
          </p:cNvSpPr>
          <p:nvPr>
            <p:ph type="sldNum"/>
          </p:nvPr>
        </p:nvSpPr>
        <p:spPr>
          <a:ln/>
        </p:spPr>
        <p:txBody>
          <a:bodyPr/>
          <a:lstStyle/>
          <a:p>
            <a:fld id="{290EE892-EE9B-164D-9686-1899F461BE34}" type="slidenum">
              <a:rPr lang="it-IT" altLang="it-IT"/>
              <a:pPr/>
              <a:t>8</a:t>
            </a:fld>
            <a:endParaRPr lang="it-IT" altLang="it-IT"/>
          </a:p>
        </p:txBody>
      </p:sp>
      <p:sp>
        <p:nvSpPr>
          <p:cNvPr id="37889" name="Text Box 1">
            <a:extLst>
              <a:ext uri="{FF2B5EF4-FFF2-40B4-BE49-F238E27FC236}">
                <a16:creationId xmlns:a16="http://schemas.microsoft.com/office/drawing/2014/main" id="{7005B8C7-515E-C50F-8D0D-16ED08E64C5C}"/>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Text Box 2">
            <a:extLst>
              <a:ext uri="{FF2B5EF4-FFF2-40B4-BE49-F238E27FC236}">
                <a16:creationId xmlns:a16="http://schemas.microsoft.com/office/drawing/2014/main" id="{20FC119D-ECF0-9C18-318B-489AD5B2648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E85B0B4D-0833-3C11-307D-107803EFB4F7}"/>
              </a:ext>
            </a:extLst>
          </p:cNvPr>
          <p:cNvSpPr>
            <a:spLocks noGrp="1" noChangeArrowheads="1"/>
          </p:cNvSpPr>
          <p:nvPr>
            <p:ph type="sldNum"/>
          </p:nvPr>
        </p:nvSpPr>
        <p:spPr>
          <a:ln/>
        </p:spPr>
        <p:txBody>
          <a:bodyPr/>
          <a:lstStyle/>
          <a:p>
            <a:fld id="{83870669-CED3-0547-A54E-972C79995BCE}" type="slidenum">
              <a:rPr lang="it-IT" altLang="it-IT"/>
              <a:pPr/>
              <a:t>9</a:t>
            </a:fld>
            <a:endParaRPr lang="it-IT" altLang="it-IT"/>
          </a:p>
        </p:txBody>
      </p:sp>
      <p:sp>
        <p:nvSpPr>
          <p:cNvPr id="38913" name="Text Box 1">
            <a:extLst>
              <a:ext uri="{FF2B5EF4-FFF2-40B4-BE49-F238E27FC236}">
                <a16:creationId xmlns:a16="http://schemas.microsoft.com/office/drawing/2014/main" id="{768142E6-AAD7-37FE-E43C-29623158F968}"/>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Text Box 2">
            <a:extLst>
              <a:ext uri="{FF2B5EF4-FFF2-40B4-BE49-F238E27FC236}">
                <a16:creationId xmlns:a16="http://schemas.microsoft.com/office/drawing/2014/main" id="{005023D8-CCDD-D65B-B128-8842EB0732E0}"/>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9736F7-7D77-CD33-314C-D28B0E399A96}"/>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A100F57-1586-908A-7111-BA940A65016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46B8399-8727-FAD4-48DA-5E9AD219A61F}"/>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5" name="Segnaposto numero diapositiva 4">
            <a:extLst>
              <a:ext uri="{FF2B5EF4-FFF2-40B4-BE49-F238E27FC236}">
                <a16:creationId xmlns:a16="http://schemas.microsoft.com/office/drawing/2014/main" id="{FB3901F0-83E9-3812-DD5C-44FAFADC0F4B}"/>
              </a:ext>
            </a:extLst>
          </p:cNvPr>
          <p:cNvSpPr>
            <a:spLocks noGrp="1"/>
          </p:cNvSpPr>
          <p:nvPr>
            <p:ph type="sldNum" idx="11"/>
          </p:nvPr>
        </p:nvSpPr>
        <p:spPr/>
        <p:txBody>
          <a:bodyPr/>
          <a:lstStyle>
            <a:lvl1pPr>
              <a:defRPr/>
            </a:lvl1pPr>
          </a:lstStyle>
          <a:p>
            <a:fld id="{770E8215-F728-FB41-836F-2D799B1A63A5}" type="slidenum">
              <a:rPr lang="it-IT" altLang="it-IT"/>
              <a:pPr/>
              <a:t>‹N›</a:t>
            </a:fld>
            <a:endParaRPr lang="it-IT" altLang="it-IT"/>
          </a:p>
        </p:txBody>
      </p:sp>
    </p:spTree>
    <p:extLst>
      <p:ext uri="{BB962C8B-B14F-4D97-AF65-F5344CB8AC3E}">
        <p14:creationId xmlns:p14="http://schemas.microsoft.com/office/powerpoint/2010/main" val="212844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5A40B6-7656-960B-EC66-86F321520BB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A530CD9-5A2C-77AB-BF76-8F232E93C44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DFB232-429E-B142-0066-3C15AEA75A82}"/>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5" name="Segnaposto numero diapositiva 4">
            <a:extLst>
              <a:ext uri="{FF2B5EF4-FFF2-40B4-BE49-F238E27FC236}">
                <a16:creationId xmlns:a16="http://schemas.microsoft.com/office/drawing/2014/main" id="{3AB64873-1347-2110-F2A8-47EEC26DA914}"/>
              </a:ext>
            </a:extLst>
          </p:cNvPr>
          <p:cNvSpPr>
            <a:spLocks noGrp="1"/>
          </p:cNvSpPr>
          <p:nvPr>
            <p:ph type="sldNum" idx="11"/>
          </p:nvPr>
        </p:nvSpPr>
        <p:spPr/>
        <p:txBody>
          <a:bodyPr/>
          <a:lstStyle>
            <a:lvl1pPr>
              <a:defRPr/>
            </a:lvl1pPr>
          </a:lstStyle>
          <a:p>
            <a:fld id="{430BFAC3-034B-FB4D-8F58-8EC7D85878DB}" type="slidenum">
              <a:rPr lang="it-IT" altLang="it-IT"/>
              <a:pPr/>
              <a:t>‹N›</a:t>
            </a:fld>
            <a:endParaRPr lang="it-IT" altLang="it-IT"/>
          </a:p>
        </p:txBody>
      </p:sp>
    </p:spTree>
    <p:extLst>
      <p:ext uri="{BB962C8B-B14F-4D97-AF65-F5344CB8AC3E}">
        <p14:creationId xmlns:p14="http://schemas.microsoft.com/office/powerpoint/2010/main" val="367813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315CFD8-1A13-4FE5-5BAB-CEB7AF49B09A}"/>
              </a:ext>
            </a:extLst>
          </p:cNvPr>
          <p:cNvSpPr>
            <a:spLocks noGrp="1"/>
          </p:cNvSpPr>
          <p:nvPr>
            <p:ph type="title" orient="vert"/>
          </p:nvPr>
        </p:nvSpPr>
        <p:spPr>
          <a:xfrm>
            <a:off x="6624638" y="1604963"/>
            <a:ext cx="2054225" cy="3968750"/>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2230FD7-2992-6746-A499-FB0BE47BB14E}"/>
              </a:ext>
            </a:extLst>
          </p:cNvPr>
          <p:cNvSpPr>
            <a:spLocks noGrp="1"/>
          </p:cNvSpPr>
          <p:nvPr>
            <p:ph type="body" orient="vert" idx="1"/>
          </p:nvPr>
        </p:nvSpPr>
        <p:spPr>
          <a:xfrm>
            <a:off x="457200" y="1604963"/>
            <a:ext cx="6015038" cy="39687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B80D4C-6133-26C6-D9D0-73778BBD453E}"/>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5" name="Segnaposto numero diapositiva 4">
            <a:extLst>
              <a:ext uri="{FF2B5EF4-FFF2-40B4-BE49-F238E27FC236}">
                <a16:creationId xmlns:a16="http://schemas.microsoft.com/office/drawing/2014/main" id="{0B84A858-9253-CC6C-90D2-036D00D34408}"/>
              </a:ext>
            </a:extLst>
          </p:cNvPr>
          <p:cNvSpPr>
            <a:spLocks noGrp="1"/>
          </p:cNvSpPr>
          <p:nvPr>
            <p:ph type="sldNum" idx="11"/>
          </p:nvPr>
        </p:nvSpPr>
        <p:spPr/>
        <p:txBody>
          <a:bodyPr/>
          <a:lstStyle>
            <a:lvl1pPr>
              <a:defRPr/>
            </a:lvl1pPr>
          </a:lstStyle>
          <a:p>
            <a:fld id="{2E759798-8421-B545-98F2-F46F73D795A9}" type="slidenum">
              <a:rPr lang="it-IT" altLang="it-IT"/>
              <a:pPr/>
              <a:t>‹N›</a:t>
            </a:fld>
            <a:endParaRPr lang="it-IT" altLang="it-IT"/>
          </a:p>
        </p:txBody>
      </p:sp>
    </p:spTree>
    <p:extLst>
      <p:ext uri="{BB962C8B-B14F-4D97-AF65-F5344CB8AC3E}">
        <p14:creationId xmlns:p14="http://schemas.microsoft.com/office/powerpoint/2010/main" val="2157495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EC082B-E336-54AF-AE05-BE886CB373AB}"/>
              </a:ext>
            </a:extLst>
          </p:cNvPr>
          <p:cNvSpPr>
            <a:spLocks noGrp="1"/>
          </p:cNvSpPr>
          <p:nvPr>
            <p:ph type="title"/>
          </p:nvPr>
        </p:nvSpPr>
        <p:spPr>
          <a:xfrm>
            <a:off x="685800" y="2130425"/>
            <a:ext cx="7764463" cy="1462088"/>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C64E1ED-97F7-4EEF-A238-FCF655723C05}"/>
              </a:ext>
            </a:extLst>
          </p:cNvPr>
          <p:cNvSpPr>
            <a:spLocks noGrp="1"/>
          </p:cNvSpPr>
          <p:nvPr>
            <p:ph type="dt" idx="10"/>
          </p:nvPr>
        </p:nvSpPr>
        <p:spPr>
          <a:xfrm>
            <a:off x="457200" y="6356350"/>
            <a:ext cx="2125663" cy="357188"/>
          </a:xfrm>
        </p:spPr>
        <p:txBody>
          <a:bodyPr/>
          <a:lstStyle>
            <a:lvl1pPr>
              <a:defRPr/>
            </a:lvl1pPr>
          </a:lstStyle>
          <a:p>
            <a:fld id="{7AAA200F-683A-E440-A12A-1F98BBFD3836}" type="datetime1">
              <a:rPr lang="it-IT" altLang="it-IT"/>
              <a:pPr/>
              <a:t>15/02/26</a:t>
            </a:fld>
            <a:endParaRPr lang="it-IT" altLang="it-IT"/>
          </a:p>
        </p:txBody>
      </p:sp>
      <p:sp>
        <p:nvSpPr>
          <p:cNvPr id="4" name="Segnaposto numero diapositiva 3">
            <a:extLst>
              <a:ext uri="{FF2B5EF4-FFF2-40B4-BE49-F238E27FC236}">
                <a16:creationId xmlns:a16="http://schemas.microsoft.com/office/drawing/2014/main" id="{CEDE6340-B943-8A9C-3EA3-DB9B96687891}"/>
              </a:ext>
            </a:extLst>
          </p:cNvPr>
          <p:cNvSpPr>
            <a:spLocks noGrp="1"/>
          </p:cNvSpPr>
          <p:nvPr>
            <p:ph type="sldNum" idx="11"/>
          </p:nvPr>
        </p:nvSpPr>
        <p:spPr>
          <a:xfrm>
            <a:off x="6553200" y="6356350"/>
            <a:ext cx="2125663" cy="357188"/>
          </a:xfrm>
        </p:spPr>
        <p:txBody>
          <a:bodyPr/>
          <a:lstStyle>
            <a:lvl1pPr>
              <a:defRPr/>
            </a:lvl1pPr>
          </a:lstStyle>
          <a:p>
            <a:fld id="{B21A5608-6E12-E64B-9757-3D129E42C34B}" type="slidenum">
              <a:rPr lang="it-IT" altLang="it-IT"/>
              <a:pPr/>
              <a:t>‹N›</a:t>
            </a:fld>
            <a:endParaRPr lang="it-IT" altLang="it-IT"/>
          </a:p>
        </p:txBody>
      </p:sp>
    </p:spTree>
    <p:extLst>
      <p:ext uri="{BB962C8B-B14F-4D97-AF65-F5344CB8AC3E}">
        <p14:creationId xmlns:p14="http://schemas.microsoft.com/office/powerpoint/2010/main" val="401655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22ED76-3400-C54F-6553-6A4D2138BBF4}"/>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F255FF5-B0D4-C258-FB74-16EF526B5B6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07DD109-B314-B371-7F45-BA66DDA23A8E}"/>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5" name="Segnaposto numero diapositiva 4">
            <a:extLst>
              <a:ext uri="{FF2B5EF4-FFF2-40B4-BE49-F238E27FC236}">
                <a16:creationId xmlns:a16="http://schemas.microsoft.com/office/drawing/2014/main" id="{D2E46701-4CD5-2915-6755-0F6725197263}"/>
              </a:ext>
            </a:extLst>
          </p:cNvPr>
          <p:cNvSpPr>
            <a:spLocks noGrp="1"/>
          </p:cNvSpPr>
          <p:nvPr>
            <p:ph type="sldNum" idx="11"/>
          </p:nvPr>
        </p:nvSpPr>
        <p:spPr/>
        <p:txBody>
          <a:bodyPr/>
          <a:lstStyle>
            <a:lvl1pPr>
              <a:defRPr/>
            </a:lvl1pPr>
          </a:lstStyle>
          <a:p>
            <a:fld id="{2B3FE289-DBC4-2946-BAE5-E31E8A102CFC}" type="slidenum">
              <a:rPr lang="it-IT" altLang="it-IT"/>
              <a:pPr/>
              <a:t>‹N›</a:t>
            </a:fld>
            <a:endParaRPr lang="it-IT" altLang="it-IT"/>
          </a:p>
        </p:txBody>
      </p:sp>
    </p:spTree>
    <p:extLst>
      <p:ext uri="{BB962C8B-B14F-4D97-AF65-F5344CB8AC3E}">
        <p14:creationId xmlns:p14="http://schemas.microsoft.com/office/powerpoint/2010/main" val="130484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5831D5-082C-5588-2AF2-5C7D60EF4F1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38E2EE-F210-D570-D01E-867A8F195C8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C3F346-FF7A-BC2B-D557-705314BE8AED}"/>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5" name="Segnaposto numero diapositiva 4">
            <a:extLst>
              <a:ext uri="{FF2B5EF4-FFF2-40B4-BE49-F238E27FC236}">
                <a16:creationId xmlns:a16="http://schemas.microsoft.com/office/drawing/2014/main" id="{39B879AF-314B-B8F1-7E6C-90BF58FE63A2}"/>
              </a:ext>
            </a:extLst>
          </p:cNvPr>
          <p:cNvSpPr>
            <a:spLocks noGrp="1"/>
          </p:cNvSpPr>
          <p:nvPr>
            <p:ph type="sldNum" idx="11"/>
          </p:nvPr>
        </p:nvSpPr>
        <p:spPr/>
        <p:txBody>
          <a:bodyPr/>
          <a:lstStyle>
            <a:lvl1pPr>
              <a:defRPr/>
            </a:lvl1pPr>
          </a:lstStyle>
          <a:p>
            <a:fld id="{DCFC910B-1EC9-FE46-921E-7A97677EBF76}" type="slidenum">
              <a:rPr lang="it-IT" altLang="it-IT"/>
              <a:pPr/>
              <a:t>‹N›</a:t>
            </a:fld>
            <a:endParaRPr lang="it-IT" altLang="it-IT"/>
          </a:p>
        </p:txBody>
      </p:sp>
    </p:spTree>
    <p:extLst>
      <p:ext uri="{BB962C8B-B14F-4D97-AF65-F5344CB8AC3E}">
        <p14:creationId xmlns:p14="http://schemas.microsoft.com/office/powerpoint/2010/main" val="301531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090C5-8C1A-6868-BD33-B1CF18CBCFA9}"/>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9881C9E-C2C6-9414-5EC4-58EC0CE7CF4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ED21083-25E3-6523-4841-513C960C8548}"/>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5" name="Segnaposto numero diapositiva 4">
            <a:extLst>
              <a:ext uri="{FF2B5EF4-FFF2-40B4-BE49-F238E27FC236}">
                <a16:creationId xmlns:a16="http://schemas.microsoft.com/office/drawing/2014/main" id="{248E33CC-0327-55AE-92B8-68EC040E034A}"/>
              </a:ext>
            </a:extLst>
          </p:cNvPr>
          <p:cNvSpPr>
            <a:spLocks noGrp="1"/>
          </p:cNvSpPr>
          <p:nvPr>
            <p:ph type="sldNum" idx="11"/>
          </p:nvPr>
        </p:nvSpPr>
        <p:spPr/>
        <p:txBody>
          <a:bodyPr/>
          <a:lstStyle>
            <a:lvl1pPr>
              <a:defRPr/>
            </a:lvl1pPr>
          </a:lstStyle>
          <a:p>
            <a:fld id="{944BA5C5-F4E4-4D47-A1DA-F58FCA59ED22}" type="slidenum">
              <a:rPr lang="it-IT" altLang="it-IT"/>
              <a:pPr/>
              <a:t>‹N›</a:t>
            </a:fld>
            <a:endParaRPr lang="it-IT" altLang="it-IT"/>
          </a:p>
        </p:txBody>
      </p:sp>
    </p:spTree>
    <p:extLst>
      <p:ext uri="{BB962C8B-B14F-4D97-AF65-F5344CB8AC3E}">
        <p14:creationId xmlns:p14="http://schemas.microsoft.com/office/powerpoint/2010/main" val="248457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F32B5-DE3A-A3D6-BD6A-69E6132939F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FE0800B-AD40-013B-4651-421ACD6718D4}"/>
              </a:ext>
            </a:extLst>
          </p:cNvPr>
          <p:cNvSpPr>
            <a:spLocks noGrp="1"/>
          </p:cNvSpPr>
          <p:nvPr>
            <p:ph sz="half" idx="1"/>
          </p:nvPr>
        </p:nvSpPr>
        <p:spPr>
          <a:xfrm>
            <a:off x="457200" y="1600200"/>
            <a:ext cx="4033838" cy="45180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AD14982-E026-E5E6-229F-BC9495988193}"/>
              </a:ext>
            </a:extLst>
          </p:cNvPr>
          <p:cNvSpPr>
            <a:spLocks noGrp="1"/>
          </p:cNvSpPr>
          <p:nvPr>
            <p:ph sz="half" idx="2"/>
          </p:nvPr>
        </p:nvSpPr>
        <p:spPr>
          <a:xfrm>
            <a:off x="4643438" y="1600200"/>
            <a:ext cx="4035425" cy="45180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8ADF204-5A89-BD1E-B1C7-C7D36DC6DA83}"/>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6" name="Segnaposto numero diapositiva 5">
            <a:extLst>
              <a:ext uri="{FF2B5EF4-FFF2-40B4-BE49-F238E27FC236}">
                <a16:creationId xmlns:a16="http://schemas.microsoft.com/office/drawing/2014/main" id="{644BDC8E-2DC6-87EE-F451-224EA6F1BAD4}"/>
              </a:ext>
            </a:extLst>
          </p:cNvPr>
          <p:cNvSpPr>
            <a:spLocks noGrp="1"/>
          </p:cNvSpPr>
          <p:nvPr>
            <p:ph type="sldNum" idx="11"/>
          </p:nvPr>
        </p:nvSpPr>
        <p:spPr/>
        <p:txBody>
          <a:bodyPr/>
          <a:lstStyle>
            <a:lvl1pPr>
              <a:defRPr/>
            </a:lvl1pPr>
          </a:lstStyle>
          <a:p>
            <a:fld id="{8A8E35E5-84BA-2F40-B8C5-7CBAE924C64D}" type="slidenum">
              <a:rPr lang="it-IT" altLang="it-IT"/>
              <a:pPr/>
              <a:t>‹N›</a:t>
            </a:fld>
            <a:endParaRPr lang="it-IT" altLang="it-IT"/>
          </a:p>
        </p:txBody>
      </p:sp>
    </p:spTree>
    <p:extLst>
      <p:ext uri="{BB962C8B-B14F-4D97-AF65-F5344CB8AC3E}">
        <p14:creationId xmlns:p14="http://schemas.microsoft.com/office/powerpoint/2010/main" val="391534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97FAC0-18EE-61B5-CF3B-114711A4205A}"/>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39D91C-CA99-C134-D1EC-762EBC06FB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A6A0A8C-77E2-3C08-4A30-F293B5DF04B2}"/>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001559F-2327-025B-F739-6859494396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ACA8E23-2105-D1C7-288F-BE1C93F419BA}"/>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BC6226B-3F5B-120C-4661-9556190188F3}"/>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8" name="Segnaposto numero diapositiva 7">
            <a:extLst>
              <a:ext uri="{FF2B5EF4-FFF2-40B4-BE49-F238E27FC236}">
                <a16:creationId xmlns:a16="http://schemas.microsoft.com/office/drawing/2014/main" id="{B918CD06-DC2F-F5F8-B5D6-C01AB6BEC89F}"/>
              </a:ext>
            </a:extLst>
          </p:cNvPr>
          <p:cNvSpPr>
            <a:spLocks noGrp="1"/>
          </p:cNvSpPr>
          <p:nvPr>
            <p:ph type="sldNum" idx="11"/>
          </p:nvPr>
        </p:nvSpPr>
        <p:spPr/>
        <p:txBody>
          <a:bodyPr/>
          <a:lstStyle>
            <a:lvl1pPr>
              <a:defRPr/>
            </a:lvl1pPr>
          </a:lstStyle>
          <a:p>
            <a:fld id="{A696564D-71D4-2D40-9771-E36158342BB2}" type="slidenum">
              <a:rPr lang="it-IT" altLang="it-IT"/>
              <a:pPr/>
              <a:t>‹N›</a:t>
            </a:fld>
            <a:endParaRPr lang="it-IT" altLang="it-IT"/>
          </a:p>
        </p:txBody>
      </p:sp>
    </p:spTree>
    <p:extLst>
      <p:ext uri="{BB962C8B-B14F-4D97-AF65-F5344CB8AC3E}">
        <p14:creationId xmlns:p14="http://schemas.microsoft.com/office/powerpoint/2010/main" val="2243218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295B9-EF09-CF3F-DD13-5F16B9A29DC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FB6080D-19A5-EB1D-F15D-EE0CD786A748}"/>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4" name="Segnaposto numero diapositiva 3">
            <a:extLst>
              <a:ext uri="{FF2B5EF4-FFF2-40B4-BE49-F238E27FC236}">
                <a16:creationId xmlns:a16="http://schemas.microsoft.com/office/drawing/2014/main" id="{78628552-44EC-FE35-50F8-A829B28D3BBB}"/>
              </a:ext>
            </a:extLst>
          </p:cNvPr>
          <p:cNvSpPr>
            <a:spLocks noGrp="1"/>
          </p:cNvSpPr>
          <p:nvPr>
            <p:ph type="sldNum" idx="11"/>
          </p:nvPr>
        </p:nvSpPr>
        <p:spPr/>
        <p:txBody>
          <a:bodyPr/>
          <a:lstStyle>
            <a:lvl1pPr>
              <a:defRPr/>
            </a:lvl1pPr>
          </a:lstStyle>
          <a:p>
            <a:fld id="{73D40700-B45C-1148-A33C-BB2BC91ADF1F}" type="slidenum">
              <a:rPr lang="it-IT" altLang="it-IT"/>
              <a:pPr/>
              <a:t>‹N›</a:t>
            </a:fld>
            <a:endParaRPr lang="it-IT" altLang="it-IT"/>
          </a:p>
        </p:txBody>
      </p:sp>
    </p:spTree>
    <p:extLst>
      <p:ext uri="{BB962C8B-B14F-4D97-AF65-F5344CB8AC3E}">
        <p14:creationId xmlns:p14="http://schemas.microsoft.com/office/powerpoint/2010/main" val="1231964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2F71604-7E52-4C39-AC51-7E97BD81CC7D}"/>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3" name="Segnaposto numero diapositiva 2">
            <a:extLst>
              <a:ext uri="{FF2B5EF4-FFF2-40B4-BE49-F238E27FC236}">
                <a16:creationId xmlns:a16="http://schemas.microsoft.com/office/drawing/2014/main" id="{11DAE684-92B2-D8F8-2DCC-F3C227449E10}"/>
              </a:ext>
            </a:extLst>
          </p:cNvPr>
          <p:cNvSpPr>
            <a:spLocks noGrp="1"/>
          </p:cNvSpPr>
          <p:nvPr>
            <p:ph type="sldNum" idx="11"/>
          </p:nvPr>
        </p:nvSpPr>
        <p:spPr/>
        <p:txBody>
          <a:bodyPr/>
          <a:lstStyle>
            <a:lvl1pPr>
              <a:defRPr/>
            </a:lvl1pPr>
          </a:lstStyle>
          <a:p>
            <a:fld id="{14D4FC64-8E00-E54C-8CF7-1A8714E0EA23}" type="slidenum">
              <a:rPr lang="it-IT" altLang="it-IT"/>
              <a:pPr/>
              <a:t>‹N›</a:t>
            </a:fld>
            <a:endParaRPr lang="it-IT" altLang="it-IT"/>
          </a:p>
        </p:txBody>
      </p:sp>
    </p:spTree>
    <p:extLst>
      <p:ext uri="{BB962C8B-B14F-4D97-AF65-F5344CB8AC3E}">
        <p14:creationId xmlns:p14="http://schemas.microsoft.com/office/powerpoint/2010/main" val="155032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DAF156-ECCA-E0FA-BD30-7AFF28D5A02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EE0E1FF-B664-6045-A1AD-7CDF5F62314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CF32E95-C3FF-8F10-786E-2B525961916C}"/>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5" name="Segnaposto numero diapositiva 4">
            <a:extLst>
              <a:ext uri="{FF2B5EF4-FFF2-40B4-BE49-F238E27FC236}">
                <a16:creationId xmlns:a16="http://schemas.microsoft.com/office/drawing/2014/main" id="{E4EDEA34-E172-D949-68A8-E527FF98FF43}"/>
              </a:ext>
            </a:extLst>
          </p:cNvPr>
          <p:cNvSpPr>
            <a:spLocks noGrp="1"/>
          </p:cNvSpPr>
          <p:nvPr>
            <p:ph type="sldNum" idx="11"/>
          </p:nvPr>
        </p:nvSpPr>
        <p:spPr/>
        <p:txBody>
          <a:bodyPr/>
          <a:lstStyle>
            <a:lvl1pPr>
              <a:defRPr/>
            </a:lvl1pPr>
          </a:lstStyle>
          <a:p>
            <a:fld id="{594BAA9C-C018-B14C-9B02-B9CB77778B1A}" type="slidenum">
              <a:rPr lang="it-IT" altLang="it-IT"/>
              <a:pPr/>
              <a:t>‹N›</a:t>
            </a:fld>
            <a:endParaRPr lang="it-IT" altLang="it-IT"/>
          </a:p>
        </p:txBody>
      </p:sp>
    </p:spTree>
    <p:extLst>
      <p:ext uri="{BB962C8B-B14F-4D97-AF65-F5344CB8AC3E}">
        <p14:creationId xmlns:p14="http://schemas.microsoft.com/office/powerpoint/2010/main" val="4080804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7533E6-95F5-4A08-13A7-3F0ED29537A7}"/>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038550E-F2B0-4132-9182-53D749606A5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332B0F0-4344-8DE3-E891-48994EA4D7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3487F3-CDBE-CF5F-12CC-43FC332111FF}"/>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6" name="Segnaposto numero diapositiva 5">
            <a:extLst>
              <a:ext uri="{FF2B5EF4-FFF2-40B4-BE49-F238E27FC236}">
                <a16:creationId xmlns:a16="http://schemas.microsoft.com/office/drawing/2014/main" id="{A1D47B31-E1C4-8C3B-FFD9-C39D06086DE7}"/>
              </a:ext>
            </a:extLst>
          </p:cNvPr>
          <p:cNvSpPr>
            <a:spLocks noGrp="1"/>
          </p:cNvSpPr>
          <p:nvPr>
            <p:ph type="sldNum" idx="11"/>
          </p:nvPr>
        </p:nvSpPr>
        <p:spPr/>
        <p:txBody>
          <a:bodyPr/>
          <a:lstStyle>
            <a:lvl1pPr>
              <a:defRPr/>
            </a:lvl1pPr>
          </a:lstStyle>
          <a:p>
            <a:fld id="{63C5A2C0-7EB8-1F47-8423-0147E0CE591F}" type="slidenum">
              <a:rPr lang="it-IT" altLang="it-IT"/>
              <a:pPr/>
              <a:t>‹N›</a:t>
            </a:fld>
            <a:endParaRPr lang="it-IT" altLang="it-IT"/>
          </a:p>
        </p:txBody>
      </p:sp>
    </p:spTree>
    <p:extLst>
      <p:ext uri="{BB962C8B-B14F-4D97-AF65-F5344CB8AC3E}">
        <p14:creationId xmlns:p14="http://schemas.microsoft.com/office/powerpoint/2010/main" val="36219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A7A558-6114-FB76-9485-AC6A37D1C3A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4E5F17-ACC1-FA78-DB2C-18A07ABBFC6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153C88A-A9AE-7625-AFB9-D7267F3D35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37FFAEE-3812-8B5F-8842-F19A17A66A83}"/>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6" name="Segnaposto numero diapositiva 5">
            <a:extLst>
              <a:ext uri="{FF2B5EF4-FFF2-40B4-BE49-F238E27FC236}">
                <a16:creationId xmlns:a16="http://schemas.microsoft.com/office/drawing/2014/main" id="{B7C5087A-4E9F-BAE9-11F8-EA0ED4B974B6}"/>
              </a:ext>
            </a:extLst>
          </p:cNvPr>
          <p:cNvSpPr>
            <a:spLocks noGrp="1"/>
          </p:cNvSpPr>
          <p:nvPr>
            <p:ph type="sldNum" idx="11"/>
          </p:nvPr>
        </p:nvSpPr>
        <p:spPr/>
        <p:txBody>
          <a:bodyPr/>
          <a:lstStyle>
            <a:lvl1pPr>
              <a:defRPr/>
            </a:lvl1pPr>
          </a:lstStyle>
          <a:p>
            <a:fld id="{8D455197-F0E6-2D46-88A9-7EFCE428A80B}" type="slidenum">
              <a:rPr lang="it-IT" altLang="it-IT"/>
              <a:pPr/>
              <a:t>‹N›</a:t>
            </a:fld>
            <a:endParaRPr lang="it-IT" altLang="it-IT"/>
          </a:p>
        </p:txBody>
      </p:sp>
    </p:spTree>
    <p:extLst>
      <p:ext uri="{BB962C8B-B14F-4D97-AF65-F5344CB8AC3E}">
        <p14:creationId xmlns:p14="http://schemas.microsoft.com/office/powerpoint/2010/main" val="115360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F877E8-34CE-4A73-E30C-AA9265C990B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D16EB41-E87F-A9E9-4169-4250D81B522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C3C674-EC0A-D0F5-6CDC-84397991D722}"/>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5" name="Segnaposto numero diapositiva 4">
            <a:extLst>
              <a:ext uri="{FF2B5EF4-FFF2-40B4-BE49-F238E27FC236}">
                <a16:creationId xmlns:a16="http://schemas.microsoft.com/office/drawing/2014/main" id="{6DE6FA85-41CA-107A-9BBC-2D7D94F16952}"/>
              </a:ext>
            </a:extLst>
          </p:cNvPr>
          <p:cNvSpPr>
            <a:spLocks noGrp="1"/>
          </p:cNvSpPr>
          <p:nvPr>
            <p:ph type="sldNum" idx="11"/>
          </p:nvPr>
        </p:nvSpPr>
        <p:spPr/>
        <p:txBody>
          <a:bodyPr/>
          <a:lstStyle>
            <a:lvl1pPr>
              <a:defRPr/>
            </a:lvl1pPr>
          </a:lstStyle>
          <a:p>
            <a:fld id="{456326FC-8D63-1B4A-9017-5112279AFE5F}" type="slidenum">
              <a:rPr lang="it-IT" altLang="it-IT"/>
              <a:pPr/>
              <a:t>‹N›</a:t>
            </a:fld>
            <a:endParaRPr lang="it-IT" altLang="it-IT"/>
          </a:p>
        </p:txBody>
      </p:sp>
    </p:spTree>
    <p:extLst>
      <p:ext uri="{BB962C8B-B14F-4D97-AF65-F5344CB8AC3E}">
        <p14:creationId xmlns:p14="http://schemas.microsoft.com/office/powerpoint/2010/main" val="101115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CC8A705-281F-A6A6-CEB8-C42A792AF2F4}"/>
              </a:ext>
            </a:extLst>
          </p:cNvPr>
          <p:cNvSpPr>
            <a:spLocks noGrp="1"/>
          </p:cNvSpPr>
          <p:nvPr>
            <p:ph type="title" orient="vert"/>
          </p:nvPr>
        </p:nvSpPr>
        <p:spPr>
          <a:xfrm>
            <a:off x="6624638" y="274638"/>
            <a:ext cx="2054225" cy="584358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68E080A-90FB-EC73-0CAC-90D1C4588669}"/>
              </a:ext>
            </a:extLst>
          </p:cNvPr>
          <p:cNvSpPr>
            <a:spLocks noGrp="1"/>
          </p:cNvSpPr>
          <p:nvPr>
            <p:ph type="body" orient="vert" idx="1"/>
          </p:nvPr>
        </p:nvSpPr>
        <p:spPr>
          <a:xfrm>
            <a:off x="457200" y="274638"/>
            <a:ext cx="6015038" cy="584358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556C4E3-788D-6BDB-BBD6-3AD6FF5C581D}"/>
              </a:ext>
            </a:extLst>
          </p:cNvPr>
          <p:cNvSpPr>
            <a:spLocks noGrp="1"/>
          </p:cNvSpPr>
          <p:nvPr>
            <p:ph type="dt" idx="10"/>
          </p:nvPr>
        </p:nvSpPr>
        <p:spPr/>
        <p:txBody>
          <a:bodyPr/>
          <a:lstStyle>
            <a:lvl1pPr>
              <a:defRPr/>
            </a:lvl1pPr>
          </a:lstStyle>
          <a:p>
            <a:fld id="{90984D3A-E18F-7B44-AD83-9544871C570B}" type="datetime1">
              <a:rPr lang="it-IT" altLang="it-IT"/>
              <a:pPr/>
              <a:t>15/02/26</a:t>
            </a:fld>
            <a:endParaRPr lang="it-IT" altLang="it-IT"/>
          </a:p>
        </p:txBody>
      </p:sp>
      <p:sp>
        <p:nvSpPr>
          <p:cNvPr id="5" name="Segnaposto numero diapositiva 4">
            <a:extLst>
              <a:ext uri="{FF2B5EF4-FFF2-40B4-BE49-F238E27FC236}">
                <a16:creationId xmlns:a16="http://schemas.microsoft.com/office/drawing/2014/main" id="{D7349F4E-5C8C-042C-8266-455A18A9A3B7}"/>
              </a:ext>
            </a:extLst>
          </p:cNvPr>
          <p:cNvSpPr>
            <a:spLocks noGrp="1"/>
          </p:cNvSpPr>
          <p:nvPr>
            <p:ph type="sldNum" idx="11"/>
          </p:nvPr>
        </p:nvSpPr>
        <p:spPr/>
        <p:txBody>
          <a:bodyPr/>
          <a:lstStyle>
            <a:lvl1pPr>
              <a:defRPr/>
            </a:lvl1pPr>
          </a:lstStyle>
          <a:p>
            <a:fld id="{87182946-8315-E449-A1CF-9A48BEF4A0C4}" type="slidenum">
              <a:rPr lang="it-IT" altLang="it-IT"/>
              <a:pPr/>
              <a:t>‹N›</a:t>
            </a:fld>
            <a:endParaRPr lang="it-IT" altLang="it-IT"/>
          </a:p>
        </p:txBody>
      </p:sp>
    </p:spTree>
    <p:extLst>
      <p:ext uri="{BB962C8B-B14F-4D97-AF65-F5344CB8AC3E}">
        <p14:creationId xmlns:p14="http://schemas.microsoft.com/office/powerpoint/2010/main" val="45357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22072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53E5B-F9A9-CCB9-2B6F-3877130F6449}"/>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48C5FD9-6B8F-0075-4232-C50B739DD26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1A96B5A-69D3-9158-99A9-21DFBDD1BFC4}"/>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5" name="Segnaposto numero diapositiva 4">
            <a:extLst>
              <a:ext uri="{FF2B5EF4-FFF2-40B4-BE49-F238E27FC236}">
                <a16:creationId xmlns:a16="http://schemas.microsoft.com/office/drawing/2014/main" id="{558F272E-EF6E-5F19-D935-446170A60613}"/>
              </a:ext>
            </a:extLst>
          </p:cNvPr>
          <p:cNvSpPr>
            <a:spLocks noGrp="1"/>
          </p:cNvSpPr>
          <p:nvPr>
            <p:ph type="sldNum" idx="11"/>
          </p:nvPr>
        </p:nvSpPr>
        <p:spPr/>
        <p:txBody>
          <a:bodyPr/>
          <a:lstStyle>
            <a:lvl1pPr>
              <a:defRPr/>
            </a:lvl1pPr>
          </a:lstStyle>
          <a:p>
            <a:fld id="{036A8D98-7F4A-7245-8192-95EEBE322867}" type="slidenum">
              <a:rPr lang="it-IT" altLang="it-IT"/>
              <a:pPr/>
              <a:t>‹N›</a:t>
            </a:fld>
            <a:endParaRPr lang="it-IT" altLang="it-IT"/>
          </a:p>
        </p:txBody>
      </p:sp>
    </p:spTree>
    <p:extLst>
      <p:ext uri="{BB962C8B-B14F-4D97-AF65-F5344CB8AC3E}">
        <p14:creationId xmlns:p14="http://schemas.microsoft.com/office/powerpoint/2010/main" val="109518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5410D-7A2C-8F94-6A49-192DDA3200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5990811-5249-F911-B653-7F1678A42109}"/>
              </a:ext>
            </a:extLst>
          </p:cNvPr>
          <p:cNvSpPr>
            <a:spLocks noGrp="1"/>
          </p:cNvSpPr>
          <p:nvPr>
            <p:ph sz="half" idx="1"/>
          </p:nvPr>
        </p:nvSpPr>
        <p:spPr>
          <a:xfrm>
            <a:off x="457200" y="1604963"/>
            <a:ext cx="4033838" cy="39687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B501269-6405-A7DE-9C19-45F468E69F4F}"/>
              </a:ext>
            </a:extLst>
          </p:cNvPr>
          <p:cNvSpPr>
            <a:spLocks noGrp="1"/>
          </p:cNvSpPr>
          <p:nvPr>
            <p:ph sz="half" idx="2"/>
          </p:nvPr>
        </p:nvSpPr>
        <p:spPr>
          <a:xfrm>
            <a:off x="4643438" y="1604963"/>
            <a:ext cx="4035425" cy="39687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C344562-CA18-BB9B-5383-59C84C9F2DFA}"/>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6" name="Segnaposto numero diapositiva 5">
            <a:extLst>
              <a:ext uri="{FF2B5EF4-FFF2-40B4-BE49-F238E27FC236}">
                <a16:creationId xmlns:a16="http://schemas.microsoft.com/office/drawing/2014/main" id="{C184D300-DD09-604E-DFC7-14F006815C9D}"/>
              </a:ext>
            </a:extLst>
          </p:cNvPr>
          <p:cNvSpPr>
            <a:spLocks noGrp="1"/>
          </p:cNvSpPr>
          <p:nvPr>
            <p:ph type="sldNum" idx="11"/>
          </p:nvPr>
        </p:nvSpPr>
        <p:spPr/>
        <p:txBody>
          <a:bodyPr/>
          <a:lstStyle>
            <a:lvl1pPr>
              <a:defRPr/>
            </a:lvl1pPr>
          </a:lstStyle>
          <a:p>
            <a:fld id="{DE4A525A-B9D3-B645-9A5A-08A0C6E4B006}" type="slidenum">
              <a:rPr lang="it-IT" altLang="it-IT"/>
              <a:pPr/>
              <a:t>‹N›</a:t>
            </a:fld>
            <a:endParaRPr lang="it-IT" altLang="it-IT"/>
          </a:p>
        </p:txBody>
      </p:sp>
    </p:spTree>
    <p:extLst>
      <p:ext uri="{BB962C8B-B14F-4D97-AF65-F5344CB8AC3E}">
        <p14:creationId xmlns:p14="http://schemas.microsoft.com/office/powerpoint/2010/main" val="1858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068A09-109A-1924-D7EE-EDE586428CF9}"/>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953B1D7-325E-03DA-0FDC-FBC86C4F275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44E2D60-D0E3-006C-CBA2-E56C3B288578}"/>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B903E75-5956-775D-D94E-28AE1E562BF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1798D70-4055-6F8C-4910-198FA2384940}"/>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8FADF03-1523-3B4B-482D-F998D4098C9B}"/>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8" name="Segnaposto numero diapositiva 7">
            <a:extLst>
              <a:ext uri="{FF2B5EF4-FFF2-40B4-BE49-F238E27FC236}">
                <a16:creationId xmlns:a16="http://schemas.microsoft.com/office/drawing/2014/main" id="{476F4094-614A-8C43-2849-369B187EE657}"/>
              </a:ext>
            </a:extLst>
          </p:cNvPr>
          <p:cNvSpPr>
            <a:spLocks noGrp="1"/>
          </p:cNvSpPr>
          <p:nvPr>
            <p:ph type="sldNum" idx="11"/>
          </p:nvPr>
        </p:nvSpPr>
        <p:spPr/>
        <p:txBody>
          <a:bodyPr/>
          <a:lstStyle>
            <a:lvl1pPr>
              <a:defRPr/>
            </a:lvl1pPr>
          </a:lstStyle>
          <a:p>
            <a:fld id="{9C615968-9273-6A46-916F-091E34645329}" type="slidenum">
              <a:rPr lang="it-IT" altLang="it-IT"/>
              <a:pPr/>
              <a:t>‹N›</a:t>
            </a:fld>
            <a:endParaRPr lang="it-IT" altLang="it-IT"/>
          </a:p>
        </p:txBody>
      </p:sp>
    </p:spTree>
    <p:extLst>
      <p:ext uri="{BB962C8B-B14F-4D97-AF65-F5344CB8AC3E}">
        <p14:creationId xmlns:p14="http://schemas.microsoft.com/office/powerpoint/2010/main" val="33969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DEDB0-303B-CAF0-D188-FF7AADABBFC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8B8103B-C99F-94A4-E94A-58BFAD321A96}"/>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4" name="Segnaposto numero diapositiva 3">
            <a:extLst>
              <a:ext uri="{FF2B5EF4-FFF2-40B4-BE49-F238E27FC236}">
                <a16:creationId xmlns:a16="http://schemas.microsoft.com/office/drawing/2014/main" id="{5ECCDC7A-194B-4EA6-C028-DC29A84654F2}"/>
              </a:ext>
            </a:extLst>
          </p:cNvPr>
          <p:cNvSpPr>
            <a:spLocks noGrp="1"/>
          </p:cNvSpPr>
          <p:nvPr>
            <p:ph type="sldNum" idx="11"/>
          </p:nvPr>
        </p:nvSpPr>
        <p:spPr/>
        <p:txBody>
          <a:bodyPr/>
          <a:lstStyle>
            <a:lvl1pPr>
              <a:defRPr/>
            </a:lvl1pPr>
          </a:lstStyle>
          <a:p>
            <a:fld id="{F272EEC8-D352-5B40-BE87-AA4A7018A20E}" type="slidenum">
              <a:rPr lang="it-IT" altLang="it-IT"/>
              <a:pPr/>
              <a:t>‹N›</a:t>
            </a:fld>
            <a:endParaRPr lang="it-IT" altLang="it-IT"/>
          </a:p>
        </p:txBody>
      </p:sp>
    </p:spTree>
    <p:extLst>
      <p:ext uri="{BB962C8B-B14F-4D97-AF65-F5344CB8AC3E}">
        <p14:creationId xmlns:p14="http://schemas.microsoft.com/office/powerpoint/2010/main" val="94448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AA9324F-CB4A-1747-EFA1-F04FBFFBE473}"/>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3" name="Segnaposto numero diapositiva 2">
            <a:extLst>
              <a:ext uri="{FF2B5EF4-FFF2-40B4-BE49-F238E27FC236}">
                <a16:creationId xmlns:a16="http://schemas.microsoft.com/office/drawing/2014/main" id="{ECCBAF1F-EB72-A07D-E1FB-E797C613D80C}"/>
              </a:ext>
            </a:extLst>
          </p:cNvPr>
          <p:cNvSpPr>
            <a:spLocks noGrp="1"/>
          </p:cNvSpPr>
          <p:nvPr>
            <p:ph type="sldNum" idx="11"/>
          </p:nvPr>
        </p:nvSpPr>
        <p:spPr/>
        <p:txBody>
          <a:bodyPr/>
          <a:lstStyle>
            <a:lvl1pPr>
              <a:defRPr/>
            </a:lvl1pPr>
          </a:lstStyle>
          <a:p>
            <a:fld id="{6D0E62BF-4DFA-B845-A96C-30030FC1EBA0}" type="slidenum">
              <a:rPr lang="it-IT" altLang="it-IT"/>
              <a:pPr/>
              <a:t>‹N›</a:t>
            </a:fld>
            <a:endParaRPr lang="it-IT" altLang="it-IT"/>
          </a:p>
        </p:txBody>
      </p:sp>
    </p:spTree>
    <p:extLst>
      <p:ext uri="{BB962C8B-B14F-4D97-AF65-F5344CB8AC3E}">
        <p14:creationId xmlns:p14="http://schemas.microsoft.com/office/powerpoint/2010/main" val="193994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0E3411-A2C2-C173-89A8-706CC595A770}"/>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747C545-C8E5-3D74-C346-275388A3CF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D1FA438-B2B0-DF95-B776-8C45DD04DDA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F8E572-27C6-D8FE-E90F-F565266F1500}"/>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6" name="Segnaposto numero diapositiva 5">
            <a:extLst>
              <a:ext uri="{FF2B5EF4-FFF2-40B4-BE49-F238E27FC236}">
                <a16:creationId xmlns:a16="http://schemas.microsoft.com/office/drawing/2014/main" id="{7E60D421-5C5F-9AF0-4905-C60417866179}"/>
              </a:ext>
            </a:extLst>
          </p:cNvPr>
          <p:cNvSpPr>
            <a:spLocks noGrp="1"/>
          </p:cNvSpPr>
          <p:nvPr>
            <p:ph type="sldNum" idx="11"/>
          </p:nvPr>
        </p:nvSpPr>
        <p:spPr/>
        <p:txBody>
          <a:bodyPr/>
          <a:lstStyle>
            <a:lvl1pPr>
              <a:defRPr/>
            </a:lvl1pPr>
          </a:lstStyle>
          <a:p>
            <a:fld id="{2C3E61E1-27D9-9446-918E-A7C8B47FFA55}" type="slidenum">
              <a:rPr lang="it-IT" altLang="it-IT"/>
              <a:pPr/>
              <a:t>‹N›</a:t>
            </a:fld>
            <a:endParaRPr lang="it-IT" altLang="it-IT"/>
          </a:p>
        </p:txBody>
      </p:sp>
    </p:spTree>
    <p:extLst>
      <p:ext uri="{BB962C8B-B14F-4D97-AF65-F5344CB8AC3E}">
        <p14:creationId xmlns:p14="http://schemas.microsoft.com/office/powerpoint/2010/main" val="25700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D5C50A-ED36-7228-1EFA-2C23F4772F21}"/>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B2FA34B-C304-E9AA-1EF2-39FBB2F5073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BAA2FDE-C063-BA50-4A26-A016A3E15F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4F54867-6DFE-E540-0E84-4547B39D2F6A}"/>
              </a:ext>
            </a:extLst>
          </p:cNvPr>
          <p:cNvSpPr>
            <a:spLocks noGrp="1"/>
          </p:cNvSpPr>
          <p:nvPr>
            <p:ph type="dt" idx="10"/>
          </p:nvPr>
        </p:nvSpPr>
        <p:spPr/>
        <p:txBody>
          <a:bodyPr/>
          <a:lstStyle>
            <a:lvl1pPr>
              <a:defRPr/>
            </a:lvl1pPr>
          </a:lstStyle>
          <a:p>
            <a:fld id="{7AAA200F-683A-E440-A12A-1F98BBFD3836}" type="datetime1">
              <a:rPr lang="it-IT" altLang="it-IT"/>
              <a:pPr/>
              <a:t>15/02/26</a:t>
            </a:fld>
            <a:endParaRPr lang="it-IT" altLang="it-IT"/>
          </a:p>
        </p:txBody>
      </p:sp>
      <p:sp>
        <p:nvSpPr>
          <p:cNvPr id="6" name="Segnaposto numero diapositiva 5">
            <a:extLst>
              <a:ext uri="{FF2B5EF4-FFF2-40B4-BE49-F238E27FC236}">
                <a16:creationId xmlns:a16="http://schemas.microsoft.com/office/drawing/2014/main" id="{F0348943-E6DB-BCCC-BD34-EA1861A1A260}"/>
              </a:ext>
            </a:extLst>
          </p:cNvPr>
          <p:cNvSpPr>
            <a:spLocks noGrp="1"/>
          </p:cNvSpPr>
          <p:nvPr>
            <p:ph type="sldNum" idx="11"/>
          </p:nvPr>
        </p:nvSpPr>
        <p:spPr/>
        <p:txBody>
          <a:bodyPr/>
          <a:lstStyle>
            <a:lvl1pPr>
              <a:defRPr/>
            </a:lvl1pPr>
          </a:lstStyle>
          <a:p>
            <a:fld id="{1414FC50-AB4D-5147-9189-9773C012D72B}" type="slidenum">
              <a:rPr lang="it-IT" altLang="it-IT"/>
              <a:pPr/>
              <a:t>‹N›</a:t>
            </a:fld>
            <a:endParaRPr lang="it-IT" altLang="it-IT"/>
          </a:p>
        </p:txBody>
      </p:sp>
    </p:spTree>
    <p:extLst>
      <p:ext uri="{BB962C8B-B14F-4D97-AF65-F5344CB8AC3E}">
        <p14:creationId xmlns:p14="http://schemas.microsoft.com/office/powerpoint/2010/main" val="104820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0AEBB4D2-B934-44AB-C4AB-306EA541C33F}"/>
              </a:ext>
            </a:extLst>
          </p:cNvPr>
          <p:cNvSpPr>
            <a:spLocks noGrp="1" noChangeArrowheads="1"/>
          </p:cNvSpPr>
          <p:nvPr>
            <p:ph type="title"/>
          </p:nvPr>
        </p:nvSpPr>
        <p:spPr bwMode="auto">
          <a:xfrm>
            <a:off x="685800" y="2130425"/>
            <a:ext cx="7764463" cy="146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t-IT"/>
              <a:t>Fate clic per modificare il formato del testo del titolo</a:t>
            </a:r>
          </a:p>
        </p:txBody>
      </p:sp>
      <p:sp>
        <p:nvSpPr>
          <p:cNvPr id="1026" name="Rectangle 2">
            <a:extLst>
              <a:ext uri="{FF2B5EF4-FFF2-40B4-BE49-F238E27FC236}">
                <a16:creationId xmlns:a16="http://schemas.microsoft.com/office/drawing/2014/main" id="{71F5BA39-B1B9-BFBC-6288-33C3BE391202}"/>
              </a:ext>
            </a:extLst>
          </p:cNvPr>
          <p:cNvSpPr>
            <a:spLocks noGrp="1" noChangeArrowheads="1"/>
          </p:cNvSpPr>
          <p:nvPr>
            <p:ph type="dt"/>
          </p:nvPr>
        </p:nvSpPr>
        <p:spPr bwMode="auto">
          <a:xfrm>
            <a:off x="457200" y="6356350"/>
            <a:ext cx="2125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7AAA200F-683A-E440-A12A-1F98BBFD3836}" type="datetime1">
              <a:rPr lang="it-IT" altLang="it-IT"/>
              <a:pPr/>
              <a:t>15/02/26</a:t>
            </a:fld>
            <a:endParaRPr lang="it-IT" altLang="it-IT"/>
          </a:p>
        </p:txBody>
      </p:sp>
      <p:sp>
        <p:nvSpPr>
          <p:cNvPr id="1027" name="Text Box 3">
            <a:extLst>
              <a:ext uri="{FF2B5EF4-FFF2-40B4-BE49-F238E27FC236}">
                <a16:creationId xmlns:a16="http://schemas.microsoft.com/office/drawing/2014/main" id="{C36972A3-9B6E-4A22-0D98-A0E22755334B}"/>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Rectangle 4">
            <a:extLst>
              <a:ext uri="{FF2B5EF4-FFF2-40B4-BE49-F238E27FC236}">
                <a16:creationId xmlns:a16="http://schemas.microsoft.com/office/drawing/2014/main" id="{30430929-F2DE-AD1A-123D-773EE3479E98}"/>
              </a:ext>
            </a:extLst>
          </p:cNvPr>
          <p:cNvSpPr>
            <a:spLocks noGrp="1" noChangeArrowheads="1"/>
          </p:cNvSpPr>
          <p:nvPr>
            <p:ph type="sldNum"/>
          </p:nvPr>
        </p:nvSpPr>
        <p:spPr bwMode="auto">
          <a:xfrm>
            <a:off x="6553200" y="6356350"/>
            <a:ext cx="2125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05B3566C-DF93-9C42-A557-A6728035F9BA}" type="slidenum">
              <a:rPr lang="it-IT" altLang="it-IT"/>
              <a:pPr/>
              <a:t>‹N›</a:t>
            </a:fld>
            <a:endParaRPr lang="it-IT" altLang="it-IT"/>
          </a:p>
        </p:txBody>
      </p:sp>
      <p:sp>
        <p:nvSpPr>
          <p:cNvPr id="1029" name="Rectangle 5">
            <a:extLst>
              <a:ext uri="{FF2B5EF4-FFF2-40B4-BE49-F238E27FC236}">
                <a16:creationId xmlns:a16="http://schemas.microsoft.com/office/drawing/2014/main" id="{841708B0-F1B0-F04B-C487-0B13B125CAE5}"/>
              </a:ext>
            </a:extLst>
          </p:cNvPr>
          <p:cNvSpPr>
            <a:spLocks noGrp="1" noChangeArrowheads="1"/>
          </p:cNvSpPr>
          <p:nvPr>
            <p:ph type="body" idx="1"/>
          </p:nvPr>
        </p:nvSpPr>
        <p:spPr bwMode="auto">
          <a:xfrm>
            <a:off x="457200" y="1604963"/>
            <a:ext cx="8221663" cy="396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sldNum="0" hdr="0" ftr="0"/>
  <p:txStyles>
    <p:titleStyle>
      <a:lvl1pPr algn="l" defTabSz="449263" rtl="0" fontAlgn="base">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EDCF6DDB-7100-5470-365A-35A93DCC5B04}"/>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t-IT"/>
              <a:t>Fate clic per modificare il formato del testo del titolo</a:t>
            </a:r>
          </a:p>
        </p:txBody>
      </p:sp>
      <p:sp>
        <p:nvSpPr>
          <p:cNvPr id="2050" name="Rectangle 2">
            <a:extLst>
              <a:ext uri="{FF2B5EF4-FFF2-40B4-BE49-F238E27FC236}">
                <a16:creationId xmlns:a16="http://schemas.microsoft.com/office/drawing/2014/main" id="{97F11B3E-336E-C197-C62E-929B3D88E484}"/>
              </a:ext>
            </a:extLst>
          </p:cNvPr>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p:txBody>
      </p:sp>
      <p:sp>
        <p:nvSpPr>
          <p:cNvPr id="2051" name="Rectangle 3">
            <a:extLst>
              <a:ext uri="{FF2B5EF4-FFF2-40B4-BE49-F238E27FC236}">
                <a16:creationId xmlns:a16="http://schemas.microsoft.com/office/drawing/2014/main" id="{C19F11AC-C002-F5A7-B55A-CFEF0B1CA44D}"/>
              </a:ext>
            </a:extLst>
          </p:cNvPr>
          <p:cNvSpPr>
            <a:spLocks noGrp="1" noChangeArrowheads="1"/>
          </p:cNvSpPr>
          <p:nvPr>
            <p:ph type="dt"/>
          </p:nvPr>
        </p:nvSpPr>
        <p:spPr bwMode="auto">
          <a:xfrm>
            <a:off x="457200" y="6356350"/>
            <a:ext cx="2125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hangingPunct="1">
              <a:lnSpc>
                <a:spcPct val="100000"/>
              </a:lnSpc>
              <a:buClrTx/>
              <a:buFontTx/>
              <a:buNone/>
              <a:tabLst>
                <a:tab pos="449263" algn="l"/>
                <a:tab pos="898525" algn="l"/>
                <a:tab pos="1347788" algn="l"/>
                <a:tab pos="1797050" algn="l"/>
              </a:tabLst>
              <a:defRPr sz="1200">
                <a:solidFill>
                  <a:srgbClr val="8B8B8B"/>
                </a:solidFill>
                <a:latin typeface="+mn-lt"/>
                <a:cs typeface="Tahoma" panose="020B0604030504040204" pitchFamily="34" charset="0"/>
              </a:defRPr>
            </a:lvl1pPr>
          </a:lstStyle>
          <a:p>
            <a:fld id="{90984D3A-E18F-7B44-AD83-9544871C570B}" type="datetime1">
              <a:rPr lang="it-IT" altLang="it-IT"/>
              <a:pPr/>
              <a:t>15/02/26</a:t>
            </a:fld>
            <a:endParaRPr lang="it-IT" altLang="it-IT"/>
          </a:p>
        </p:txBody>
      </p:sp>
      <p:sp>
        <p:nvSpPr>
          <p:cNvPr id="2052" name="Text Box 4">
            <a:extLst>
              <a:ext uri="{FF2B5EF4-FFF2-40B4-BE49-F238E27FC236}">
                <a16:creationId xmlns:a16="http://schemas.microsoft.com/office/drawing/2014/main" id="{6282AAE3-7DEF-9400-6583-4E252EC6315C}"/>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Rectangle 5">
            <a:extLst>
              <a:ext uri="{FF2B5EF4-FFF2-40B4-BE49-F238E27FC236}">
                <a16:creationId xmlns:a16="http://schemas.microsoft.com/office/drawing/2014/main" id="{249F5BAC-FEAF-A637-10DD-BE8260A2B121}"/>
              </a:ext>
            </a:extLst>
          </p:cNvPr>
          <p:cNvSpPr>
            <a:spLocks noGrp="1" noChangeArrowheads="1"/>
          </p:cNvSpPr>
          <p:nvPr>
            <p:ph type="sldNum"/>
          </p:nvPr>
        </p:nvSpPr>
        <p:spPr bwMode="auto">
          <a:xfrm>
            <a:off x="6553200" y="6356350"/>
            <a:ext cx="2125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buClrTx/>
              <a:buFontTx/>
              <a:buNone/>
              <a:tabLst>
                <a:tab pos="449263" algn="l"/>
                <a:tab pos="898525" algn="l"/>
                <a:tab pos="1347788" algn="l"/>
                <a:tab pos="1797050" algn="l"/>
              </a:tabLst>
              <a:defRPr sz="1200">
                <a:solidFill>
                  <a:srgbClr val="8B8B8B"/>
                </a:solidFill>
                <a:latin typeface="+mn-lt"/>
                <a:cs typeface="Tahoma" panose="020B0604030504040204" pitchFamily="34" charset="0"/>
              </a:defRPr>
            </a:lvl1pPr>
          </a:lstStyle>
          <a:p>
            <a:fld id="{F715A013-F69A-2148-9295-32A65094C2A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p:txStyles>
    <p:titleStyle>
      <a:lvl1pPr algn="l" defTabSz="449263" rtl="0" fontAlgn="base">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8C20EC4-125A-69B4-3693-8D56BC3AFB79}"/>
              </a:ext>
            </a:extLst>
          </p:cNvPr>
          <p:cNvSpPr>
            <a:spLocks noGrp="1" noChangeArrowheads="1"/>
          </p:cNvSpPr>
          <p:nvPr>
            <p:ph type="title" idx="4294967295"/>
          </p:nvPr>
        </p:nvSpPr>
        <p:spPr>
          <a:xfrm>
            <a:off x="685800" y="2130425"/>
            <a:ext cx="7772400" cy="1470025"/>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dirty="0"/>
              <a:t>INTRODUZIONE AL DIRITTO DELLA CRISI D’IMPRESA:</a:t>
            </a:r>
            <a:br>
              <a:rPr lang="it-IT" altLang="it-IT" sz="4400" dirty="0"/>
            </a:br>
            <a:r>
              <a:rPr lang="it-IT" altLang="it-IT" sz="4400" dirty="0"/>
              <a:t> ORIGINE E FINALITÁ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244F4253-8B45-399B-E680-D03695E7B100}"/>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4. </a:t>
            </a:r>
            <a:r>
              <a:rPr lang="it-IT" altLang="it-IT" sz="4400">
                <a:solidFill>
                  <a:srgbClr val="0000FF"/>
                </a:solidFill>
              </a:rPr>
              <a:t>La giurisdizionalizzazione</a:t>
            </a:r>
          </a:p>
        </p:txBody>
      </p:sp>
      <p:sp>
        <p:nvSpPr>
          <p:cNvPr id="13314" name="Text Box 2">
            <a:extLst>
              <a:ext uri="{FF2B5EF4-FFF2-40B4-BE49-F238E27FC236}">
                <a16:creationId xmlns:a16="http://schemas.microsoft.com/office/drawing/2014/main" id="{7513ABAD-3B8F-3911-2ACF-D303F7DC5C7A}"/>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3200" dirty="0">
                <a:latin typeface="Calibri" panose="020F0502020204030204" pitchFamily="34" charset="0"/>
              </a:rPr>
              <a:t>	</a:t>
            </a:r>
            <a:r>
              <a:rPr lang="it-IT" altLang="it-IT" sz="2400" dirty="0">
                <a:latin typeface="Calibri" panose="020F0502020204030204" pitchFamily="34" charset="0"/>
              </a:rPr>
              <a:t>Continuo “conflitto” tra tre poli, </a:t>
            </a:r>
          </a:p>
          <a:p>
            <a:pPr algn="just" hangingPunct="1">
              <a:lnSpc>
                <a:spcPct val="100000"/>
              </a:lnSpc>
              <a:spcBef>
                <a:spcPts val="650"/>
              </a:spcBef>
              <a:buClrTx/>
              <a:buFontTx/>
              <a:buNone/>
            </a:pPr>
            <a:r>
              <a:rPr lang="it-IT" altLang="it-IT" sz="2400" dirty="0">
                <a:latin typeface="Calibri" panose="020F0502020204030204" pitchFamily="34" charset="0"/>
              </a:rPr>
              <a:t>a) l’imprenditore</a:t>
            </a:r>
          </a:p>
          <a:p>
            <a:pPr algn="just" hangingPunct="1">
              <a:lnSpc>
                <a:spcPct val="100000"/>
              </a:lnSpc>
              <a:spcBef>
                <a:spcPts val="650"/>
              </a:spcBef>
              <a:buClrTx/>
              <a:buFontTx/>
              <a:buNone/>
            </a:pPr>
            <a:r>
              <a:rPr lang="it-IT" altLang="it-IT" sz="2400" dirty="0">
                <a:latin typeface="Calibri" panose="020F0502020204030204" pitchFamily="34" charset="0"/>
              </a:rPr>
              <a:t>b) i creditori </a:t>
            </a:r>
          </a:p>
          <a:p>
            <a:pPr algn="just" hangingPunct="1">
              <a:lnSpc>
                <a:spcPct val="100000"/>
              </a:lnSpc>
              <a:spcBef>
                <a:spcPts val="650"/>
              </a:spcBef>
              <a:buClrTx/>
              <a:buFontTx/>
              <a:buNone/>
            </a:pPr>
            <a:r>
              <a:rPr lang="it-IT" altLang="it-IT" sz="2400" dirty="0">
                <a:latin typeface="Calibri" panose="020F0502020204030204" pitchFamily="34" charset="0"/>
              </a:rPr>
              <a:t>c)l’organo della procedura, che è un </a:t>
            </a:r>
            <a:r>
              <a:rPr lang="it-IT" altLang="it-IT" sz="2400" b="1" dirty="0">
                <a:latin typeface="Calibri" panose="020F0502020204030204" pitchFamily="34" charset="0"/>
              </a:rPr>
              <a:t>terzo</a:t>
            </a:r>
            <a:r>
              <a:rPr lang="it-IT" altLang="it-IT" sz="2400" dirty="0">
                <a:latin typeface="Calibri" panose="020F0502020204030204" pitchFamily="34" charset="0"/>
              </a:rPr>
              <a:t> non un avente causa dell’imprenditore</a:t>
            </a:r>
          </a:p>
          <a:p>
            <a:pPr algn="just" hangingPunct="1">
              <a:lnSpc>
                <a:spcPct val="100000"/>
              </a:lnSpc>
              <a:spcBef>
                <a:spcPts val="650"/>
              </a:spcBef>
              <a:buClrTx/>
              <a:buFontTx/>
              <a:buNone/>
            </a:pPr>
            <a:r>
              <a:rPr lang="it-IT" altLang="it-IT" sz="2400" dirty="0">
                <a:latin typeface="Calibri" panose="020F0502020204030204" pitchFamily="34" charset="0"/>
              </a:rPr>
              <a:t> questa </a:t>
            </a:r>
            <a:r>
              <a:rPr lang="it-IT" altLang="it-IT" sz="2400" dirty="0">
                <a:highlight>
                  <a:srgbClr val="FFFF00"/>
                </a:highlight>
                <a:latin typeface="Calibri" panose="020F0502020204030204" pitchFamily="34" charset="0"/>
              </a:rPr>
              <a:t>conflittualità</a:t>
            </a:r>
            <a:r>
              <a:rPr lang="it-IT" altLang="it-IT" sz="2400" dirty="0">
                <a:latin typeface="Calibri" panose="020F0502020204030204" pitchFamily="34" charset="0"/>
              </a:rPr>
              <a:t> ha modo di emergere nella </a:t>
            </a:r>
            <a:r>
              <a:rPr lang="it-IT" altLang="it-IT" sz="2400" dirty="0" err="1">
                <a:latin typeface="Calibri" panose="020F0502020204030204" pitchFamily="34" charset="0"/>
              </a:rPr>
              <a:t>giurisdizionalità</a:t>
            </a:r>
            <a:r>
              <a:rPr lang="it-IT" altLang="it-IT" sz="2400" dirty="0">
                <a:latin typeface="Calibri" panose="020F0502020204030204" pitchFamily="34" charset="0"/>
              </a:rPr>
              <a:t>: si qualifica infatti come procedura concorsuale.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B816C6F5-6CEA-A2DB-D013-09F56637B456}"/>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5. </a:t>
            </a:r>
            <a:r>
              <a:rPr lang="it-IT" altLang="it-IT" sz="4400">
                <a:solidFill>
                  <a:srgbClr val="0000FF"/>
                </a:solidFill>
              </a:rPr>
              <a:t>Il rilievo pubblicistico</a:t>
            </a:r>
          </a:p>
        </p:txBody>
      </p:sp>
      <p:sp>
        <p:nvSpPr>
          <p:cNvPr id="14338" name="Text Box 2">
            <a:extLst>
              <a:ext uri="{FF2B5EF4-FFF2-40B4-BE49-F238E27FC236}">
                <a16:creationId xmlns:a16="http://schemas.microsoft.com/office/drawing/2014/main" id="{6632B72C-BB4A-C389-8714-885B13EB268E}"/>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2600" dirty="0">
                <a:latin typeface="Calibri" panose="020F0502020204030204" pitchFamily="34" charset="0"/>
              </a:rPr>
              <a:t>	</a:t>
            </a:r>
            <a:r>
              <a:rPr lang="it-IT" altLang="it-IT" sz="2200" dirty="0">
                <a:latin typeface="Calibri" panose="020F0502020204030204" pitchFamily="34" charset="0"/>
              </a:rPr>
              <a:t>La traduzione giuridica della regola economica alla base del diritto della crisi d’impresa:</a:t>
            </a:r>
          </a:p>
          <a:p>
            <a:pPr algn="just" hangingPunct="1">
              <a:lnSpc>
                <a:spcPct val="100000"/>
              </a:lnSpc>
              <a:spcBef>
                <a:spcPts val="650"/>
              </a:spcBef>
              <a:buClrTx/>
              <a:buFontTx/>
              <a:buNone/>
            </a:pPr>
            <a:r>
              <a:rPr lang="it-IT" altLang="it-IT" sz="2200" dirty="0">
                <a:latin typeface="Calibri" panose="020F0502020204030204" pitchFamily="34" charset="0"/>
              </a:rPr>
              <a:t>a) la </a:t>
            </a:r>
            <a:r>
              <a:rPr lang="it-IT" altLang="it-IT" sz="2200" b="1" dirty="0">
                <a:latin typeface="Calibri" panose="020F0502020204030204" pitchFamily="34" charset="0"/>
              </a:rPr>
              <a:t>soppressione</a:t>
            </a:r>
            <a:r>
              <a:rPr lang="it-IT" altLang="it-IT" sz="2200" dirty="0">
                <a:latin typeface="Calibri" panose="020F0502020204030204" pitchFamily="34" charset="0"/>
              </a:rPr>
              <a:t> dell’impresa incapiente e la </a:t>
            </a:r>
            <a:r>
              <a:rPr lang="it-IT" altLang="it-IT" sz="2200" u="sng" dirty="0">
                <a:latin typeface="Calibri" panose="020F0502020204030204" pitchFamily="34" charset="0"/>
              </a:rPr>
              <a:t>distribuzione</a:t>
            </a:r>
            <a:r>
              <a:rPr lang="it-IT" altLang="it-IT" sz="2200" dirty="0">
                <a:latin typeface="Calibri" panose="020F0502020204030204" pitchFamily="34" charset="0"/>
              </a:rPr>
              <a:t> proporzionale delle conseguenze sul ceto creditorio,</a:t>
            </a:r>
          </a:p>
          <a:p>
            <a:pPr algn="just" hangingPunct="1">
              <a:lnSpc>
                <a:spcPct val="100000"/>
              </a:lnSpc>
              <a:spcBef>
                <a:spcPts val="650"/>
              </a:spcBef>
              <a:buClrTx/>
              <a:buFontTx/>
              <a:buNone/>
            </a:pPr>
            <a:r>
              <a:rPr lang="it-IT" altLang="it-IT" sz="2200" dirty="0">
                <a:latin typeface="Calibri" panose="020F0502020204030204" pitchFamily="34" charset="0"/>
              </a:rPr>
              <a:t>b) la </a:t>
            </a:r>
            <a:r>
              <a:rPr lang="it-IT" altLang="it-IT" sz="2200" b="1" dirty="0">
                <a:latin typeface="Calibri" panose="020F0502020204030204" pitchFamily="34" charset="0"/>
              </a:rPr>
              <a:t>continuazione</a:t>
            </a:r>
            <a:r>
              <a:rPr lang="it-IT" altLang="it-IT" sz="2200" dirty="0">
                <a:latin typeface="Calibri" panose="020F0502020204030204" pitchFamily="34" charset="0"/>
              </a:rPr>
              <a:t> da parte di un </a:t>
            </a:r>
            <a:r>
              <a:rPr lang="it-IT" altLang="it-IT" sz="2200" u="sng" dirty="0">
                <a:latin typeface="Calibri" panose="020F0502020204030204" pitchFamily="34" charset="0"/>
              </a:rPr>
              <a:t>nuovo titolare</a:t>
            </a:r>
            <a:r>
              <a:rPr lang="it-IT" altLang="it-IT" sz="2200" dirty="0">
                <a:latin typeface="Calibri" panose="020F0502020204030204" pitchFamily="34" charset="0"/>
              </a:rPr>
              <a:t> per la salvaguardia di più “ampi interessi” rispetto a quello della immediata soddisfazione del credito</a:t>
            </a:r>
          </a:p>
          <a:p>
            <a:pPr algn="just" hangingPunct="1">
              <a:lnSpc>
                <a:spcPct val="100000"/>
              </a:lnSpc>
              <a:spcBef>
                <a:spcPts val="650"/>
              </a:spcBef>
              <a:buClrTx/>
              <a:buFontTx/>
              <a:buNone/>
            </a:pPr>
            <a:r>
              <a:rPr lang="it-IT" altLang="it-IT" sz="2200" dirty="0">
                <a:latin typeface="Calibri" panose="020F0502020204030204" pitchFamily="34" charset="0"/>
              </a:rPr>
              <a:t> </a:t>
            </a:r>
          </a:p>
          <a:p>
            <a:pPr algn="just" hangingPunct="1">
              <a:lnSpc>
                <a:spcPct val="100000"/>
              </a:lnSpc>
              <a:spcBef>
                <a:spcPts val="650"/>
              </a:spcBef>
              <a:buClrTx/>
              <a:buFontTx/>
              <a:buNone/>
            </a:pPr>
            <a:r>
              <a:rPr lang="it-IT" altLang="it-IT" sz="2200" dirty="0">
                <a:latin typeface="Calibri" panose="020F0502020204030204" pitchFamily="34" charset="0"/>
              </a:rPr>
              <a:t>Fa emergere la compresenza di interessi </a:t>
            </a:r>
            <a:r>
              <a:rPr lang="it-IT" altLang="it-IT" sz="2200" b="1" dirty="0">
                <a:latin typeface="Calibri" panose="020F0502020204030204" pitchFamily="34" charset="0"/>
              </a:rPr>
              <a:t>pubblici</a:t>
            </a:r>
            <a:r>
              <a:rPr lang="it-IT" altLang="it-IT" sz="2200" dirty="0">
                <a:latin typeface="Calibri" panose="020F0502020204030204" pitchFamily="34" charset="0"/>
              </a:rPr>
              <a:t> nel diritto fallimentare che giustificano una gestione giurisdizionale o amministrativa dell'impresa non più economica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13136C53-E46B-544C-958D-8F6AA2141333}"/>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Il rilievo privatistico</a:t>
            </a:r>
          </a:p>
        </p:txBody>
      </p:sp>
      <p:sp>
        <p:nvSpPr>
          <p:cNvPr id="15362" name="Text Box 2">
            <a:extLst>
              <a:ext uri="{FF2B5EF4-FFF2-40B4-BE49-F238E27FC236}">
                <a16:creationId xmlns:a16="http://schemas.microsoft.com/office/drawing/2014/main" id="{A94A45F8-1B5C-6CEF-44C6-359B4F54B9A4}"/>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2400" dirty="0">
                <a:latin typeface="Calibri" panose="020F0502020204030204" pitchFamily="34" charset="0"/>
              </a:rPr>
              <a:t>	</a:t>
            </a:r>
          </a:p>
          <a:p>
            <a:pPr algn="just" hangingPunct="1">
              <a:lnSpc>
                <a:spcPct val="100000"/>
              </a:lnSpc>
              <a:spcBef>
                <a:spcPts val="650"/>
              </a:spcBef>
              <a:buClrTx/>
              <a:buFontTx/>
              <a:buNone/>
            </a:pPr>
            <a:endParaRPr lang="it-IT" altLang="it-IT" sz="2400" dirty="0">
              <a:latin typeface="Calibri" panose="020F0502020204030204" pitchFamily="34" charset="0"/>
            </a:endParaRPr>
          </a:p>
          <a:p>
            <a:pPr algn="just" hangingPunct="1">
              <a:lnSpc>
                <a:spcPct val="100000"/>
              </a:lnSpc>
              <a:spcBef>
                <a:spcPts val="650"/>
              </a:spcBef>
              <a:buClrTx/>
              <a:buFontTx/>
              <a:buNone/>
            </a:pPr>
            <a:r>
              <a:rPr lang="it-IT" altLang="it-IT" sz="2400" dirty="0">
                <a:latin typeface="Calibri" panose="020F0502020204030204" pitchFamily="34" charset="0"/>
              </a:rPr>
              <a:t>Tuttavia, pensare al diritto della crisi d’impresa solo come espressione del diritto pubblico, è compiere una ricostruzione errata sul piano </a:t>
            </a:r>
            <a:r>
              <a:rPr lang="it-IT" altLang="it-IT" sz="2400" b="1" dirty="0">
                <a:latin typeface="Calibri" panose="020F0502020204030204" pitchFamily="34" charset="0"/>
              </a:rPr>
              <a:t>sistematico</a:t>
            </a:r>
            <a:r>
              <a:rPr lang="it-IT" altLang="it-IT" sz="2400" dirty="0">
                <a:latin typeface="Calibri" panose="020F0502020204030204" pitchFamily="34" charset="0"/>
              </a:rPr>
              <a:t>, poiché la materia (i.e. il diritto fallimentare ante 2022) – particolarmente dopo le riforme degli anni 2005/2006/2007/2012/2013/2015 – </a:t>
            </a:r>
            <a:r>
              <a:rPr lang="it-IT" altLang="it-IT" sz="2400" dirty="0">
                <a:solidFill>
                  <a:srgbClr val="FF0000"/>
                </a:solidFill>
                <a:latin typeface="Calibri" panose="020F0502020204030204" pitchFamily="34" charset="0"/>
              </a:rPr>
              <a:t>ha dato rilievo particolare all’interesse privato</a:t>
            </a:r>
            <a:r>
              <a:rPr lang="it-IT" altLang="it-IT" sz="2400" dirty="0">
                <a:latin typeface="Calibri" panose="020F0502020204030204" pitchFamily="34" charset="0"/>
              </a:rPr>
              <a:t> e alla possibile </a:t>
            </a:r>
            <a:r>
              <a:rPr lang="it-IT" altLang="it-IT" sz="2400" dirty="0">
                <a:solidFill>
                  <a:srgbClr val="0000FF"/>
                </a:solidFill>
                <a:latin typeface="Calibri" panose="020F0502020204030204" pitchFamily="34" charset="0"/>
              </a:rPr>
              <a:t>regolamentazione secondo forme “</a:t>
            </a:r>
            <a:r>
              <a:rPr lang="it-IT" altLang="it-IT" sz="2400" dirty="0" err="1">
                <a:solidFill>
                  <a:srgbClr val="0000FF"/>
                </a:solidFill>
                <a:latin typeface="Calibri" panose="020F0502020204030204" pitchFamily="34" charset="0"/>
              </a:rPr>
              <a:t>consensualistiche</a:t>
            </a:r>
            <a:r>
              <a:rPr lang="it-IT" altLang="it-IT" sz="2400" dirty="0">
                <a:solidFill>
                  <a:srgbClr val="0000FF"/>
                </a:solidFill>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1315CDA4-4A0D-8B40-741B-8395C0ED06EB}"/>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hangingPunct="1">
              <a:lnSpc>
                <a:spcPct val="100000"/>
              </a:lnSpc>
              <a:spcBef>
                <a:spcPts val="650"/>
              </a:spcBef>
              <a:buClrTx/>
              <a:buFontTx/>
              <a:buNone/>
            </a:pPr>
            <a:endParaRPr lang="it-IT" altLang="it-IT" sz="3200" dirty="0">
              <a:latin typeface="Calibri" panose="020F0502020204030204" pitchFamily="34" charset="0"/>
            </a:endParaRPr>
          </a:p>
          <a:p>
            <a:pPr algn="ctr" hangingPunct="1">
              <a:lnSpc>
                <a:spcPct val="100000"/>
              </a:lnSpc>
              <a:spcBef>
                <a:spcPts val="650"/>
              </a:spcBef>
              <a:buClrTx/>
              <a:buFontTx/>
              <a:buNone/>
            </a:pPr>
            <a:endParaRPr lang="it-IT" altLang="it-IT" sz="3200" dirty="0">
              <a:latin typeface="Calibri" panose="020F0502020204030204" pitchFamily="34" charset="0"/>
            </a:endParaRPr>
          </a:p>
          <a:p>
            <a:pPr algn="ctr" hangingPunct="1">
              <a:lnSpc>
                <a:spcPct val="100000"/>
              </a:lnSpc>
              <a:spcBef>
                <a:spcPts val="650"/>
              </a:spcBef>
              <a:buClrTx/>
              <a:buFontTx/>
              <a:buNone/>
            </a:pPr>
            <a:r>
              <a:rPr lang="it-IT" altLang="it-IT" sz="3200" dirty="0">
                <a:latin typeface="Calibri" panose="020F0502020204030204" pitchFamily="34" charset="0"/>
              </a:rPr>
              <a:t>L’evoluzione legislativa: dalla legge fallimentare del </a:t>
            </a:r>
            <a:r>
              <a:rPr lang="it-IT" altLang="it-IT" sz="3200" dirty="0" err="1">
                <a:latin typeface="Calibri" panose="020F0502020204030204" pitchFamily="34" charset="0"/>
              </a:rPr>
              <a:t>R</a:t>
            </a:r>
            <a:r>
              <a:rPr lang="it-IT" altLang="it-IT" sz="3200" dirty="0">
                <a:latin typeface="Calibri" panose="020F0502020204030204" pitchFamily="34" charset="0"/>
              </a:rPr>
              <a:t>. D. 16 marzo 1942, n. 267 alla riforma dei primi anni 2000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85C20511-1CD7-0D2B-EB94-C678FBAB924B}"/>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Il fallimento come illecito</a:t>
            </a:r>
          </a:p>
        </p:txBody>
      </p:sp>
      <p:sp>
        <p:nvSpPr>
          <p:cNvPr id="17410" name="Text Box 2">
            <a:extLst>
              <a:ext uri="{FF2B5EF4-FFF2-40B4-BE49-F238E27FC236}">
                <a16:creationId xmlns:a16="http://schemas.microsoft.com/office/drawing/2014/main" id="{3EBD1053-5B24-584A-B400-DF747C21E2F3}"/>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3200" dirty="0">
                <a:latin typeface="Calibri" panose="020F0502020204030204" pitchFamily="34" charset="0"/>
              </a:rPr>
              <a:t>	</a:t>
            </a:r>
          </a:p>
          <a:p>
            <a:pPr algn="just" hangingPunct="1">
              <a:lnSpc>
                <a:spcPct val="100000"/>
              </a:lnSpc>
              <a:spcBef>
                <a:spcPts val="650"/>
              </a:spcBef>
              <a:buClrTx/>
              <a:buFontTx/>
              <a:buNone/>
            </a:pPr>
            <a:endParaRPr lang="it-IT" altLang="it-IT" sz="2400" dirty="0">
              <a:latin typeface="Calibri" panose="020F0502020204030204" pitchFamily="34" charset="0"/>
            </a:endParaRPr>
          </a:p>
          <a:p>
            <a:pPr algn="just" hangingPunct="1">
              <a:lnSpc>
                <a:spcPct val="100000"/>
              </a:lnSpc>
              <a:spcBef>
                <a:spcPts val="650"/>
              </a:spcBef>
              <a:buClrTx/>
              <a:buFontTx/>
              <a:buNone/>
            </a:pPr>
            <a:r>
              <a:rPr lang="it-IT" altLang="it-IT" sz="3200" dirty="0">
                <a:latin typeface="Calibri" panose="020F0502020204030204" pitchFamily="34" charset="0"/>
              </a:rPr>
              <a:t> </a:t>
            </a:r>
            <a:r>
              <a:rPr lang="it-IT" altLang="it-IT" sz="2400" dirty="0">
                <a:latin typeface="Calibri" panose="020F0502020204030204" pitchFamily="34" charset="0"/>
              </a:rPr>
              <a:t>Secondo l’impostazione originaria della legge del 1942 (</a:t>
            </a:r>
            <a:r>
              <a:rPr lang="it-IT" altLang="it-IT" sz="2400" dirty="0" err="1">
                <a:latin typeface="Calibri" panose="020F0502020204030204" pitchFamily="34" charset="0"/>
              </a:rPr>
              <a:t>r.d.</a:t>
            </a:r>
            <a:r>
              <a:rPr lang="it-IT" altLang="it-IT" sz="2400" dirty="0">
                <a:latin typeface="Calibri" panose="020F0502020204030204" pitchFamily="34" charset="0"/>
              </a:rPr>
              <a:t> 16 marzo 1942, n. 267), ispirata al contesto ideologico dei principi </a:t>
            </a:r>
            <a:r>
              <a:rPr lang="it-IT" altLang="it-IT" sz="2400" u="sng" dirty="0">
                <a:latin typeface="Calibri" panose="020F0502020204030204" pitchFamily="34" charset="0"/>
              </a:rPr>
              <a:t>dell’autonomia autarchica</a:t>
            </a:r>
            <a:r>
              <a:rPr lang="it-IT" altLang="it-IT" sz="2400" dirty="0">
                <a:latin typeface="Calibri" panose="020F0502020204030204" pitchFamily="34" charset="0"/>
              </a:rPr>
              <a:t> proprio del ventennio fascista, il fallimento viene concepito come </a:t>
            </a:r>
            <a:r>
              <a:rPr lang="it-IT" altLang="it-IT" sz="2400" b="1" dirty="0">
                <a:latin typeface="Calibri" panose="020F0502020204030204" pitchFamily="34" charset="0"/>
              </a:rPr>
              <a:t>illecito</a:t>
            </a:r>
            <a:r>
              <a:rPr lang="it-IT" altLang="it-IT" sz="2400" dirty="0">
                <a:latin typeface="Calibri" panose="020F0502020204030204" pitchFamily="34" charset="0"/>
              </a:rPr>
              <a:t> dell’imprenditore, il quale attenta con l’insolvenza il bene pubblico dell’economia nazionale.</a:t>
            </a:r>
          </a:p>
          <a:p>
            <a:pPr hangingPunct="1">
              <a:lnSpc>
                <a:spcPct val="100000"/>
              </a:lnSpc>
              <a:spcBef>
                <a:spcPts val="650"/>
              </a:spcBef>
              <a:buClrTx/>
              <a:buFontTx/>
              <a:buNone/>
            </a:pPr>
            <a:endParaRPr lang="it-IT" altLang="it-IT" sz="24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057F3340-BF42-EB7F-5C18-0FA23C821BAF}"/>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Il fallimento come sanzione</a:t>
            </a:r>
          </a:p>
        </p:txBody>
      </p:sp>
      <p:sp>
        <p:nvSpPr>
          <p:cNvPr id="18434" name="Text Box 2">
            <a:extLst>
              <a:ext uri="{FF2B5EF4-FFF2-40B4-BE49-F238E27FC236}">
                <a16:creationId xmlns:a16="http://schemas.microsoft.com/office/drawing/2014/main" id="{603CC53F-B332-8750-E404-9B2909FDFF05}"/>
              </a:ext>
            </a:extLst>
          </p:cNvPr>
          <p:cNvSpPr txBox="1">
            <a:spLocks noChangeArrowheads="1"/>
          </p:cNvSpPr>
          <p:nvPr/>
        </p:nvSpPr>
        <p:spPr bwMode="auto">
          <a:xfrm>
            <a:off x="457200" y="1417638"/>
            <a:ext cx="78232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endParaRPr lang="it-IT" altLang="it-IT" sz="2000" dirty="0">
              <a:latin typeface="Calibri" panose="020F0502020204030204" pitchFamily="34" charset="0"/>
            </a:endParaRPr>
          </a:p>
          <a:p>
            <a:pPr algn="just" hangingPunct="1">
              <a:lnSpc>
                <a:spcPct val="100000"/>
              </a:lnSpc>
              <a:spcBef>
                <a:spcPts val="650"/>
              </a:spcBef>
              <a:buClrTx/>
              <a:buFontTx/>
              <a:buNone/>
            </a:pPr>
            <a:r>
              <a:rPr lang="it-IT" altLang="it-IT" sz="2600" dirty="0">
                <a:latin typeface="Calibri" panose="020F0502020204030204" pitchFamily="34" charset="0"/>
              </a:rPr>
              <a:t>Ne discende l’applicazione di sanzioni a carico dell’imprenditore come:</a:t>
            </a:r>
          </a:p>
          <a:p>
            <a:pPr marL="508000" indent="-500063" algn="just" hangingPunct="1">
              <a:lnSpc>
                <a:spcPct val="100000"/>
              </a:lnSpc>
              <a:spcBef>
                <a:spcPts val="650"/>
              </a:spcBef>
              <a:buFont typeface="Times New Roman" panose="02020603050405020304" pitchFamily="18" charset="0"/>
              <a:buAutoNum type="alphaLcParenR"/>
            </a:pPr>
            <a:r>
              <a:rPr lang="it-IT" altLang="it-IT" sz="2600" dirty="0">
                <a:latin typeface="Calibri" panose="020F0502020204030204" pitchFamily="34" charset="0"/>
              </a:rPr>
              <a:t>La </a:t>
            </a:r>
            <a:r>
              <a:rPr lang="it-IT" altLang="it-IT" sz="2600" dirty="0">
                <a:solidFill>
                  <a:srgbClr val="FF0000"/>
                </a:solidFill>
                <a:latin typeface="Calibri" panose="020F0502020204030204" pitchFamily="34" charset="0"/>
              </a:rPr>
              <a:t>soppressione</a:t>
            </a:r>
            <a:r>
              <a:rPr lang="it-IT" altLang="it-IT" sz="2600" dirty="0">
                <a:latin typeface="Calibri" panose="020F0502020204030204" pitchFamily="34" charset="0"/>
              </a:rPr>
              <a:t> dell’impresa;</a:t>
            </a:r>
          </a:p>
          <a:p>
            <a:pPr marL="508000" indent="-500063" algn="just" hangingPunct="1">
              <a:lnSpc>
                <a:spcPct val="100000"/>
              </a:lnSpc>
              <a:spcBef>
                <a:spcPts val="650"/>
              </a:spcBef>
              <a:buFont typeface="Times New Roman" panose="02020603050405020304" pitchFamily="18" charset="0"/>
              <a:buAutoNum type="alphaLcParenR"/>
            </a:pPr>
            <a:r>
              <a:rPr lang="it-IT" altLang="it-IT" sz="2600" dirty="0">
                <a:latin typeface="Calibri" panose="020F0502020204030204" pitchFamily="34" charset="0"/>
              </a:rPr>
              <a:t>La </a:t>
            </a:r>
            <a:r>
              <a:rPr lang="it-IT" altLang="it-IT" sz="2600" dirty="0">
                <a:solidFill>
                  <a:srgbClr val="FF0000"/>
                </a:solidFill>
                <a:latin typeface="Calibri" panose="020F0502020204030204" pitchFamily="34" charset="0"/>
              </a:rPr>
              <a:t>limitazione</a:t>
            </a:r>
            <a:r>
              <a:rPr lang="it-IT" altLang="it-IT" sz="2600" dirty="0">
                <a:latin typeface="Calibri" panose="020F0502020204030204" pitchFamily="34" charset="0"/>
              </a:rPr>
              <a:t> dei diritti fondamentali dell’imprenditore: obbligo di residenza; limiti al diritto di corrispondenza; perdita di diritti elettorali; impossibilità di svolgere certe professioni ed attività economiche;</a:t>
            </a:r>
          </a:p>
          <a:p>
            <a:pPr marL="508000" indent="-500063" algn="just" hangingPunct="1">
              <a:lnSpc>
                <a:spcPct val="100000"/>
              </a:lnSpc>
              <a:spcBef>
                <a:spcPts val="650"/>
              </a:spcBef>
              <a:buFont typeface="Times New Roman" panose="02020603050405020304" pitchFamily="18" charset="0"/>
              <a:buAutoNum type="alphaLcParenR"/>
            </a:pPr>
            <a:r>
              <a:rPr lang="it-IT" altLang="it-IT" sz="2600" dirty="0">
                <a:latin typeface="Calibri" panose="020F0502020204030204" pitchFamily="34" charset="0"/>
              </a:rPr>
              <a:t>Iscrizione dell’imprenditore nel </a:t>
            </a:r>
            <a:r>
              <a:rPr lang="it-IT" altLang="it-IT" sz="2600" dirty="0">
                <a:solidFill>
                  <a:srgbClr val="FF0000"/>
                </a:solidFill>
                <a:latin typeface="Calibri" panose="020F0502020204030204" pitchFamily="34" charset="0"/>
              </a:rPr>
              <a:t>registro</a:t>
            </a:r>
            <a:r>
              <a:rPr lang="it-IT" altLang="it-IT" sz="2600" dirty="0">
                <a:latin typeface="Calibri" panose="020F0502020204030204" pitchFamily="34" charset="0"/>
              </a:rPr>
              <a:t> dei falliti ex art. 50, come marchio di infamia.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4650C5A5-2B67-9694-0587-DD316D0577EF}"/>
              </a:ext>
            </a:extLst>
          </p:cNvPr>
          <p:cNvSpPr>
            <a:spLocks noGrp="1" noChangeArrowheads="1"/>
          </p:cNvSpPr>
          <p:nvPr>
            <p:ph type="title"/>
          </p:nvPr>
        </p:nvSpPr>
        <p:spPr>
          <a:xfrm>
            <a:off x="457200" y="274638"/>
            <a:ext cx="8229600" cy="1143000"/>
          </a:xfrm>
          <a:ln/>
        </p:spPr>
        <p:txBody>
          <a:bodyPr/>
          <a:lstStyle/>
          <a:p>
            <a:pPr algn="just">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t>Dagli anni '80 la disciplina della crisi d'impresa viene finalizzata alla migliore soddisfazione dei creditori </a:t>
            </a:r>
          </a:p>
        </p:txBody>
      </p:sp>
      <p:sp>
        <p:nvSpPr>
          <p:cNvPr id="19458" name="Text Box 2">
            <a:extLst>
              <a:ext uri="{FF2B5EF4-FFF2-40B4-BE49-F238E27FC236}">
                <a16:creationId xmlns:a16="http://schemas.microsoft.com/office/drawing/2014/main" id="{40F9BB1D-BCCF-E663-0169-FACDD9FAFAED}"/>
              </a:ext>
            </a:extLst>
          </p:cNvPr>
          <p:cNvSpPr txBox="1">
            <a:spLocks noChangeArrowheads="1"/>
          </p:cNvSpPr>
          <p:nvPr/>
        </p:nvSpPr>
        <p:spPr bwMode="auto">
          <a:xfrm>
            <a:off x="480680" y="1417638"/>
            <a:ext cx="76073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2200" dirty="0">
                <a:latin typeface="Calibri" panose="020F0502020204030204" pitchFamily="34" charset="0"/>
              </a:rPr>
              <a:t>L’impresa non è più destinata esclusivamente alla cessazione,  si introducono nuove possibilità che testimoniano la ben </a:t>
            </a:r>
            <a:r>
              <a:rPr lang="it-IT" altLang="it-IT" sz="2200" dirty="0">
                <a:solidFill>
                  <a:srgbClr val="0000FF"/>
                </a:solidFill>
                <a:latin typeface="Calibri" panose="020F0502020204030204" pitchFamily="34" charset="0"/>
              </a:rPr>
              <a:t>diversa</a:t>
            </a:r>
            <a:r>
              <a:rPr lang="it-IT" altLang="it-IT" sz="2200" dirty="0">
                <a:latin typeface="Calibri" panose="020F0502020204030204" pitchFamily="34" charset="0"/>
              </a:rPr>
              <a:t> attenzione  che il legislatore dedica all’impresa:</a:t>
            </a:r>
          </a:p>
          <a:p>
            <a:pPr algn="just" hangingPunct="1">
              <a:lnSpc>
                <a:spcPct val="100000"/>
              </a:lnSpc>
              <a:spcBef>
                <a:spcPts val="650"/>
              </a:spcBef>
              <a:buClrTx/>
              <a:buFontTx/>
              <a:buNone/>
            </a:pPr>
            <a:r>
              <a:rPr lang="it-IT" altLang="it-IT" sz="2200" dirty="0">
                <a:latin typeface="Calibri" panose="020F0502020204030204" pitchFamily="34" charset="0"/>
              </a:rPr>
              <a:t>a) l’istituto </a:t>
            </a:r>
            <a:r>
              <a:rPr lang="it-IT" altLang="it-IT" sz="2200" dirty="0">
                <a:solidFill>
                  <a:srgbClr val="FF0000"/>
                </a:solidFill>
                <a:latin typeface="Calibri" panose="020F0502020204030204" pitchFamily="34" charset="0"/>
              </a:rPr>
              <a:t>dell'esercizio provvisorio/continuità </a:t>
            </a:r>
            <a:r>
              <a:rPr lang="it-IT" altLang="it-IT" sz="2200" dirty="0">
                <a:latin typeface="Calibri" panose="020F0502020204030204" pitchFamily="34" charset="0"/>
              </a:rPr>
              <a:t>dell’impresa fuori delle necessità liquidatorie in senso stretto, quando vi sono i sintomi di una crisi reversibile; </a:t>
            </a:r>
          </a:p>
          <a:p>
            <a:pPr algn="just" hangingPunct="1">
              <a:lnSpc>
                <a:spcPct val="100000"/>
              </a:lnSpc>
              <a:spcBef>
                <a:spcPts val="650"/>
              </a:spcBef>
              <a:buClrTx/>
              <a:buFontTx/>
              <a:buNone/>
            </a:pPr>
            <a:r>
              <a:rPr lang="it-IT" altLang="it-IT" sz="2200" dirty="0">
                <a:latin typeface="Calibri" panose="020F0502020204030204" pitchFamily="34" charset="0"/>
              </a:rPr>
              <a:t>b)  la nomina di un “professionista” reclutato nei  </a:t>
            </a:r>
            <a:r>
              <a:rPr lang="it-IT" altLang="it-IT" sz="2200" dirty="0">
                <a:solidFill>
                  <a:srgbClr val="FF0000"/>
                </a:solidFill>
                <a:latin typeface="Calibri" panose="020F0502020204030204" pitchFamily="34" charset="0"/>
              </a:rPr>
              <a:t>manager d’impresa</a:t>
            </a:r>
            <a:r>
              <a:rPr lang="it-IT" altLang="it-IT" sz="2200" dirty="0">
                <a:latin typeface="Calibri" panose="020F0502020204030204" pitchFamily="34" charset="0"/>
              </a:rPr>
              <a:t> per la gestione della procedura delle Grandi imprese</a:t>
            </a:r>
          </a:p>
          <a:p>
            <a:pPr algn="just" hangingPunct="1">
              <a:lnSpc>
                <a:spcPct val="100000"/>
              </a:lnSpc>
              <a:spcBef>
                <a:spcPts val="650"/>
              </a:spcBef>
              <a:buClrTx/>
              <a:buFontTx/>
              <a:buNone/>
            </a:pPr>
            <a:r>
              <a:rPr lang="it-IT" altLang="it-IT" sz="2200" dirty="0">
                <a:latin typeface="Calibri" panose="020F0502020204030204" pitchFamily="34" charset="0"/>
              </a:rPr>
              <a:t>c) la </a:t>
            </a:r>
            <a:r>
              <a:rPr lang="it-IT" altLang="it-IT" sz="2200" dirty="0">
                <a:solidFill>
                  <a:srgbClr val="FF0000"/>
                </a:solidFill>
                <a:latin typeface="Calibri" panose="020F0502020204030204" pitchFamily="34" charset="0"/>
              </a:rPr>
              <a:t>salvezza dei pagamenti “ordinari” </a:t>
            </a:r>
            <a:r>
              <a:rPr lang="it-IT" altLang="it-IT" sz="2200" dirty="0">
                <a:latin typeface="Calibri" panose="020F0502020204030204" pitchFamily="34" charset="0"/>
              </a:rPr>
              <a:t>contro la revocatoria effettuati nell’esercizio dell’impresa; </a:t>
            </a:r>
          </a:p>
          <a:p>
            <a:pPr algn="just" hangingPunct="1">
              <a:lnSpc>
                <a:spcPct val="100000"/>
              </a:lnSpc>
              <a:spcBef>
                <a:spcPts val="650"/>
              </a:spcBef>
              <a:buClrTx/>
              <a:buFontTx/>
              <a:buNone/>
            </a:pPr>
            <a:r>
              <a:rPr lang="it-IT" altLang="it-IT" sz="2200" dirty="0">
                <a:latin typeface="Calibri" panose="020F0502020204030204" pitchFamily="34" charset="0"/>
              </a:rPr>
              <a:t>d) in sede liquidatoria la valorizzazione di </a:t>
            </a:r>
            <a:r>
              <a:rPr lang="it-IT" altLang="it-IT" sz="2200" dirty="0">
                <a:solidFill>
                  <a:srgbClr val="FF0000"/>
                </a:solidFill>
                <a:latin typeface="Calibri" panose="020F0502020204030204" pitchFamily="34" charset="0"/>
              </a:rPr>
              <a:t>una cessione dell’azienda e/o di un ramo d’azienda </a:t>
            </a:r>
            <a:r>
              <a:rPr lang="it-IT" altLang="it-IT" sz="2200" dirty="0">
                <a:latin typeface="Calibri" panose="020F0502020204030204" pitchFamily="34" charset="0"/>
              </a:rPr>
              <a:t>o di rapporti o di diritti in blocco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636C78CE-DF17-C2B4-3761-EC7F1C58344A}"/>
              </a:ext>
            </a:extLst>
          </p:cNvPr>
          <p:cNvSpPr>
            <a:spLocks noGrp="1" noChangeArrowheads="1"/>
          </p:cNvSpPr>
          <p:nvPr>
            <p:ph type="title"/>
          </p:nvPr>
        </p:nvSpPr>
        <p:spPr>
          <a:xfrm>
            <a:off x="457200" y="749417"/>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dirty="0"/>
              <a:t>Il fallimento come “beneficio” dell’imprenditore</a:t>
            </a:r>
          </a:p>
        </p:txBody>
      </p:sp>
      <p:sp>
        <p:nvSpPr>
          <p:cNvPr id="20482" name="Text Box 2">
            <a:extLst>
              <a:ext uri="{FF2B5EF4-FFF2-40B4-BE49-F238E27FC236}">
                <a16:creationId xmlns:a16="http://schemas.microsoft.com/office/drawing/2014/main" id="{A6461FAC-066E-ECAC-C892-9DD0AF0D7EFD}"/>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3200" dirty="0">
                <a:latin typeface="Calibri" panose="020F0502020204030204" pitchFamily="34" charset="0"/>
              </a:rPr>
              <a:t>	</a:t>
            </a:r>
          </a:p>
          <a:p>
            <a:pPr algn="just" hangingPunct="1">
              <a:lnSpc>
                <a:spcPct val="100000"/>
              </a:lnSpc>
              <a:spcBef>
                <a:spcPts val="650"/>
              </a:spcBef>
              <a:buClrTx/>
              <a:buFontTx/>
              <a:buNone/>
            </a:pPr>
            <a:endParaRPr lang="it-IT" altLang="it-IT" sz="3200" dirty="0">
              <a:latin typeface="Calibri" panose="020F0502020204030204" pitchFamily="34" charset="0"/>
            </a:endParaRPr>
          </a:p>
          <a:p>
            <a:pPr algn="just" hangingPunct="1">
              <a:lnSpc>
                <a:spcPct val="100000"/>
              </a:lnSpc>
              <a:spcBef>
                <a:spcPts val="650"/>
              </a:spcBef>
              <a:buClrTx/>
              <a:buFontTx/>
              <a:buNone/>
            </a:pPr>
            <a:r>
              <a:rPr lang="it-IT" altLang="it-IT" sz="2600" dirty="0">
                <a:latin typeface="Calibri" panose="020F0502020204030204" pitchFamily="34" charset="0"/>
              </a:rPr>
              <a:t>L’imprenditore che subisce il fallimento:</a:t>
            </a:r>
          </a:p>
          <a:p>
            <a:pPr marL="552450" indent="-544513" algn="just" hangingPunct="1">
              <a:lnSpc>
                <a:spcPct val="100000"/>
              </a:lnSpc>
              <a:spcBef>
                <a:spcPts val="650"/>
              </a:spcBef>
              <a:buSzPct val="45000"/>
              <a:buFont typeface="StarSymbol" charset="0"/>
              <a:buChar char="●"/>
            </a:pPr>
            <a:r>
              <a:rPr lang="it-IT" altLang="it-IT" sz="2600" dirty="0">
                <a:latin typeface="Calibri" panose="020F0502020204030204" pitchFamily="34" charset="0"/>
              </a:rPr>
              <a:t>può avere  dei </a:t>
            </a:r>
            <a:r>
              <a:rPr lang="it-IT" altLang="it-IT" sz="2600" dirty="0">
                <a:solidFill>
                  <a:srgbClr val="FF0000"/>
                </a:solidFill>
                <a:latin typeface="Calibri" panose="020F0502020204030204" pitchFamily="34" charset="0"/>
              </a:rPr>
              <a:t>benefici</a:t>
            </a:r>
            <a:r>
              <a:rPr lang="it-IT" altLang="it-IT" sz="2600" dirty="0">
                <a:latin typeface="Calibri" panose="020F0502020204030204" pitchFamily="34" charset="0"/>
              </a:rPr>
              <a:t> come l’esdebitazione</a:t>
            </a:r>
          </a:p>
          <a:p>
            <a:pPr marL="552450" indent="-544513" algn="just" hangingPunct="1">
              <a:lnSpc>
                <a:spcPct val="100000"/>
              </a:lnSpc>
              <a:spcBef>
                <a:spcPts val="650"/>
              </a:spcBef>
              <a:buSzPct val="45000"/>
              <a:buFont typeface="StarSymbol" charset="0"/>
              <a:buChar char="●"/>
            </a:pPr>
            <a:r>
              <a:rPr lang="it-IT" altLang="it-IT" sz="2600" dirty="0">
                <a:latin typeface="Calibri" panose="020F0502020204030204" pitchFamily="34" charset="0"/>
              </a:rPr>
              <a:t>subisce limitazioni alla propria libertà solo esclusivamente funzionali alle esigenze degli organi fallimentari.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1BA4BA87-A20E-A276-7418-CF71DF681EDB}"/>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latin typeface="Arial" panose="020B0604020202020204" pitchFamily="34" charset="0"/>
              </a:rPr>
              <a:t>Dal 2006: emerge il prevalere della natura privatistica nella gestione della impresa “diseconomica”</a:t>
            </a:r>
          </a:p>
        </p:txBody>
      </p:sp>
      <p:sp>
        <p:nvSpPr>
          <p:cNvPr id="21506" name="Text Box 2">
            <a:extLst>
              <a:ext uri="{FF2B5EF4-FFF2-40B4-BE49-F238E27FC236}">
                <a16:creationId xmlns:a16="http://schemas.microsoft.com/office/drawing/2014/main" id="{15538506-1B70-E98A-E6AD-28EE3E5C2759}"/>
              </a:ext>
            </a:extLst>
          </p:cNvPr>
          <p:cNvSpPr txBox="1">
            <a:spLocks noChangeArrowheads="1"/>
          </p:cNvSpPr>
          <p:nvPr/>
        </p:nvSpPr>
        <p:spPr bwMode="auto">
          <a:xfrm>
            <a:off x="457200" y="1423422"/>
            <a:ext cx="8229600" cy="4813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hangingPunct="1">
              <a:lnSpc>
                <a:spcPct val="100000"/>
              </a:lnSpc>
              <a:spcBef>
                <a:spcPts val="650"/>
              </a:spcBef>
              <a:buClrTx/>
              <a:buFontTx/>
              <a:buNone/>
            </a:pPr>
            <a:r>
              <a:rPr lang="it-IT" altLang="it-IT" dirty="0">
                <a:latin typeface="Calibri" panose="020F0502020204030204" pitchFamily="34" charset="0"/>
              </a:rPr>
              <a:t>	</a:t>
            </a:r>
          </a:p>
          <a:p>
            <a:pPr algn="just" hangingPunct="1">
              <a:lnSpc>
                <a:spcPct val="100000"/>
              </a:lnSpc>
              <a:spcBef>
                <a:spcPts val="650"/>
              </a:spcBef>
              <a:buClrTx/>
              <a:buFontTx/>
              <a:buNone/>
            </a:pPr>
            <a:r>
              <a:rPr lang="it-IT" altLang="it-IT" sz="2000" dirty="0"/>
              <a:t>L’impostazione pubblicistica di un illecito sanzionato viene abbandonata verso un’impostazione privatistica in cui è dato  rilievo alla risoluzione con strumenti negoziali:</a:t>
            </a:r>
          </a:p>
          <a:p>
            <a:pPr algn="just" hangingPunct="1">
              <a:lnSpc>
                <a:spcPct val="100000"/>
              </a:lnSpc>
              <a:spcBef>
                <a:spcPts val="650"/>
              </a:spcBef>
              <a:buClrTx/>
              <a:buFontTx/>
              <a:buNone/>
            </a:pPr>
            <a:r>
              <a:rPr lang="it-IT" altLang="it-IT" sz="2000" dirty="0"/>
              <a:t>- 	</a:t>
            </a:r>
            <a:r>
              <a:rPr lang="it-IT" altLang="it-IT" sz="2000" dirty="0">
                <a:solidFill>
                  <a:srgbClr val="FF0000"/>
                </a:solidFill>
              </a:rPr>
              <a:t>i piani di risanamento certificati</a:t>
            </a:r>
            <a:r>
              <a:rPr lang="it-IT" altLang="it-IT" sz="2000" dirty="0"/>
              <a:t>, atti unilaterali dell’imprenditore esentati dall’azione revocatoria (art. 67/3);</a:t>
            </a:r>
          </a:p>
          <a:p>
            <a:pPr marL="336550" indent="-328613" algn="just" hangingPunct="1">
              <a:lnSpc>
                <a:spcPct val="100000"/>
              </a:lnSpc>
              <a:spcBef>
                <a:spcPts val="650"/>
              </a:spcBef>
              <a:buFont typeface="Arial" panose="020B0604020202020204" pitchFamily="34" charset="0"/>
              <a:buChar char="-"/>
            </a:pPr>
            <a:r>
              <a:rPr lang="it-IT" altLang="it-IT" sz="2000" dirty="0"/>
              <a:t>gli </a:t>
            </a:r>
            <a:r>
              <a:rPr lang="it-IT" altLang="it-IT" sz="2000" dirty="0">
                <a:solidFill>
                  <a:srgbClr val="FF0000"/>
                </a:solidFill>
              </a:rPr>
              <a:t>accordi di ristrutturazione dei debiti  </a:t>
            </a:r>
            <a:r>
              <a:rPr lang="it-IT" altLang="it-IT" sz="2000" dirty="0"/>
              <a:t>(art. 182-bis) forme di concordati con rito breve, particolarmente potenziati dalla più recente legislazione;</a:t>
            </a:r>
          </a:p>
          <a:p>
            <a:pPr marL="336550" indent="-328613" algn="just" hangingPunct="1">
              <a:lnSpc>
                <a:spcPct val="100000"/>
              </a:lnSpc>
              <a:spcBef>
                <a:spcPts val="650"/>
              </a:spcBef>
              <a:buFont typeface="Arial" panose="020B0604020202020204" pitchFamily="34" charset="0"/>
              <a:buChar char="-"/>
            </a:pPr>
            <a:r>
              <a:rPr lang="it-IT" altLang="it-IT" sz="2000" dirty="0"/>
              <a:t>Il </a:t>
            </a:r>
            <a:r>
              <a:rPr lang="it-IT" altLang="it-IT" sz="2000" dirty="0">
                <a:solidFill>
                  <a:srgbClr val="FF0000"/>
                </a:solidFill>
              </a:rPr>
              <a:t>concordato preventivo e fallimentare</a:t>
            </a:r>
            <a:r>
              <a:rPr lang="it-IT" altLang="it-IT" sz="2000" dirty="0"/>
              <a:t>, privo di limitazioni di contenuto e lasciato alla totale libertà di espressione degli accordi tra imprenditore e creditori, soggetto ad un </a:t>
            </a:r>
            <a:r>
              <a:rPr lang="it-IT" altLang="it-IT" sz="2000" u="sng" dirty="0"/>
              <a:t>controllo di sola fattibilità e non più di opportunità </a:t>
            </a:r>
            <a:r>
              <a:rPr lang="it-IT" altLang="it-IT" sz="2000" dirty="0"/>
              <a:t>da parte dell’organo giurisdizionale e promuovibili anche su iniziativa dei creditori di terzi nel fallimento.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0D9F28-C649-337E-A269-0261927D8851}"/>
              </a:ext>
            </a:extLst>
          </p:cNvPr>
          <p:cNvSpPr>
            <a:spLocks noGrp="1"/>
          </p:cNvSpPr>
          <p:nvPr>
            <p:ph type="title"/>
          </p:nvPr>
        </p:nvSpPr>
        <p:spPr/>
        <p:txBody>
          <a:bodyPr/>
          <a:lstStyle/>
          <a:p>
            <a:pPr algn="ctr"/>
            <a:r>
              <a:rPr lang="it-IT" sz="3200" dirty="0"/>
              <a:t>Il Codice della crisi e dell’insolvenza</a:t>
            </a:r>
            <a:br>
              <a:rPr lang="it-IT" sz="3200" dirty="0"/>
            </a:br>
            <a:r>
              <a:rPr lang="it-IT" sz="3200" dirty="0"/>
              <a:t>(d. lgs. 12 gennaio 2019, n. 14</a:t>
            </a:r>
          </a:p>
        </p:txBody>
      </p:sp>
      <p:sp>
        <p:nvSpPr>
          <p:cNvPr id="3" name="Segnaposto contenuto 2">
            <a:extLst>
              <a:ext uri="{FF2B5EF4-FFF2-40B4-BE49-F238E27FC236}">
                <a16:creationId xmlns:a16="http://schemas.microsoft.com/office/drawing/2014/main" id="{D7C38440-A24A-8A76-CDD1-370FFF593787}"/>
              </a:ext>
            </a:extLst>
          </p:cNvPr>
          <p:cNvSpPr>
            <a:spLocks noGrp="1"/>
          </p:cNvSpPr>
          <p:nvPr>
            <p:ph idx="1"/>
          </p:nvPr>
        </p:nvSpPr>
        <p:spPr/>
        <p:txBody>
          <a:bodyPr/>
          <a:lstStyle/>
          <a:p>
            <a:pPr algn="just"/>
            <a:r>
              <a:rPr lang="it-IT" sz="2400" dirty="0"/>
              <a:t>Attualmente le procedure concorsuali sono disciplinate principalmente dal Codice della Crisi d’Impresa e dell’Insolvenza (CCII): d.lgs. 12 gennaio 2019, n. 14. </a:t>
            </a:r>
          </a:p>
          <a:p>
            <a:pPr algn="just"/>
            <a:r>
              <a:rPr lang="it-IT" sz="2400" dirty="0"/>
              <a:t>• L’entrata in vigore del CCII è stata più volte rinviata e, nel frattempo, esso è stato fatto oggetto di plurime modifiche, l’ultima delle quali risale al d.lgs. 17 giugno 2022, n. 83, che ha (fra l’altro) incorporato nel Codice la disciplina della composizione negoziata della crisi, già introdotta dal </a:t>
            </a:r>
            <a:r>
              <a:rPr lang="it-IT" sz="2400" dirty="0" err="1"/>
              <a:t>d.l.</a:t>
            </a:r>
            <a:r>
              <a:rPr lang="it-IT" sz="2400" dirty="0"/>
              <a:t> 24 agosto 2021, n. 118.</a:t>
            </a:r>
          </a:p>
          <a:p>
            <a:pPr algn="ctr"/>
            <a:r>
              <a:rPr lang="it-IT" sz="2400" dirty="0">
                <a:highlight>
                  <a:srgbClr val="FFFF00"/>
                </a:highlight>
              </a:rPr>
              <a:t>In vigore dal 15 luglio 2022</a:t>
            </a:r>
          </a:p>
        </p:txBody>
      </p:sp>
    </p:spTree>
    <p:extLst>
      <p:ext uri="{BB962C8B-B14F-4D97-AF65-F5344CB8AC3E}">
        <p14:creationId xmlns:p14="http://schemas.microsoft.com/office/powerpoint/2010/main" val="75982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936FB08D-5D45-73F0-788A-CB1FE1514517}"/>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dirty="0"/>
              <a:t>Il diritto della crisi d’impresa </a:t>
            </a:r>
            <a:br>
              <a:rPr lang="it-IT" altLang="it-IT" sz="4400" dirty="0"/>
            </a:br>
            <a:r>
              <a:rPr lang="it-IT" altLang="it-IT" sz="4400" dirty="0"/>
              <a:t>come diritto speciale</a:t>
            </a:r>
          </a:p>
        </p:txBody>
      </p:sp>
      <p:sp>
        <p:nvSpPr>
          <p:cNvPr id="5122" name="Text Box 2">
            <a:extLst>
              <a:ext uri="{FF2B5EF4-FFF2-40B4-BE49-F238E27FC236}">
                <a16:creationId xmlns:a16="http://schemas.microsoft.com/office/drawing/2014/main" id="{5199A57D-F91D-092E-ACF8-3C6B9B5CCB77}"/>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hangingPunct="1">
              <a:lnSpc>
                <a:spcPct val="100000"/>
              </a:lnSpc>
              <a:spcBef>
                <a:spcPts val="650"/>
              </a:spcBef>
              <a:buClrTx/>
              <a:buFontTx/>
              <a:buNone/>
            </a:pPr>
            <a:r>
              <a:rPr lang="it-IT" altLang="it-IT" sz="3200">
                <a:latin typeface="Calibri" panose="020F0502020204030204" pitchFamily="34" charset="0"/>
              </a:rPr>
              <a:t>	</a:t>
            </a:r>
          </a:p>
          <a:p>
            <a:pPr algn="just" hangingPunct="1">
              <a:lnSpc>
                <a:spcPct val="100000"/>
              </a:lnSpc>
              <a:spcBef>
                <a:spcPts val="650"/>
              </a:spcBef>
              <a:buClrTx/>
              <a:buFontTx/>
              <a:buNone/>
            </a:pPr>
            <a:r>
              <a:rPr lang="it-IT" altLang="it-IT" sz="3200">
                <a:latin typeface="Calibri" panose="020F0502020204030204" pitchFamily="34" charset="0"/>
              </a:rPr>
              <a:t>La fattispecie all’origine dell’applicazione di un diritto speciale, che deroga il diritto comune:</a:t>
            </a:r>
          </a:p>
          <a:p>
            <a:pPr algn="just" hangingPunct="1">
              <a:lnSpc>
                <a:spcPct val="100000"/>
              </a:lnSpc>
              <a:spcBef>
                <a:spcPts val="650"/>
              </a:spcBef>
              <a:buClrTx/>
              <a:buFontTx/>
              <a:buNone/>
            </a:pPr>
            <a:r>
              <a:rPr lang="it-IT" altLang="it-IT" sz="3200">
                <a:latin typeface="Calibri" panose="020F0502020204030204" pitchFamily="34" charset="0"/>
              </a:rPr>
              <a:t>  </a:t>
            </a:r>
            <a:r>
              <a:rPr lang="it-IT" altLang="it-IT" sz="3200" b="1">
                <a:latin typeface="Calibri" panose="020F0502020204030204" pitchFamily="34" charset="0"/>
              </a:rPr>
              <a:t>l’imprenditore</a:t>
            </a:r>
            <a:r>
              <a:rPr lang="it-IT" altLang="it-IT" sz="3200">
                <a:latin typeface="Calibri" panose="020F0502020204030204" pitchFamily="34" charset="0"/>
              </a:rPr>
              <a:t> </a:t>
            </a:r>
            <a:r>
              <a:rPr lang="it-IT" altLang="it-IT" sz="3200">
                <a:solidFill>
                  <a:srgbClr val="FF0000"/>
                </a:solidFill>
                <a:latin typeface="Calibri" panose="020F0502020204030204" pitchFamily="34" charset="0"/>
              </a:rPr>
              <a:t>commerciale</a:t>
            </a:r>
            <a:r>
              <a:rPr lang="it-IT" altLang="it-IT" sz="3200">
                <a:latin typeface="Calibri" panose="020F0502020204030204" pitchFamily="34" charset="0"/>
              </a:rPr>
              <a:t> </a:t>
            </a:r>
            <a:r>
              <a:rPr lang="it-IT" altLang="it-IT" sz="3200">
                <a:solidFill>
                  <a:srgbClr val="0000FF"/>
                </a:solidFill>
                <a:latin typeface="Calibri" panose="020F0502020204030204" pitchFamily="34" charset="0"/>
              </a:rPr>
              <a:t>insolvente</a:t>
            </a:r>
            <a:r>
              <a:rPr lang="it-IT" altLang="it-IT" sz="3200">
                <a:latin typeface="Calibri" panose="020F0502020204030204" pitchFamily="34" charset="0"/>
              </a:rPr>
              <a:t> o in </a:t>
            </a:r>
            <a:r>
              <a:rPr lang="it-IT" altLang="it-IT" sz="3200">
                <a:solidFill>
                  <a:srgbClr val="0000FF"/>
                </a:solidFill>
                <a:latin typeface="Calibri" panose="020F0502020204030204" pitchFamily="34" charset="0"/>
              </a:rPr>
              <a:t>crisi</a:t>
            </a:r>
            <a:r>
              <a:rPr lang="it-IT" altLang="it-IT" sz="3200">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2530" name="Object 2">
            <a:extLst>
              <a:ext uri="{FF2B5EF4-FFF2-40B4-BE49-F238E27FC236}">
                <a16:creationId xmlns:a16="http://schemas.microsoft.com/office/drawing/2014/main" id="{869AD41C-4E11-0040-51B6-13A4F7B70152}"/>
              </a:ext>
            </a:extLst>
          </p:cNvPr>
          <p:cNvGraphicFramePr>
            <a:graphicFrameLocks noChangeAspect="1"/>
          </p:cNvGraphicFramePr>
          <p:nvPr/>
        </p:nvGraphicFramePr>
        <p:xfrm>
          <a:off x="457200" y="1600200"/>
          <a:ext cx="8231188" cy="4513263"/>
        </p:xfrm>
        <a:graphic>
          <a:graphicData uri="http://schemas.openxmlformats.org/presentationml/2006/ole">
            <mc:AlternateContent xmlns:mc="http://schemas.openxmlformats.org/markup-compatibility/2006">
              <mc:Choice xmlns:v="urn:schemas-microsoft-com:vml" Requires="v">
                <p:oleObj r:id="rId3" imgW="8280400" imgH="4622800" progId="">
                  <p:embed/>
                </p:oleObj>
              </mc:Choice>
              <mc:Fallback>
                <p:oleObj r:id="rId3" imgW="8280400" imgH="46228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31188" cy="45132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1" name="Text Box 3">
            <a:extLst>
              <a:ext uri="{FF2B5EF4-FFF2-40B4-BE49-F238E27FC236}">
                <a16:creationId xmlns:a16="http://schemas.microsoft.com/office/drawing/2014/main" id="{80A86B4D-BC1E-4DC7-1EBD-A75C096903BD}"/>
              </a:ext>
            </a:extLst>
          </p:cNvPr>
          <p:cNvSpPr txBox="1">
            <a:spLocks noChangeArrowheads="1"/>
          </p:cNvSpPr>
          <p:nvPr/>
        </p:nvSpPr>
        <p:spPr bwMode="auto">
          <a:xfrm>
            <a:off x="455612" y="1412776"/>
            <a:ext cx="8334375" cy="162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buClrTx/>
              <a:buFontTx/>
              <a:buNone/>
            </a:pPr>
            <a:r>
              <a:rPr lang="it-IT" altLang="it-IT" sz="5400" dirty="0"/>
              <a:t>I presupposti delle procedure di regolazione della crisi e insolvenza dell'impresa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65960" y="413014"/>
            <a:ext cx="5212080" cy="756666"/>
          </a:xfrm>
          <a:prstGeom prst="rect">
            <a:avLst/>
          </a:prstGeom>
        </p:spPr>
      </p:pic>
      <p:sp>
        <p:nvSpPr>
          <p:cNvPr id="5" name="object 5"/>
          <p:cNvSpPr txBox="1">
            <a:spLocks noGrp="1"/>
          </p:cNvSpPr>
          <p:nvPr>
            <p:ph type="sldNum" sz="quarter" idx="7"/>
          </p:nvPr>
        </p:nvSpPr>
        <p:spPr>
          <a:xfrm>
            <a:off x="11457938" y="6190617"/>
            <a:ext cx="597534" cy="536575"/>
          </a:xfrm>
          <a:prstGeom prst="rect">
            <a:avLst/>
          </a:prstGeom>
        </p:spPr>
        <p:txBody>
          <a:bodyPr vert="horz" wrap="square" lIns="0" tIns="0" rIns="0" bIns="0" rtlCol="0">
            <a:spAutoFit/>
          </a:bodyPr>
          <a:lstStyle>
            <a:defPPr>
              <a:defRPr kern="0"/>
            </a:defPPr>
            <a:lvl1pPr>
              <a:defRPr sz="3600" b="0" i="0">
                <a:solidFill>
                  <a:srgbClr val="87A896"/>
                </a:solidFill>
                <a:latin typeface="Arial MT"/>
                <a:cs typeface="Arial MT"/>
              </a:defRPr>
            </a:lvl1pPr>
          </a:lstStyle>
          <a:p>
            <a:pPr marL="165100">
              <a:lnSpc>
                <a:spcPts val="4079"/>
              </a:lnSpc>
            </a:pPr>
            <a:fld id="{81D60167-4931-47E6-BA6A-407CBD079E47}" type="slidenum">
              <a:rPr lang="it-IT" spc="-50" smtClean="0"/>
              <a:pPr marL="165100">
                <a:lnSpc>
                  <a:spcPts val="4079"/>
                </a:lnSpc>
              </a:pPr>
              <a:t>21</a:t>
            </a:fld>
            <a:endParaRPr spc="-38" dirty="0"/>
          </a:p>
        </p:txBody>
      </p:sp>
      <p:sp>
        <p:nvSpPr>
          <p:cNvPr id="4" name="object 4"/>
          <p:cNvSpPr txBox="1"/>
          <p:nvPr/>
        </p:nvSpPr>
        <p:spPr>
          <a:xfrm>
            <a:off x="683568" y="1412776"/>
            <a:ext cx="8220084" cy="4652492"/>
          </a:xfrm>
          <a:prstGeom prst="rect">
            <a:avLst/>
          </a:prstGeom>
        </p:spPr>
        <p:txBody>
          <a:bodyPr vert="horz" wrap="square" lIns="0" tIns="9525" rIns="0" bIns="0" rtlCol="0">
            <a:spAutoFit/>
          </a:bodyPr>
          <a:lstStyle/>
          <a:p>
            <a:pPr marL="9525">
              <a:lnSpc>
                <a:spcPct val="100000"/>
              </a:lnSpc>
              <a:spcBef>
                <a:spcPts val="75"/>
              </a:spcBef>
            </a:pPr>
            <a:r>
              <a:rPr b="1" dirty="0">
                <a:solidFill>
                  <a:schemeClr val="tx1"/>
                </a:solidFill>
                <a:latin typeface="Arial"/>
                <a:cs typeface="Arial"/>
              </a:rPr>
              <a:t>art.</a:t>
            </a:r>
            <a:r>
              <a:rPr b="1" spc="4" dirty="0">
                <a:solidFill>
                  <a:schemeClr val="tx1"/>
                </a:solidFill>
                <a:latin typeface="Arial"/>
                <a:cs typeface="Arial"/>
              </a:rPr>
              <a:t> </a:t>
            </a:r>
            <a:r>
              <a:rPr b="1" dirty="0">
                <a:solidFill>
                  <a:schemeClr val="tx1"/>
                </a:solidFill>
                <a:latin typeface="Arial"/>
                <a:cs typeface="Arial"/>
              </a:rPr>
              <a:t>1</a:t>
            </a:r>
            <a:r>
              <a:rPr b="1" spc="11" dirty="0">
                <a:solidFill>
                  <a:schemeClr val="tx1"/>
                </a:solidFill>
                <a:latin typeface="Arial"/>
                <a:cs typeface="Arial"/>
              </a:rPr>
              <a:t> </a:t>
            </a:r>
            <a:r>
              <a:rPr b="1" dirty="0">
                <a:solidFill>
                  <a:schemeClr val="tx1"/>
                </a:solidFill>
                <a:latin typeface="Arial"/>
                <a:cs typeface="Arial"/>
              </a:rPr>
              <a:t>CCII</a:t>
            </a:r>
            <a:r>
              <a:rPr b="1" spc="4" dirty="0">
                <a:solidFill>
                  <a:schemeClr val="tx1"/>
                </a:solidFill>
                <a:latin typeface="Arial"/>
                <a:cs typeface="Arial"/>
              </a:rPr>
              <a:t> </a:t>
            </a:r>
            <a:r>
              <a:rPr b="1" dirty="0">
                <a:solidFill>
                  <a:schemeClr val="tx1"/>
                </a:solidFill>
                <a:latin typeface="Arial"/>
                <a:cs typeface="Arial"/>
              </a:rPr>
              <a:t>–</a:t>
            </a:r>
            <a:r>
              <a:rPr b="1" spc="-41" dirty="0">
                <a:solidFill>
                  <a:schemeClr val="tx1"/>
                </a:solidFill>
                <a:latin typeface="Arial"/>
                <a:cs typeface="Arial"/>
              </a:rPr>
              <a:t> </a:t>
            </a:r>
            <a:r>
              <a:rPr b="1" dirty="0">
                <a:solidFill>
                  <a:schemeClr val="tx1"/>
                </a:solidFill>
                <a:latin typeface="Arial"/>
                <a:cs typeface="Arial"/>
              </a:rPr>
              <a:t>Ambito</a:t>
            </a:r>
            <a:r>
              <a:rPr b="1" spc="8" dirty="0">
                <a:solidFill>
                  <a:schemeClr val="tx1"/>
                </a:solidFill>
                <a:latin typeface="Arial"/>
                <a:cs typeface="Arial"/>
              </a:rPr>
              <a:t> </a:t>
            </a:r>
            <a:r>
              <a:rPr b="1" dirty="0">
                <a:solidFill>
                  <a:schemeClr val="tx1"/>
                </a:solidFill>
                <a:latin typeface="Arial"/>
                <a:cs typeface="Arial"/>
              </a:rPr>
              <a:t>di</a:t>
            </a:r>
            <a:r>
              <a:rPr b="1" spc="4" dirty="0">
                <a:solidFill>
                  <a:schemeClr val="tx1"/>
                </a:solidFill>
                <a:latin typeface="Arial"/>
                <a:cs typeface="Arial"/>
              </a:rPr>
              <a:t> </a:t>
            </a:r>
            <a:r>
              <a:rPr b="1" spc="-8" dirty="0">
                <a:solidFill>
                  <a:schemeClr val="tx1"/>
                </a:solidFill>
                <a:latin typeface="Arial"/>
                <a:cs typeface="Arial"/>
              </a:rPr>
              <a:t>applicazione</a:t>
            </a:r>
            <a:endParaRPr dirty="0">
              <a:solidFill>
                <a:schemeClr val="tx1"/>
              </a:solidFill>
              <a:latin typeface="Arial"/>
              <a:cs typeface="Arial"/>
            </a:endParaRPr>
          </a:p>
          <a:p>
            <a:pPr marL="9525" marR="3810" indent="214789" algn="just">
              <a:lnSpc>
                <a:spcPct val="99700"/>
              </a:lnSpc>
              <a:spcBef>
                <a:spcPts val="1226"/>
              </a:spcBef>
              <a:buAutoNum type="arabicPeriod"/>
              <a:tabLst>
                <a:tab pos="224314" algn="l"/>
              </a:tabLst>
            </a:pPr>
            <a:r>
              <a:rPr dirty="0">
                <a:solidFill>
                  <a:schemeClr val="tx1"/>
                </a:solidFill>
                <a:latin typeface="Arial MT"/>
                <a:cs typeface="Arial MT"/>
              </a:rPr>
              <a:t>Il</a:t>
            </a:r>
            <a:r>
              <a:rPr spc="116" dirty="0">
                <a:solidFill>
                  <a:schemeClr val="tx1"/>
                </a:solidFill>
                <a:latin typeface="Arial MT"/>
                <a:cs typeface="Arial MT"/>
              </a:rPr>
              <a:t> </a:t>
            </a:r>
            <a:r>
              <a:rPr dirty="0">
                <a:solidFill>
                  <a:schemeClr val="tx1"/>
                </a:solidFill>
                <a:latin typeface="Arial MT"/>
                <a:cs typeface="Arial MT"/>
              </a:rPr>
              <a:t>presente</a:t>
            </a:r>
            <a:r>
              <a:rPr spc="116" dirty="0">
                <a:solidFill>
                  <a:schemeClr val="tx1"/>
                </a:solidFill>
                <a:latin typeface="Arial MT"/>
                <a:cs typeface="Arial MT"/>
              </a:rPr>
              <a:t> </a:t>
            </a:r>
            <a:r>
              <a:rPr dirty="0">
                <a:solidFill>
                  <a:schemeClr val="tx1"/>
                </a:solidFill>
                <a:latin typeface="Arial MT"/>
                <a:cs typeface="Arial MT"/>
              </a:rPr>
              <a:t>codice</a:t>
            </a:r>
            <a:r>
              <a:rPr spc="116" dirty="0">
                <a:solidFill>
                  <a:schemeClr val="tx1"/>
                </a:solidFill>
                <a:latin typeface="Arial MT"/>
                <a:cs typeface="Arial MT"/>
              </a:rPr>
              <a:t> </a:t>
            </a:r>
            <a:r>
              <a:rPr dirty="0">
                <a:solidFill>
                  <a:schemeClr val="tx1"/>
                </a:solidFill>
                <a:latin typeface="Arial MT"/>
                <a:cs typeface="Arial MT"/>
              </a:rPr>
              <a:t>disciplina</a:t>
            </a:r>
            <a:r>
              <a:rPr spc="120" dirty="0">
                <a:solidFill>
                  <a:schemeClr val="tx1"/>
                </a:solidFill>
                <a:latin typeface="Arial MT"/>
                <a:cs typeface="Arial MT"/>
              </a:rPr>
              <a:t> </a:t>
            </a:r>
            <a:r>
              <a:rPr dirty="0">
                <a:solidFill>
                  <a:schemeClr val="tx1"/>
                </a:solidFill>
                <a:latin typeface="Arial MT"/>
                <a:cs typeface="Arial MT"/>
              </a:rPr>
              <a:t>le</a:t>
            </a:r>
            <a:r>
              <a:rPr spc="116" dirty="0">
                <a:solidFill>
                  <a:schemeClr val="tx1"/>
                </a:solidFill>
                <a:latin typeface="Arial MT"/>
                <a:cs typeface="Arial MT"/>
              </a:rPr>
              <a:t> </a:t>
            </a:r>
            <a:r>
              <a:rPr dirty="0">
                <a:solidFill>
                  <a:schemeClr val="tx1"/>
                </a:solidFill>
                <a:latin typeface="Arial MT"/>
                <a:cs typeface="Arial MT"/>
              </a:rPr>
              <a:t>situazioni</a:t>
            </a:r>
            <a:r>
              <a:rPr spc="116" dirty="0">
                <a:solidFill>
                  <a:schemeClr val="tx1"/>
                </a:solidFill>
                <a:latin typeface="Arial MT"/>
                <a:cs typeface="Arial MT"/>
              </a:rPr>
              <a:t> </a:t>
            </a:r>
            <a:r>
              <a:rPr dirty="0">
                <a:solidFill>
                  <a:schemeClr val="tx1"/>
                </a:solidFill>
                <a:latin typeface="Arial MT"/>
                <a:cs typeface="Arial MT"/>
              </a:rPr>
              <a:t>di</a:t>
            </a:r>
            <a:r>
              <a:rPr spc="116" dirty="0">
                <a:solidFill>
                  <a:schemeClr val="tx1"/>
                </a:solidFill>
                <a:latin typeface="Arial MT"/>
                <a:cs typeface="Arial MT"/>
              </a:rPr>
              <a:t> </a:t>
            </a:r>
            <a:r>
              <a:rPr lang="it-IT" spc="116" dirty="0">
                <a:solidFill>
                  <a:schemeClr val="tx1"/>
                </a:solidFill>
                <a:latin typeface="Arial MT"/>
                <a:cs typeface="Arial MT"/>
              </a:rPr>
              <a:t>crisi o insolvenza</a:t>
            </a:r>
            <a:r>
              <a:rPr dirty="0" err="1">
                <a:solidFill>
                  <a:schemeClr val="tx1"/>
                </a:solidFill>
                <a:latin typeface="Arial MT"/>
                <a:cs typeface="Arial MT"/>
              </a:rPr>
              <a:t>cdel</a:t>
            </a:r>
            <a:r>
              <a:rPr spc="116" dirty="0">
                <a:solidFill>
                  <a:schemeClr val="tx1"/>
                </a:solidFill>
                <a:latin typeface="Arial MT"/>
                <a:cs typeface="Arial MT"/>
              </a:rPr>
              <a:t> </a:t>
            </a:r>
            <a:r>
              <a:rPr b="1" dirty="0">
                <a:solidFill>
                  <a:schemeClr val="tx1"/>
                </a:solidFill>
                <a:latin typeface="Arial"/>
                <a:cs typeface="Arial"/>
              </a:rPr>
              <a:t>debitore</a:t>
            </a:r>
            <a:r>
              <a:rPr dirty="0">
                <a:solidFill>
                  <a:schemeClr val="tx1"/>
                </a:solidFill>
                <a:latin typeface="Arial MT"/>
                <a:cs typeface="Arial MT"/>
              </a:rPr>
              <a:t>,</a:t>
            </a:r>
            <a:r>
              <a:rPr spc="109" dirty="0">
                <a:solidFill>
                  <a:schemeClr val="tx1"/>
                </a:solidFill>
                <a:latin typeface="Arial MT"/>
                <a:cs typeface="Arial MT"/>
              </a:rPr>
              <a:t> </a:t>
            </a:r>
            <a:r>
              <a:rPr dirty="0">
                <a:solidFill>
                  <a:schemeClr val="tx1"/>
                </a:solidFill>
                <a:latin typeface="Arial MT"/>
                <a:cs typeface="Arial MT"/>
              </a:rPr>
              <a:t>sia</a:t>
            </a:r>
            <a:r>
              <a:rPr spc="116" dirty="0">
                <a:solidFill>
                  <a:schemeClr val="tx1"/>
                </a:solidFill>
                <a:latin typeface="Arial MT"/>
                <a:cs typeface="Arial MT"/>
              </a:rPr>
              <a:t> </a:t>
            </a:r>
            <a:r>
              <a:rPr spc="-15" dirty="0">
                <a:solidFill>
                  <a:schemeClr val="tx1"/>
                </a:solidFill>
                <a:latin typeface="Arial MT"/>
                <a:cs typeface="Arial MT"/>
              </a:rPr>
              <a:t>esso </a:t>
            </a:r>
            <a:r>
              <a:rPr b="1" dirty="0">
                <a:solidFill>
                  <a:schemeClr val="tx1"/>
                </a:solidFill>
                <a:latin typeface="Arial"/>
                <a:cs typeface="Arial"/>
              </a:rPr>
              <a:t>consumatore</a:t>
            </a:r>
            <a:r>
              <a:rPr b="1" spc="105" dirty="0">
                <a:solidFill>
                  <a:schemeClr val="tx1"/>
                </a:solidFill>
                <a:latin typeface="Arial"/>
                <a:cs typeface="Arial"/>
              </a:rPr>
              <a:t> </a:t>
            </a:r>
            <a:r>
              <a:rPr dirty="0">
                <a:solidFill>
                  <a:schemeClr val="tx1"/>
                </a:solidFill>
                <a:latin typeface="Arial MT"/>
                <a:cs typeface="Arial MT"/>
              </a:rPr>
              <a:t>o</a:t>
            </a:r>
            <a:r>
              <a:rPr spc="105" dirty="0">
                <a:solidFill>
                  <a:schemeClr val="tx1"/>
                </a:solidFill>
                <a:latin typeface="Arial MT"/>
                <a:cs typeface="Arial MT"/>
              </a:rPr>
              <a:t> </a:t>
            </a:r>
            <a:r>
              <a:rPr b="1" dirty="0">
                <a:solidFill>
                  <a:schemeClr val="tx1"/>
                </a:solidFill>
                <a:latin typeface="Arial"/>
                <a:cs typeface="Arial"/>
              </a:rPr>
              <a:t>professionista</a:t>
            </a:r>
            <a:r>
              <a:rPr dirty="0">
                <a:solidFill>
                  <a:schemeClr val="tx1"/>
                </a:solidFill>
                <a:latin typeface="Arial MT"/>
                <a:cs typeface="Arial MT"/>
              </a:rPr>
              <a:t>,</a:t>
            </a:r>
            <a:r>
              <a:rPr spc="101" dirty="0">
                <a:solidFill>
                  <a:schemeClr val="tx1"/>
                </a:solidFill>
                <a:latin typeface="Arial MT"/>
                <a:cs typeface="Arial MT"/>
              </a:rPr>
              <a:t> </a:t>
            </a:r>
            <a:r>
              <a:rPr dirty="0">
                <a:solidFill>
                  <a:schemeClr val="tx1"/>
                </a:solidFill>
                <a:latin typeface="Arial MT"/>
                <a:cs typeface="Arial MT"/>
              </a:rPr>
              <a:t>ovvero</a:t>
            </a:r>
            <a:r>
              <a:rPr spc="105" dirty="0">
                <a:solidFill>
                  <a:schemeClr val="tx1"/>
                </a:solidFill>
                <a:latin typeface="Arial MT"/>
                <a:cs typeface="Arial MT"/>
              </a:rPr>
              <a:t> </a:t>
            </a:r>
            <a:r>
              <a:rPr b="1" dirty="0">
                <a:solidFill>
                  <a:schemeClr val="tx1"/>
                </a:solidFill>
                <a:latin typeface="Arial"/>
                <a:cs typeface="Arial"/>
              </a:rPr>
              <a:t>imprenditore</a:t>
            </a:r>
            <a:r>
              <a:rPr b="1" spc="109" dirty="0">
                <a:solidFill>
                  <a:schemeClr val="tx1"/>
                </a:solidFill>
                <a:latin typeface="Arial"/>
                <a:cs typeface="Arial"/>
              </a:rPr>
              <a:t> </a:t>
            </a:r>
            <a:r>
              <a:rPr dirty="0">
                <a:solidFill>
                  <a:schemeClr val="tx1"/>
                </a:solidFill>
                <a:latin typeface="Arial MT"/>
                <a:cs typeface="Arial MT"/>
              </a:rPr>
              <a:t>che</a:t>
            </a:r>
            <a:r>
              <a:rPr spc="109" dirty="0">
                <a:solidFill>
                  <a:schemeClr val="tx1"/>
                </a:solidFill>
                <a:latin typeface="Arial MT"/>
                <a:cs typeface="Arial MT"/>
              </a:rPr>
              <a:t> </a:t>
            </a:r>
            <a:r>
              <a:rPr dirty="0">
                <a:solidFill>
                  <a:schemeClr val="tx1"/>
                </a:solidFill>
                <a:latin typeface="Arial MT"/>
                <a:cs typeface="Arial MT"/>
              </a:rPr>
              <a:t>eserciti,</a:t>
            </a:r>
            <a:r>
              <a:rPr spc="101" dirty="0">
                <a:solidFill>
                  <a:schemeClr val="tx1"/>
                </a:solidFill>
                <a:latin typeface="Arial MT"/>
                <a:cs typeface="Arial MT"/>
              </a:rPr>
              <a:t> </a:t>
            </a:r>
            <a:r>
              <a:rPr dirty="0">
                <a:solidFill>
                  <a:schemeClr val="tx1"/>
                </a:solidFill>
                <a:latin typeface="Arial MT"/>
                <a:cs typeface="Arial MT"/>
              </a:rPr>
              <a:t>anche</a:t>
            </a:r>
            <a:r>
              <a:rPr spc="105" dirty="0">
                <a:solidFill>
                  <a:schemeClr val="tx1"/>
                </a:solidFill>
                <a:latin typeface="Arial MT"/>
                <a:cs typeface="Arial MT"/>
              </a:rPr>
              <a:t> </a:t>
            </a:r>
            <a:r>
              <a:rPr dirty="0">
                <a:solidFill>
                  <a:schemeClr val="tx1"/>
                </a:solidFill>
                <a:latin typeface="Arial MT"/>
                <a:cs typeface="Arial MT"/>
              </a:rPr>
              <a:t>non</a:t>
            </a:r>
            <a:r>
              <a:rPr spc="105" dirty="0">
                <a:solidFill>
                  <a:schemeClr val="tx1"/>
                </a:solidFill>
                <a:latin typeface="Arial MT"/>
                <a:cs typeface="Arial MT"/>
              </a:rPr>
              <a:t> </a:t>
            </a:r>
            <a:r>
              <a:rPr dirty="0">
                <a:solidFill>
                  <a:schemeClr val="tx1"/>
                </a:solidFill>
                <a:latin typeface="Arial MT"/>
                <a:cs typeface="Arial MT"/>
              </a:rPr>
              <a:t>a</a:t>
            </a:r>
            <a:r>
              <a:rPr spc="105" dirty="0">
                <a:solidFill>
                  <a:schemeClr val="tx1"/>
                </a:solidFill>
                <a:latin typeface="Arial MT"/>
                <a:cs typeface="Arial MT"/>
              </a:rPr>
              <a:t> </a:t>
            </a:r>
            <a:r>
              <a:rPr dirty="0">
                <a:solidFill>
                  <a:schemeClr val="tx1"/>
                </a:solidFill>
                <a:latin typeface="Arial MT"/>
                <a:cs typeface="Arial MT"/>
              </a:rPr>
              <a:t>fini</a:t>
            </a:r>
            <a:r>
              <a:rPr spc="105" dirty="0">
                <a:solidFill>
                  <a:schemeClr val="tx1"/>
                </a:solidFill>
                <a:latin typeface="Arial MT"/>
                <a:cs typeface="Arial MT"/>
              </a:rPr>
              <a:t> </a:t>
            </a:r>
            <a:r>
              <a:rPr spc="-19" dirty="0">
                <a:solidFill>
                  <a:schemeClr val="tx1"/>
                </a:solidFill>
                <a:latin typeface="Arial MT"/>
                <a:cs typeface="Arial MT"/>
              </a:rPr>
              <a:t>di </a:t>
            </a:r>
            <a:r>
              <a:rPr dirty="0">
                <a:solidFill>
                  <a:schemeClr val="tx1"/>
                </a:solidFill>
                <a:latin typeface="Arial MT"/>
                <a:cs typeface="Arial MT"/>
              </a:rPr>
              <a:t>lucro,</a:t>
            </a:r>
            <a:r>
              <a:rPr spc="210" dirty="0">
                <a:solidFill>
                  <a:schemeClr val="tx1"/>
                </a:solidFill>
                <a:latin typeface="Arial MT"/>
                <a:cs typeface="Arial MT"/>
              </a:rPr>
              <a:t> </a:t>
            </a:r>
            <a:r>
              <a:rPr dirty="0">
                <a:solidFill>
                  <a:schemeClr val="tx1"/>
                </a:solidFill>
                <a:latin typeface="Arial MT"/>
                <a:cs typeface="Arial MT"/>
              </a:rPr>
              <a:t>un'</a:t>
            </a:r>
            <a:r>
              <a:rPr b="1" dirty="0">
                <a:solidFill>
                  <a:schemeClr val="tx1"/>
                </a:solidFill>
                <a:latin typeface="Arial"/>
                <a:cs typeface="Arial"/>
              </a:rPr>
              <a:t>attività</a:t>
            </a:r>
            <a:r>
              <a:rPr b="1" spc="217" dirty="0">
                <a:solidFill>
                  <a:schemeClr val="tx1"/>
                </a:solidFill>
                <a:latin typeface="Arial"/>
                <a:cs typeface="Arial"/>
              </a:rPr>
              <a:t> </a:t>
            </a:r>
            <a:r>
              <a:rPr b="1" dirty="0">
                <a:solidFill>
                  <a:schemeClr val="tx1"/>
                </a:solidFill>
                <a:latin typeface="Arial"/>
                <a:cs typeface="Arial"/>
              </a:rPr>
              <a:t>commerciale,</a:t>
            </a:r>
            <a:r>
              <a:rPr b="1" spc="206" dirty="0">
                <a:solidFill>
                  <a:schemeClr val="tx1"/>
                </a:solidFill>
                <a:latin typeface="Arial"/>
                <a:cs typeface="Arial"/>
              </a:rPr>
              <a:t> </a:t>
            </a:r>
            <a:r>
              <a:rPr b="1" dirty="0">
                <a:solidFill>
                  <a:schemeClr val="tx1"/>
                </a:solidFill>
                <a:latin typeface="Arial"/>
                <a:cs typeface="Arial"/>
              </a:rPr>
              <a:t>artigiana</a:t>
            </a:r>
            <a:r>
              <a:rPr b="1" spc="217" dirty="0">
                <a:solidFill>
                  <a:schemeClr val="tx1"/>
                </a:solidFill>
                <a:latin typeface="Arial"/>
                <a:cs typeface="Arial"/>
              </a:rPr>
              <a:t> </a:t>
            </a:r>
            <a:r>
              <a:rPr b="1" dirty="0">
                <a:solidFill>
                  <a:schemeClr val="tx1"/>
                </a:solidFill>
                <a:latin typeface="Arial"/>
                <a:cs typeface="Arial"/>
              </a:rPr>
              <a:t>o</a:t>
            </a:r>
            <a:r>
              <a:rPr b="1" spc="214" dirty="0">
                <a:solidFill>
                  <a:schemeClr val="tx1"/>
                </a:solidFill>
                <a:latin typeface="Arial"/>
                <a:cs typeface="Arial"/>
              </a:rPr>
              <a:t> </a:t>
            </a:r>
            <a:r>
              <a:rPr b="1" dirty="0">
                <a:solidFill>
                  <a:schemeClr val="tx1"/>
                </a:solidFill>
                <a:latin typeface="Arial"/>
                <a:cs typeface="Arial"/>
              </a:rPr>
              <a:t>agricola</a:t>
            </a:r>
            <a:r>
              <a:rPr dirty="0">
                <a:solidFill>
                  <a:schemeClr val="tx1"/>
                </a:solidFill>
                <a:latin typeface="Arial MT"/>
                <a:cs typeface="Arial MT"/>
              </a:rPr>
              <a:t>,</a:t>
            </a:r>
            <a:r>
              <a:rPr spc="210" dirty="0">
                <a:solidFill>
                  <a:schemeClr val="tx1"/>
                </a:solidFill>
                <a:latin typeface="Arial MT"/>
                <a:cs typeface="Arial MT"/>
              </a:rPr>
              <a:t> </a:t>
            </a:r>
            <a:r>
              <a:rPr dirty="0">
                <a:solidFill>
                  <a:schemeClr val="tx1"/>
                </a:solidFill>
                <a:latin typeface="Arial MT"/>
                <a:cs typeface="Arial MT"/>
              </a:rPr>
              <a:t>operando</a:t>
            </a:r>
            <a:r>
              <a:rPr spc="217" dirty="0">
                <a:solidFill>
                  <a:schemeClr val="tx1"/>
                </a:solidFill>
                <a:latin typeface="Arial MT"/>
                <a:cs typeface="Arial MT"/>
              </a:rPr>
              <a:t> </a:t>
            </a:r>
            <a:r>
              <a:rPr dirty="0">
                <a:solidFill>
                  <a:schemeClr val="tx1"/>
                </a:solidFill>
                <a:latin typeface="Arial MT"/>
                <a:cs typeface="Arial MT"/>
              </a:rPr>
              <a:t>quale</a:t>
            </a:r>
            <a:r>
              <a:rPr spc="217" dirty="0">
                <a:solidFill>
                  <a:schemeClr val="tx1"/>
                </a:solidFill>
                <a:latin typeface="Arial MT"/>
                <a:cs typeface="Arial MT"/>
              </a:rPr>
              <a:t> </a:t>
            </a:r>
            <a:r>
              <a:rPr dirty="0">
                <a:solidFill>
                  <a:schemeClr val="tx1"/>
                </a:solidFill>
                <a:latin typeface="Arial MT"/>
                <a:cs typeface="Arial MT"/>
              </a:rPr>
              <a:t>persona</a:t>
            </a:r>
            <a:r>
              <a:rPr spc="217" dirty="0">
                <a:solidFill>
                  <a:schemeClr val="tx1"/>
                </a:solidFill>
                <a:latin typeface="Arial MT"/>
                <a:cs typeface="Arial MT"/>
              </a:rPr>
              <a:t> </a:t>
            </a:r>
            <a:r>
              <a:rPr spc="-8" dirty="0">
                <a:solidFill>
                  <a:schemeClr val="tx1"/>
                </a:solidFill>
                <a:latin typeface="Arial MT"/>
                <a:cs typeface="Arial MT"/>
              </a:rPr>
              <a:t>fisica, </a:t>
            </a:r>
            <a:r>
              <a:rPr dirty="0">
                <a:solidFill>
                  <a:schemeClr val="tx1"/>
                </a:solidFill>
                <a:latin typeface="Arial MT"/>
                <a:cs typeface="Arial MT"/>
              </a:rPr>
              <a:t>persona</a:t>
            </a:r>
            <a:r>
              <a:rPr spc="341" dirty="0">
                <a:solidFill>
                  <a:schemeClr val="tx1"/>
                </a:solidFill>
                <a:latin typeface="Arial MT"/>
                <a:cs typeface="Arial MT"/>
              </a:rPr>
              <a:t> </a:t>
            </a:r>
            <a:r>
              <a:rPr dirty="0">
                <a:solidFill>
                  <a:schemeClr val="tx1"/>
                </a:solidFill>
                <a:latin typeface="Arial MT"/>
                <a:cs typeface="Arial MT"/>
              </a:rPr>
              <a:t>giuridica</a:t>
            </a:r>
            <a:r>
              <a:rPr spc="344" dirty="0">
                <a:solidFill>
                  <a:schemeClr val="tx1"/>
                </a:solidFill>
                <a:latin typeface="Arial MT"/>
                <a:cs typeface="Arial MT"/>
              </a:rPr>
              <a:t> </a:t>
            </a:r>
            <a:r>
              <a:rPr dirty="0">
                <a:solidFill>
                  <a:schemeClr val="tx1"/>
                </a:solidFill>
                <a:latin typeface="Arial MT"/>
                <a:cs typeface="Arial MT"/>
              </a:rPr>
              <a:t>o</a:t>
            </a:r>
            <a:r>
              <a:rPr spc="344" dirty="0">
                <a:solidFill>
                  <a:schemeClr val="tx1"/>
                </a:solidFill>
                <a:latin typeface="Arial MT"/>
                <a:cs typeface="Arial MT"/>
              </a:rPr>
              <a:t> </a:t>
            </a:r>
            <a:r>
              <a:rPr dirty="0">
                <a:solidFill>
                  <a:schemeClr val="tx1"/>
                </a:solidFill>
                <a:latin typeface="Arial MT"/>
                <a:cs typeface="Arial MT"/>
              </a:rPr>
              <a:t>altro</a:t>
            </a:r>
            <a:r>
              <a:rPr spc="349" dirty="0">
                <a:solidFill>
                  <a:schemeClr val="tx1"/>
                </a:solidFill>
                <a:latin typeface="Arial MT"/>
                <a:cs typeface="Arial MT"/>
              </a:rPr>
              <a:t> </a:t>
            </a:r>
            <a:r>
              <a:rPr dirty="0">
                <a:solidFill>
                  <a:schemeClr val="tx1"/>
                </a:solidFill>
                <a:latin typeface="Arial MT"/>
                <a:cs typeface="Arial MT"/>
              </a:rPr>
              <a:t>ente</a:t>
            </a:r>
            <a:r>
              <a:rPr spc="341" dirty="0">
                <a:solidFill>
                  <a:schemeClr val="tx1"/>
                </a:solidFill>
                <a:latin typeface="Arial MT"/>
                <a:cs typeface="Arial MT"/>
              </a:rPr>
              <a:t> </a:t>
            </a:r>
            <a:r>
              <a:rPr dirty="0">
                <a:solidFill>
                  <a:schemeClr val="tx1"/>
                </a:solidFill>
                <a:latin typeface="Arial MT"/>
                <a:cs typeface="Arial MT"/>
              </a:rPr>
              <a:t>collettivo,</a:t>
            </a:r>
            <a:r>
              <a:rPr spc="338" dirty="0">
                <a:solidFill>
                  <a:schemeClr val="tx1"/>
                </a:solidFill>
                <a:latin typeface="Arial MT"/>
                <a:cs typeface="Arial MT"/>
              </a:rPr>
              <a:t> </a:t>
            </a:r>
            <a:r>
              <a:rPr dirty="0">
                <a:solidFill>
                  <a:schemeClr val="tx1"/>
                </a:solidFill>
                <a:latin typeface="Arial MT"/>
                <a:cs typeface="Arial MT"/>
              </a:rPr>
              <a:t>gruppo</a:t>
            </a:r>
            <a:r>
              <a:rPr spc="344" dirty="0">
                <a:solidFill>
                  <a:schemeClr val="tx1"/>
                </a:solidFill>
                <a:latin typeface="Arial MT"/>
                <a:cs typeface="Arial MT"/>
              </a:rPr>
              <a:t> </a:t>
            </a:r>
            <a:r>
              <a:rPr dirty="0">
                <a:solidFill>
                  <a:schemeClr val="tx1"/>
                </a:solidFill>
                <a:latin typeface="Arial MT"/>
                <a:cs typeface="Arial MT"/>
              </a:rPr>
              <a:t>di</a:t>
            </a:r>
            <a:r>
              <a:rPr spc="344" dirty="0">
                <a:solidFill>
                  <a:schemeClr val="tx1"/>
                </a:solidFill>
                <a:latin typeface="Arial MT"/>
                <a:cs typeface="Arial MT"/>
              </a:rPr>
              <a:t> </a:t>
            </a:r>
            <a:r>
              <a:rPr dirty="0">
                <a:solidFill>
                  <a:schemeClr val="tx1"/>
                </a:solidFill>
                <a:latin typeface="Arial MT"/>
                <a:cs typeface="Arial MT"/>
              </a:rPr>
              <a:t>imprese</a:t>
            </a:r>
            <a:r>
              <a:rPr spc="341" dirty="0">
                <a:solidFill>
                  <a:schemeClr val="tx1"/>
                </a:solidFill>
                <a:latin typeface="Arial MT"/>
                <a:cs typeface="Arial MT"/>
              </a:rPr>
              <a:t> </a:t>
            </a:r>
            <a:r>
              <a:rPr dirty="0">
                <a:solidFill>
                  <a:schemeClr val="tx1"/>
                </a:solidFill>
                <a:latin typeface="Arial MT"/>
                <a:cs typeface="Arial MT"/>
              </a:rPr>
              <a:t>o</a:t>
            </a:r>
            <a:r>
              <a:rPr spc="344" dirty="0">
                <a:solidFill>
                  <a:schemeClr val="tx1"/>
                </a:solidFill>
                <a:latin typeface="Arial MT"/>
                <a:cs typeface="Arial MT"/>
              </a:rPr>
              <a:t> </a:t>
            </a:r>
            <a:r>
              <a:rPr dirty="0">
                <a:solidFill>
                  <a:schemeClr val="tx1"/>
                </a:solidFill>
                <a:latin typeface="Arial MT"/>
                <a:cs typeface="Arial MT"/>
              </a:rPr>
              <a:t>società</a:t>
            </a:r>
            <a:r>
              <a:rPr spc="344" dirty="0">
                <a:solidFill>
                  <a:schemeClr val="tx1"/>
                </a:solidFill>
                <a:latin typeface="Arial MT"/>
                <a:cs typeface="Arial MT"/>
              </a:rPr>
              <a:t> </a:t>
            </a:r>
            <a:r>
              <a:rPr dirty="0">
                <a:solidFill>
                  <a:schemeClr val="tx1"/>
                </a:solidFill>
                <a:latin typeface="Arial MT"/>
                <a:cs typeface="Arial MT"/>
              </a:rPr>
              <a:t>pubblica,</a:t>
            </a:r>
            <a:r>
              <a:rPr spc="341" dirty="0">
                <a:solidFill>
                  <a:schemeClr val="tx1"/>
                </a:solidFill>
                <a:latin typeface="Arial MT"/>
                <a:cs typeface="Arial MT"/>
              </a:rPr>
              <a:t> </a:t>
            </a:r>
            <a:r>
              <a:rPr spc="-19" dirty="0">
                <a:solidFill>
                  <a:schemeClr val="tx1"/>
                </a:solidFill>
                <a:latin typeface="Arial MT"/>
                <a:cs typeface="Arial MT"/>
              </a:rPr>
              <a:t>con </a:t>
            </a:r>
            <a:r>
              <a:rPr dirty="0">
                <a:solidFill>
                  <a:schemeClr val="tx1"/>
                </a:solidFill>
                <a:latin typeface="Arial MT"/>
                <a:cs typeface="Arial MT"/>
              </a:rPr>
              <a:t>esclusione</a:t>
            </a:r>
            <a:r>
              <a:rPr spc="19" dirty="0">
                <a:solidFill>
                  <a:schemeClr val="tx1"/>
                </a:solidFill>
                <a:latin typeface="Arial MT"/>
                <a:cs typeface="Arial MT"/>
              </a:rPr>
              <a:t> </a:t>
            </a:r>
            <a:r>
              <a:rPr dirty="0">
                <a:solidFill>
                  <a:schemeClr val="tx1"/>
                </a:solidFill>
                <a:latin typeface="Arial MT"/>
                <a:cs typeface="Arial MT"/>
              </a:rPr>
              <a:t>dello</a:t>
            </a:r>
            <a:r>
              <a:rPr spc="23" dirty="0">
                <a:solidFill>
                  <a:schemeClr val="tx1"/>
                </a:solidFill>
                <a:latin typeface="Arial MT"/>
                <a:cs typeface="Arial MT"/>
              </a:rPr>
              <a:t> </a:t>
            </a:r>
            <a:r>
              <a:rPr dirty="0">
                <a:solidFill>
                  <a:schemeClr val="tx1"/>
                </a:solidFill>
                <a:latin typeface="Arial MT"/>
                <a:cs typeface="Arial MT"/>
              </a:rPr>
              <a:t>Stato</a:t>
            </a:r>
            <a:r>
              <a:rPr spc="23" dirty="0">
                <a:solidFill>
                  <a:schemeClr val="tx1"/>
                </a:solidFill>
                <a:latin typeface="Arial MT"/>
                <a:cs typeface="Arial MT"/>
              </a:rPr>
              <a:t> </a:t>
            </a:r>
            <a:r>
              <a:rPr dirty="0">
                <a:solidFill>
                  <a:schemeClr val="tx1"/>
                </a:solidFill>
                <a:latin typeface="Arial MT"/>
                <a:cs typeface="Arial MT"/>
              </a:rPr>
              <a:t>e</a:t>
            </a:r>
            <a:r>
              <a:rPr spc="23" dirty="0">
                <a:solidFill>
                  <a:schemeClr val="tx1"/>
                </a:solidFill>
                <a:latin typeface="Arial MT"/>
                <a:cs typeface="Arial MT"/>
              </a:rPr>
              <a:t> </a:t>
            </a:r>
            <a:r>
              <a:rPr dirty="0">
                <a:solidFill>
                  <a:schemeClr val="tx1"/>
                </a:solidFill>
                <a:latin typeface="Arial MT"/>
                <a:cs typeface="Arial MT"/>
              </a:rPr>
              <a:t>degli</a:t>
            </a:r>
            <a:r>
              <a:rPr spc="23" dirty="0">
                <a:solidFill>
                  <a:schemeClr val="tx1"/>
                </a:solidFill>
                <a:latin typeface="Arial MT"/>
                <a:cs typeface="Arial MT"/>
              </a:rPr>
              <a:t> </a:t>
            </a:r>
            <a:r>
              <a:rPr dirty="0">
                <a:solidFill>
                  <a:schemeClr val="tx1"/>
                </a:solidFill>
                <a:latin typeface="Arial MT"/>
                <a:cs typeface="Arial MT"/>
              </a:rPr>
              <a:t>enti</a:t>
            </a:r>
            <a:r>
              <a:rPr spc="19" dirty="0">
                <a:solidFill>
                  <a:schemeClr val="tx1"/>
                </a:solidFill>
                <a:latin typeface="Arial MT"/>
                <a:cs typeface="Arial MT"/>
              </a:rPr>
              <a:t> </a:t>
            </a:r>
            <a:r>
              <a:rPr spc="-8" dirty="0">
                <a:solidFill>
                  <a:schemeClr val="tx1"/>
                </a:solidFill>
                <a:latin typeface="Arial MT"/>
                <a:cs typeface="Arial MT"/>
              </a:rPr>
              <a:t>pubblici.</a:t>
            </a:r>
            <a:endParaRPr dirty="0">
              <a:solidFill>
                <a:schemeClr val="tx1"/>
              </a:solidFill>
              <a:latin typeface="Arial MT"/>
              <a:cs typeface="Arial MT"/>
            </a:endParaRPr>
          </a:p>
          <a:p>
            <a:pPr marL="212408" indent="-202883">
              <a:lnSpc>
                <a:spcPct val="100000"/>
              </a:lnSpc>
              <a:spcBef>
                <a:spcPts val="1226"/>
              </a:spcBef>
              <a:buAutoNum type="arabicPeriod"/>
              <a:tabLst>
                <a:tab pos="212408" algn="l"/>
              </a:tabLst>
            </a:pPr>
            <a:r>
              <a:rPr dirty="0">
                <a:solidFill>
                  <a:schemeClr val="tx1"/>
                </a:solidFill>
                <a:latin typeface="Arial MT"/>
                <a:cs typeface="Arial MT"/>
              </a:rPr>
              <a:t>Sono</a:t>
            </a:r>
            <a:r>
              <a:rPr spc="19" dirty="0">
                <a:solidFill>
                  <a:schemeClr val="tx1"/>
                </a:solidFill>
                <a:latin typeface="Arial MT"/>
                <a:cs typeface="Arial MT"/>
              </a:rPr>
              <a:t> </a:t>
            </a:r>
            <a:r>
              <a:rPr dirty="0">
                <a:solidFill>
                  <a:schemeClr val="tx1"/>
                </a:solidFill>
                <a:latin typeface="Arial MT"/>
                <a:cs typeface="Arial MT"/>
              </a:rPr>
              <a:t>fatte</a:t>
            </a:r>
            <a:r>
              <a:rPr spc="11" dirty="0">
                <a:solidFill>
                  <a:schemeClr val="tx1"/>
                </a:solidFill>
                <a:latin typeface="Arial MT"/>
                <a:cs typeface="Arial MT"/>
              </a:rPr>
              <a:t> </a:t>
            </a:r>
            <a:r>
              <a:rPr dirty="0">
                <a:solidFill>
                  <a:schemeClr val="tx1"/>
                </a:solidFill>
                <a:latin typeface="Arial MT"/>
                <a:cs typeface="Arial MT"/>
              </a:rPr>
              <a:t>salve</a:t>
            </a:r>
            <a:r>
              <a:rPr spc="19" dirty="0">
                <a:solidFill>
                  <a:schemeClr val="tx1"/>
                </a:solidFill>
                <a:latin typeface="Arial MT"/>
                <a:cs typeface="Arial MT"/>
              </a:rPr>
              <a:t> </a:t>
            </a:r>
            <a:r>
              <a:rPr dirty="0">
                <a:solidFill>
                  <a:schemeClr val="tx1"/>
                </a:solidFill>
                <a:latin typeface="Arial MT"/>
                <a:cs typeface="Arial MT"/>
              </a:rPr>
              <a:t>le</a:t>
            </a:r>
            <a:r>
              <a:rPr spc="19" dirty="0">
                <a:solidFill>
                  <a:schemeClr val="tx1"/>
                </a:solidFill>
                <a:latin typeface="Arial MT"/>
                <a:cs typeface="Arial MT"/>
              </a:rPr>
              <a:t> </a:t>
            </a:r>
            <a:r>
              <a:rPr dirty="0">
                <a:solidFill>
                  <a:schemeClr val="tx1"/>
                </a:solidFill>
                <a:latin typeface="Arial MT"/>
                <a:cs typeface="Arial MT"/>
              </a:rPr>
              <a:t>disposizioni</a:t>
            </a:r>
            <a:r>
              <a:rPr spc="23" dirty="0">
                <a:solidFill>
                  <a:schemeClr val="tx1"/>
                </a:solidFill>
                <a:latin typeface="Arial MT"/>
                <a:cs typeface="Arial MT"/>
              </a:rPr>
              <a:t> </a:t>
            </a:r>
            <a:r>
              <a:rPr dirty="0">
                <a:solidFill>
                  <a:schemeClr val="tx1"/>
                </a:solidFill>
                <a:latin typeface="Arial MT"/>
                <a:cs typeface="Arial MT"/>
              </a:rPr>
              <a:t>delle</a:t>
            </a:r>
            <a:r>
              <a:rPr spc="19" dirty="0">
                <a:solidFill>
                  <a:schemeClr val="tx1"/>
                </a:solidFill>
                <a:latin typeface="Arial MT"/>
                <a:cs typeface="Arial MT"/>
              </a:rPr>
              <a:t> </a:t>
            </a:r>
            <a:r>
              <a:rPr dirty="0">
                <a:solidFill>
                  <a:schemeClr val="tx1"/>
                </a:solidFill>
                <a:latin typeface="Arial MT"/>
                <a:cs typeface="Arial MT"/>
              </a:rPr>
              <a:t>leggi</a:t>
            </a:r>
            <a:r>
              <a:rPr spc="15" dirty="0">
                <a:solidFill>
                  <a:schemeClr val="tx1"/>
                </a:solidFill>
                <a:latin typeface="Arial MT"/>
                <a:cs typeface="Arial MT"/>
              </a:rPr>
              <a:t> </a:t>
            </a:r>
            <a:r>
              <a:rPr dirty="0">
                <a:solidFill>
                  <a:schemeClr val="tx1"/>
                </a:solidFill>
                <a:latin typeface="Arial MT"/>
                <a:cs typeface="Arial MT"/>
              </a:rPr>
              <a:t>speciali</a:t>
            </a:r>
            <a:r>
              <a:rPr spc="19" dirty="0">
                <a:solidFill>
                  <a:schemeClr val="tx1"/>
                </a:solidFill>
                <a:latin typeface="Arial MT"/>
                <a:cs typeface="Arial MT"/>
              </a:rPr>
              <a:t> </a:t>
            </a:r>
            <a:r>
              <a:rPr dirty="0">
                <a:solidFill>
                  <a:schemeClr val="tx1"/>
                </a:solidFill>
                <a:latin typeface="Arial MT"/>
                <a:cs typeface="Arial MT"/>
              </a:rPr>
              <a:t>in</a:t>
            </a:r>
            <a:r>
              <a:rPr spc="23" dirty="0">
                <a:solidFill>
                  <a:schemeClr val="tx1"/>
                </a:solidFill>
                <a:latin typeface="Arial MT"/>
                <a:cs typeface="Arial MT"/>
              </a:rPr>
              <a:t> </a:t>
            </a:r>
            <a:r>
              <a:rPr dirty="0">
                <a:solidFill>
                  <a:schemeClr val="tx1"/>
                </a:solidFill>
                <a:latin typeface="Arial MT"/>
                <a:cs typeface="Arial MT"/>
              </a:rPr>
              <a:t>materia</a:t>
            </a:r>
            <a:r>
              <a:rPr spc="19" dirty="0">
                <a:solidFill>
                  <a:schemeClr val="tx1"/>
                </a:solidFill>
                <a:latin typeface="Arial MT"/>
                <a:cs typeface="Arial MT"/>
              </a:rPr>
              <a:t> </a:t>
            </a:r>
            <a:r>
              <a:rPr spc="-19" dirty="0">
                <a:solidFill>
                  <a:schemeClr val="tx1"/>
                </a:solidFill>
                <a:latin typeface="Arial MT"/>
                <a:cs typeface="Arial MT"/>
              </a:rPr>
              <a:t>di:</a:t>
            </a:r>
            <a:endParaRPr dirty="0">
              <a:solidFill>
                <a:schemeClr val="tx1"/>
              </a:solidFill>
              <a:latin typeface="Arial MT"/>
              <a:cs typeface="Arial MT"/>
            </a:endParaRPr>
          </a:p>
          <a:p>
            <a:pPr marL="9525" marR="5239" lvl="1" indent="220980" algn="just">
              <a:lnSpc>
                <a:spcPct val="101099"/>
              </a:lnSpc>
              <a:spcBef>
                <a:spcPts val="1185"/>
              </a:spcBef>
              <a:buClr>
                <a:srgbClr val="323232"/>
              </a:buClr>
              <a:buAutoNum type="alphaLcParenR"/>
              <a:tabLst>
                <a:tab pos="230505" algn="l"/>
              </a:tabLst>
            </a:pPr>
            <a:r>
              <a:rPr dirty="0">
                <a:solidFill>
                  <a:schemeClr val="tx1"/>
                </a:solidFill>
                <a:latin typeface="Arial MT"/>
                <a:cs typeface="Arial MT"/>
              </a:rPr>
              <a:t>amministrazione</a:t>
            </a:r>
            <a:r>
              <a:rPr spc="83" dirty="0">
                <a:solidFill>
                  <a:schemeClr val="tx1"/>
                </a:solidFill>
                <a:latin typeface="Arial MT"/>
                <a:cs typeface="Arial MT"/>
              </a:rPr>
              <a:t> </a:t>
            </a:r>
            <a:r>
              <a:rPr dirty="0">
                <a:solidFill>
                  <a:schemeClr val="tx1"/>
                </a:solidFill>
                <a:latin typeface="Arial MT"/>
                <a:cs typeface="Arial MT"/>
              </a:rPr>
              <a:t>straordinaria</a:t>
            </a:r>
            <a:r>
              <a:rPr spc="83" dirty="0">
                <a:solidFill>
                  <a:schemeClr val="tx1"/>
                </a:solidFill>
                <a:latin typeface="Arial MT"/>
                <a:cs typeface="Arial MT"/>
              </a:rPr>
              <a:t> </a:t>
            </a:r>
            <a:r>
              <a:rPr dirty="0">
                <a:solidFill>
                  <a:schemeClr val="tx1"/>
                </a:solidFill>
                <a:latin typeface="Arial MT"/>
                <a:cs typeface="Arial MT"/>
              </a:rPr>
              <a:t>delle</a:t>
            </a:r>
            <a:r>
              <a:rPr spc="86" dirty="0">
                <a:solidFill>
                  <a:schemeClr val="tx1"/>
                </a:solidFill>
                <a:latin typeface="Arial MT"/>
                <a:cs typeface="Arial MT"/>
              </a:rPr>
              <a:t> </a:t>
            </a:r>
            <a:r>
              <a:rPr dirty="0">
                <a:solidFill>
                  <a:schemeClr val="tx1"/>
                </a:solidFill>
                <a:latin typeface="Arial MT"/>
                <a:cs typeface="Arial MT"/>
              </a:rPr>
              <a:t>grandi</a:t>
            </a:r>
            <a:r>
              <a:rPr spc="83" dirty="0">
                <a:solidFill>
                  <a:schemeClr val="tx1"/>
                </a:solidFill>
                <a:latin typeface="Arial MT"/>
                <a:cs typeface="Arial MT"/>
              </a:rPr>
              <a:t> </a:t>
            </a:r>
            <a:r>
              <a:rPr dirty="0">
                <a:solidFill>
                  <a:schemeClr val="tx1"/>
                </a:solidFill>
                <a:latin typeface="Arial MT"/>
                <a:cs typeface="Arial MT"/>
              </a:rPr>
              <a:t>imprese.</a:t>
            </a:r>
            <a:r>
              <a:rPr spc="75" dirty="0">
                <a:solidFill>
                  <a:schemeClr val="tx1"/>
                </a:solidFill>
                <a:latin typeface="Arial MT"/>
                <a:cs typeface="Arial MT"/>
              </a:rPr>
              <a:t> </a:t>
            </a:r>
            <a:r>
              <a:rPr dirty="0">
                <a:solidFill>
                  <a:schemeClr val="tx1"/>
                </a:solidFill>
                <a:latin typeface="Arial MT"/>
                <a:cs typeface="Arial MT"/>
              </a:rPr>
              <a:t>Se</a:t>
            </a:r>
            <a:r>
              <a:rPr spc="86" dirty="0">
                <a:solidFill>
                  <a:schemeClr val="tx1"/>
                </a:solidFill>
                <a:latin typeface="Arial MT"/>
                <a:cs typeface="Arial MT"/>
              </a:rPr>
              <a:t> </a:t>
            </a:r>
            <a:r>
              <a:rPr dirty="0">
                <a:solidFill>
                  <a:schemeClr val="tx1"/>
                </a:solidFill>
                <a:latin typeface="Arial MT"/>
                <a:cs typeface="Arial MT"/>
              </a:rPr>
              <a:t>la</a:t>
            </a:r>
            <a:r>
              <a:rPr spc="86" dirty="0">
                <a:solidFill>
                  <a:schemeClr val="tx1"/>
                </a:solidFill>
                <a:latin typeface="Arial MT"/>
                <a:cs typeface="Arial MT"/>
              </a:rPr>
              <a:t> </a:t>
            </a:r>
            <a:r>
              <a:rPr dirty="0">
                <a:solidFill>
                  <a:schemeClr val="tx1"/>
                </a:solidFill>
                <a:latin typeface="Arial MT"/>
                <a:cs typeface="Arial MT"/>
              </a:rPr>
              <a:t>crisi</a:t>
            </a:r>
            <a:r>
              <a:rPr spc="83" dirty="0">
                <a:solidFill>
                  <a:schemeClr val="tx1"/>
                </a:solidFill>
                <a:latin typeface="Arial MT"/>
                <a:cs typeface="Arial MT"/>
              </a:rPr>
              <a:t> </a:t>
            </a:r>
            <a:r>
              <a:rPr dirty="0">
                <a:solidFill>
                  <a:schemeClr val="tx1"/>
                </a:solidFill>
                <a:latin typeface="Arial MT"/>
                <a:cs typeface="Arial MT"/>
              </a:rPr>
              <a:t>o</a:t>
            </a:r>
            <a:r>
              <a:rPr spc="79" dirty="0">
                <a:solidFill>
                  <a:schemeClr val="tx1"/>
                </a:solidFill>
                <a:latin typeface="Arial MT"/>
                <a:cs typeface="Arial MT"/>
              </a:rPr>
              <a:t> </a:t>
            </a:r>
            <a:r>
              <a:rPr dirty="0">
                <a:solidFill>
                  <a:schemeClr val="tx1"/>
                </a:solidFill>
                <a:latin typeface="Arial MT"/>
                <a:cs typeface="Arial MT"/>
              </a:rPr>
              <a:t>l'insolvenza</a:t>
            </a:r>
            <a:r>
              <a:rPr spc="83" dirty="0">
                <a:solidFill>
                  <a:schemeClr val="tx1"/>
                </a:solidFill>
                <a:latin typeface="Arial MT"/>
                <a:cs typeface="Arial MT"/>
              </a:rPr>
              <a:t> </a:t>
            </a:r>
            <a:r>
              <a:rPr dirty="0">
                <a:solidFill>
                  <a:schemeClr val="tx1"/>
                </a:solidFill>
                <a:latin typeface="Arial MT"/>
                <a:cs typeface="Arial MT"/>
              </a:rPr>
              <a:t>di</a:t>
            </a:r>
            <a:r>
              <a:rPr spc="83" dirty="0">
                <a:solidFill>
                  <a:schemeClr val="tx1"/>
                </a:solidFill>
                <a:latin typeface="Arial MT"/>
                <a:cs typeface="Arial MT"/>
              </a:rPr>
              <a:t> </a:t>
            </a:r>
            <a:r>
              <a:rPr spc="-8" dirty="0">
                <a:solidFill>
                  <a:schemeClr val="tx1"/>
                </a:solidFill>
                <a:latin typeface="Arial MT"/>
                <a:cs typeface="Arial MT"/>
              </a:rPr>
              <a:t>dette </a:t>
            </a:r>
            <a:r>
              <a:rPr dirty="0">
                <a:solidFill>
                  <a:schemeClr val="tx1"/>
                </a:solidFill>
                <a:latin typeface="Arial MT"/>
                <a:cs typeface="Arial MT"/>
              </a:rPr>
              <a:t>imprese</a:t>
            </a:r>
            <a:r>
              <a:rPr spc="176" dirty="0">
                <a:solidFill>
                  <a:schemeClr val="tx1"/>
                </a:solidFill>
                <a:latin typeface="Arial MT"/>
                <a:cs typeface="Arial MT"/>
              </a:rPr>
              <a:t> </a:t>
            </a:r>
            <a:r>
              <a:rPr dirty="0">
                <a:solidFill>
                  <a:schemeClr val="tx1"/>
                </a:solidFill>
                <a:latin typeface="Arial MT"/>
                <a:cs typeface="Arial MT"/>
              </a:rPr>
              <a:t>non</a:t>
            </a:r>
            <a:r>
              <a:rPr spc="180" dirty="0">
                <a:solidFill>
                  <a:schemeClr val="tx1"/>
                </a:solidFill>
                <a:latin typeface="Arial MT"/>
                <a:cs typeface="Arial MT"/>
              </a:rPr>
              <a:t> </a:t>
            </a:r>
            <a:r>
              <a:rPr dirty="0">
                <a:solidFill>
                  <a:schemeClr val="tx1"/>
                </a:solidFill>
                <a:latin typeface="Arial MT"/>
                <a:cs typeface="Arial MT"/>
              </a:rPr>
              <a:t>sono</a:t>
            </a:r>
            <a:r>
              <a:rPr spc="180" dirty="0">
                <a:solidFill>
                  <a:schemeClr val="tx1"/>
                </a:solidFill>
                <a:latin typeface="Arial MT"/>
                <a:cs typeface="Arial MT"/>
              </a:rPr>
              <a:t> </a:t>
            </a:r>
            <a:r>
              <a:rPr dirty="0">
                <a:solidFill>
                  <a:schemeClr val="tx1"/>
                </a:solidFill>
                <a:latin typeface="Arial MT"/>
                <a:cs typeface="Arial MT"/>
              </a:rPr>
              <a:t>disciplinate</a:t>
            </a:r>
            <a:r>
              <a:rPr spc="180" dirty="0">
                <a:solidFill>
                  <a:schemeClr val="tx1"/>
                </a:solidFill>
                <a:latin typeface="Arial MT"/>
                <a:cs typeface="Arial MT"/>
              </a:rPr>
              <a:t> </a:t>
            </a:r>
            <a:r>
              <a:rPr dirty="0">
                <a:solidFill>
                  <a:schemeClr val="tx1"/>
                </a:solidFill>
                <a:latin typeface="Arial MT"/>
                <a:cs typeface="Arial MT"/>
              </a:rPr>
              <a:t>in</a:t>
            </a:r>
            <a:r>
              <a:rPr spc="180" dirty="0">
                <a:solidFill>
                  <a:schemeClr val="tx1"/>
                </a:solidFill>
                <a:latin typeface="Arial MT"/>
                <a:cs typeface="Arial MT"/>
              </a:rPr>
              <a:t> </a:t>
            </a:r>
            <a:r>
              <a:rPr dirty="0">
                <a:solidFill>
                  <a:schemeClr val="tx1"/>
                </a:solidFill>
                <a:latin typeface="Arial MT"/>
                <a:cs typeface="Arial MT"/>
              </a:rPr>
              <a:t>via</a:t>
            </a:r>
            <a:r>
              <a:rPr spc="180" dirty="0">
                <a:solidFill>
                  <a:schemeClr val="tx1"/>
                </a:solidFill>
                <a:latin typeface="Arial MT"/>
                <a:cs typeface="Arial MT"/>
              </a:rPr>
              <a:t> </a:t>
            </a:r>
            <a:r>
              <a:rPr dirty="0">
                <a:solidFill>
                  <a:schemeClr val="tx1"/>
                </a:solidFill>
                <a:latin typeface="Arial MT"/>
                <a:cs typeface="Arial MT"/>
              </a:rPr>
              <a:t>esclusiva,</a:t>
            </a:r>
            <a:r>
              <a:rPr spc="169" dirty="0">
                <a:solidFill>
                  <a:schemeClr val="tx1"/>
                </a:solidFill>
                <a:latin typeface="Arial MT"/>
                <a:cs typeface="Arial MT"/>
              </a:rPr>
              <a:t> </a:t>
            </a:r>
            <a:r>
              <a:rPr dirty="0">
                <a:solidFill>
                  <a:schemeClr val="tx1"/>
                </a:solidFill>
                <a:latin typeface="Arial MT"/>
                <a:cs typeface="Arial MT"/>
              </a:rPr>
              <a:t>restano</a:t>
            </a:r>
            <a:r>
              <a:rPr spc="180" dirty="0">
                <a:solidFill>
                  <a:schemeClr val="tx1"/>
                </a:solidFill>
                <a:latin typeface="Arial MT"/>
                <a:cs typeface="Arial MT"/>
              </a:rPr>
              <a:t> </a:t>
            </a:r>
            <a:r>
              <a:rPr dirty="0">
                <a:solidFill>
                  <a:schemeClr val="tx1"/>
                </a:solidFill>
                <a:latin typeface="Arial MT"/>
                <a:cs typeface="Arial MT"/>
              </a:rPr>
              <a:t>applicabili</a:t>
            </a:r>
            <a:r>
              <a:rPr spc="180" dirty="0">
                <a:solidFill>
                  <a:schemeClr val="tx1"/>
                </a:solidFill>
                <a:latin typeface="Arial MT"/>
                <a:cs typeface="Arial MT"/>
              </a:rPr>
              <a:t> </a:t>
            </a:r>
            <a:r>
              <a:rPr dirty="0">
                <a:solidFill>
                  <a:schemeClr val="tx1"/>
                </a:solidFill>
                <a:latin typeface="Arial MT"/>
                <a:cs typeface="Arial MT"/>
              </a:rPr>
              <a:t>anche</a:t>
            </a:r>
            <a:r>
              <a:rPr spc="180" dirty="0">
                <a:solidFill>
                  <a:schemeClr val="tx1"/>
                </a:solidFill>
                <a:latin typeface="Arial MT"/>
                <a:cs typeface="Arial MT"/>
              </a:rPr>
              <a:t> </a:t>
            </a:r>
            <a:r>
              <a:rPr dirty="0">
                <a:solidFill>
                  <a:schemeClr val="tx1"/>
                </a:solidFill>
                <a:latin typeface="Arial MT"/>
                <a:cs typeface="Arial MT"/>
              </a:rPr>
              <a:t>le</a:t>
            </a:r>
            <a:r>
              <a:rPr spc="176" dirty="0">
                <a:solidFill>
                  <a:schemeClr val="tx1"/>
                </a:solidFill>
                <a:latin typeface="Arial MT"/>
                <a:cs typeface="Arial MT"/>
              </a:rPr>
              <a:t> </a:t>
            </a:r>
            <a:r>
              <a:rPr spc="-8" dirty="0">
                <a:solidFill>
                  <a:schemeClr val="tx1"/>
                </a:solidFill>
                <a:latin typeface="Arial MT"/>
                <a:cs typeface="Arial MT"/>
              </a:rPr>
              <a:t>procedure </a:t>
            </a:r>
            <a:r>
              <a:rPr dirty="0">
                <a:solidFill>
                  <a:schemeClr val="tx1"/>
                </a:solidFill>
                <a:latin typeface="Arial MT"/>
                <a:cs typeface="Arial MT"/>
              </a:rPr>
              <a:t>ordinarie</a:t>
            </a:r>
            <a:r>
              <a:rPr spc="26" dirty="0">
                <a:solidFill>
                  <a:schemeClr val="tx1"/>
                </a:solidFill>
                <a:latin typeface="Arial MT"/>
                <a:cs typeface="Arial MT"/>
              </a:rPr>
              <a:t> </a:t>
            </a:r>
            <a:r>
              <a:rPr dirty="0">
                <a:solidFill>
                  <a:schemeClr val="tx1"/>
                </a:solidFill>
                <a:latin typeface="Arial MT"/>
                <a:cs typeface="Arial MT"/>
              </a:rPr>
              <a:t>regolate</a:t>
            </a:r>
            <a:r>
              <a:rPr spc="26" dirty="0">
                <a:solidFill>
                  <a:schemeClr val="tx1"/>
                </a:solidFill>
                <a:latin typeface="Arial MT"/>
                <a:cs typeface="Arial MT"/>
              </a:rPr>
              <a:t> </a:t>
            </a:r>
            <a:r>
              <a:rPr dirty="0">
                <a:solidFill>
                  <a:schemeClr val="tx1"/>
                </a:solidFill>
                <a:latin typeface="Arial MT"/>
                <a:cs typeface="Arial MT"/>
              </a:rPr>
              <a:t>dal</a:t>
            </a:r>
            <a:r>
              <a:rPr spc="26" dirty="0">
                <a:solidFill>
                  <a:schemeClr val="tx1"/>
                </a:solidFill>
                <a:latin typeface="Arial MT"/>
                <a:cs typeface="Arial MT"/>
              </a:rPr>
              <a:t> </a:t>
            </a:r>
            <a:r>
              <a:rPr dirty="0">
                <a:solidFill>
                  <a:schemeClr val="tx1"/>
                </a:solidFill>
                <a:latin typeface="Arial MT"/>
                <a:cs typeface="Arial MT"/>
              </a:rPr>
              <a:t>presente</a:t>
            </a:r>
            <a:r>
              <a:rPr spc="26" dirty="0">
                <a:solidFill>
                  <a:schemeClr val="tx1"/>
                </a:solidFill>
                <a:latin typeface="Arial MT"/>
                <a:cs typeface="Arial MT"/>
              </a:rPr>
              <a:t> </a:t>
            </a:r>
            <a:r>
              <a:rPr spc="-8" dirty="0">
                <a:solidFill>
                  <a:schemeClr val="tx1"/>
                </a:solidFill>
                <a:latin typeface="Arial MT"/>
                <a:cs typeface="Arial MT"/>
              </a:rPr>
              <a:t>codice;</a:t>
            </a:r>
            <a:endParaRPr dirty="0">
              <a:solidFill>
                <a:schemeClr val="tx1"/>
              </a:solidFill>
              <a:latin typeface="Arial MT"/>
              <a:cs typeface="Arial MT"/>
            </a:endParaRPr>
          </a:p>
          <a:p>
            <a:pPr marL="223361" lvl="1" indent="-213836">
              <a:lnSpc>
                <a:spcPct val="100000"/>
              </a:lnSpc>
              <a:spcBef>
                <a:spcPts val="1136"/>
              </a:spcBef>
              <a:buClr>
                <a:srgbClr val="323232"/>
              </a:buClr>
              <a:buAutoNum type="alphaLcParenR"/>
              <a:tabLst>
                <a:tab pos="223361" algn="l"/>
              </a:tabLst>
            </a:pPr>
            <a:r>
              <a:rPr dirty="0">
                <a:solidFill>
                  <a:schemeClr val="tx1"/>
                </a:solidFill>
                <a:latin typeface="Arial MT"/>
                <a:cs typeface="Arial MT"/>
              </a:rPr>
              <a:t>liquidazione</a:t>
            </a:r>
            <a:r>
              <a:rPr spc="26" dirty="0">
                <a:solidFill>
                  <a:schemeClr val="tx1"/>
                </a:solidFill>
                <a:latin typeface="Arial MT"/>
                <a:cs typeface="Arial MT"/>
              </a:rPr>
              <a:t> </a:t>
            </a:r>
            <a:r>
              <a:rPr dirty="0">
                <a:solidFill>
                  <a:schemeClr val="tx1"/>
                </a:solidFill>
                <a:latin typeface="Arial MT"/>
                <a:cs typeface="Arial MT"/>
              </a:rPr>
              <a:t>coatta</a:t>
            </a:r>
            <a:r>
              <a:rPr spc="34" dirty="0">
                <a:solidFill>
                  <a:schemeClr val="tx1"/>
                </a:solidFill>
                <a:latin typeface="Arial MT"/>
                <a:cs typeface="Arial MT"/>
              </a:rPr>
              <a:t> </a:t>
            </a:r>
            <a:r>
              <a:rPr dirty="0">
                <a:solidFill>
                  <a:schemeClr val="tx1"/>
                </a:solidFill>
                <a:latin typeface="Arial MT"/>
                <a:cs typeface="Arial MT"/>
              </a:rPr>
              <a:t>amministrativa</a:t>
            </a:r>
            <a:r>
              <a:rPr spc="34" dirty="0">
                <a:solidFill>
                  <a:schemeClr val="tx1"/>
                </a:solidFill>
                <a:latin typeface="Arial MT"/>
                <a:cs typeface="Arial MT"/>
              </a:rPr>
              <a:t> </a:t>
            </a:r>
            <a:r>
              <a:rPr dirty="0">
                <a:solidFill>
                  <a:schemeClr val="tx1"/>
                </a:solidFill>
                <a:latin typeface="Arial MT"/>
                <a:cs typeface="Arial MT"/>
              </a:rPr>
              <a:t>ai</a:t>
            </a:r>
            <a:r>
              <a:rPr spc="34" dirty="0">
                <a:solidFill>
                  <a:schemeClr val="tx1"/>
                </a:solidFill>
                <a:latin typeface="Arial MT"/>
                <a:cs typeface="Arial MT"/>
              </a:rPr>
              <a:t> </a:t>
            </a:r>
            <a:r>
              <a:rPr dirty="0">
                <a:solidFill>
                  <a:schemeClr val="tx1"/>
                </a:solidFill>
                <a:latin typeface="Arial MT"/>
                <a:cs typeface="Arial MT"/>
              </a:rPr>
              <a:t>sensi</a:t>
            </a:r>
            <a:r>
              <a:rPr spc="30" dirty="0">
                <a:solidFill>
                  <a:schemeClr val="tx1"/>
                </a:solidFill>
                <a:latin typeface="Arial MT"/>
                <a:cs typeface="Arial MT"/>
              </a:rPr>
              <a:t> </a:t>
            </a:r>
            <a:r>
              <a:rPr dirty="0">
                <a:solidFill>
                  <a:schemeClr val="tx1"/>
                </a:solidFill>
                <a:latin typeface="Arial MT"/>
                <a:cs typeface="Arial MT"/>
              </a:rPr>
              <a:t>dell'articolo</a:t>
            </a:r>
            <a:r>
              <a:rPr spc="38" dirty="0">
                <a:solidFill>
                  <a:schemeClr val="tx1"/>
                </a:solidFill>
                <a:latin typeface="Arial MT"/>
                <a:cs typeface="Arial MT"/>
              </a:rPr>
              <a:t> </a:t>
            </a:r>
            <a:r>
              <a:rPr spc="-15" dirty="0">
                <a:solidFill>
                  <a:schemeClr val="tx1"/>
                </a:solidFill>
                <a:latin typeface="Arial MT"/>
                <a:cs typeface="Arial MT"/>
              </a:rPr>
              <a:t>293.</a:t>
            </a:r>
            <a:endParaRPr dirty="0">
              <a:solidFill>
                <a:schemeClr val="tx1"/>
              </a:solidFill>
              <a:latin typeface="Arial MT"/>
              <a:cs typeface="Arial MT"/>
            </a:endParaRPr>
          </a:p>
          <a:p>
            <a:pPr marL="9525" marR="5715">
              <a:lnSpc>
                <a:spcPct val="100000"/>
              </a:lnSpc>
              <a:spcBef>
                <a:spcPts val="1223"/>
              </a:spcBef>
            </a:pPr>
            <a:r>
              <a:rPr dirty="0">
                <a:solidFill>
                  <a:schemeClr val="tx1"/>
                </a:solidFill>
                <a:latin typeface="Arial MT"/>
                <a:cs typeface="Arial MT"/>
              </a:rPr>
              <a:t>3.</a:t>
            </a:r>
            <a:r>
              <a:rPr spc="60" dirty="0">
                <a:solidFill>
                  <a:schemeClr val="tx1"/>
                </a:solidFill>
                <a:latin typeface="Arial MT"/>
                <a:cs typeface="Arial MT"/>
              </a:rPr>
              <a:t> </a:t>
            </a:r>
            <a:r>
              <a:rPr dirty="0">
                <a:solidFill>
                  <a:schemeClr val="tx1"/>
                </a:solidFill>
                <a:latin typeface="Arial MT"/>
                <a:cs typeface="Arial MT"/>
              </a:rPr>
              <a:t>Sono</a:t>
            </a:r>
            <a:r>
              <a:rPr spc="68" dirty="0">
                <a:solidFill>
                  <a:schemeClr val="tx1"/>
                </a:solidFill>
                <a:latin typeface="Arial MT"/>
                <a:cs typeface="Arial MT"/>
              </a:rPr>
              <a:t> </a:t>
            </a:r>
            <a:r>
              <a:rPr dirty="0">
                <a:solidFill>
                  <a:schemeClr val="tx1"/>
                </a:solidFill>
                <a:latin typeface="Arial MT"/>
                <a:cs typeface="Arial MT"/>
              </a:rPr>
              <a:t>fatte</a:t>
            </a:r>
            <a:r>
              <a:rPr spc="60" dirty="0">
                <a:solidFill>
                  <a:schemeClr val="tx1"/>
                </a:solidFill>
                <a:latin typeface="Arial MT"/>
                <a:cs typeface="Arial MT"/>
              </a:rPr>
              <a:t> </a:t>
            </a:r>
            <a:r>
              <a:rPr dirty="0">
                <a:solidFill>
                  <a:schemeClr val="tx1"/>
                </a:solidFill>
                <a:latin typeface="Arial MT"/>
                <a:cs typeface="Arial MT"/>
              </a:rPr>
              <a:t>salve</a:t>
            </a:r>
            <a:r>
              <a:rPr spc="68" dirty="0">
                <a:solidFill>
                  <a:schemeClr val="tx1"/>
                </a:solidFill>
                <a:latin typeface="Arial MT"/>
                <a:cs typeface="Arial MT"/>
              </a:rPr>
              <a:t> </a:t>
            </a:r>
            <a:r>
              <a:rPr dirty="0">
                <a:solidFill>
                  <a:schemeClr val="tx1"/>
                </a:solidFill>
                <a:latin typeface="Arial MT"/>
                <a:cs typeface="Arial MT"/>
              </a:rPr>
              <a:t>le</a:t>
            </a:r>
            <a:r>
              <a:rPr spc="68" dirty="0">
                <a:solidFill>
                  <a:schemeClr val="tx1"/>
                </a:solidFill>
                <a:latin typeface="Arial MT"/>
                <a:cs typeface="Arial MT"/>
              </a:rPr>
              <a:t> </a:t>
            </a:r>
            <a:r>
              <a:rPr dirty="0">
                <a:solidFill>
                  <a:schemeClr val="tx1"/>
                </a:solidFill>
                <a:latin typeface="Arial MT"/>
                <a:cs typeface="Arial MT"/>
              </a:rPr>
              <a:t>disposizioni</a:t>
            </a:r>
            <a:r>
              <a:rPr spc="68" dirty="0">
                <a:solidFill>
                  <a:schemeClr val="tx1"/>
                </a:solidFill>
                <a:latin typeface="Arial MT"/>
                <a:cs typeface="Arial MT"/>
              </a:rPr>
              <a:t> </a:t>
            </a:r>
            <a:r>
              <a:rPr dirty="0">
                <a:solidFill>
                  <a:schemeClr val="tx1"/>
                </a:solidFill>
                <a:latin typeface="Arial MT"/>
                <a:cs typeface="Arial MT"/>
              </a:rPr>
              <a:t>delle</a:t>
            </a:r>
            <a:r>
              <a:rPr spc="68" dirty="0">
                <a:solidFill>
                  <a:schemeClr val="tx1"/>
                </a:solidFill>
                <a:latin typeface="Arial MT"/>
                <a:cs typeface="Arial MT"/>
              </a:rPr>
              <a:t> </a:t>
            </a:r>
            <a:r>
              <a:rPr dirty="0">
                <a:solidFill>
                  <a:schemeClr val="tx1"/>
                </a:solidFill>
                <a:latin typeface="Arial MT"/>
                <a:cs typeface="Arial MT"/>
              </a:rPr>
              <a:t>leggi</a:t>
            </a:r>
            <a:r>
              <a:rPr spc="64" dirty="0">
                <a:solidFill>
                  <a:schemeClr val="tx1"/>
                </a:solidFill>
                <a:latin typeface="Arial MT"/>
                <a:cs typeface="Arial MT"/>
              </a:rPr>
              <a:t> </a:t>
            </a:r>
            <a:r>
              <a:rPr dirty="0">
                <a:solidFill>
                  <a:schemeClr val="tx1"/>
                </a:solidFill>
                <a:latin typeface="Arial MT"/>
                <a:cs typeface="Arial MT"/>
              </a:rPr>
              <a:t>speciali</a:t>
            </a:r>
            <a:r>
              <a:rPr spc="64" dirty="0">
                <a:solidFill>
                  <a:schemeClr val="tx1"/>
                </a:solidFill>
                <a:latin typeface="Arial MT"/>
                <a:cs typeface="Arial MT"/>
              </a:rPr>
              <a:t> </a:t>
            </a:r>
            <a:r>
              <a:rPr dirty="0">
                <a:solidFill>
                  <a:schemeClr val="tx1"/>
                </a:solidFill>
                <a:latin typeface="Arial MT"/>
                <a:cs typeface="Arial MT"/>
              </a:rPr>
              <a:t>in</a:t>
            </a:r>
            <a:r>
              <a:rPr spc="68" dirty="0">
                <a:solidFill>
                  <a:schemeClr val="tx1"/>
                </a:solidFill>
                <a:latin typeface="Arial MT"/>
                <a:cs typeface="Arial MT"/>
              </a:rPr>
              <a:t> </a:t>
            </a:r>
            <a:r>
              <a:rPr dirty="0">
                <a:solidFill>
                  <a:schemeClr val="tx1"/>
                </a:solidFill>
                <a:latin typeface="Arial MT"/>
                <a:cs typeface="Arial MT"/>
              </a:rPr>
              <a:t>materia</a:t>
            </a:r>
            <a:r>
              <a:rPr spc="71" dirty="0">
                <a:solidFill>
                  <a:schemeClr val="tx1"/>
                </a:solidFill>
                <a:latin typeface="Arial MT"/>
                <a:cs typeface="Arial MT"/>
              </a:rPr>
              <a:t> </a:t>
            </a:r>
            <a:r>
              <a:rPr dirty="0">
                <a:solidFill>
                  <a:schemeClr val="tx1"/>
                </a:solidFill>
                <a:latin typeface="Arial MT"/>
                <a:cs typeface="Arial MT"/>
              </a:rPr>
              <a:t>di</a:t>
            </a:r>
            <a:r>
              <a:rPr spc="64" dirty="0">
                <a:solidFill>
                  <a:schemeClr val="tx1"/>
                </a:solidFill>
                <a:latin typeface="Arial MT"/>
                <a:cs typeface="Arial MT"/>
              </a:rPr>
              <a:t> </a:t>
            </a:r>
            <a:r>
              <a:rPr dirty="0">
                <a:solidFill>
                  <a:schemeClr val="tx1"/>
                </a:solidFill>
                <a:latin typeface="Arial MT"/>
                <a:cs typeface="Arial MT"/>
              </a:rPr>
              <a:t>crisi</a:t>
            </a:r>
            <a:r>
              <a:rPr spc="64" dirty="0">
                <a:solidFill>
                  <a:schemeClr val="tx1"/>
                </a:solidFill>
                <a:latin typeface="Arial MT"/>
                <a:cs typeface="Arial MT"/>
              </a:rPr>
              <a:t> </a:t>
            </a:r>
            <a:r>
              <a:rPr dirty="0">
                <a:solidFill>
                  <a:schemeClr val="tx1"/>
                </a:solidFill>
                <a:latin typeface="Arial MT"/>
                <a:cs typeface="Arial MT"/>
              </a:rPr>
              <a:t>di</a:t>
            </a:r>
            <a:r>
              <a:rPr spc="64" dirty="0">
                <a:solidFill>
                  <a:schemeClr val="tx1"/>
                </a:solidFill>
                <a:latin typeface="Arial MT"/>
                <a:cs typeface="Arial MT"/>
              </a:rPr>
              <a:t> </a:t>
            </a:r>
            <a:r>
              <a:rPr dirty="0">
                <a:solidFill>
                  <a:schemeClr val="tx1"/>
                </a:solidFill>
                <a:latin typeface="Arial MT"/>
                <a:cs typeface="Arial MT"/>
              </a:rPr>
              <a:t>impresa</a:t>
            </a:r>
            <a:r>
              <a:rPr spc="68" dirty="0">
                <a:solidFill>
                  <a:schemeClr val="tx1"/>
                </a:solidFill>
                <a:latin typeface="Arial MT"/>
                <a:cs typeface="Arial MT"/>
              </a:rPr>
              <a:t> </a:t>
            </a:r>
            <a:r>
              <a:rPr spc="-8" dirty="0">
                <a:solidFill>
                  <a:schemeClr val="tx1"/>
                </a:solidFill>
                <a:latin typeface="Arial MT"/>
                <a:cs typeface="Arial MT"/>
              </a:rPr>
              <a:t>delle </a:t>
            </a:r>
            <a:r>
              <a:rPr dirty="0">
                <a:solidFill>
                  <a:schemeClr val="tx1"/>
                </a:solidFill>
                <a:latin typeface="Arial MT"/>
                <a:cs typeface="Arial MT"/>
              </a:rPr>
              <a:t>società</a:t>
            </a:r>
            <a:r>
              <a:rPr spc="15" dirty="0">
                <a:solidFill>
                  <a:schemeClr val="tx1"/>
                </a:solidFill>
                <a:latin typeface="Arial MT"/>
                <a:cs typeface="Arial MT"/>
              </a:rPr>
              <a:t> </a:t>
            </a:r>
            <a:r>
              <a:rPr dirty="0" err="1">
                <a:solidFill>
                  <a:schemeClr val="tx1"/>
                </a:solidFill>
                <a:latin typeface="Arial MT"/>
                <a:cs typeface="Arial MT"/>
              </a:rPr>
              <a:t>pubbliche</a:t>
            </a:r>
            <a:r>
              <a:rPr spc="19" dirty="0">
                <a:solidFill>
                  <a:schemeClr val="tx1"/>
                </a:solidFill>
                <a:latin typeface="Arial MT"/>
                <a:cs typeface="Arial MT"/>
              </a:rPr>
              <a:t> </a:t>
            </a:r>
            <a:r>
              <a:rPr sz="1050" dirty="0">
                <a:latin typeface="Arial MT"/>
                <a:cs typeface="Arial MT"/>
              </a:rPr>
              <a:t>14,</a:t>
            </a:r>
            <a:r>
              <a:rPr sz="1050" spc="15" dirty="0">
                <a:latin typeface="Arial MT"/>
                <a:cs typeface="Arial MT"/>
              </a:rPr>
              <a:t> </a:t>
            </a:r>
            <a:r>
              <a:rPr sz="1050" dirty="0">
                <a:latin typeface="Arial MT"/>
                <a:cs typeface="Arial MT"/>
              </a:rPr>
              <a:t>1</a:t>
            </a:r>
            <a:r>
              <a:rPr sz="1050" dirty="0">
                <a:latin typeface="Georgia"/>
                <a:cs typeface="Georgia"/>
              </a:rPr>
              <a:t>°</a:t>
            </a:r>
            <a:r>
              <a:rPr sz="1050" spc="53" dirty="0">
                <a:latin typeface="Georgia"/>
                <a:cs typeface="Georgia"/>
              </a:rPr>
              <a:t> </a:t>
            </a:r>
            <a:r>
              <a:rPr sz="1050" dirty="0">
                <a:latin typeface="Arial MT"/>
                <a:cs typeface="Arial MT"/>
              </a:rPr>
              <a:t>co.,</a:t>
            </a:r>
            <a:r>
              <a:rPr sz="1050" spc="11" dirty="0">
                <a:latin typeface="Arial MT"/>
                <a:cs typeface="Arial MT"/>
              </a:rPr>
              <a:t> </a:t>
            </a:r>
            <a:r>
              <a:rPr sz="1050" dirty="0">
                <a:latin typeface="Arial MT"/>
                <a:cs typeface="Arial MT"/>
              </a:rPr>
              <a:t>d.lgs.</a:t>
            </a:r>
            <a:r>
              <a:rPr sz="1050" spc="15" dirty="0">
                <a:latin typeface="Arial MT"/>
                <a:cs typeface="Arial MT"/>
              </a:rPr>
              <a:t> </a:t>
            </a:r>
            <a:r>
              <a:rPr sz="1050" spc="-8" dirty="0">
                <a:latin typeface="Arial MT"/>
                <a:cs typeface="Arial MT"/>
              </a:rPr>
              <a:t>175/2016)</a:t>
            </a:r>
            <a:r>
              <a:rPr sz="1425" spc="-8" dirty="0">
                <a:solidFill>
                  <a:srgbClr val="323232"/>
                </a:solidFill>
                <a:latin typeface="Arial MT"/>
                <a:cs typeface="Arial MT"/>
              </a:rPr>
              <a:t>.</a:t>
            </a:r>
            <a:endParaRPr sz="1425" dirty="0">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08685" y="620688"/>
            <a:ext cx="7326630" cy="1129665"/>
            <a:chOff x="435863" y="51815"/>
            <a:chExt cx="9768840" cy="1506220"/>
          </a:xfrm>
        </p:grpSpPr>
        <p:pic>
          <p:nvPicPr>
            <p:cNvPr id="3" name="object 3"/>
            <p:cNvPicPr/>
            <p:nvPr/>
          </p:nvPicPr>
          <p:blipFill>
            <a:blip r:embed="rId2" cstate="print"/>
            <a:stretch>
              <a:fillRect/>
            </a:stretch>
          </p:blipFill>
          <p:spPr>
            <a:xfrm>
              <a:off x="435863" y="51815"/>
              <a:ext cx="9741408" cy="1008888"/>
            </a:xfrm>
            <a:prstGeom prst="rect">
              <a:avLst/>
            </a:prstGeom>
          </p:spPr>
        </p:pic>
        <p:pic>
          <p:nvPicPr>
            <p:cNvPr id="4" name="object 4"/>
            <p:cNvPicPr/>
            <p:nvPr/>
          </p:nvPicPr>
          <p:blipFill>
            <a:blip r:embed="rId3" cstate="print"/>
            <a:stretch>
              <a:fillRect/>
            </a:stretch>
          </p:blipFill>
          <p:spPr>
            <a:xfrm>
              <a:off x="435863" y="548639"/>
              <a:ext cx="7635240" cy="1008888"/>
            </a:xfrm>
            <a:prstGeom prst="rect">
              <a:avLst/>
            </a:prstGeom>
          </p:spPr>
        </p:pic>
        <p:pic>
          <p:nvPicPr>
            <p:cNvPr id="5" name="object 5"/>
            <p:cNvPicPr/>
            <p:nvPr/>
          </p:nvPicPr>
          <p:blipFill>
            <a:blip r:embed="rId4" cstate="print"/>
            <a:stretch>
              <a:fillRect/>
            </a:stretch>
          </p:blipFill>
          <p:spPr>
            <a:xfrm>
              <a:off x="7470647" y="548639"/>
              <a:ext cx="752855" cy="1008888"/>
            </a:xfrm>
            <a:prstGeom prst="rect">
              <a:avLst/>
            </a:prstGeom>
          </p:spPr>
        </p:pic>
        <p:pic>
          <p:nvPicPr>
            <p:cNvPr id="6" name="object 6"/>
            <p:cNvPicPr/>
            <p:nvPr/>
          </p:nvPicPr>
          <p:blipFill>
            <a:blip r:embed="rId5" cstate="print"/>
            <a:stretch>
              <a:fillRect/>
            </a:stretch>
          </p:blipFill>
          <p:spPr>
            <a:xfrm>
              <a:off x="7751063" y="548639"/>
              <a:ext cx="2453639" cy="1008888"/>
            </a:xfrm>
            <a:prstGeom prst="rect">
              <a:avLst/>
            </a:prstGeom>
          </p:spPr>
        </p:pic>
      </p:grpSp>
      <p:sp>
        <p:nvSpPr>
          <p:cNvPr id="8" name="object 8"/>
          <p:cNvSpPr txBox="1"/>
          <p:nvPr/>
        </p:nvSpPr>
        <p:spPr>
          <a:xfrm>
            <a:off x="528379" y="2020442"/>
            <a:ext cx="7007543" cy="2728311"/>
          </a:xfrm>
          <a:prstGeom prst="rect">
            <a:avLst/>
          </a:prstGeom>
        </p:spPr>
        <p:txBody>
          <a:bodyPr vert="horz" wrap="square" lIns="0" tIns="9525" rIns="0" bIns="0" rtlCol="0">
            <a:spAutoFit/>
          </a:bodyPr>
          <a:lstStyle/>
          <a:p>
            <a:pPr marL="247650" indent="-238125">
              <a:lnSpc>
                <a:spcPct val="100000"/>
              </a:lnSpc>
              <a:spcBef>
                <a:spcPts val="75"/>
              </a:spcBef>
              <a:buAutoNum type="romanLcPeriod" startAt="5"/>
              <a:tabLst>
                <a:tab pos="247650" algn="l"/>
              </a:tabLst>
            </a:pPr>
            <a:r>
              <a:rPr sz="2000" b="1" dirty="0">
                <a:solidFill>
                  <a:schemeClr val="tx1"/>
                </a:solidFill>
                <a:latin typeface="Arial"/>
                <a:cs typeface="Arial"/>
              </a:rPr>
              <a:t>artt. 1,</a:t>
            </a:r>
            <a:r>
              <a:rPr sz="2000" b="1" spc="4" dirty="0">
                <a:solidFill>
                  <a:schemeClr val="tx1"/>
                </a:solidFill>
                <a:latin typeface="Arial"/>
                <a:cs typeface="Arial"/>
              </a:rPr>
              <a:t> </a:t>
            </a:r>
            <a:r>
              <a:rPr sz="2000" b="1" dirty="0">
                <a:solidFill>
                  <a:schemeClr val="tx1"/>
                </a:solidFill>
                <a:latin typeface="Arial"/>
                <a:cs typeface="Arial"/>
              </a:rPr>
              <a:t>2,</a:t>
            </a:r>
            <a:r>
              <a:rPr sz="2000" b="1" spc="4" dirty="0">
                <a:solidFill>
                  <a:schemeClr val="tx1"/>
                </a:solidFill>
                <a:latin typeface="Arial"/>
                <a:cs typeface="Arial"/>
              </a:rPr>
              <a:t> </a:t>
            </a:r>
            <a:r>
              <a:rPr sz="2000" b="1" dirty="0">
                <a:solidFill>
                  <a:schemeClr val="tx1"/>
                </a:solidFill>
                <a:latin typeface="Arial"/>
                <a:cs typeface="Arial"/>
              </a:rPr>
              <a:t>121, 84</a:t>
            </a:r>
            <a:r>
              <a:rPr sz="2000" b="1" spc="8" dirty="0">
                <a:solidFill>
                  <a:schemeClr val="tx1"/>
                </a:solidFill>
                <a:latin typeface="Arial"/>
                <a:cs typeface="Arial"/>
              </a:rPr>
              <a:t> </a:t>
            </a:r>
            <a:r>
              <a:rPr sz="2000" b="1" spc="-15" dirty="0">
                <a:solidFill>
                  <a:schemeClr val="tx1"/>
                </a:solidFill>
                <a:latin typeface="Arial"/>
                <a:cs typeface="Arial"/>
              </a:rPr>
              <a:t>CCII</a:t>
            </a:r>
            <a:endParaRPr sz="2000" dirty="0">
              <a:solidFill>
                <a:schemeClr val="tx1"/>
              </a:solidFill>
              <a:latin typeface="Arial"/>
              <a:cs typeface="Arial"/>
            </a:endParaRPr>
          </a:p>
          <a:p>
            <a:pPr marL="9525">
              <a:lnSpc>
                <a:spcPct val="100000"/>
              </a:lnSpc>
              <a:spcBef>
                <a:spcPts val="1583"/>
              </a:spcBef>
            </a:pPr>
            <a:r>
              <a:rPr sz="2000" dirty="0">
                <a:solidFill>
                  <a:schemeClr val="tx1"/>
                </a:solidFill>
                <a:latin typeface="Arial MT"/>
                <a:cs typeface="Arial MT"/>
              </a:rPr>
              <a:t>Sono soggetti</a:t>
            </a:r>
            <a:r>
              <a:rPr sz="2000" spc="8" dirty="0">
                <a:solidFill>
                  <a:schemeClr val="tx1"/>
                </a:solidFill>
                <a:latin typeface="Arial MT"/>
                <a:cs typeface="Arial MT"/>
              </a:rPr>
              <a:t> </a:t>
            </a:r>
            <a:r>
              <a:rPr sz="2000" dirty="0">
                <a:solidFill>
                  <a:schemeClr val="tx1"/>
                </a:solidFill>
                <a:latin typeface="Arial MT"/>
                <a:cs typeface="Arial MT"/>
              </a:rPr>
              <a:t>alla liquidazione</a:t>
            </a:r>
            <a:r>
              <a:rPr sz="2000" spc="8" dirty="0">
                <a:solidFill>
                  <a:schemeClr val="tx1"/>
                </a:solidFill>
                <a:latin typeface="Arial MT"/>
                <a:cs typeface="Arial MT"/>
              </a:rPr>
              <a:t> </a:t>
            </a:r>
            <a:r>
              <a:rPr sz="2000" dirty="0">
                <a:solidFill>
                  <a:schemeClr val="tx1"/>
                </a:solidFill>
                <a:latin typeface="Arial MT"/>
                <a:cs typeface="Arial MT"/>
              </a:rPr>
              <a:t>giudiziale</a:t>
            </a:r>
            <a:r>
              <a:rPr sz="2000" spc="-4" dirty="0">
                <a:solidFill>
                  <a:schemeClr val="tx1"/>
                </a:solidFill>
                <a:latin typeface="Arial MT"/>
                <a:cs typeface="Arial MT"/>
              </a:rPr>
              <a:t> </a:t>
            </a:r>
            <a:r>
              <a:rPr sz="2000" dirty="0">
                <a:solidFill>
                  <a:schemeClr val="tx1"/>
                </a:solidFill>
                <a:latin typeface="Arial MT"/>
                <a:cs typeface="Arial MT"/>
              </a:rPr>
              <a:t>e</a:t>
            </a:r>
            <a:r>
              <a:rPr sz="2000" spc="4" dirty="0">
                <a:solidFill>
                  <a:schemeClr val="tx1"/>
                </a:solidFill>
                <a:latin typeface="Arial MT"/>
                <a:cs typeface="Arial MT"/>
              </a:rPr>
              <a:t> </a:t>
            </a:r>
            <a:r>
              <a:rPr sz="2000" dirty="0">
                <a:solidFill>
                  <a:schemeClr val="tx1"/>
                </a:solidFill>
                <a:latin typeface="Arial MT"/>
                <a:cs typeface="Arial MT"/>
              </a:rPr>
              <a:t>al concordato</a:t>
            </a:r>
            <a:r>
              <a:rPr sz="2000" spc="8" dirty="0">
                <a:solidFill>
                  <a:schemeClr val="tx1"/>
                </a:solidFill>
                <a:latin typeface="Arial MT"/>
                <a:cs typeface="Arial MT"/>
              </a:rPr>
              <a:t> </a:t>
            </a:r>
            <a:r>
              <a:rPr sz="2000" spc="-8" dirty="0">
                <a:solidFill>
                  <a:schemeClr val="tx1"/>
                </a:solidFill>
                <a:latin typeface="Arial MT"/>
                <a:cs typeface="Arial MT"/>
              </a:rPr>
              <a:t>preventivo:</a:t>
            </a:r>
            <a:endParaRPr sz="2000" dirty="0">
              <a:solidFill>
                <a:schemeClr val="tx1"/>
              </a:solidFill>
              <a:latin typeface="Arial MT"/>
              <a:cs typeface="Arial MT"/>
            </a:endParaRPr>
          </a:p>
          <a:p>
            <a:pPr marL="146209" lvl="1" indent="-136684">
              <a:lnSpc>
                <a:spcPct val="100000"/>
              </a:lnSpc>
              <a:spcBef>
                <a:spcPts val="1661"/>
              </a:spcBef>
              <a:buSzPct val="78571"/>
              <a:buChar char="•"/>
              <a:tabLst>
                <a:tab pos="146209" algn="l"/>
              </a:tabLst>
            </a:pPr>
            <a:r>
              <a:rPr sz="2000" dirty="0">
                <a:solidFill>
                  <a:schemeClr val="tx1"/>
                </a:solidFill>
                <a:latin typeface="Arial MT"/>
                <a:cs typeface="Arial MT"/>
              </a:rPr>
              <a:t>gli</a:t>
            </a:r>
            <a:r>
              <a:rPr sz="2000" spc="15" dirty="0">
                <a:solidFill>
                  <a:schemeClr val="tx1"/>
                </a:solidFill>
                <a:latin typeface="Arial MT"/>
                <a:cs typeface="Arial MT"/>
              </a:rPr>
              <a:t> </a:t>
            </a:r>
            <a:r>
              <a:rPr sz="2000" dirty="0">
                <a:solidFill>
                  <a:schemeClr val="tx1"/>
                </a:solidFill>
                <a:latin typeface="Arial MT"/>
                <a:cs typeface="Arial MT"/>
              </a:rPr>
              <a:t>imprenditori</a:t>
            </a:r>
            <a:r>
              <a:rPr sz="2000" spc="11" dirty="0">
                <a:solidFill>
                  <a:schemeClr val="tx1"/>
                </a:solidFill>
                <a:latin typeface="Arial MT"/>
                <a:cs typeface="Arial MT"/>
              </a:rPr>
              <a:t> </a:t>
            </a:r>
            <a:r>
              <a:rPr sz="2000" spc="-38" dirty="0">
                <a:solidFill>
                  <a:schemeClr val="tx1"/>
                </a:solidFill>
                <a:latin typeface="Arial MT"/>
                <a:cs typeface="Arial MT"/>
              </a:rPr>
              <a:t>…</a:t>
            </a:r>
            <a:endParaRPr sz="2000" dirty="0">
              <a:solidFill>
                <a:schemeClr val="tx1"/>
              </a:solidFill>
              <a:latin typeface="Arial MT"/>
              <a:cs typeface="Arial MT"/>
            </a:endParaRPr>
          </a:p>
          <a:p>
            <a:pPr marL="146209" lvl="1" indent="-136684">
              <a:lnSpc>
                <a:spcPct val="100000"/>
              </a:lnSpc>
              <a:spcBef>
                <a:spcPts val="1766"/>
              </a:spcBef>
              <a:buSzPct val="78571"/>
              <a:buChar char="•"/>
              <a:tabLst>
                <a:tab pos="146209" algn="l"/>
              </a:tabLst>
            </a:pPr>
            <a:r>
              <a:rPr sz="2000" dirty="0">
                <a:solidFill>
                  <a:schemeClr val="tx1"/>
                </a:solidFill>
                <a:latin typeface="Arial MT"/>
                <a:cs typeface="Arial MT"/>
              </a:rPr>
              <a:t>commerciali</a:t>
            </a:r>
            <a:r>
              <a:rPr sz="2000" spc="-8" dirty="0">
                <a:solidFill>
                  <a:schemeClr val="tx1"/>
                </a:solidFill>
                <a:latin typeface="Arial MT"/>
                <a:cs typeface="Arial MT"/>
              </a:rPr>
              <a:t> </a:t>
            </a:r>
            <a:r>
              <a:rPr sz="2000" spc="-38" dirty="0">
                <a:solidFill>
                  <a:schemeClr val="tx1"/>
                </a:solidFill>
                <a:latin typeface="Arial MT"/>
                <a:cs typeface="Arial MT"/>
              </a:rPr>
              <a:t>…</a:t>
            </a:r>
            <a:endParaRPr sz="2000" dirty="0">
              <a:solidFill>
                <a:schemeClr val="tx1"/>
              </a:solidFill>
              <a:latin typeface="Arial MT"/>
              <a:cs typeface="Arial MT"/>
            </a:endParaRPr>
          </a:p>
          <a:p>
            <a:pPr marL="146209" lvl="1" indent="-136684">
              <a:lnSpc>
                <a:spcPct val="100000"/>
              </a:lnSpc>
              <a:spcBef>
                <a:spcPts val="1673"/>
              </a:spcBef>
              <a:buSzPct val="78571"/>
              <a:buChar char="•"/>
              <a:tabLst>
                <a:tab pos="146209" algn="l"/>
              </a:tabLst>
            </a:pPr>
            <a:r>
              <a:rPr sz="2000" dirty="0">
                <a:solidFill>
                  <a:schemeClr val="tx1"/>
                </a:solidFill>
                <a:latin typeface="Arial MT"/>
                <a:cs typeface="Arial MT"/>
              </a:rPr>
              <a:t>non</a:t>
            </a:r>
            <a:r>
              <a:rPr sz="2000" spc="8" dirty="0">
                <a:solidFill>
                  <a:schemeClr val="tx1"/>
                </a:solidFill>
                <a:latin typeface="Arial MT"/>
                <a:cs typeface="Arial MT"/>
              </a:rPr>
              <a:t> </a:t>
            </a:r>
            <a:r>
              <a:rPr sz="2000" dirty="0">
                <a:solidFill>
                  <a:schemeClr val="tx1"/>
                </a:solidFill>
                <a:latin typeface="Arial MT"/>
                <a:cs typeface="Arial MT"/>
              </a:rPr>
              <a:t>«piccoli»</a:t>
            </a:r>
            <a:r>
              <a:rPr sz="2000" spc="8" dirty="0">
                <a:solidFill>
                  <a:schemeClr val="tx1"/>
                </a:solidFill>
                <a:latin typeface="Arial MT"/>
                <a:cs typeface="Arial MT"/>
              </a:rPr>
              <a:t> </a:t>
            </a:r>
            <a:r>
              <a:rPr sz="2000" dirty="0">
                <a:solidFill>
                  <a:schemeClr val="tx1"/>
                </a:solidFill>
                <a:latin typeface="Arial MT"/>
                <a:cs typeface="Arial MT"/>
              </a:rPr>
              <a:t>(impresa</a:t>
            </a:r>
            <a:r>
              <a:rPr sz="2000" spc="8" dirty="0">
                <a:solidFill>
                  <a:schemeClr val="tx1"/>
                </a:solidFill>
                <a:latin typeface="Arial MT"/>
                <a:cs typeface="Arial MT"/>
              </a:rPr>
              <a:t> </a:t>
            </a:r>
            <a:r>
              <a:rPr sz="2000" spc="-8" dirty="0">
                <a:solidFill>
                  <a:schemeClr val="tx1"/>
                </a:solidFill>
                <a:latin typeface="Arial MT"/>
                <a:cs typeface="Arial MT"/>
              </a:rPr>
              <a:t>minore)</a:t>
            </a:r>
            <a:endParaRPr sz="2000" dirty="0">
              <a:solidFill>
                <a:schemeClr val="tx1"/>
              </a:solidFill>
              <a:latin typeface="Arial MT"/>
              <a:cs typeface="Arial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16134" y="343659"/>
            <a:ext cx="4965382" cy="756761"/>
            <a:chOff x="524255" y="335279"/>
            <a:chExt cx="6620509" cy="1009015"/>
          </a:xfrm>
        </p:grpSpPr>
        <p:pic>
          <p:nvPicPr>
            <p:cNvPr id="3" name="object 3"/>
            <p:cNvPicPr/>
            <p:nvPr/>
          </p:nvPicPr>
          <p:blipFill>
            <a:blip r:embed="rId2" cstate="print"/>
            <a:stretch>
              <a:fillRect/>
            </a:stretch>
          </p:blipFill>
          <p:spPr>
            <a:xfrm>
              <a:off x="524255" y="335279"/>
              <a:ext cx="3596640" cy="1008888"/>
            </a:xfrm>
            <a:prstGeom prst="rect">
              <a:avLst/>
            </a:prstGeom>
          </p:spPr>
        </p:pic>
        <p:pic>
          <p:nvPicPr>
            <p:cNvPr id="4" name="object 4"/>
            <p:cNvPicPr/>
            <p:nvPr/>
          </p:nvPicPr>
          <p:blipFill>
            <a:blip r:embed="rId3" cstate="print"/>
            <a:stretch>
              <a:fillRect/>
            </a:stretch>
          </p:blipFill>
          <p:spPr>
            <a:xfrm>
              <a:off x="3523488" y="335279"/>
              <a:ext cx="853439" cy="1008888"/>
            </a:xfrm>
            <a:prstGeom prst="rect">
              <a:avLst/>
            </a:prstGeom>
          </p:spPr>
        </p:pic>
        <p:pic>
          <p:nvPicPr>
            <p:cNvPr id="5" name="object 5"/>
            <p:cNvPicPr/>
            <p:nvPr/>
          </p:nvPicPr>
          <p:blipFill>
            <a:blip r:embed="rId4" cstate="print"/>
            <a:stretch>
              <a:fillRect/>
            </a:stretch>
          </p:blipFill>
          <p:spPr>
            <a:xfrm>
              <a:off x="3904488" y="335279"/>
              <a:ext cx="3240023" cy="1008888"/>
            </a:xfrm>
            <a:prstGeom prst="rect">
              <a:avLst/>
            </a:prstGeom>
          </p:spPr>
        </p:pic>
      </p:grpSp>
      <p:sp>
        <p:nvSpPr>
          <p:cNvPr id="7" name="object 7"/>
          <p:cNvSpPr txBox="1"/>
          <p:nvPr/>
        </p:nvSpPr>
        <p:spPr>
          <a:xfrm>
            <a:off x="614913" y="1578609"/>
            <a:ext cx="7140893" cy="1058303"/>
          </a:xfrm>
          <a:prstGeom prst="rect">
            <a:avLst/>
          </a:prstGeom>
        </p:spPr>
        <p:txBody>
          <a:bodyPr vert="horz" wrap="square" lIns="0" tIns="9525" rIns="0" bIns="0" rtlCol="0">
            <a:spAutoFit/>
          </a:bodyPr>
          <a:lstStyle/>
          <a:p>
            <a:pPr marL="9525" marR="3810" algn="just">
              <a:lnSpc>
                <a:spcPct val="117000"/>
              </a:lnSpc>
              <a:spcBef>
                <a:spcPts val="75"/>
              </a:spcBef>
            </a:pPr>
            <a:r>
              <a:rPr sz="2000" dirty="0">
                <a:solidFill>
                  <a:srgbClr val="323232"/>
                </a:solidFill>
                <a:latin typeface="Arial MT"/>
                <a:cs typeface="Arial MT"/>
              </a:rPr>
              <a:t>1.</a:t>
            </a:r>
            <a:r>
              <a:rPr sz="2000" spc="124" dirty="0">
                <a:solidFill>
                  <a:srgbClr val="323232"/>
                </a:solidFill>
                <a:latin typeface="Arial MT"/>
                <a:cs typeface="Arial MT"/>
              </a:rPr>
              <a:t> </a:t>
            </a:r>
            <a:r>
              <a:rPr sz="2000" dirty="0">
                <a:solidFill>
                  <a:srgbClr val="323232"/>
                </a:solidFill>
                <a:latin typeface="Arial MT"/>
                <a:cs typeface="Arial MT"/>
              </a:rPr>
              <a:t>È</a:t>
            </a:r>
            <a:r>
              <a:rPr sz="2000" spc="135" dirty="0">
                <a:solidFill>
                  <a:srgbClr val="323232"/>
                </a:solidFill>
                <a:latin typeface="Arial MT"/>
                <a:cs typeface="Arial MT"/>
              </a:rPr>
              <a:t> </a:t>
            </a:r>
            <a:r>
              <a:rPr sz="2000" dirty="0">
                <a:solidFill>
                  <a:srgbClr val="323232"/>
                </a:solidFill>
                <a:latin typeface="Arial MT"/>
                <a:cs typeface="Arial MT"/>
              </a:rPr>
              <a:t>imprenditore</a:t>
            </a:r>
            <a:r>
              <a:rPr sz="2000" spc="131" dirty="0">
                <a:solidFill>
                  <a:srgbClr val="323232"/>
                </a:solidFill>
                <a:latin typeface="Arial MT"/>
                <a:cs typeface="Arial MT"/>
              </a:rPr>
              <a:t> </a:t>
            </a:r>
            <a:r>
              <a:rPr sz="2000" dirty="0">
                <a:solidFill>
                  <a:srgbClr val="323232"/>
                </a:solidFill>
                <a:latin typeface="Arial MT"/>
                <a:cs typeface="Arial MT"/>
              </a:rPr>
              <a:t>chi</a:t>
            </a:r>
            <a:r>
              <a:rPr sz="2000" spc="135" dirty="0">
                <a:solidFill>
                  <a:srgbClr val="323232"/>
                </a:solidFill>
                <a:latin typeface="Arial MT"/>
                <a:cs typeface="Arial MT"/>
              </a:rPr>
              <a:t> </a:t>
            </a:r>
            <a:r>
              <a:rPr sz="2000" dirty="0">
                <a:solidFill>
                  <a:srgbClr val="323232"/>
                </a:solidFill>
                <a:latin typeface="Arial MT"/>
                <a:cs typeface="Arial MT"/>
              </a:rPr>
              <a:t>esercita</a:t>
            </a:r>
            <a:r>
              <a:rPr sz="2000" spc="127" dirty="0">
                <a:solidFill>
                  <a:srgbClr val="323232"/>
                </a:solidFill>
                <a:latin typeface="Arial MT"/>
                <a:cs typeface="Arial MT"/>
              </a:rPr>
              <a:t> </a:t>
            </a:r>
            <a:r>
              <a:rPr sz="2000" dirty="0">
                <a:solidFill>
                  <a:srgbClr val="323232"/>
                </a:solidFill>
                <a:latin typeface="Arial MT"/>
                <a:cs typeface="Arial MT"/>
              </a:rPr>
              <a:t>professionalmente</a:t>
            </a:r>
            <a:r>
              <a:rPr sz="2000" spc="127" dirty="0">
                <a:solidFill>
                  <a:srgbClr val="323232"/>
                </a:solidFill>
                <a:latin typeface="Arial MT"/>
                <a:cs typeface="Arial MT"/>
              </a:rPr>
              <a:t> </a:t>
            </a:r>
            <a:r>
              <a:rPr sz="2000" dirty="0">
                <a:solidFill>
                  <a:srgbClr val="323232"/>
                </a:solidFill>
                <a:latin typeface="Arial MT"/>
                <a:cs typeface="Arial MT"/>
              </a:rPr>
              <a:t>un'attività</a:t>
            </a:r>
            <a:r>
              <a:rPr sz="2000" spc="124" dirty="0">
                <a:solidFill>
                  <a:srgbClr val="323232"/>
                </a:solidFill>
                <a:latin typeface="Arial MT"/>
                <a:cs typeface="Arial MT"/>
              </a:rPr>
              <a:t> </a:t>
            </a:r>
            <a:r>
              <a:rPr sz="2000" dirty="0">
                <a:solidFill>
                  <a:srgbClr val="323232"/>
                </a:solidFill>
                <a:latin typeface="Arial MT"/>
                <a:cs typeface="Arial MT"/>
              </a:rPr>
              <a:t>economica</a:t>
            </a:r>
            <a:r>
              <a:rPr sz="2000" spc="124" dirty="0">
                <a:solidFill>
                  <a:srgbClr val="323232"/>
                </a:solidFill>
                <a:latin typeface="Arial MT"/>
                <a:cs typeface="Arial MT"/>
              </a:rPr>
              <a:t> </a:t>
            </a:r>
            <a:r>
              <a:rPr sz="2000" spc="-8" dirty="0">
                <a:solidFill>
                  <a:srgbClr val="323232"/>
                </a:solidFill>
                <a:latin typeface="Arial MT"/>
                <a:cs typeface="Arial MT"/>
              </a:rPr>
              <a:t>organizzata </a:t>
            </a:r>
            <a:r>
              <a:rPr sz="2000" dirty="0">
                <a:solidFill>
                  <a:srgbClr val="323232"/>
                </a:solidFill>
                <a:latin typeface="Arial MT"/>
                <a:cs typeface="Arial MT"/>
              </a:rPr>
              <a:t>al</a:t>
            </a:r>
            <a:r>
              <a:rPr sz="2000" spc="11" dirty="0">
                <a:solidFill>
                  <a:srgbClr val="323232"/>
                </a:solidFill>
                <a:latin typeface="Arial MT"/>
                <a:cs typeface="Arial MT"/>
              </a:rPr>
              <a:t> </a:t>
            </a:r>
            <a:r>
              <a:rPr sz="2000" dirty="0">
                <a:solidFill>
                  <a:srgbClr val="323232"/>
                </a:solidFill>
                <a:latin typeface="Arial MT"/>
                <a:cs typeface="Arial MT"/>
              </a:rPr>
              <a:t>fine</a:t>
            </a:r>
            <a:r>
              <a:rPr sz="2000" spc="11" dirty="0">
                <a:solidFill>
                  <a:srgbClr val="323232"/>
                </a:solidFill>
                <a:latin typeface="Arial MT"/>
                <a:cs typeface="Arial MT"/>
              </a:rPr>
              <a:t> </a:t>
            </a:r>
            <a:r>
              <a:rPr sz="2000" dirty="0">
                <a:solidFill>
                  <a:srgbClr val="323232"/>
                </a:solidFill>
                <a:latin typeface="Arial MT"/>
                <a:cs typeface="Arial MT"/>
              </a:rPr>
              <a:t>della</a:t>
            </a:r>
            <a:r>
              <a:rPr sz="2000" spc="8" dirty="0">
                <a:solidFill>
                  <a:srgbClr val="323232"/>
                </a:solidFill>
                <a:latin typeface="Arial MT"/>
                <a:cs typeface="Arial MT"/>
              </a:rPr>
              <a:t> </a:t>
            </a:r>
            <a:r>
              <a:rPr sz="2000" dirty="0">
                <a:solidFill>
                  <a:srgbClr val="323232"/>
                </a:solidFill>
                <a:latin typeface="Arial MT"/>
                <a:cs typeface="Arial MT"/>
              </a:rPr>
              <a:t>produzione</a:t>
            </a:r>
            <a:r>
              <a:rPr sz="2000" spc="8" dirty="0">
                <a:solidFill>
                  <a:srgbClr val="323232"/>
                </a:solidFill>
                <a:latin typeface="Arial MT"/>
                <a:cs typeface="Arial MT"/>
              </a:rPr>
              <a:t> </a:t>
            </a:r>
            <a:r>
              <a:rPr sz="2000" dirty="0">
                <a:solidFill>
                  <a:srgbClr val="323232"/>
                </a:solidFill>
                <a:latin typeface="Arial MT"/>
                <a:cs typeface="Arial MT"/>
              </a:rPr>
              <a:t>o</a:t>
            </a:r>
            <a:r>
              <a:rPr sz="2000" spc="8" dirty="0">
                <a:solidFill>
                  <a:srgbClr val="323232"/>
                </a:solidFill>
                <a:latin typeface="Arial MT"/>
                <a:cs typeface="Arial MT"/>
              </a:rPr>
              <a:t> </a:t>
            </a:r>
            <a:r>
              <a:rPr sz="2000" dirty="0">
                <a:solidFill>
                  <a:srgbClr val="323232"/>
                </a:solidFill>
                <a:latin typeface="Arial MT"/>
                <a:cs typeface="Arial MT"/>
              </a:rPr>
              <a:t>dello</a:t>
            </a:r>
            <a:r>
              <a:rPr sz="2000" spc="8" dirty="0">
                <a:solidFill>
                  <a:srgbClr val="323232"/>
                </a:solidFill>
                <a:latin typeface="Arial MT"/>
                <a:cs typeface="Arial MT"/>
              </a:rPr>
              <a:t> </a:t>
            </a:r>
            <a:r>
              <a:rPr sz="2000" dirty="0">
                <a:solidFill>
                  <a:srgbClr val="323232"/>
                </a:solidFill>
                <a:latin typeface="Arial MT"/>
                <a:cs typeface="Arial MT"/>
              </a:rPr>
              <a:t>scambio</a:t>
            </a:r>
            <a:r>
              <a:rPr sz="2000" spc="11" dirty="0">
                <a:solidFill>
                  <a:srgbClr val="323232"/>
                </a:solidFill>
                <a:latin typeface="Arial MT"/>
                <a:cs typeface="Arial MT"/>
              </a:rPr>
              <a:t> </a:t>
            </a:r>
            <a:r>
              <a:rPr sz="2000" dirty="0">
                <a:solidFill>
                  <a:srgbClr val="323232"/>
                </a:solidFill>
                <a:latin typeface="Arial MT"/>
                <a:cs typeface="Arial MT"/>
              </a:rPr>
              <a:t>di</a:t>
            </a:r>
            <a:r>
              <a:rPr sz="2000" spc="15" dirty="0">
                <a:solidFill>
                  <a:srgbClr val="323232"/>
                </a:solidFill>
                <a:latin typeface="Arial MT"/>
                <a:cs typeface="Arial MT"/>
              </a:rPr>
              <a:t> </a:t>
            </a:r>
            <a:r>
              <a:rPr sz="2000" dirty="0">
                <a:solidFill>
                  <a:srgbClr val="323232"/>
                </a:solidFill>
                <a:latin typeface="Arial MT"/>
                <a:cs typeface="Arial MT"/>
              </a:rPr>
              <a:t>beni</a:t>
            </a:r>
            <a:r>
              <a:rPr sz="2000" spc="15" dirty="0">
                <a:solidFill>
                  <a:srgbClr val="323232"/>
                </a:solidFill>
                <a:latin typeface="Arial MT"/>
                <a:cs typeface="Arial MT"/>
              </a:rPr>
              <a:t> </a:t>
            </a:r>
            <a:r>
              <a:rPr sz="2000" dirty="0">
                <a:solidFill>
                  <a:srgbClr val="323232"/>
                </a:solidFill>
                <a:latin typeface="Arial MT"/>
                <a:cs typeface="Arial MT"/>
              </a:rPr>
              <a:t>o</a:t>
            </a:r>
            <a:r>
              <a:rPr sz="2000" spc="4" dirty="0">
                <a:solidFill>
                  <a:srgbClr val="323232"/>
                </a:solidFill>
                <a:latin typeface="Arial MT"/>
                <a:cs typeface="Arial MT"/>
              </a:rPr>
              <a:t> </a:t>
            </a:r>
            <a:r>
              <a:rPr sz="2000" dirty="0">
                <a:solidFill>
                  <a:srgbClr val="323232"/>
                </a:solidFill>
                <a:latin typeface="Arial MT"/>
                <a:cs typeface="Arial MT"/>
              </a:rPr>
              <a:t>di</a:t>
            </a:r>
            <a:r>
              <a:rPr sz="2000" spc="15" dirty="0">
                <a:solidFill>
                  <a:srgbClr val="323232"/>
                </a:solidFill>
                <a:latin typeface="Arial MT"/>
                <a:cs typeface="Arial MT"/>
              </a:rPr>
              <a:t> </a:t>
            </a:r>
            <a:r>
              <a:rPr sz="2000" spc="-8" dirty="0">
                <a:solidFill>
                  <a:srgbClr val="323232"/>
                </a:solidFill>
                <a:latin typeface="Arial MT"/>
                <a:cs typeface="Arial MT"/>
              </a:rPr>
              <a:t>servizi.</a:t>
            </a:r>
            <a:endParaRPr sz="2000" dirty="0">
              <a:latin typeface="Arial MT"/>
              <a:cs typeface="Arial MT"/>
            </a:endParaRPr>
          </a:p>
        </p:txBody>
      </p:sp>
      <p:sp>
        <p:nvSpPr>
          <p:cNvPr id="8" name="object 8"/>
          <p:cNvSpPr txBox="1"/>
          <p:nvPr/>
        </p:nvSpPr>
        <p:spPr>
          <a:xfrm>
            <a:off x="614913" y="2636912"/>
            <a:ext cx="7141369" cy="3453574"/>
          </a:xfrm>
          <a:prstGeom prst="rect">
            <a:avLst/>
          </a:prstGeom>
        </p:spPr>
        <p:txBody>
          <a:bodyPr vert="horz" wrap="square" lIns="0" tIns="13335" rIns="0" bIns="0" rtlCol="0">
            <a:spAutoFit/>
          </a:bodyPr>
          <a:lstStyle/>
          <a:p>
            <a:pPr marL="9525" marR="3810" algn="just">
              <a:lnSpc>
                <a:spcPct val="119300"/>
              </a:lnSpc>
              <a:spcBef>
                <a:spcPts val="105"/>
              </a:spcBef>
            </a:pPr>
            <a:r>
              <a:rPr sz="2000" dirty="0">
                <a:solidFill>
                  <a:srgbClr val="323232"/>
                </a:solidFill>
                <a:latin typeface="Arial MT"/>
                <a:cs typeface="Arial MT"/>
              </a:rPr>
              <a:t>La</a:t>
            </a:r>
            <a:r>
              <a:rPr sz="2000" spc="71" dirty="0">
                <a:solidFill>
                  <a:srgbClr val="323232"/>
                </a:solidFill>
                <a:latin typeface="Arial MT"/>
                <a:cs typeface="Arial MT"/>
              </a:rPr>
              <a:t>  </a:t>
            </a:r>
            <a:r>
              <a:rPr sz="2000" dirty="0">
                <a:solidFill>
                  <a:srgbClr val="323232"/>
                </a:solidFill>
                <a:latin typeface="Arial MT"/>
                <a:cs typeface="Arial MT"/>
              </a:rPr>
              <a:t>limitazione</a:t>
            </a:r>
            <a:r>
              <a:rPr sz="2000" spc="75" dirty="0">
                <a:solidFill>
                  <a:srgbClr val="323232"/>
                </a:solidFill>
                <a:latin typeface="Arial MT"/>
                <a:cs typeface="Arial MT"/>
              </a:rPr>
              <a:t>  </a:t>
            </a:r>
            <a:r>
              <a:rPr sz="2000" dirty="0">
                <a:solidFill>
                  <a:srgbClr val="323232"/>
                </a:solidFill>
                <a:latin typeface="Arial MT"/>
                <a:cs typeface="Arial MT"/>
              </a:rPr>
              <a:t>all’imprenditore</a:t>
            </a:r>
            <a:r>
              <a:rPr sz="2000" spc="75" dirty="0">
                <a:solidFill>
                  <a:srgbClr val="323232"/>
                </a:solidFill>
                <a:latin typeface="Arial MT"/>
                <a:cs typeface="Arial MT"/>
              </a:rPr>
              <a:t>  </a:t>
            </a:r>
            <a:r>
              <a:rPr sz="2000" dirty="0">
                <a:solidFill>
                  <a:srgbClr val="323232"/>
                </a:solidFill>
                <a:latin typeface="Arial MT"/>
                <a:cs typeface="Arial MT"/>
              </a:rPr>
              <a:t>dipende</a:t>
            </a:r>
            <a:r>
              <a:rPr sz="2000" spc="75" dirty="0">
                <a:solidFill>
                  <a:srgbClr val="323232"/>
                </a:solidFill>
                <a:latin typeface="Arial MT"/>
                <a:cs typeface="Arial MT"/>
              </a:rPr>
              <a:t>  </a:t>
            </a:r>
            <a:r>
              <a:rPr sz="2000" dirty="0">
                <a:solidFill>
                  <a:srgbClr val="323232"/>
                </a:solidFill>
                <a:latin typeface="Arial MT"/>
                <a:cs typeface="Arial MT"/>
              </a:rPr>
              <a:t>essenzialmente</a:t>
            </a:r>
            <a:r>
              <a:rPr sz="2000" spc="75" dirty="0">
                <a:solidFill>
                  <a:srgbClr val="323232"/>
                </a:solidFill>
                <a:latin typeface="Arial MT"/>
                <a:cs typeface="Arial MT"/>
              </a:rPr>
              <a:t>  </a:t>
            </a:r>
            <a:r>
              <a:rPr sz="2000" dirty="0">
                <a:solidFill>
                  <a:srgbClr val="323232"/>
                </a:solidFill>
                <a:latin typeface="Arial MT"/>
                <a:cs typeface="Arial MT"/>
              </a:rPr>
              <a:t>dal</a:t>
            </a:r>
            <a:r>
              <a:rPr sz="2000" spc="75" dirty="0">
                <a:solidFill>
                  <a:srgbClr val="323232"/>
                </a:solidFill>
                <a:latin typeface="Arial MT"/>
                <a:cs typeface="Arial MT"/>
              </a:rPr>
              <a:t>  </a:t>
            </a:r>
            <a:r>
              <a:rPr sz="2000" dirty="0">
                <a:solidFill>
                  <a:srgbClr val="323232"/>
                </a:solidFill>
                <a:latin typeface="Arial MT"/>
                <a:cs typeface="Arial MT"/>
              </a:rPr>
              <a:t>minor</a:t>
            </a:r>
            <a:r>
              <a:rPr sz="2000" spc="71" dirty="0">
                <a:solidFill>
                  <a:srgbClr val="323232"/>
                </a:solidFill>
                <a:latin typeface="Arial MT"/>
                <a:cs typeface="Arial MT"/>
              </a:rPr>
              <a:t>  </a:t>
            </a:r>
            <a:r>
              <a:rPr sz="2000" dirty="0">
                <a:solidFill>
                  <a:srgbClr val="323232"/>
                </a:solidFill>
                <a:latin typeface="Arial MT"/>
                <a:cs typeface="Arial MT"/>
              </a:rPr>
              <a:t>impatto</a:t>
            </a:r>
            <a:r>
              <a:rPr sz="2000" spc="75" dirty="0">
                <a:solidFill>
                  <a:srgbClr val="323232"/>
                </a:solidFill>
                <a:latin typeface="Arial MT"/>
                <a:cs typeface="Arial MT"/>
              </a:rPr>
              <a:t>  </a:t>
            </a:r>
            <a:r>
              <a:rPr sz="2000" spc="-19" dirty="0">
                <a:solidFill>
                  <a:srgbClr val="323232"/>
                </a:solidFill>
                <a:latin typeface="Arial MT"/>
                <a:cs typeface="Arial MT"/>
              </a:rPr>
              <a:t>che </a:t>
            </a:r>
            <a:r>
              <a:rPr sz="2000" dirty="0">
                <a:solidFill>
                  <a:srgbClr val="323232"/>
                </a:solidFill>
                <a:latin typeface="Arial MT"/>
                <a:cs typeface="Arial MT"/>
              </a:rPr>
              <a:t>l’insolvenza</a:t>
            </a:r>
            <a:r>
              <a:rPr sz="2000" spc="195" dirty="0">
                <a:solidFill>
                  <a:srgbClr val="323232"/>
                </a:solidFill>
                <a:latin typeface="Arial MT"/>
                <a:cs typeface="Arial MT"/>
              </a:rPr>
              <a:t> </a:t>
            </a:r>
            <a:r>
              <a:rPr sz="2000" dirty="0">
                <a:solidFill>
                  <a:srgbClr val="323232"/>
                </a:solidFill>
                <a:latin typeface="Arial MT"/>
                <a:cs typeface="Arial MT"/>
              </a:rPr>
              <a:t>del</a:t>
            </a:r>
            <a:r>
              <a:rPr sz="2000" spc="195" dirty="0">
                <a:solidFill>
                  <a:srgbClr val="323232"/>
                </a:solidFill>
                <a:latin typeface="Arial MT"/>
                <a:cs typeface="Arial MT"/>
              </a:rPr>
              <a:t> </a:t>
            </a:r>
            <a:r>
              <a:rPr sz="2000" dirty="0">
                <a:solidFill>
                  <a:srgbClr val="323232"/>
                </a:solidFill>
                <a:latin typeface="Arial MT"/>
                <a:cs typeface="Arial MT"/>
              </a:rPr>
              <a:t>non-imprenditore</a:t>
            </a:r>
            <a:r>
              <a:rPr sz="2000" spc="195" dirty="0">
                <a:solidFill>
                  <a:srgbClr val="323232"/>
                </a:solidFill>
                <a:latin typeface="Arial MT"/>
                <a:cs typeface="Arial MT"/>
              </a:rPr>
              <a:t> </a:t>
            </a:r>
            <a:r>
              <a:rPr sz="2000" dirty="0">
                <a:solidFill>
                  <a:srgbClr val="323232"/>
                </a:solidFill>
                <a:latin typeface="Arial MT"/>
                <a:cs typeface="Arial MT"/>
              </a:rPr>
              <a:t>può</a:t>
            </a:r>
            <a:r>
              <a:rPr sz="2000" spc="191" dirty="0">
                <a:solidFill>
                  <a:srgbClr val="323232"/>
                </a:solidFill>
                <a:latin typeface="Arial MT"/>
                <a:cs typeface="Arial MT"/>
              </a:rPr>
              <a:t> </a:t>
            </a:r>
            <a:r>
              <a:rPr sz="2000" dirty="0">
                <a:solidFill>
                  <a:srgbClr val="323232"/>
                </a:solidFill>
                <a:latin typeface="Arial MT"/>
                <a:cs typeface="Arial MT"/>
              </a:rPr>
              <a:t>avere</a:t>
            </a:r>
            <a:r>
              <a:rPr sz="2000" spc="191" dirty="0">
                <a:solidFill>
                  <a:srgbClr val="323232"/>
                </a:solidFill>
                <a:latin typeface="Arial MT"/>
                <a:cs typeface="Arial MT"/>
              </a:rPr>
              <a:t> </a:t>
            </a:r>
            <a:r>
              <a:rPr sz="2000" dirty="0">
                <a:solidFill>
                  <a:srgbClr val="323232"/>
                </a:solidFill>
                <a:latin typeface="Arial MT"/>
                <a:cs typeface="Arial MT"/>
              </a:rPr>
              <a:t>sul</a:t>
            </a:r>
            <a:r>
              <a:rPr sz="2000" spc="199" dirty="0">
                <a:solidFill>
                  <a:srgbClr val="323232"/>
                </a:solidFill>
                <a:latin typeface="Arial MT"/>
                <a:cs typeface="Arial MT"/>
              </a:rPr>
              <a:t> </a:t>
            </a:r>
            <a:r>
              <a:rPr sz="2000" dirty="0">
                <a:solidFill>
                  <a:srgbClr val="323232"/>
                </a:solidFill>
                <a:latin typeface="Arial MT"/>
                <a:cs typeface="Arial MT"/>
              </a:rPr>
              <a:t>mercato,</a:t>
            </a:r>
            <a:r>
              <a:rPr sz="2000" spc="188" dirty="0">
                <a:solidFill>
                  <a:srgbClr val="323232"/>
                </a:solidFill>
                <a:latin typeface="Arial MT"/>
                <a:cs typeface="Arial MT"/>
              </a:rPr>
              <a:t> </a:t>
            </a:r>
            <a:r>
              <a:rPr sz="2000" dirty="0">
                <a:solidFill>
                  <a:srgbClr val="323232"/>
                </a:solidFill>
                <a:latin typeface="Arial MT"/>
                <a:cs typeface="Arial MT"/>
              </a:rPr>
              <a:t>minore</a:t>
            </a:r>
            <a:r>
              <a:rPr sz="2000" spc="191" dirty="0">
                <a:solidFill>
                  <a:srgbClr val="323232"/>
                </a:solidFill>
                <a:latin typeface="Arial MT"/>
                <a:cs typeface="Arial MT"/>
              </a:rPr>
              <a:t> </a:t>
            </a:r>
            <a:r>
              <a:rPr sz="2000" dirty="0">
                <a:solidFill>
                  <a:srgbClr val="323232"/>
                </a:solidFill>
                <a:latin typeface="Arial MT"/>
                <a:cs typeface="Arial MT"/>
              </a:rPr>
              <a:t>impatto</a:t>
            </a:r>
            <a:r>
              <a:rPr sz="2000" spc="195" dirty="0">
                <a:solidFill>
                  <a:srgbClr val="323232"/>
                </a:solidFill>
                <a:latin typeface="Arial MT"/>
                <a:cs typeface="Arial MT"/>
              </a:rPr>
              <a:t> </a:t>
            </a:r>
            <a:r>
              <a:rPr sz="2000" dirty="0">
                <a:solidFill>
                  <a:srgbClr val="323232"/>
                </a:solidFill>
                <a:latin typeface="Arial MT"/>
                <a:cs typeface="Arial MT"/>
              </a:rPr>
              <a:t>che</a:t>
            </a:r>
            <a:r>
              <a:rPr sz="2000" spc="195" dirty="0">
                <a:solidFill>
                  <a:srgbClr val="323232"/>
                </a:solidFill>
                <a:latin typeface="Arial MT"/>
                <a:cs typeface="Arial MT"/>
              </a:rPr>
              <a:t> </a:t>
            </a:r>
            <a:r>
              <a:rPr sz="2000" spc="-19" dirty="0">
                <a:solidFill>
                  <a:srgbClr val="323232"/>
                </a:solidFill>
                <a:latin typeface="Arial MT"/>
                <a:cs typeface="Arial MT"/>
              </a:rPr>
              <a:t>non </a:t>
            </a:r>
            <a:r>
              <a:rPr sz="2000" dirty="0">
                <a:solidFill>
                  <a:srgbClr val="323232"/>
                </a:solidFill>
                <a:latin typeface="Arial MT"/>
                <a:cs typeface="Arial MT"/>
              </a:rPr>
              <a:t>giustifica</a:t>
            </a:r>
            <a:r>
              <a:rPr sz="2000" spc="210" dirty="0">
                <a:solidFill>
                  <a:srgbClr val="323232"/>
                </a:solidFill>
                <a:latin typeface="Arial MT"/>
                <a:cs typeface="Arial MT"/>
              </a:rPr>
              <a:t> </a:t>
            </a:r>
            <a:r>
              <a:rPr sz="2000" dirty="0">
                <a:solidFill>
                  <a:srgbClr val="323232"/>
                </a:solidFill>
                <a:latin typeface="Arial MT"/>
                <a:cs typeface="Arial MT"/>
              </a:rPr>
              <a:t>i</a:t>
            </a:r>
            <a:r>
              <a:rPr sz="2000" spc="233" dirty="0">
                <a:solidFill>
                  <a:srgbClr val="323232"/>
                </a:solidFill>
                <a:latin typeface="Arial MT"/>
                <a:cs typeface="Arial MT"/>
              </a:rPr>
              <a:t> </a:t>
            </a:r>
            <a:r>
              <a:rPr sz="2000" dirty="0">
                <a:solidFill>
                  <a:srgbClr val="323232"/>
                </a:solidFill>
                <a:latin typeface="Arial MT"/>
                <a:cs typeface="Arial MT"/>
              </a:rPr>
              <a:t>costi</a:t>
            </a:r>
            <a:r>
              <a:rPr sz="2000" spc="236" dirty="0">
                <a:solidFill>
                  <a:srgbClr val="323232"/>
                </a:solidFill>
                <a:latin typeface="Arial MT"/>
                <a:cs typeface="Arial MT"/>
              </a:rPr>
              <a:t> </a:t>
            </a:r>
            <a:r>
              <a:rPr sz="2000" dirty="0">
                <a:solidFill>
                  <a:srgbClr val="323232"/>
                </a:solidFill>
                <a:latin typeface="Arial MT"/>
                <a:cs typeface="Arial MT"/>
              </a:rPr>
              <a:t>di</a:t>
            </a:r>
            <a:r>
              <a:rPr sz="2000" spc="233" dirty="0">
                <a:solidFill>
                  <a:srgbClr val="323232"/>
                </a:solidFill>
                <a:latin typeface="Arial MT"/>
                <a:cs typeface="Arial MT"/>
              </a:rPr>
              <a:t> </a:t>
            </a:r>
            <a:r>
              <a:rPr sz="2000" dirty="0">
                <a:solidFill>
                  <a:srgbClr val="323232"/>
                </a:solidFill>
                <a:latin typeface="Arial MT"/>
                <a:cs typeface="Arial MT"/>
              </a:rPr>
              <a:t>una</a:t>
            </a:r>
            <a:r>
              <a:rPr sz="2000" spc="233" dirty="0">
                <a:solidFill>
                  <a:srgbClr val="323232"/>
                </a:solidFill>
                <a:latin typeface="Arial MT"/>
                <a:cs typeface="Arial MT"/>
              </a:rPr>
              <a:t> </a:t>
            </a:r>
            <a:r>
              <a:rPr sz="2000" dirty="0">
                <a:solidFill>
                  <a:srgbClr val="323232"/>
                </a:solidFill>
                <a:latin typeface="Arial MT"/>
                <a:cs typeface="Arial MT"/>
              </a:rPr>
              <a:t>procedura</a:t>
            </a:r>
            <a:r>
              <a:rPr sz="2000" spc="229" dirty="0">
                <a:solidFill>
                  <a:srgbClr val="323232"/>
                </a:solidFill>
                <a:latin typeface="Arial MT"/>
                <a:cs typeface="Arial MT"/>
              </a:rPr>
              <a:t> </a:t>
            </a:r>
            <a:r>
              <a:rPr sz="2000" dirty="0">
                <a:solidFill>
                  <a:srgbClr val="323232"/>
                </a:solidFill>
                <a:latin typeface="Arial MT"/>
                <a:cs typeface="Arial MT"/>
              </a:rPr>
              <a:t>complessa</a:t>
            </a:r>
            <a:r>
              <a:rPr sz="2000" spc="217" dirty="0">
                <a:solidFill>
                  <a:srgbClr val="323232"/>
                </a:solidFill>
                <a:latin typeface="Arial MT"/>
                <a:cs typeface="Arial MT"/>
              </a:rPr>
              <a:t> </a:t>
            </a:r>
            <a:r>
              <a:rPr sz="2000" dirty="0">
                <a:solidFill>
                  <a:srgbClr val="323232"/>
                </a:solidFill>
                <a:latin typeface="Arial MT"/>
                <a:cs typeface="Arial MT"/>
              </a:rPr>
              <a:t>come</a:t>
            </a:r>
            <a:r>
              <a:rPr sz="2000" spc="229" dirty="0">
                <a:solidFill>
                  <a:srgbClr val="323232"/>
                </a:solidFill>
                <a:latin typeface="Arial MT"/>
                <a:cs typeface="Arial MT"/>
              </a:rPr>
              <a:t> </a:t>
            </a:r>
            <a:r>
              <a:rPr sz="2000" dirty="0">
                <a:solidFill>
                  <a:srgbClr val="323232"/>
                </a:solidFill>
                <a:latin typeface="Arial MT"/>
                <a:cs typeface="Arial MT"/>
              </a:rPr>
              <a:t>la</a:t>
            </a:r>
            <a:r>
              <a:rPr sz="2000" spc="233" dirty="0">
                <a:solidFill>
                  <a:srgbClr val="323232"/>
                </a:solidFill>
                <a:latin typeface="Arial MT"/>
                <a:cs typeface="Arial MT"/>
              </a:rPr>
              <a:t> </a:t>
            </a:r>
            <a:r>
              <a:rPr sz="2000" dirty="0">
                <a:solidFill>
                  <a:srgbClr val="323232"/>
                </a:solidFill>
                <a:latin typeface="Arial MT"/>
                <a:cs typeface="Arial MT"/>
              </a:rPr>
              <a:t>liquidazione</a:t>
            </a:r>
            <a:r>
              <a:rPr sz="2000" spc="233" dirty="0">
                <a:solidFill>
                  <a:srgbClr val="323232"/>
                </a:solidFill>
                <a:latin typeface="Arial MT"/>
                <a:cs typeface="Arial MT"/>
              </a:rPr>
              <a:t> </a:t>
            </a:r>
            <a:r>
              <a:rPr sz="2000" dirty="0">
                <a:solidFill>
                  <a:srgbClr val="323232"/>
                </a:solidFill>
                <a:latin typeface="Arial MT"/>
                <a:cs typeface="Arial MT"/>
              </a:rPr>
              <a:t>giudiziale</a:t>
            </a:r>
            <a:r>
              <a:rPr sz="2000" spc="233" dirty="0">
                <a:solidFill>
                  <a:srgbClr val="323232"/>
                </a:solidFill>
                <a:latin typeface="Arial MT"/>
                <a:cs typeface="Arial MT"/>
              </a:rPr>
              <a:t> </a:t>
            </a:r>
            <a:r>
              <a:rPr sz="2000" dirty="0">
                <a:solidFill>
                  <a:srgbClr val="323232"/>
                </a:solidFill>
                <a:latin typeface="Arial MT"/>
                <a:cs typeface="Arial MT"/>
              </a:rPr>
              <a:t>(o</a:t>
            </a:r>
            <a:r>
              <a:rPr sz="2000" spc="229" dirty="0">
                <a:solidFill>
                  <a:srgbClr val="323232"/>
                </a:solidFill>
                <a:latin typeface="Arial MT"/>
                <a:cs typeface="Arial MT"/>
              </a:rPr>
              <a:t> </a:t>
            </a:r>
            <a:r>
              <a:rPr sz="2000" spc="-19" dirty="0">
                <a:solidFill>
                  <a:srgbClr val="323232"/>
                </a:solidFill>
                <a:latin typeface="Arial MT"/>
                <a:cs typeface="Arial MT"/>
              </a:rPr>
              <a:t>il </a:t>
            </a:r>
            <a:r>
              <a:rPr sz="2000" spc="-8" dirty="0">
                <a:solidFill>
                  <a:srgbClr val="323232"/>
                </a:solidFill>
                <a:latin typeface="Arial MT"/>
                <a:cs typeface="Arial MT"/>
              </a:rPr>
              <a:t>concordato).</a:t>
            </a:r>
            <a:endParaRPr sz="2000" dirty="0">
              <a:latin typeface="Arial MT"/>
              <a:cs typeface="Arial MT"/>
            </a:endParaRPr>
          </a:p>
          <a:p>
            <a:pPr marL="9525" marR="4286" algn="just">
              <a:lnSpc>
                <a:spcPct val="120700"/>
              </a:lnSpc>
              <a:spcBef>
                <a:spcPts val="1211"/>
              </a:spcBef>
            </a:pPr>
            <a:r>
              <a:rPr sz="2000" dirty="0">
                <a:solidFill>
                  <a:srgbClr val="323232"/>
                </a:solidFill>
                <a:latin typeface="Arial MT"/>
                <a:cs typeface="Arial MT"/>
              </a:rPr>
              <a:t>Nondimeno,</a:t>
            </a:r>
            <a:r>
              <a:rPr sz="2000" spc="60" dirty="0">
                <a:solidFill>
                  <a:srgbClr val="323232"/>
                </a:solidFill>
                <a:latin typeface="Arial MT"/>
                <a:cs typeface="Arial MT"/>
              </a:rPr>
              <a:t> </a:t>
            </a:r>
            <a:r>
              <a:rPr sz="2000" dirty="0">
                <a:solidFill>
                  <a:srgbClr val="323232"/>
                </a:solidFill>
                <a:latin typeface="Arial MT"/>
                <a:cs typeface="Arial MT"/>
              </a:rPr>
              <a:t>per</a:t>
            </a:r>
            <a:r>
              <a:rPr sz="2000" spc="60" dirty="0">
                <a:solidFill>
                  <a:srgbClr val="323232"/>
                </a:solidFill>
                <a:latin typeface="Arial MT"/>
                <a:cs typeface="Arial MT"/>
              </a:rPr>
              <a:t> </a:t>
            </a:r>
            <a:r>
              <a:rPr sz="2000" dirty="0">
                <a:solidFill>
                  <a:srgbClr val="323232"/>
                </a:solidFill>
                <a:latin typeface="Arial MT"/>
                <a:cs typeface="Arial MT"/>
              </a:rPr>
              <a:t>i</a:t>
            </a:r>
            <a:r>
              <a:rPr sz="2000" spc="68" dirty="0">
                <a:solidFill>
                  <a:srgbClr val="323232"/>
                </a:solidFill>
                <a:latin typeface="Arial MT"/>
                <a:cs typeface="Arial MT"/>
              </a:rPr>
              <a:t> </a:t>
            </a:r>
            <a:r>
              <a:rPr sz="2000" dirty="0">
                <a:solidFill>
                  <a:srgbClr val="323232"/>
                </a:solidFill>
                <a:latin typeface="Arial MT"/>
                <a:cs typeface="Arial MT"/>
              </a:rPr>
              <a:t>soggetti</a:t>
            </a:r>
            <a:r>
              <a:rPr sz="2000" spc="68" dirty="0">
                <a:solidFill>
                  <a:srgbClr val="323232"/>
                </a:solidFill>
                <a:latin typeface="Arial MT"/>
                <a:cs typeface="Arial MT"/>
              </a:rPr>
              <a:t> </a:t>
            </a:r>
            <a:r>
              <a:rPr sz="2000" dirty="0">
                <a:solidFill>
                  <a:srgbClr val="323232"/>
                </a:solidFill>
                <a:latin typeface="Arial MT"/>
                <a:cs typeface="Arial MT"/>
              </a:rPr>
              <a:t>non</a:t>
            </a:r>
            <a:r>
              <a:rPr sz="2000" spc="64" dirty="0">
                <a:solidFill>
                  <a:srgbClr val="323232"/>
                </a:solidFill>
                <a:latin typeface="Arial MT"/>
                <a:cs typeface="Arial MT"/>
              </a:rPr>
              <a:t> </a:t>
            </a:r>
            <a:r>
              <a:rPr sz="2000" dirty="0">
                <a:solidFill>
                  <a:srgbClr val="323232"/>
                </a:solidFill>
                <a:latin typeface="Arial MT"/>
                <a:cs typeface="Arial MT"/>
              </a:rPr>
              <a:t>«fallibili»</a:t>
            </a:r>
            <a:r>
              <a:rPr sz="2000" spc="64" dirty="0">
                <a:solidFill>
                  <a:srgbClr val="323232"/>
                </a:solidFill>
                <a:latin typeface="Arial MT"/>
                <a:cs typeface="Arial MT"/>
              </a:rPr>
              <a:t> </a:t>
            </a:r>
            <a:r>
              <a:rPr sz="2000" dirty="0">
                <a:solidFill>
                  <a:srgbClr val="323232"/>
                </a:solidFill>
                <a:latin typeface="Arial MT"/>
                <a:cs typeface="Arial MT"/>
              </a:rPr>
              <a:t>sono</a:t>
            </a:r>
            <a:r>
              <a:rPr sz="2000" spc="64" dirty="0">
                <a:solidFill>
                  <a:srgbClr val="323232"/>
                </a:solidFill>
                <a:latin typeface="Arial MT"/>
                <a:cs typeface="Arial MT"/>
              </a:rPr>
              <a:t> </a:t>
            </a:r>
            <a:r>
              <a:rPr sz="2000" dirty="0">
                <a:solidFill>
                  <a:srgbClr val="323232"/>
                </a:solidFill>
                <a:latin typeface="Arial MT"/>
                <a:cs typeface="Arial MT"/>
              </a:rPr>
              <a:t>previste</a:t>
            </a:r>
            <a:r>
              <a:rPr sz="2000" spc="64" dirty="0">
                <a:solidFill>
                  <a:srgbClr val="323232"/>
                </a:solidFill>
                <a:latin typeface="Arial MT"/>
                <a:cs typeface="Arial MT"/>
              </a:rPr>
              <a:t> </a:t>
            </a:r>
            <a:r>
              <a:rPr sz="2000" dirty="0">
                <a:solidFill>
                  <a:srgbClr val="323232"/>
                </a:solidFill>
                <a:latin typeface="Arial MT"/>
                <a:cs typeface="Arial MT"/>
              </a:rPr>
              <a:t>le</a:t>
            </a:r>
            <a:r>
              <a:rPr sz="2000" spc="64" dirty="0">
                <a:solidFill>
                  <a:srgbClr val="323232"/>
                </a:solidFill>
                <a:latin typeface="Arial MT"/>
                <a:cs typeface="Arial MT"/>
              </a:rPr>
              <a:t> </a:t>
            </a:r>
            <a:r>
              <a:rPr sz="2000" dirty="0">
                <a:solidFill>
                  <a:srgbClr val="323232"/>
                </a:solidFill>
                <a:latin typeface="Arial MT"/>
                <a:cs typeface="Arial MT"/>
              </a:rPr>
              <a:t>procedure</a:t>
            </a:r>
            <a:r>
              <a:rPr sz="2000" spc="64" dirty="0">
                <a:solidFill>
                  <a:srgbClr val="323232"/>
                </a:solidFill>
                <a:latin typeface="Arial MT"/>
                <a:cs typeface="Arial MT"/>
              </a:rPr>
              <a:t> </a:t>
            </a:r>
            <a:r>
              <a:rPr sz="2000" dirty="0">
                <a:solidFill>
                  <a:srgbClr val="323232"/>
                </a:solidFill>
                <a:latin typeface="Arial MT"/>
                <a:cs typeface="Arial MT"/>
              </a:rPr>
              <a:t>per</a:t>
            </a:r>
            <a:r>
              <a:rPr sz="2000" spc="60" dirty="0">
                <a:solidFill>
                  <a:srgbClr val="323232"/>
                </a:solidFill>
                <a:latin typeface="Arial MT"/>
                <a:cs typeface="Arial MT"/>
              </a:rPr>
              <a:t> </a:t>
            </a:r>
            <a:r>
              <a:rPr sz="2000" dirty="0">
                <a:solidFill>
                  <a:srgbClr val="323232"/>
                </a:solidFill>
                <a:latin typeface="Arial MT"/>
                <a:cs typeface="Arial MT"/>
              </a:rPr>
              <a:t>far</a:t>
            </a:r>
            <a:r>
              <a:rPr sz="2000" spc="64" dirty="0">
                <a:solidFill>
                  <a:srgbClr val="323232"/>
                </a:solidFill>
                <a:latin typeface="Arial MT"/>
                <a:cs typeface="Arial MT"/>
              </a:rPr>
              <a:t> </a:t>
            </a:r>
            <a:r>
              <a:rPr sz="2000" dirty="0">
                <a:solidFill>
                  <a:srgbClr val="323232"/>
                </a:solidFill>
                <a:latin typeface="Arial MT"/>
                <a:cs typeface="Arial MT"/>
              </a:rPr>
              <a:t>fronte</a:t>
            </a:r>
            <a:r>
              <a:rPr sz="2000" spc="64" dirty="0">
                <a:solidFill>
                  <a:srgbClr val="323232"/>
                </a:solidFill>
                <a:latin typeface="Arial MT"/>
                <a:cs typeface="Arial MT"/>
              </a:rPr>
              <a:t> </a:t>
            </a:r>
            <a:r>
              <a:rPr sz="2000" spc="-19" dirty="0">
                <a:solidFill>
                  <a:srgbClr val="323232"/>
                </a:solidFill>
                <a:latin typeface="Arial MT"/>
                <a:cs typeface="Arial MT"/>
              </a:rPr>
              <a:t>al </a:t>
            </a:r>
            <a:r>
              <a:rPr sz="2000" dirty="0">
                <a:solidFill>
                  <a:srgbClr val="297D53"/>
                </a:solidFill>
                <a:latin typeface="Arial MT"/>
                <a:cs typeface="Arial MT"/>
              </a:rPr>
              <a:t>sovraindebitamento</a:t>
            </a:r>
            <a:r>
              <a:rPr sz="2000" spc="255" dirty="0">
                <a:solidFill>
                  <a:srgbClr val="297D53"/>
                </a:solidFill>
                <a:latin typeface="Arial MT"/>
                <a:cs typeface="Arial MT"/>
              </a:rPr>
              <a:t> </a:t>
            </a:r>
            <a:r>
              <a:rPr sz="2000" dirty="0">
                <a:solidFill>
                  <a:srgbClr val="323232"/>
                </a:solidFill>
                <a:latin typeface="Arial MT"/>
                <a:cs typeface="Arial MT"/>
              </a:rPr>
              <a:t>(artt.</a:t>
            </a:r>
            <a:r>
              <a:rPr sz="2000" spc="248" dirty="0">
                <a:solidFill>
                  <a:srgbClr val="323232"/>
                </a:solidFill>
                <a:latin typeface="Arial MT"/>
                <a:cs typeface="Arial MT"/>
              </a:rPr>
              <a:t> </a:t>
            </a:r>
            <a:r>
              <a:rPr sz="2000" dirty="0">
                <a:solidFill>
                  <a:srgbClr val="323232"/>
                </a:solidFill>
                <a:latin typeface="Arial MT"/>
                <a:cs typeface="Arial MT"/>
              </a:rPr>
              <a:t>65-83</a:t>
            </a:r>
            <a:r>
              <a:rPr sz="2000" spc="251" dirty="0">
                <a:solidFill>
                  <a:srgbClr val="323232"/>
                </a:solidFill>
                <a:latin typeface="Arial MT"/>
                <a:cs typeface="Arial MT"/>
              </a:rPr>
              <a:t> </a:t>
            </a:r>
            <a:r>
              <a:rPr sz="2000" dirty="0">
                <a:solidFill>
                  <a:srgbClr val="323232"/>
                </a:solidFill>
                <a:latin typeface="Arial MT"/>
                <a:cs typeface="Arial MT"/>
              </a:rPr>
              <a:t>e</a:t>
            </a:r>
            <a:r>
              <a:rPr sz="2000" spc="251" dirty="0">
                <a:solidFill>
                  <a:srgbClr val="323232"/>
                </a:solidFill>
                <a:latin typeface="Arial MT"/>
                <a:cs typeface="Arial MT"/>
              </a:rPr>
              <a:t> </a:t>
            </a:r>
            <a:r>
              <a:rPr sz="2000" dirty="0">
                <a:solidFill>
                  <a:srgbClr val="323232"/>
                </a:solidFill>
                <a:latin typeface="Arial MT"/>
                <a:cs typeface="Arial MT"/>
              </a:rPr>
              <a:t>268-277)</a:t>
            </a:r>
            <a:r>
              <a:rPr sz="2000" spc="251" dirty="0">
                <a:solidFill>
                  <a:srgbClr val="323232"/>
                </a:solidFill>
                <a:latin typeface="Arial MT"/>
                <a:cs typeface="Arial MT"/>
              </a:rPr>
              <a:t> </a:t>
            </a:r>
            <a:r>
              <a:rPr sz="2000" dirty="0" err="1">
                <a:solidFill>
                  <a:srgbClr val="323232"/>
                </a:solidFill>
                <a:latin typeface="Arial MT"/>
                <a:cs typeface="Arial MT"/>
              </a:rPr>
              <a:t>nonché</a:t>
            </a:r>
            <a:r>
              <a:rPr sz="2000" spc="255" dirty="0">
                <a:solidFill>
                  <a:srgbClr val="323232"/>
                </a:solidFill>
                <a:latin typeface="Arial MT"/>
                <a:cs typeface="Arial MT"/>
              </a:rPr>
              <a:t> </a:t>
            </a:r>
            <a:r>
              <a:rPr sz="2000" dirty="0">
                <a:solidFill>
                  <a:srgbClr val="323232"/>
                </a:solidFill>
                <a:latin typeface="Arial MT"/>
                <a:cs typeface="Arial MT"/>
              </a:rPr>
              <a:t>alcuni</a:t>
            </a:r>
            <a:r>
              <a:rPr sz="2000" spc="255" dirty="0">
                <a:solidFill>
                  <a:srgbClr val="323232"/>
                </a:solidFill>
                <a:latin typeface="Arial MT"/>
                <a:cs typeface="Arial MT"/>
              </a:rPr>
              <a:t> </a:t>
            </a:r>
            <a:r>
              <a:rPr sz="2000" spc="-8" dirty="0">
                <a:solidFill>
                  <a:srgbClr val="323232"/>
                </a:solidFill>
                <a:latin typeface="Arial MT"/>
                <a:cs typeface="Arial MT"/>
              </a:rPr>
              <a:t>degli </a:t>
            </a:r>
            <a:r>
              <a:rPr sz="2000" dirty="0">
                <a:solidFill>
                  <a:srgbClr val="323232"/>
                </a:solidFill>
                <a:latin typeface="Arial MT"/>
                <a:cs typeface="Arial MT"/>
              </a:rPr>
              <a:t>strumenti</a:t>
            </a:r>
            <a:r>
              <a:rPr sz="2000" spc="30" dirty="0">
                <a:solidFill>
                  <a:srgbClr val="323232"/>
                </a:solidFill>
                <a:latin typeface="Arial MT"/>
                <a:cs typeface="Arial MT"/>
              </a:rPr>
              <a:t>  </a:t>
            </a:r>
            <a:r>
              <a:rPr sz="2000" dirty="0">
                <a:solidFill>
                  <a:srgbClr val="323232"/>
                </a:solidFill>
                <a:latin typeface="Arial MT"/>
                <a:cs typeface="Arial MT"/>
              </a:rPr>
              <a:t>di</a:t>
            </a:r>
            <a:r>
              <a:rPr sz="2000" spc="30" dirty="0">
                <a:solidFill>
                  <a:srgbClr val="323232"/>
                </a:solidFill>
                <a:latin typeface="Arial MT"/>
                <a:cs typeface="Arial MT"/>
              </a:rPr>
              <a:t>  </a:t>
            </a:r>
            <a:r>
              <a:rPr sz="2000" dirty="0">
                <a:solidFill>
                  <a:srgbClr val="323232"/>
                </a:solidFill>
                <a:latin typeface="Arial MT"/>
                <a:cs typeface="Arial MT"/>
              </a:rPr>
              <a:t>regolazione</a:t>
            </a:r>
            <a:r>
              <a:rPr sz="2000" spc="30" dirty="0">
                <a:solidFill>
                  <a:srgbClr val="323232"/>
                </a:solidFill>
                <a:latin typeface="Arial MT"/>
                <a:cs typeface="Arial MT"/>
              </a:rPr>
              <a:t>  </a:t>
            </a:r>
            <a:r>
              <a:rPr sz="2000" dirty="0">
                <a:solidFill>
                  <a:srgbClr val="323232"/>
                </a:solidFill>
                <a:latin typeface="Arial MT"/>
                <a:cs typeface="Arial MT"/>
              </a:rPr>
              <a:t>della</a:t>
            </a:r>
            <a:r>
              <a:rPr sz="2000" spc="30" dirty="0">
                <a:solidFill>
                  <a:srgbClr val="323232"/>
                </a:solidFill>
                <a:latin typeface="Arial MT"/>
                <a:cs typeface="Arial MT"/>
              </a:rPr>
              <a:t>  </a:t>
            </a:r>
            <a:r>
              <a:rPr sz="2000" dirty="0">
                <a:solidFill>
                  <a:srgbClr val="323232"/>
                </a:solidFill>
                <a:latin typeface="Arial MT"/>
                <a:cs typeface="Arial MT"/>
              </a:rPr>
              <a:t>crisi</a:t>
            </a:r>
            <a:r>
              <a:rPr sz="2000" spc="30" dirty="0">
                <a:solidFill>
                  <a:srgbClr val="323232"/>
                </a:solidFill>
                <a:latin typeface="Arial MT"/>
                <a:cs typeface="Arial MT"/>
              </a:rPr>
              <a:t>  </a:t>
            </a:r>
            <a:r>
              <a:rPr sz="2000" dirty="0">
                <a:solidFill>
                  <a:srgbClr val="323232"/>
                </a:solidFill>
                <a:latin typeface="Arial MT"/>
                <a:cs typeface="Arial MT"/>
              </a:rPr>
              <a:t>(piano</a:t>
            </a:r>
            <a:r>
              <a:rPr sz="2000" spc="30" dirty="0">
                <a:solidFill>
                  <a:srgbClr val="323232"/>
                </a:solidFill>
                <a:latin typeface="Arial MT"/>
                <a:cs typeface="Arial MT"/>
              </a:rPr>
              <a:t>  </a:t>
            </a:r>
            <a:r>
              <a:rPr sz="2000" dirty="0">
                <a:solidFill>
                  <a:srgbClr val="323232"/>
                </a:solidFill>
                <a:latin typeface="Arial MT"/>
                <a:cs typeface="Arial MT"/>
              </a:rPr>
              <a:t>attestato,</a:t>
            </a:r>
            <a:r>
              <a:rPr sz="2000" spc="23" dirty="0">
                <a:solidFill>
                  <a:srgbClr val="323232"/>
                </a:solidFill>
                <a:latin typeface="Arial MT"/>
                <a:cs typeface="Arial MT"/>
              </a:rPr>
              <a:t>  </a:t>
            </a:r>
            <a:r>
              <a:rPr sz="2000" dirty="0">
                <a:solidFill>
                  <a:srgbClr val="323232"/>
                </a:solidFill>
                <a:latin typeface="Arial MT"/>
                <a:cs typeface="Arial MT"/>
              </a:rPr>
              <a:t>accordo</a:t>
            </a:r>
            <a:r>
              <a:rPr sz="2000" spc="30" dirty="0">
                <a:solidFill>
                  <a:srgbClr val="323232"/>
                </a:solidFill>
                <a:latin typeface="Arial MT"/>
                <a:cs typeface="Arial MT"/>
              </a:rPr>
              <a:t>  </a:t>
            </a:r>
            <a:r>
              <a:rPr sz="2000" dirty="0">
                <a:solidFill>
                  <a:srgbClr val="323232"/>
                </a:solidFill>
                <a:latin typeface="Arial MT"/>
                <a:cs typeface="Arial MT"/>
              </a:rPr>
              <a:t>di</a:t>
            </a:r>
            <a:r>
              <a:rPr sz="2000" spc="34" dirty="0">
                <a:solidFill>
                  <a:srgbClr val="323232"/>
                </a:solidFill>
                <a:latin typeface="Arial MT"/>
                <a:cs typeface="Arial MT"/>
              </a:rPr>
              <a:t>  </a:t>
            </a:r>
            <a:r>
              <a:rPr sz="2000" spc="-8" dirty="0">
                <a:solidFill>
                  <a:srgbClr val="323232"/>
                </a:solidFill>
                <a:latin typeface="Arial MT"/>
                <a:cs typeface="Arial MT"/>
              </a:rPr>
              <a:t>ristrutturazione omologato).</a:t>
            </a:r>
            <a:endParaRPr sz="2000" dirty="0">
              <a:latin typeface="Arial MT"/>
              <a:cs typeface="Arial M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9194" y="937260"/>
            <a:ext cx="7653814" cy="1127284"/>
            <a:chOff x="545591" y="106679"/>
            <a:chExt cx="10205085" cy="1503045"/>
          </a:xfrm>
        </p:grpSpPr>
        <p:pic>
          <p:nvPicPr>
            <p:cNvPr id="3" name="object 3"/>
            <p:cNvPicPr/>
            <p:nvPr/>
          </p:nvPicPr>
          <p:blipFill>
            <a:blip r:embed="rId2" cstate="print"/>
            <a:stretch>
              <a:fillRect/>
            </a:stretch>
          </p:blipFill>
          <p:spPr>
            <a:xfrm>
              <a:off x="545591" y="106679"/>
              <a:ext cx="3011423" cy="1008888"/>
            </a:xfrm>
            <a:prstGeom prst="rect">
              <a:avLst/>
            </a:prstGeom>
          </p:spPr>
        </p:pic>
        <p:pic>
          <p:nvPicPr>
            <p:cNvPr id="4" name="object 4"/>
            <p:cNvPicPr/>
            <p:nvPr/>
          </p:nvPicPr>
          <p:blipFill>
            <a:blip r:embed="rId3" cstate="print"/>
            <a:stretch>
              <a:fillRect/>
            </a:stretch>
          </p:blipFill>
          <p:spPr>
            <a:xfrm>
              <a:off x="3499103" y="106679"/>
              <a:ext cx="1362455" cy="1008888"/>
            </a:xfrm>
            <a:prstGeom prst="rect">
              <a:avLst/>
            </a:prstGeom>
          </p:spPr>
        </p:pic>
        <p:pic>
          <p:nvPicPr>
            <p:cNvPr id="5" name="object 5"/>
            <p:cNvPicPr/>
            <p:nvPr/>
          </p:nvPicPr>
          <p:blipFill>
            <a:blip r:embed="rId4" cstate="print"/>
            <a:stretch>
              <a:fillRect/>
            </a:stretch>
          </p:blipFill>
          <p:spPr>
            <a:xfrm>
              <a:off x="4803647" y="106679"/>
              <a:ext cx="2197607" cy="1008888"/>
            </a:xfrm>
            <a:prstGeom prst="rect">
              <a:avLst/>
            </a:prstGeom>
          </p:spPr>
        </p:pic>
        <p:pic>
          <p:nvPicPr>
            <p:cNvPr id="6" name="object 6"/>
            <p:cNvPicPr/>
            <p:nvPr/>
          </p:nvPicPr>
          <p:blipFill>
            <a:blip r:embed="rId5" cstate="print"/>
            <a:stretch>
              <a:fillRect/>
            </a:stretch>
          </p:blipFill>
          <p:spPr>
            <a:xfrm>
              <a:off x="6943344" y="106679"/>
              <a:ext cx="853440" cy="1008888"/>
            </a:xfrm>
            <a:prstGeom prst="rect">
              <a:avLst/>
            </a:prstGeom>
          </p:spPr>
        </p:pic>
        <p:pic>
          <p:nvPicPr>
            <p:cNvPr id="7" name="object 7"/>
            <p:cNvPicPr/>
            <p:nvPr/>
          </p:nvPicPr>
          <p:blipFill>
            <a:blip r:embed="rId6" cstate="print"/>
            <a:stretch>
              <a:fillRect/>
            </a:stretch>
          </p:blipFill>
          <p:spPr>
            <a:xfrm>
              <a:off x="7738872" y="106679"/>
              <a:ext cx="3011424" cy="1008888"/>
            </a:xfrm>
            <a:prstGeom prst="rect">
              <a:avLst/>
            </a:prstGeom>
          </p:spPr>
        </p:pic>
        <p:pic>
          <p:nvPicPr>
            <p:cNvPr id="8" name="object 8"/>
            <p:cNvPicPr/>
            <p:nvPr/>
          </p:nvPicPr>
          <p:blipFill>
            <a:blip r:embed="rId7" cstate="print"/>
            <a:stretch>
              <a:fillRect/>
            </a:stretch>
          </p:blipFill>
          <p:spPr>
            <a:xfrm>
              <a:off x="545591" y="600456"/>
              <a:ext cx="2502408" cy="1008888"/>
            </a:xfrm>
            <a:prstGeom prst="rect">
              <a:avLst/>
            </a:prstGeom>
          </p:spPr>
        </p:pic>
      </p:grpSp>
      <p:sp>
        <p:nvSpPr>
          <p:cNvPr id="11" name="object 11"/>
          <p:cNvSpPr txBox="1">
            <a:spLocks noGrp="1"/>
          </p:cNvSpPr>
          <p:nvPr>
            <p:ph type="sldNum" sz="quarter" idx="7"/>
          </p:nvPr>
        </p:nvSpPr>
        <p:spPr>
          <a:xfrm>
            <a:off x="11457938" y="6190617"/>
            <a:ext cx="597534" cy="536575"/>
          </a:xfrm>
          <a:prstGeom prst="rect">
            <a:avLst/>
          </a:prstGeom>
        </p:spPr>
        <p:txBody>
          <a:bodyPr vert="horz" wrap="square" lIns="0" tIns="0" rIns="0" bIns="0" rtlCol="0">
            <a:spAutoFit/>
          </a:bodyPr>
          <a:lstStyle>
            <a:defPPr>
              <a:defRPr kern="0"/>
            </a:defPPr>
            <a:lvl1pPr>
              <a:defRPr sz="3600" b="0" i="0">
                <a:solidFill>
                  <a:srgbClr val="87A896"/>
                </a:solidFill>
                <a:latin typeface="Arial MT"/>
                <a:cs typeface="Arial MT"/>
              </a:defRPr>
            </a:lvl1pPr>
          </a:lstStyle>
          <a:p>
            <a:pPr marL="165100">
              <a:lnSpc>
                <a:spcPts val="4079"/>
              </a:lnSpc>
            </a:pPr>
            <a:fld id="{81D60167-4931-47E6-BA6A-407CBD079E47}" type="slidenum">
              <a:rPr lang="it-IT" spc="-50" smtClean="0"/>
              <a:pPr marL="165100">
                <a:lnSpc>
                  <a:spcPts val="4079"/>
                </a:lnSpc>
              </a:pPr>
              <a:t>24</a:t>
            </a:fld>
            <a:endParaRPr spc="-19" dirty="0"/>
          </a:p>
        </p:txBody>
      </p:sp>
      <p:sp>
        <p:nvSpPr>
          <p:cNvPr id="10" name="object 10"/>
          <p:cNvSpPr txBox="1"/>
          <p:nvPr/>
        </p:nvSpPr>
        <p:spPr>
          <a:xfrm>
            <a:off x="610379" y="2099691"/>
            <a:ext cx="7141845" cy="3715761"/>
          </a:xfrm>
          <a:prstGeom prst="rect">
            <a:avLst/>
          </a:prstGeom>
        </p:spPr>
        <p:txBody>
          <a:bodyPr vert="horz" wrap="square" lIns="0" tIns="9525" rIns="0" bIns="0" rtlCol="0">
            <a:spAutoFit/>
          </a:bodyPr>
          <a:lstStyle/>
          <a:p>
            <a:pPr marL="9525">
              <a:lnSpc>
                <a:spcPct val="100000"/>
              </a:lnSpc>
              <a:spcBef>
                <a:spcPts val="75"/>
              </a:spcBef>
            </a:pPr>
            <a:r>
              <a:rPr sz="2000" dirty="0">
                <a:solidFill>
                  <a:schemeClr val="tx1"/>
                </a:solidFill>
                <a:latin typeface="Arial MT"/>
                <a:cs typeface="Arial MT"/>
              </a:rPr>
              <a:t>Art.</a:t>
            </a:r>
            <a:r>
              <a:rPr sz="2000" spc="15" dirty="0">
                <a:solidFill>
                  <a:schemeClr val="tx1"/>
                </a:solidFill>
                <a:latin typeface="Arial MT"/>
                <a:cs typeface="Arial MT"/>
              </a:rPr>
              <a:t> </a:t>
            </a:r>
            <a:r>
              <a:rPr sz="2000" dirty="0">
                <a:solidFill>
                  <a:schemeClr val="tx1"/>
                </a:solidFill>
                <a:latin typeface="Arial MT"/>
                <a:cs typeface="Arial MT"/>
              </a:rPr>
              <a:t>2,</a:t>
            </a:r>
            <a:r>
              <a:rPr sz="2000" spc="19" dirty="0">
                <a:solidFill>
                  <a:schemeClr val="tx1"/>
                </a:solidFill>
                <a:latin typeface="Arial MT"/>
                <a:cs typeface="Arial MT"/>
              </a:rPr>
              <a:t> </a:t>
            </a:r>
            <a:r>
              <a:rPr sz="2000" dirty="0">
                <a:solidFill>
                  <a:schemeClr val="tx1"/>
                </a:solidFill>
                <a:latin typeface="Arial MT"/>
                <a:cs typeface="Arial MT"/>
              </a:rPr>
              <a:t>lett.</a:t>
            </a:r>
            <a:r>
              <a:rPr sz="2000" spc="15" dirty="0">
                <a:solidFill>
                  <a:schemeClr val="tx1"/>
                </a:solidFill>
                <a:latin typeface="Arial MT"/>
                <a:cs typeface="Arial MT"/>
              </a:rPr>
              <a:t> </a:t>
            </a:r>
            <a:r>
              <a:rPr sz="2000" dirty="0">
                <a:solidFill>
                  <a:schemeClr val="tx1"/>
                </a:solidFill>
                <a:latin typeface="Arial MT"/>
                <a:cs typeface="Arial MT"/>
              </a:rPr>
              <a:t>«c»,</a:t>
            </a:r>
            <a:r>
              <a:rPr sz="2000" spc="19" dirty="0">
                <a:solidFill>
                  <a:schemeClr val="tx1"/>
                </a:solidFill>
                <a:latin typeface="Arial MT"/>
                <a:cs typeface="Arial MT"/>
              </a:rPr>
              <a:t> </a:t>
            </a:r>
            <a:r>
              <a:rPr sz="2000" dirty="0">
                <a:solidFill>
                  <a:schemeClr val="tx1"/>
                </a:solidFill>
                <a:latin typeface="Arial MT"/>
                <a:cs typeface="Arial MT"/>
              </a:rPr>
              <a:t>CCII</a:t>
            </a:r>
            <a:r>
              <a:rPr sz="2000" spc="11" dirty="0">
                <a:solidFill>
                  <a:schemeClr val="tx1"/>
                </a:solidFill>
                <a:latin typeface="Arial MT"/>
                <a:cs typeface="Arial MT"/>
              </a:rPr>
              <a:t> </a:t>
            </a:r>
            <a:r>
              <a:rPr sz="2000" dirty="0">
                <a:solidFill>
                  <a:schemeClr val="tx1"/>
                </a:solidFill>
                <a:latin typeface="Arial MT"/>
                <a:cs typeface="Arial MT"/>
              </a:rPr>
              <a:t>-</a:t>
            </a:r>
            <a:r>
              <a:rPr sz="2000" spc="11" dirty="0">
                <a:solidFill>
                  <a:schemeClr val="tx1"/>
                </a:solidFill>
                <a:latin typeface="Arial MT"/>
                <a:cs typeface="Arial MT"/>
              </a:rPr>
              <a:t> </a:t>
            </a:r>
            <a:r>
              <a:rPr sz="2000" spc="-8" dirty="0">
                <a:solidFill>
                  <a:schemeClr val="tx1"/>
                </a:solidFill>
                <a:latin typeface="Arial MT"/>
                <a:cs typeface="Arial MT"/>
              </a:rPr>
              <a:t>Definizioni</a:t>
            </a:r>
            <a:endParaRPr sz="2000" dirty="0">
              <a:solidFill>
                <a:schemeClr val="tx1"/>
              </a:solidFill>
              <a:latin typeface="Arial MT"/>
              <a:cs typeface="Arial MT"/>
            </a:endParaRPr>
          </a:p>
          <a:p>
            <a:pPr marL="9525">
              <a:lnSpc>
                <a:spcPct val="100000"/>
              </a:lnSpc>
              <a:spcBef>
                <a:spcPts val="1253"/>
              </a:spcBef>
            </a:pPr>
            <a:r>
              <a:rPr sz="2000" dirty="0">
                <a:solidFill>
                  <a:schemeClr val="tx1"/>
                </a:solidFill>
                <a:latin typeface="Arial MT"/>
                <a:cs typeface="Arial MT"/>
              </a:rPr>
              <a:t>Ai</a:t>
            </a:r>
            <a:r>
              <a:rPr sz="2000" spc="8" dirty="0">
                <a:solidFill>
                  <a:schemeClr val="tx1"/>
                </a:solidFill>
                <a:latin typeface="Arial MT"/>
                <a:cs typeface="Arial MT"/>
              </a:rPr>
              <a:t> </a:t>
            </a:r>
            <a:r>
              <a:rPr sz="2000" dirty="0">
                <a:solidFill>
                  <a:schemeClr val="tx1"/>
                </a:solidFill>
                <a:latin typeface="Arial MT"/>
                <a:cs typeface="Arial MT"/>
              </a:rPr>
              <a:t>fini</a:t>
            </a:r>
            <a:r>
              <a:rPr sz="2000" spc="8" dirty="0">
                <a:solidFill>
                  <a:schemeClr val="tx1"/>
                </a:solidFill>
                <a:latin typeface="Arial MT"/>
                <a:cs typeface="Arial MT"/>
              </a:rPr>
              <a:t> </a:t>
            </a:r>
            <a:r>
              <a:rPr sz="2000" dirty="0">
                <a:solidFill>
                  <a:schemeClr val="tx1"/>
                </a:solidFill>
                <a:latin typeface="Arial MT"/>
                <a:cs typeface="Arial MT"/>
              </a:rPr>
              <a:t>del</a:t>
            </a:r>
            <a:r>
              <a:rPr sz="2000" spc="4" dirty="0">
                <a:solidFill>
                  <a:schemeClr val="tx1"/>
                </a:solidFill>
                <a:latin typeface="Arial MT"/>
                <a:cs typeface="Arial MT"/>
              </a:rPr>
              <a:t> </a:t>
            </a:r>
            <a:r>
              <a:rPr sz="2000" dirty="0">
                <a:solidFill>
                  <a:schemeClr val="tx1"/>
                </a:solidFill>
                <a:latin typeface="Arial MT"/>
                <a:cs typeface="Arial MT"/>
              </a:rPr>
              <a:t>presente</a:t>
            </a:r>
            <a:r>
              <a:rPr sz="2000" spc="11" dirty="0">
                <a:solidFill>
                  <a:schemeClr val="tx1"/>
                </a:solidFill>
                <a:latin typeface="Arial MT"/>
                <a:cs typeface="Arial MT"/>
              </a:rPr>
              <a:t> </a:t>
            </a:r>
            <a:r>
              <a:rPr sz="2000" dirty="0">
                <a:solidFill>
                  <a:schemeClr val="tx1"/>
                </a:solidFill>
                <a:latin typeface="Arial MT"/>
                <a:cs typeface="Arial MT"/>
              </a:rPr>
              <a:t>codice si</a:t>
            </a:r>
            <a:r>
              <a:rPr sz="2000" spc="8" dirty="0">
                <a:solidFill>
                  <a:schemeClr val="tx1"/>
                </a:solidFill>
                <a:latin typeface="Arial MT"/>
                <a:cs typeface="Arial MT"/>
              </a:rPr>
              <a:t> </a:t>
            </a:r>
            <a:r>
              <a:rPr sz="2000" dirty="0">
                <a:solidFill>
                  <a:schemeClr val="tx1"/>
                </a:solidFill>
                <a:latin typeface="Arial MT"/>
                <a:cs typeface="Arial MT"/>
              </a:rPr>
              <a:t>intende</a:t>
            </a:r>
            <a:r>
              <a:rPr sz="2000" spc="11" dirty="0">
                <a:solidFill>
                  <a:schemeClr val="tx1"/>
                </a:solidFill>
                <a:latin typeface="Arial MT"/>
                <a:cs typeface="Arial MT"/>
              </a:rPr>
              <a:t> </a:t>
            </a:r>
            <a:r>
              <a:rPr sz="2000" spc="-15" dirty="0">
                <a:solidFill>
                  <a:schemeClr val="tx1"/>
                </a:solidFill>
                <a:latin typeface="Arial MT"/>
                <a:cs typeface="Arial MT"/>
              </a:rPr>
              <a:t>per:</a:t>
            </a:r>
            <a:endParaRPr sz="2000" dirty="0">
              <a:solidFill>
                <a:schemeClr val="tx1"/>
              </a:solidFill>
              <a:latin typeface="Arial MT"/>
              <a:cs typeface="Arial MT"/>
            </a:endParaRPr>
          </a:p>
          <a:p>
            <a:pPr marL="9525" marR="3810" algn="just">
              <a:lnSpc>
                <a:spcPct val="99800"/>
              </a:lnSpc>
              <a:spcBef>
                <a:spcPts val="1174"/>
              </a:spcBef>
            </a:pPr>
            <a:r>
              <a:rPr sz="2000" dirty="0">
                <a:solidFill>
                  <a:schemeClr val="tx1"/>
                </a:solidFill>
                <a:latin typeface="Arial MT"/>
                <a:cs typeface="Arial MT"/>
              </a:rPr>
              <a:t>c)</a:t>
            </a:r>
            <a:r>
              <a:rPr sz="2000" spc="158" dirty="0">
                <a:solidFill>
                  <a:schemeClr val="tx1"/>
                </a:solidFill>
                <a:latin typeface="Arial MT"/>
                <a:cs typeface="Arial MT"/>
              </a:rPr>
              <a:t> </a:t>
            </a:r>
            <a:r>
              <a:rPr sz="2000" dirty="0">
                <a:solidFill>
                  <a:schemeClr val="tx1"/>
                </a:solidFill>
                <a:latin typeface="Arial MT"/>
                <a:cs typeface="Arial MT"/>
              </a:rPr>
              <a:t>«sovraindebitamento»:</a:t>
            </a:r>
            <a:r>
              <a:rPr sz="2000" spc="158" dirty="0">
                <a:solidFill>
                  <a:schemeClr val="tx1"/>
                </a:solidFill>
                <a:latin typeface="Arial MT"/>
                <a:cs typeface="Arial MT"/>
              </a:rPr>
              <a:t> </a:t>
            </a:r>
            <a:r>
              <a:rPr sz="2000" dirty="0">
                <a:solidFill>
                  <a:schemeClr val="tx1"/>
                </a:solidFill>
                <a:latin typeface="Arial MT"/>
                <a:cs typeface="Arial MT"/>
              </a:rPr>
              <a:t>lo</a:t>
            </a:r>
            <a:r>
              <a:rPr sz="2000" spc="158" dirty="0">
                <a:solidFill>
                  <a:schemeClr val="tx1"/>
                </a:solidFill>
                <a:latin typeface="Arial MT"/>
                <a:cs typeface="Arial MT"/>
              </a:rPr>
              <a:t> </a:t>
            </a:r>
            <a:r>
              <a:rPr sz="2000" dirty="0">
                <a:solidFill>
                  <a:schemeClr val="tx1"/>
                </a:solidFill>
                <a:latin typeface="Arial MT"/>
                <a:cs typeface="Arial MT"/>
              </a:rPr>
              <a:t>stato</a:t>
            </a:r>
            <a:r>
              <a:rPr sz="2000" spc="158" dirty="0">
                <a:solidFill>
                  <a:schemeClr val="tx1"/>
                </a:solidFill>
                <a:latin typeface="Arial MT"/>
                <a:cs typeface="Arial MT"/>
              </a:rPr>
              <a:t> </a:t>
            </a:r>
            <a:r>
              <a:rPr sz="2000" dirty="0">
                <a:solidFill>
                  <a:schemeClr val="tx1"/>
                </a:solidFill>
                <a:latin typeface="Arial MT"/>
                <a:cs typeface="Arial MT"/>
              </a:rPr>
              <a:t>di</a:t>
            </a:r>
            <a:r>
              <a:rPr sz="2000" spc="153" dirty="0">
                <a:solidFill>
                  <a:schemeClr val="tx1"/>
                </a:solidFill>
                <a:latin typeface="Arial MT"/>
                <a:cs typeface="Arial MT"/>
              </a:rPr>
              <a:t> </a:t>
            </a:r>
            <a:r>
              <a:rPr sz="2000" dirty="0">
                <a:solidFill>
                  <a:schemeClr val="tx1"/>
                </a:solidFill>
                <a:latin typeface="Arial MT"/>
                <a:cs typeface="Arial MT"/>
              </a:rPr>
              <a:t>crisi</a:t>
            </a:r>
            <a:r>
              <a:rPr sz="2000" spc="158" dirty="0">
                <a:solidFill>
                  <a:schemeClr val="tx1"/>
                </a:solidFill>
                <a:latin typeface="Arial MT"/>
                <a:cs typeface="Arial MT"/>
              </a:rPr>
              <a:t> </a:t>
            </a:r>
            <a:r>
              <a:rPr sz="2000" dirty="0">
                <a:solidFill>
                  <a:schemeClr val="tx1"/>
                </a:solidFill>
                <a:latin typeface="Arial MT"/>
                <a:cs typeface="Arial MT"/>
              </a:rPr>
              <a:t>o</a:t>
            </a:r>
            <a:r>
              <a:rPr sz="2000" spc="158" dirty="0">
                <a:solidFill>
                  <a:schemeClr val="tx1"/>
                </a:solidFill>
                <a:latin typeface="Arial MT"/>
                <a:cs typeface="Arial MT"/>
              </a:rPr>
              <a:t> </a:t>
            </a:r>
            <a:r>
              <a:rPr sz="2000" dirty="0">
                <a:solidFill>
                  <a:schemeClr val="tx1"/>
                </a:solidFill>
                <a:latin typeface="Arial MT"/>
                <a:cs typeface="Arial MT"/>
              </a:rPr>
              <a:t>di</a:t>
            </a:r>
            <a:r>
              <a:rPr sz="2000" spc="153" dirty="0">
                <a:solidFill>
                  <a:schemeClr val="tx1"/>
                </a:solidFill>
                <a:latin typeface="Arial MT"/>
                <a:cs typeface="Arial MT"/>
              </a:rPr>
              <a:t> </a:t>
            </a:r>
            <a:r>
              <a:rPr sz="2000" dirty="0">
                <a:solidFill>
                  <a:schemeClr val="tx1"/>
                </a:solidFill>
                <a:latin typeface="Arial MT"/>
                <a:cs typeface="Arial MT"/>
              </a:rPr>
              <a:t>insolvenza</a:t>
            </a:r>
            <a:r>
              <a:rPr sz="2000" spc="161" dirty="0">
                <a:solidFill>
                  <a:schemeClr val="tx1"/>
                </a:solidFill>
                <a:latin typeface="Arial MT"/>
                <a:cs typeface="Arial MT"/>
              </a:rPr>
              <a:t> </a:t>
            </a:r>
            <a:r>
              <a:rPr sz="2000" dirty="0">
                <a:solidFill>
                  <a:schemeClr val="tx1"/>
                </a:solidFill>
                <a:latin typeface="Arial MT"/>
                <a:cs typeface="Arial MT"/>
              </a:rPr>
              <a:t>del</a:t>
            </a:r>
            <a:r>
              <a:rPr sz="2000" spc="158" dirty="0">
                <a:solidFill>
                  <a:schemeClr val="tx1"/>
                </a:solidFill>
                <a:latin typeface="Arial MT"/>
                <a:cs typeface="Arial MT"/>
              </a:rPr>
              <a:t> </a:t>
            </a:r>
            <a:r>
              <a:rPr sz="2000" spc="-8" dirty="0">
                <a:solidFill>
                  <a:schemeClr val="tx1"/>
                </a:solidFill>
                <a:latin typeface="Arial MT"/>
                <a:cs typeface="Arial MT"/>
              </a:rPr>
              <a:t>consumatore, </a:t>
            </a:r>
            <a:r>
              <a:rPr sz="2000" dirty="0">
                <a:solidFill>
                  <a:schemeClr val="tx1"/>
                </a:solidFill>
                <a:latin typeface="Arial MT"/>
                <a:cs typeface="Arial MT"/>
              </a:rPr>
              <a:t>del</a:t>
            </a:r>
            <a:r>
              <a:rPr sz="2000" spc="90" dirty="0">
                <a:solidFill>
                  <a:schemeClr val="tx1"/>
                </a:solidFill>
                <a:latin typeface="Arial MT"/>
                <a:cs typeface="Arial MT"/>
              </a:rPr>
              <a:t> </a:t>
            </a:r>
            <a:r>
              <a:rPr sz="2000" dirty="0">
                <a:solidFill>
                  <a:schemeClr val="tx1"/>
                </a:solidFill>
                <a:latin typeface="Arial MT"/>
                <a:cs typeface="Arial MT"/>
              </a:rPr>
              <a:t>professionista,</a:t>
            </a:r>
            <a:r>
              <a:rPr sz="2000" spc="94" dirty="0">
                <a:solidFill>
                  <a:schemeClr val="tx1"/>
                </a:solidFill>
                <a:latin typeface="Arial MT"/>
                <a:cs typeface="Arial MT"/>
              </a:rPr>
              <a:t> </a:t>
            </a:r>
            <a:r>
              <a:rPr sz="2000" dirty="0">
                <a:solidFill>
                  <a:schemeClr val="tx1"/>
                </a:solidFill>
                <a:latin typeface="Arial MT"/>
                <a:cs typeface="Arial MT"/>
              </a:rPr>
              <a:t>dell'imprenditore</a:t>
            </a:r>
            <a:r>
              <a:rPr sz="2000" spc="94" dirty="0">
                <a:solidFill>
                  <a:schemeClr val="tx1"/>
                </a:solidFill>
                <a:latin typeface="Arial MT"/>
                <a:cs typeface="Arial MT"/>
              </a:rPr>
              <a:t> </a:t>
            </a:r>
            <a:r>
              <a:rPr sz="2000" dirty="0">
                <a:solidFill>
                  <a:schemeClr val="tx1"/>
                </a:solidFill>
                <a:latin typeface="Arial MT"/>
                <a:cs typeface="Arial MT"/>
              </a:rPr>
              <a:t>minore,</a:t>
            </a:r>
            <a:r>
              <a:rPr sz="2000" spc="94" dirty="0">
                <a:solidFill>
                  <a:schemeClr val="tx1"/>
                </a:solidFill>
                <a:latin typeface="Arial MT"/>
                <a:cs typeface="Arial MT"/>
              </a:rPr>
              <a:t> </a:t>
            </a:r>
            <a:r>
              <a:rPr sz="2000" dirty="0">
                <a:solidFill>
                  <a:schemeClr val="tx1"/>
                </a:solidFill>
                <a:latin typeface="Arial MT"/>
                <a:cs typeface="Arial MT"/>
              </a:rPr>
              <a:t>dell'imprenditore</a:t>
            </a:r>
            <a:r>
              <a:rPr sz="2000" spc="94" dirty="0">
                <a:solidFill>
                  <a:schemeClr val="tx1"/>
                </a:solidFill>
                <a:latin typeface="Arial MT"/>
                <a:cs typeface="Arial MT"/>
              </a:rPr>
              <a:t> </a:t>
            </a:r>
            <a:r>
              <a:rPr sz="2000" dirty="0">
                <a:solidFill>
                  <a:schemeClr val="tx1"/>
                </a:solidFill>
                <a:latin typeface="Arial MT"/>
                <a:cs typeface="Arial MT"/>
              </a:rPr>
              <a:t>agricolo,</a:t>
            </a:r>
            <a:r>
              <a:rPr sz="2000" spc="98" dirty="0">
                <a:solidFill>
                  <a:schemeClr val="tx1"/>
                </a:solidFill>
                <a:latin typeface="Arial MT"/>
                <a:cs typeface="Arial MT"/>
              </a:rPr>
              <a:t> </a:t>
            </a:r>
            <a:r>
              <a:rPr sz="2000" spc="-8" dirty="0">
                <a:solidFill>
                  <a:schemeClr val="tx1"/>
                </a:solidFill>
                <a:latin typeface="Arial MT"/>
                <a:cs typeface="Arial MT"/>
              </a:rPr>
              <a:t>delle </a:t>
            </a:r>
            <a:r>
              <a:rPr sz="2000" dirty="0">
                <a:solidFill>
                  <a:schemeClr val="tx1"/>
                </a:solidFill>
                <a:latin typeface="Arial MT"/>
                <a:cs typeface="Arial MT"/>
              </a:rPr>
              <a:t>start-up</a:t>
            </a:r>
            <a:r>
              <a:rPr sz="2000" spc="146" dirty="0">
                <a:solidFill>
                  <a:schemeClr val="tx1"/>
                </a:solidFill>
                <a:latin typeface="Arial MT"/>
                <a:cs typeface="Arial MT"/>
              </a:rPr>
              <a:t>  </a:t>
            </a:r>
            <a:r>
              <a:rPr sz="2000" dirty="0">
                <a:solidFill>
                  <a:schemeClr val="tx1"/>
                </a:solidFill>
                <a:latin typeface="Arial MT"/>
                <a:cs typeface="Arial MT"/>
              </a:rPr>
              <a:t>innovative</a:t>
            </a:r>
            <a:r>
              <a:rPr sz="2000" spc="143" dirty="0">
                <a:solidFill>
                  <a:schemeClr val="tx1"/>
                </a:solidFill>
                <a:latin typeface="Arial MT"/>
                <a:cs typeface="Arial MT"/>
              </a:rPr>
              <a:t>  </a:t>
            </a:r>
            <a:r>
              <a:rPr sz="2000" dirty="0">
                <a:solidFill>
                  <a:schemeClr val="tx1"/>
                </a:solidFill>
                <a:latin typeface="Arial MT"/>
                <a:cs typeface="Arial MT"/>
              </a:rPr>
              <a:t>di</a:t>
            </a:r>
            <a:r>
              <a:rPr sz="2000" spc="139" dirty="0">
                <a:solidFill>
                  <a:schemeClr val="tx1"/>
                </a:solidFill>
                <a:latin typeface="Arial MT"/>
                <a:cs typeface="Arial MT"/>
              </a:rPr>
              <a:t>  </a:t>
            </a:r>
            <a:r>
              <a:rPr sz="2000" dirty="0">
                <a:solidFill>
                  <a:schemeClr val="tx1"/>
                </a:solidFill>
                <a:latin typeface="Arial MT"/>
                <a:cs typeface="Arial MT"/>
              </a:rPr>
              <a:t>cui</a:t>
            </a:r>
            <a:r>
              <a:rPr sz="2000" spc="146" dirty="0">
                <a:solidFill>
                  <a:schemeClr val="tx1"/>
                </a:solidFill>
                <a:latin typeface="Arial MT"/>
                <a:cs typeface="Arial MT"/>
              </a:rPr>
              <a:t>  </a:t>
            </a:r>
            <a:r>
              <a:rPr sz="2000" dirty="0">
                <a:solidFill>
                  <a:schemeClr val="tx1"/>
                </a:solidFill>
                <a:latin typeface="Arial MT"/>
                <a:cs typeface="Arial MT"/>
              </a:rPr>
              <a:t>al</a:t>
            </a:r>
            <a:r>
              <a:rPr sz="2000" spc="150" dirty="0">
                <a:solidFill>
                  <a:schemeClr val="tx1"/>
                </a:solidFill>
                <a:latin typeface="Arial MT"/>
                <a:cs typeface="Arial MT"/>
              </a:rPr>
              <a:t>  </a:t>
            </a:r>
            <a:r>
              <a:rPr sz="2000" spc="-8" dirty="0">
                <a:solidFill>
                  <a:schemeClr val="tx1"/>
                </a:solidFill>
                <a:latin typeface="Arial MT"/>
                <a:cs typeface="Arial MT"/>
              </a:rPr>
              <a:t>decreto-</a:t>
            </a:r>
            <a:r>
              <a:rPr sz="2000" dirty="0">
                <a:solidFill>
                  <a:schemeClr val="tx1"/>
                </a:solidFill>
                <a:latin typeface="Arial MT"/>
                <a:cs typeface="Arial MT"/>
              </a:rPr>
              <a:t>legge</a:t>
            </a:r>
            <a:r>
              <a:rPr sz="2000" spc="150" dirty="0">
                <a:solidFill>
                  <a:schemeClr val="tx1"/>
                </a:solidFill>
                <a:latin typeface="Arial MT"/>
                <a:cs typeface="Arial MT"/>
              </a:rPr>
              <a:t>  </a:t>
            </a:r>
            <a:r>
              <a:rPr sz="2000" dirty="0">
                <a:solidFill>
                  <a:schemeClr val="tx1"/>
                </a:solidFill>
                <a:latin typeface="Arial MT"/>
                <a:cs typeface="Arial MT"/>
              </a:rPr>
              <a:t>18</a:t>
            </a:r>
            <a:r>
              <a:rPr sz="2000" spc="146" dirty="0">
                <a:solidFill>
                  <a:schemeClr val="tx1"/>
                </a:solidFill>
                <a:latin typeface="Arial MT"/>
                <a:cs typeface="Arial MT"/>
              </a:rPr>
              <a:t>  </a:t>
            </a:r>
            <a:r>
              <a:rPr sz="2000" dirty="0">
                <a:solidFill>
                  <a:schemeClr val="tx1"/>
                </a:solidFill>
                <a:latin typeface="Arial MT"/>
                <a:cs typeface="Arial MT"/>
              </a:rPr>
              <a:t>ottobre</a:t>
            </a:r>
            <a:r>
              <a:rPr sz="2000" spc="150" dirty="0">
                <a:solidFill>
                  <a:schemeClr val="tx1"/>
                </a:solidFill>
                <a:latin typeface="Arial MT"/>
                <a:cs typeface="Arial MT"/>
              </a:rPr>
              <a:t>  </a:t>
            </a:r>
            <a:r>
              <a:rPr sz="2000" dirty="0">
                <a:solidFill>
                  <a:schemeClr val="tx1"/>
                </a:solidFill>
                <a:latin typeface="Arial MT"/>
                <a:cs typeface="Arial MT"/>
              </a:rPr>
              <a:t>2012,</a:t>
            </a:r>
            <a:r>
              <a:rPr sz="2000" spc="150" dirty="0">
                <a:solidFill>
                  <a:schemeClr val="tx1"/>
                </a:solidFill>
                <a:latin typeface="Arial MT"/>
                <a:cs typeface="Arial MT"/>
              </a:rPr>
              <a:t>  </a:t>
            </a:r>
            <a:r>
              <a:rPr sz="2000" dirty="0">
                <a:solidFill>
                  <a:schemeClr val="tx1"/>
                </a:solidFill>
                <a:latin typeface="Arial MT"/>
                <a:cs typeface="Arial MT"/>
              </a:rPr>
              <a:t>n.</a:t>
            </a:r>
            <a:r>
              <a:rPr sz="2000" spc="150" dirty="0">
                <a:solidFill>
                  <a:schemeClr val="tx1"/>
                </a:solidFill>
                <a:latin typeface="Arial MT"/>
                <a:cs typeface="Arial MT"/>
              </a:rPr>
              <a:t>  </a:t>
            </a:r>
            <a:r>
              <a:rPr sz="2000" spc="-15" dirty="0">
                <a:solidFill>
                  <a:schemeClr val="tx1"/>
                </a:solidFill>
                <a:latin typeface="Arial MT"/>
                <a:cs typeface="Arial MT"/>
              </a:rPr>
              <a:t>179, </a:t>
            </a:r>
            <a:r>
              <a:rPr sz="2000" dirty="0">
                <a:solidFill>
                  <a:schemeClr val="tx1"/>
                </a:solidFill>
                <a:latin typeface="Arial MT"/>
                <a:cs typeface="Arial MT"/>
              </a:rPr>
              <a:t>convertito,</a:t>
            </a:r>
            <a:r>
              <a:rPr sz="2000" spc="281" dirty="0">
                <a:solidFill>
                  <a:schemeClr val="tx1"/>
                </a:solidFill>
                <a:latin typeface="Arial MT"/>
                <a:cs typeface="Arial MT"/>
              </a:rPr>
              <a:t> </a:t>
            </a:r>
            <a:r>
              <a:rPr sz="2000" dirty="0">
                <a:solidFill>
                  <a:schemeClr val="tx1"/>
                </a:solidFill>
                <a:latin typeface="Arial MT"/>
                <a:cs typeface="Arial MT"/>
              </a:rPr>
              <a:t>con</a:t>
            </a:r>
            <a:r>
              <a:rPr sz="2000" spc="289" dirty="0">
                <a:solidFill>
                  <a:schemeClr val="tx1"/>
                </a:solidFill>
                <a:latin typeface="Arial MT"/>
                <a:cs typeface="Arial MT"/>
              </a:rPr>
              <a:t> </a:t>
            </a:r>
            <a:r>
              <a:rPr sz="2000" dirty="0">
                <a:solidFill>
                  <a:schemeClr val="tx1"/>
                </a:solidFill>
                <a:latin typeface="Arial MT"/>
                <a:cs typeface="Arial MT"/>
              </a:rPr>
              <a:t>modificazioni,</a:t>
            </a:r>
            <a:r>
              <a:rPr sz="2000" spc="285" dirty="0">
                <a:solidFill>
                  <a:schemeClr val="tx1"/>
                </a:solidFill>
                <a:latin typeface="Arial MT"/>
                <a:cs typeface="Arial MT"/>
              </a:rPr>
              <a:t> </a:t>
            </a:r>
            <a:r>
              <a:rPr sz="2000" dirty="0">
                <a:solidFill>
                  <a:schemeClr val="tx1"/>
                </a:solidFill>
                <a:latin typeface="Arial MT"/>
                <a:cs typeface="Arial MT"/>
              </a:rPr>
              <a:t>dalla</a:t>
            </a:r>
            <a:r>
              <a:rPr sz="2000" spc="289" dirty="0">
                <a:solidFill>
                  <a:schemeClr val="tx1"/>
                </a:solidFill>
                <a:latin typeface="Arial MT"/>
                <a:cs typeface="Arial MT"/>
              </a:rPr>
              <a:t> </a:t>
            </a:r>
            <a:r>
              <a:rPr sz="2000" dirty="0">
                <a:solidFill>
                  <a:schemeClr val="tx1"/>
                </a:solidFill>
                <a:latin typeface="Arial MT"/>
                <a:cs typeface="Arial MT"/>
              </a:rPr>
              <a:t>legge</a:t>
            </a:r>
            <a:r>
              <a:rPr sz="2000" spc="289" dirty="0">
                <a:solidFill>
                  <a:schemeClr val="tx1"/>
                </a:solidFill>
                <a:latin typeface="Arial MT"/>
                <a:cs typeface="Arial MT"/>
              </a:rPr>
              <a:t> </a:t>
            </a:r>
            <a:r>
              <a:rPr sz="2000" dirty="0">
                <a:solidFill>
                  <a:schemeClr val="tx1"/>
                </a:solidFill>
                <a:latin typeface="Arial MT"/>
                <a:cs typeface="Arial MT"/>
              </a:rPr>
              <a:t>17</a:t>
            </a:r>
            <a:r>
              <a:rPr sz="2000" spc="289" dirty="0">
                <a:solidFill>
                  <a:schemeClr val="tx1"/>
                </a:solidFill>
                <a:latin typeface="Arial MT"/>
                <a:cs typeface="Arial MT"/>
              </a:rPr>
              <a:t> </a:t>
            </a:r>
            <a:r>
              <a:rPr sz="2000" dirty="0">
                <a:solidFill>
                  <a:schemeClr val="tx1"/>
                </a:solidFill>
                <a:latin typeface="Arial MT"/>
                <a:cs typeface="Arial MT"/>
              </a:rPr>
              <a:t>dicembre</a:t>
            </a:r>
            <a:r>
              <a:rPr sz="2000" spc="289" dirty="0">
                <a:solidFill>
                  <a:schemeClr val="tx1"/>
                </a:solidFill>
                <a:latin typeface="Arial MT"/>
                <a:cs typeface="Arial MT"/>
              </a:rPr>
              <a:t> </a:t>
            </a:r>
            <a:r>
              <a:rPr sz="2000" dirty="0">
                <a:solidFill>
                  <a:schemeClr val="tx1"/>
                </a:solidFill>
                <a:latin typeface="Arial MT"/>
                <a:cs typeface="Arial MT"/>
              </a:rPr>
              <a:t>2012,</a:t>
            </a:r>
            <a:r>
              <a:rPr sz="2000" spc="289" dirty="0">
                <a:solidFill>
                  <a:schemeClr val="tx1"/>
                </a:solidFill>
                <a:latin typeface="Arial MT"/>
                <a:cs typeface="Arial MT"/>
              </a:rPr>
              <a:t> </a:t>
            </a:r>
            <a:r>
              <a:rPr sz="2000" dirty="0">
                <a:solidFill>
                  <a:schemeClr val="tx1"/>
                </a:solidFill>
                <a:latin typeface="Arial MT"/>
                <a:cs typeface="Arial MT"/>
              </a:rPr>
              <a:t>n.</a:t>
            </a:r>
            <a:r>
              <a:rPr sz="2000" spc="285" dirty="0">
                <a:solidFill>
                  <a:schemeClr val="tx1"/>
                </a:solidFill>
                <a:latin typeface="Arial MT"/>
                <a:cs typeface="Arial MT"/>
              </a:rPr>
              <a:t> </a:t>
            </a:r>
            <a:r>
              <a:rPr sz="2000" dirty="0">
                <a:solidFill>
                  <a:schemeClr val="tx1"/>
                </a:solidFill>
                <a:latin typeface="Arial MT"/>
                <a:cs typeface="Arial MT"/>
              </a:rPr>
              <a:t>221,</a:t>
            </a:r>
            <a:r>
              <a:rPr sz="2000" spc="289" dirty="0">
                <a:solidFill>
                  <a:schemeClr val="tx1"/>
                </a:solidFill>
                <a:latin typeface="Arial MT"/>
                <a:cs typeface="Arial MT"/>
              </a:rPr>
              <a:t> </a:t>
            </a:r>
            <a:r>
              <a:rPr sz="2000" dirty="0">
                <a:solidFill>
                  <a:schemeClr val="tx1"/>
                </a:solidFill>
                <a:latin typeface="Arial MT"/>
                <a:cs typeface="Arial MT"/>
              </a:rPr>
              <a:t>e</a:t>
            </a:r>
            <a:r>
              <a:rPr sz="2000" spc="289" dirty="0">
                <a:solidFill>
                  <a:schemeClr val="tx1"/>
                </a:solidFill>
                <a:latin typeface="Arial MT"/>
                <a:cs typeface="Arial MT"/>
              </a:rPr>
              <a:t> </a:t>
            </a:r>
            <a:r>
              <a:rPr sz="2000" spc="-19" dirty="0">
                <a:solidFill>
                  <a:schemeClr val="tx1"/>
                </a:solidFill>
                <a:latin typeface="Arial MT"/>
                <a:cs typeface="Arial MT"/>
              </a:rPr>
              <a:t>di </a:t>
            </a:r>
            <a:r>
              <a:rPr sz="2000" dirty="0">
                <a:solidFill>
                  <a:schemeClr val="tx1"/>
                </a:solidFill>
                <a:latin typeface="Arial MT"/>
                <a:cs typeface="Arial MT"/>
              </a:rPr>
              <a:t>ogni</a:t>
            </a:r>
            <a:r>
              <a:rPr sz="2000" spc="180" dirty="0">
                <a:solidFill>
                  <a:schemeClr val="tx1"/>
                </a:solidFill>
                <a:latin typeface="Arial MT"/>
                <a:cs typeface="Arial MT"/>
              </a:rPr>
              <a:t> </a:t>
            </a:r>
            <a:r>
              <a:rPr sz="2000" dirty="0">
                <a:solidFill>
                  <a:schemeClr val="tx1"/>
                </a:solidFill>
                <a:latin typeface="Arial MT"/>
                <a:cs typeface="Arial MT"/>
              </a:rPr>
              <a:t>altro</a:t>
            </a:r>
            <a:r>
              <a:rPr sz="2000" spc="188" dirty="0">
                <a:solidFill>
                  <a:schemeClr val="tx1"/>
                </a:solidFill>
                <a:latin typeface="Arial MT"/>
                <a:cs typeface="Arial MT"/>
              </a:rPr>
              <a:t> </a:t>
            </a:r>
            <a:r>
              <a:rPr sz="2000" dirty="0">
                <a:solidFill>
                  <a:schemeClr val="tx1"/>
                </a:solidFill>
                <a:latin typeface="Arial MT"/>
                <a:cs typeface="Arial MT"/>
              </a:rPr>
              <a:t>debitore</a:t>
            </a:r>
            <a:r>
              <a:rPr sz="2000" spc="184" dirty="0">
                <a:solidFill>
                  <a:schemeClr val="tx1"/>
                </a:solidFill>
                <a:latin typeface="Arial MT"/>
                <a:cs typeface="Arial MT"/>
              </a:rPr>
              <a:t> </a:t>
            </a:r>
            <a:r>
              <a:rPr sz="2000" dirty="0">
                <a:solidFill>
                  <a:schemeClr val="tx1"/>
                </a:solidFill>
                <a:latin typeface="Arial MT"/>
                <a:cs typeface="Arial MT"/>
              </a:rPr>
              <a:t>non</a:t>
            </a:r>
            <a:r>
              <a:rPr sz="2000" spc="188" dirty="0">
                <a:solidFill>
                  <a:schemeClr val="tx1"/>
                </a:solidFill>
                <a:latin typeface="Arial MT"/>
                <a:cs typeface="Arial MT"/>
              </a:rPr>
              <a:t> </a:t>
            </a:r>
            <a:r>
              <a:rPr sz="2000" dirty="0">
                <a:solidFill>
                  <a:schemeClr val="tx1"/>
                </a:solidFill>
                <a:latin typeface="Arial MT"/>
                <a:cs typeface="Arial MT"/>
              </a:rPr>
              <a:t>assoggettabile</a:t>
            </a:r>
            <a:r>
              <a:rPr sz="2000" spc="184" dirty="0">
                <a:solidFill>
                  <a:schemeClr val="tx1"/>
                </a:solidFill>
                <a:latin typeface="Arial MT"/>
                <a:cs typeface="Arial MT"/>
              </a:rPr>
              <a:t> </a:t>
            </a:r>
            <a:r>
              <a:rPr sz="2000" dirty="0">
                <a:solidFill>
                  <a:schemeClr val="tx1"/>
                </a:solidFill>
                <a:latin typeface="Arial MT"/>
                <a:cs typeface="Arial MT"/>
              </a:rPr>
              <a:t>alla</a:t>
            </a:r>
            <a:r>
              <a:rPr sz="2000" spc="188" dirty="0">
                <a:solidFill>
                  <a:schemeClr val="tx1"/>
                </a:solidFill>
                <a:latin typeface="Arial MT"/>
                <a:cs typeface="Arial MT"/>
              </a:rPr>
              <a:t> </a:t>
            </a:r>
            <a:r>
              <a:rPr sz="2000" dirty="0">
                <a:solidFill>
                  <a:schemeClr val="tx1"/>
                </a:solidFill>
                <a:latin typeface="Arial MT"/>
                <a:cs typeface="Arial MT"/>
              </a:rPr>
              <a:t>liquidazione</a:t>
            </a:r>
            <a:r>
              <a:rPr sz="2000" spc="188" dirty="0">
                <a:solidFill>
                  <a:schemeClr val="tx1"/>
                </a:solidFill>
                <a:latin typeface="Arial MT"/>
                <a:cs typeface="Arial MT"/>
              </a:rPr>
              <a:t> </a:t>
            </a:r>
            <a:r>
              <a:rPr sz="2000" dirty="0">
                <a:solidFill>
                  <a:schemeClr val="tx1"/>
                </a:solidFill>
                <a:latin typeface="Arial MT"/>
                <a:cs typeface="Arial MT"/>
              </a:rPr>
              <a:t>giudiziale</a:t>
            </a:r>
            <a:r>
              <a:rPr sz="2000" spc="188" dirty="0">
                <a:solidFill>
                  <a:schemeClr val="tx1"/>
                </a:solidFill>
                <a:latin typeface="Arial MT"/>
                <a:cs typeface="Arial MT"/>
              </a:rPr>
              <a:t> </a:t>
            </a:r>
            <a:r>
              <a:rPr sz="2000" dirty="0">
                <a:solidFill>
                  <a:schemeClr val="tx1"/>
                </a:solidFill>
                <a:latin typeface="Arial MT"/>
                <a:cs typeface="Arial MT"/>
              </a:rPr>
              <a:t>ovvero</a:t>
            </a:r>
            <a:r>
              <a:rPr sz="2000" spc="184" dirty="0">
                <a:solidFill>
                  <a:schemeClr val="tx1"/>
                </a:solidFill>
                <a:latin typeface="Arial MT"/>
                <a:cs typeface="Arial MT"/>
              </a:rPr>
              <a:t> </a:t>
            </a:r>
            <a:r>
              <a:rPr sz="2000" spc="-38" dirty="0">
                <a:solidFill>
                  <a:schemeClr val="tx1"/>
                </a:solidFill>
                <a:latin typeface="Arial MT"/>
                <a:cs typeface="Arial MT"/>
              </a:rPr>
              <a:t>a </a:t>
            </a:r>
            <a:r>
              <a:rPr sz="2000" dirty="0">
                <a:solidFill>
                  <a:schemeClr val="tx1"/>
                </a:solidFill>
                <a:latin typeface="Arial MT"/>
                <a:cs typeface="Arial MT"/>
              </a:rPr>
              <a:t>liquidazione</a:t>
            </a:r>
            <a:r>
              <a:rPr sz="2000" spc="105" dirty="0">
                <a:solidFill>
                  <a:schemeClr val="tx1"/>
                </a:solidFill>
                <a:latin typeface="Arial MT"/>
                <a:cs typeface="Arial MT"/>
              </a:rPr>
              <a:t> </a:t>
            </a:r>
            <a:r>
              <a:rPr sz="2000" dirty="0">
                <a:solidFill>
                  <a:schemeClr val="tx1"/>
                </a:solidFill>
                <a:latin typeface="Arial MT"/>
                <a:cs typeface="Arial MT"/>
              </a:rPr>
              <a:t>coatta</a:t>
            </a:r>
            <a:r>
              <a:rPr sz="2000" spc="101" dirty="0">
                <a:solidFill>
                  <a:schemeClr val="tx1"/>
                </a:solidFill>
                <a:latin typeface="Arial MT"/>
                <a:cs typeface="Arial MT"/>
              </a:rPr>
              <a:t> </a:t>
            </a:r>
            <a:r>
              <a:rPr sz="2000" dirty="0">
                <a:solidFill>
                  <a:schemeClr val="tx1"/>
                </a:solidFill>
                <a:latin typeface="Arial MT"/>
                <a:cs typeface="Arial MT"/>
              </a:rPr>
              <a:t>amministrativa</a:t>
            </a:r>
            <a:r>
              <a:rPr sz="2000" spc="105" dirty="0">
                <a:solidFill>
                  <a:schemeClr val="tx1"/>
                </a:solidFill>
                <a:latin typeface="Arial MT"/>
                <a:cs typeface="Arial MT"/>
              </a:rPr>
              <a:t> </a:t>
            </a:r>
            <a:r>
              <a:rPr sz="2000" dirty="0">
                <a:solidFill>
                  <a:schemeClr val="tx1"/>
                </a:solidFill>
                <a:latin typeface="Arial MT"/>
                <a:cs typeface="Arial MT"/>
              </a:rPr>
              <a:t>o</a:t>
            </a:r>
            <a:r>
              <a:rPr sz="2000" spc="105" dirty="0">
                <a:solidFill>
                  <a:schemeClr val="tx1"/>
                </a:solidFill>
                <a:latin typeface="Arial MT"/>
                <a:cs typeface="Arial MT"/>
              </a:rPr>
              <a:t> </a:t>
            </a:r>
            <a:r>
              <a:rPr sz="2000" dirty="0">
                <a:solidFill>
                  <a:schemeClr val="tx1"/>
                </a:solidFill>
                <a:latin typeface="Arial MT"/>
                <a:cs typeface="Arial MT"/>
              </a:rPr>
              <a:t>ad</a:t>
            </a:r>
            <a:r>
              <a:rPr sz="2000" spc="105" dirty="0">
                <a:solidFill>
                  <a:schemeClr val="tx1"/>
                </a:solidFill>
                <a:latin typeface="Arial MT"/>
                <a:cs typeface="Arial MT"/>
              </a:rPr>
              <a:t> </a:t>
            </a:r>
            <a:r>
              <a:rPr sz="2000" dirty="0">
                <a:solidFill>
                  <a:schemeClr val="tx1"/>
                </a:solidFill>
                <a:latin typeface="Arial MT"/>
                <a:cs typeface="Arial MT"/>
              </a:rPr>
              <a:t>altre</a:t>
            </a:r>
            <a:r>
              <a:rPr sz="2000" spc="105" dirty="0">
                <a:solidFill>
                  <a:schemeClr val="tx1"/>
                </a:solidFill>
                <a:latin typeface="Arial MT"/>
                <a:cs typeface="Arial MT"/>
              </a:rPr>
              <a:t> </a:t>
            </a:r>
            <a:r>
              <a:rPr sz="2000" dirty="0">
                <a:solidFill>
                  <a:schemeClr val="tx1"/>
                </a:solidFill>
                <a:latin typeface="Arial MT"/>
                <a:cs typeface="Arial MT"/>
              </a:rPr>
              <a:t>procedure</a:t>
            </a:r>
            <a:r>
              <a:rPr sz="2000" spc="105" dirty="0">
                <a:solidFill>
                  <a:schemeClr val="tx1"/>
                </a:solidFill>
                <a:latin typeface="Arial MT"/>
                <a:cs typeface="Arial MT"/>
              </a:rPr>
              <a:t> </a:t>
            </a:r>
            <a:r>
              <a:rPr sz="2000" dirty="0">
                <a:solidFill>
                  <a:schemeClr val="tx1"/>
                </a:solidFill>
                <a:latin typeface="Arial MT"/>
                <a:cs typeface="Arial MT"/>
              </a:rPr>
              <a:t>liquidatorie</a:t>
            </a:r>
            <a:r>
              <a:rPr sz="2000" spc="105" dirty="0">
                <a:solidFill>
                  <a:schemeClr val="tx1"/>
                </a:solidFill>
                <a:latin typeface="Arial MT"/>
                <a:cs typeface="Arial MT"/>
              </a:rPr>
              <a:t> </a:t>
            </a:r>
            <a:r>
              <a:rPr sz="2000" spc="-8" dirty="0">
                <a:solidFill>
                  <a:schemeClr val="tx1"/>
                </a:solidFill>
                <a:latin typeface="Arial MT"/>
                <a:cs typeface="Arial MT"/>
              </a:rPr>
              <a:t>previste </a:t>
            </a:r>
            <a:r>
              <a:rPr sz="2000" dirty="0">
                <a:solidFill>
                  <a:schemeClr val="tx1"/>
                </a:solidFill>
                <a:latin typeface="Arial MT"/>
                <a:cs typeface="Arial MT"/>
              </a:rPr>
              <a:t>dal</a:t>
            </a:r>
            <a:r>
              <a:rPr sz="2000" spc="4" dirty="0">
                <a:solidFill>
                  <a:schemeClr val="tx1"/>
                </a:solidFill>
                <a:latin typeface="Arial MT"/>
                <a:cs typeface="Arial MT"/>
              </a:rPr>
              <a:t> </a:t>
            </a:r>
            <a:r>
              <a:rPr sz="2000" dirty="0">
                <a:solidFill>
                  <a:schemeClr val="tx1"/>
                </a:solidFill>
                <a:latin typeface="Arial MT"/>
                <a:cs typeface="Arial MT"/>
              </a:rPr>
              <a:t>codice civile</a:t>
            </a:r>
            <a:r>
              <a:rPr sz="2000" spc="11" dirty="0">
                <a:solidFill>
                  <a:schemeClr val="tx1"/>
                </a:solidFill>
                <a:latin typeface="Arial MT"/>
                <a:cs typeface="Arial MT"/>
              </a:rPr>
              <a:t> </a:t>
            </a:r>
            <a:r>
              <a:rPr sz="2000" dirty="0">
                <a:solidFill>
                  <a:schemeClr val="tx1"/>
                </a:solidFill>
                <a:latin typeface="Arial MT"/>
                <a:cs typeface="Arial MT"/>
              </a:rPr>
              <a:t>o</a:t>
            </a:r>
            <a:r>
              <a:rPr sz="2000" spc="8" dirty="0">
                <a:solidFill>
                  <a:schemeClr val="tx1"/>
                </a:solidFill>
                <a:latin typeface="Arial MT"/>
                <a:cs typeface="Arial MT"/>
              </a:rPr>
              <a:t> </a:t>
            </a:r>
            <a:r>
              <a:rPr sz="2000" dirty="0">
                <a:solidFill>
                  <a:schemeClr val="tx1"/>
                </a:solidFill>
                <a:latin typeface="Arial MT"/>
                <a:cs typeface="Arial MT"/>
              </a:rPr>
              <a:t>da</a:t>
            </a:r>
            <a:r>
              <a:rPr sz="2000" spc="11" dirty="0">
                <a:solidFill>
                  <a:schemeClr val="tx1"/>
                </a:solidFill>
                <a:latin typeface="Arial MT"/>
                <a:cs typeface="Arial MT"/>
              </a:rPr>
              <a:t> </a:t>
            </a:r>
            <a:r>
              <a:rPr sz="2000" dirty="0">
                <a:solidFill>
                  <a:schemeClr val="tx1"/>
                </a:solidFill>
                <a:latin typeface="Arial MT"/>
                <a:cs typeface="Arial MT"/>
              </a:rPr>
              <a:t>leggi</a:t>
            </a:r>
            <a:r>
              <a:rPr sz="2000" spc="8" dirty="0">
                <a:solidFill>
                  <a:schemeClr val="tx1"/>
                </a:solidFill>
                <a:latin typeface="Arial MT"/>
                <a:cs typeface="Arial MT"/>
              </a:rPr>
              <a:t> </a:t>
            </a:r>
            <a:r>
              <a:rPr sz="2000" dirty="0">
                <a:solidFill>
                  <a:schemeClr val="tx1"/>
                </a:solidFill>
                <a:latin typeface="Arial MT"/>
                <a:cs typeface="Arial MT"/>
              </a:rPr>
              <a:t>speciali</a:t>
            </a:r>
            <a:r>
              <a:rPr sz="2000" spc="8" dirty="0">
                <a:solidFill>
                  <a:schemeClr val="tx1"/>
                </a:solidFill>
                <a:latin typeface="Arial MT"/>
                <a:cs typeface="Arial MT"/>
              </a:rPr>
              <a:t> </a:t>
            </a:r>
            <a:r>
              <a:rPr sz="2000" dirty="0">
                <a:solidFill>
                  <a:schemeClr val="tx1"/>
                </a:solidFill>
                <a:latin typeface="Arial MT"/>
                <a:cs typeface="Arial MT"/>
              </a:rPr>
              <a:t>per</a:t>
            </a:r>
            <a:r>
              <a:rPr sz="2000" spc="11" dirty="0">
                <a:solidFill>
                  <a:schemeClr val="tx1"/>
                </a:solidFill>
                <a:latin typeface="Arial MT"/>
                <a:cs typeface="Arial MT"/>
              </a:rPr>
              <a:t> </a:t>
            </a:r>
            <a:r>
              <a:rPr sz="2000" dirty="0">
                <a:solidFill>
                  <a:schemeClr val="tx1"/>
                </a:solidFill>
                <a:latin typeface="Arial MT"/>
                <a:cs typeface="Arial MT"/>
              </a:rPr>
              <a:t>il</a:t>
            </a:r>
            <a:r>
              <a:rPr sz="2000" spc="8" dirty="0">
                <a:solidFill>
                  <a:schemeClr val="tx1"/>
                </a:solidFill>
                <a:latin typeface="Arial MT"/>
                <a:cs typeface="Arial MT"/>
              </a:rPr>
              <a:t> </a:t>
            </a:r>
            <a:r>
              <a:rPr sz="2000" dirty="0">
                <a:solidFill>
                  <a:schemeClr val="tx1"/>
                </a:solidFill>
                <a:latin typeface="Arial MT"/>
                <a:cs typeface="Arial MT"/>
              </a:rPr>
              <a:t>caso</a:t>
            </a:r>
            <a:r>
              <a:rPr sz="2000" spc="11" dirty="0">
                <a:solidFill>
                  <a:schemeClr val="tx1"/>
                </a:solidFill>
                <a:latin typeface="Arial MT"/>
                <a:cs typeface="Arial MT"/>
              </a:rPr>
              <a:t> </a:t>
            </a:r>
            <a:r>
              <a:rPr sz="2000" dirty="0">
                <a:solidFill>
                  <a:schemeClr val="tx1"/>
                </a:solidFill>
                <a:latin typeface="Arial MT"/>
                <a:cs typeface="Arial MT"/>
              </a:rPr>
              <a:t>di</a:t>
            </a:r>
            <a:r>
              <a:rPr sz="2000" spc="8" dirty="0">
                <a:solidFill>
                  <a:schemeClr val="tx1"/>
                </a:solidFill>
                <a:latin typeface="Arial MT"/>
                <a:cs typeface="Arial MT"/>
              </a:rPr>
              <a:t> </a:t>
            </a:r>
            <a:r>
              <a:rPr sz="2000" dirty="0">
                <a:solidFill>
                  <a:schemeClr val="tx1"/>
                </a:solidFill>
                <a:latin typeface="Arial MT"/>
                <a:cs typeface="Arial MT"/>
              </a:rPr>
              <a:t>crisi</a:t>
            </a:r>
            <a:r>
              <a:rPr sz="2000" spc="11" dirty="0">
                <a:solidFill>
                  <a:schemeClr val="tx1"/>
                </a:solidFill>
                <a:latin typeface="Arial MT"/>
                <a:cs typeface="Arial MT"/>
              </a:rPr>
              <a:t> </a:t>
            </a:r>
            <a:r>
              <a:rPr sz="2000" dirty="0">
                <a:solidFill>
                  <a:schemeClr val="tx1"/>
                </a:solidFill>
                <a:latin typeface="Arial MT"/>
                <a:cs typeface="Arial MT"/>
              </a:rPr>
              <a:t>o</a:t>
            </a:r>
            <a:r>
              <a:rPr sz="2000" spc="8" dirty="0">
                <a:solidFill>
                  <a:schemeClr val="tx1"/>
                </a:solidFill>
                <a:latin typeface="Arial MT"/>
                <a:cs typeface="Arial MT"/>
              </a:rPr>
              <a:t> </a:t>
            </a:r>
            <a:r>
              <a:rPr sz="2000" spc="-8" dirty="0">
                <a:solidFill>
                  <a:schemeClr val="tx1"/>
                </a:solidFill>
                <a:latin typeface="Arial MT"/>
                <a:cs typeface="Arial MT"/>
              </a:rPr>
              <a:t>insolvenza;</a:t>
            </a:r>
            <a:endParaRPr sz="2000" dirty="0">
              <a:solidFill>
                <a:schemeClr val="tx1"/>
              </a:solidFill>
              <a:latin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31640" y="677686"/>
            <a:ext cx="6199823" cy="592455"/>
            <a:chOff x="603504" y="414527"/>
            <a:chExt cx="8266430" cy="789940"/>
          </a:xfrm>
        </p:grpSpPr>
        <p:pic>
          <p:nvPicPr>
            <p:cNvPr id="3" name="object 3"/>
            <p:cNvPicPr/>
            <p:nvPr/>
          </p:nvPicPr>
          <p:blipFill>
            <a:blip r:embed="rId2" cstate="print"/>
            <a:stretch>
              <a:fillRect/>
            </a:stretch>
          </p:blipFill>
          <p:spPr>
            <a:xfrm>
              <a:off x="603504" y="414527"/>
              <a:ext cx="2362200" cy="789432"/>
            </a:xfrm>
            <a:prstGeom prst="rect">
              <a:avLst/>
            </a:prstGeom>
          </p:spPr>
        </p:pic>
        <p:pic>
          <p:nvPicPr>
            <p:cNvPr id="4" name="object 4"/>
            <p:cNvPicPr/>
            <p:nvPr/>
          </p:nvPicPr>
          <p:blipFill>
            <a:blip r:embed="rId3" cstate="print"/>
            <a:stretch>
              <a:fillRect/>
            </a:stretch>
          </p:blipFill>
          <p:spPr>
            <a:xfrm>
              <a:off x="2584704" y="414527"/>
              <a:ext cx="1072895" cy="789432"/>
            </a:xfrm>
            <a:prstGeom prst="rect">
              <a:avLst/>
            </a:prstGeom>
          </p:spPr>
        </p:pic>
        <p:pic>
          <p:nvPicPr>
            <p:cNvPr id="5" name="object 5"/>
            <p:cNvPicPr/>
            <p:nvPr/>
          </p:nvPicPr>
          <p:blipFill>
            <a:blip r:embed="rId4" cstate="print"/>
            <a:stretch>
              <a:fillRect/>
            </a:stretch>
          </p:blipFill>
          <p:spPr>
            <a:xfrm>
              <a:off x="3276599" y="414527"/>
              <a:ext cx="1728216" cy="789432"/>
            </a:xfrm>
            <a:prstGeom prst="rect">
              <a:avLst/>
            </a:prstGeom>
          </p:spPr>
        </p:pic>
        <p:pic>
          <p:nvPicPr>
            <p:cNvPr id="6" name="object 6"/>
            <p:cNvPicPr/>
            <p:nvPr/>
          </p:nvPicPr>
          <p:blipFill>
            <a:blip r:embed="rId5" cstate="print"/>
            <a:stretch>
              <a:fillRect/>
            </a:stretch>
          </p:blipFill>
          <p:spPr>
            <a:xfrm>
              <a:off x="4623815" y="414527"/>
              <a:ext cx="676656" cy="789432"/>
            </a:xfrm>
            <a:prstGeom prst="rect">
              <a:avLst/>
            </a:prstGeom>
          </p:spPr>
        </p:pic>
        <p:pic>
          <p:nvPicPr>
            <p:cNvPr id="7" name="object 7"/>
            <p:cNvPicPr/>
            <p:nvPr/>
          </p:nvPicPr>
          <p:blipFill>
            <a:blip r:embed="rId6" cstate="print"/>
            <a:stretch>
              <a:fillRect/>
            </a:stretch>
          </p:blipFill>
          <p:spPr>
            <a:xfrm>
              <a:off x="4919471" y="414527"/>
              <a:ext cx="2365248" cy="789432"/>
            </a:xfrm>
            <a:prstGeom prst="rect">
              <a:avLst/>
            </a:prstGeom>
          </p:spPr>
        </p:pic>
        <p:pic>
          <p:nvPicPr>
            <p:cNvPr id="8" name="object 8"/>
            <p:cNvPicPr/>
            <p:nvPr/>
          </p:nvPicPr>
          <p:blipFill>
            <a:blip r:embed="rId7" cstate="print"/>
            <a:stretch>
              <a:fillRect/>
            </a:stretch>
          </p:blipFill>
          <p:spPr>
            <a:xfrm>
              <a:off x="6903719" y="414527"/>
              <a:ext cx="1965960" cy="789432"/>
            </a:xfrm>
            <a:prstGeom prst="rect">
              <a:avLst/>
            </a:prstGeom>
          </p:spPr>
        </p:pic>
      </p:grpSp>
      <p:sp>
        <p:nvSpPr>
          <p:cNvPr id="11" name="object 11"/>
          <p:cNvSpPr txBox="1">
            <a:spLocks noGrp="1"/>
          </p:cNvSpPr>
          <p:nvPr>
            <p:ph type="sldNum" sz="quarter" idx="7"/>
          </p:nvPr>
        </p:nvSpPr>
        <p:spPr>
          <a:xfrm>
            <a:off x="11457938" y="6190617"/>
            <a:ext cx="597534" cy="536575"/>
          </a:xfrm>
          <a:prstGeom prst="rect">
            <a:avLst/>
          </a:prstGeom>
        </p:spPr>
        <p:txBody>
          <a:bodyPr vert="horz" wrap="square" lIns="0" tIns="0" rIns="0" bIns="0" rtlCol="0">
            <a:spAutoFit/>
          </a:bodyPr>
          <a:lstStyle>
            <a:defPPr>
              <a:defRPr kern="0"/>
            </a:defPPr>
            <a:lvl1pPr>
              <a:defRPr sz="3600" b="0" i="0">
                <a:solidFill>
                  <a:srgbClr val="87A896"/>
                </a:solidFill>
                <a:latin typeface="Arial MT"/>
                <a:cs typeface="Arial MT"/>
              </a:defRPr>
            </a:lvl1pPr>
          </a:lstStyle>
          <a:p>
            <a:pPr marL="165100">
              <a:lnSpc>
                <a:spcPts val="4079"/>
              </a:lnSpc>
            </a:pPr>
            <a:fld id="{81D60167-4931-47E6-BA6A-407CBD079E47}" type="slidenum">
              <a:rPr lang="it-IT" spc="-50" smtClean="0"/>
              <a:pPr marL="165100">
                <a:lnSpc>
                  <a:spcPts val="4079"/>
                </a:lnSpc>
              </a:pPr>
              <a:t>25</a:t>
            </a:fld>
            <a:endParaRPr spc="-19" dirty="0"/>
          </a:p>
        </p:txBody>
      </p:sp>
      <p:sp>
        <p:nvSpPr>
          <p:cNvPr id="10" name="object 10"/>
          <p:cNvSpPr txBox="1"/>
          <p:nvPr/>
        </p:nvSpPr>
        <p:spPr>
          <a:xfrm>
            <a:off x="619839" y="1602142"/>
            <a:ext cx="7904321" cy="4592924"/>
          </a:xfrm>
          <a:prstGeom prst="rect">
            <a:avLst/>
          </a:prstGeom>
        </p:spPr>
        <p:txBody>
          <a:bodyPr vert="horz" wrap="square" lIns="0" tIns="9525" rIns="0" bIns="0" rtlCol="0">
            <a:spAutoFit/>
          </a:bodyPr>
          <a:lstStyle/>
          <a:p>
            <a:pPr marL="9525">
              <a:lnSpc>
                <a:spcPct val="100000"/>
              </a:lnSpc>
              <a:spcBef>
                <a:spcPts val="75"/>
              </a:spcBef>
            </a:pPr>
            <a:r>
              <a:rPr dirty="0">
                <a:solidFill>
                  <a:schemeClr val="tx1"/>
                </a:solidFill>
                <a:latin typeface="Arial MT"/>
                <a:cs typeface="Arial MT"/>
              </a:rPr>
              <a:t>Impresa</a:t>
            </a:r>
            <a:r>
              <a:rPr spc="4" dirty="0">
                <a:solidFill>
                  <a:schemeClr val="tx1"/>
                </a:solidFill>
                <a:latin typeface="Arial MT"/>
                <a:cs typeface="Arial MT"/>
              </a:rPr>
              <a:t> </a:t>
            </a:r>
            <a:r>
              <a:rPr spc="-8" dirty="0">
                <a:solidFill>
                  <a:schemeClr val="tx1"/>
                </a:solidFill>
                <a:latin typeface="Arial MT"/>
                <a:cs typeface="Arial MT"/>
              </a:rPr>
              <a:t>sociale</a:t>
            </a:r>
            <a:endParaRPr dirty="0">
              <a:solidFill>
                <a:schemeClr val="tx1"/>
              </a:solidFill>
              <a:latin typeface="Arial MT"/>
              <a:cs typeface="Arial MT"/>
            </a:endParaRPr>
          </a:p>
          <a:p>
            <a:pPr>
              <a:lnSpc>
                <a:spcPct val="100000"/>
              </a:lnSpc>
              <a:spcBef>
                <a:spcPts val="83"/>
              </a:spcBef>
            </a:pPr>
            <a:endParaRPr dirty="0">
              <a:solidFill>
                <a:schemeClr val="tx1"/>
              </a:solidFill>
              <a:latin typeface="Arial MT"/>
              <a:cs typeface="Arial MT"/>
            </a:endParaRPr>
          </a:p>
          <a:p>
            <a:pPr marL="9525">
              <a:lnSpc>
                <a:spcPct val="100000"/>
              </a:lnSpc>
            </a:pPr>
            <a:r>
              <a:rPr dirty="0">
                <a:solidFill>
                  <a:schemeClr val="tx1"/>
                </a:solidFill>
                <a:latin typeface="Arial MT"/>
                <a:cs typeface="Arial MT"/>
              </a:rPr>
              <a:t>Art. 14,</a:t>
            </a:r>
            <a:r>
              <a:rPr spc="4" dirty="0">
                <a:solidFill>
                  <a:schemeClr val="tx1"/>
                </a:solidFill>
                <a:latin typeface="Arial MT"/>
                <a:cs typeface="Arial MT"/>
              </a:rPr>
              <a:t> </a:t>
            </a:r>
            <a:r>
              <a:rPr dirty="0">
                <a:solidFill>
                  <a:schemeClr val="tx1"/>
                </a:solidFill>
                <a:latin typeface="Arial MT"/>
                <a:cs typeface="Arial MT"/>
              </a:rPr>
              <a:t>d.lgs.</a:t>
            </a:r>
            <a:r>
              <a:rPr spc="4" dirty="0">
                <a:solidFill>
                  <a:schemeClr val="tx1"/>
                </a:solidFill>
                <a:latin typeface="Arial MT"/>
                <a:cs typeface="Arial MT"/>
              </a:rPr>
              <a:t> </a:t>
            </a:r>
            <a:r>
              <a:rPr spc="-8" dirty="0">
                <a:solidFill>
                  <a:schemeClr val="tx1"/>
                </a:solidFill>
                <a:latin typeface="Arial MT"/>
                <a:cs typeface="Arial MT"/>
              </a:rPr>
              <a:t>112/2017</a:t>
            </a:r>
            <a:r>
              <a:rPr spc="4" dirty="0">
                <a:solidFill>
                  <a:schemeClr val="tx1"/>
                </a:solidFill>
                <a:latin typeface="Arial MT"/>
                <a:cs typeface="Arial MT"/>
              </a:rPr>
              <a:t> </a:t>
            </a:r>
            <a:r>
              <a:rPr dirty="0">
                <a:solidFill>
                  <a:schemeClr val="tx1"/>
                </a:solidFill>
                <a:latin typeface="Arial MT"/>
                <a:cs typeface="Arial MT"/>
              </a:rPr>
              <a:t>– Procedure</a:t>
            </a:r>
            <a:r>
              <a:rPr spc="4" dirty="0">
                <a:solidFill>
                  <a:schemeClr val="tx1"/>
                </a:solidFill>
                <a:latin typeface="Arial MT"/>
                <a:cs typeface="Arial MT"/>
              </a:rPr>
              <a:t> </a:t>
            </a:r>
            <a:r>
              <a:rPr spc="-8" dirty="0">
                <a:solidFill>
                  <a:schemeClr val="tx1"/>
                </a:solidFill>
                <a:latin typeface="Arial MT"/>
                <a:cs typeface="Arial MT"/>
              </a:rPr>
              <a:t>concorsuali</a:t>
            </a:r>
            <a:endParaRPr dirty="0">
              <a:solidFill>
                <a:schemeClr val="tx1"/>
              </a:solidFill>
              <a:latin typeface="Arial MT"/>
              <a:cs typeface="Arial MT"/>
            </a:endParaRPr>
          </a:p>
          <a:p>
            <a:pPr marL="9525" marR="5239" algn="just">
              <a:lnSpc>
                <a:spcPct val="100000"/>
              </a:lnSpc>
              <a:spcBef>
                <a:spcPts val="1624"/>
              </a:spcBef>
            </a:pPr>
            <a:r>
              <a:rPr dirty="0">
                <a:solidFill>
                  <a:schemeClr val="tx1"/>
                </a:solidFill>
                <a:latin typeface="Arial MT"/>
                <a:cs typeface="Arial MT"/>
              </a:rPr>
              <a:t>1.</a:t>
            </a:r>
            <a:r>
              <a:rPr spc="15" dirty="0">
                <a:solidFill>
                  <a:schemeClr val="tx1"/>
                </a:solidFill>
                <a:latin typeface="Arial MT"/>
                <a:cs typeface="Arial MT"/>
              </a:rPr>
              <a:t>  </a:t>
            </a:r>
            <a:r>
              <a:rPr dirty="0">
                <a:solidFill>
                  <a:schemeClr val="tx1"/>
                </a:solidFill>
                <a:latin typeface="Arial MT"/>
                <a:cs typeface="Arial MT"/>
              </a:rPr>
              <a:t>In</a:t>
            </a:r>
            <a:r>
              <a:rPr spc="15" dirty="0">
                <a:solidFill>
                  <a:schemeClr val="tx1"/>
                </a:solidFill>
                <a:latin typeface="Arial MT"/>
                <a:cs typeface="Arial MT"/>
              </a:rPr>
              <a:t>  </a:t>
            </a:r>
            <a:r>
              <a:rPr dirty="0">
                <a:solidFill>
                  <a:schemeClr val="tx1"/>
                </a:solidFill>
                <a:latin typeface="Arial MT"/>
                <a:cs typeface="Arial MT"/>
              </a:rPr>
              <a:t>caso</a:t>
            </a:r>
            <a:r>
              <a:rPr spc="19" dirty="0">
                <a:solidFill>
                  <a:schemeClr val="tx1"/>
                </a:solidFill>
                <a:latin typeface="Arial MT"/>
                <a:cs typeface="Arial MT"/>
              </a:rPr>
              <a:t>  </a:t>
            </a:r>
            <a:r>
              <a:rPr dirty="0">
                <a:solidFill>
                  <a:schemeClr val="tx1"/>
                </a:solidFill>
                <a:latin typeface="Arial MT"/>
                <a:cs typeface="Arial MT"/>
              </a:rPr>
              <a:t>di</a:t>
            </a:r>
            <a:r>
              <a:rPr spc="19" dirty="0">
                <a:solidFill>
                  <a:schemeClr val="tx1"/>
                </a:solidFill>
                <a:latin typeface="Arial MT"/>
                <a:cs typeface="Arial MT"/>
              </a:rPr>
              <a:t>  </a:t>
            </a:r>
            <a:r>
              <a:rPr dirty="0">
                <a:solidFill>
                  <a:schemeClr val="tx1"/>
                </a:solidFill>
                <a:latin typeface="Arial MT"/>
                <a:cs typeface="Arial MT"/>
              </a:rPr>
              <a:t>insolvenza,</a:t>
            </a:r>
            <a:r>
              <a:rPr spc="15" dirty="0">
                <a:solidFill>
                  <a:schemeClr val="tx1"/>
                </a:solidFill>
                <a:latin typeface="Arial MT"/>
                <a:cs typeface="Arial MT"/>
              </a:rPr>
              <a:t>  </a:t>
            </a:r>
            <a:r>
              <a:rPr dirty="0">
                <a:solidFill>
                  <a:schemeClr val="tx1"/>
                </a:solidFill>
                <a:latin typeface="Arial MT"/>
                <a:cs typeface="Arial MT"/>
              </a:rPr>
              <a:t>le</a:t>
            </a:r>
            <a:r>
              <a:rPr spc="15" dirty="0">
                <a:solidFill>
                  <a:schemeClr val="tx1"/>
                </a:solidFill>
                <a:latin typeface="Arial MT"/>
                <a:cs typeface="Arial MT"/>
              </a:rPr>
              <a:t>  </a:t>
            </a:r>
            <a:r>
              <a:rPr dirty="0">
                <a:solidFill>
                  <a:schemeClr val="tx1"/>
                </a:solidFill>
                <a:latin typeface="Arial MT"/>
                <a:cs typeface="Arial MT"/>
              </a:rPr>
              <a:t>imprese</a:t>
            </a:r>
            <a:r>
              <a:rPr spc="19" dirty="0">
                <a:solidFill>
                  <a:schemeClr val="tx1"/>
                </a:solidFill>
                <a:latin typeface="Arial MT"/>
                <a:cs typeface="Arial MT"/>
              </a:rPr>
              <a:t>  </a:t>
            </a:r>
            <a:r>
              <a:rPr dirty="0">
                <a:solidFill>
                  <a:schemeClr val="tx1"/>
                </a:solidFill>
                <a:latin typeface="Arial MT"/>
                <a:cs typeface="Arial MT"/>
              </a:rPr>
              <a:t>sociali</a:t>
            </a:r>
            <a:r>
              <a:rPr spc="19" dirty="0">
                <a:solidFill>
                  <a:schemeClr val="tx1"/>
                </a:solidFill>
                <a:latin typeface="Arial MT"/>
                <a:cs typeface="Arial MT"/>
              </a:rPr>
              <a:t>  </a:t>
            </a:r>
            <a:r>
              <a:rPr dirty="0">
                <a:solidFill>
                  <a:schemeClr val="tx1"/>
                </a:solidFill>
                <a:latin typeface="Arial MT"/>
                <a:cs typeface="Arial MT"/>
              </a:rPr>
              <a:t>sono</a:t>
            </a:r>
            <a:r>
              <a:rPr spc="15" dirty="0">
                <a:solidFill>
                  <a:schemeClr val="tx1"/>
                </a:solidFill>
                <a:latin typeface="Arial MT"/>
                <a:cs typeface="Arial MT"/>
              </a:rPr>
              <a:t>  </a:t>
            </a:r>
            <a:r>
              <a:rPr dirty="0">
                <a:solidFill>
                  <a:schemeClr val="tx1"/>
                </a:solidFill>
                <a:latin typeface="Arial MT"/>
                <a:cs typeface="Arial MT"/>
              </a:rPr>
              <a:t>assoggettate</a:t>
            </a:r>
            <a:r>
              <a:rPr spc="15" dirty="0">
                <a:solidFill>
                  <a:schemeClr val="tx1"/>
                </a:solidFill>
                <a:latin typeface="Arial MT"/>
                <a:cs typeface="Arial MT"/>
              </a:rPr>
              <a:t>  </a:t>
            </a:r>
            <a:r>
              <a:rPr dirty="0">
                <a:solidFill>
                  <a:schemeClr val="tx1"/>
                </a:solidFill>
                <a:latin typeface="Arial MT"/>
                <a:cs typeface="Arial MT"/>
              </a:rPr>
              <a:t>alla</a:t>
            </a:r>
            <a:r>
              <a:rPr spc="19" dirty="0">
                <a:solidFill>
                  <a:schemeClr val="tx1"/>
                </a:solidFill>
                <a:latin typeface="Arial MT"/>
                <a:cs typeface="Arial MT"/>
              </a:rPr>
              <a:t>  </a:t>
            </a:r>
            <a:r>
              <a:rPr dirty="0">
                <a:solidFill>
                  <a:schemeClr val="tx1"/>
                </a:solidFill>
                <a:latin typeface="Arial MT"/>
                <a:cs typeface="Arial MT"/>
              </a:rPr>
              <a:t>liquidazione</a:t>
            </a:r>
            <a:r>
              <a:rPr spc="19" dirty="0">
                <a:solidFill>
                  <a:schemeClr val="tx1"/>
                </a:solidFill>
                <a:latin typeface="Arial MT"/>
                <a:cs typeface="Arial MT"/>
              </a:rPr>
              <a:t>  </a:t>
            </a:r>
            <a:r>
              <a:rPr spc="-8" dirty="0">
                <a:solidFill>
                  <a:schemeClr val="tx1"/>
                </a:solidFill>
                <a:latin typeface="Arial MT"/>
                <a:cs typeface="Arial MT"/>
              </a:rPr>
              <a:t>coatta </a:t>
            </a:r>
            <a:r>
              <a:rPr dirty="0">
                <a:solidFill>
                  <a:schemeClr val="tx1"/>
                </a:solidFill>
                <a:latin typeface="Arial MT"/>
                <a:cs typeface="Arial MT"/>
              </a:rPr>
              <a:t>amministrativa</a:t>
            </a:r>
            <a:r>
              <a:rPr spc="41" dirty="0">
                <a:solidFill>
                  <a:schemeClr val="tx1"/>
                </a:solidFill>
                <a:latin typeface="Arial MT"/>
                <a:cs typeface="Arial MT"/>
              </a:rPr>
              <a:t> </a:t>
            </a:r>
            <a:r>
              <a:rPr spc="-38" dirty="0">
                <a:solidFill>
                  <a:schemeClr val="tx1"/>
                </a:solidFill>
                <a:latin typeface="Arial MT"/>
                <a:cs typeface="Arial MT"/>
              </a:rPr>
              <a:t>…</a:t>
            </a:r>
            <a:endParaRPr dirty="0">
              <a:solidFill>
                <a:schemeClr val="tx1"/>
              </a:solidFill>
              <a:latin typeface="Arial MT"/>
              <a:cs typeface="Arial MT"/>
            </a:endParaRPr>
          </a:p>
          <a:p>
            <a:pPr>
              <a:lnSpc>
                <a:spcPct val="100000"/>
              </a:lnSpc>
              <a:spcBef>
                <a:spcPts val="71"/>
              </a:spcBef>
            </a:pPr>
            <a:endParaRPr dirty="0">
              <a:solidFill>
                <a:schemeClr val="tx1"/>
              </a:solidFill>
              <a:latin typeface="Arial MT"/>
              <a:cs typeface="Arial MT"/>
            </a:endParaRPr>
          </a:p>
          <a:p>
            <a:pPr marL="9525">
              <a:lnSpc>
                <a:spcPct val="100000"/>
              </a:lnSpc>
            </a:pPr>
            <a:r>
              <a:rPr dirty="0">
                <a:solidFill>
                  <a:schemeClr val="tx1"/>
                </a:solidFill>
                <a:latin typeface="Arial MT"/>
                <a:cs typeface="Arial MT"/>
              </a:rPr>
              <a:t>Art.</a:t>
            </a:r>
            <a:r>
              <a:rPr spc="4" dirty="0">
                <a:solidFill>
                  <a:schemeClr val="tx1"/>
                </a:solidFill>
                <a:latin typeface="Arial MT"/>
                <a:cs typeface="Arial MT"/>
              </a:rPr>
              <a:t> </a:t>
            </a:r>
            <a:r>
              <a:rPr dirty="0">
                <a:solidFill>
                  <a:schemeClr val="tx1"/>
                </a:solidFill>
                <a:latin typeface="Arial MT"/>
                <a:cs typeface="Arial MT"/>
              </a:rPr>
              <a:t>1,</a:t>
            </a:r>
            <a:r>
              <a:rPr spc="8" dirty="0">
                <a:solidFill>
                  <a:schemeClr val="tx1"/>
                </a:solidFill>
                <a:latin typeface="Arial MT"/>
                <a:cs typeface="Arial MT"/>
              </a:rPr>
              <a:t> </a:t>
            </a:r>
            <a:r>
              <a:rPr dirty="0">
                <a:solidFill>
                  <a:schemeClr val="tx1"/>
                </a:solidFill>
                <a:latin typeface="Arial MT"/>
                <a:cs typeface="Arial MT"/>
              </a:rPr>
              <a:t>d.lgs.</a:t>
            </a:r>
            <a:r>
              <a:rPr spc="4" dirty="0">
                <a:solidFill>
                  <a:schemeClr val="tx1"/>
                </a:solidFill>
                <a:latin typeface="Arial MT"/>
                <a:cs typeface="Arial MT"/>
              </a:rPr>
              <a:t> </a:t>
            </a:r>
            <a:r>
              <a:rPr spc="-8" dirty="0">
                <a:solidFill>
                  <a:schemeClr val="tx1"/>
                </a:solidFill>
                <a:latin typeface="Arial MT"/>
                <a:cs typeface="Arial MT"/>
              </a:rPr>
              <a:t>112/2017</a:t>
            </a:r>
            <a:r>
              <a:rPr spc="8" dirty="0">
                <a:solidFill>
                  <a:schemeClr val="tx1"/>
                </a:solidFill>
                <a:latin typeface="Arial MT"/>
                <a:cs typeface="Arial MT"/>
              </a:rPr>
              <a:t> </a:t>
            </a:r>
            <a:r>
              <a:rPr dirty="0">
                <a:solidFill>
                  <a:schemeClr val="tx1"/>
                </a:solidFill>
                <a:latin typeface="Arial MT"/>
                <a:cs typeface="Arial MT"/>
              </a:rPr>
              <a:t>–</a:t>
            </a:r>
            <a:r>
              <a:rPr spc="8" dirty="0">
                <a:solidFill>
                  <a:schemeClr val="tx1"/>
                </a:solidFill>
                <a:latin typeface="Arial MT"/>
                <a:cs typeface="Arial MT"/>
              </a:rPr>
              <a:t> </a:t>
            </a:r>
            <a:r>
              <a:rPr dirty="0">
                <a:solidFill>
                  <a:schemeClr val="tx1"/>
                </a:solidFill>
                <a:latin typeface="Arial MT"/>
                <a:cs typeface="Arial MT"/>
              </a:rPr>
              <a:t>Nozione</a:t>
            </a:r>
            <a:r>
              <a:rPr spc="8" dirty="0">
                <a:solidFill>
                  <a:schemeClr val="tx1"/>
                </a:solidFill>
                <a:latin typeface="Arial MT"/>
                <a:cs typeface="Arial MT"/>
              </a:rPr>
              <a:t> </a:t>
            </a:r>
            <a:r>
              <a:rPr dirty="0">
                <a:solidFill>
                  <a:schemeClr val="tx1"/>
                </a:solidFill>
                <a:latin typeface="Arial MT"/>
                <a:cs typeface="Arial MT"/>
              </a:rPr>
              <a:t>e</a:t>
            </a:r>
            <a:r>
              <a:rPr spc="8" dirty="0">
                <a:solidFill>
                  <a:schemeClr val="tx1"/>
                </a:solidFill>
                <a:latin typeface="Arial MT"/>
                <a:cs typeface="Arial MT"/>
              </a:rPr>
              <a:t> </a:t>
            </a:r>
            <a:r>
              <a:rPr dirty="0">
                <a:solidFill>
                  <a:schemeClr val="tx1"/>
                </a:solidFill>
                <a:latin typeface="Arial MT"/>
                <a:cs typeface="Arial MT"/>
              </a:rPr>
              <a:t>qualifica</a:t>
            </a:r>
            <a:r>
              <a:rPr spc="8" dirty="0">
                <a:solidFill>
                  <a:schemeClr val="tx1"/>
                </a:solidFill>
                <a:latin typeface="Arial MT"/>
                <a:cs typeface="Arial MT"/>
              </a:rPr>
              <a:t> </a:t>
            </a:r>
            <a:r>
              <a:rPr dirty="0">
                <a:solidFill>
                  <a:schemeClr val="tx1"/>
                </a:solidFill>
                <a:latin typeface="Arial MT"/>
                <a:cs typeface="Arial MT"/>
              </a:rPr>
              <a:t>di</a:t>
            </a:r>
            <a:r>
              <a:rPr spc="4" dirty="0">
                <a:solidFill>
                  <a:schemeClr val="tx1"/>
                </a:solidFill>
                <a:latin typeface="Arial MT"/>
                <a:cs typeface="Arial MT"/>
              </a:rPr>
              <a:t> </a:t>
            </a:r>
            <a:r>
              <a:rPr dirty="0">
                <a:solidFill>
                  <a:schemeClr val="tx1"/>
                </a:solidFill>
                <a:latin typeface="Arial MT"/>
                <a:cs typeface="Arial MT"/>
              </a:rPr>
              <a:t>impresa</a:t>
            </a:r>
            <a:r>
              <a:rPr spc="8" dirty="0">
                <a:solidFill>
                  <a:schemeClr val="tx1"/>
                </a:solidFill>
                <a:latin typeface="Arial MT"/>
                <a:cs typeface="Arial MT"/>
              </a:rPr>
              <a:t> </a:t>
            </a:r>
            <a:r>
              <a:rPr spc="-8" dirty="0">
                <a:solidFill>
                  <a:schemeClr val="tx1"/>
                </a:solidFill>
                <a:latin typeface="Arial MT"/>
                <a:cs typeface="Arial MT"/>
              </a:rPr>
              <a:t>sociale</a:t>
            </a:r>
            <a:endParaRPr dirty="0">
              <a:solidFill>
                <a:schemeClr val="tx1"/>
              </a:solidFill>
              <a:latin typeface="Arial MT"/>
              <a:cs typeface="Arial MT"/>
            </a:endParaRPr>
          </a:p>
          <a:p>
            <a:pPr marL="9525" marR="3810" algn="just">
              <a:lnSpc>
                <a:spcPct val="100000"/>
              </a:lnSpc>
              <a:spcBef>
                <a:spcPts val="1860"/>
              </a:spcBef>
            </a:pPr>
            <a:r>
              <a:rPr dirty="0">
                <a:solidFill>
                  <a:schemeClr val="tx1"/>
                </a:solidFill>
                <a:latin typeface="Arial MT"/>
                <a:cs typeface="Arial MT"/>
              </a:rPr>
              <a:t>1.</a:t>
            </a:r>
            <a:r>
              <a:rPr spc="60" dirty="0">
                <a:solidFill>
                  <a:schemeClr val="tx1"/>
                </a:solidFill>
                <a:latin typeface="Arial MT"/>
                <a:cs typeface="Arial MT"/>
              </a:rPr>
              <a:t> </a:t>
            </a:r>
            <a:r>
              <a:rPr dirty="0">
                <a:solidFill>
                  <a:schemeClr val="tx1"/>
                </a:solidFill>
                <a:latin typeface="Arial MT"/>
                <a:cs typeface="Arial MT"/>
              </a:rPr>
              <a:t>Possono</a:t>
            </a:r>
            <a:r>
              <a:rPr spc="68" dirty="0">
                <a:solidFill>
                  <a:schemeClr val="tx1"/>
                </a:solidFill>
                <a:latin typeface="Arial MT"/>
                <a:cs typeface="Arial MT"/>
              </a:rPr>
              <a:t> </a:t>
            </a:r>
            <a:r>
              <a:rPr dirty="0">
                <a:solidFill>
                  <a:schemeClr val="tx1"/>
                </a:solidFill>
                <a:latin typeface="Arial MT"/>
                <a:cs typeface="Arial MT"/>
              </a:rPr>
              <a:t>acquisire</a:t>
            </a:r>
            <a:r>
              <a:rPr spc="64" dirty="0">
                <a:solidFill>
                  <a:schemeClr val="tx1"/>
                </a:solidFill>
                <a:latin typeface="Arial MT"/>
                <a:cs typeface="Arial MT"/>
              </a:rPr>
              <a:t> </a:t>
            </a:r>
            <a:r>
              <a:rPr dirty="0">
                <a:solidFill>
                  <a:schemeClr val="tx1"/>
                </a:solidFill>
                <a:latin typeface="Arial MT"/>
                <a:cs typeface="Arial MT"/>
              </a:rPr>
              <a:t>la</a:t>
            </a:r>
            <a:r>
              <a:rPr spc="64" dirty="0">
                <a:solidFill>
                  <a:schemeClr val="tx1"/>
                </a:solidFill>
                <a:latin typeface="Arial MT"/>
                <a:cs typeface="Arial MT"/>
              </a:rPr>
              <a:t> </a:t>
            </a:r>
            <a:r>
              <a:rPr dirty="0">
                <a:solidFill>
                  <a:schemeClr val="tx1"/>
                </a:solidFill>
                <a:latin typeface="Arial MT"/>
                <a:cs typeface="Arial MT"/>
              </a:rPr>
              <a:t>qualifica</a:t>
            </a:r>
            <a:r>
              <a:rPr spc="56" dirty="0">
                <a:solidFill>
                  <a:schemeClr val="tx1"/>
                </a:solidFill>
                <a:latin typeface="Arial MT"/>
                <a:cs typeface="Arial MT"/>
              </a:rPr>
              <a:t> </a:t>
            </a:r>
            <a:r>
              <a:rPr dirty="0">
                <a:solidFill>
                  <a:schemeClr val="tx1"/>
                </a:solidFill>
                <a:latin typeface="Arial MT"/>
                <a:cs typeface="Arial MT"/>
              </a:rPr>
              <a:t>di</a:t>
            </a:r>
            <a:r>
              <a:rPr spc="68" dirty="0">
                <a:solidFill>
                  <a:schemeClr val="tx1"/>
                </a:solidFill>
                <a:latin typeface="Arial MT"/>
                <a:cs typeface="Arial MT"/>
              </a:rPr>
              <a:t> </a:t>
            </a:r>
            <a:r>
              <a:rPr dirty="0">
                <a:solidFill>
                  <a:schemeClr val="tx1"/>
                </a:solidFill>
                <a:latin typeface="Arial MT"/>
                <a:cs typeface="Arial MT"/>
              </a:rPr>
              <a:t>impresa</a:t>
            </a:r>
            <a:r>
              <a:rPr spc="64" dirty="0">
                <a:solidFill>
                  <a:schemeClr val="tx1"/>
                </a:solidFill>
                <a:latin typeface="Arial MT"/>
                <a:cs typeface="Arial MT"/>
              </a:rPr>
              <a:t> </a:t>
            </a:r>
            <a:r>
              <a:rPr dirty="0">
                <a:solidFill>
                  <a:schemeClr val="tx1"/>
                </a:solidFill>
                <a:latin typeface="Arial MT"/>
                <a:cs typeface="Arial MT"/>
              </a:rPr>
              <a:t>sociale</a:t>
            </a:r>
            <a:r>
              <a:rPr spc="64" dirty="0">
                <a:solidFill>
                  <a:schemeClr val="tx1"/>
                </a:solidFill>
                <a:latin typeface="Arial MT"/>
                <a:cs typeface="Arial MT"/>
              </a:rPr>
              <a:t> </a:t>
            </a:r>
            <a:r>
              <a:rPr dirty="0">
                <a:solidFill>
                  <a:schemeClr val="tx1"/>
                </a:solidFill>
                <a:latin typeface="Arial MT"/>
                <a:cs typeface="Arial MT"/>
              </a:rPr>
              <a:t>tutti</a:t>
            </a:r>
            <a:r>
              <a:rPr spc="71" dirty="0">
                <a:solidFill>
                  <a:schemeClr val="tx1"/>
                </a:solidFill>
                <a:latin typeface="Arial MT"/>
                <a:cs typeface="Arial MT"/>
              </a:rPr>
              <a:t> </a:t>
            </a:r>
            <a:r>
              <a:rPr dirty="0">
                <a:solidFill>
                  <a:schemeClr val="tx1"/>
                </a:solidFill>
                <a:latin typeface="Arial MT"/>
                <a:cs typeface="Arial MT"/>
              </a:rPr>
              <a:t>gli</a:t>
            </a:r>
            <a:r>
              <a:rPr spc="68" dirty="0">
                <a:solidFill>
                  <a:schemeClr val="tx1"/>
                </a:solidFill>
                <a:latin typeface="Arial MT"/>
                <a:cs typeface="Arial MT"/>
              </a:rPr>
              <a:t> </a:t>
            </a:r>
            <a:r>
              <a:rPr dirty="0">
                <a:solidFill>
                  <a:schemeClr val="tx1"/>
                </a:solidFill>
                <a:latin typeface="Arial MT"/>
                <a:cs typeface="Arial MT"/>
              </a:rPr>
              <a:t>enti</a:t>
            </a:r>
            <a:r>
              <a:rPr spc="68" dirty="0">
                <a:solidFill>
                  <a:schemeClr val="tx1"/>
                </a:solidFill>
                <a:latin typeface="Arial MT"/>
                <a:cs typeface="Arial MT"/>
              </a:rPr>
              <a:t> </a:t>
            </a:r>
            <a:r>
              <a:rPr dirty="0">
                <a:solidFill>
                  <a:schemeClr val="tx1"/>
                </a:solidFill>
                <a:latin typeface="Arial MT"/>
                <a:cs typeface="Arial MT"/>
              </a:rPr>
              <a:t>privati,</a:t>
            </a:r>
            <a:r>
              <a:rPr spc="56" dirty="0">
                <a:solidFill>
                  <a:schemeClr val="tx1"/>
                </a:solidFill>
                <a:latin typeface="Arial MT"/>
                <a:cs typeface="Arial MT"/>
              </a:rPr>
              <a:t> </a:t>
            </a:r>
            <a:r>
              <a:rPr dirty="0">
                <a:solidFill>
                  <a:schemeClr val="tx1"/>
                </a:solidFill>
                <a:latin typeface="Arial MT"/>
                <a:cs typeface="Arial MT"/>
              </a:rPr>
              <a:t>inclusi</a:t>
            </a:r>
            <a:r>
              <a:rPr spc="71" dirty="0">
                <a:solidFill>
                  <a:schemeClr val="tx1"/>
                </a:solidFill>
                <a:latin typeface="Arial MT"/>
                <a:cs typeface="Arial MT"/>
              </a:rPr>
              <a:t> </a:t>
            </a:r>
            <a:r>
              <a:rPr dirty="0">
                <a:solidFill>
                  <a:schemeClr val="tx1"/>
                </a:solidFill>
                <a:latin typeface="Arial MT"/>
                <a:cs typeface="Arial MT"/>
              </a:rPr>
              <a:t>quelli</a:t>
            </a:r>
            <a:r>
              <a:rPr spc="68" dirty="0">
                <a:solidFill>
                  <a:schemeClr val="tx1"/>
                </a:solidFill>
                <a:latin typeface="Arial MT"/>
                <a:cs typeface="Arial MT"/>
              </a:rPr>
              <a:t> </a:t>
            </a:r>
            <a:r>
              <a:rPr spc="-8" dirty="0">
                <a:solidFill>
                  <a:schemeClr val="tx1"/>
                </a:solidFill>
                <a:latin typeface="Arial MT"/>
                <a:cs typeface="Arial MT"/>
              </a:rPr>
              <a:t>costituiti </a:t>
            </a:r>
            <a:r>
              <a:rPr dirty="0">
                <a:solidFill>
                  <a:schemeClr val="tx1"/>
                </a:solidFill>
                <a:latin typeface="Arial MT"/>
                <a:cs typeface="Arial MT"/>
              </a:rPr>
              <a:t>nelle</a:t>
            </a:r>
            <a:r>
              <a:rPr spc="45" dirty="0">
                <a:solidFill>
                  <a:schemeClr val="tx1"/>
                </a:solidFill>
                <a:latin typeface="Arial MT"/>
                <a:cs typeface="Arial MT"/>
              </a:rPr>
              <a:t> </a:t>
            </a:r>
            <a:r>
              <a:rPr dirty="0">
                <a:solidFill>
                  <a:schemeClr val="tx1"/>
                </a:solidFill>
                <a:latin typeface="Arial MT"/>
                <a:cs typeface="Arial MT"/>
              </a:rPr>
              <a:t>forme</a:t>
            </a:r>
            <a:r>
              <a:rPr spc="49" dirty="0">
                <a:solidFill>
                  <a:schemeClr val="tx1"/>
                </a:solidFill>
                <a:latin typeface="Arial MT"/>
                <a:cs typeface="Arial MT"/>
              </a:rPr>
              <a:t> </a:t>
            </a:r>
            <a:r>
              <a:rPr dirty="0">
                <a:solidFill>
                  <a:schemeClr val="tx1"/>
                </a:solidFill>
                <a:latin typeface="Arial MT"/>
                <a:cs typeface="Arial MT"/>
              </a:rPr>
              <a:t>di</a:t>
            </a:r>
            <a:r>
              <a:rPr spc="53" dirty="0">
                <a:solidFill>
                  <a:schemeClr val="tx1"/>
                </a:solidFill>
                <a:latin typeface="Arial MT"/>
                <a:cs typeface="Arial MT"/>
              </a:rPr>
              <a:t> </a:t>
            </a:r>
            <a:r>
              <a:rPr dirty="0">
                <a:solidFill>
                  <a:schemeClr val="tx1"/>
                </a:solidFill>
                <a:latin typeface="Arial MT"/>
                <a:cs typeface="Arial MT"/>
              </a:rPr>
              <a:t>cui</a:t>
            </a:r>
            <a:r>
              <a:rPr spc="53" dirty="0">
                <a:solidFill>
                  <a:schemeClr val="tx1"/>
                </a:solidFill>
                <a:latin typeface="Arial MT"/>
                <a:cs typeface="Arial MT"/>
              </a:rPr>
              <a:t> </a:t>
            </a:r>
            <a:r>
              <a:rPr dirty="0">
                <a:solidFill>
                  <a:schemeClr val="tx1"/>
                </a:solidFill>
                <a:latin typeface="Arial MT"/>
                <a:cs typeface="Arial MT"/>
              </a:rPr>
              <a:t>al</a:t>
            </a:r>
            <a:r>
              <a:rPr spc="53" dirty="0">
                <a:solidFill>
                  <a:schemeClr val="tx1"/>
                </a:solidFill>
                <a:latin typeface="Arial MT"/>
                <a:cs typeface="Arial MT"/>
              </a:rPr>
              <a:t> </a:t>
            </a:r>
            <a:r>
              <a:rPr dirty="0">
                <a:solidFill>
                  <a:schemeClr val="tx1"/>
                </a:solidFill>
                <a:latin typeface="Arial MT"/>
                <a:cs typeface="Arial MT"/>
              </a:rPr>
              <a:t>libro</a:t>
            </a:r>
            <a:r>
              <a:rPr spc="49" dirty="0">
                <a:solidFill>
                  <a:schemeClr val="tx1"/>
                </a:solidFill>
                <a:latin typeface="Arial MT"/>
                <a:cs typeface="Arial MT"/>
              </a:rPr>
              <a:t> </a:t>
            </a:r>
            <a:r>
              <a:rPr dirty="0">
                <a:solidFill>
                  <a:schemeClr val="tx1"/>
                </a:solidFill>
                <a:latin typeface="Arial MT"/>
                <a:cs typeface="Arial MT"/>
              </a:rPr>
              <a:t>V</a:t>
            </a:r>
            <a:r>
              <a:rPr spc="53" dirty="0">
                <a:solidFill>
                  <a:schemeClr val="tx1"/>
                </a:solidFill>
                <a:latin typeface="Arial MT"/>
                <a:cs typeface="Arial MT"/>
              </a:rPr>
              <a:t> </a:t>
            </a:r>
            <a:r>
              <a:rPr dirty="0">
                <a:solidFill>
                  <a:schemeClr val="tx1"/>
                </a:solidFill>
                <a:latin typeface="Arial MT"/>
                <a:cs typeface="Arial MT"/>
              </a:rPr>
              <a:t>del</a:t>
            </a:r>
            <a:r>
              <a:rPr spc="53" dirty="0">
                <a:solidFill>
                  <a:schemeClr val="tx1"/>
                </a:solidFill>
                <a:latin typeface="Arial MT"/>
                <a:cs typeface="Arial MT"/>
              </a:rPr>
              <a:t> </a:t>
            </a:r>
            <a:r>
              <a:rPr dirty="0">
                <a:solidFill>
                  <a:schemeClr val="tx1"/>
                </a:solidFill>
                <a:latin typeface="Arial MT"/>
                <a:cs typeface="Arial MT"/>
              </a:rPr>
              <a:t>codice</a:t>
            </a:r>
            <a:r>
              <a:rPr spc="41" dirty="0">
                <a:solidFill>
                  <a:schemeClr val="tx1"/>
                </a:solidFill>
                <a:latin typeface="Arial MT"/>
                <a:cs typeface="Arial MT"/>
              </a:rPr>
              <a:t> </a:t>
            </a:r>
            <a:r>
              <a:rPr dirty="0">
                <a:solidFill>
                  <a:schemeClr val="tx1"/>
                </a:solidFill>
                <a:latin typeface="Arial MT"/>
                <a:cs typeface="Arial MT"/>
              </a:rPr>
              <a:t>civile,</a:t>
            </a:r>
            <a:r>
              <a:rPr spc="45" dirty="0">
                <a:solidFill>
                  <a:schemeClr val="tx1"/>
                </a:solidFill>
                <a:latin typeface="Arial MT"/>
                <a:cs typeface="Arial MT"/>
              </a:rPr>
              <a:t> </a:t>
            </a:r>
            <a:r>
              <a:rPr dirty="0">
                <a:solidFill>
                  <a:schemeClr val="tx1"/>
                </a:solidFill>
                <a:latin typeface="Arial MT"/>
                <a:cs typeface="Arial MT"/>
              </a:rPr>
              <a:t>che,</a:t>
            </a:r>
            <a:r>
              <a:rPr spc="45" dirty="0">
                <a:solidFill>
                  <a:schemeClr val="tx1"/>
                </a:solidFill>
                <a:latin typeface="Arial MT"/>
                <a:cs typeface="Arial MT"/>
              </a:rPr>
              <a:t> </a:t>
            </a:r>
            <a:r>
              <a:rPr dirty="0">
                <a:solidFill>
                  <a:schemeClr val="tx1"/>
                </a:solidFill>
                <a:latin typeface="Arial MT"/>
                <a:cs typeface="Arial MT"/>
              </a:rPr>
              <a:t>in</a:t>
            </a:r>
            <a:r>
              <a:rPr spc="49" dirty="0">
                <a:solidFill>
                  <a:schemeClr val="tx1"/>
                </a:solidFill>
                <a:latin typeface="Arial MT"/>
                <a:cs typeface="Arial MT"/>
              </a:rPr>
              <a:t> </a:t>
            </a:r>
            <a:r>
              <a:rPr dirty="0">
                <a:solidFill>
                  <a:schemeClr val="tx1"/>
                </a:solidFill>
                <a:latin typeface="Arial MT"/>
                <a:cs typeface="Arial MT"/>
              </a:rPr>
              <a:t>conformità</a:t>
            </a:r>
            <a:r>
              <a:rPr spc="49" dirty="0">
                <a:solidFill>
                  <a:schemeClr val="tx1"/>
                </a:solidFill>
                <a:latin typeface="Arial MT"/>
                <a:cs typeface="Arial MT"/>
              </a:rPr>
              <a:t> </a:t>
            </a:r>
            <a:r>
              <a:rPr dirty="0">
                <a:solidFill>
                  <a:schemeClr val="tx1"/>
                </a:solidFill>
                <a:latin typeface="Arial MT"/>
                <a:cs typeface="Arial MT"/>
              </a:rPr>
              <a:t>alle</a:t>
            </a:r>
            <a:r>
              <a:rPr spc="49" dirty="0">
                <a:solidFill>
                  <a:schemeClr val="tx1"/>
                </a:solidFill>
                <a:latin typeface="Arial MT"/>
                <a:cs typeface="Arial MT"/>
              </a:rPr>
              <a:t> </a:t>
            </a:r>
            <a:r>
              <a:rPr dirty="0">
                <a:solidFill>
                  <a:schemeClr val="tx1"/>
                </a:solidFill>
                <a:latin typeface="Arial MT"/>
                <a:cs typeface="Arial MT"/>
              </a:rPr>
              <a:t>disposizioni</a:t>
            </a:r>
            <a:r>
              <a:rPr spc="53" dirty="0">
                <a:solidFill>
                  <a:schemeClr val="tx1"/>
                </a:solidFill>
                <a:latin typeface="Arial MT"/>
                <a:cs typeface="Arial MT"/>
              </a:rPr>
              <a:t> </a:t>
            </a:r>
            <a:r>
              <a:rPr dirty="0">
                <a:solidFill>
                  <a:schemeClr val="tx1"/>
                </a:solidFill>
                <a:latin typeface="Arial MT"/>
                <a:cs typeface="Arial MT"/>
              </a:rPr>
              <a:t>del</a:t>
            </a:r>
            <a:r>
              <a:rPr spc="53" dirty="0">
                <a:solidFill>
                  <a:schemeClr val="tx1"/>
                </a:solidFill>
                <a:latin typeface="Arial MT"/>
                <a:cs typeface="Arial MT"/>
              </a:rPr>
              <a:t> </a:t>
            </a:r>
            <a:r>
              <a:rPr spc="-8" dirty="0">
                <a:solidFill>
                  <a:schemeClr val="tx1"/>
                </a:solidFill>
                <a:latin typeface="Arial MT"/>
                <a:cs typeface="Arial MT"/>
              </a:rPr>
              <a:t>presente </a:t>
            </a:r>
            <a:r>
              <a:rPr dirty="0">
                <a:solidFill>
                  <a:schemeClr val="tx1"/>
                </a:solidFill>
                <a:latin typeface="Arial MT"/>
                <a:cs typeface="Arial MT"/>
              </a:rPr>
              <a:t>decreto,</a:t>
            </a:r>
            <a:r>
              <a:rPr spc="334" dirty="0">
                <a:solidFill>
                  <a:schemeClr val="tx1"/>
                </a:solidFill>
                <a:latin typeface="Arial MT"/>
                <a:cs typeface="Arial MT"/>
              </a:rPr>
              <a:t> </a:t>
            </a:r>
            <a:r>
              <a:rPr dirty="0">
                <a:solidFill>
                  <a:schemeClr val="tx1"/>
                </a:solidFill>
                <a:latin typeface="Arial MT"/>
                <a:cs typeface="Arial MT"/>
              </a:rPr>
              <a:t>esercitano</a:t>
            </a:r>
            <a:r>
              <a:rPr spc="338" dirty="0">
                <a:solidFill>
                  <a:schemeClr val="tx1"/>
                </a:solidFill>
                <a:latin typeface="Arial MT"/>
                <a:cs typeface="Arial MT"/>
              </a:rPr>
              <a:t> </a:t>
            </a:r>
            <a:r>
              <a:rPr dirty="0">
                <a:solidFill>
                  <a:schemeClr val="tx1"/>
                </a:solidFill>
                <a:latin typeface="Arial MT"/>
                <a:cs typeface="Arial MT"/>
              </a:rPr>
              <a:t>in</a:t>
            </a:r>
            <a:r>
              <a:rPr spc="341" dirty="0">
                <a:solidFill>
                  <a:schemeClr val="tx1"/>
                </a:solidFill>
                <a:latin typeface="Arial MT"/>
                <a:cs typeface="Arial MT"/>
              </a:rPr>
              <a:t> </a:t>
            </a:r>
            <a:r>
              <a:rPr dirty="0">
                <a:solidFill>
                  <a:schemeClr val="tx1"/>
                </a:solidFill>
                <a:latin typeface="Arial MT"/>
                <a:cs typeface="Arial MT"/>
              </a:rPr>
              <a:t>via</a:t>
            </a:r>
            <a:r>
              <a:rPr spc="341" dirty="0">
                <a:solidFill>
                  <a:schemeClr val="tx1"/>
                </a:solidFill>
                <a:latin typeface="Arial MT"/>
                <a:cs typeface="Arial MT"/>
              </a:rPr>
              <a:t> </a:t>
            </a:r>
            <a:r>
              <a:rPr dirty="0">
                <a:solidFill>
                  <a:schemeClr val="tx1"/>
                </a:solidFill>
                <a:latin typeface="Arial MT"/>
                <a:cs typeface="Arial MT"/>
              </a:rPr>
              <a:t>stabile</a:t>
            </a:r>
            <a:r>
              <a:rPr spc="341" dirty="0">
                <a:solidFill>
                  <a:schemeClr val="tx1"/>
                </a:solidFill>
                <a:latin typeface="Arial MT"/>
                <a:cs typeface="Arial MT"/>
              </a:rPr>
              <a:t> </a:t>
            </a:r>
            <a:r>
              <a:rPr dirty="0">
                <a:solidFill>
                  <a:schemeClr val="tx1"/>
                </a:solidFill>
                <a:latin typeface="Arial MT"/>
                <a:cs typeface="Arial MT"/>
              </a:rPr>
              <a:t>e</a:t>
            </a:r>
            <a:r>
              <a:rPr spc="341" dirty="0">
                <a:solidFill>
                  <a:schemeClr val="tx1"/>
                </a:solidFill>
                <a:latin typeface="Arial MT"/>
                <a:cs typeface="Arial MT"/>
              </a:rPr>
              <a:t> </a:t>
            </a:r>
            <a:r>
              <a:rPr dirty="0">
                <a:solidFill>
                  <a:schemeClr val="tx1"/>
                </a:solidFill>
                <a:latin typeface="Arial MT"/>
                <a:cs typeface="Arial MT"/>
              </a:rPr>
              <a:t>principale</a:t>
            </a:r>
            <a:r>
              <a:rPr spc="341" dirty="0">
                <a:solidFill>
                  <a:schemeClr val="tx1"/>
                </a:solidFill>
                <a:latin typeface="Arial MT"/>
                <a:cs typeface="Arial MT"/>
              </a:rPr>
              <a:t> </a:t>
            </a:r>
            <a:r>
              <a:rPr dirty="0">
                <a:solidFill>
                  <a:schemeClr val="tx1"/>
                </a:solidFill>
                <a:latin typeface="Arial MT"/>
                <a:cs typeface="Arial MT"/>
              </a:rPr>
              <a:t>un'attività</a:t>
            </a:r>
            <a:r>
              <a:rPr spc="338" dirty="0">
                <a:solidFill>
                  <a:schemeClr val="tx1"/>
                </a:solidFill>
                <a:latin typeface="Arial MT"/>
                <a:cs typeface="Arial MT"/>
              </a:rPr>
              <a:t> </a:t>
            </a:r>
            <a:r>
              <a:rPr dirty="0">
                <a:solidFill>
                  <a:schemeClr val="tx1"/>
                </a:solidFill>
                <a:latin typeface="Arial MT"/>
                <a:cs typeface="Arial MT"/>
              </a:rPr>
              <a:t>d'impresa</a:t>
            </a:r>
            <a:r>
              <a:rPr spc="338" dirty="0">
                <a:solidFill>
                  <a:schemeClr val="tx1"/>
                </a:solidFill>
                <a:latin typeface="Arial MT"/>
                <a:cs typeface="Arial MT"/>
              </a:rPr>
              <a:t> </a:t>
            </a:r>
            <a:r>
              <a:rPr dirty="0">
                <a:solidFill>
                  <a:schemeClr val="tx1"/>
                </a:solidFill>
                <a:latin typeface="Arial MT"/>
                <a:cs typeface="Arial MT"/>
              </a:rPr>
              <a:t>di</a:t>
            </a:r>
            <a:r>
              <a:rPr spc="349" dirty="0">
                <a:solidFill>
                  <a:schemeClr val="tx1"/>
                </a:solidFill>
                <a:latin typeface="Arial MT"/>
                <a:cs typeface="Arial MT"/>
              </a:rPr>
              <a:t> </a:t>
            </a:r>
            <a:r>
              <a:rPr dirty="0">
                <a:solidFill>
                  <a:schemeClr val="tx1"/>
                </a:solidFill>
                <a:latin typeface="Arial MT"/>
                <a:cs typeface="Arial MT"/>
              </a:rPr>
              <a:t>interesse</a:t>
            </a:r>
            <a:r>
              <a:rPr spc="341" dirty="0">
                <a:solidFill>
                  <a:schemeClr val="tx1"/>
                </a:solidFill>
                <a:latin typeface="Arial MT"/>
                <a:cs typeface="Arial MT"/>
              </a:rPr>
              <a:t> </a:t>
            </a:r>
            <a:r>
              <a:rPr spc="-8" dirty="0">
                <a:solidFill>
                  <a:schemeClr val="tx1"/>
                </a:solidFill>
                <a:latin typeface="Arial MT"/>
                <a:cs typeface="Arial MT"/>
              </a:rPr>
              <a:t>generale, </a:t>
            </a:r>
            <a:r>
              <a:rPr dirty="0">
                <a:solidFill>
                  <a:schemeClr val="tx1"/>
                </a:solidFill>
                <a:latin typeface="Arial MT"/>
                <a:cs typeface="Arial MT"/>
              </a:rPr>
              <a:t>senza</a:t>
            </a:r>
            <a:r>
              <a:rPr spc="-8" dirty="0">
                <a:solidFill>
                  <a:schemeClr val="tx1"/>
                </a:solidFill>
                <a:latin typeface="Arial MT"/>
                <a:cs typeface="Arial MT"/>
              </a:rPr>
              <a:t>  </a:t>
            </a:r>
            <a:r>
              <a:rPr dirty="0">
                <a:solidFill>
                  <a:schemeClr val="tx1"/>
                </a:solidFill>
                <a:latin typeface="Arial MT"/>
                <a:cs typeface="Arial MT"/>
              </a:rPr>
              <a:t>scopo</a:t>
            </a:r>
            <a:r>
              <a:rPr spc="4" dirty="0">
                <a:solidFill>
                  <a:schemeClr val="tx1"/>
                </a:solidFill>
                <a:latin typeface="Arial MT"/>
                <a:cs typeface="Arial MT"/>
              </a:rPr>
              <a:t>  </a:t>
            </a:r>
            <a:r>
              <a:rPr dirty="0">
                <a:solidFill>
                  <a:schemeClr val="tx1"/>
                </a:solidFill>
                <a:latin typeface="Arial MT"/>
                <a:cs typeface="Arial MT"/>
              </a:rPr>
              <a:t>di</a:t>
            </a:r>
            <a:r>
              <a:rPr spc="4" dirty="0">
                <a:solidFill>
                  <a:schemeClr val="tx1"/>
                </a:solidFill>
                <a:latin typeface="Arial MT"/>
                <a:cs typeface="Arial MT"/>
              </a:rPr>
              <a:t>  </a:t>
            </a:r>
            <a:r>
              <a:rPr dirty="0">
                <a:solidFill>
                  <a:schemeClr val="tx1"/>
                </a:solidFill>
                <a:latin typeface="Arial MT"/>
                <a:cs typeface="Arial MT"/>
              </a:rPr>
              <a:t>lucro  e</a:t>
            </a:r>
            <a:r>
              <a:rPr spc="4" dirty="0">
                <a:solidFill>
                  <a:schemeClr val="tx1"/>
                </a:solidFill>
                <a:latin typeface="Arial MT"/>
                <a:cs typeface="Arial MT"/>
              </a:rPr>
              <a:t>  </a:t>
            </a:r>
            <a:r>
              <a:rPr dirty="0">
                <a:solidFill>
                  <a:schemeClr val="tx1"/>
                </a:solidFill>
                <a:latin typeface="Arial MT"/>
                <a:cs typeface="Arial MT"/>
              </a:rPr>
              <a:t>per  finalità  civiche,  solidaristiche</a:t>
            </a:r>
            <a:r>
              <a:rPr spc="4" dirty="0">
                <a:solidFill>
                  <a:schemeClr val="tx1"/>
                </a:solidFill>
                <a:latin typeface="Arial MT"/>
                <a:cs typeface="Arial MT"/>
              </a:rPr>
              <a:t>  </a:t>
            </a:r>
            <a:r>
              <a:rPr dirty="0">
                <a:solidFill>
                  <a:schemeClr val="tx1"/>
                </a:solidFill>
                <a:latin typeface="Arial MT"/>
                <a:cs typeface="Arial MT"/>
              </a:rPr>
              <a:t>e  di</a:t>
            </a:r>
            <a:r>
              <a:rPr spc="4" dirty="0">
                <a:solidFill>
                  <a:schemeClr val="tx1"/>
                </a:solidFill>
                <a:latin typeface="Arial MT"/>
                <a:cs typeface="Arial MT"/>
              </a:rPr>
              <a:t>  </a:t>
            </a:r>
            <a:r>
              <a:rPr dirty="0">
                <a:solidFill>
                  <a:schemeClr val="tx1"/>
                </a:solidFill>
                <a:latin typeface="Arial MT"/>
                <a:cs typeface="Arial MT"/>
              </a:rPr>
              <a:t>utilità</a:t>
            </a:r>
            <a:r>
              <a:rPr spc="4" dirty="0">
                <a:solidFill>
                  <a:schemeClr val="tx1"/>
                </a:solidFill>
                <a:latin typeface="Arial MT"/>
                <a:cs typeface="Arial MT"/>
              </a:rPr>
              <a:t>  </a:t>
            </a:r>
            <a:r>
              <a:rPr dirty="0">
                <a:solidFill>
                  <a:schemeClr val="tx1"/>
                </a:solidFill>
                <a:latin typeface="Arial MT"/>
                <a:cs typeface="Arial MT"/>
              </a:rPr>
              <a:t>sociale,  </a:t>
            </a:r>
            <a:r>
              <a:rPr spc="-8" dirty="0">
                <a:solidFill>
                  <a:schemeClr val="tx1"/>
                </a:solidFill>
                <a:latin typeface="Arial MT"/>
                <a:cs typeface="Arial MT"/>
              </a:rPr>
              <a:t>adottando </a:t>
            </a:r>
            <a:r>
              <a:rPr dirty="0">
                <a:solidFill>
                  <a:schemeClr val="tx1"/>
                </a:solidFill>
                <a:latin typeface="Arial MT"/>
                <a:cs typeface="Arial MT"/>
              </a:rPr>
              <a:t>modalità</a:t>
            </a:r>
            <a:r>
              <a:rPr spc="150" dirty="0">
                <a:solidFill>
                  <a:schemeClr val="tx1"/>
                </a:solidFill>
                <a:latin typeface="Arial MT"/>
                <a:cs typeface="Arial MT"/>
              </a:rPr>
              <a:t> </a:t>
            </a:r>
            <a:r>
              <a:rPr dirty="0">
                <a:solidFill>
                  <a:schemeClr val="tx1"/>
                </a:solidFill>
                <a:latin typeface="Arial MT"/>
                <a:cs typeface="Arial MT"/>
              </a:rPr>
              <a:t>di</a:t>
            </a:r>
            <a:r>
              <a:rPr spc="161" dirty="0">
                <a:solidFill>
                  <a:schemeClr val="tx1"/>
                </a:solidFill>
                <a:latin typeface="Arial MT"/>
                <a:cs typeface="Arial MT"/>
              </a:rPr>
              <a:t> </a:t>
            </a:r>
            <a:r>
              <a:rPr dirty="0">
                <a:solidFill>
                  <a:schemeClr val="tx1"/>
                </a:solidFill>
                <a:latin typeface="Arial MT"/>
                <a:cs typeface="Arial MT"/>
              </a:rPr>
              <a:t>gestione</a:t>
            </a:r>
            <a:r>
              <a:rPr spc="150" dirty="0">
                <a:solidFill>
                  <a:schemeClr val="tx1"/>
                </a:solidFill>
                <a:latin typeface="Arial MT"/>
                <a:cs typeface="Arial MT"/>
              </a:rPr>
              <a:t> </a:t>
            </a:r>
            <a:r>
              <a:rPr dirty="0">
                <a:solidFill>
                  <a:schemeClr val="tx1"/>
                </a:solidFill>
                <a:latin typeface="Arial MT"/>
                <a:cs typeface="Arial MT"/>
              </a:rPr>
              <a:t>responsabili</a:t>
            </a:r>
            <a:r>
              <a:rPr spc="158" dirty="0">
                <a:solidFill>
                  <a:schemeClr val="tx1"/>
                </a:solidFill>
                <a:latin typeface="Arial MT"/>
                <a:cs typeface="Arial MT"/>
              </a:rPr>
              <a:t> </a:t>
            </a:r>
            <a:r>
              <a:rPr dirty="0">
                <a:solidFill>
                  <a:schemeClr val="tx1"/>
                </a:solidFill>
                <a:latin typeface="Arial MT"/>
                <a:cs typeface="Arial MT"/>
              </a:rPr>
              <a:t>e</a:t>
            </a:r>
            <a:r>
              <a:rPr spc="158" dirty="0">
                <a:solidFill>
                  <a:schemeClr val="tx1"/>
                </a:solidFill>
                <a:latin typeface="Arial MT"/>
                <a:cs typeface="Arial MT"/>
              </a:rPr>
              <a:t> </a:t>
            </a:r>
            <a:r>
              <a:rPr dirty="0">
                <a:solidFill>
                  <a:schemeClr val="tx1"/>
                </a:solidFill>
                <a:latin typeface="Arial MT"/>
                <a:cs typeface="Arial MT"/>
              </a:rPr>
              <a:t>trasparenti</a:t>
            </a:r>
            <a:r>
              <a:rPr spc="161" dirty="0">
                <a:solidFill>
                  <a:schemeClr val="tx1"/>
                </a:solidFill>
                <a:latin typeface="Arial MT"/>
                <a:cs typeface="Arial MT"/>
              </a:rPr>
              <a:t> </a:t>
            </a:r>
            <a:r>
              <a:rPr dirty="0">
                <a:solidFill>
                  <a:schemeClr val="tx1"/>
                </a:solidFill>
                <a:latin typeface="Arial MT"/>
                <a:cs typeface="Arial MT"/>
              </a:rPr>
              <a:t>e</a:t>
            </a:r>
            <a:r>
              <a:rPr spc="158" dirty="0">
                <a:solidFill>
                  <a:schemeClr val="tx1"/>
                </a:solidFill>
                <a:latin typeface="Arial MT"/>
                <a:cs typeface="Arial MT"/>
              </a:rPr>
              <a:t> </a:t>
            </a:r>
            <a:r>
              <a:rPr dirty="0">
                <a:solidFill>
                  <a:schemeClr val="tx1"/>
                </a:solidFill>
                <a:latin typeface="Arial MT"/>
                <a:cs typeface="Arial MT"/>
              </a:rPr>
              <a:t>favorendo</a:t>
            </a:r>
            <a:r>
              <a:rPr spc="158" dirty="0">
                <a:solidFill>
                  <a:schemeClr val="tx1"/>
                </a:solidFill>
                <a:latin typeface="Arial MT"/>
                <a:cs typeface="Arial MT"/>
              </a:rPr>
              <a:t> </a:t>
            </a:r>
            <a:r>
              <a:rPr dirty="0">
                <a:solidFill>
                  <a:schemeClr val="tx1"/>
                </a:solidFill>
                <a:latin typeface="Arial MT"/>
                <a:cs typeface="Arial MT"/>
              </a:rPr>
              <a:t>il</a:t>
            </a:r>
            <a:r>
              <a:rPr spc="158" dirty="0">
                <a:solidFill>
                  <a:schemeClr val="tx1"/>
                </a:solidFill>
                <a:latin typeface="Arial MT"/>
                <a:cs typeface="Arial MT"/>
              </a:rPr>
              <a:t> </a:t>
            </a:r>
            <a:r>
              <a:rPr dirty="0">
                <a:solidFill>
                  <a:schemeClr val="tx1"/>
                </a:solidFill>
                <a:latin typeface="Arial MT"/>
                <a:cs typeface="Arial MT"/>
              </a:rPr>
              <a:t>più</a:t>
            </a:r>
            <a:r>
              <a:rPr spc="158" dirty="0">
                <a:solidFill>
                  <a:schemeClr val="tx1"/>
                </a:solidFill>
                <a:latin typeface="Arial MT"/>
                <a:cs typeface="Arial MT"/>
              </a:rPr>
              <a:t> </a:t>
            </a:r>
            <a:r>
              <a:rPr dirty="0">
                <a:solidFill>
                  <a:schemeClr val="tx1"/>
                </a:solidFill>
                <a:latin typeface="Arial MT"/>
                <a:cs typeface="Arial MT"/>
              </a:rPr>
              <a:t>ampio</a:t>
            </a:r>
            <a:r>
              <a:rPr spc="158" dirty="0">
                <a:solidFill>
                  <a:schemeClr val="tx1"/>
                </a:solidFill>
                <a:latin typeface="Arial MT"/>
                <a:cs typeface="Arial MT"/>
              </a:rPr>
              <a:t> </a:t>
            </a:r>
            <a:r>
              <a:rPr dirty="0">
                <a:solidFill>
                  <a:schemeClr val="tx1"/>
                </a:solidFill>
                <a:latin typeface="Arial MT"/>
                <a:cs typeface="Arial MT"/>
              </a:rPr>
              <a:t>coinvolgimento</a:t>
            </a:r>
            <a:r>
              <a:rPr spc="153" dirty="0">
                <a:solidFill>
                  <a:schemeClr val="tx1"/>
                </a:solidFill>
                <a:latin typeface="Arial MT"/>
                <a:cs typeface="Arial MT"/>
              </a:rPr>
              <a:t> </a:t>
            </a:r>
            <a:r>
              <a:rPr spc="-19" dirty="0">
                <a:solidFill>
                  <a:schemeClr val="tx1"/>
                </a:solidFill>
                <a:latin typeface="Arial MT"/>
                <a:cs typeface="Arial MT"/>
              </a:rPr>
              <a:t>dei </a:t>
            </a:r>
            <a:r>
              <a:rPr dirty="0">
                <a:solidFill>
                  <a:schemeClr val="tx1"/>
                </a:solidFill>
                <a:latin typeface="Arial MT"/>
                <a:cs typeface="Arial MT"/>
              </a:rPr>
              <a:t>lavoratori,</a:t>
            </a:r>
            <a:r>
              <a:rPr spc="15" dirty="0">
                <a:solidFill>
                  <a:schemeClr val="tx1"/>
                </a:solidFill>
                <a:latin typeface="Arial MT"/>
                <a:cs typeface="Arial MT"/>
              </a:rPr>
              <a:t> </a:t>
            </a:r>
            <a:r>
              <a:rPr dirty="0">
                <a:solidFill>
                  <a:schemeClr val="tx1"/>
                </a:solidFill>
                <a:latin typeface="Arial MT"/>
                <a:cs typeface="Arial MT"/>
              </a:rPr>
              <a:t>degli</a:t>
            </a:r>
            <a:r>
              <a:rPr spc="23" dirty="0">
                <a:solidFill>
                  <a:schemeClr val="tx1"/>
                </a:solidFill>
                <a:latin typeface="Arial MT"/>
                <a:cs typeface="Arial MT"/>
              </a:rPr>
              <a:t> </a:t>
            </a:r>
            <a:r>
              <a:rPr dirty="0">
                <a:solidFill>
                  <a:schemeClr val="tx1"/>
                </a:solidFill>
                <a:latin typeface="Arial MT"/>
                <a:cs typeface="Arial MT"/>
              </a:rPr>
              <a:t>utenti</a:t>
            </a:r>
            <a:r>
              <a:rPr spc="19" dirty="0">
                <a:solidFill>
                  <a:schemeClr val="tx1"/>
                </a:solidFill>
                <a:latin typeface="Arial MT"/>
                <a:cs typeface="Arial MT"/>
              </a:rPr>
              <a:t> </a:t>
            </a:r>
            <a:r>
              <a:rPr dirty="0">
                <a:solidFill>
                  <a:schemeClr val="tx1"/>
                </a:solidFill>
                <a:latin typeface="Arial MT"/>
                <a:cs typeface="Arial MT"/>
              </a:rPr>
              <a:t>e</a:t>
            </a:r>
            <a:r>
              <a:rPr spc="15" dirty="0">
                <a:solidFill>
                  <a:schemeClr val="tx1"/>
                </a:solidFill>
                <a:latin typeface="Arial MT"/>
                <a:cs typeface="Arial MT"/>
              </a:rPr>
              <a:t> </a:t>
            </a:r>
            <a:r>
              <a:rPr dirty="0">
                <a:solidFill>
                  <a:schemeClr val="tx1"/>
                </a:solidFill>
                <a:latin typeface="Arial MT"/>
                <a:cs typeface="Arial MT"/>
              </a:rPr>
              <a:t>di</a:t>
            </a:r>
            <a:r>
              <a:rPr spc="23" dirty="0">
                <a:solidFill>
                  <a:schemeClr val="tx1"/>
                </a:solidFill>
                <a:latin typeface="Arial MT"/>
                <a:cs typeface="Arial MT"/>
              </a:rPr>
              <a:t> </a:t>
            </a:r>
            <a:r>
              <a:rPr dirty="0">
                <a:solidFill>
                  <a:schemeClr val="tx1"/>
                </a:solidFill>
                <a:latin typeface="Arial MT"/>
                <a:cs typeface="Arial MT"/>
              </a:rPr>
              <a:t>altri</a:t>
            </a:r>
            <a:r>
              <a:rPr spc="19" dirty="0">
                <a:solidFill>
                  <a:schemeClr val="tx1"/>
                </a:solidFill>
                <a:latin typeface="Arial MT"/>
                <a:cs typeface="Arial MT"/>
              </a:rPr>
              <a:t> </a:t>
            </a:r>
            <a:r>
              <a:rPr dirty="0">
                <a:solidFill>
                  <a:schemeClr val="tx1"/>
                </a:solidFill>
                <a:latin typeface="Arial MT"/>
                <a:cs typeface="Arial MT"/>
              </a:rPr>
              <a:t>soggetti</a:t>
            </a:r>
            <a:r>
              <a:rPr spc="19" dirty="0">
                <a:solidFill>
                  <a:schemeClr val="tx1"/>
                </a:solidFill>
                <a:latin typeface="Arial MT"/>
                <a:cs typeface="Arial MT"/>
              </a:rPr>
              <a:t> </a:t>
            </a:r>
            <a:r>
              <a:rPr dirty="0">
                <a:solidFill>
                  <a:schemeClr val="tx1"/>
                </a:solidFill>
                <a:latin typeface="Arial MT"/>
                <a:cs typeface="Arial MT"/>
              </a:rPr>
              <a:t>interessati</a:t>
            </a:r>
            <a:r>
              <a:rPr spc="23" dirty="0">
                <a:solidFill>
                  <a:schemeClr val="tx1"/>
                </a:solidFill>
                <a:latin typeface="Arial MT"/>
                <a:cs typeface="Arial MT"/>
              </a:rPr>
              <a:t> </a:t>
            </a:r>
            <a:r>
              <a:rPr dirty="0">
                <a:solidFill>
                  <a:schemeClr val="tx1"/>
                </a:solidFill>
                <a:latin typeface="Arial MT"/>
                <a:cs typeface="Arial MT"/>
              </a:rPr>
              <a:t>alle</a:t>
            </a:r>
            <a:r>
              <a:rPr spc="15" dirty="0">
                <a:solidFill>
                  <a:schemeClr val="tx1"/>
                </a:solidFill>
                <a:latin typeface="Arial MT"/>
                <a:cs typeface="Arial MT"/>
              </a:rPr>
              <a:t> </a:t>
            </a:r>
            <a:r>
              <a:rPr dirty="0">
                <a:solidFill>
                  <a:schemeClr val="tx1"/>
                </a:solidFill>
                <a:latin typeface="Arial MT"/>
                <a:cs typeface="Arial MT"/>
              </a:rPr>
              <a:t>loro</a:t>
            </a:r>
            <a:r>
              <a:rPr spc="19" dirty="0">
                <a:solidFill>
                  <a:schemeClr val="tx1"/>
                </a:solidFill>
                <a:latin typeface="Arial MT"/>
                <a:cs typeface="Arial MT"/>
              </a:rPr>
              <a:t> </a:t>
            </a:r>
            <a:r>
              <a:rPr spc="-8" dirty="0">
                <a:solidFill>
                  <a:schemeClr val="tx1"/>
                </a:solidFill>
                <a:latin typeface="Arial MT"/>
                <a:cs typeface="Arial MT"/>
              </a:rPr>
              <a:t>attività.</a:t>
            </a:r>
            <a:endParaRPr dirty="0">
              <a:solidFill>
                <a:schemeClr val="tx1"/>
              </a:solidFill>
              <a:latin typeface="Arial MT"/>
              <a:cs typeface="Arial MT"/>
            </a:endParaRPr>
          </a:p>
          <a:p>
            <a:pPr marL="9525">
              <a:lnSpc>
                <a:spcPct val="100000"/>
              </a:lnSpc>
            </a:pPr>
            <a:r>
              <a:rPr sz="1500" spc="-38" dirty="0">
                <a:solidFill>
                  <a:srgbClr val="323232"/>
                </a:solidFill>
                <a:latin typeface="Arial MT"/>
                <a:cs typeface="Arial MT"/>
              </a:rPr>
              <a:t>…</a:t>
            </a:r>
            <a:endParaRPr sz="1500" dirty="0">
              <a:latin typeface="Arial MT"/>
              <a:cs typeface="Arial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8434" y="481336"/>
            <a:ext cx="6261735" cy="756761"/>
            <a:chOff x="524255" y="335279"/>
            <a:chExt cx="8348980" cy="1009015"/>
          </a:xfrm>
        </p:grpSpPr>
        <p:pic>
          <p:nvPicPr>
            <p:cNvPr id="3" name="object 3"/>
            <p:cNvPicPr/>
            <p:nvPr/>
          </p:nvPicPr>
          <p:blipFill>
            <a:blip r:embed="rId2" cstate="print"/>
            <a:stretch>
              <a:fillRect/>
            </a:stretch>
          </p:blipFill>
          <p:spPr>
            <a:xfrm>
              <a:off x="524255" y="335279"/>
              <a:ext cx="5324856" cy="1008888"/>
            </a:xfrm>
            <a:prstGeom prst="rect">
              <a:avLst/>
            </a:prstGeom>
          </p:spPr>
        </p:pic>
        <p:pic>
          <p:nvPicPr>
            <p:cNvPr id="4" name="object 4"/>
            <p:cNvPicPr/>
            <p:nvPr/>
          </p:nvPicPr>
          <p:blipFill>
            <a:blip r:embed="rId3" cstate="print"/>
            <a:stretch>
              <a:fillRect/>
            </a:stretch>
          </p:blipFill>
          <p:spPr>
            <a:xfrm>
              <a:off x="5248655" y="335279"/>
              <a:ext cx="853439" cy="1008888"/>
            </a:xfrm>
            <a:prstGeom prst="rect">
              <a:avLst/>
            </a:prstGeom>
          </p:spPr>
        </p:pic>
        <p:pic>
          <p:nvPicPr>
            <p:cNvPr id="5" name="object 5"/>
            <p:cNvPicPr/>
            <p:nvPr/>
          </p:nvPicPr>
          <p:blipFill>
            <a:blip r:embed="rId4" cstate="print"/>
            <a:stretch>
              <a:fillRect/>
            </a:stretch>
          </p:blipFill>
          <p:spPr>
            <a:xfrm>
              <a:off x="5629655" y="335279"/>
              <a:ext cx="3243072" cy="1008888"/>
            </a:xfrm>
            <a:prstGeom prst="rect">
              <a:avLst/>
            </a:prstGeom>
          </p:spPr>
        </p:pic>
      </p:grpSp>
      <p:sp>
        <p:nvSpPr>
          <p:cNvPr id="7" name="object 7"/>
          <p:cNvSpPr txBox="1"/>
          <p:nvPr/>
        </p:nvSpPr>
        <p:spPr>
          <a:xfrm>
            <a:off x="467544" y="1238002"/>
            <a:ext cx="8064895" cy="4722190"/>
          </a:xfrm>
          <a:prstGeom prst="rect">
            <a:avLst/>
          </a:prstGeom>
        </p:spPr>
        <p:txBody>
          <a:bodyPr vert="horz" wrap="square" lIns="0" tIns="9525" rIns="0" bIns="0" rtlCol="0">
            <a:spAutoFit/>
          </a:bodyPr>
          <a:lstStyle/>
          <a:p>
            <a:pPr marL="9525" marR="3810" indent="225743" algn="just">
              <a:lnSpc>
                <a:spcPct val="120000"/>
              </a:lnSpc>
              <a:spcBef>
                <a:spcPts val="75"/>
              </a:spcBef>
              <a:buAutoNum type="arabicPeriod"/>
              <a:tabLst>
                <a:tab pos="235268" algn="l"/>
              </a:tabLst>
            </a:pPr>
            <a:r>
              <a:rPr sz="1600" dirty="0">
                <a:solidFill>
                  <a:srgbClr val="323232"/>
                </a:solidFill>
                <a:latin typeface="Arial MT"/>
                <a:cs typeface="Arial MT"/>
              </a:rPr>
              <a:t>È</a:t>
            </a:r>
            <a:r>
              <a:rPr sz="1600" spc="296" dirty="0">
                <a:solidFill>
                  <a:srgbClr val="323232"/>
                </a:solidFill>
                <a:latin typeface="Arial MT"/>
                <a:cs typeface="Arial MT"/>
              </a:rPr>
              <a:t> </a:t>
            </a:r>
            <a:r>
              <a:rPr sz="1600" dirty="0">
                <a:solidFill>
                  <a:srgbClr val="323232"/>
                </a:solidFill>
                <a:latin typeface="Arial MT"/>
                <a:cs typeface="Arial MT"/>
              </a:rPr>
              <a:t>imprenditore</a:t>
            </a:r>
            <a:r>
              <a:rPr sz="1600" spc="300" dirty="0">
                <a:solidFill>
                  <a:srgbClr val="323232"/>
                </a:solidFill>
                <a:latin typeface="Arial MT"/>
                <a:cs typeface="Arial MT"/>
              </a:rPr>
              <a:t> </a:t>
            </a:r>
            <a:r>
              <a:rPr sz="1600" dirty="0">
                <a:solidFill>
                  <a:srgbClr val="323232"/>
                </a:solidFill>
                <a:latin typeface="Arial MT"/>
                <a:cs typeface="Arial MT"/>
              </a:rPr>
              <a:t>agricolo</a:t>
            </a:r>
            <a:r>
              <a:rPr sz="1600" spc="296" dirty="0">
                <a:solidFill>
                  <a:srgbClr val="323232"/>
                </a:solidFill>
                <a:latin typeface="Arial MT"/>
                <a:cs typeface="Arial MT"/>
              </a:rPr>
              <a:t> </a:t>
            </a:r>
            <a:r>
              <a:rPr sz="1600" dirty="0">
                <a:solidFill>
                  <a:srgbClr val="323232"/>
                </a:solidFill>
                <a:latin typeface="Arial MT"/>
                <a:cs typeface="Arial MT"/>
              </a:rPr>
              <a:t>chi</a:t>
            </a:r>
            <a:r>
              <a:rPr sz="1600" spc="300" dirty="0">
                <a:solidFill>
                  <a:srgbClr val="323232"/>
                </a:solidFill>
                <a:latin typeface="Arial MT"/>
                <a:cs typeface="Arial MT"/>
              </a:rPr>
              <a:t> </a:t>
            </a:r>
            <a:r>
              <a:rPr sz="1600" dirty="0">
                <a:solidFill>
                  <a:srgbClr val="323232"/>
                </a:solidFill>
                <a:latin typeface="Arial MT"/>
                <a:cs typeface="Arial MT"/>
              </a:rPr>
              <a:t>esercita</a:t>
            </a:r>
            <a:r>
              <a:rPr sz="1600" spc="296" dirty="0">
                <a:solidFill>
                  <a:srgbClr val="323232"/>
                </a:solidFill>
                <a:latin typeface="Arial MT"/>
                <a:cs typeface="Arial MT"/>
              </a:rPr>
              <a:t> </a:t>
            </a:r>
            <a:r>
              <a:rPr sz="1600" dirty="0">
                <a:solidFill>
                  <a:srgbClr val="323232"/>
                </a:solidFill>
                <a:latin typeface="Arial MT"/>
                <a:cs typeface="Arial MT"/>
              </a:rPr>
              <a:t>una</a:t>
            </a:r>
            <a:r>
              <a:rPr sz="1600" spc="296" dirty="0">
                <a:solidFill>
                  <a:srgbClr val="323232"/>
                </a:solidFill>
                <a:latin typeface="Arial MT"/>
                <a:cs typeface="Arial MT"/>
              </a:rPr>
              <a:t> </a:t>
            </a:r>
            <a:r>
              <a:rPr sz="1600" dirty="0">
                <a:solidFill>
                  <a:srgbClr val="323232"/>
                </a:solidFill>
                <a:latin typeface="Arial MT"/>
                <a:cs typeface="Arial MT"/>
              </a:rPr>
              <a:t>delle</a:t>
            </a:r>
            <a:r>
              <a:rPr sz="1600" spc="296" dirty="0">
                <a:solidFill>
                  <a:srgbClr val="323232"/>
                </a:solidFill>
                <a:latin typeface="Arial MT"/>
                <a:cs typeface="Arial MT"/>
              </a:rPr>
              <a:t> </a:t>
            </a:r>
            <a:r>
              <a:rPr sz="1600" dirty="0">
                <a:solidFill>
                  <a:srgbClr val="323232"/>
                </a:solidFill>
                <a:latin typeface="Arial MT"/>
                <a:cs typeface="Arial MT"/>
              </a:rPr>
              <a:t>seguenti</a:t>
            </a:r>
            <a:r>
              <a:rPr sz="1600" spc="304" dirty="0">
                <a:solidFill>
                  <a:srgbClr val="323232"/>
                </a:solidFill>
                <a:latin typeface="Arial MT"/>
                <a:cs typeface="Arial MT"/>
              </a:rPr>
              <a:t> </a:t>
            </a:r>
            <a:r>
              <a:rPr sz="1600" dirty="0">
                <a:solidFill>
                  <a:srgbClr val="323232"/>
                </a:solidFill>
                <a:latin typeface="Arial MT"/>
                <a:cs typeface="Arial MT"/>
              </a:rPr>
              <a:t>attività:</a:t>
            </a:r>
            <a:r>
              <a:rPr sz="1600" spc="300" dirty="0">
                <a:solidFill>
                  <a:srgbClr val="323232"/>
                </a:solidFill>
                <a:latin typeface="Arial MT"/>
                <a:cs typeface="Arial MT"/>
              </a:rPr>
              <a:t> </a:t>
            </a:r>
            <a:r>
              <a:rPr sz="1600" dirty="0">
                <a:solidFill>
                  <a:srgbClr val="323232"/>
                </a:solidFill>
                <a:latin typeface="Arial MT"/>
                <a:cs typeface="Arial MT"/>
              </a:rPr>
              <a:t>coltivazione</a:t>
            </a:r>
            <a:r>
              <a:rPr sz="1600" spc="304" dirty="0">
                <a:solidFill>
                  <a:srgbClr val="323232"/>
                </a:solidFill>
                <a:latin typeface="Arial MT"/>
                <a:cs typeface="Arial MT"/>
              </a:rPr>
              <a:t> </a:t>
            </a:r>
            <a:r>
              <a:rPr sz="1600" dirty="0">
                <a:solidFill>
                  <a:srgbClr val="323232"/>
                </a:solidFill>
                <a:latin typeface="Arial MT"/>
                <a:cs typeface="Arial MT"/>
              </a:rPr>
              <a:t>del</a:t>
            </a:r>
            <a:r>
              <a:rPr sz="1600" spc="300" dirty="0">
                <a:solidFill>
                  <a:srgbClr val="323232"/>
                </a:solidFill>
                <a:latin typeface="Arial MT"/>
                <a:cs typeface="Arial MT"/>
              </a:rPr>
              <a:t> </a:t>
            </a:r>
            <a:r>
              <a:rPr sz="1600" spc="-8" dirty="0">
                <a:solidFill>
                  <a:srgbClr val="323232"/>
                </a:solidFill>
                <a:latin typeface="Arial MT"/>
                <a:cs typeface="Arial MT"/>
              </a:rPr>
              <a:t>fondo, </a:t>
            </a:r>
            <a:r>
              <a:rPr sz="1600" dirty="0">
                <a:solidFill>
                  <a:srgbClr val="323232"/>
                </a:solidFill>
                <a:latin typeface="Arial MT"/>
                <a:cs typeface="Arial MT"/>
              </a:rPr>
              <a:t>selvicoltura,</a:t>
            </a:r>
            <a:r>
              <a:rPr sz="1600" spc="41" dirty="0">
                <a:solidFill>
                  <a:srgbClr val="323232"/>
                </a:solidFill>
                <a:latin typeface="Arial MT"/>
                <a:cs typeface="Arial MT"/>
              </a:rPr>
              <a:t> </a:t>
            </a:r>
            <a:r>
              <a:rPr sz="1600" dirty="0">
                <a:solidFill>
                  <a:srgbClr val="323232"/>
                </a:solidFill>
                <a:latin typeface="Arial MT"/>
                <a:cs typeface="Arial MT"/>
              </a:rPr>
              <a:t>allevamento</a:t>
            </a:r>
            <a:r>
              <a:rPr sz="1600" spc="38" dirty="0">
                <a:solidFill>
                  <a:srgbClr val="323232"/>
                </a:solidFill>
                <a:latin typeface="Arial MT"/>
                <a:cs typeface="Arial MT"/>
              </a:rPr>
              <a:t> </a:t>
            </a:r>
            <a:r>
              <a:rPr sz="1600" dirty="0">
                <a:solidFill>
                  <a:srgbClr val="323232"/>
                </a:solidFill>
                <a:latin typeface="Arial MT"/>
                <a:cs typeface="Arial MT"/>
              </a:rPr>
              <a:t>di</a:t>
            </a:r>
            <a:r>
              <a:rPr sz="1600" spc="41" dirty="0">
                <a:solidFill>
                  <a:srgbClr val="323232"/>
                </a:solidFill>
                <a:latin typeface="Arial MT"/>
                <a:cs typeface="Arial MT"/>
              </a:rPr>
              <a:t> </a:t>
            </a:r>
            <a:r>
              <a:rPr sz="1600" dirty="0">
                <a:solidFill>
                  <a:srgbClr val="323232"/>
                </a:solidFill>
                <a:latin typeface="Arial MT"/>
                <a:cs typeface="Arial MT"/>
              </a:rPr>
              <a:t>animali</a:t>
            </a:r>
            <a:r>
              <a:rPr sz="1600" spc="38" dirty="0">
                <a:solidFill>
                  <a:srgbClr val="323232"/>
                </a:solidFill>
                <a:latin typeface="Arial MT"/>
                <a:cs typeface="Arial MT"/>
              </a:rPr>
              <a:t> </a:t>
            </a:r>
            <a:r>
              <a:rPr sz="1600" dirty="0">
                <a:solidFill>
                  <a:srgbClr val="323232"/>
                </a:solidFill>
                <a:latin typeface="Arial MT"/>
                <a:cs typeface="Arial MT"/>
              </a:rPr>
              <a:t>e</a:t>
            </a:r>
            <a:r>
              <a:rPr sz="1600" spc="34" dirty="0">
                <a:solidFill>
                  <a:srgbClr val="323232"/>
                </a:solidFill>
                <a:latin typeface="Arial MT"/>
                <a:cs typeface="Arial MT"/>
              </a:rPr>
              <a:t> </a:t>
            </a:r>
            <a:r>
              <a:rPr sz="1600" dirty="0">
                <a:solidFill>
                  <a:srgbClr val="297D53"/>
                </a:solidFill>
                <a:latin typeface="Arial MT"/>
                <a:cs typeface="Arial MT"/>
              </a:rPr>
              <a:t>attività</a:t>
            </a:r>
            <a:r>
              <a:rPr sz="1600" spc="38" dirty="0">
                <a:solidFill>
                  <a:srgbClr val="297D53"/>
                </a:solidFill>
                <a:latin typeface="Arial MT"/>
                <a:cs typeface="Arial MT"/>
              </a:rPr>
              <a:t> </a:t>
            </a:r>
            <a:r>
              <a:rPr sz="1600" spc="-8" dirty="0">
                <a:solidFill>
                  <a:srgbClr val="297D53"/>
                </a:solidFill>
                <a:latin typeface="Arial MT"/>
                <a:cs typeface="Arial MT"/>
              </a:rPr>
              <a:t>connesse</a:t>
            </a:r>
            <a:r>
              <a:rPr sz="1600" spc="-8" dirty="0">
                <a:solidFill>
                  <a:srgbClr val="323232"/>
                </a:solidFill>
                <a:latin typeface="Arial MT"/>
                <a:cs typeface="Arial MT"/>
              </a:rPr>
              <a:t>.</a:t>
            </a:r>
            <a:endParaRPr sz="1600" dirty="0">
              <a:latin typeface="Arial MT"/>
              <a:cs typeface="Arial MT"/>
            </a:endParaRPr>
          </a:p>
          <a:p>
            <a:pPr marL="9525" marR="3810" indent="213836" algn="just">
              <a:lnSpc>
                <a:spcPct val="120400"/>
              </a:lnSpc>
              <a:spcBef>
                <a:spcPts val="1200"/>
              </a:spcBef>
              <a:buAutoNum type="arabicPeriod"/>
              <a:tabLst>
                <a:tab pos="223361" algn="l"/>
              </a:tabLst>
            </a:pPr>
            <a:r>
              <a:rPr sz="1600" dirty="0">
                <a:solidFill>
                  <a:srgbClr val="323232"/>
                </a:solidFill>
                <a:latin typeface="Arial MT"/>
                <a:cs typeface="Arial MT"/>
              </a:rPr>
              <a:t>Per</a:t>
            </a:r>
            <a:r>
              <a:rPr sz="1600" spc="199" dirty="0">
                <a:solidFill>
                  <a:srgbClr val="323232"/>
                </a:solidFill>
                <a:latin typeface="Arial MT"/>
                <a:cs typeface="Arial MT"/>
              </a:rPr>
              <a:t> </a:t>
            </a:r>
            <a:r>
              <a:rPr sz="1600" dirty="0">
                <a:solidFill>
                  <a:srgbClr val="323232"/>
                </a:solidFill>
                <a:latin typeface="Arial MT"/>
                <a:cs typeface="Arial MT"/>
              </a:rPr>
              <a:t>coltivazione</a:t>
            </a:r>
            <a:r>
              <a:rPr sz="1600" spc="203" dirty="0">
                <a:solidFill>
                  <a:srgbClr val="323232"/>
                </a:solidFill>
                <a:latin typeface="Arial MT"/>
                <a:cs typeface="Arial MT"/>
              </a:rPr>
              <a:t> </a:t>
            </a:r>
            <a:r>
              <a:rPr sz="1600" dirty="0">
                <a:solidFill>
                  <a:srgbClr val="323232"/>
                </a:solidFill>
                <a:latin typeface="Arial MT"/>
                <a:cs typeface="Arial MT"/>
              </a:rPr>
              <a:t>del</a:t>
            </a:r>
            <a:r>
              <a:rPr sz="1600" spc="203" dirty="0">
                <a:solidFill>
                  <a:srgbClr val="323232"/>
                </a:solidFill>
                <a:latin typeface="Arial MT"/>
                <a:cs typeface="Arial MT"/>
              </a:rPr>
              <a:t> </a:t>
            </a:r>
            <a:r>
              <a:rPr sz="1600" dirty="0">
                <a:solidFill>
                  <a:srgbClr val="323232"/>
                </a:solidFill>
                <a:latin typeface="Arial MT"/>
                <a:cs typeface="Arial MT"/>
              </a:rPr>
              <a:t>fondo,</a:t>
            </a:r>
            <a:r>
              <a:rPr sz="1600" spc="199" dirty="0">
                <a:solidFill>
                  <a:srgbClr val="323232"/>
                </a:solidFill>
                <a:latin typeface="Arial MT"/>
                <a:cs typeface="Arial MT"/>
              </a:rPr>
              <a:t> </a:t>
            </a:r>
            <a:r>
              <a:rPr sz="1600" dirty="0">
                <a:solidFill>
                  <a:srgbClr val="323232"/>
                </a:solidFill>
                <a:latin typeface="Arial MT"/>
                <a:cs typeface="Arial MT"/>
              </a:rPr>
              <a:t>per</a:t>
            </a:r>
            <a:r>
              <a:rPr sz="1600" spc="203" dirty="0">
                <a:solidFill>
                  <a:srgbClr val="323232"/>
                </a:solidFill>
                <a:latin typeface="Arial MT"/>
                <a:cs typeface="Arial MT"/>
              </a:rPr>
              <a:t> </a:t>
            </a:r>
            <a:r>
              <a:rPr sz="1600" dirty="0">
                <a:solidFill>
                  <a:srgbClr val="323232"/>
                </a:solidFill>
                <a:latin typeface="Arial MT"/>
                <a:cs typeface="Arial MT"/>
              </a:rPr>
              <a:t>selvicoltura</a:t>
            </a:r>
            <a:r>
              <a:rPr sz="1600" spc="203" dirty="0">
                <a:solidFill>
                  <a:srgbClr val="323232"/>
                </a:solidFill>
                <a:latin typeface="Arial MT"/>
                <a:cs typeface="Arial MT"/>
              </a:rPr>
              <a:t> </a:t>
            </a:r>
            <a:r>
              <a:rPr sz="1600" dirty="0">
                <a:solidFill>
                  <a:srgbClr val="323232"/>
                </a:solidFill>
                <a:latin typeface="Arial MT"/>
                <a:cs typeface="Arial MT"/>
              </a:rPr>
              <a:t>e</a:t>
            </a:r>
            <a:r>
              <a:rPr sz="1600" spc="199" dirty="0">
                <a:solidFill>
                  <a:srgbClr val="323232"/>
                </a:solidFill>
                <a:latin typeface="Arial MT"/>
                <a:cs typeface="Arial MT"/>
              </a:rPr>
              <a:t> </a:t>
            </a:r>
            <a:r>
              <a:rPr sz="1600" dirty="0">
                <a:solidFill>
                  <a:srgbClr val="323232"/>
                </a:solidFill>
                <a:latin typeface="Arial MT"/>
                <a:cs typeface="Arial MT"/>
              </a:rPr>
              <a:t>per</a:t>
            </a:r>
            <a:r>
              <a:rPr sz="1600" spc="203" dirty="0">
                <a:solidFill>
                  <a:srgbClr val="323232"/>
                </a:solidFill>
                <a:latin typeface="Arial MT"/>
                <a:cs typeface="Arial MT"/>
              </a:rPr>
              <a:t> </a:t>
            </a:r>
            <a:r>
              <a:rPr sz="1600" dirty="0">
                <a:solidFill>
                  <a:srgbClr val="323232"/>
                </a:solidFill>
                <a:latin typeface="Arial MT"/>
                <a:cs typeface="Arial MT"/>
              </a:rPr>
              <a:t>allevamento</a:t>
            </a:r>
            <a:r>
              <a:rPr sz="1600" spc="199" dirty="0">
                <a:solidFill>
                  <a:srgbClr val="323232"/>
                </a:solidFill>
                <a:latin typeface="Arial MT"/>
                <a:cs typeface="Arial MT"/>
              </a:rPr>
              <a:t> </a:t>
            </a:r>
            <a:r>
              <a:rPr sz="1600" dirty="0">
                <a:solidFill>
                  <a:srgbClr val="323232"/>
                </a:solidFill>
                <a:latin typeface="Arial MT"/>
                <a:cs typeface="Arial MT"/>
              </a:rPr>
              <a:t>di</a:t>
            </a:r>
            <a:r>
              <a:rPr sz="1600" spc="203" dirty="0">
                <a:solidFill>
                  <a:srgbClr val="323232"/>
                </a:solidFill>
                <a:latin typeface="Arial MT"/>
                <a:cs typeface="Arial MT"/>
              </a:rPr>
              <a:t> </a:t>
            </a:r>
            <a:r>
              <a:rPr sz="1600" dirty="0">
                <a:solidFill>
                  <a:srgbClr val="323232"/>
                </a:solidFill>
                <a:latin typeface="Arial MT"/>
                <a:cs typeface="Arial MT"/>
              </a:rPr>
              <a:t>animali</a:t>
            </a:r>
            <a:r>
              <a:rPr sz="1600" spc="199" dirty="0">
                <a:solidFill>
                  <a:srgbClr val="323232"/>
                </a:solidFill>
                <a:latin typeface="Arial MT"/>
                <a:cs typeface="Arial MT"/>
              </a:rPr>
              <a:t> </a:t>
            </a:r>
            <a:r>
              <a:rPr sz="1600" dirty="0">
                <a:solidFill>
                  <a:srgbClr val="323232"/>
                </a:solidFill>
                <a:latin typeface="Arial MT"/>
                <a:cs typeface="Arial MT"/>
              </a:rPr>
              <a:t>si</a:t>
            </a:r>
            <a:r>
              <a:rPr sz="1600" spc="203" dirty="0">
                <a:solidFill>
                  <a:srgbClr val="323232"/>
                </a:solidFill>
                <a:latin typeface="Arial MT"/>
                <a:cs typeface="Arial MT"/>
              </a:rPr>
              <a:t> </a:t>
            </a:r>
            <a:r>
              <a:rPr sz="1600" dirty="0">
                <a:solidFill>
                  <a:srgbClr val="323232"/>
                </a:solidFill>
                <a:latin typeface="Arial MT"/>
                <a:cs typeface="Arial MT"/>
              </a:rPr>
              <a:t>intendono</a:t>
            </a:r>
            <a:r>
              <a:rPr sz="1600" spc="203" dirty="0">
                <a:solidFill>
                  <a:srgbClr val="323232"/>
                </a:solidFill>
                <a:latin typeface="Arial MT"/>
                <a:cs typeface="Arial MT"/>
              </a:rPr>
              <a:t> </a:t>
            </a:r>
            <a:r>
              <a:rPr sz="1600" spc="-19" dirty="0">
                <a:solidFill>
                  <a:srgbClr val="323232"/>
                </a:solidFill>
                <a:latin typeface="Arial MT"/>
                <a:cs typeface="Arial MT"/>
              </a:rPr>
              <a:t>le </a:t>
            </a:r>
            <a:r>
              <a:rPr sz="1600" dirty="0">
                <a:solidFill>
                  <a:srgbClr val="323232"/>
                </a:solidFill>
                <a:latin typeface="Arial MT"/>
                <a:cs typeface="Arial MT"/>
              </a:rPr>
              <a:t>attività</a:t>
            </a:r>
            <a:r>
              <a:rPr sz="1600" spc="214" dirty="0">
                <a:solidFill>
                  <a:srgbClr val="323232"/>
                </a:solidFill>
                <a:latin typeface="Arial MT"/>
                <a:cs typeface="Arial MT"/>
              </a:rPr>
              <a:t> </a:t>
            </a:r>
            <a:r>
              <a:rPr sz="1600" dirty="0">
                <a:solidFill>
                  <a:srgbClr val="323232"/>
                </a:solidFill>
                <a:latin typeface="Arial MT"/>
                <a:cs typeface="Arial MT"/>
              </a:rPr>
              <a:t>dirette</a:t>
            </a:r>
            <a:r>
              <a:rPr sz="1600" spc="217" dirty="0">
                <a:solidFill>
                  <a:srgbClr val="323232"/>
                </a:solidFill>
                <a:latin typeface="Arial MT"/>
                <a:cs typeface="Arial MT"/>
              </a:rPr>
              <a:t> </a:t>
            </a:r>
            <a:r>
              <a:rPr sz="1600" dirty="0">
                <a:solidFill>
                  <a:srgbClr val="323232"/>
                </a:solidFill>
                <a:latin typeface="Arial MT"/>
                <a:cs typeface="Arial MT"/>
              </a:rPr>
              <a:t>alla</a:t>
            </a:r>
            <a:r>
              <a:rPr sz="1600" spc="210" dirty="0">
                <a:solidFill>
                  <a:srgbClr val="323232"/>
                </a:solidFill>
                <a:latin typeface="Arial MT"/>
                <a:cs typeface="Arial MT"/>
              </a:rPr>
              <a:t> </a:t>
            </a:r>
            <a:r>
              <a:rPr sz="1600" dirty="0">
                <a:solidFill>
                  <a:srgbClr val="323232"/>
                </a:solidFill>
                <a:latin typeface="Arial MT"/>
                <a:cs typeface="Arial MT"/>
              </a:rPr>
              <a:t>cura</a:t>
            </a:r>
            <a:r>
              <a:rPr sz="1600" spc="217" dirty="0">
                <a:solidFill>
                  <a:srgbClr val="323232"/>
                </a:solidFill>
                <a:latin typeface="Arial MT"/>
                <a:cs typeface="Arial MT"/>
              </a:rPr>
              <a:t> </a:t>
            </a:r>
            <a:r>
              <a:rPr sz="1600" dirty="0">
                <a:solidFill>
                  <a:srgbClr val="323232"/>
                </a:solidFill>
                <a:latin typeface="Arial MT"/>
                <a:cs typeface="Arial MT"/>
              </a:rPr>
              <a:t>ed</a:t>
            </a:r>
            <a:r>
              <a:rPr sz="1600" spc="210" dirty="0">
                <a:solidFill>
                  <a:srgbClr val="323232"/>
                </a:solidFill>
                <a:latin typeface="Arial MT"/>
                <a:cs typeface="Arial MT"/>
              </a:rPr>
              <a:t> </a:t>
            </a:r>
            <a:r>
              <a:rPr sz="1600" dirty="0">
                <a:solidFill>
                  <a:srgbClr val="323232"/>
                </a:solidFill>
                <a:latin typeface="Arial MT"/>
                <a:cs typeface="Arial MT"/>
              </a:rPr>
              <a:t>allo</a:t>
            </a:r>
            <a:r>
              <a:rPr sz="1600" spc="214" dirty="0">
                <a:solidFill>
                  <a:srgbClr val="323232"/>
                </a:solidFill>
                <a:latin typeface="Arial MT"/>
                <a:cs typeface="Arial MT"/>
              </a:rPr>
              <a:t> </a:t>
            </a:r>
            <a:r>
              <a:rPr sz="1600" dirty="0">
                <a:solidFill>
                  <a:srgbClr val="323232"/>
                </a:solidFill>
                <a:latin typeface="Arial MT"/>
                <a:cs typeface="Arial MT"/>
              </a:rPr>
              <a:t>sviluppo</a:t>
            </a:r>
            <a:r>
              <a:rPr sz="1600" spc="214" dirty="0">
                <a:solidFill>
                  <a:srgbClr val="323232"/>
                </a:solidFill>
                <a:latin typeface="Arial MT"/>
                <a:cs typeface="Arial MT"/>
              </a:rPr>
              <a:t> </a:t>
            </a:r>
            <a:r>
              <a:rPr sz="1600" dirty="0">
                <a:solidFill>
                  <a:srgbClr val="323232"/>
                </a:solidFill>
                <a:latin typeface="Arial MT"/>
                <a:cs typeface="Arial MT"/>
              </a:rPr>
              <a:t>di</a:t>
            </a:r>
            <a:r>
              <a:rPr sz="1600" spc="217" dirty="0">
                <a:solidFill>
                  <a:srgbClr val="323232"/>
                </a:solidFill>
                <a:latin typeface="Arial MT"/>
                <a:cs typeface="Arial MT"/>
              </a:rPr>
              <a:t> </a:t>
            </a:r>
            <a:r>
              <a:rPr sz="1600" dirty="0">
                <a:solidFill>
                  <a:srgbClr val="323232"/>
                </a:solidFill>
                <a:latin typeface="Arial MT"/>
                <a:cs typeface="Arial MT"/>
              </a:rPr>
              <a:t>un</a:t>
            </a:r>
            <a:r>
              <a:rPr sz="1600" spc="210" dirty="0">
                <a:solidFill>
                  <a:srgbClr val="323232"/>
                </a:solidFill>
                <a:latin typeface="Arial MT"/>
                <a:cs typeface="Arial MT"/>
              </a:rPr>
              <a:t> </a:t>
            </a:r>
            <a:r>
              <a:rPr sz="1600" dirty="0">
                <a:solidFill>
                  <a:srgbClr val="323232"/>
                </a:solidFill>
                <a:latin typeface="Arial MT"/>
                <a:cs typeface="Arial MT"/>
              </a:rPr>
              <a:t>ciclo</a:t>
            </a:r>
            <a:r>
              <a:rPr sz="1600" spc="217" dirty="0">
                <a:solidFill>
                  <a:srgbClr val="323232"/>
                </a:solidFill>
                <a:latin typeface="Arial MT"/>
                <a:cs typeface="Arial MT"/>
              </a:rPr>
              <a:t> </a:t>
            </a:r>
            <a:r>
              <a:rPr sz="1600" dirty="0">
                <a:solidFill>
                  <a:srgbClr val="323232"/>
                </a:solidFill>
                <a:latin typeface="Arial MT"/>
                <a:cs typeface="Arial MT"/>
              </a:rPr>
              <a:t>biologico</a:t>
            </a:r>
            <a:r>
              <a:rPr sz="1600" spc="210" dirty="0">
                <a:solidFill>
                  <a:srgbClr val="323232"/>
                </a:solidFill>
                <a:latin typeface="Arial MT"/>
                <a:cs typeface="Arial MT"/>
              </a:rPr>
              <a:t> </a:t>
            </a:r>
            <a:r>
              <a:rPr sz="1600" dirty="0">
                <a:solidFill>
                  <a:srgbClr val="323232"/>
                </a:solidFill>
                <a:latin typeface="Arial MT"/>
                <a:cs typeface="Arial MT"/>
              </a:rPr>
              <a:t>o</a:t>
            </a:r>
            <a:r>
              <a:rPr sz="1600" spc="214" dirty="0">
                <a:solidFill>
                  <a:srgbClr val="323232"/>
                </a:solidFill>
                <a:latin typeface="Arial MT"/>
                <a:cs typeface="Arial MT"/>
              </a:rPr>
              <a:t> </a:t>
            </a:r>
            <a:r>
              <a:rPr sz="1600" dirty="0">
                <a:solidFill>
                  <a:srgbClr val="323232"/>
                </a:solidFill>
                <a:latin typeface="Arial MT"/>
                <a:cs typeface="Arial MT"/>
              </a:rPr>
              <a:t>di</a:t>
            </a:r>
            <a:r>
              <a:rPr sz="1600" spc="217" dirty="0">
                <a:solidFill>
                  <a:srgbClr val="323232"/>
                </a:solidFill>
                <a:latin typeface="Arial MT"/>
                <a:cs typeface="Arial MT"/>
              </a:rPr>
              <a:t> </a:t>
            </a:r>
            <a:r>
              <a:rPr sz="1600" dirty="0">
                <a:solidFill>
                  <a:srgbClr val="323232"/>
                </a:solidFill>
                <a:latin typeface="Arial MT"/>
                <a:cs typeface="Arial MT"/>
              </a:rPr>
              <a:t>una</a:t>
            </a:r>
            <a:r>
              <a:rPr sz="1600" spc="210" dirty="0">
                <a:solidFill>
                  <a:srgbClr val="323232"/>
                </a:solidFill>
                <a:latin typeface="Arial MT"/>
                <a:cs typeface="Arial MT"/>
              </a:rPr>
              <a:t> </a:t>
            </a:r>
            <a:r>
              <a:rPr sz="1600" dirty="0">
                <a:solidFill>
                  <a:srgbClr val="323232"/>
                </a:solidFill>
                <a:latin typeface="Arial MT"/>
                <a:cs typeface="Arial MT"/>
              </a:rPr>
              <a:t>fase</a:t>
            </a:r>
            <a:r>
              <a:rPr sz="1600" spc="217" dirty="0">
                <a:solidFill>
                  <a:srgbClr val="323232"/>
                </a:solidFill>
                <a:latin typeface="Arial MT"/>
                <a:cs typeface="Arial MT"/>
              </a:rPr>
              <a:t> </a:t>
            </a:r>
            <a:r>
              <a:rPr sz="1600" dirty="0">
                <a:solidFill>
                  <a:srgbClr val="323232"/>
                </a:solidFill>
                <a:latin typeface="Arial MT"/>
                <a:cs typeface="Arial MT"/>
              </a:rPr>
              <a:t>necessaria</a:t>
            </a:r>
            <a:r>
              <a:rPr sz="1600" spc="206" dirty="0">
                <a:solidFill>
                  <a:srgbClr val="323232"/>
                </a:solidFill>
                <a:latin typeface="Arial MT"/>
                <a:cs typeface="Arial MT"/>
              </a:rPr>
              <a:t> </a:t>
            </a:r>
            <a:r>
              <a:rPr sz="1600" spc="-19" dirty="0">
                <a:solidFill>
                  <a:srgbClr val="323232"/>
                </a:solidFill>
                <a:latin typeface="Arial MT"/>
                <a:cs typeface="Arial MT"/>
              </a:rPr>
              <a:t>del </a:t>
            </a:r>
            <a:r>
              <a:rPr sz="1600" dirty="0">
                <a:solidFill>
                  <a:srgbClr val="323232"/>
                </a:solidFill>
                <a:latin typeface="Arial MT"/>
                <a:cs typeface="Arial MT"/>
              </a:rPr>
              <a:t>ciclo</a:t>
            </a:r>
            <a:r>
              <a:rPr sz="1600" spc="165" dirty="0">
                <a:solidFill>
                  <a:srgbClr val="323232"/>
                </a:solidFill>
                <a:latin typeface="Arial MT"/>
                <a:cs typeface="Arial MT"/>
              </a:rPr>
              <a:t> </a:t>
            </a:r>
            <a:r>
              <a:rPr sz="1600" dirty="0">
                <a:solidFill>
                  <a:srgbClr val="323232"/>
                </a:solidFill>
                <a:latin typeface="Arial MT"/>
                <a:cs typeface="Arial MT"/>
              </a:rPr>
              <a:t>stesso,</a:t>
            </a:r>
            <a:r>
              <a:rPr sz="1600" spc="169" dirty="0">
                <a:solidFill>
                  <a:srgbClr val="323232"/>
                </a:solidFill>
                <a:latin typeface="Arial MT"/>
                <a:cs typeface="Arial MT"/>
              </a:rPr>
              <a:t> </a:t>
            </a:r>
            <a:r>
              <a:rPr sz="1600" dirty="0">
                <a:solidFill>
                  <a:srgbClr val="323232"/>
                </a:solidFill>
                <a:latin typeface="Arial MT"/>
                <a:cs typeface="Arial MT"/>
              </a:rPr>
              <a:t>di</a:t>
            </a:r>
            <a:r>
              <a:rPr sz="1600" spc="169" dirty="0">
                <a:solidFill>
                  <a:srgbClr val="323232"/>
                </a:solidFill>
                <a:latin typeface="Arial MT"/>
                <a:cs typeface="Arial MT"/>
              </a:rPr>
              <a:t> </a:t>
            </a:r>
            <a:r>
              <a:rPr sz="1600" dirty="0">
                <a:solidFill>
                  <a:srgbClr val="323232"/>
                </a:solidFill>
                <a:latin typeface="Arial MT"/>
                <a:cs typeface="Arial MT"/>
              </a:rPr>
              <a:t>carattere</a:t>
            </a:r>
            <a:r>
              <a:rPr sz="1600" spc="172" dirty="0">
                <a:solidFill>
                  <a:srgbClr val="323232"/>
                </a:solidFill>
                <a:latin typeface="Arial MT"/>
                <a:cs typeface="Arial MT"/>
              </a:rPr>
              <a:t> </a:t>
            </a:r>
            <a:r>
              <a:rPr sz="1600" dirty="0">
                <a:solidFill>
                  <a:srgbClr val="323232"/>
                </a:solidFill>
                <a:latin typeface="Arial MT"/>
                <a:cs typeface="Arial MT"/>
              </a:rPr>
              <a:t>vegetale</a:t>
            </a:r>
            <a:r>
              <a:rPr sz="1600" spc="169" dirty="0">
                <a:solidFill>
                  <a:srgbClr val="323232"/>
                </a:solidFill>
                <a:latin typeface="Arial MT"/>
                <a:cs typeface="Arial MT"/>
              </a:rPr>
              <a:t> </a:t>
            </a:r>
            <a:r>
              <a:rPr sz="1600" dirty="0">
                <a:solidFill>
                  <a:srgbClr val="323232"/>
                </a:solidFill>
                <a:latin typeface="Arial MT"/>
                <a:cs typeface="Arial MT"/>
              </a:rPr>
              <a:t>o</a:t>
            </a:r>
            <a:r>
              <a:rPr sz="1600" spc="165" dirty="0">
                <a:solidFill>
                  <a:srgbClr val="323232"/>
                </a:solidFill>
                <a:latin typeface="Arial MT"/>
                <a:cs typeface="Arial MT"/>
              </a:rPr>
              <a:t> </a:t>
            </a:r>
            <a:r>
              <a:rPr sz="1600" dirty="0">
                <a:solidFill>
                  <a:srgbClr val="323232"/>
                </a:solidFill>
                <a:latin typeface="Arial MT"/>
                <a:cs typeface="Arial MT"/>
              </a:rPr>
              <a:t>animale,</a:t>
            </a:r>
            <a:r>
              <a:rPr sz="1600" spc="169" dirty="0">
                <a:solidFill>
                  <a:srgbClr val="323232"/>
                </a:solidFill>
                <a:latin typeface="Arial MT"/>
                <a:cs typeface="Arial MT"/>
              </a:rPr>
              <a:t> </a:t>
            </a:r>
            <a:r>
              <a:rPr sz="1600" dirty="0">
                <a:solidFill>
                  <a:srgbClr val="323232"/>
                </a:solidFill>
                <a:latin typeface="Arial MT"/>
                <a:cs typeface="Arial MT"/>
              </a:rPr>
              <a:t>che</a:t>
            </a:r>
            <a:r>
              <a:rPr sz="1600" spc="169" dirty="0">
                <a:solidFill>
                  <a:srgbClr val="323232"/>
                </a:solidFill>
                <a:latin typeface="Arial MT"/>
                <a:cs typeface="Arial MT"/>
              </a:rPr>
              <a:t> </a:t>
            </a:r>
            <a:r>
              <a:rPr sz="1600" dirty="0">
                <a:solidFill>
                  <a:srgbClr val="323232"/>
                </a:solidFill>
                <a:latin typeface="Arial MT"/>
                <a:cs typeface="Arial MT"/>
              </a:rPr>
              <a:t>utilizzano</a:t>
            </a:r>
            <a:r>
              <a:rPr sz="1600" spc="165" dirty="0">
                <a:solidFill>
                  <a:srgbClr val="323232"/>
                </a:solidFill>
                <a:latin typeface="Arial MT"/>
                <a:cs typeface="Arial MT"/>
              </a:rPr>
              <a:t> </a:t>
            </a:r>
            <a:r>
              <a:rPr sz="1600" dirty="0">
                <a:solidFill>
                  <a:srgbClr val="323232"/>
                </a:solidFill>
                <a:latin typeface="Arial MT"/>
                <a:cs typeface="Arial MT"/>
              </a:rPr>
              <a:t>o</a:t>
            </a:r>
            <a:r>
              <a:rPr sz="1600" spc="169" dirty="0">
                <a:solidFill>
                  <a:srgbClr val="323232"/>
                </a:solidFill>
                <a:latin typeface="Arial MT"/>
                <a:cs typeface="Arial MT"/>
              </a:rPr>
              <a:t> </a:t>
            </a:r>
            <a:r>
              <a:rPr sz="1600" dirty="0">
                <a:solidFill>
                  <a:srgbClr val="323232"/>
                </a:solidFill>
                <a:latin typeface="Arial MT"/>
                <a:cs typeface="Arial MT"/>
              </a:rPr>
              <a:t>possono</a:t>
            </a:r>
            <a:r>
              <a:rPr sz="1600" spc="165" dirty="0">
                <a:solidFill>
                  <a:srgbClr val="323232"/>
                </a:solidFill>
                <a:latin typeface="Arial MT"/>
                <a:cs typeface="Arial MT"/>
              </a:rPr>
              <a:t> </a:t>
            </a:r>
            <a:r>
              <a:rPr sz="1600" dirty="0">
                <a:solidFill>
                  <a:srgbClr val="323232"/>
                </a:solidFill>
                <a:latin typeface="Arial MT"/>
                <a:cs typeface="Arial MT"/>
              </a:rPr>
              <a:t>utilizzare</a:t>
            </a:r>
            <a:r>
              <a:rPr sz="1600" spc="165" dirty="0">
                <a:solidFill>
                  <a:srgbClr val="323232"/>
                </a:solidFill>
                <a:latin typeface="Arial MT"/>
                <a:cs typeface="Arial MT"/>
              </a:rPr>
              <a:t> </a:t>
            </a:r>
            <a:r>
              <a:rPr sz="1600" dirty="0">
                <a:solidFill>
                  <a:srgbClr val="323232"/>
                </a:solidFill>
                <a:latin typeface="Arial MT"/>
                <a:cs typeface="Arial MT"/>
              </a:rPr>
              <a:t>il</a:t>
            </a:r>
            <a:r>
              <a:rPr sz="1600" spc="169" dirty="0">
                <a:solidFill>
                  <a:srgbClr val="323232"/>
                </a:solidFill>
                <a:latin typeface="Arial MT"/>
                <a:cs typeface="Arial MT"/>
              </a:rPr>
              <a:t> </a:t>
            </a:r>
            <a:r>
              <a:rPr sz="1600" dirty="0">
                <a:solidFill>
                  <a:srgbClr val="323232"/>
                </a:solidFill>
                <a:latin typeface="Arial MT"/>
                <a:cs typeface="Arial MT"/>
              </a:rPr>
              <a:t>fondo,</a:t>
            </a:r>
            <a:r>
              <a:rPr sz="1600" spc="169" dirty="0">
                <a:solidFill>
                  <a:srgbClr val="323232"/>
                </a:solidFill>
                <a:latin typeface="Arial MT"/>
                <a:cs typeface="Arial MT"/>
              </a:rPr>
              <a:t> </a:t>
            </a:r>
            <a:r>
              <a:rPr sz="1600" spc="-19" dirty="0">
                <a:solidFill>
                  <a:srgbClr val="323232"/>
                </a:solidFill>
                <a:latin typeface="Arial MT"/>
                <a:cs typeface="Arial MT"/>
              </a:rPr>
              <a:t>il </a:t>
            </a:r>
            <a:r>
              <a:rPr sz="1600" dirty="0">
                <a:solidFill>
                  <a:srgbClr val="323232"/>
                </a:solidFill>
                <a:latin typeface="Arial MT"/>
                <a:cs typeface="Arial MT"/>
              </a:rPr>
              <a:t>bosco</a:t>
            </a:r>
            <a:r>
              <a:rPr sz="1600" spc="26" dirty="0">
                <a:solidFill>
                  <a:srgbClr val="323232"/>
                </a:solidFill>
                <a:latin typeface="Arial MT"/>
                <a:cs typeface="Arial MT"/>
              </a:rPr>
              <a:t> </a:t>
            </a:r>
            <a:r>
              <a:rPr sz="1600" dirty="0">
                <a:solidFill>
                  <a:srgbClr val="323232"/>
                </a:solidFill>
                <a:latin typeface="Arial MT"/>
                <a:cs typeface="Arial MT"/>
              </a:rPr>
              <a:t>o</a:t>
            </a:r>
            <a:r>
              <a:rPr sz="1600" spc="26" dirty="0">
                <a:solidFill>
                  <a:srgbClr val="323232"/>
                </a:solidFill>
                <a:latin typeface="Arial MT"/>
                <a:cs typeface="Arial MT"/>
              </a:rPr>
              <a:t> </a:t>
            </a:r>
            <a:r>
              <a:rPr sz="1600" dirty="0">
                <a:solidFill>
                  <a:srgbClr val="323232"/>
                </a:solidFill>
                <a:latin typeface="Arial MT"/>
                <a:cs typeface="Arial MT"/>
              </a:rPr>
              <a:t>le</a:t>
            </a:r>
            <a:r>
              <a:rPr sz="1600" spc="26" dirty="0">
                <a:solidFill>
                  <a:srgbClr val="323232"/>
                </a:solidFill>
                <a:latin typeface="Arial MT"/>
                <a:cs typeface="Arial MT"/>
              </a:rPr>
              <a:t> </a:t>
            </a:r>
            <a:r>
              <a:rPr sz="1600" dirty="0">
                <a:solidFill>
                  <a:srgbClr val="323232"/>
                </a:solidFill>
                <a:latin typeface="Arial MT"/>
                <a:cs typeface="Arial MT"/>
              </a:rPr>
              <a:t>acque</a:t>
            </a:r>
            <a:r>
              <a:rPr sz="1600" spc="26" dirty="0">
                <a:solidFill>
                  <a:srgbClr val="323232"/>
                </a:solidFill>
                <a:latin typeface="Arial MT"/>
                <a:cs typeface="Arial MT"/>
              </a:rPr>
              <a:t> </a:t>
            </a:r>
            <a:r>
              <a:rPr sz="1600" dirty="0">
                <a:solidFill>
                  <a:srgbClr val="323232"/>
                </a:solidFill>
                <a:latin typeface="Arial MT"/>
                <a:cs typeface="Arial MT"/>
              </a:rPr>
              <a:t>dolci,</a:t>
            </a:r>
            <a:r>
              <a:rPr sz="1600" spc="26" dirty="0">
                <a:solidFill>
                  <a:srgbClr val="323232"/>
                </a:solidFill>
                <a:latin typeface="Arial MT"/>
                <a:cs typeface="Arial MT"/>
              </a:rPr>
              <a:t> </a:t>
            </a:r>
            <a:r>
              <a:rPr sz="1600" dirty="0">
                <a:solidFill>
                  <a:srgbClr val="323232"/>
                </a:solidFill>
                <a:latin typeface="Arial MT"/>
                <a:cs typeface="Arial MT"/>
              </a:rPr>
              <a:t>salmastre</a:t>
            </a:r>
            <a:r>
              <a:rPr sz="1600" spc="30" dirty="0">
                <a:solidFill>
                  <a:srgbClr val="323232"/>
                </a:solidFill>
                <a:latin typeface="Arial MT"/>
                <a:cs typeface="Arial MT"/>
              </a:rPr>
              <a:t> </a:t>
            </a:r>
            <a:r>
              <a:rPr sz="1600" dirty="0">
                <a:solidFill>
                  <a:srgbClr val="323232"/>
                </a:solidFill>
                <a:latin typeface="Arial MT"/>
                <a:cs typeface="Arial MT"/>
              </a:rPr>
              <a:t>o</a:t>
            </a:r>
            <a:r>
              <a:rPr sz="1600" spc="26" dirty="0">
                <a:solidFill>
                  <a:srgbClr val="323232"/>
                </a:solidFill>
                <a:latin typeface="Arial MT"/>
                <a:cs typeface="Arial MT"/>
              </a:rPr>
              <a:t> </a:t>
            </a:r>
            <a:r>
              <a:rPr sz="1600" spc="-8" dirty="0">
                <a:solidFill>
                  <a:srgbClr val="323232"/>
                </a:solidFill>
                <a:latin typeface="Arial MT"/>
                <a:cs typeface="Arial MT"/>
              </a:rPr>
              <a:t>marine.</a:t>
            </a:r>
            <a:endParaRPr sz="1600" dirty="0">
              <a:latin typeface="Arial MT"/>
              <a:cs typeface="Arial MT"/>
            </a:endParaRPr>
          </a:p>
          <a:p>
            <a:pPr marL="9525" marR="3810" indent="251936" algn="just">
              <a:lnSpc>
                <a:spcPct val="119700"/>
              </a:lnSpc>
              <a:spcBef>
                <a:spcPts val="1208"/>
              </a:spcBef>
              <a:buAutoNum type="arabicPeriod"/>
              <a:tabLst>
                <a:tab pos="261461" algn="l"/>
              </a:tabLst>
            </a:pPr>
            <a:r>
              <a:rPr sz="1600" dirty="0">
                <a:solidFill>
                  <a:srgbClr val="323232"/>
                </a:solidFill>
                <a:latin typeface="Arial MT"/>
                <a:cs typeface="Arial MT"/>
              </a:rPr>
              <a:t>Si</a:t>
            </a:r>
            <a:r>
              <a:rPr sz="1600" spc="64" dirty="0">
                <a:solidFill>
                  <a:srgbClr val="323232"/>
                </a:solidFill>
                <a:latin typeface="Arial MT"/>
                <a:cs typeface="Arial MT"/>
              </a:rPr>
              <a:t>  </a:t>
            </a:r>
            <a:r>
              <a:rPr sz="1600" dirty="0">
                <a:solidFill>
                  <a:srgbClr val="323232"/>
                </a:solidFill>
                <a:latin typeface="Arial MT"/>
                <a:cs typeface="Arial MT"/>
              </a:rPr>
              <a:t>intendono</a:t>
            </a:r>
            <a:r>
              <a:rPr sz="1600" spc="68" dirty="0">
                <a:solidFill>
                  <a:srgbClr val="323232"/>
                </a:solidFill>
                <a:latin typeface="Arial MT"/>
                <a:cs typeface="Arial MT"/>
              </a:rPr>
              <a:t>  </a:t>
            </a:r>
            <a:r>
              <a:rPr sz="1600" dirty="0">
                <a:solidFill>
                  <a:srgbClr val="297D53"/>
                </a:solidFill>
                <a:latin typeface="Arial MT"/>
                <a:cs typeface="Arial MT"/>
              </a:rPr>
              <a:t>comunque</a:t>
            </a:r>
            <a:r>
              <a:rPr sz="1600" spc="68" dirty="0">
                <a:solidFill>
                  <a:srgbClr val="297D53"/>
                </a:solidFill>
                <a:latin typeface="Arial MT"/>
                <a:cs typeface="Arial MT"/>
              </a:rPr>
              <a:t>  </a:t>
            </a:r>
            <a:r>
              <a:rPr sz="1600" dirty="0">
                <a:solidFill>
                  <a:srgbClr val="297D53"/>
                </a:solidFill>
                <a:latin typeface="Arial MT"/>
                <a:cs typeface="Arial MT"/>
              </a:rPr>
              <a:t>connesse</a:t>
            </a:r>
            <a:r>
              <a:rPr sz="1600" spc="68" dirty="0">
                <a:solidFill>
                  <a:srgbClr val="297D53"/>
                </a:solidFill>
                <a:latin typeface="Arial MT"/>
                <a:cs typeface="Arial MT"/>
              </a:rPr>
              <a:t>  </a:t>
            </a:r>
            <a:r>
              <a:rPr sz="1600" dirty="0">
                <a:solidFill>
                  <a:srgbClr val="323232"/>
                </a:solidFill>
                <a:latin typeface="Arial MT"/>
                <a:cs typeface="Arial MT"/>
              </a:rPr>
              <a:t>le</a:t>
            </a:r>
            <a:r>
              <a:rPr sz="1600" spc="64" dirty="0">
                <a:solidFill>
                  <a:srgbClr val="323232"/>
                </a:solidFill>
                <a:latin typeface="Arial MT"/>
                <a:cs typeface="Arial MT"/>
              </a:rPr>
              <a:t>  </a:t>
            </a:r>
            <a:r>
              <a:rPr sz="1600" dirty="0">
                <a:solidFill>
                  <a:srgbClr val="323232"/>
                </a:solidFill>
                <a:latin typeface="Arial MT"/>
                <a:cs typeface="Arial MT"/>
              </a:rPr>
              <a:t>attività,</a:t>
            </a:r>
            <a:r>
              <a:rPr sz="1600" spc="64" dirty="0">
                <a:solidFill>
                  <a:srgbClr val="323232"/>
                </a:solidFill>
                <a:latin typeface="Arial MT"/>
                <a:cs typeface="Arial MT"/>
              </a:rPr>
              <a:t>  </a:t>
            </a:r>
            <a:r>
              <a:rPr sz="1600" dirty="0">
                <a:solidFill>
                  <a:srgbClr val="323232"/>
                </a:solidFill>
                <a:latin typeface="Arial MT"/>
                <a:cs typeface="Arial MT"/>
              </a:rPr>
              <a:t>esercitate</a:t>
            </a:r>
            <a:r>
              <a:rPr sz="1600" spc="68" dirty="0">
                <a:solidFill>
                  <a:srgbClr val="323232"/>
                </a:solidFill>
                <a:latin typeface="Arial MT"/>
                <a:cs typeface="Arial MT"/>
              </a:rPr>
              <a:t>  </a:t>
            </a:r>
            <a:r>
              <a:rPr sz="1600" dirty="0">
                <a:solidFill>
                  <a:srgbClr val="323232"/>
                </a:solidFill>
                <a:latin typeface="Arial MT"/>
                <a:cs typeface="Arial MT"/>
              </a:rPr>
              <a:t>dal</a:t>
            </a:r>
            <a:r>
              <a:rPr sz="1600" spc="64" dirty="0">
                <a:solidFill>
                  <a:srgbClr val="323232"/>
                </a:solidFill>
                <a:latin typeface="Arial MT"/>
                <a:cs typeface="Arial MT"/>
              </a:rPr>
              <a:t>  </a:t>
            </a:r>
            <a:r>
              <a:rPr sz="1600" dirty="0">
                <a:solidFill>
                  <a:srgbClr val="323232"/>
                </a:solidFill>
                <a:latin typeface="Arial MT"/>
                <a:cs typeface="Arial MT"/>
              </a:rPr>
              <a:t>medesimo</a:t>
            </a:r>
            <a:r>
              <a:rPr sz="1600" spc="68" dirty="0">
                <a:solidFill>
                  <a:srgbClr val="323232"/>
                </a:solidFill>
                <a:latin typeface="Arial MT"/>
                <a:cs typeface="Arial MT"/>
              </a:rPr>
              <a:t>  </a:t>
            </a:r>
            <a:r>
              <a:rPr sz="1600" spc="-8" dirty="0">
                <a:solidFill>
                  <a:srgbClr val="323232"/>
                </a:solidFill>
                <a:latin typeface="Arial MT"/>
                <a:cs typeface="Arial MT"/>
              </a:rPr>
              <a:t>imprenditore </a:t>
            </a:r>
            <a:r>
              <a:rPr sz="1600" dirty="0">
                <a:solidFill>
                  <a:srgbClr val="323232"/>
                </a:solidFill>
                <a:latin typeface="Arial MT"/>
                <a:cs typeface="Arial MT"/>
              </a:rPr>
              <a:t>agricolo,</a:t>
            </a:r>
            <a:r>
              <a:rPr sz="1600" spc="206" dirty="0">
                <a:solidFill>
                  <a:srgbClr val="323232"/>
                </a:solidFill>
                <a:latin typeface="Arial MT"/>
                <a:cs typeface="Arial MT"/>
              </a:rPr>
              <a:t> </a:t>
            </a:r>
            <a:r>
              <a:rPr sz="1600" dirty="0">
                <a:solidFill>
                  <a:srgbClr val="323232"/>
                </a:solidFill>
                <a:latin typeface="Arial MT"/>
                <a:cs typeface="Arial MT"/>
              </a:rPr>
              <a:t>dirette</a:t>
            </a:r>
            <a:r>
              <a:rPr sz="1600" spc="214" dirty="0">
                <a:solidFill>
                  <a:srgbClr val="323232"/>
                </a:solidFill>
                <a:latin typeface="Arial MT"/>
                <a:cs typeface="Arial MT"/>
              </a:rPr>
              <a:t> </a:t>
            </a:r>
            <a:r>
              <a:rPr sz="1600" dirty="0">
                <a:solidFill>
                  <a:srgbClr val="323232"/>
                </a:solidFill>
                <a:latin typeface="Arial MT"/>
                <a:cs typeface="Arial MT"/>
              </a:rPr>
              <a:t>alla</a:t>
            </a:r>
            <a:r>
              <a:rPr sz="1600" spc="210" dirty="0">
                <a:solidFill>
                  <a:srgbClr val="323232"/>
                </a:solidFill>
                <a:latin typeface="Arial MT"/>
                <a:cs typeface="Arial MT"/>
              </a:rPr>
              <a:t> </a:t>
            </a:r>
            <a:r>
              <a:rPr sz="1600" dirty="0">
                <a:solidFill>
                  <a:srgbClr val="323232"/>
                </a:solidFill>
                <a:latin typeface="Arial MT"/>
                <a:cs typeface="Arial MT"/>
              </a:rPr>
              <a:t>manipolazione,</a:t>
            </a:r>
            <a:r>
              <a:rPr sz="1600" spc="214" dirty="0">
                <a:solidFill>
                  <a:srgbClr val="323232"/>
                </a:solidFill>
                <a:latin typeface="Arial MT"/>
                <a:cs typeface="Arial MT"/>
              </a:rPr>
              <a:t> </a:t>
            </a:r>
            <a:r>
              <a:rPr sz="1600" dirty="0">
                <a:solidFill>
                  <a:srgbClr val="323232"/>
                </a:solidFill>
                <a:latin typeface="Arial MT"/>
                <a:cs typeface="Arial MT"/>
              </a:rPr>
              <a:t>conservazione,</a:t>
            </a:r>
            <a:r>
              <a:rPr sz="1600" spc="217" dirty="0">
                <a:solidFill>
                  <a:srgbClr val="323232"/>
                </a:solidFill>
                <a:latin typeface="Arial MT"/>
                <a:cs typeface="Arial MT"/>
              </a:rPr>
              <a:t> </a:t>
            </a:r>
            <a:r>
              <a:rPr sz="1600" dirty="0">
                <a:solidFill>
                  <a:srgbClr val="323232"/>
                </a:solidFill>
                <a:latin typeface="Arial MT"/>
                <a:cs typeface="Arial MT"/>
              </a:rPr>
              <a:t>trasformazione,</a:t>
            </a:r>
            <a:r>
              <a:rPr sz="1600" spc="210" dirty="0">
                <a:solidFill>
                  <a:srgbClr val="323232"/>
                </a:solidFill>
                <a:latin typeface="Arial MT"/>
                <a:cs typeface="Arial MT"/>
              </a:rPr>
              <a:t> </a:t>
            </a:r>
            <a:r>
              <a:rPr sz="1600" dirty="0">
                <a:solidFill>
                  <a:srgbClr val="323232"/>
                </a:solidFill>
                <a:latin typeface="Arial MT"/>
                <a:cs typeface="Arial MT"/>
              </a:rPr>
              <a:t>commercializzazione</a:t>
            </a:r>
            <a:r>
              <a:rPr sz="1600" spc="217" dirty="0">
                <a:solidFill>
                  <a:srgbClr val="323232"/>
                </a:solidFill>
                <a:latin typeface="Arial MT"/>
                <a:cs typeface="Arial MT"/>
              </a:rPr>
              <a:t> </a:t>
            </a:r>
            <a:r>
              <a:rPr sz="1600" spc="-38" dirty="0">
                <a:solidFill>
                  <a:srgbClr val="323232"/>
                </a:solidFill>
                <a:latin typeface="Arial MT"/>
                <a:cs typeface="Arial MT"/>
              </a:rPr>
              <a:t>e </a:t>
            </a:r>
            <a:r>
              <a:rPr sz="1600" dirty="0">
                <a:solidFill>
                  <a:srgbClr val="323232"/>
                </a:solidFill>
                <a:latin typeface="Arial MT"/>
                <a:cs typeface="Arial MT"/>
              </a:rPr>
              <a:t>valorizzazione</a:t>
            </a:r>
            <a:r>
              <a:rPr sz="1600" spc="225" dirty="0">
                <a:solidFill>
                  <a:srgbClr val="323232"/>
                </a:solidFill>
                <a:latin typeface="Arial MT"/>
                <a:cs typeface="Arial MT"/>
              </a:rPr>
              <a:t> </a:t>
            </a:r>
            <a:r>
              <a:rPr sz="1600" dirty="0">
                <a:solidFill>
                  <a:srgbClr val="323232"/>
                </a:solidFill>
                <a:latin typeface="Arial MT"/>
                <a:cs typeface="Arial MT"/>
              </a:rPr>
              <a:t>che</a:t>
            </a:r>
            <a:r>
              <a:rPr sz="1600" spc="225" dirty="0">
                <a:solidFill>
                  <a:srgbClr val="323232"/>
                </a:solidFill>
                <a:latin typeface="Arial MT"/>
                <a:cs typeface="Arial MT"/>
              </a:rPr>
              <a:t> </a:t>
            </a:r>
            <a:r>
              <a:rPr sz="1600" dirty="0">
                <a:solidFill>
                  <a:srgbClr val="323232"/>
                </a:solidFill>
                <a:latin typeface="Arial MT"/>
                <a:cs typeface="Arial MT"/>
              </a:rPr>
              <a:t>abbiano</a:t>
            </a:r>
            <a:r>
              <a:rPr sz="1600" spc="217" dirty="0">
                <a:solidFill>
                  <a:srgbClr val="323232"/>
                </a:solidFill>
                <a:latin typeface="Arial MT"/>
                <a:cs typeface="Arial MT"/>
              </a:rPr>
              <a:t> </a:t>
            </a:r>
            <a:r>
              <a:rPr sz="1600" dirty="0">
                <a:solidFill>
                  <a:srgbClr val="323232"/>
                </a:solidFill>
                <a:latin typeface="Arial MT"/>
                <a:cs typeface="Arial MT"/>
              </a:rPr>
              <a:t>ad</a:t>
            </a:r>
            <a:r>
              <a:rPr sz="1600" spc="221" dirty="0">
                <a:solidFill>
                  <a:srgbClr val="323232"/>
                </a:solidFill>
                <a:latin typeface="Arial MT"/>
                <a:cs typeface="Arial MT"/>
              </a:rPr>
              <a:t> </a:t>
            </a:r>
            <a:r>
              <a:rPr sz="1600" dirty="0">
                <a:solidFill>
                  <a:srgbClr val="323232"/>
                </a:solidFill>
                <a:latin typeface="Arial MT"/>
                <a:cs typeface="Arial MT"/>
              </a:rPr>
              <a:t>oggetto</a:t>
            </a:r>
            <a:r>
              <a:rPr sz="1600" spc="225" dirty="0">
                <a:solidFill>
                  <a:srgbClr val="323232"/>
                </a:solidFill>
                <a:latin typeface="Arial MT"/>
                <a:cs typeface="Arial MT"/>
              </a:rPr>
              <a:t> </a:t>
            </a:r>
            <a:r>
              <a:rPr sz="1600" dirty="0">
                <a:solidFill>
                  <a:srgbClr val="323232"/>
                </a:solidFill>
                <a:latin typeface="Arial MT"/>
                <a:cs typeface="Arial MT"/>
              </a:rPr>
              <a:t>prodotti</a:t>
            </a:r>
            <a:r>
              <a:rPr sz="1600" spc="221" dirty="0">
                <a:solidFill>
                  <a:srgbClr val="323232"/>
                </a:solidFill>
                <a:latin typeface="Arial MT"/>
                <a:cs typeface="Arial MT"/>
              </a:rPr>
              <a:t> </a:t>
            </a:r>
            <a:r>
              <a:rPr sz="1600" dirty="0">
                <a:solidFill>
                  <a:srgbClr val="323232"/>
                </a:solidFill>
                <a:latin typeface="Arial MT"/>
                <a:cs typeface="Arial MT"/>
              </a:rPr>
              <a:t>ottenuti</a:t>
            </a:r>
            <a:r>
              <a:rPr sz="1600" spc="229" dirty="0">
                <a:solidFill>
                  <a:srgbClr val="323232"/>
                </a:solidFill>
                <a:latin typeface="Arial MT"/>
                <a:cs typeface="Arial MT"/>
              </a:rPr>
              <a:t> </a:t>
            </a:r>
            <a:r>
              <a:rPr sz="1600" dirty="0">
                <a:solidFill>
                  <a:srgbClr val="323232"/>
                </a:solidFill>
                <a:latin typeface="Arial MT"/>
                <a:cs typeface="Arial MT"/>
              </a:rPr>
              <a:t>prevalentemente</a:t>
            </a:r>
            <a:r>
              <a:rPr sz="1600" spc="217" dirty="0">
                <a:solidFill>
                  <a:srgbClr val="323232"/>
                </a:solidFill>
                <a:latin typeface="Arial MT"/>
                <a:cs typeface="Arial MT"/>
              </a:rPr>
              <a:t> </a:t>
            </a:r>
            <a:r>
              <a:rPr sz="1600" dirty="0">
                <a:solidFill>
                  <a:srgbClr val="323232"/>
                </a:solidFill>
                <a:latin typeface="Arial MT"/>
                <a:cs typeface="Arial MT"/>
              </a:rPr>
              <a:t>dalla</a:t>
            </a:r>
            <a:r>
              <a:rPr sz="1600" spc="221" dirty="0">
                <a:solidFill>
                  <a:srgbClr val="323232"/>
                </a:solidFill>
                <a:latin typeface="Arial MT"/>
                <a:cs typeface="Arial MT"/>
              </a:rPr>
              <a:t> </a:t>
            </a:r>
            <a:r>
              <a:rPr sz="1600" spc="-8" dirty="0">
                <a:solidFill>
                  <a:srgbClr val="323232"/>
                </a:solidFill>
                <a:latin typeface="Arial MT"/>
                <a:cs typeface="Arial MT"/>
              </a:rPr>
              <a:t>coltivazione </a:t>
            </a:r>
            <a:r>
              <a:rPr sz="1600" dirty="0">
                <a:solidFill>
                  <a:srgbClr val="323232"/>
                </a:solidFill>
                <a:latin typeface="Arial MT"/>
                <a:cs typeface="Arial MT"/>
              </a:rPr>
              <a:t>del</a:t>
            </a:r>
            <a:r>
              <a:rPr sz="1600" spc="105" dirty="0">
                <a:solidFill>
                  <a:srgbClr val="323232"/>
                </a:solidFill>
                <a:latin typeface="Arial MT"/>
                <a:cs typeface="Arial MT"/>
              </a:rPr>
              <a:t> </a:t>
            </a:r>
            <a:r>
              <a:rPr sz="1600" dirty="0">
                <a:solidFill>
                  <a:srgbClr val="323232"/>
                </a:solidFill>
                <a:latin typeface="Arial MT"/>
                <a:cs typeface="Arial MT"/>
              </a:rPr>
              <a:t>fondo</a:t>
            </a:r>
            <a:r>
              <a:rPr sz="1600" spc="105" dirty="0">
                <a:solidFill>
                  <a:srgbClr val="323232"/>
                </a:solidFill>
                <a:latin typeface="Arial MT"/>
                <a:cs typeface="Arial MT"/>
              </a:rPr>
              <a:t> </a:t>
            </a:r>
            <a:r>
              <a:rPr sz="1600" dirty="0">
                <a:solidFill>
                  <a:srgbClr val="323232"/>
                </a:solidFill>
                <a:latin typeface="Arial MT"/>
                <a:cs typeface="Arial MT"/>
              </a:rPr>
              <a:t>o</a:t>
            </a:r>
            <a:r>
              <a:rPr sz="1600" spc="109" dirty="0">
                <a:solidFill>
                  <a:srgbClr val="323232"/>
                </a:solidFill>
                <a:latin typeface="Arial MT"/>
                <a:cs typeface="Arial MT"/>
              </a:rPr>
              <a:t> </a:t>
            </a:r>
            <a:r>
              <a:rPr sz="1600" dirty="0">
                <a:solidFill>
                  <a:srgbClr val="323232"/>
                </a:solidFill>
                <a:latin typeface="Arial MT"/>
                <a:cs typeface="Arial MT"/>
              </a:rPr>
              <a:t>del</a:t>
            </a:r>
            <a:r>
              <a:rPr sz="1600" spc="105" dirty="0">
                <a:solidFill>
                  <a:srgbClr val="323232"/>
                </a:solidFill>
                <a:latin typeface="Arial MT"/>
                <a:cs typeface="Arial MT"/>
              </a:rPr>
              <a:t> </a:t>
            </a:r>
            <a:r>
              <a:rPr sz="1600" dirty="0">
                <a:solidFill>
                  <a:srgbClr val="323232"/>
                </a:solidFill>
                <a:latin typeface="Arial MT"/>
                <a:cs typeface="Arial MT"/>
              </a:rPr>
              <a:t>bosco</a:t>
            </a:r>
            <a:r>
              <a:rPr sz="1600" spc="101" dirty="0">
                <a:solidFill>
                  <a:srgbClr val="323232"/>
                </a:solidFill>
                <a:latin typeface="Arial MT"/>
                <a:cs typeface="Arial MT"/>
              </a:rPr>
              <a:t> </a:t>
            </a:r>
            <a:r>
              <a:rPr sz="1600" dirty="0">
                <a:solidFill>
                  <a:srgbClr val="323232"/>
                </a:solidFill>
                <a:latin typeface="Arial MT"/>
                <a:cs typeface="Arial MT"/>
              </a:rPr>
              <a:t>o</a:t>
            </a:r>
            <a:r>
              <a:rPr sz="1600" spc="109" dirty="0">
                <a:solidFill>
                  <a:srgbClr val="323232"/>
                </a:solidFill>
                <a:latin typeface="Arial MT"/>
                <a:cs typeface="Arial MT"/>
              </a:rPr>
              <a:t> </a:t>
            </a:r>
            <a:r>
              <a:rPr sz="1600" dirty="0">
                <a:solidFill>
                  <a:srgbClr val="323232"/>
                </a:solidFill>
                <a:latin typeface="Arial MT"/>
                <a:cs typeface="Arial MT"/>
              </a:rPr>
              <a:t>dall'allevamento</a:t>
            </a:r>
            <a:r>
              <a:rPr sz="1600" spc="101" dirty="0">
                <a:solidFill>
                  <a:srgbClr val="323232"/>
                </a:solidFill>
                <a:latin typeface="Arial MT"/>
                <a:cs typeface="Arial MT"/>
              </a:rPr>
              <a:t> </a:t>
            </a:r>
            <a:r>
              <a:rPr sz="1600" dirty="0">
                <a:solidFill>
                  <a:srgbClr val="323232"/>
                </a:solidFill>
                <a:latin typeface="Arial MT"/>
                <a:cs typeface="Arial MT"/>
              </a:rPr>
              <a:t>di</a:t>
            </a:r>
            <a:r>
              <a:rPr sz="1600" spc="105" dirty="0">
                <a:solidFill>
                  <a:srgbClr val="323232"/>
                </a:solidFill>
                <a:latin typeface="Arial MT"/>
                <a:cs typeface="Arial MT"/>
              </a:rPr>
              <a:t> </a:t>
            </a:r>
            <a:r>
              <a:rPr sz="1600" dirty="0">
                <a:solidFill>
                  <a:srgbClr val="323232"/>
                </a:solidFill>
                <a:latin typeface="Arial MT"/>
                <a:cs typeface="Arial MT"/>
              </a:rPr>
              <a:t>animali,</a:t>
            </a:r>
            <a:r>
              <a:rPr sz="1600" spc="109" dirty="0">
                <a:solidFill>
                  <a:srgbClr val="323232"/>
                </a:solidFill>
                <a:latin typeface="Arial MT"/>
                <a:cs typeface="Arial MT"/>
              </a:rPr>
              <a:t> </a:t>
            </a:r>
            <a:r>
              <a:rPr sz="1600" dirty="0">
                <a:solidFill>
                  <a:srgbClr val="323232"/>
                </a:solidFill>
                <a:latin typeface="Arial MT"/>
                <a:cs typeface="Arial MT"/>
              </a:rPr>
              <a:t>nonché</a:t>
            </a:r>
            <a:r>
              <a:rPr sz="1600" spc="105" dirty="0">
                <a:solidFill>
                  <a:srgbClr val="323232"/>
                </a:solidFill>
                <a:latin typeface="Arial MT"/>
                <a:cs typeface="Arial MT"/>
              </a:rPr>
              <a:t> </a:t>
            </a:r>
            <a:r>
              <a:rPr sz="1600" dirty="0">
                <a:solidFill>
                  <a:srgbClr val="323232"/>
                </a:solidFill>
                <a:latin typeface="Arial MT"/>
                <a:cs typeface="Arial MT"/>
              </a:rPr>
              <a:t>le</a:t>
            </a:r>
            <a:r>
              <a:rPr sz="1600" spc="109" dirty="0">
                <a:solidFill>
                  <a:srgbClr val="323232"/>
                </a:solidFill>
                <a:latin typeface="Arial MT"/>
                <a:cs typeface="Arial MT"/>
              </a:rPr>
              <a:t> </a:t>
            </a:r>
            <a:r>
              <a:rPr sz="1600" dirty="0">
                <a:solidFill>
                  <a:srgbClr val="323232"/>
                </a:solidFill>
                <a:latin typeface="Arial MT"/>
                <a:cs typeface="Arial MT"/>
              </a:rPr>
              <a:t>attività</a:t>
            </a:r>
            <a:r>
              <a:rPr sz="1600" spc="105" dirty="0">
                <a:solidFill>
                  <a:srgbClr val="323232"/>
                </a:solidFill>
                <a:latin typeface="Arial MT"/>
                <a:cs typeface="Arial MT"/>
              </a:rPr>
              <a:t> </a:t>
            </a:r>
            <a:r>
              <a:rPr sz="1600" dirty="0">
                <a:solidFill>
                  <a:srgbClr val="323232"/>
                </a:solidFill>
                <a:latin typeface="Arial MT"/>
                <a:cs typeface="Arial MT"/>
              </a:rPr>
              <a:t>dirette</a:t>
            </a:r>
            <a:r>
              <a:rPr sz="1600" spc="105" dirty="0">
                <a:solidFill>
                  <a:srgbClr val="323232"/>
                </a:solidFill>
                <a:latin typeface="Arial MT"/>
                <a:cs typeface="Arial MT"/>
              </a:rPr>
              <a:t> </a:t>
            </a:r>
            <a:r>
              <a:rPr sz="1600" dirty="0">
                <a:solidFill>
                  <a:srgbClr val="323232"/>
                </a:solidFill>
                <a:latin typeface="Arial MT"/>
                <a:cs typeface="Arial MT"/>
              </a:rPr>
              <a:t>alla</a:t>
            </a:r>
            <a:r>
              <a:rPr sz="1600" spc="109" dirty="0">
                <a:solidFill>
                  <a:srgbClr val="323232"/>
                </a:solidFill>
                <a:latin typeface="Arial MT"/>
                <a:cs typeface="Arial MT"/>
              </a:rPr>
              <a:t> </a:t>
            </a:r>
            <a:r>
              <a:rPr sz="1600" dirty="0">
                <a:solidFill>
                  <a:srgbClr val="323232"/>
                </a:solidFill>
                <a:latin typeface="Arial MT"/>
                <a:cs typeface="Arial MT"/>
              </a:rPr>
              <a:t>fornitura</a:t>
            </a:r>
            <a:r>
              <a:rPr sz="1600" spc="101" dirty="0">
                <a:solidFill>
                  <a:srgbClr val="323232"/>
                </a:solidFill>
                <a:latin typeface="Arial MT"/>
                <a:cs typeface="Arial MT"/>
              </a:rPr>
              <a:t> </a:t>
            </a:r>
            <a:r>
              <a:rPr sz="1600" spc="-19" dirty="0">
                <a:solidFill>
                  <a:srgbClr val="323232"/>
                </a:solidFill>
                <a:latin typeface="Arial MT"/>
                <a:cs typeface="Arial MT"/>
              </a:rPr>
              <a:t>di </a:t>
            </a:r>
            <a:r>
              <a:rPr sz="1600" dirty="0">
                <a:solidFill>
                  <a:srgbClr val="323232"/>
                </a:solidFill>
                <a:latin typeface="Arial MT"/>
                <a:cs typeface="Arial MT"/>
              </a:rPr>
              <a:t>beni</a:t>
            </a:r>
            <a:r>
              <a:rPr sz="1600" spc="68" dirty="0">
                <a:solidFill>
                  <a:srgbClr val="323232"/>
                </a:solidFill>
                <a:latin typeface="Arial MT"/>
                <a:cs typeface="Arial MT"/>
              </a:rPr>
              <a:t>  </a:t>
            </a:r>
            <a:r>
              <a:rPr sz="1600" dirty="0">
                <a:solidFill>
                  <a:srgbClr val="323232"/>
                </a:solidFill>
                <a:latin typeface="Arial MT"/>
                <a:cs typeface="Arial MT"/>
              </a:rPr>
              <a:t>o</a:t>
            </a:r>
            <a:r>
              <a:rPr sz="1600" spc="68" dirty="0">
                <a:solidFill>
                  <a:srgbClr val="323232"/>
                </a:solidFill>
                <a:latin typeface="Arial MT"/>
                <a:cs typeface="Arial MT"/>
              </a:rPr>
              <a:t>  </a:t>
            </a:r>
            <a:r>
              <a:rPr sz="1600" dirty="0">
                <a:solidFill>
                  <a:srgbClr val="323232"/>
                </a:solidFill>
                <a:latin typeface="Arial MT"/>
                <a:cs typeface="Arial MT"/>
              </a:rPr>
              <a:t>servizi</a:t>
            </a:r>
            <a:r>
              <a:rPr sz="1600" spc="71" dirty="0">
                <a:solidFill>
                  <a:srgbClr val="323232"/>
                </a:solidFill>
                <a:latin typeface="Arial MT"/>
                <a:cs typeface="Arial MT"/>
              </a:rPr>
              <a:t>  </a:t>
            </a:r>
            <a:r>
              <a:rPr sz="1600" dirty="0">
                <a:solidFill>
                  <a:srgbClr val="323232"/>
                </a:solidFill>
                <a:latin typeface="Arial MT"/>
                <a:cs typeface="Arial MT"/>
              </a:rPr>
              <a:t>mediante</a:t>
            </a:r>
            <a:r>
              <a:rPr sz="1600" spc="68" dirty="0">
                <a:solidFill>
                  <a:srgbClr val="323232"/>
                </a:solidFill>
                <a:latin typeface="Arial MT"/>
                <a:cs typeface="Arial MT"/>
              </a:rPr>
              <a:t>  </a:t>
            </a:r>
            <a:r>
              <a:rPr sz="1600" dirty="0">
                <a:solidFill>
                  <a:srgbClr val="323232"/>
                </a:solidFill>
                <a:latin typeface="Arial MT"/>
                <a:cs typeface="Arial MT"/>
              </a:rPr>
              <a:t>l'utilizzazione</a:t>
            </a:r>
            <a:r>
              <a:rPr sz="1600" spc="71" dirty="0">
                <a:solidFill>
                  <a:srgbClr val="323232"/>
                </a:solidFill>
                <a:latin typeface="Arial MT"/>
                <a:cs typeface="Arial MT"/>
              </a:rPr>
              <a:t>  </a:t>
            </a:r>
            <a:r>
              <a:rPr sz="1600" dirty="0">
                <a:solidFill>
                  <a:srgbClr val="323232"/>
                </a:solidFill>
                <a:latin typeface="Arial MT"/>
                <a:cs typeface="Arial MT"/>
              </a:rPr>
              <a:t>prevalente</a:t>
            </a:r>
            <a:r>
              <a:rPr sz="1600" spc="68" dirty="0">
                <a:solidFill>
                  <a:srgbClr val="323232"/>
                </a:solidFill>
                <a:latin typeface="Arial MT"/>
                <a:cs typeface="Arial MT"/>
              </a:rPr>
              <a:t>  </a:t>
            </a:r>
            <a:r>
              <a:rPr sz="1600" dirty="0">
                <a:solidFill>
                  <a:srgbClr val="323232"/>
                </a:solidFill>
                <a:latin typeface="Arial MT"/>
                <a:cs typeface="Arial MT"/>
              </a:rPr>
              <a:t>di</a:t>
            </a:r>
            <a:r>
              <a:rPr sz="1600" spc="71" dirty="0">
                <a:solidFill>
                  <a:srgbClr val="323232"/>
                </a:solidFill>
                <a:latin typeface="Arial MT"/>
                <a:cs typeface="Arial MT"/>
              </a:rPr>
              <a:t>  </a:t>
            </a:r>
            <a:r>
              <a:rPr sz="1600" dirty="0">
                <a:solidFill>
                  <a:srgbClr val="323232"/>
                </a:solidFill>
                <a:latin typeface="Arial MT"/>
                <a:cs typeface="Arial MT"/>
              </a:rPr>
              <a:t>attrezzature</a:t>
            </a:r>
            <a:r>
              <a:rPr sz="1600" spc="68" dirty="0">
                <a:solidFill>
                  <a:srgbClr val="323232"/>
                </a:solidFill>
                <a:latin typeface="Arial MT"/>
                <a:cs typeface="Arial MT"/>
              </a:rPr>
              <a:t>  </a:t>
            </a:r>
            <a:r>
              <a:rPr sz="1600" dirty="0">
                <a:solidFill>
                  <a:srgbClr val="323232"/>
                </a:solidFill>
                <a:latin typeface="Arial MT"/>
                <a:cs typeface="Arial MT"/>
              </a:rPr>
              <a:t>o</a:t>
            </a:r>
            <a:r>
              <a:rPr sz="1600" spc="68" dirty="0">
                <a:solidFill>
                  <a:srgbClr val="323232"/>
                </a:solidFill>
                <a:latin typeface="Arial MT"/>
                <a:cs typeface="Arial MT"/>
              </a:rPr>
              <a:t>  </a:t>
            </a:r>
            <a:r>
              <a:rPr sz="1600" dirty="0">
                <a:solidFill>
                  <a:srgbClr val="323232"/>
                </a:solidFill>
                <a:latin typeface="Arial MT"/>
                <a:cs typeface="Arial MT"/>
              </a:rPr>
              <a:t>risorse</a:t>
            </a:r>
            <a:r>
              <a:rPr sz="1600" spc="68" dirty="0">
                <a:solidFill>
                  <a:srgbClr val="323232"/>
                </a:solidFill>
                <a:latin typeface="Arial MT"/>
                <a:cs typeface="Arial MT"/>
              </a:rPr>
              <a:t>  </a:t>
            </a:r>
            <a:r>
              <a:rPr sz="1600" spc="-8" dirty="0">
                <a:solidFill>
                  <a:srgbClr val="323232"/>
                </a:solidFill>
                <a:latin typeface="Arial MT"/>
                <a:cs typeface="Arial MT"/>
              </a:rPr>
              <a:t>dell'azienda </a:t>
            </a:r>
            <a:r>
              <a:rPr sz="1600" dirty="0">
                <a:solidFill>
                  <a:srgbClr val="323232"/>
                </a:solidFill>
                <a:latin typeface="Arial MT"/>
                <a:cs typeface="Arial MT"/>
              </a:rPr>
              <a:t>normalmente</a:t>
            </a:r>
            <a:r>
              <a:rPr sz="1600" spc="274" dirty="0">
                <a:solidFill>
                  <a:srgbClr val="323232"/>
                </a:solidFill>
                <a:latin typeface="Arial MT"/>
                <a:cs typeface="Arial MT"/>
              </a:rPr>
              <a:t>  </a:t>
            </a:r>
            <a:r>
              <a:rPr sz="1600" dirty="0">
                <a:solidFill>
                  <a:srgbClr val="323232"/>
                </a:solidFill>
                <a:latin typeface="Arial MT"/>
                <a:cs typeface="Arial MT"/>
              </a:rPr>
              <a:t>impiegate</a:t>
            </a:r>
            <a:r>
              <a:rPr sz="1600" spc="278" dirty="0">
                <a:solidFill>
                  <a:srgbClr val="323232"/>
                </a:solidFill>
                <a:latin typeface="Arial MT"/>
                <a:cs typeface="Arial MT"/>
              </a:rPr>
              <a:t>  </a:t>
            </a:r>
            <a:r>
              <a:rPr sz="1600" dirty="0">
                <a:solidFill>
                  <a:srgbClr val="323232"/>
                </a:solidFill>
                <a:latin typeface="Arial MT"/>
                <a:cs typeface="Arial MT"/>
              </a:rPr>
              <a:t>nell'attività</a:t>
            </a:r>
            <a:r>
              <a:rPr sz="1600" spc="278" dirty="0">
                <a:solidFill>
                  <a:srgbClr val="323232"/>
                </a:solidFill>
                <a:latin typeface="Arial MT"/>
                <a:cs typeface="Arial MT"/>
              </a:rPr>
              <a:t>  </a:t>
            </a:r>
            <a:r>
              <a:rPr sz="1600" dirty="0">
                <a:solidFill>
                  <a:srgbClr val="323232"/>
                </a:solidFill>
                <a:latin typeface="Arial MT"/>
                <a:cs typeface="Arial MT"/>
              </a:rPr>
              <a:t>agricola</a:t>
            </a:r>
            <a:r>
              <a:rPr sz="1600" spc="274" dirty="0">
                <a:solidFill>
                  <a:srgbClr val="323232"/>
                </a:solidFill>
                <a:latin typeface="Arial MT"/>
                <a:cs typeface="Arial MT"/>
              </a:rPr>
              <a:t>  </a:t>
            </a:r>
            <a:r>
              <a:rPr sz="1600" dirty="0">
                <a:solidFill>
                  <a:srgbClr val="323232"/>
                </a:solidFill>
                <a:latin typeface="Arial MT"/>
                <a:cs typeface="Arial MT"/>
              </a:rPr>
              <a:t>esercitata,</a:t>
            </a:r>
            <a:r>
              <a:rPr sz="1600" spc="274" dirty="0">
                <a:solidFill>
                  <a:srgbClr val="323232"/>
                </a:solidFill>
                <a:latin typeface="Arial MT"/>
                <a:cs typeface="Arial MT"/>
              </a:rPr>
              <a:t>  </a:t>
            </a:r>
            <a:r>
              <a:rPr sz="1600" dirty="0">
                <a:solidFill>
                  <a:srgbClr val="323232"/>
                </a:solidFill>
                <a:latin typeface="Arial MT"/>
                <a:cs typeface="Arial MT"/>
              </a:rPr>
              <a:t>ivi</a:t>
            </a:r>
            <a:r>
              <a:rPr sz="1600" spc="278" dirty="0">
                <a:solidFill>
                  <a:srgbClr val="323232"/>
                </a:solidFill>
                <a:latin typeface="Arial MT"/>
                <a:cs typeface="Arial MT"/>
              </a:rPr>
              <a:t>  </a:t>
            </a:r>
            <a:r>
              <a:rPr sz="1600" dirty="0">
                <a:solidFill>
                  <a:srgbClr val="323232"/>
                </a:solidFill>
                <a:latin typeface="Arial MT"/>
                <a:cs typeface="Arial MT"/>
              </a:rPr>
              <a:t>comprese</a:t>
            </a:r>
            <a:r>
              <a:rPr sz="1600" spc="278" dirty="0">
                <a:solidFill>
                  <a:srgbClr val="323232"/>
                </a:solidFill>
                <a:latin typeface="Arial MT"/>
                <a:cs typeface="Arial MT"/>
              </a:rPr>
              <a:t>  </a:t>
            </a:r>
            <a:r>
              <a:rPr sz="1600" dirty="0">
                <a:solidFill>
                  <a:srgbClr val="323232"/>
                </a:solidFill>
                <a:latin typeface="Arial MT"/>
                <a:cs typeface="Arial MT"/>
              </a:rPr>
              <a:t>le</a:t>
            </a:r>
            <a:r>
              <a:rPr sz="1600" spc="278" dirty="0">
                <a:solidFill>
                  <a:srgbClr val="323232"/>
                </a:solidFill>
                <a:latin typeface="Arial MT"/>
                <a:cs typeface="Arial MT"/>
              </a:rPr>
              <a:t>  </a:t>
            </a:r>
            <a:r>
              <a:rPr sz="1600" dirty="0">
                <a:solidFill>
                  <a:srgbClr val="323232"/>
                </a:solidFill>
                <a:latin typeface="Arial MT"/>
                <a:cs typeface="Arial MT"/>
              </a:rPr>
              <a:t>attività</a:t>
            </a:r>
            <a:r>
              <a:rPr sz="1600" spc="278" dirty="0">
                <a:solidFill>
                  <a:srgbClr val="323232"/>
                </a:solidFill>
                <a:latin typeface="Arial MT"/>
                <a:cs typeface="Arial MT"/>
              </a:rPr>
              <a:t>  </a:t>
            </a:r>
            <a:r>
              <a:rPr sz="1600" spc="-19" dirty="0">
                <a:solidFill>
                  <a:srgbClr val="323232"/>
                </a:solidFill>
                <a:latin typeface="Arial MT"/>
                <a:cs typeface="Arial MT"/>
              </a:rPr>
              <a:t>di </a:t>
            </a:r>
            <a:r>
              <a:rPr sz="1600" dirty="0">
                <a:solidFill>
                  <a:srgbClr val="323232"/>
                </a:solidFill>
                <a:latin typeface="Arial MT"/>
                <a:cs typeface="Arial MT"/>
              </a:rPr>
              <a:t>valorizzazione</a:t>
            </a:r>
            <a:r>
              <a:rPr sz="1600" spc="41" dirty="0">
                <a:solidFill>
                  <a:srgbClr val="323232"/>
                </a:solidFill>
                <a:latin typeface="Arial MT"/>
                <a:cs typeface="Arial MT"/>
              </a:rPr>
              <a:t>  </a:t>
            </a:r>
            <a:r>
              <a:rPr sz="1600" dirty="0">
                <a:solidFill>
                  <a:srgbClr val="323232"/>
                </a:solidFill>
                <a:latin typeface="Arial MT"/>
                <a:cs typeface="Arial MT"/>
              </a:rPr>
              <a:t>del</a:t>
            </a:r>
            <a:r>
              <a:rPr sz="1600" spc="41" dirty="0">
                <a:solidFill>
                  <a:srgbClr val="323232"/>
                </a:solidFill>
                <a:latin typeface="Arial MT"/>
                <a:cs typeface="Arial MT"/>
              </a:rPr>
              <a:t>  </a:t>
            </a:r>
            <a:r>
              <a:rPr sz="1600" dirty="0">
                <a:solidFill>
                  <a:srgbClr val="323232"/>
                </a:solidFill>
                <a:latin typeface="Arial MT"/>
                <a:cs typeface="Arial MT"/>
              </a:rPr>
              <a:t>territorio</a:t>
            </a:r>
            <a:r>
              <a:rPr sz="1600" spc="38" dirty="0">
                <a:solidFill>
                  <a:srgbClr val="323232"/>
                </a:solidFill>
                <a:latin typeface="Arial MT"/>
                <a:cs typeface="Arial MT"/>
              </a:rPr>
              <a:t>  </a:t>
            </a:r>
            <a:r>
              <a:rPr sz="1600" dirty="0">
                <a:solidFill>
                  <a:srgbClr val="323232"/>
                </a:solidFill>
                <a:latin typeface="Arial MT"/>
                <a:cs typeface="Arial MT"/>
              </a:rPr>
              <a:t>e</a:t>
            </a:r>
            <a:r>
              <a:rPr sz="1600" spc="41" dirty="0">
                <a:solidFill>
                  <a:srgbClr val="323232"/>
                </a:solidFill>
                <a:latin typeface="Arial MT"/>
                <a:cs typeface="Arial MT"/>
              </a:rPr>
              <a:t>  </a:t>
            </a:r>
            <a:r>
              <a:rPr sz="1600" dirty="0">
                <a:solidFill>
                  <a:srgbClr val="323232"/>
                </a:solidFill>
                <a:latin typeface="Arial MT"/>
                <a:cs typeface="Arial MT"/>
              </a:rPr>
              <a:t>del</a:t>
            </a:r>
            <a:r>
              <a:rPr sz="1600" spc="38" dirty="0">
                <a:solidFill>
                  <a:srgbClr val="323232"/>
                </a:solidFill>
                <a:latin typeface="Arial MT"/>
                <a:cs typeface="Arial MT"/>
              </a:rPr>
              <a:t>  </a:t>
            </a:r>
            <a:r>
              <a:rPr sz="1600" dirty="0">
                <a:solidFill>
                  <a:srgbClr val="323232"/>
                </a:solidFill>
                <a:latin typeface="Arial MT"/>
                <a:cs typeface="Arial MT"/>
              </a:rPr>
              <a:t>patrimonio</a:t>
            </a:r>
            <a:r>
              <a:rPr sz="1600" spc="41" dirty="0">
                <a:solidFill>
                  <a:srgbClr val="323232"/>
                </a:solidFill>
                <a:latin typeface="Arial MT"/>
                <a:cs typeface="Arial MT"/>
              </a:rPr>
              <a:t>  </a:t>
            </a:r>
            <a:r>
              <a:rPr sz="1600" dirty="0">
                <a:solidFill>
                  <a:srgbClr val="323232"/>
                </a:solidFill>
                <a:latin typeface="Arial MT"/>
                <a:cs typeface="Arial MT"/>
              </a:rPr>
              <a:t>rurale</a:t>
            </a:r>
            <a:r>
              <a:rPr sz="1600" spc="38" dirty="0">
                <a:solidFill>
                  <a:srgbClr val="323232"/>
                </a:solidFill>
                <a:latin typeface="Arial MT"/>
                <a:cs typeface="Arial MT"/>
              </a:rPr>
              <a:t>  </a:t>
            </a:r>
            <a:r>
              <a:rPr sz="1600" dirty="0">
                <a:solidFill>
                  <a:srgbClr val="323232"/>
                </a:solidFill>
                <a:latin typeface="Arial MT"/>
                <a:cs typeface="Arial MT"/>
              </a:rPr>
              <a:t>e</a:t>
            </a:r>
            <a:r>
              <a:rPr sz="1600" spc="41" dirty="0">
                <a:solidFill>
                  <a:srgbClr val="323232"/>
                </a:solidFill>
                <a:latin typeface="Arial MT"/>
                <a:cs typeface="Arial MT"/>
              </a:rPr>
              <a:t>  </a:t>
            </a:r>
            <a:r>
              <a:rPr sz="1600" dirty="0">
                <a:solidFill>
                  <a:srgbClr val="323232"/>
                </a:solidFill>
                <a:latin typeface="Arial MT"/>
                <a:cs typeface="Arial MT"/>
              </a:rPr>
              <a:t>forestale,</a:t>
            </a:r>
            <a:r>
              <a:rPr sz="1600" spc="38" dirty="0">
                <a:solidFill>
                  <a:srgbClr val="323232"/>
                </a:solidFill>
                <a:latin typeface="Arial MT"/>
                <a:cs typeface="Arial MT"/>
              </a:rPr>
              <a:t>  </a:t>
            </a:r>
            <a:r>
              <a:rPr sz="1600" dirty="0">
                <a:solidFill>
                  <a:srgbClr val="323232"/>
                </a:solidFill>
                <a:latin typeface="Arial MT"/>
                <a:cs typeface="Arial MT"/>
              </a:rPr>
              <a:t>ovvero</a:t>
            </a:r>
            <a:r>
              <a:rPr sz="1600" spc="41" dirty="0">
                <a:solidFill>
                  <a:srgbClr val="323232"/>
                </a:solidFill>
                <a:latin typeface="Arial MT"/>
                <a:cs typeface="Arial MT"/>
              </a:rPr>
              <a:t>  </a:t>
            </a:r>
            <a:r>
              <a:rPr sz="1600" dirty="0">
                <a:solidFill>
                  <a:srgbClr val="323232"/>
                </a:solidFill>
                <a:latin typeface="Arial MT"/>
                <a:cs typeface="Arial MT"/>
              </a:rPr>
              <a:t>di</a:t>
            </a:r>
            <a:r>
              <a:rPr sz="1600" spc="38" dirty="0">
                <a:solidFill>
                  <a:srgbClr val="323232"/>
                </a:solidFill>
                <a:latin typeface="Arial MT"/>
                <a:cs typeface="Arial MT"/>
              </a:rPr>
              <a:t>  </a:t>
            </a:r>
            <a:r>
              <a:rPr sz="1600" dirty="0">
                <a:solidFill>
                  <a:srgbClr val="323232"/>
                </a:solidFill>
                <a:latin typeface="Arial MT"/>
                <a:cs typeface="Arial MT"/>
              </a:rPr>
              <a:t>ricezione</a:t>
            </a:r>
            <a:r>
              <a:rPr sz="1600" spc="41" dirty="0">
                <a:solidFill>
                  <a:srgbClr val="323232"/>
                </a:solidFill>
                <a:latin typeface="Arial MT"/>
                <a:cs typeface="Arial MT"/>
              </a:rPr>
              <a:t>  </a:t>
            </a:r>
            <a:r>
              <a:rPr sz="1600" spc="-19" dirty="0">
                <a:solidFill>
                  <a:srgbClr val="323232"/>
                </a:solidFill>
                <a:latin typeface="Arial MT"/>
                <a:cs typeface="Arial MT"/>
              </a:rPr>
              <a:t>ed </a:t>
            </a:r>
            <a:r>
              <a:rPr sz="1600" dirty="0">
                <a:solidFill>
                  <a:srgbClr val="323232"/>
                </a:solidFill>
                <a:latin typeface="Arial MT"/>
                <a:cs typeface="Arial MT"/>
              </a:rPr>
              <a:t>ospitalità</a:t>
            </a:r>
            <a:r>
              <a:rPr sz="1600" spc="38" dirty="0">
                <a:solidFill>
                  <a:srgbClr val="323232"/>
                </a:solidFill>
                <a:latin typeface="Arial MT"/>
                <a:cs typeface="Arial MT"/>
              </a:rPr>
              <a:t> </a:t>
            </a:r>
            <a:r>
              <a:rPr sz="1600" dirty="0">
                <a:solidFill>
                  <a:srgbClr val="323232"/>
                </a:solidFill>
                <a:latin typeface="Arial MT"/>
                <a:cs typeface="Arial MT"/>
              </a:rPr>
              <a:t>come</a:t>
            </a:r>
            <a:r>
              <a:rPr sz="1600" spc="41" dirty="0">
                <a:solidFill>
                  <a:srgbClr val="323232"/>
                </a:solidFill>
                <a:latin typeface="Arial MT"/>
                <a:cs typeface="Arial MT"/>
              </a:rPr>
              <a:t> </a:t>
            </a:r>
            <a:r>
              <a:rPr sz="1600" dirty="0">
                <a:solidFill>
                  <a:srgbClr val="323232"/>
                </a:solidFill>
                <a:latin typeface="Arial MT"/>
                <a:cs typeface="Arial MT"/>
              </a:rPr>
              <a:t>definite</a:t>
            </a:r>
            <a:r>
              <a:rPr sz="1600" spc="41" dirty="0">
                <a:solidFill>
                  <a:srgbClr val="323232"/>
                </a:solidFill>
                <a:latin typeface="Arial MT"/>
                <a:cs typeface="Arial MT"/>
              </a:rPr>
              <a:t> </a:t>
            </a:r>
            <a:r>
              <a:rPr sz="1600" dirty="0">
                <a:solidFill>
                  <a:srgbClr val="323232"/>
                </a:solidFill>
                <a:latin typeface="Arial MT"/>
                <a:cs typeface="Arial MT"/>
              </a:rPr>
              <a:t>dalla</a:t>
            </a:r>
            <a:r>
              <a:rPr sz="1600" spc="38" dirty="0">
                <a:solidFill>
                  <a:srgbClr val="323232"/>
                </a:solidFill>
                <a:latin typeface="Arial MT"/>
                <a:cs typeface="Arial MT"/>
              </a:rPr>
              <a:t> </a:t>
            </a:r>
            <a:r>
              <a:rPr sz="1600" spc="-8" dirty="0">
                <a:solidFill>
                  <a:srgbClr val="323232"/>
                </a:solidFill>
                <a:latin typeface="Arial MT"/>
                <a:cs typeface="Arial MT"/>
              </a:rPr>
              <a:t>legge.</a:t>
            </a:r>
            <a:endParaRPr sz="1600" dirty="0">
              <a:latin typeface="Arial MT"/>
              <a:cs typeface="Arial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89491" y="437199"/>
            <a:ext cx="3669030" cy="756761"/>
            <a:chOff x="545591" y="198120"/>
            <a:chExt cx="4892040" cy="1009015"/>
          </a:xfrm>
        </p:grpSpPr>
        <p:pic>
          <p:nvPicPr>
            <p:cNvPr id="3" name="object 3"/>
            <p:cNvPicPr/>
            <p:nvPr/>
          </p:nvPicPr>
          <p:blipFill>
            <a:blip r:embed="rId2" cstate="print"/>
            <a:stretch>
              <a:fillRect/>
            </a:stretch>
          </p:blipFill>
          <p:spPr>
            <a:xfrm>
              <a:off x="545591" y="198120"/>
              <a:ext cx="1106424" cy="1008888"/>
            </a:xfrm>
            <a:prstGeom prst="rect">
              <a:avLst/>
            </a:prstGeom>
          </p:spPr>
        </p:pic>
        <p:pic>
          <p:nvPicPr>
            <p:cNvPr id="4" name="object 4"/>
            <p:cNvPicPr/>
            <p:nvPr/>
          </p:nvPicPr>
          <p:blipFill>
            <a:blip r:embed="rId3" cstate="print"/>
            <a:stretch>
              <a:fillRect/>
            </a:stretch>
          </p:blipFill>
          <p:spPr>
            <a:xfrm>
              <a:off x="1179575" y="198120"/>
              <a:ext cx="2478024" cy="1008888"/>
            </a:xfrm>
            <a:prstGeom prst="rect">
              <a:avLst/>
            </a:prstGeom>
          </p:spPr>
        </p:pic>
        <p:pic>
          <p:nvPicPr>
            <p:cNvPr id="5" name="object 5"/>
            <p:cNvPicPr/>
            <p:nvPr/>
          </p:nvPicPr>
          <p:blipFill>
            <a:blip r:embed="rId4" cstate="print"/>
            <a:stretch>
              <a:fillRect/>
            </a:stretch>
          </p:blipFill>
          <p:spPr>
            <a:xfrm>
              <a:off x="3185159" y="198120"/>
              <a:ext cx="2252472" cy="1008888"/>
            </a:xfrm>
            <a:prstGeom prst="rect">
              <a:avLst/>
            </a:prstGeom>
          </p:spPr>
        </p:pic>
      </p:grpSp>
      <p:sp>
        <p:nvSpPr>
          <p:cNvPr id="7" name="object 7"/>
          <p:cNvSpPr txBox="1"/>
          <p:nvPr/>
        </p:nvSpPr>
        <p:spPr>
          <a:xfrm>
            <a:off x="5317033" y="2124075"/>
            <a:ext cx="2668905" cy="194284"/>
          </a:xfrm>
          <a:prstGeom prst="rect">
            <a:avLst/>
          </a:prstGeom>
        </p:spPr>
        <p:txBody>
          <a:bodyPr vert="horz" wrap="square" lIns="0" tIns="9525" rIns="0" bIns="0" rtlCol="0">
            <a:spAutoFit/>
          </a:bodyPr>
          <a:lstStyle/>
          <a:p>
            <a:pPr marL="9525">
              <a:lnSpc>
                <a:spcPct val="100000"/>
              </a:lnSpc>
              <a:spcBef>
                <a:spcPts val="75"/>
              </a:spcBef>
              <a:tabLst>
                <a:tab pos="945356" algn="l"/>
                <a:tab pos="1178243" algn="l"/>
                <a:tab pos="1635443" algn="l"/>
                <a:tab pos="2074069" algn="l"/>
              </a:tabLst>
            </a:pPr>
            <a:r>
              <a:rPr sz="1200" spc="-8" dirty="0">
                <a:solidFill>
                  <a:srgbClr val="323232"/>
                </a:solidFill>
                <a:latin typeface="Arial MT"/>
                <a:cs typeface="Arial MT"/>
              </a:rPr>
              <a:t>Ovviamente</a:t>
            </a:r>
            <a:r>
              <a:rPr sz="1200" dirty="0">
                <a:solidFill>
                  <a:srgbClr val="323232"/>
                </a:solidFill>
                <a:latin typeface="Arial MT"/>
                <a:cs typeface="Arial MT"/>
              </a:rPr>
              <a:t>	</a:t>
            </a:r>
            <a:r>
              <a:rPr sz="1200" spc="-19" dirty="0">
                <a:solidFill>
                  <a:srgbClr val="323232"/>
                </a:solidFill>
                <a:latin typeface="Arial MT"/>
                <a:cs typeface="Arial MT"/>
              </a:rPr>
              <a:t>al</a:t>
            </a:r>
            <a:r>
              <a:rPr sz="1200" dirty="0">
                <a:solidFill>
                  <a:srgbClr val="323232"/>
                </a:solidFill>
                <a:latin typeface="Arial MT"/>
                <a:cs typeface="Arial MT"/>
              </a:rPr>
              <a:t>	</a:t>
            </a:r>
            <a:r>
              <a:rPr sz="1200" spc="-15" dirty="0">
                <a:solidFill>
                  <a:srgbClr val="323232"/>
                </a:solidFill>
                <a:latin typeface="Arial MT"/>
                <a:cs typeface="Arial MT"/>
              </a:rPr>
              <a:t>netto</a:t>
            </a:r>
            <a:r>
              <a:rPr sz="1200" dirty="0">
                <a:solidFill>
                  <a:srgbClr val="323232"/>
                </a:solidFill>
                <a:latin typeface="Arial MT"/>
                <a:cs typeface="Arial MT"/>
              </a:rPr>
              <a:t>	</a:t>
            </a:r>
            <a:r>
              <a:rPr sz="1200" spc="-15" dirty="0">
                <a:solidFill>
                  <a:srgbClr val="323232"/>
                </a:solidFill>
                <a:latin typeface="Arial MT"/>
                <a:cs typeface="Arial MT"/>
              </a:rPr>
              <a:t>delle</a:t>
            </a:r>
            <a:r>
              <a:rPr sz="1200" dirty="0">
                <a:solidFill>
                  <a:srgbClr val="323232"/>
                </a:solidFill>
                <a:latin typeface="Arial MT"/>
                <a:cs typeface="Arial MT"/>
              </a:rPr>
              <a:t>	</a:t>
            </a:r>
            <a:r>
              <a:rPr sz="1200" spc="-8" dirty="0">
                <a:solidFill>
                  <a:srgbClr val="323232"/>
                </a:solidFill>
                <a:latin typeface="Arial MT"/>
                <a:cs typeface="Arial MT"/>
              </a:rPr>
              <a:t>rettifiche</a:t>
            </a:r>
            <a:endParaRPr sz="1200">
              <a:latin typeface="Arial MT"/>
              <a:cs typeface="Arial MT"/>
            </a:endParaRPr>
          </a:p>
        </p:txBody>
      </p:sp>
      <p:sp>
        <p:nvSpPr>
          <p:cNvPr id="8" name="object 8"/>
          <p:cNvSpPr txBox="1"/>
          <p:nvPr/>
        </p:nvSpPr>
        <p:spPr>
          <a:xfrm>
            <a:off x="476047" y="1725167"/>
            <a:ext cx="4731068" cy="786754"/>
          </a:xfrm>
          <a:prstGeom prst="rect">
            <a:avLst/>
          </a:prstGeom>
        </p:spPr>
        <p:txBody>
          <a:bodyPr vert="horz" wrap="square" lIns="0" tIns="9525" rIns="0" bIns="0" rtlCol="0">
            <a:spAutoFit/>
          </a:bodyPr>
          <a:lstStyle/>
          <a:p>
            <a:pPr marL="9525">
              <a:lnSpc>
                <a:spcPct val="100000"/>
              </a:lnSpc>
              <a:spcBef>
                <a:spcPts val="75"/>
              </a:spcBef>
            </a:pPr>
            <a:r>
              <a:rPr sz="1425" dirty="0">
                <a:solidFill>
                  <a:srgbClr val="323232"/>
                </a:solidFill>
                <a:latin typeface="Arial MT"/>
                <a:cs typeface="Arial MT"/>
              </a:rPr>
              <a:t>Art.</a:t>
            </a:r>
            <a:r>
              <a:rPr sz="1425" spc="11" dirty="0">
                <a:solidFill>
                  <a:srgbClr val="323232"/>
                </a:solidFill>
                <a:latin typeface="Arial MT"/>
                <a:cs typeface="Arial MT"/>
              </a:rPr>
              <a:t> </a:t>
            </a:r>
            <a:r>
              <a:rPr sz="1425" dirty="0">
                <a:solidFill>
                  <a:srgbClr val="323232"/>
                </a:solidFill>
                <a:latin typeface="Arial MT"/>
                <a:cs typeface="Arial MT"/>
              </a:rPr>
              <a:t>2,</a:t>
            </a:r>
            <a:r>
              <a:rPr sz="1425" spc="15" dirty="0">
                <a:solidFill>
                  <a:srgbClr val="323232"/>
                </a:solidFill>
                <a:latin typeface="Arial MT"/>
                <a:cs typeface="Arial MT"/>
              </a:rPr>
              <a:t> </a:t>
            </a:r>
            <a:r>
              <a:rPr sz="1425" dirty="0">
                <a:solidFill>
                  <a:srgbClr val="323232"/>
                </a:solidFill>
                <a:latin typeface="Arial MT"/>
                <a:cs typeface="Arial MT"/>
              </a:rPr>
              <a:t>1</a:t>
            </a:r>
            <a:r>
              <a:rPr sz="1425" dirty="0">
                <a:solidFill>
                  <a:srgbClr val="323232"/>
                </a:solidFill>
                <a:latin typeface="Georgia"/>
                <a:cs typeface="Georgia"/>
              </a:rPr>
              <a:t>°</a:t>
            </a:r>
            <a:r>
              <a:rPr sz="1425" spc="71" dirty="0">
                <a:solidFill>
                  <a:srgbClr val="323232"/>
                </a:solidFill>
                <a:latin typeface="Georgia"/>
                <a:cs typeface="Georgia"/>
              </a:rPr>
              <a:t> </a:t>
            </a:r>
            <a:r>
              <a:rPr sz="1425" dirty="0">
                <a:solidFill>
                  <a:srgbClr val="323232"/>
                </a:solidFill>
                <a:latin typeface="Arial MT"/>
                <a:cs typeface="Arial MT"/>
              </a:rPr>
              <a:t>co.,</a:t>
            </a:r>
            <a:r>
              <a:rPr sz="1425" spc="15" dirty="0">
                <a:solidFill>
                  <a:srgbClr val="323232"/>
                </a:solidFill>
                <a:latin typeface="Arial MT"/>
                <a:cs typeface="Arial MT"/>
              </a:rPr>
              <a:t> </a:t>
            </a:r>
            <a:r>
              <a:rPr sz="1425" dirty="0">
                <a:solidFill>
                  <a:srgbClr val="323232"/>
                </a:solidFill>
                <a:latin typeface="Arial MT"/>
                <a:cs typeface="Arial MT"/>
              </a:rPr>
              <a:t>lett.</a:t>
            </a:r>
            <a:r>
              <a:rPr sz="1425" spc="15" dirty="0">
                <a:solidFill>
                  <a:srgbClr val="323232"/>
                </a:solidFill>
                <a:latin typeface="Arial MT"/>
                <a:cs typeface="Arial MT"/>
              </a:rPr>
              <a:t> </a:t>
            </a:r>
            <a:r>
              <a:rPr sz="1425" dirty="0">
                <a:solidFill>
                  <a:srgbClr val="323232"/>
                </a:solidFill>
                <a:latin typeface="Arial MT"/>
                <a:cs typeface="Arial MT"/>
              </a:rPr>
              <a:t>c),</a:t>
            </a:r>
            <a:r>
              <a:rPr sz="1425" spc="11" dirty="0">
                <a:solidFill>
                  <a:srgbClr val="323232"/>
                </a:solidFill>
                <a:latin typeface="Arial MT"/>
                <a:cs typeface="Arial MT"/>
              </a:rPr>
              <a:t> </a:t>
            </a:r>
            <a:r>
              <a:rPr sz="1425" dirty="0">
                <a:solidFill>
                  <a:srgbClr val="323232"/>
                </a:solidFill>
                <a:latin typeface="Arial MT"/>
                <a:cs typeface="Arial MT"/>
              </a:rPr>
              <a:t>CCII</a:t>
            </a:r>
            <a:r>
              <a:rPr sz="1425" spc="15" dirty="0">
                <a:solidFill>
                  <a:srgbClr val="323232"/>
                </a:solidFill>
                <a:latin typeface="Arial MT"/>
                <a:cs typeface="Arial MT"/>
              </a:rPr>
              <a:t> </a:t>
            </a:r>
            <a:r>
              <a:rPr sz="1425" dirty="0">
                <a:solidFill>
                  <a:srgbClr val="323232"/>
                </a:solidFill>
                <a:latin typeface="Arial MT"/>
                <a:cs typeface="Arial MT"/>
              </a:rPr>
              <a:t>(dimensione</a:t>
            </a:r>
            <a:r>
              <a:rPr sz="1425" spc="23" dirty="0">
                <a:solidFill>
                  <a:srgbClr val="323232"/>
                </a:solidFill>
                <a:latin typeface="Arial MT"/>
                <a:cs typeface="Arial MT"/>
              </a:rPr>
              <a:t> </a:t>
            </a:r>
            <a:r>
              <a:rPr sz="1425" spc="-8" dirty="0">
                <a:solidFill>
                  <a:srgbClr val="323232"/>
                </a:solidFill>
                <a:latin typeface="Arial MT"/>
                <a:cs typeface="Arial MT"/>
              </a:rPr>
              <a:t>dell’attività)</a:t>
            </a:r>
            <a:endParaRPr sz="1425" dirty="0">
              <a:latin typeface="Arial MT"/>
              <a:cs typeface="Arial MT"/>
            </a:endParaRPr>
          </a:p>
          <a:p>
            <a:pPr marL="145733" indent="-136208">
              <a:lnSpc>
                <a:spcPct val="100000"/>
              </a:lnSpc>
              <a:spcBef>
                <a:spcPts val="1204"/>
              </a:spcBef>
              <a:buClr>
                <a:srgbClr val="297D53"/>
              </a:buClr>
              <a:buSzPct val="78947"/>
              <a:buChar char="•"/>
              <a:tabLst>
                <a:tab pos="145733" algn="l"/>
                <a:tab pos="437674" algn="l"/>
                <a:tab pos="1004411" algn="l"/>
                <a:tab pos="1232059" algn="l"/>
                <a:tab pos="1746885" algn="l"/>
                <a:tab pos="2537936" algn="l"/>
                <a:tab pos="2973228" algn="l"/>
                <a:tab pos="3704749" algn="l"/>
                <a:tab pos="4620578" algn="l"/>
              </a:tabLst>
            </a:pPr>
            <a:r>
              <a:rPr sz="1425" spc="-19" dirty="0">
                <a:solidFill>
                  <a:srgbClr val="323232"/>
                </a:solidFill>
                <a:latin typeface="Arial MT"/>
                <a:cs typeface="Arial MT"/>
              </a:rPr>
              <a:t>a)</a:t>
            </a:r>
            <a:r>
              <a:rPr sz="1425" dirty="0">
                <a:solidFill>
                  <a:srgbClr val="323232"/>
                </a:solidFill>
                <a:latin typeface="Arial MT"/>
                <a:cs typeface="Arial MT"/>
              </a:rPr>
              <a:t>	</a:t>
            </a:r>
            <a:r>
              <a:rPr sz="1425" spc="-8" dirty="0">
                <a:solidFill>
                  <a:srgbClr val="323232"/>
                </a:solidFill>
                <a:latin typeface="Arial MT"/>
                <a:cs typeface="Arial MT"/>
              </a:rPr>
              <a:t>attivo</a:t>
            </a:r>
            <a:r>
              <a:rPr sz="1425" dirty="0">
                <a:solidFill>
                  <a:srgbClr val="323232"/>
                </a:solidFill>
                <a:latin typeface="Arial MT"/>
                <a:cs typeface="Arial MT"/>
              </a:rPr>
              <a:t>	</a:t>
            </a:r>
            <a:r>
              <a:rPr sz="1425" spc="-38" dirty="0">
                <a:solidFill>
                  <a:srgbClr val="323232"/>
                </a:solidFill>
                <a:latin typeface="Arial MT"/>
                <a:cs typeface="Arial MT"/>
              </a:rPr>
              <a:t>≤</a:t>
            </a:r>
            <a:r>
              <a:rPr sz="1425" dirty="0">
                <a:solidFill>
                  <a:srgbClr val="323232"/>
                </a:solidFill>
                <a:latin typeface="Arial MT"/>
                <a:cs typeface="Arial MT"/>
              </a:rPr>
              <a:t>	</a:t>
            </a:r>
            <a:r>
              <a:rPr sz="1425" spc="-15" dirty="0">
                <a:solidFill>
                  <a:srgbClr val="323232"/>
                </a:solidFill>
                <a:latin typeface="Arial MT"/>
                <a:cs typeface="Arial MT"/>
              </a:rPr>
              <a:t>Euro</a:t>
            </a:r>
            <a:r>
              <a:rPr sz="1425" dirty="0">
                <a:solidFill>
                  <a:srgbClr val="323232"/>
                </a:solidFill>
                <a:latin typeface="Arial MT"/>
                <a:cs typeface="Arial MT"/>
              </a:rPr>
              <a:t>	</a:t>
            </a:r>
            <a:r>
              <a:rPr sz="1425" spc="-8" dirty="0">
                <a:solidFill>
                  <a:srgbClr val="323232"/>
                </a:solidFill>
                <a:latin typeface="Arial MT"/>
                <a:cs typeface="Arial MT"/>
              </a:rPr>
              <a:t>300.000</a:t>
            </a:r>
            <a:r>
              <a:rPr sz="1425" dirty="0">
                <a:solidFill>
                  <a:srgbClr val="323232"/>
                </a:solidFill>
                <a:latin typeface="Arial MT"/>
                <a:cs typeface="Arial MT"/>
              </a:rPr>
              <a:t>	</a:t>
            </a:r>
            <a:r>
              <a:rPr sz="1425" spc="-15" dirty="0">
                <a:solidFill>
                  <a:srgbClr val="323232"/>
                </a:solidFill>
                <a:latin typeface="Arial MT"/>
                <a:cs typeface="Arial MT"/>
              </a:rPr>
              <a:t>(nel</a:t>
            </a:r>
            <a:r>
              <a:rPr sz="1425" dirty="0">
                <a:solidFill>
                  <a:srgbClr val="323232"/>
                </a:solidFill>
                <a:latin typeface="Arial MT"/>
                <a:cs typeface="Arial MT"/>
              </a:rPr>
              <a:t>	</a:t>
            </a:r>
            <a:r>
              <a:rPr sz="1425" spc="-8" dirty="0">
                <a:solidFill>
                  <a:srgbClr val="323232"/>
                </a:solidFill>
                <a:latin typeface="Arial MT"/>
                <a:cs typeface="Arial MT"/>
              </a:rPr>
              <a:t>triennio</a:t>
            </a:r>
            <a:r>
              <a:rPr sz="1425" dirty="0">
                <a:solidFill>
                  <a:srgbClr val="323232"/>
                </a:solidFill>
                <a:latin typeface="Arial MT"/>
                <a:cs typeface="Arial MT"/>
              </a:rPr>
              <a:t>	</a:t>
            </a:r>
            <a:r>
              <a:rPr sz="1425" spc="-8" dirty="0">
                <a:solidFill>
                  <a:srgbClr val="323232"/>
                </a:solidFill>
                <a:latin typeface="Arial MT"/>
                <a:cs typeface="Arial MT"/>
              </a:rPr>
              <a:t>anteriore)</a:t>
            </a:r>
            <a:r>
              <a:rPr sz="1425" dirty="0">
                <a:solidFill>
                  <a:srgbClr val="323232"/>
                </a:solidFill>
                <a:latin typeface="Arial MT"/>
                <a:cs typeface="Arial MT"/>
              </a:rPr>
              <a:t>	</a:t>
            </a:r>
            <a:r>
              <a:rPr sz="1425" spc="-38" dirty="0">
                <a:solidFill>
                  <a:srgbClr val="323232"/>
                </a:solidFill>
                <a:latin typeface="Arial MT"/>
                <a:cs typeface="Arial MT"/>
              </a:rPr>
              <a:t>–</a:t>
            </a:r>
            <a:endParaRPr sz="1425" dirty="0">
              <a:latin typeface="Arial MT"/>
              <a:cs typeface="Arial MT"/>
            </a:endParaRPr>
          </a:p>
          <a:p>
            <a:pPr marL="146209">
              <a:lnSpc>
                <a:spcPct val="100000"/>
              </a:lnSpc>
              <a:spcBef>
                <a:spcPts val="11"/>
              </a:spcBef>
            </a:pPr>
            <a:r>
              <a:rPr sz="1200" dirty="0">
                <a:solidFill>
                  <a:srgbClr val="323232"/>
                </a:solidFill>
                <a:latin typeface="Arial MT"/>
                <a:cs typeface="Arial MT"/>
              </a:rPr>
              <a:t>(ammortamenti,</a:t>
            </a:r>
            <a:r>
              <a:rPr sz="1200" spc="19" dirty="0">
                <a:solidFill>
                  <a:srgbClr val="323232"/>
                </a:solidFill>
                <a:latin typeface="Arial MT"/>
                <a:cs typeface="Arial MT"/>
              </a:rPr>
              <a:t> </a:t>
            </a:r>
            <a:r>
              <a:rPr sz="1200" spc="-8" dirty="0">
                <a:solidFill>
                  <a:srgbClr val="323232"/>
                </a:solidFill>
                <a:latin typeface="Arial MT"/>
                <a:cs typeface="Arial MT"/>
              </a:rPr>
              <a:t>svalutazioni)</a:t>
            </a:r>
            <a:endParaRPr sz="1200" dirty="0">
              <a:latin typeface="Arial MT"/>
              <a:cs typeface="Arial MT"/>
            </a:endParaRPr>
          </a:p>
        </p:txBody>
      </p:sp>
      <p:sp>
        <p:nvSpPr>
          <p:cNvPr id="9" name="object 9"/>
          <p:cNvSpPr txBox="1"/>
          <p:nvPr/>
        </p:nvSpPr>
        <p:spPr>
          <a:xfrm>
            <a:off x="476047" y="2648712"/>
            <a:ext cx="7510463" cy="2727734"/>
          </a:xfrm>
          <a:prstGeom prst="rect">
            <a:avLst/>
          </a:prstGeom>
        </p:spPr>
        <p:txBody>
          <a:bodyPr vert="horz" wrap="square" lIns="0" tIns="7620" rIns="0" bIns="0" rtlCol="0">
            <a:spAutoFit/>
          </a:bodyPr>
          <a:lstStyle/>
          <a:p>
            <a:pPr marL="145256" marR="3810" indent="-136208">
              <a:lnSpc>
                <a:spcPct val="100899"/>
              </a:lnSpc>
              <a:spcBef>
                <a:spcPts val="60"/>
              </a:spcBef>
              <a:buClr>
                <a:srgbClr val="297D53"/>
              </a:buClr>
              <a:buSzPct val="78947"/>
              <a:buChar char="•"/>
              <a:tabLst>
                <a:tab pos="146209" algn="l"/>
              </a:tabLst>
            </a:pPr>
            <a:r>
              <a:rPr sz="1425" dirty="0">
                <a:solidFill>
                  <a:srgbClr val="323232"/>
                </a:solidFill>
                <a:latin typeface="Arial MT"/>
                <a:cs typeface="Arial MT"/>
              </a:rPr>
              <a:t>b)</a:t>
            </a:r>
            <a:r>
              <a:rPr sz="1425" spc="94" dirty="0">
                <a:solidFill>
                  <a:srgbClr val="323232"/>
                </a:solidFill>
                <a:latin typeface="Arial MT"/>
                <a:cs typeface="Arial MT"/>
              </a:rPr>
              <a:t> </a:t>
            </a:r>
            <a:r>
              <a:rPr sz="1425" dirty="0">
                <a:solidFill>
                  <a:srgbClr val="323232"/>
                </a:solidFill>
                <a:latin typeface="Arial MT"/>
                <a:cs typeface="Arial MT"/>
              </a:rPr>
              <a:t>ricavi</a:t>
            </a:r>
            <a:r>
              <a:rPr sz="1425" spc="94" dirty="0">
                <a:solidFill>
                  <a:srgbClr val="323232"/>
                </a:solidFill>
                <a:latin typeface="Arial MT"/>
                <a:cs typeface="Arial MT"/>
              </a:rPr>
              <a:t> </a:t>
            </a:r>
            <a:r>
              <a:rPr sz="1425" dirty="0">
                <a:solidFill>
                  <a:srgbClr val="323232"/>
                </a:solidFill>
                <a:latin typeface="Arial MT"/>
                <a:cs typeface="Arial MT"/>
              </a:rPr>
              <a:t>≤</a:t>
            </a:r>
            <a:r>
              <a:rPr sz="1425" spc="86" dirty="0">
                <a:solidFill>
                  <a:srgbClr val="323232"/>
                </a:solidFill>
                <a:latin typeface="Arial MT"/>
                <a:cs typeface="Arial MT"/>
              </a:rPr>
              <a:t> </a:t>
            </a:r>
            <a:r>
              <a:rPr sz="1425" dirty="0">
                <a:solidFill>
                  <a:srgbClr val="323232"/>
                </a:solidFill>
                <a:latin typeface="Arial MT"/>
                <a:cs typeface="Arial MT"/>
              </a:rPr>
              <a:t>Euro</a:t>
            </a:r>
            <a:r>
              <a:rPr sz="1425" spc="98" dirty="0">
                <a:solidFill>
                  <a:srgbClr val="323232"/>
                </a:solidFill>
                <a:latin typeface="Arial MT"/>
                <a:cs typeface="Arial MT"/>
              </a:rPr>
              <a:t> </a:t>
            </a:r>
            <a:r>
              <a:rPr sz="1425" dirty="0">
                <a:solidFill>
                  <a:srgbClr val="323232"/>
                </a:solidFill>
                <a:latin typeface="Arial MT"/>
                <a:cs typeface="Arial MT"/>
              </a:rPr>
              <a:t>200.000</a:t>
            </a:r>
            <a:r>
              <a:rPr sz="1425" spc="94" dirty="0">
                <a:solidFill>
                  <a:srgbClr val="323232"/>
                </a:solidFill>
                <a:latin typeface="Arial MT"/>
                <a:cs typeface="Arial MT"/>
              </a:rPr>
              <a:t> </a:t>
            </a:r>
            <a:r>
              <a:rPr sz="1425" dirty="0">
                <a:solidFill>
                  <a:srgbClr val="323232"/>
                </a:solidFill>
                <a:latin typeface="Arial MT"/>
                <a:cs typeface="Arial MT"/>
              </a:rPr>
              <a:t>(nel</a:t>
            </a:r>
            <a:r>
              <a:rPr sz="1425" spc="94" dirty="0">
                <a:solidFill>
                  <a:srgbClr val="323232"/>
                </a:solidFill>
                <a:latin typeface="Arial MT"/>
                <a:cs typeface="Arial MT"/>
              </a:rPr>
              <a:t> </a:t>
            </a:r>
            <a:r>
              <a:rPr sz="1425" dirty="0">
                <a:solidFill>
                  <a:srgbClr val="323232"/>
                </a:solidFill>
                <a:latin typeface="Arial MT"/>
                <a:cs typeface="Arial MT"/>
              </a:rPr>
              <a:t>triennio</a:t>
            </a:r>
            <a:r>
              <a:rPr sz="1425" spc="101" dirty="0">
                <a:solidFill>
                  <a:srgbClr val="323232"/>
                </a:solidFill>
                <a:latin typeface="Arial MT"/>
                <a:cs typeface="Arial MT"/>
              </a:rPr>
              <a:t> </a:t>
            </a:r>
            <a:r>
              <a:rPr sz="1425" dirty="0">
                <a:solidFill>
                  <a:srgbClr val="323232"/>
                </a:solidFill>
                <a:latin typeface="Arial MT"/>
                <a:cs typeface="Arial MT"/>
              </a:rPr>
              <a:t>anteriore)</a:t>
            </a:r>
            <a:r>
              <a:rPr sz="1425" spc="94" dirty="0">
                <a:solidFill>
                  <a:srgbClr val="323232"/>
                </a:solidFill>
                <a:latin typeface="Arial MT"/>
                <a:cs typeface="Arial MT"/>
              </a:rPr>
              <a:t> </a:t>
            </a:r>
            <a:r>
              <a:rPr sz="1425" dirty="0">
                <a:solidFill>
                  <a:srgbClr val="323232"/>
                </a:solidFill>
                <a:latin typeface="Arial MT"/>
                <a:cs typeface="Arial MT"/>
              </a:rPr>
              <a:t>-</a:t>
            </a:r>
            <a:r>
              <a:rPr sz="1425" spc="98" dirty="0">
                <a:solidFill>
                  <a:srgbClr val="323232"/>
                </a:solidFill>
                <a:latin typeface="Arial MT"/>
                <a:cs typeface="Arial MT"/>
              </a:rPr>
              <a:t> </a:t>
            </a:r>
            <a:r>
              <a:rPr sz="1050" dirty="0">
                <a:solidFill>
                  <a:srgbClr val="323232"/>
                </a:solidFill>
                <a:latin typeface="Arial MT"/>
                <a:cs typeface="Arial MT"/>
              </a:rPr>
              <a:t>Da</a:t>
            </a:r>
            <a:r>
              <a:rPr sz="1050" spc="11" dirty="0">
                <a:solidFill>
                  <a:srgbClr val="323232"/>
                </a:solidFill>
                <a:latin typeface="Arial MT"/>
                <a:cs typeface="Arial MT"/>
              </a:rPr>
              <a:t> </a:t>
            </a:r>
            <a:r>
              <a:rPr sz="1050" dirty="0">
                <a:solidFill>
                  <a:srgbClr val="323232"/>
                </a:solidFill>
                <a:latin typeface="Arial MT"/>
                <a:cs typeface="Arial MT"/>
              </a:rPr>
              <a:t>intendersi</a:t>
            </a:r>
            <a:r>
              <a:rPr sz="1050" spc="15" dirty="0">
                <a:solidFill>
                  <a:srgbClr val="323232"/>
                </a:solidFill>
                <a:latin typeface="Arial MT"/>
                <a:cs typeface="Arial MT"/>
              </a:rPr>
              <a:t> </a:t>
            </a:r>
            <a:r>
              <a:rPr sz="1050" dirty="0">
                <a:solidFill>
                  <a:srgbClr val="323232"/>
                </a:solidFill>
                <a:latin typeface="Arial MT"/>
                <a:cs typeface="Arial MT"/>
              </a:rPr>
              <a:t>rif.</a:t>
            </a:r>
            <a:r>
              <a:rPr sz="1050" spc="15" dirty="0">
                <a:solidFill>
                  <a:srgbClr val="323232"/>
                </a:solidFill>
                <a:latin typeface="Arial MT"/>
                <a:cs typeface="Arial MT"/>
              </a:rPr>
              <a:t> </a:t>
            </a:r>
            <a:r>
              <a:rPr sz="1050" dirty="0">
                <a:solidFill>
                  <a:srgbClr val="323232"/>
                </a:solidFill>
                <a:latin typeface="Arial MT"/>
                <a:cs typeface="Arial MT"/>
              </a:rPr>
              <a:t>alle</a:t>
            </a:r>
            <a:r>
              <a:rPr sz="1050" spc="11" dirty="0">
                <a:solidFill>
                  <a:srgbClr val="323232"/>
                </a:solidFill>
                <a:latin typeface="Arial MT"/>
                <a:cs typeface="Arial MT"/>
              </a:rPr>
              <a:t> </a:t>
            </a:r>
            <a:r>
              <a:rPr sz="1050" dirty="0">
                <a:solidFill>
                  <a:srgbClr val="323232"/>
                </a:solidFill>
                <a:latin typeface="Arial MT"/>
                <a:cs typeface="Arial MT"/>
              </a:rPr>
              <a:t>voci</a:t>
            </a:r>
            <a:r>
              <a:rPr sz="1050" spc="19" dirty="0">
                <a:solidFill>
                  <a:srgbClr val="323232"/>
                </a:solidFill>
                <a:latin typeface="Arial MT"/>
                <a:cs typeface="Arial MT"/>
              </a:rPr>
              <a:t> </a:t>
            </a:r>
            <a:r>
              <a:rPr sz="1050" dirty="0">
                <a:solidFill>
                  <a:srgbClr val="323232"/>
                </a:solidFill>
                <a:latin typeface="Arial MT"/>
                <a:cs typeface="Arial MT"/>
              </a:rPr>
              <a:t>di</a:t>
            </a:r>
            <a:r>
              <a:rPr sz="1050" spc="15" dirty="0">
                <a:solidFill>
                  <a:srgbClr val="323232"/>
                </a:solidFill>
                <a:latin typeface="Arial MT"/>
                <a:cs typeface="Arial MT"/>
              </a:rPr>
              <a:t> </a:t>
            </a:r>
            <a:r>
              <a:rPr sz="1050" dirty="0">
                <a:solidFill>
                  <a:srgbClr val="323232"/>
                </a:solidFill>
                <a:latin typeface="Arial MT"/>
                <a:cs typeface="Arial MT"/>
              </a:rPr>
              <a:t>cui</a:t>
            </a:r>
            <a:r>
              <a:rPr sz="1050" spc="19" dirty="0">
                <a:solidFill>
                  <a:srgbClr val="323232"/>
                </a:solidFill>
                <a:latin typeface="Arial MT"/>
                <a:cs typeface="Arial MT"/>
              </a:rPr>
              <a:t> </a:t>
            </a:r>
            <a:r>
              <a:rPr sz="1050" dirty="0">
                <a:solidFill>
                  <a:srgbClr val="323232"/>
                </a:solidFill>
                <a:latin typeface="Arial MT"/>
                <a:cs typeface="Arial MT"/>
              </a:rPr>
              <a:t>all’art.</a:t>
            </a:r>
            <a:r>
              <a:rPr sz="1050" spc="11" dirty="0">
                <a:solidFill>
                  <a:srgbClr val="323232"/>
                </a:solidFill>
                <a:latin typeface="Arial MT"/>
                <a:cs typeface="Arial MT"/>
              </a:rPr>
              <a:t> </a:t>
            </a:r>
            <a:r>
              <a:rPr sz="1050" dirty="0">
                <a:solidFill>
                  <a:srgbClr val="323232"/>
                </a:solidFill>
                <a:latin typeface="Arial MT"/>
                <a:cs typeface="Arial MT"/>
              </a:rPr>
              <a:t>2425,</a:t>
            </a:r>
            <a:r>
              <a:rPr sz="1050" spc="15" dirty="0">
                <a:solidFill>
                  <a:srgbClr val="323232"/>
                </a:solidFill>
                <a:latin typeface="Arial MT"/>
                <a:cs typeface="Arial MT"/>
              </a:rPr>
              <a:t> </a:t>
            </a:r>
            <a:r>
              <a:rPr sz="1050" dirty="0">
                <a:solidFill>
                  <a:srgbClr val="323232"/>
                </a:solidFill>
                <a:latin typeface="Arial MT"/>
                <a:cs typeface="Arial MT"/>
              </a:rPr>
              <a:t>lett.</a:t>
            </a:r>
            <a:r>
              <a:rPr sz="1050" spc="11" dirty="0">
                <a:solidFill>
                  <a:srgbClr val="323232"/>
                </a:solidFill>
                <a:latin typeface="Arial MT"/>
                <a:cs typeface="Arial MT"/>
              </a:rPr>
              <a:t> </a:t>
            </a:r>
            <a:r>
              <a:rPr sz="1050" dirty="0">
                <a:solidFill>
                  <a:srgbClr val="323232"/>
                </a:solidFill>
                <a:latin typeface="Arial MT"/>
                <a:cs typeface="Arial MT"/>
              </a:rPr>
              <a:t>a),</a:t>
            </a:r>
            <a:r>
              <a:rPr sz="1050" spc="15" dirty="0">
                <a:solidFill>
                  <a:srgbClr val="323232"/>
                </a:solidFill>
                <a:latin typeface="Arial MT"/>
                <a:cs typeface="Arial MT"/>
              </a:rPr>
              <a:t> </a:t>
            </a:r>
            <a:r>
              <a:rPr sz="1050" spc="-19" dirty="0">
                <a:solidFill>
                  <a:srgbClr val="323232"/>
                </a:solidFill>
                <a:latin typeface="Arial MT"/>
                <a:cs typeface="Arial MT"/>
              </a:rPr>
              <a:t>nn. 	</a:t>
            </a:r>
            <a:r>
              <a:rPr sz="1050" dirty="0">
                <a:solidFill>
                  <a:srgbClr val="323232"/>
                </a:solidFill>
                <a:latin typeface="Arial MT"/>
                <a:cs typeface="Arial MT"/>
              </a:rPr>
              <a:t>1</a:t>
            </a:r>
            <a:r>
              <a:rPr sz="1050" spc="8" dirty="0">
                <a:solidFill>
                  <a:srgbClr val="323232"/>
                </a:solidFill>
                <a:latin typeface="Arial MT"/>
                <a:cs typeface="Arial MT"/>
              </a:rPr>
              <a:t> </a:t>
            </a:r>
            <a:r>
              <a:rPr sz="1050" dirty="0">
                <a:solidFill>
                  <a:srgbClr val="323232"/>
                </a:solidFill>
                <a:latin typeface="Arial MT"/>
                <a:cs typeface="Arial MT"/>
              </a:rPr>
              <a:t>e</a:t>
            </a:r>
            <a:r>
              <a:rPr sz="1050" spc="11" dirty="0">
                <a:solidFill>
                  <a:srgbClr val="323232"/>
                </a:solidFill>
                <a:latin typeface="Arial MT"/>
                <a:cs typeface="Arial MT"/>
              </a:rPr>
              <a:t> </a:t>
            </a:r>
            <a:r>
              <a:rPr sz="1050" dirty="0">
                <a:solidFill>
                  <a:srgbClr val="323232"/>
                </a:solidFill>
                <a:latin typeface="Arial MT"/>
                <a:cs typeface="Arial MT"/>
              </a:rPr>
              <a:t>5,</a:t>
            </a:r>
            <a:r>
              <a:rPr sz="1050" spc="15" dirty="0">
                <a:solidFill>
                  <a:srgbClr val="323232"/>
                </a:solidFill>
                <a:latin typeface="Arial MT"/>
                <a:cs typeface="Arial MT"/>
              </a:rPr>
              <a:t> </a:t>
            </a:r>
            <a:r>
              <a:rPr sz="1050" dirty="0">
                <a:solidFill>
                  <a:srgbClr val="323232"/>
                </a:solidFill>
                <a:latin typeface="Arial MT"/>
                <a:cs typeface="Arial MT"/>
              </a:rPr>
              <a:t>con</a:t>
            </a:r>
            <a:r>
              <a:rPr sz="1050" spc="11" dirty="0">
                <a:solidFill>
                  <a:srgbClr val="323232"/>
                </a:solidFill>
                <a:latin typeface="Arial MT"/>
                <a:cs typeface="Arial MT"/>
              </a:rPr>
              <a:t> </a:t>
            </a:r>
            <a:r>
              <a:rPr sz="1050" spc="-8" dirty="0">
                <a:solidFill>
                  <a:srgbClr val="323232"/>
                </a:solidFill>
                <a:latin typeface="Arial MT"/>
                <a:cs typeface="Arial MT"/>
              </a:rPr>
              <a:t>esclusione:</a:t>
            </a:r>
            <a:endParaRPr sz="1050" dirty="0">
              <a:latin typeface="Arial MT"/>
              <a:cs typeface="Arial MT"/>
            </a:endParaRPr>
          </a:p>
          <a:p>
            <a:pPr marL="214789">
              <a:lnSpc>
                <a:spcPct val="100000"/>
              </a:lnSpc>
              <a:spcBef>
                <a:spcPts val="379"/>
              </a:spcBef>
            </a:pPr>
            <a:r>
              <a:rPr sz="975" spc="-510" dirty="0">
                <a:solidFill>
                  <a:srgbClr val="297D53"/>
                </a:solidFill>
                <a:latin typeface="Arial MT"/>
                <a:cs typeface="Arial MT"/>
              </a:rPr>
              <a:t>🞄</a:t>
            </a:r>
            <a:r>
              <a:rPr sz="975" spc="83" dirty="0">
                <a:solidFill>
                  <a:srgbClr val="297D53"/>
                </a:solidFill>
                <a:latin typeface="Arial MT"/>
                <a:cs typeface="Arial MT"/>
              </a:rPr>
              <a:t>  </a:t>
            </a:r>
            <a:r>
              <a:rPr sz="975" dirty="0">
                <a:solidFill>
                  <a:srgbClr val="323232"/>
                </a:solidFill>
                <a:latin typeface="Arial MT"/>
                <a:cs typeface="Arial MT"/>
              </a:rPr>
              <a:t>delle</a:t>
            </a:r>
            <a:r>
              <a:rPr sz="975" spc="-30" dirty="0">
                <a:solidFill>
                  <a:srgbClr val="323232"/>
                </a:solidFill>
                <a:latin typeface="Arial MT"/>
                <a:cs typeface="Arial MT"/>
              </a:rPr>
              <a:t> </a:t>
            </a:r>
            <a:r>
              <a:rPr sz="975" dirty="0">
                <a:solidFill>
                  <a:srgbClr val="323232"/>
                </a:solidFill>
                <a:latin typeface="Arial MT"/>
                <a:cs typeface="Arial MT"/>
              </a:rPr>
              <a:t>voci</a:t>
            </a:r>
            <a:r>
              <a:rPr sz="975" spc="-11" dirty="0">
                <a:solidFill>
                  <a:srgbClr val="323232"/>
                </a:solidFill>
                <a:latin typeface="Arial MT"/>
                <a:cs typeface="Arial MT"/>
              </a:rPr>
              <a:t> </a:t>
            </a:r>
            <a:r>
              <a:rPr sz="975" dirty="0">
                <a:solidFill>
                  <a:srgbClr val="323232"/>
                </a:solidFill>
                <a:latin typeface="Arial MT"/>
                <a:cs typeface="Arial MT"/>
              </a:rPr>
              <a:t>di</a:t>
            </a:r>
            <a:r>
              <a:rPr sz="975" spc="-15" dirty="0">
                <a:solidFill>
                  <a:srgbClr val="323232"/>
                </a:solidFill>
                <a:latin typeface="Arial MT"/>
                <a:cs typeface="Arial MT"/>
              </a:rPr>
              <a:t> </a:t>
            </a:r>
            <a:r>
              <a:rPr sz="975" dirty="0">
                <a:solidFill>
                  <a:srgbClr val="323232"/>
                </a:solidFill>
                <a:latin typeface="Arial MT"/>
                <a:cs typeface="Arial MT"/>
              </a:rPr>
              <a:t>cui</a:t>
            </a:r>
            <a:r>
              <a:rPr sz="975" spc="-11" dirty="0">
                <a:solidFill>
                  <a:srgbClr val="323232"/>
                </a:solidFill>
                <a:latin typeface="Arial MT"/>
                <a:cs typeface="Arial MT"/>
              </a:rPr>
              <a:t> </a:t>
            </a:r>
            <a:r>
              <a:rPr sz="975" dirty="0">
                <a:solidFill>
                  <a:srgbClr val="323232"/>
                </a:solidFill>
                <a:latin typeface="Arial MT"/>
                <a:cs typeface="Arial MT"/>
              </a:rPr>
              <a:t>alla</a:t>
            </a:r>
            <a:r>
              <a:rPr sz="975" spc="-15" dirty="0">
                <a:solidFill>
                  <a:srgbClr val="323232"/>
                </a:solidFill>
                <a:latin typeface="Arial MT"/>
                <a:cs typeface="Arial MT"/>
              </a:rPr>
              <a:t> </a:t>
            </a:r>
            <a:r>
              <a:rPr sz="975" dirty="0">
                <a:solidFill>
                  <a:srgbClr val="323232"/>
                </a:solidFill>
                <a:latin typeface="Arial MT"/>
                <a:cs typeface="Arial MT"/>
              </a:rPr>
              <a:t>lett.</a:t>
            </a:r>
            <a:r>
              <a:rPr sz="975" spc="-15" dirty="0">
                <a:solidFill>
                  <a:srgbClr val="323232"/>
                </a:solidFill>
                <a:latin typeface="Arial MT"/>
                <a:cs typeface="Arial MT"/>
              </a:rPr>
              <a:t> </a:t>
            </a:r>
            <a:r>
              <a:rPr sz="975" dirty="0">
                <a:solidFill>
                  <a:srgbClr val="323232"/>
                </a:solidFill>
                <a:latin typeface="Arial MT"/>
                <a:cs typeface="Arial MT"/>
              </a:rPr>
              <a:t>a),</a:t>
            </a:r>
            <a:r>
              <a:rPr sz="975" spc="-11" dirty="0">
                <a:solidFill>
                  <a:srgbClr val="323232"/>
                </a:solidFill>
                <a:latin typeface="Arial MT"/>
                <a:cs typeface="Arial MT"/>
              </a:rPr>
              <a:t> </a:t>
            </a:r>
            <a:r>
              <a:rPr sz="975" dirty="0">
                <a:solidFill>
                  <a:srgbClr val="323232"/>
                </a:solidFill>
                <a:latin typeface="Arial MT"/>
                <a:cs typeface="Arial MT"/>
              </a:rPr>
              <a:t>nn.</a:t>
            </a:r>
            <a:r>
              <a:rPr sz="975" spc="-15" dirty="0">
                <a:solidFill>
                  <a:srgbClr val="323232"/>
                </a:solidFill>
                <a:latin typeface="Arial MT"/>
                <a:cs typeface="Arial MT"/>
              </a:rPr>
              <a:t> </a:t>
            </a:r>
            <a:r>
              <a:rPr sz="975" dirty="0">
                <a:solidFill>
                  <a:srgbClr val="323232"/>
                </a:solidFill>
                <a:latin typeface="Arial MT"/>
                <a:cs typeface="Arial MT"/>
              </a:rPr>
              <a:t>2,</a:t>
            </a:r>
            <a:r>
              <a:rPr sz="975" spc="-11" dirty="0">
                <a:solidFill>
                  <a:srgbClr val="323232"/>
                </a:solidFill>
                <a:latin typeface="Arial MT"/>
                <a:cs typeface="Arial MT"/>
              </a:rPr>
              <a:t> </a:t>
            </a:r>
            <a:r>
              <a:rPr sz="975" dirty="0">
                <a:solidFill>
                  <a:srgbClr val="323232"/>
                </a:solidFill>
                <a:latin typeface="Arial MT"/>
                <a:cs typeface="Arial MT"/>
              </a:rPr>
              <a:t>3</a:t>
            </a:r>
            <a:r>
              <a:rPr sz="975" spc="-15" dirty="0">
                <a:solidFill>
                  <a:srgbClr val="323232"/>
                </a:solidFill>
                <a:latin typeface="Arial MT"/>
                <a:cs typeface="Arial MT"/>
              </a:rPr>
              <a:t> </a:t>
            </a:r>
            <a:r>
              <a:rPr sz="975" dirty="0">
                <a:solidFill>
                  <a:srgbClr val="323232"/>
                </a:solidFill>
                <a:latin typeface="Arial MT"/>
                <a:cs typeface="Arial MT"/>
              </a:rPr>
              <a:t>e</a:t>
            </a:r>
            <a:r>
              <a:rPr sz="975" spc="-11" dirty="0">
                <a:solidFill>
                  <a:srgbClr val="323232"/>
                </a:solidFill>
                <a:latin typeface="Arial MT"/>
                <a:cs typeface="Arial MT"/>
              </a:rPr>
              <a:t> </a:t>
            </a:r>
            <a:r>
              <a:rPr sz="975" dirty="0">
                <a:solidFill>
                  <a:srgbClr val="323232"/>
                </a:solidFill>
                <a:latin typeface="Arial MT"/>
                <a:cs typeface="Arial MT"/>
              </a:rPr>
              <a:t>4</a:t>
            </a:r>
            <a:r>
              <a:rPr sz="975" spc="-15" dirty="0">
                <a:solidFill>
                  <a:srgbClr val="323232"/>
                </a:solidFill>
                <a:latin typeface="Arial MT"/>
                <a:cs typeface="Arial MT"/>
              </a:rPr>
              <a:t> </a:t>
            </a:r>
            <a:r>
              <a:rPr sz="975" dirty="0">
                <a:solidFill>
                  <a:srgbClr val="323232"/>
                </a:solidFill>
                <a:latin typeface="Arial MT"/>
                <a:cs typeface="Arial MT"/>
              </a:rPr>
              <a:t>(variazioni</a:t>
            </a:r>
            <a:r>
              <a:rPr sz="975" spc="-11" dirty="0">
                <a:solidFill>
                  <a:srgbClr val="323232"/>
                </a:solidFill>
                <a:latin typeface="Arial MT"/>
                <a:cs typeface="Arial MT"/>
              </a:rPr>
              <a:t> </a:t>
            </a:r>
            <a:r>
              <a:rPr sz="975" spc="-8" dirty="0">
                <a:solidFill>
                  <a:srgbClr val="323232"/>
                </a:solidFill>
                <a:latin typeface="Arial MT"/>
                <a:cs typeface="Arial MT"/>
              </a:rPr>
              <a:t>rimanenze);</a:t>
            </a:r>
            <a:endParaRPr sz="975" dirty="0">
              <a:latin typeface="Arial MT"/>
              <a:cs typeface="Arial MT"/>
            </a:endParaRPr>
          </a:p>
          <a:p>
            <a:pPr marL="352425" marR="3810" indent="-137160">
              <a:lnSpc>
                <a:spcPts val="1118"/>
              </a:lnSpc>
              <a:spcBef>
                <a:spcPts val="566"/>
              </a:spcBef>
            </a:pPr>
            <a:r>
              <a:rPr sz="975" spc="-510" dirty="0">
                <a:solidFill>
                  <a:srgbClr val="297D53"/>
                </a:solidFill>
                <a:latin typeface="Arial MT"/>
                <a:cs typeface="Arial MT"/>
              </a:rPr>
              <a:t>🞄</a:t>
            </a:r>
            <a:r>
              <a:rPr sz="975" spc="83" dirty="0">
                <a:solidFill>
                  <a:srgbClr val="297D53"/>
                </a:solidFill>
                <a:latin typeface="Arial MT"/>
                <a:cs typeface="Arial MT"/>
              </a:rPr>
              <a:t>  </a:t>
            </a:r>
            <a:r>
              <a:rPr sz="975" dirty="0">
                <a:solidFill>
                  <a:srgbClr val="323232"/>
                </a:solidFill>
                <a:latin typeface="Arial MT"/>
                <a:cs typeface="Arial MT"/>
              </a:rPr>
              <a:t>delle</a:t>
            </a:r>
            <a:r>
              <a:rPr sz="975" spc="334" dirty="0">
                <a:solidFill>
                  <a:srgbClr val="323232"/>
                </a:solidFill>
                <a:latin typeface="Arial MT"/>
                <a:cs typeface="Arial MT"/>
              </a:rPr>
              <a:t> </a:t>
            </a:r>
            <a:r>
              <a:rPr sz="975" dirty="0">
                <a:solidFill>
                  <a:srgbClr val="323232"/>
                </a:solidFill>
                <a:latin typeface="Arial MT"/>
                <a:cs typeface="Arial MT"/>
              </a:rPr>
              <a:t>somme</a:t>
            </a:r>
            <a:r>
              <a:rPr sz="975" spc="349" dirty="0">
                <a:solidFill>
                  <a:srgbClr val="323232"/>
                </a:solidFill>
                <a:latin typeface="Arial MT"/>
                <a:cs typeface="Arial MT"/>
              </a:rPr>
              <a:t> </a:t>
            </a:r>
            <a:r>
              <a:rPr sz="975" dirty="0">
                <a:solidFill>
                  <a:srgbClr val="323232"/>
                </a:solidFill>
                <a:latin typeface="Arial MT"/>
                <a:cs typeface="Arial MT"/>
              </a:rPr>
              <a:t>ritratte</a:t>
            </a:r>
            <a:r>
              <a:rPr sz="975" spc="349" dirty="0">
                <a:solidFill>
                  <a:srgbClr val="323232"/>
                </a:solidFill>
                <a:latin typeface="Arial MT"/>
                <a:cs typeface="Arial MT"/>
              </a:rPr>
              <a:t> </a:t>
            </a:r>
            <a:r>
              <a:rPr sz="975" dirty="0">
                <a:solidFill>
                  <a:srgbClr val="323232"/>
                </a:solidFill>
                <a:latin typeface="Arial MT"/>
                <a:cs typeface="Arial MT"/>
              </a:rPr>
              <a:t>dalla</a:t>
            </a:r>
            <a:r>
              <a:rPr sz="975" spc="344" dirty="0">
                <a:solidFill>
                  <a:srgbClr val="323232"/>
                </a:solidFill>
                <a:latin typeface="Arial MT"/>
                <a:cs typeface="Arial MT"/>
              </a:rPr>
              <a:t> </a:t>
            </a:r>
            <a:r>
              <a:rPr sz="975" dirty="0">
                <a:solidFill>
                  <a:srgbClr val="323232"/>
                </a:solidFill>
                <a:latin typeface="Arial MT"/>
                <a:cs typeface="Arial MT"/>
              </a:rPr>
              <a:t>cessione</a:t>
            </a:r>
            <a:r>
              <a:rPr sz="975" spc="349" dirty="0">
                <a:solidFill>
                  <a:srgbClr val="323232"/>
                </a:solidFill>
                <a:latin typeface="Arial MT"/>
                <a:cs typeface="Arial MT"/>
              </a:rPr>
              <a:t> </a:t>
            </a:r>
            <a:r>
              <a:rPr sz="975" dirty="0">
                <a:solidFill>
                  <a:srgbClr val="323232"/>
                </a:solidFill>
                <a:latin typeface="Arial MT"/>
                <a:cs typeface="Arial MT"/>
              </a:rPr>
              <a:t>a</a:t>
            </a:r>
            <a:r>
              <a:rPr sz="975" spc="349" dirty="0">
                <a:solidFill>
                  <a:srgbClr val="323232"/>
                </a:solidFill>
                <a:latin typeface="Arial MT"/>
                <a:cs typeface="Arial MT"/>
              </a:rPr>
              <a:t> </a:t>
            </a:r>
            <a:r>
              <a:rPr sz="975" dirty="0">
                <a:solidFill>
                  <a:srgbClr val="323232"/>
                </a:solidFill>
                <a:latin typeface="Arial MT"/>
                <a:cs typeface="Arial MT"/>
              </a:rPr>
              <a:t>terzi</a:t>
            </a:r>
            <a:r>
              <a:rPr sz="975" spc="344" dirty="0">
                <a:solidFill>
                  <a:srgbClr val="323232"/>
                </a:solidFill>
                <a:latin typeface="Arial MT"/>
                <a:cs typeface="Arial MT"/>
              </a:rPr>
              <a:t> </a:t>
            </a:r>
            <a:r>
              <a:rPr sz="975" dirty="0">
                <a:solidFill>
                  <a:srgbClr val="323232"/>
                </a:solidFill>
                <a:latin typeface="Arial MT"/>
                <a:cs typeface="Arial MT"/>
              </a:rPr>
              <a:t>di</a:t>
            </a:r>
            <a:r>
              <a:rPr sz="975" spc="341" dirty="0">
                <a:solidFill>
                  <a:srgbClr val="323232"/>
                </a:solidFill>
                <a:latin typeface="Arial MT"/>
                <a:cs typeface="Arial MT"/>
              </a:rPr>
              <a:t> </a:t>
            </a:r>
            <a:r>
              <a:rPr sz="975" dirty="0">
                <a:solidFill>
                  <a:srgbClr val="323232"/>
                </a:solidFill>
                <a:latin typeface="Arial MT"/>
                <a:cs typeface="Arial MT"/>
              </a:rPr>
              <a:t>cespiti</a:t>
            </a:r>
            <a:r>
              <a:rPr sz="975" spc="344" dirty="0">
                <a:solidFill>
                  <a:srgbClr val="323232"/>
                </a:solidFill>
                <a:latin typeface="Arial MT"/>
                <a:cs typeface="Arial MT"/>
              </a:rPr>
              <a:t> </a:t>
            </a:r>
            <a:r>
              <a:rPr sz="975" dirty="0">
                <a:solidFill>
                  <a:srgbClr val="323232"/>
                </a:solidFill>
                <a:latin typeface="Arial MT"/>
                <a:cs typeface="Arial MT"/>
              </a:rPr>
              <a:t>aziendali,</a:t>
            </a:r>
            <a:r>
              <a:rPr sz="975" spc="344" dirty="0">
                <a:solidFill>
                  <a:srgbClr val="323232"/>
                </a:solidFill>
                <a:latin typeface="Arial MT"/>
                <a:cs typeface="Arial MT"/>
              </a:rPr>
              <a:t> </a:t>
            </a:r>
            <a:r>
              <a:rPr sz="975" dirty="0">
                <a:solidFill>
                  <a:srgbClr val="323232"/>
                </a:solidFill>
                <a:latin typeface="Arial MT"/>
                <a:cs typeface="Arial MT"/>
              </a:rPr>
              <a:t>così</a:t>
            </a:r>
            <a:r>
              <a:rPr sz="975" spc="341" dirty="0">
                <a:solidFill>
                  <a:srgbClr val="323232"/>
                </a:solidFill>
                <a:latin typeface="Arial MT"/>
                <a:cs typeface="Arial MT"/>
              </a:rPr>
              <a:t> </a:t>
            </a:r>
            <a:r>
              <a:rPr sz="975" dirty="0">
                <a:solidFill>
                  <a:srgbClr val="323232"/>
                </a:solidFill>
                <a:latin typeface="Arial MT"/>
                <a:cs typeface="Arial MT"/>
              </a:rPr>
              <a:t>come</a:t>
            </a:r>
            <a:r>
              <a:rPr sz="975" spc="349" dirty="0">
                <a:solidFill>
                  <a:srgbClr val="323232"/>
                </a:solidFill>
                <a:latin typeface="Arial MT"/>
                <a:cs typeface="Arial MT"/>
              </a:rPr>
              <a:t> </a:t>
            </a:r>
            <a:r>
              <a:rPr sz="975" dirty="0">
                <a:solidFill>
                  <a:srgbClr val="323232"/>
                </a:solidFill>
                <a:latin typeface="Arial MT"/>
                <a:cs typeface="Arial MT"/>
              </a:rPr>
              <a:t>di</a:t>
            </a:r>
            <a:r>
              <a:rPr sz="975" spc="344" dirty="0">
                <a:solidFill>
                  <a:srgbClr val="323232"/>
                </a:solidFill>
                <a:latin typeface="Arial MT"/>
                <a:cs typeface="Arial MT"/>
              </a:rPr>
              <a:t> </a:t>
            </a:r>
            <a:r>
              <a:rPr sz="975" dirty="0">
                <a:solidFill>
                  <a:srgbClr val="323232"/>
                </a:solidFill>
                <a:latin typeface="Arial MT"/>
                <a:cs typeface="Arial MT"/>
              </a:rPr>
              <a:t>ogni</a:t>
            </a:r>
            <a:r>
              <a:rPr sz="975" spc="344" dirty="0">
                <a:solidFill>
                  <a:srgbClr val="323232"/>
                </a:solidFill>
                <a:latin typeface="Arial MT"/>
                <a:cs typeface="Arial MT"/>
              </a:rPr>
              <a:t> </a:t>
            </a:r>
            <a:r>
              <a:rPr sz="975" dirty="0">
                <a:solidFill>
                  <a:srgbClr val="323232"/>
                </a:solidFill>
                <a:latin typeface="Arial MT"/>
                <a:cs typeface="Arial MT"/>
              </a:rPr>
              <a:t>componente</a:t>
            </a:r>
            <a:r>
              <a:rPr sz="975" spc="344" dirty="0">
                <a:solidFill>
                  <a:srgbClr val="323232"/>
                </a:solidFill>
                <a:latin typeface="Arial MT"/>
                <a:cs typeface="Arial MT"/>
              </a:rPr>
              <a:t> </a:t>
            </a:r>
            <a:r>
              <a:rPr sz="975" dirty="0">
                <a:solidFill>
                  <a:srgbClr val="323232"/>
                </a:solidFill>
                <a:latin typeface="Arial MT"/>
                <a:cs typeface="Arial MT"/>
              </a:rPr>
              <a:t>straordinaria</a:t>
            </a:r>
            <a:r>
              <a:rPr sz="975" spc="349" dirty="0">
                <a:solidFill>
                  <a:srgbClr val="323232"/>
                </a:solidFill>
                <a:latin typeface="Arial MT"/>
                <a:cs typeface="Arial MT"/>
              </a:rPr>
              <a:t> </a:t>
            </a:r>
            <a:r>
              <a:rPr sz="975" spc="-8" dirty="0">
                <a:solidFill>
                  <a:srgbClr val="323232"/>
                </a:solidFill>
                <a:latin typeface="Arial MT"/>
                <a:cs typeface="Arial MT"/>
              </a:rPr>
              <a:t>(ancorché contabilizzata</a:t>
            </a:r>
            <a:r>
              <a:rPr sz="975" spc="-19" dirty="0">
                <a:solidFill>
                  <a:srgbClr val="323232"/>
                </a:solidFill>
                <a:latin typeface="Arial MT"/>
                <a:cs typeface="Arial MT"/>
              </a:rPr>
              <a:t> </a:t>
            </a:r>
            <a:r>
              <a:rPr sz="975" dirty="0">
                <a:solidFill>
                  <a:srgbClr val="323232"/>
                </a:solidFill>
                <a:latin typeface="Arial MT"/>
                <a:cs typeface="Arial MT"/>
              </a:rPr>
              <a:t>fra</a:t>
            </a:r>
            <a:r>
              <a:rPr sz="975" spc="-15" dirty="0">
                <a:solidFill>
                  <a:srgbClr val="323232"/>
                </a:solidFill>
                <a:latin typeface="Arial MT"/>
                <a:cs typeface="Arial MT"/>
              </a:rPr>
              <a:t> </a:t>
            </a:r>
            <a:r>
              <a:rPr sz="975" dirty="0">
                <a:solidFill>
                  <a:srgbClr val="323232"/>
                </a:solidFill>
                <a:latin typeface="Arial MT"/>
                <a:cs typeface="Arial MT"/>
              </a:rPr>
              <a:t>gli</a:t>
            </a:r>
            <a:r>
              <a:rPr sz="975" spc="-15" dirty="0">
                <a:solidFill>
                  <a:srgbClr val="323232"/>
                </a:solidFill>
                <a:latin typeface="Arial MT"/>
                <a:cs typeface="Arial MT"/>
              </a:rPr>
              <a:t> </a:t>
            </a:r>
            <a:r>
              <a:rPr sz="975" dirty="0">
                <a:solidFill>
                  <a:srgbClr val="323232"/>
                </a:solidFill>
                <a:latin typeface="Arial MT"/>
                <a:cs typeface="Arial MT"/>
              </a:rPr>
              <a:t>«Altri</a:t>
            </a:r>
            <a:r>
              <a:rPr sz="975" spc="-15" dirty="0">
                <a:solidFill>
                  <a:srgbClr val="323232"/>
                </a:solidFill>
                <a:latin typeface="Arial MT"/>
                <a:cs typeface="Arial MT"/>
              </a:rPr>
              <a:t> </a:t>
            </a:r>
            <a:r>
              <a:rPr sz="975" dirty="0">
                <a:solidFill>
                  <a:srgbClr val="323232"/>
                </a:solidFill>
                <a:latin typeface="Arial MT"/>
                <a:cs typeface="Arial MT"/>
              </a:rPr>
              <a:t>ricavi</a:t>
            </a:r>
            <a:r>
              <a:rPr sz="975" spc="-15" dirty="0">
                <a:solidFill>
                  <a:srgbClr val="323232"/>
                </a:solidFill>
                <a:latin typeface="Arial MT"/>
                <a:cs typeface="Arial MT"/>
              </a:rPr>
              <a:t> </a:t>
            </a:r>
            <a:r>
              <a:rPr sz="975" dirty="0">
                <a:solidFill>
                  <a:srgbClr val="323232"/>
                </a:solidFill>
                <a:latin typeface="Arial MT"/>
                <a:cs typeface="Arial MT"/>
              </a:rPr>
              <a:t>e</a:t>
            </a:r>
            <a:r>
              <a:rPr sz="975" spc="-15" dirty="0">
                <a:solidFill>
                  <a:srgbClr val="323232"/>
                </a:solidFill>
                <a:latin typeface="Arial MT"/>
                <a:cs typeface="Arial MT"/>
              </a:rPr>
              <a:t> </a:t>
            </a:r>
            <a:r>
              <a:rPr sz="975" dirty="0">
                <a:solidFill>
                  <a:srgbClr val="323232"/>
                </a:solidFill>
                <a:latin typeface="Arial MT"/>
                <a:cs typeface="Arial MT"/>
              </a:rPr>
              <a:t>proventi»,</a:t>
            </a:r>
            <a:r>
              <a:rPr sz="975" spc="-15" dirty="0">
                <a:solidFill>
                  <a:srgbClr val="323232"/>
                </a:solidFill>
                <a:latin typeface="Arial MT"/>
                <a:cs typeface="Arial MT"/>
              </a:rPr>
              <a:t> </a:t>
            </a:r>
            <a:r>
              <a:rPr sz="975" dirty="0">
                <a:solidFill>
                  <a:srgbClr val="323232"/>
                </a:solidFill>
                <a:latin typeface="Arial MT"/>
                <a:cs typeface="Arial MT"/>
              </a:rPr>
              <a:t>nel</a:t>
            </a:r>
            <a:r>
              <a:rPr sz="975" spc="-15" dirty="0">
                <a:solidFill>
                  <a:srgbClr val="323232"/>
                </a:solidFill>
                <a:latin typeface="Arial MT"/>
                <a:cs typeface="Arial MT"/>
              </a:rPr>
              <a:t> </a:t>
            </a:r>
            <a:r>
              <a:rPr sz="975" dirty="0">
                <a:solidFill>
                  <a:srgbClr val="323232"/>
                </a:solidFill>
                <a:latin typeface="Arial MT"/>
                <a:cs typeface="Arial MT"/>
              </a:rPr>
              <a:t>n.</a:t>
            </a:r>
            <a:r>
              <a:rPr sz="975" spc="-15" dirty="0">
                <a:solidFill>
                  <a:srgbClr val="323232"/>
                </a:solidFill>
                <a:latin typeface="Arial MT"/>
                <a:cs typeface="Arial MT"/>
              </a:rPr>
              <a:t> </a:t>
            </a:r>
            <a:r>
              <a:rPr sz="975" dirty="0">
                <a:solidFill>
                  <a:srgbClr val="323232"/>
                </a:solidFill>
                <a:latin typeface="Arial MT"/>
                <a:cs typeface="Arial MT"/>
              </a:rPr>
              <a:t>5</a:t>
            </a:r>
            <a:r>
              <a:rPr sz="975" spc="-15" dirty="0">
                <a:solidFill>
                  <a:srgbClr val="323232"/>
                </a:solidFill>
                <a:latin typeface="Arial MT"/>
                <a:cs typeface="Arial MT"/>
              </a:rPr>
              <a:t> </a:t>
            </a:r>
            <a:r>
              <a:rPr sz="825" dirty="0">
                <a:solidFill>
                  <a:srgbClr val="323232"/>
                </a:solidFill>
                <a:latin typeface="Arial MT"/>
                <a:cs typeface="Arial MT"/>
              </a:rPr>
              <a:t>(Cass.</a:t>
            </a:r>
            <a:r>
              <a:rPr sz="825" spc="-23" dirty="0">
                <a:solidFill>
                  <a:srgbClr val="323232"/>
                </a:solidFill>
                <a:latin typeface="Arial MT"/>
                <a:cs typeface="Arial MT"/>
              </a:rPr>
              <a:t> </a:t>
            </a:r>
            <a:r>
              <a:rPr sz="825" dirty="0">
                <a:solidFill>
                  <a:srgbClr val="323232"/>
                </a:solidFill>
                <a:latin typeface="Arial MT"/>
                <a:cs typeface="Arial MT"/>
              </a:rPr>
              <a:t>20.1.2021,</a:t>
            </a:r>
            <a:r>
              <a:rPr sz="825" spc="-23" dirty="0">
                <a:solidFill>
                  <a:srgbClr val="323232"/>
                </a:solidFill>
                <a:latin typeface="Arial MT"/>
                <a:cs typeface="Arial MT"/>
              </a:rPr>
              <a:t> </a:t>
            </a:r>
            <a:r>
              <a:rPr sz="825" dirty="0">
                <a:solidFill>
                  <a:srgbClr val="323232"/>
                </a:solidFill>
                <a:latin typeface="Arial MT"/>
                <a:cs typeface="Arial MT"/>
              </a:rPr>
              <a:t>n.</a:t>
            </a:r>
            <a:r>
              <a:rPr sz="825" spc="-23" dirty="0">
                <a:solidFill>
                  <a:srgbClr val="323232"/>
                </a:solidFill>
                <a:latin typeface="Arial MT"/>
                <a:cs typeface="Arial MT"/>
              </a:rPr>
              <a:t> </a:t>
            </a:r>
            <a:r>
              <a:rPr sz="825" dirty="0">
                <a:solidFill>
                  <a:srgbClr val="323232"/>
                </a:solidFill>
                <a:latin typeface="Arial MT"/>
                <a:cs typeface="Arial MT"/>
              </a:rPr>
              <a:t>980;</a:t>
            </a:r>
            <a:r>
              <a:rPr sz="825" spc="-23" dirty="0">
                <a:solidFill>
                  <a:srgbClr val="323232"/>
                </a:solidFill>
                <a:latin typeface="Arial MT"/>
                <a:cs typeface="Arial MT"/>
              </a:rPr>
              <a:t> </a:t>
            </a:r>
            <a:r>
              <a:rPr sz="825" dirty="0">
                <a:solidFill>
                  <a:srgbClr val="323232"/>
                </a:solidFill>
                <a:latin typeface="Arial MT"/>
                <a:cs typeface="Arial MT"/>
              </a:rPr>
              <a:t>Cass.</a:t>
            </a:r>
            <a:r>
              <a:rPr sz="825" spc="-23" dirty="0">
                <a:solidFill>
                  <a:srgbClr val="323232"/>
                </a:solidFill>
                <a:latin typeface="Arial MT"/>
                <a:cs typeface="Arial MT"/>
              </a:rPr>
              <a:t> </a:t>
            </a:r>
            <a:r>
              <a:rPr sz="825" dirty="0">
                <a:solidFill>
                  <a:srgbClr val="323232"/>
                </a:solidFill>
                <a:latin typeface="Arial MT"/>
                <a:cs typeface="Arial MT"/>
              </a:rPr>
              <a:t>10.12.2018,</a:t>
            </a:r>
            <a:r>
              <a:rPr sz="825" spc="-26" dirty="0">
                <a:solidFill>
                  <a:srgbClr val="323232"/>
                </a:solidFill>
                <a:latin typeface="Arial MT"/>
                <a:cs typeface="Arial MT"/>
              </a:rPr>
              <a:t> </a:t>
            </a:r>
            <a:r>
              <a:rPr sz="825" dirty="0">
                <a:solidFill>
                  <a:srgbClr val="323232"/>
                </a:solidFill>
                <a:latin typeface="Arial MT"/>
                <a:cs typeface="Arial MT"/>
              </a:rPr>
              <a:t>n.</a:t>
            </a:r>
            <a:r>
              <a:rPr sz="825" spc="-23" dirty="0">
                <a:solidFill>
                  <a:srgbClr val="323232"/>
                </a:solidFill>
                <a:latin typeface="Arial MT"/>
                <a:cs typeface="Arial MT"/>
              </a:rPr>
              <a:t> </a:t>
            </a:r>
            <a:r>
              <a:rPr sz="825" spc="-8" dirty="0">
                <a:solidFill>
                  <a:srgbClr val="323232"/>
                </a:solidFill>
                <a:latin typeface="Arial MT"/>
                <a:cs typeface="Arial MT"/>
              </a:rPr>
              <a:t>31825)</a:t>
            </a:r>
            <a:r>
              <a:rPr sz="975" spc="-8" dirty="0">
                <a:solidFill>
                  <a:srgbClr val="323232"/>
                </a:solidFill>
                <a:latin typeface="Arial MT"/>
                <a:cs typeface="Arial MT"/>
              </a:rPr>
              <a:t>;</a:t>
            </a:r>
            <a:endParaRPr sz="975" dirty="0">
              <a:latin typeface="Arial MT"/>
              <a:cs typeface="Arial MT"/>
            </a:endParaRPr>
          </a:p>
          <a:p>
            <a:pPr marL="214789">
              <a:lnSpc>
                <a:spcPct val="100000"/>
              </a:lnSpc>
              <a:spcBef>
                <a:spcPts val="458"/>
              </a:spcBef>
            </a:pPr>
            <a:r>
              <a:rPr sz="975" spc="-510" dirty="0">
                <a:solidFill>
                  <a:srgbClr val="297D53"/>
                </a:solidFill>
                <a:latin typeface="Arial MT"/>
                <a:cs typeface="Arial MT"/>
              </a:rPr>
              <a:t>🞄</a:t>
            </a:r>
            <a:r>
              <a:rPr sz="975" spc="83" dirty="0">
                <a:solidFill>
                  <a:srgbClr val="297D53"/>
                </a:solidFill>
                <a:latin typeface="Arial MT"/>
                <a:cs typeface="Arial MT"/>
              </a:rPr>
              <a:t>  </a:t>
            </a:r>
            <a:r>
              <a:rPr sz="975" dirty="0">
                <a:solidFill>
                  <a:srgbClr val="323232"/>
                </a:solidFill>
                <a:latin typeface="Arial MT"/>
                <a:cs typeface="Arial MT"/>
              </a:rPr>
              <a:t>delle</a:t>
            </a:r>
            <a:r>
              <a:rPr sz="975" spc="-41" dirty="0">
                <a:solidFill>
                  <a:srgbClr val="323232"/>
                </a:solidFill>
                <a:latin typeface="Arial MT"/>
                <a:cs typeface="Arial MT"/>
              </a:rPr>
              <a:t> </a:t>
            </a:r>
            <a:r>
              <a:rPr sz="975" dirty="0">
                <a:solidFill>
                  <a:srgbClr val="323232"/>
                </a:solidFill>
                <a:latin typeface="Arial MT"/>
                <a:cs typeface="Arial MT"/>
              </a:rPr>
              <a:t>componenti</a:t>
            </a:r>
            <a:r>
              <a:rPr sz="975" spc="-19" dirty="0">
                <a:solidFill>
                  <a:srgbClr val="323232"/>
                </a:solidFill>
                <a:latin typeface="Arial MT"/>
                <a:cs typeface="Arial MT"/>
              </a:rPr>
              <a:t> </a:t>
            </a:r>
            <a:r>
              <a:rPr sz="975" dirty="0">
                <a:solidFill>
                  <a:srgbClr val="323232"/>
                </a:solidFill>
                <a:latin typeface="Arial MT"/>
                <a:cs typeface="Arial MT"/>
              </a:rPr>
              <a:t>positive</a:t>
            </a:r>
            <a:r>
              <a:rPr sz="975" spc="-15" dirty="0">
                <a:solidFill>
                  <a:srgbClr val="323232"/>
                </a:solidFill>
                <a:latin typeface="Arial MT"/>
                <a:cs typeface="Arial MT"/>
              </a:rPr>
              <a:t> </a:t>
            </a:r>
            <a:r>
              <a:rPr sz="975" spc="-8" dirty="0">
                <a:solidFill>
                  <a:srgbClr val="323232"/>
                </a:solidFill>
                <a:latin typeface="Arial MT"/>
                <a:cs typeface="Arial MT"/>
              </a:rPr>
              <a:t>contabilizzate</a:t>
            </a:r>
            <a:r>
              <a:rPr sz="975" spc="-15" dirty="0">
                <a:solidFill>
                  <a:srgbClr val="323232"/>
                </a:solidFill>
                <a:latin typeface="Arial MT"/>
                <a:cs typeface="Arial MT"/>
              </a:rPr>
              <a:t> </a:t>
            </a:r>
            <a:r>
              <a:rPr sz="975" dirty="0">
                <a:solidFill>
                  <a:srgbClr val="323232"/>
                </a:solidFill>
                <a:latin typeface="Arial MT"/>
                <a:cs typeface="Arial MT"/>
              </a:rPr>
              <a:t>nelle</a:t>
            </a:r>
            <a:r>
              <a:rPr sz="975" spc="-19" dirty="0">
                <a:solidFill>
                  <a:srgbClr val="323232"/>
                </a:solidFill>
                <a:latin typeface="Arial MT"/>
                <a:cs typeface="Arial MT"/>
              </a:rPr>
              <a:t> </a:t>
            </a:r>
            <a:r>
              <a:rPr sz="975" dirty="0">
                <a:solidFill>
                  <a:srgbClr val="323232"/>
                </a:solidFill>
                <a:latin typeface="Arial MT"/>
                <a:cs typeface="Arial MT"/>
              </a:rPr>
              <a:t>voci</a:t>
            </a:r>
            <a:r>
              <a:rPr sz="975" spc="-15" dirty="0">
                <a:solidFill>
                  <a:srgbClr val="323232"/>
                </a:solidFill>
                <a:latin typeface="Arial MT"/>
                <a:cs typeface="Arial MT"/>
              </a:rPr>
              <a:t> </a:t>
            </a:r>
            <a:r>
              <a:rPr sz="975" i="1" dirty="0">
                <a:solidFill>
                  <a:srgbClr val="323232"/>
                </a:solidFill>
                <a:latin typeface="Arial"/>
                <a:cs typeface="Arial"/>
              </a:rPr>
              <a:t>sub</a:t>
            </a:r>
            <a:r>
              <a:rPr sz="975" i="1" spc="-19" dirty="0">
                <a:solidFill>
                  <a:srgbClr val="323232"/>
                </a:solidFill>
                <a:latin typeface="Arial"/>
                <a:cs typeface="Arial"/>
              </a:rPr>
              <a:t> </a:t>
            </a:r>
            <a:r>
              <a:rPr sz="975" dirty="0">
                <a:solidFill>
                  <a:srgbClr val="323232"/>
                </a:solidFill>
                <a:latin typeface="Arial MT"/>
                <a:cs typeface="Arial MT"/>
              </a:rPr>
              <a:t>C)</a:t>
            </a:r>
            <a:r>
              <a:rPr sz="975" spc="-11" dirty="0">
                <a:solidFill>
                  <a:srgbClr val="323232"/>
                </a:solidFill>
                <a:latin typeface="Arial MT"/>
                <a:cs typeface="Arial MT"/>
              </a:rPr>
              <a:t> </a:t>
            </a:r>
            <a:r>
              <a:rPr sz="975" dirty="0">
                <a:solidFill>
                  <a:srgbClr val="323232"/>
                </a:solidFill>
                <a:latin typeface="Arial MT"/>
                <a:cs typeface="Arial MT"/>
              </a:rPr>
              <a:t>–</a:t>
            </a:r>
            <a:r>
              <a:rPr sz="975" spc="-19" dirty="0">
                <a:solidFill>
                  <a:srgbClr val="323232"/>
                </a:solidFill>
                <a:latin typeface="Arial MT"/>
                <a:cs typeface="Arial MT"/>
              </a:rPr>
              <a:t> </a:t>
            </a:r>
            <a:r>
              <a:rPr sz="975" dirty="0">
                <a:solidFill>
                  <a:srgbClr val="323232"/>
                </a:solidFill>
                <a:latin typeface="Arial MT"/>
                <a:cs typeface="Arial MT"/>
              </a:rPr>
              <a:t>Proventi</a:t>
            </a:r>
            <a:r>
              <a:rPr sz="975" spc="-15" dirty="0">
                <a:solidFill>
                  <a:srgbClr val="323232"/>
                </a:solidFill>
                <a:latin typeface="Arial MT"/>
                <a:cs typeface="Arial MT"/>
              </a:rPr>
              <a:t> </a:t>
            </a:r>
            <a:r>
              <a:rPr sz="975" dirty="0">
                <a:solidFill>
                  <a:srgbClr val="323232"/>
                </a:solidFill>
                <a:latin typeface="Arial MT"/>
                <a:cs typeface="Arial MT"/>
              </a:rPr>
              <a:t>finanziari</a:t>
            </a:r>
            <a:r>
              <a:rPr sz="975" spc="-15" dirty="0">
                <a:solidFill>
                  <a:srgbClr val="323232"/>
                </a:solidFill>
                <a:latin typeface="Arial MT"/>
                <a:cs typeface="Arial MT"/>
              </a:rPr>
              <a:t> </a:t>
            </a:r>
            <a:r>
              <a:rPr sz="975" dirty="0">
                <a:solidFill>
                  <a:srgbClr val="323232"/>
                </a:solidFill>
                <a:latin typeface="Arial MT"/>
                <a:cs typeface="Arial MT"/>
              </a:rPr>
              <a:t>e</a:t>
            </a:r>
            <a:r>
              <a:rPr sz="975" spc="-19" dirty="0">
                <a:solidFill>
                  <a:srgbClr val="323232"/>
                </a:solidFill>
                <a:latin typeface="Arial MT"/>
                <a:cs typeface="Arial MT"/>
              </a:rPr>
              <a:t> </a:t>
            </a:r>
            <a:r>
              <a:rPr sz="975" i="1" dirty="0">
                <a:solidFill>
                  <a:srgbClr val="323232"/>
                </a:solidFill>
                <a:latin typeface="Arial"/>
                <a:cs typeface="Arial"/>
              </a:rPr>
              <a:t>sub</a:t>
            </a:r>
            <a:r>
              <a:rPr sz="975" i="1" spc="-15" dirty="0">
                <a:solidFill>
                  <a:srgbClr val="323232"/>
                </a:solidFill>
                <a:latin typeface="Arial"/>
                <a:cs typeface="Arial"/>
              </a:rPr>
              <a:t> </a:t>
            </a:r>
            <a:r>
              <a:rPr sz="975" dirty="0">
                <a:solidFill>
                  <a:srgbClr val="323232"/>
                </a:solidFill>
                <a:latin typeface="Arial MT"/>
                <a:cs typeface="Arial MT"/>
              </a:rPr>
              <a:t>D)</a:t>
            </a:r>
            <a:r>
              <a:rPr sz="975" spc="-15" dirty="0">
                <a:solidFill>
                  <a:srgbClr val="323232"/>
                </a:solidFill>
                <a:latin typeface="Arial MT"/>
                <a:cs typeface="Arial MT"/>
              </a:rPr>
              <a:t> </a:t>
            </a:r>
            <a:r>
              <a:rPr sz="975" dirty="0">
                <a:solidFill>
                  <a:srgbClr val="323232"/>
                </a:solidFill>
                <a:latin typeface="Arial MT"/>
                <a:cs typeface="Arial MT"/>
              </a:rPr>
              <a:t>-</a:t>
            </a:r>
            <a:r>
              <a:rPr sz="975" spc="-11" dirty="0">
                <a:solidFill>
                  <a:srgbClr val="323232"/>
                </a:solidFill>
                <a:latin typeface="Arial MT"/>
                <a:cs typeface="Arial MT"/>
              </a:rPr>
              <a:t> </a:t>
            </a:r>
            <a:r>
              <a:rPr sz="975" spc="-8" dirty="0">
                <a:solidFill>
                  <a:srgbClr val="323232"/>
                </a:solidFill>
                <a:latin typeface="Arial MT"/>
                <a:cs typeface="Arial MT"/>
              </a:rPr>
              <a:t>Rivalutazioni</a:t>
            </a:r>
            <a:endParaRPr sz="975" dirty="0">
              <a:latin typeface="Arial MT"/>
              <a:cs typeface="Arial MT"/>
            </a:endParaRPr>
          </a:p>
          <a:p>
            <a:pPr>
              <a:lnSpc>
                <a:spcPct val="100000"/>
              </a:lnSpc>
              <a:spcBef>
                <a:spcPts val="101"/>
              </a:spcBef>
            </a:pPr>
            <a:endParaRPr sz="975" dirty="0">
              <a:latin typeface="Arial MT"/>
              <a:cs typeface="Arial MT"/>
            </a:endParaRPr>
          </a:p>
          <a:p>
            <a:pPr marL="145733" indent="-136208">
              <a:lnSpc>
                <a:spcPct val="100000"/>
              </a:lnSpc>
              <a:buClr>
                <a:srgbClr val="297D53"/>
              </a:buClr>
              <a:buSzPct val="78947"/>
              <a:buChar char="•"/>
              <a:tabLst>
                <a:tab pos="145733" algn="l"/>
              </a:tabLst>
            </a:pPr>
            <a:r>
              <a:rPr sz="1425" dirty="0">
                <a:solidFill>
                  <a:srgbClr val="323232"/>
                </a:solidFill>
                <a:latin typeface="Arial MT"/>
                <a:cs typeface="Arial MT"/>
              </a:rPr>
              <a:t>c)</a:t>
            </a:r>
            <a:r>
              <a:rPr sz="1425" spc="19" dirty="0">
                <a:solidFill>
                  <a:srgbClr val="323232"/>
                </a:solidFill>
                <a:latin typeface="Arial MT"/>
                <a:cs typeface="Arial MT"/>
              </a:rPr>
              <a:t> </a:t>
            </a:r>
            <a:r>
              <a:rPr sz="1425" dirty="0">
                <a:solidFill>
                  <a:srgbClr val="323232"/>
                </a:solidFill>
                <a:latin typeface="Arial MT"/>
                <a:cs typeface="Arial MT"/>
              </a:rPr>
              <a:t>debiti</a:t>
            </a:r>
            <a:r>
              <a:rPr sz="1425" spc="23" dirty="0">
                <a:solidFill>
                  <a:srgbClr val="323232"/>
                </a:solidFill>
                <a:latin typeface="Arial MT"/>
                <a:cs typeface="Arial MT"/>
              </a:rPr>
              <a:t> </a:t>
            </a:r>
            <a:r>
              <a:rPr sz="1425" dirty="0">
                <a:solidFill>
                  <a:srgbClr val="323232"/>
                </a:solidFill>
                <a:latin typeface="Arial MT"/>
                <a:cs typeface="Arial MT"/>
              </a:rPr>
              <a:t>≤</a:t>
            </a:r>
            <a:r>
              <a:rPr sz="1425" spc="15" dirty="0">
                <a:solidFill>
                  <a:srgbClr val="323232"/>
                </a:solidFill>
                <a:latin typeface="Arial MT"/>
                <a:cs typeface="Arial MT"/>
              </a:rPr>
              <a:t> </a:t>
            </a:r>
            <a:r>
              <a:rPr sz="1425" dirty="0">
                <a:solidFill>
                  <a:srgbClr val="323232"/>
                </a:solidFill>
                <a:latin typeface="Arial MT"/>
                <a:cs typeface="Arial MT"/>
              </a:rPr>
              <a:t>Euro</a:t>
            </a:r>
            <a:r>
              <a:rPr sz="1425" spc="19" dirty="0">
                <a:solidFill>
                  <a:srgbClr val="323232"/>
                </a:solidFill>
                <a:latin typeface="Arial MT"/>
                <a:cs typeface="Arial MT"/>
              </a:rPr>
              <a:t> </a:t>
            </a:r>
            <a:r>
              <a:rPr sz="1425" dirty="0">
                <a:solidFill>
                  <a:srgbClr val="323232"/>
                </a:solidFill>
                <a:latin typeface="Arial MT"/>
                <a:cs typeface="Arial MT"/>
              </a:rPr>
              <a:t>500.000</a:t>
            </a:r>
            <a:r>
              <a:rPr sz="1425" spc="23" dirty="0">
                <a:solidFill>
                  <a:srgbClr val="323232"/>
                </a:solidFill>
                <a:latin typeface="Arial MT"/>
                <a:cs typeface="Arial MT"/>
              </a:rPr>
              <a:t> </a:t>
            </a:r>
            <a:r>
              <a:rPr sz="1425" dirty="0">
                <a:solidFill>
                  <a:srgbClr val="323232"/>
                </a:solidFill>
                <a:latin typeface="Arial MT"/>
                <a:cs typeface="Arial MT"/>
              </a:rPr>
              <a:t>(alla</a:t>
            </a:r>
            <a:r>
              <a:rPr sz="1425" spc="23" dirty="0">
                <a:solidFill>
                  <a:srgbClr val="323232"/>
                </a:solidFill>
                <a:latin typeface="Arial MT"/>
                <a:cs typeface="Arial MT"/>
              </a:rPr>
              <a:t> </a:t>
            </a:r>
            <a:r>
              <a:rPr sz="1425" dirty="0">
                <a:solidFill>
                  <a:srgbClr val="323232"/>
                </a:solidFill>
                <a:latin typeface="Arial MT"/>
                <a:cs typeface="Arial MT"/>
              </a:rPr>
              <a:t>data)</a:t>
            </a:r>
            <a:r>
              <a:rPr sz="1425" spc="23" dirty="0">
                <a:solidFill>
                  <a:srgbClr val="323232"/>
                </a:solidFill>
                <a:latin typeface="Arial MT"/>
                <a:cs typeface="Arial MT"/>
              </a:rPr>
              <a:t> </a:t>
            </a:r>
            <a:r>
              <a:rPr sz="1425" dirty="0">
                <a:solidFill>
                  <a:srgbClr val="323232"/>
                </a:solidFill>
                <a:latin typeface="Arial MT"/>
                <a:cs typeface="Arial MT"/>
              </a:rPr>
              <a:t>–</a:t>
            </a:r>
            <a:r>
              <a:rPr sz="1425" spc="19" dirty="0">
                <a:solidFill>
                  <a:srgbClr val="323232"/>
                </a:solidFill>
                <a:latin typeface="Arial MT"/>
                <a:cs typeface="Arial MT"/>
              </a:rPr>
              <a:t> </a:t>
            </a:r>
            <a:r>
              <a:rPr sz="1200" dirty="0">
                <a:solidFill>
                  <a:srgbClr val="323232"/>
                </a:solidFill>
                <a:latin typeface="Arial MT"/>
                <a:cs typeface="Arial MT"/>
              </a:rPr>
              <a:t>Compreso</a:t>
            </a:r>
            <a:r>
              <a:rPr sz="1200" spc="23" dirty="0">
                <a:solidFill>
                  <a:srgbClr val="323232"/>
                </a:solidFill>
                <a:latin typeface="Arial MT"/>
                <a:cs typeface="Arial MT"/>
              </a:rPr>
              <a:t> </a:t>
            </a:r>
            <a:r>
              <a:rPr sz="1200" dirty="0">
                <a:solidFill>
                  <a:srgbClr val="323232"/>
                </a:solidFill>
                <a:latin typeface="Arial MT"/>
                <a:cs typeface="Arial MT"/>
              </a:rPr>
              <a:t>fondo TFR;</a:t>
            </a:r>
            <a:r>
              <a:rPr sz="1200" spc="30" dirty="0">
                <a:solidFill>
                  <a:srgbClr val="323232"/>
                </a:solidFill>
                <a:latin typeface="Arial MT"/>
                <a:cs typeface="Arial MT"/>
              </a:rPr>
              <a:t> </a:t>
            </a:r>
            <a:r>
              <a:rPr sz="1200" dirty="0">
                <a:solidFill>
                  <a:srgbClr val="323232"/>
                </a:solidFill>
                <a:latin typeface="Arial MT"/>
                <a:cs typeface="Arial MT"/>
              </a:rPr>
              <a:t>dubbio</a:t>
            </a:r>
            <a:r>
              <a:rPr sz="1200" spc="19" dirty="0">
                <a:solidFill>
                  <a:srgbClr val="323232"/>
                </a:solidFill>
                <a:latin typeface="Arial MT"/>
                <a:cs typeface="Arial MT"/>
              </a:rPr>
              <a:t> </a:t>
            </a:r>
            <a:r>
              <a:rPr sz="1200" dirty="0">
                <a:solidFill>
                  <a:srgbClr val="323232"/>
                </a:solidFill>
                <a:latin typeface="Arial MT"/>
                <a:cs typeface="Arial MT"/>
              </a:rPr>
              <a:t>per</a:t>
            </a:r>
            <a:r>
              <a:rPr sz="1200" spc="26" dirty="0">
                <a:solidFill>
                  <a:srgbClr val="323232"/>
                </a:solidFill>
                <a:latin typeface="Arial MT"/>
                <a:cs typeface="Arial MT"/>
              </a:rPr>
              <a:t> </a:t>
            </a:r>
            <a:r>
              <a:rPr sz="1200" dirty="0">
                <a:solidFill>
                  <a:srgbClr val="323232"/>
                </a:solidFill>
                <a:latin typeface="Arial MT"/>
                <a:cs typeface="Arial MT"/>
              </a:rPr>
              <a:t>fondi</a:t>
            </a:r>
            <a:r>
              <a:rPr sz="1200" spc="19" dirty="0">
                <a:solidFill>
                  <a:srgbClr val="323232"/>
                </a:solidFill>
                <a:latin typeface="Arial MT"/>
                <a:cs typeface="Arial MT"/>
              </a:rPr>
              <a:t> </a:t>
            </a:r>
            <a:r>
              <a:rPr sz="1200" spc="-8" dirty="0">
                <a:solidFill>
                  <a:srgbClr val="323232"/>
                </a:solidFill>
                <a:latin typeface="Arial MT"/>
                <a:cs typeface="Arial MT"/>
              </a:rPr>
              <a:t>rischi</a:t>
            </a:r>
            <a:endParaRPr sz="1200" dirty="0">
              <a:latin typeface="Arial MT"/>
              <a:cs typeface="Arial MT"/>
            </a:endParaRPr>
          </a:p>
          <a:p>
            <a:pPr marL="9525" marR="3810" algn="just">
              <a:lnSpc>
                <a:spcPct val="101099"/>
              </a:lnSpc>
              <a:spcBef>
                <a:spcPts val="1208"/>
              </a:spcBef>
            </a:pPr>
            <a:r>
              <a:rPr sz="1425" dirty="0">
                <a:solidFill>
                  <a:srgbClr val="297D53"/>
                </a:solidFill>
                <a:latin typeface="Arial MT"/>
                <a:cs typeface="Arial MT"/>
              </a:rPr>
              <a:t>Sul</a:t>
            </a:r>
            <a:r>
              <a:rPr sz="1425" spc="127" dirty="0">
                <a:solidFill>
                  <a:srgbClr val="297D53"/>
                </a:solidFill>
                <a:latin typeface="Arial MT"/>
                <a:cs typeface="Arial MT"/>
              </a:rPr>
              <a:t>  </a:t>
            </a:r>
            <a:r>
              <a:rPr sz="1425" dirty="0">
                <a:solidFill>
                  <a:srgbClr val="297D53"/>
                </a:solidFill>
                <a:latin typeface="Arial MT"/>
                <a:cs typeface="Arial MT"/>
              </a:rPr>
              <a:t>piano</a:t>
            </a:r>
            <a:r>
              <a:rPr sz="1425" spc="131" dirty="0">
                <a:solidFill>
                  <a:srgbClr val="297D53"/>
                </a:solidFill>
                <a:latin typeface="Arial MT"/>
                <a:cs typeface="Arial MT"/>
              </a:rPr>
              <a:t>  </a:t>
            </a:r>
            <a:r>
              <a:rPr sz="1425" dirty="0">
                <a:solidFill>
                  <a:srgbClr val="297D53"/>
                </a:solidFill>
                <a:latin typeface="Arial MT"/>
                <a:cs typeface="Arial MT"/>
              </a:rPr>
              <a:t>processuale</a:t>
            </a:r>
            <a:r>
              <a:rPr sz="1425" dirty="0">
                <a:solidFill>
                  <a:srgbClr val="323232"/>
                </a:solidFill>
                <a:latin typeface="Arial MT"/>
                <a:cs typeface="Arial MT"/>
              </a:rPr>
              <a:t>,</a:t>
            </a:r>
            <a:r>
              <a:rPr sz="1425" spc="127" dirty="0">
                <a:solidFill>
                  <a:srgbClr val="323232"/>
                </a:solidFill>
                <a:latin typeface="Arial MT"/>
                <a:cs typeface="Arial MT"/>
              </a:rPr>
              <a:t>  </a:t>
            </a:r>
            <a:r>
              <a:rPr sz="1425" dirty="0">
                <a:solidFill>
                  <a:srgbClr val="323232"/>
                </a:solidFill>
                <a:latin typeface="Arial MT"/>
                <a:cs typeface="Arial MT"/>
              </a:rPr>
              <a:t>i</a:t>
            </a:r>
            <a:r>
              <a:rPr sz="1425" spc="131" dirty="0">
                <a:solidFill>
                  <a:srgbClr val="323232"/>
                </a:solidFill>
                <a:latin typeface="Arial MT"/>
                <a:cs typeface="Arial MT"/>
              </a:rPr>
              <a:t>  </a:t>
            </a:r>
            <a:r>
              <a:rPr sz="1425" dirty="0">
                <a:solidFill>
                  <a:srgbClr val="323232"/>
                </a:solidFill>
                <a:latin typeface="Arial MT"/>
                <a:cs typeface="Arial MT"/>
              </a:rPr>
              <a:t>bilanci</a:t>
            </a:r>
            <a:r>
              <a:rPr sz="1425" spc="127" dirty="0">
                <a:solidFill>
                  <a:srgbClr val="323232"/>
                </a:solidFill>
                <a:latin typeface="Arial MT"/>
                <a:cs typeface="Arial MT"/>
              </a:rPr>
              <a:t>  </a:t>
            </a:r>
            <a:r>
              <a:rPr sz="1425" dirty="0">
                <a:solidFill>
                  <a:srgbClr val="323232"/>
                </a:solidFill>
                <a:latin typeface="Arial MT"/>
                <a:cs typeface="Arial MT"/>
              </a:rPr>
              <a:t>di</a:t>
            </a:r>
            <a:r>
              <a:rPr sz="1425" spc="131" dirty="0">
                <a:solidFill>
                  <a:srgbClr val="323232"/>
                </a:solidFill>
                <a:latin typeface="Arial MT"/>
                <a:cs typeface="Arial MT"/>
              </a:rPr>
              <a:t>  </a:t>
            </a:r>
            <a:r>
              <a:rPr sz="1425" dirty="0">
                <a:solidFill>
                  <a:srgbClr val="323232"/>
                </a:solidFill>
                <a:latin typeface="Arial MT"/>
                <a:cs typeface="Arial MT"/>
              </a:rPr>
              <a:t>esercizio</a:t>
            </a:r>
            <a:r>
              <a:rPr sz="1425" spc="131" dirty="0">
                <a:solidFill>
                  <a:srgbClr val="323232"/>
                </a:solidFill>
                <a:latin typeface="Arial MT"/>
                <a:cs typeface="Arial MT"/>
              </a:rPr>
              <a:t>  </a:t>
            </a:r>
            <a:r>
              <a:rPr sz="1425" dirty="0">
                <a:solidFill>
                  <a:srgbClr val="323232"/>
                </a:solidFill>
                <a:latin typeface="Arial MT"/>
                <a:cs typeface="Arial MT"/>
              </a:rPr>
              <a:t>dei</a:t>
            </a:r>
            <a:r>
              <a:rPr sz="1425" spc="131" dirty="0">
                <a:solidFill>
                  <a:srgbClr val="323232"/>
                </a:solidFill>
                <a:latin typeface="Arial MT"/>
                <a:cs typeface="Arial MT"/>
              </a:rPr>
              <a:t>  </a:t>
            </a:r>
            <a:r>
              <a:rPr sz="1425" dirty="0">
                <a:solidFill>
                  <a:srgbClr val="323232"/>
                </a:solidFill>
                <a:latin typeface="Arial MT"/>
                <a:cs typeface="Arial MT"/>
              </a:rPr>
              <a:t>tre</a:t>
            </a:r>
            <a:r>
              <a:rPr sz="1425" spc="131" dirty="0">
                <a:solidFill>
                  <a:srgbClr val="323232"/>
                </a:solidFill>
                <a:latin typeface="Arial MT"/>
                <a:cs typeface="Arial MT"/>
              </a:rPr>
              <a:t>  </a:t>
            </a:r>
            <a:r>
              <a:rPr sz="1425" dirty="0">
                <a:solidFill>
                  <a:srgbClr val="323232"/>
                </a:solidFill>
                <a:latin typeface="Arial MT"/>
                <a:cs typeface="Arial MT"/>
              </a:rPr>
              <a:t>anni</a:t>
            </a:r>
            <a:r>
              <a:rPr sz="1425" spc="127" dirty="0">
                <a:solidFill>
                  <a:srgbClr val="323232"/>
                </a:solidFill>
                <a:latin typeface="Arial MT"/>
                <a:cs typeface="Arial MT"/>
              </a:rPr>
              <a:t>  </a:t>
            </a:r>
            <a:r>
              <a:rPr sz="1425" dirty="0">
                <a:solidFill>
                  <a:srgbClr val="323232"/>
                </a:solidFill>
                <a:latin typeface="Arial MT"/>
                <a:cs typeface="Arial MT"/>
              </a:rPr>
              <a:t>precedenti</a:t>
            </a:r>
            <a:r>
              <a:rPr sz="1425" spc="131" dirty="0">
                <a:solidFill>
                  <a:srgbClr val="323232"/>
                </a:solidFill>
                <a:latin typeface="Arial MT"/>
                <a:cs typeface="Arial MT"/>
              </a:rPr>
              <a:t>  </a:t>
            </a:r>
            <a:r>
              <a:rPr sz="1425" spc="-8" dirty="0">
                <a:solidFill>
                  <a:srgbClr val="323232"/>
                </a:solidFill>
                <a:latin typeface="Arial MT"/>
                <a:cs typeface="Arial MT"/>
              </a:rPr>
              <a:t>rappresentano </a:t>
            </a:r>
            <a:r>
              <a:rPr sz="1425" dirty="0">
                <a:solidFill>
                  <a:srgbClr val="323232"/>
                </a:solidFill>
                <a:latin typeface="Arial MT"/>
                <a:cs typeface="Arial MT"/>
              </a:rPr>
              <a:t>certamente</a:t>
            </a:r>
            <a:r>
              <a:rPr sz="1425" spc="188" dirty="0">
                <a:solidFill>
                  <a:srgbClr val="323232"/>
                </a:solidFill>
                <a:latin typeface="Arial MT"/>
                <a:cs typeface="Arial MT"/>
              </a:rPr>
              <a:t> </a:t>
            </a:r>
            <a:r>
              <a:rPr sz="1425" dirty="0">
                <a:solidFill>
                  <a:srgbClr val="323232"/>
                </a:solidFill>
                <a:latin typeface="Arial MT"/>
                <a:cs typeface="Arial MT"/>
              </a:rPr>
              <a:t>uno</a:t>
            </a:r>
            <a:r>
              <a:rPr sz="1425" spc="188" dirty="0">
                <a:solidFill>
                  <a:srgbClr val="323232"/>
                </a:solidFill>
                <a:latin typeface="Arial MT"/>
                <a:cs typeface="Arial MT"/>
              </a:rPr>
              <a:t> </a:t>
            </a:r>
            <a:r>
              <a:rPr sz="1425" dirty="0">
                <a:solidFill>
                  <a:srgbClr val="323232"/>
                </a:solidFill>
                <a:latin typeface="Arial MT"/>
                <a:cs typeface="Arial MT"/>
              </a:rPr>
              <a:t>strumento</a:t>
            </a:r>
            <a:r>
              <a:rPr sz="1425" spc="184" dirty="0">
                <a:solidFill>
                  <a:srgbClr val="323232"/>
                </a:solidFill>
                <a:latin typeface="Arial MT"/>
                <a:cs typeface="Arial MT"/>
              </a:rPr>
              <a:t> </a:t>
            </a:r>
            <a:r>
              <a:rPr sz="1425" dirty="0">
                <a:solidFill>
                  <a:srgbClr val="323232"/>
                </a:solidFill>
                <a:latin typeface="Arial MT"/>
                <a:cs typeface="Arial MT"/>
              </a:rPr>
              <a:t>di</a:t>
            </a:r>
            <a:r>
              <a:rPr sz="1425" spc="188" dirty="0">
                <a:solidFill>
                  <a:srgbClr val="323232"/>
                </a:solidFill>
                <a:latin typeface="Arial MT"/>
                <a:cs typeface="Arial MT"/>
              </a:rPr>
              <a:t> </a:t>
            </a:r>
            <a:r>
              <a:rPr sz="1425" dirty="0">
                <a:solidFill>
                  <a:srgbClr val="323232"/>
                </a:solidFill>
                <a:latin typeface="Arial MT"/>
                <a:cs typeface="Arial MT"/>
              </a:rPr>
              <a:t>prova</a:t>
            </a:r>
            <a:r>
              <a:rPr sz="1425" spc="188" dirty="0">
                <a:solidFill>
                  <a:srgbClr val="323232"/>
                </a:solidFill>
                <a:latin typeface="Arial MT"/>
                <a:cs typeface="Arial MT"/>
              </a:rPr>
              <a:t> </a:t>
            </a:r>
            <a:r>
              <a:rPr sz="1425" dirty="0">
                <a:solidFill>
                  <a:srgbClr val="323232"/>
                </a:solidFill>
                <a:latin typeface="Arial MT"/>
                <a:cs typeface="Arial MT"/>
              </a:rPr>
              <a:t>“privilegiato”</a:t>
            </a:r>
            <a:r>
              <a:rPr sz="1425" spc="184" dirty="0">
                <a:solidFill>
                  <a:srgbClr val="323232"/>
                </a:solidFill>
                <a:latin typeface="Arial MT"/>
                <a:cs typeface="Arial MT"/>
              </a:rPr>
              <a:t> </a:t>
            </a:r>
            <a:r>
              <a:rPr sz="1425" dirty="0">
                <a:solidFill>
                  <a:srgbClr val="323232"/>
                </a:solidFill>
                <a:latin typeface="Arial MT"/>
                <a:cs typeface="Arial MT"/>
              </a:rPr>
              <a:t>ma</a:t>
            </a:r>
            <a:r>
              <a:rPr sz="1425" spc="188" dirty="0">
                <a:solidFill>
                  <a:srgbClr val="323232"/>
                </a:solidFill>
                <a:latin typeface="Arial MT"/>
                <a:cs typeface="Arial MT"/>
              </a:rPr>
              <a:t> </a:t>
            </a:r>
            <a:r>
              <a:rPr sz="1425" dirty="0">
                <a:solidFill>
                  <a:srgbClr val="323232"/>
                </a:solidFill>
                <a:latin typeface="Arial MT"/>
                <a:cs typeface="Arial MT"/>
              </a:rPr>
              <a:t>non</a:t>
            </a:r>
            <a:r>
              <a:rPr sz="1425" spc="188" dirty="0">
                <a:solidFill>
                  <a:srgbClr val="323232"/>
                </a:solidFill>
                <a:latin typeface="Arial MT"/>
                <a:cs typeface="Arial MT"/>
              </a:rPr>
              <a:t> </a:t>
            </a:r>
            <a:r>
              <a:rPr sz="1425" dirty="0">
                <a:solidFill>
                  <a:srgbClr val="323232"/>
                </a:solidFill>
                <a:latin typeface="Arial MT"/>
                <a:cs typeface="Arial MT"/>
              </a:rPr>
              <a:t>un</a:t>
            </a:r>
            <a:r>
              <a:rPr sz="1425" spc="184" dirty="0">
                <a:solidFill>
                  <a:srgbClr val="323232"/>
                </a:solidFill>
                <a:latin typeface="Arial MT"/>
                <a:cs typeface="Arial MT"/>
              </a:rPr>
              <a:t> </a:t>
            </a:r>
            <a:r>
              <a:rPr sz="1425" dirty="0">
                <a:solidFill>
                  <a:srgbClr val="323232"/>
                </a:solidFill>
                <a:latin typeface="Arial MT"/>
                <a:cs typeface="Arial MT"/>
              </a:rPr>
              <a:t>mezzo</a:t>
            </a:r>
            <a:r>
              <a:rPr sz="1425" spc="191" dirty="0">
                <a:solidFill>
                  <a:srgbClr val="323232"/>
                </a:solidFill>
                <a:latin typeface="Arial MT"/>
                <a:cs typeface="Arial MT"/>
              </a:rPr>
              <a:t> </a:t>
            </a:r>
            <a:r>
              <a:rPr sz="1425" dirty="0">
                <a:solidFill>
                  <a:srgbClr val="323232"/>
                </a:solidFill>
                <a:latin typeface="Arial MT"/>
                <a:cs typeface="Arial MT"/>
              </a:rPr>
              <a:t>esclusivo,</a:t>
            </a:r>
            <a:r>
              <a:rPr sz="1425" spc="180" dirty="0">
                <a:solidFill>
                  <a:srgbClr val="323232"/>
                </a:solidFill>
                <a:latin typeface="Arial MT"/>
                <a:cs typeface="Arial MT"/>
              </a:rPr>
              <a:t> </a:t>
            </a:r>
            <a:r>
              <a:rPr sz="1425" dirty="0">
                <a:solidFill>
                  <a:srgbClr val="323232"/>
                </a:solidFill>
                <a:latin typeface="Arial MT"/>
                <a:cs typeface="Arial MT"/>
              </a:rPr>
              <a:t>dato</a:t>
            </a:r>
            <a:r>
              <a:rPr sz="1425" spc="184" dirty="0">
                <a:solidFill>
                  <a:srgbClr val="323232"/>
                </a:solidFill>
                <a:latin typeface="Arial MT"/>
                <a:cs typeface="Arial MT"/>
              </a:rPr>
              <a:t> </a:t>
            </a:r>
            <a:r>
              <a:rPr sz="1425" dirty="0">
                <a:solidFill>
                  <a:srgbClr val="323232"/>
                </a:solidFill>
                <a:latin typeface="Arial MT"/>
                <a:cs typeface="Arial MT"/>
              </a:rPr>
              <a:t>che</a:t>
            </a:r>
            <a:r>
              <a:rPr sz="1425" spc="191" dirty="0">
                <a:solidFill>
                  <a:srgbClr val="323232"/>
                </a:solidFill>
                <a:latin typeface="Arial MT"/>
                <a:cs typeface="Arial MT"/>
              </a:rPr>
              <a:t> </a:t>
            </a:r>
            <a:r>
              <a:rPr sz="1425" spc="-19" dirty="0">
                <a:solidFill>
                  <a:srgbClr val="323232"/>
                </a:solidFill>
                <a:latin typeface="Arial MT"/>
                <a:cs typeface="Arial MT"/>
              </a:rPr>
              <a:t>la </a:t>
            </a:r>
            <a:r>
              <a:rPr sz="1425" dirty="0">
                <a:solidFill>
                  <a:srgbClr val="323232"/>
                </a:solidFill>
                <a:latin typeface="Arial MT"/>
                <a:cs typeface="Arial MT"/>
              </a:rPr>
              <a:t>sussistenza</a:t>
            </a:r>
            <a:r>
              <a:rPr sz="1425" spc="23" dirty="0">
                <a:solidFill>
                  <a:srgbClr val="323232"/>
                </a:solidFill>
                <a:latin typeface="Arial MT"/>
                <a:cs typeface="Arial MT"/>
              </a:rPr>
              <a:t> </a:t>
            </a:r>
            <a:r>
              <a:rPr sz="1425" dirty="0">
                <a:solidFill>
                  <a:srgbClr val="323232"/>
                </a:solidFill>
                <a:latin typeface="Arial MT"/>
                <a:cs typeface="Arial MT"/>
              </a:rPr>
              <a:t>dei</a:t>
            </a:r>
            <a:r>
              <a:rPr sz="1425" spc="23" dirty="0">
                <a:solidFill>
                  <a:srgbClr val="323232"/>
                </a:solidFill>
                <a:latin typeface="Arial MT"/>
                <a:cs typeface="Arial MT"/>
              </a:rPr>
              <a:t> </a:t>
            </a:r>
            <a:r>
              <a:rPr sz="1425" dirty="0">
                <a:solidFill>
                  <a:srgbClr val="323232"/>
                </a:solidFill>
                <a:latin typeface="Arial MT"/>
                <a:cs typeface="Arial MT"/>
              </a:rPr>
              <a:t>“ricavi</a:t>
            </a:r>
            <a:r>
              <a:rPr sz="1425" spc="26" dirty="0">
                <a:solidFill>
                  <a:srgbClr val="323232"/>
                </a:solidFill>
                <a:latin typeface="Arial MT"/>
                <a:cs typeface="Arial MT"/>
              </a:rPr>
              <a:t> </a:t>
            </a:r>
            <a:r>
              <a:rPr sz="1425" dirty="0">
                <a:solidFill>
                  <a:srgbClr val="323232"/>
                </a:solidFill>
                <a:latin typeface="Arial MT"/>
                <a:cs typeface="Arial MT"/>
              </a:rPr>
              <a:t>lordi”</a:t>
            </a:r>
            <a:r>
              <a:rPr sz="1425" spc="19" dirty="0">
                <a:solidFill>
                  <a:srgbClr val="323232"/>
                </a:solidFill>
                <a:latin typeface="Arial MT"/>
                <a:cs typeface="Arial MT"/>
              </a:rPr>
              <a:t> </a:t>
            </a:r>
            <a:r>
              <a:rPr sz="1425" dirty="0">
                <a:solidFill>
                  <a:srgbClr val="323232"/>
                </a:solidFill>
                <a:latin typeface="Arial MT"/>
                <a:cs typeface="Arial MT"/>
              </a:rPr>
              <a:t>(art.</a:t>
            </a:r>
            <a:r>
              <a:rPr sz="1425" spc="15" dirty="0">
                <a:solidFill>
                  <a:srgbClr val="323232"/>
                </a:solidFill>
                <a:latin typeface="Arial MT"/>
                <a:cs typeface="Arial MT"/>
              </a:rPr>
              <a:t> </a:t>
            </a:r>
            <a:r>
              <a:rPr sz="1425" dirty="0">
                <a:solidFill>
                  <a:srgbClr val="323232"/>
                </a:solidFill>
                <a:latin typeface="Arial MT"/>
                <a:cs typeface="Arial MT"/>
              </a:rPr>
              <a:t>1,</a:t>
            </a:r>
            <a:r>
              <a:rPr sz="1425" spc="19" dirty="0">
                <a:solidFill>
                  <a:srgbClr val="323232"/>
                </a:solidFill>
                <a:latin typeface="Arial MT"/>
                <a:cs typeface="Arial MT"/>
              </a:rPr>
              <a:t> </a:t>
            </a:r>
            <a:r>
              <a:rPr sz="1425" dirty="0">
                <a:solidFill>
                  <a:srgbClr val="323232"/>
                </a:solidFill>
                <a:latin typeface="Arial MT"/>
                <a:cs typeface="Arial MT"/>
              </a:rPr>
              <a:t>2</a:t>
            </a:r>
            <a:r>
              <a:rPr sz="1425" dirty="0">
                <a:solidFill>
                  <a:srgbClr val="323232"/>
                </a:solidFill>
                <a:latin typeface="Georgia"/>
                <a:cs typeface="Georgia"/>
              </a:rPr>
              <a:t>°</a:t>
            </a:r>
            <a:r>
              <a:rPr sz="1425" spc="71" dirty="0">
                <a:solidFill>
                  <a:srgbClr val="323232"/>
                </a:solidFill>
                <a:latin typeface="Georgia"/>
                <a:cs typeface="Georgia"/>
              </a:rPr>
              <a:t> </a:t>
            </a:r>
            <a:r>
              <a:rPr sz="1425" dirty="0">
                <a:solidFill>
                  <a:srgbClr val="323232"/>
                </a:solidFill>
                <a:latin typeface="Arial MT"/>
                <a:cs typeface="Arial MT"/>
              </a:rPr>
              <a:t>co.,</a:t>
            </a:r>
            <a:r>
              <a:rPr sz="1425" spc="15" dirty="0">
                <a:solidFill>
                  <a:srgbClr val="323232"/>
                </a:solidFill>
                <a:latin typeface="Arial MT"/>
                <a:cs typeface="Arial MT"/>
              </a:rPr>
              <a:t> </a:t>
            </a:r>
            <a:r>
              <a:rPr sz="1425" dirty="0">
                <a:solidFill>
                  <a:srgbClr val="323232"/>
                </a:solidFill>
                <a:latin typeface="Arial MT"/>
                <a:cs typeface="Arial MT"/>
              </a:rPr>
              <a:t>lett.</a:t>
            </a:r>
            <a:r>
              <a:rPr sz="1425" spc="19" dirty="0">
                <a:solidFill>
                  <a:srgbClr val="323232"/>
                </a:solidFill>
                <a:latin typeface="Arial MT"/>
                <a:cs typeface="Arial MT"/>
              </a:rPr>
              <a:t> </a:t>
            </a:r>
            <a:r>
              <a:rPr sz="1425" dirty="0">
                <a:solidFill>
                  <a:srgbClr val="323232"/>
                </a:solidFill>
                <a:latin typeface="Arial MT"/>
                <a:cs typeface="Arial MT"/>
              </a:rPr>
              <a:t>b),</a:t>
            </a:r>
            <a:r>
              <a:rPr sz="1425" spc="15" dirty="0">
                <a:solidFill>
                  <a:srgbClr val="323232"/>
                </a:solidFill>
                <a:latin typeface="Arial MT"/>
                <a:cs typeface="Arial MT"/>
              </a:rPr>
              <a:t> </a:t>
            </a:r>
            <a:r>
              <a:rPr sz="1425" dirty="0">
                <a:solidFill>
                  <a:srgbClr val="323232"/>
                </a:solidFill>
                <a:latin typeface="Arial MT"/>
                <a:cs typeface="Arial MT"/>
              </a:rPr>
              <a:t>l.fall.)</a:t>
            </a:r>
            <a:r>
              <a:rPr sz="1425" spc="23" dirty="0">
                <a:solidFill>
                  <a:srgbClr val="323232"/>
                </a:solidFill>
                <a:latin typeface="Arial MT"/>
                <a:cs typeface="Arial MT"/>
              </a:rPr>
              <a:t> </a:t>
            </a:r>
            <a:r>
              <a:rPr sz="1425" dirty="0">
                <a:solidFill>
                  <a:srgbClr val="323232"/>
                </a:solidFill>
                <a:latin typeface="Arial MT"/>
                <a:cs typeface="Arial MT"/>
              </a:rPr>
              <a:t>può</a:t>
            </a:r>
            <a:r>
              <a:rPr sz="1425" spc="26" dirty="0">
                <a:solidFill>
                  <a:srgbClr val="323232"/>
                </a:solidFill>
                <a:latin typeface="Arial MT"/>
                <a:cs typeface="Arial MT"/>
              </a:rPr>
              <a:t> </a:t>
            </a:r>
            <a:r>
              <a:rPr sz="1425" dirty="0">
                <a:solidFill>
                  <a:srgbClr val="323232"/>
                </a:solidFill>
                <a:latin typeface="Arial MT"/>
                <a:cs typeface="Arial MT"/>
              </a:rPr>
              <a:t>risultare</a:t>
            </a:r>
            <a:r>
              <a:rPr sz="1425" spc="23" dirty="0">
                <a:solidFill>
                  <a:srgbClr val="323232"/>
                </a:solidFill>
                <a:latin typeface="Arial MT"/>
                <a:cs typeface="Arial MT"/>
              </a:rPr>
              <a:t> </a:t>
            </a:r>
            <a:r>
              <a:rPr sz="1425" i="1" dirty="0">
                <a:solidFill>
                  <a:srgbClr val="297D53"/>
                </a:solidFill>
                <a:latin typeface="Arial"/>
                <a:cs typeface="Arial"/>
              </a:rPr>
              <a:t>in</a:t>
            </a:r>
            <a:r>
              <a:rPr sz="1425" i="1" spc="23" dirty="0">
                <a:solidFill>
                  <a:srgbClr val="297D53"/>
                </a:solidFill>
                <a:latin typeface="Arial"/>
                <a:cs typeface="Arial"/>
              </a:rPr>
              <a:t> </a:t>
            </a:r>
            <a:r>
              <a:rPr sz="1425" i="1" dirty="0">
                <a:solidFill>
                  <a:srgbClr val="297D53"/>
                </a:solidFill>
                <a:latin typeface="Arial"/>
                <a:cs typeface="Arial"/>
              </a:rPr>
              <a:t>qualunque</a:t>
            </a:r>
            <a:r>
              <a:rPr sz="1425" i="1" spc="26" dirty="0">
                <a:solidFill>
                  <a:srgbClr val="297D53"/>
                </a:solidFill>
                <a:latin typeface="Arial"/>
                <a:cs typeface="Arial"/>
              </a:rPr>
              <a:t> </a:t>
            </a:r>
            <a:r>
              <a:rPr sz="1425" i="1" spc="-8" dirty="0">
                <a:solidFill>
                  <a:srgbClr val="297D53"/>
                </a:solidFill>
                <a:latin typeface="Arial"/>
                <a:cs typeface="Arial"/>
              </a:rPr>
              <a:t>modo</a:t>
            </a:r>
            <a:r>
              <a:rPr sz="1425" spc="-8" dirty="0">
                <a:solidFill>
                  <a:srgbClr val="323232"/>
                </a:solidFill>
                <a:latin typeface="Arial MT"/>
                <a:cs typeface="Arial MT"/>
              </a:rPr>
              <a:t>.</a:t>
            </a:r>
            <a:endParaRPr sz="1425" dirty="0">
              <a:latin typeface="Arial MT"/>
              <a:cs typeface="Arial MT"/>
            </a:endParaRPr>
          </a:p>
          <a:p>
            <a:pPr marL="9525" algn="just">
              <a:lnSpc>
                <a:spcPct val="100000"/>
              </a:lnSpc>
              <a:spcBef>
                <a:spcPts val="1133"/>
              </a:spcBef>
            </a:pPr>
            <a:r>
              <a:rPr sz="1425" dirty="0">
                <a:solidFill>
                  <a:srgbClr val="323232"/>
                </a:solidFill>
                <a:latin typeface="Arial MT"/>
                <a:cs typeface="Arial MT"/>
              </a:rPr>
              <a:t>Art.</a:t>
            </a:r>
            <a:r>
              <a:rPr sz="1425" spc="15" dirty="0">
                <a:solidFill>
                  <a:srgbClr val="323232"/>
                </a:solidFill>
                <a:latin typeface="Arial MT"/>
                <a:cs typeface="Arial MT"/>
              </a:rPr>
              <a:t> </a:t>
            </a:r>
            <a:r>
              <a:rPr sz="1425" dirty="0">
                <a:solidFill>
                  <a:srgbClr val="323232"/>
                </a:solidFill>
                <a:latin typeface="Arial MT"/>
                <a:cs typeface="Arial MT"/>
              </a:rPr>
              <a:t>49,</a:t>
            </a:r>
            <a:r>
              <a:rPr sz="1425" spc="15" dirty="0">
                <a:solidFill>
                  <a:srgbClr val="323232"/>
                </a:solidFill>
                <a:latin typeface="Arial MT"/>
                <a:cs typeface="Arial MT"/>
              </a:rPr>
              <a:t> </a:t>
            </a:r>
            <a:r>
              <a:rPr sz="1425" dirty="0">
                <a:solidFill>
                  <a:srgbClr val="323232"/>
                </a:solidFill>
                <a:latin typeface="Arial MT"/>
                <a:cs typeface="Arial MT"/>
              </a:rPr>
              <a:t>ult.</a:t>
            </a:r>
            <a:r>
              <a:rPr sz="1425" spc="15" dirty="0">
                <a:solidFill>
                  <a:srgbClr val="323232"/>
                </a:solidFill>
                <a:latin typeface="Arial MT"/>
                <a:cs typeface="Arial MT"/>
              </a:rPr>
              <a:t> </a:t>
            </a:r>
            <a:r>
              <a:rPr sz="1425" dirty="0">
                <a:solidFill>
                  <a:srgbClr val="323232"/>
                </a:solidFill>
                <a:latin typeface="Arial MT"/>
                <a:cs typeface="Arial MT"/>
              </a:rPr>
              <a:t>co.</a:t>
            </a:r>
            <a:r>
              <a:rPr sz="1425" spc="15" dirty="0">
                <a:solidFill>
                  <a:srgbClr val="323232"/>
                </a:solidFill>
                <a:latin typeface="Arial MT"/>
                <a:cs typeface="Arial MT"/>
              </a:rPr>
              <a:t> </a:t>
            </a:r>
            <a:r>
              <a:rPr sz="1425" spc="-15" dirty="0">
                <a:solidFill>
                  <a:srgbClr val="323232"/>
                </a:solidFill>
                <a:latin typeface="Arial MT"/>
                <a:cs typeface="Arial MT"/>
              </a:rPr>
              <a:t>CCII</a:t>
            </a:r>
            <a:endParaRPr sz="1425" dirty="0">
              <a:latin typeface="Arial MT"/>
              <a:cs typeface="Arial MT"/>
            </a:endParaRPr>
          </a:p>
        </p:txBody>
      </p:sp>
      <p:sp>
        <p:nvSpPr>
          <p:cNvPr id="10" name="object 10"/>
          <p:cNvSpPr txBox="1"/>
          <p:nvPr/>
        </p:nvSpPr>
        <p:spPr>
          <a:xfrm>
            <a:off x="476048" y="5485639"/>
            <a:ext cx="7315200" cy="228909"/>
          </a:xfrm>
          <a:prstGeom prst="rect">
            <a:avLst/>
          </a:prstGeom>
        </p:spPr>
        <p:txBody>
          <a:bodyPr vert="horz" wrap="square" lIns="0" tIns="9525" rIns="0" bIns="0" rtlCol="0">
            <a:spAutoFit/>
          </a:bodyPr>
          <a:lstStyle/>
          <a:p>
            <a:pPr marL="9525">
              <a:lnSpc>
                <a:spcPct val="100000"/>
              </a:lnSpc>
              <a:spcBef>
                <a:spcPts val="75"/>
              </a:spcBef>
            </a:pPr>
            <a:r>
              <a:rPr sz="1425" dirty="0">
                <a:solidFill>
                  <a:srgbClr val="323232"/>
                </a:solidFill>
                <a:latin typeface="Arial MT"/>
                <a:cs typeface="Arial MT"/>
              </a:rPr>
              <a:t>…</a:t>
            </a:r>
            <a:r>
              <a:rPr sz="1425" spc="15" dirty="0">
                <a:solidFill>
                  <a:srgbClr val="323232"/>
                </a:solidFill>
                <a:latin typeface="Arial MT"/>
                <a:cs typeface="Arial MT"/>
              </a:rPr>
              <a:t> </a:t>
            </a:r>
            <a:r>
              <a:rPr sz="1425" dirty="0">
                <a:solidFill>
                  <a:srgbClr val="323232"/>
                </a:solidFill>
                <a:latin typeface="Arial MT"/>
                <a:cs typeface="Arial MT"/>
              </a:rPr>
              <a:t>debiti</a:t>
            </a:r>
            <a:r>
              <a:rPr sz="1425" spc="23" dirty="0">
                <a:solidFill>
                  <a:srgbClr val="323232"/>
                </a:solidFill>
                <a:latin typeface="Arial MT"/>
                <a:cs typeface="Arial MT"/>
              </a:rPr>
              <a:t> </a:t>
            </a:r>
            <a:r>
              <a:rPr sz="1425" dirty="0">
                <a:solidFill>
                  <a:srgbClr val="297D53"/>
                </a:solidFill>
                <a:latin typeface="Arial MT"/>
                <a:cs typeface="Arial MT"/>
              </a:rPr>
              <a:t>scaduti</a:t>
            </a:r>
            <a:r>
              <a:rPr sz="1425" spc="19" dirty="0">
                <a:solidFill>
                  <a:srgbClr val="297D53"/>
                </a:solidFill>
                <a:latin typeface="Arial MT"/>
                <a:cs typeface="Arial MT"/>
              </a:rPr>
              <a:t> </a:t>
            </a:r>
            <a:r>
              <a:rPr sz="1425" dirty="0">
                <a:solidFill>
                  <a:srgbClr val="297D53"/>
                </a:solidFill>
                <a:latin typeface="Arial MT"/>
                <a:cs typeface="Arial MT"/>
              </a:rPr>
              <a:t>non</a:t>
            </a:r>
            <a:r>
              <a:rPr sz="1425" spc="23" dirty="0">
                <a:solidFill>
                  <a:srgbClr val="297D53"/>
                </a:solidFill>
                <a:latin typeface="Arial MT"/>
                <a:cs typeface="Arial MT"/>
              </a:rPr>
              <a:t> </a:t>
            </a:r>
            <a:r>
              <a:rPr sz="1425" dirty="0">
                <a:solidFill>
                  <a:srgbClr val="297D53"/>
                </a:solidFill>
                <a:latin typeface="Arial MT"/>
                <a:cs typeface="Arial MT"/>
              </a:rPr>
              <a:t>pagati</a:t>
            </a:r>
            <a:r>
              <a:rPr sz="1425" spc="19" dirty="0">
                <a:solidFill>
                  <a:srgbClr val="297D53"/>
                </a:solidFill>
                <a:latin typeface="Arial MT"/>
                <a:cs typeface="Arial MT"/>
              </a:rPr>
              <a:t> </a:t>
            </a:r>
            <a:r>
              <a:rPr sz="1425" dirty="0">
                <a:solidFill>
                  <a:srgbClr val="323232"/>
                </a:solidFill>
                <a:latin typeface="Arial MT"/>
                <a:cs typeface="Arial MT"/>
              </a:rPr>
              <a:t>&lt;</a:t>
            </a:r>
            <a:r>
              <a:rPr sz="1425" spc="19" dirty="0">
                <a:solidFill>
                  <a:srgbClr val="323232"/>
                </a:solidFill>
                <a:latin typeface="Arial MT"/>
                <a:cs typeface="Arial MT"/>
              </a:rPr>
              <a:t> </a:t>
            </a:r>
            <a:r>
              <a:rPr sz="1425" dirty="0">
                <a:solidFill>
                  <a:srgbClr val="323232"/>
                </a:solidFill>
                <a:latin typeface="Arial MT"/>
                <a:cs typeface="Arial MT"/>
              </a:rPr>
              <a:t>30.000</a:t>
            </a:r>
            <a:r>
              <a:rPr sz="1425" spc="23" dirty="0">
                <a:solidFill>
                  <a:srgbClr val="323232"/>
                </a:solidFill>
                <a:latin typeface="Arial MT"/>
                <a:cs typeface="Arial MT"/>
              </a:rPr>
              <a:t> </a:t>
            </a:r>
            <a:r>
              <a:rPr sz="1425" dirty="0">
                <a:solidFill>
                  <a:srgbClr val="323232"/>
                </a:solidFill>
                <a:latin typeface="Arial MT"/>
                <a:cs typeface="Arial MT"/>
              </a:rPr>
              <a:t>Euro</a:t>
            </a:r>
            <a:r>
              <a:rPr sz="1425" spc="19" dirty="0">
                <a:solidFill>
                  <a:srgbClr val="323232"/>
                </a:solidFill>
                <a:latin typeface="Arial MT"/>
                <a:cs typeface="Arial MT"/>
              </a:rPr>
              <a:t> </a:t>
            </a:r>
            <a:r>
              <a:rPr sz="1425" dirty="0">
                <a:solidFill>
                  <a:srgbClr val="323232"/>
                </a:solidFill>
                <a:latin typeface="Arial MT"/>
                <a:cs typeface="Arial MT"/>
              </a:rPr>
              <a:t>-</a:t>
            </a:r>
            <a:r>
              <a:rPr sz="1425" spc="23" dirty="0">
                <a:solidFill>
                  <a:srgbClr val="323232"/>
                </a:solidFill>
                <a:latin typeface="Arial MT"/>
                <a:cs typeface="Arial MT"/>
              </a:rPr>
              <a:t> </a:t>
            </a:r>
            <a:r>
              <a:rPr sz="1425" dirty="0">
                <a:solidFill>
                  <a:srgbClr val="323232"/>
                </a:solidFill>
                <a:latin typeface="Arial MT"/>
                <a:cs typeface="Arial MT"/>
              </a:rPr>
              <a:t>Dimensione</a:t>
            </a:r>
            <a:r>
              <a:rPr sz="1425" spc="19" dirty="0">
                <a:solidFill>
                  <a:srgbClr val="323232"/>
                </a:solidFill>
                <a:latin typeface="Arial MT"/>
                <a:cs typeface="Arial MT"/>
              </a:rPr>
              <a:t> </a:t>
            </a:r>
            <a:r>
              <a:rPr sz="1425" dirty="0">
                <a:solidFill>
                  <a:srgbClr val="323232"/>
                </a:solidFill>
                <a:latin typeface="Arial MT"/>
                <a:cs typeface="Arial MT"/>
              </a:rPr>
              <a:t>dell’insolvenza,</a:t>
            </a:r>
            <a:r>
              <a:rPr sz="1425" spc="15" dirty="0">
                <a:solidFill>
                  <a:srgbClr val="323232"/>
                </a:solidFill>
                <a:latin typeface="Arial MT"/>
                <a:cs typeface="Arial MT"/>
              </a:rPr>
              <a:t> </a:t>
            </a:r>
            <a:r>
              <a:rPr sz="1425" dirty="0">
                <a:solidFill>
                  <a:srgbClr val="323232"/>
                </a:solidFill>
                <a:latin typeface="Arial MT"/>
                <a:cs typeface="Arial MT"/>
              </a:rPr>
              <a:t>non</a:t>
            </a:r>
            <a:r>
              <a:rPr sz="1425" spc="23" dirty="0">
                <a:solidFill>
                  <a:srgbClr val="323232"/>
                </a:solidFill>
                <a:latin typeface="Arial MT"/>
                <a:cs typeface="Arial MT"/>
              </a:rPr>
              <a:t> </a:t>
            </a:r>
            <a:r>
              <a:rPr sz="1425" spc="-8" dirty="0">
                <a:solidFill>
                  <a:srgbClr val="323232"/>
                </a:solidFill>
                <a:latin typeface="Arial MT"/>
                <a:cs typeface="Arial MT"/>
              </a:rPr>
              <a:t>dell’impresa.</a:t>
            </a:r>
            <a:endParaRPr sz="1425" dirty="0">
              <a:latin typeface="Arial MT"/>
              <a:cs typeface="Arial M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610379" y="764704"/>
            <a:ext cx="7224236" cy="714939"/>
          </a:xfrm>
          <a:prstGeom prst="rect">
            <a:avLst/>
          </a:prstGeom>
        </p:spPr>
        <p:txBody>
          <a:bodyPr vert="horz" wrap="square" lIns="0" tIns="47625" rIns="0" bIns="0" numCol="1" rtlCol="0" anchor="ctr" anchorCtr="0" compatLnSpc="1">
            <a:prstTxWarp prst="textNoShape">
              <a:avLst/>
            </a:prstTxWarp>
            <a:spAutoFit/>
          </a:bodyPr>
          <a:lstStyle/>
          <a:p>
            <a:pPr marL="9525" marR="3810">
              <a:lnSpc>
                <a:spcPts val="2625"/>
              </a:lnSpc>
              <a:spcBef>
                <a:spcPts val="375"/>
              </a:spcBef>
              <a:tabLst>
                <a:tab pos="1421129" algn="l"/>
                <a:tab pos="1834515" algn="l"/>
                <a:tab pos="3008471" algn="l"/>
                <a:tab pos="4149090" algn="l"/>
                <a:tab pos="4630103" algn="l"/>
                <a:tab pos="6564630" algn="l"/>
                <a:tab pos="6978015" algn="l"/>
              </a:tabLst>
            </a:pPr>
            <a:r>
              <a:rPr sz="2400" spc="-8" dirty="0">
                <a:solidFill>
                  <a:srgbClr val="297D53"/>
                </a:solidFill>
              </a:rPr>
              <a:t>Acquisto</a:t>
            </a:r>
            <a:r>
              <a:rPr sz="2400" dirty="0">
                <a:solidFill>
                  <a:srgbClr val="297D53"/>
                </a:solidFill>
              </a:rPr>
              <a:t>	</a:t>
            </a:r>
            <a:r>
              <a:rPr sz="2400" spc="-38" dirty="0">
                <a:solidFill>
                  <a:srgbClr val="297D53"/>
                </a:solidFill>
              </a:rPr>
              <a:t>e</a:t>
            </a:r>
            <a:r>
              <a:rPr sz="2400" dirty="0">
                <a:solidFill>
                  <a:srgbClr val="297D53"/>
                </a:solidFill>
              </a:rPr>
              <a:t>	</a:t>
            </a:r>
            <a:r>
              <a:rPr sz="2400" spc="-8" dirty="0">
                <a:solidFill>
                  <a:srgbClr val="297D53"/>
                </a:solidFill>
              </a:rPr>
              <a:t>perdita</a:t>
            </a:r>
            <a:r>
              <a:rPr sz="2400" dirty="0">
                <a:solidFill>
                  <a:srgbClr val="297D53"/>
                </a:solidFill>
              </a:rPr>
              <a:t>	</a:t>
            </a:r>
            <a:r>
              <a:rPr sz="2400" spc="-8" dirty="0">
                <a:solidFill>
                  <a:srgbClr val="297D53"/>
                </a:solidFill>
              </a:rPr>
              <a:t>qualità</a:t>
            </a:r>
            <a:r>
              <a:rPr sz="2400" dirty="0">
                <a:solidFill>
                  <a:srgbClr val="297D53"/>
                </a:solidFill>
              </a:rPr>
              <a:t>	</a:t>
            </a:r>
            <a:r>
              <a:rPr sz="2400" spc="-19" dirty="0">
                <a:solidFill>
                  <a:srgbClr val="297D53"/>
                </a:solidFill>
              </a:rPr>
              <a:t>di</a:t>
            </a:r>
            <a:r>
              <a:rPr sz="2400" dirty="0">
                <a:solidFill>
                  <a:srgbClr val="297D53"/>
                </a:solidFill>
              </a:rPr>
              <a:t>	</a:t>
            </a:r>
            <a:r>
              <a:rPr sz="2400" spc="-8" dirty="0">
                <a:solidFill>
                  <a:srgbClr val="297D53"/>
                </a:solidFill>
              </a:rPr>
              <a:t>imprenditore</a:t>
            </a:r>
            <a:r>
              <a:rPr sz="2400" dirty="0">
                <a:solidFill>
                  <a:srgbClr val="297D53"/>
                </a:solidFill>
              </a:rPr>
              <a:t>	</a:t>
            </a:r>
            <a:r>
              <a:rPr sz="2400" spc="-38" dirty="0">
                <a:solidFill>
                  <a:srgbClr val="297D53"/>
                </a:solidFill>
              </a:rPr>
              <a:t>o</a:t>
            </a:r>
            <a:r>
              <a:rPr sz="2400" dirty="0">
                <a:solidFill>
                  <a:srgbClr val="297D53"/>
                </a:solidFill>
              </a:rPr>
              <a:t>	</a:t>
            </a:r>
            <a:r>
              <a:rPr sz="2400" spc="-19" dirty="0">
                <a:solidFill>
                  <a:srgbClr val="297D53"/>
                </a:solidFill>
              </a:rPr>
              <a:t>di </a:t>
            </a:r>
            <a:r>
              <a:rPr sz="2400" dirty="0">
                <a:solidFill>
                  <a:srgbClr val="297D53"/>
                </a:solidFill>
              </a:rPr>
              <a:t>soggetto</a:t>
            </a:r>
            <a:r>
              <a:rPr sz="2400" spc="-34" dirty="0">
                <a:solidFill>
                  <a:srgbClr val="297D53"/>
                </a:solidFill>
              </a:rPr>
              <a:t> </a:t>
            </a:r>
            <a:r>
              <a:rPr sz="2400" spc="-8" dirty="0">
                <a:solidFill>
                  <a:srgbClr val="297D53"/>
                </a:solidFill>
              </a:rPr>
              <a:t>«fallibile»</a:t>
            </a:r>
            <a:endParaRPr sz="2400" dirty="0"/>
          </a:p>
        </p:txBody>
      </p:sp>
      <p:sp>
        <p:nvSpPr>
          <p:cNvPr id="14" name="object 14"/>
          <p:cNvSpPr txBox="1"/>
          <p:nvPr/>
        </p:nvSpPr>
        <p:spPr>
          <a:xfrm>
            <a:off x="610379" y="1869562"/>
            <a:ext cx="7141845" cy="4321055"/>
          </a:xfrm>
          <a:prstGeom prst="rect">
            <a:avLst/>
          </a:prstGeom>
        </p:spPr>
        <p:txBody>
          <a:bodyPr vert="horz" wrap="square" lIns="0" tIns="9525" rIns="0" bIns="0" rtlCol="0">
            <a:spAutoFit/>
          </a:bodyPr>
          <a:lstStyle/>
          <a:p>
            <a:pPr marL="9525">
              <a:lnSpc>
                <a:spcPct val="100000"/>
              </a:lnSpc>
              <a:spcBef>
                <a:spcPts val="75"/>
              </a:spcBef>
            </a:pPr>
            <a:r>
              <a:rPr sz="2000" dirty="0">
                <a:solidFill>
                  <a:srgbClr val="297D53"/>
                </a:solidFill>
                <a:latin typeface="Arial MT"/>
                <a:cs typeface="Arial MT"/>
              </a:rPr>
              <a:t>Art.</a:t>
            </a:r>
            <a:r>
              <a:rPr sz="2000" spc="26" dirty="0">
                <a:solidFill>
                  <a:srgbClr val="297D53"/>
                </a:solidFill>
                <a:latin typeface="Arial MT"/>
                <a:cs typeface="Arial MT"/>
              </a:rPr>
              <a:t> </a:t>
            </a:r>
            <a:r>
              <a:rPr sz="2000" dirty="0">
                <a:solidFill>
                  <a:srgbClr val="297D53"/>
                </a:solidFill>
                <a:latin typeface="Arial MT"/>
                <a:cs typeface="Arial MT"/>
              </a:rPr>
              <a:t>33</a:t>
            </a:r>
            <a:r>
              <a:rPr sz="2000" spc="30" dirty="0">
                <a:solidFill>
                  <a:srgbClr val="297D53"/>
                </a:solidFill>
                <a:latin typeface="Arial MT"/>
                <a:cs typeface="Arial MT"/>
              </a:rPr>
              <a:t> </a:t>
            </a:r>
            <a:r>
              <a:rPr sz="2000" dirty="0">
                <a:solidFill>
                  <a:srgbClr val="297D53"/>
                </a:solidFill>
                <a:latin typeface="Arial MT"/>
                <a:cs typeface="Arial MT"/>
              </a:rPr>
              <a:t>CCII</a:t>
            </a:r>
            <a:r>
              <a:rPr sz="2000" spc="30" dirty="0">
                <a:solidFill>
                  <a:srgbClr val="297D53"/>
                </a:solidFill>
                <a:latin typeface="Arial MT"/>
                <a:cs typeface="Arial MT"/>
              </a:rPr>
              <a:t> </a:t>
            </a:r>
            <a:r>
              <a:rPr sz="2000" dirty="0">
                <a:solidFill>
                  <a:srgbClr val="297D53"/>
                </a:solidFill>
                <a:latin typeface="Arial MT"/>
                <a:cs typeface="Arial MT"/>
              </a:rPr>
              <a:t>–</a:t>
            </a:r>
            <a:r>
              <a:rPr sz="2000" spc="30" dirty="0">
                <a:solidFill>
                  <a:srgbClr val="297D53"/>
                </a:solidFill>
                <a:latin typeface="Arial MT"/>
                <a:cs typeface="Arial MT"/>
              </a:rPr>
              <a:t> </a:t>
            </a:r>
            <a:r>
              <a:rPr sz="2000" dirty="0">
                <a:solidFill>
                  <a:srgbClr val="297D53"/>
                </a:solidFill>
                <a:latin typeface="Arial MT"/>
                <a:cs typeface="Arial MT"/>
              </a:rPr>
              <a:t>Cessazione</a:t>
            </a:r>
            <a:r>
              <a:rPr sz="2000" spc="34" dirty="0">
                <a:solidFill>
                  <a:srgbClr val="297D53"/>
                </a:solidFill>
                <a:latin typeface="Arial MT"/>
                <a:cs typeface="Arial MT"/>
              </a:rPr>
              <a:t> </a:t>
            </a:r>
            <a:r>
              <a:rPr sz="2000" spc="-8" dirty="0">
                <a:solidFill>
                  <a:srgbClr val="297D53"/>
                </a:solidFill>
                <a:latin typeface="Arial MT"/>
                <a:cs typeface="Arial MT"/>
              </a:rPr>
              <a:t>attività</a:t>
            </a:r>
            <a:endParaRPr sz="2000" dirty="0">
              <a:latin typeface="Arial MT"/>
              <a:cs typeface="Arial MT"/>
            </a:endParaRPr>
          </a:p>
          <a:p>
            <a:pPr marL="9525" marR="3810" algn="just">
              <a:lnSpc>
                <a:spcPct val="120000"/>
              </a:lnSpc>
              <a:spcBef>
                <a:spcPts val="1249"/>
              </a:spcBef>
            </a:pPr>
            <a:r>
              <a:rPr sz="2000" dirty="0">
                <a:solidFill>
                  <a:srgbClr val="323232"/>
                </a:solidFill>
                <a:latin typeface="Arial MT"/>
                <a:cs typeface="Arial MT"/>
              </a:rPr>
              <a:t>La</a:t>
            </a:r>
            <a:r>
              <a:rPr sz="2000" spc="71" dirty="0">
                <a:solidFill>
                  <a:srgbClr val="323232"/>
                </a:solidFill>
                <a:latin typeface="Arial MT"/>
                <a:cs typeface="Arial MT"/>
              </a:rPr>
              <a:t> </a:t>
            </a:r>
            <a:r>
              <a:rPr sz="2000" dirty="0">
                <a:solidFill>
                  <a:srgbClr val="323232"/>
                </a:solidFill>
                <a:latin typeface="Arial MT"/>
                <a:cs typeface="Arial MT"/>
              </a:rPr>
              <a:t>liquidazione</a:t>
            </a:r>
            <a:r>
              <a:rPr sz="2000" spc="75" dirty="0">
                <a:solidFill>
                  <a:srgbClr val="323232"/>
                </a:solidFill>
                <a:latin typeface="Arial MT"/>
                <a:cs typeface="Arial MT"/>
              </a:rPr>
              <a:t> </a:t>
            </a:r>
            <a:r>
              <a:rPr sz="2000" dirty="0">
                <a:solidFill>
                  <a:srgbClr val="323232"/>
                </a:solidFill>
                <a:latin typeface="Arial MT"/>
                <a:cs typeface="Arial MT"/>
              </a:rPr>
              <a:t>giudiziale</a:t>
            </a:r>
            <a:r>
              <a:rPr sz="2000" spc="75" dirty="0">
                <a:solidFill>
                  <a:srgbClr val="323232"/>
                </a:solidFill>
                <a:latin typeface="Arial MT"/>
                <a:cs typeface="Arial MT"/>
              </a:rPr>
              <a:t> </a:t>
            </a:r>
            <a:r>
              <a:rPr sz="2000" dirty="0">
                <a:solidFill>
                  <a:srgbClr val="323232"/>
                </a:solidFill>
                <a:latin typeface="Arial MT"/>
                <a:cs typeface="Arial MT"/>
              </a:rPr>
              <a:t>può</a:t>
            </a:r>
            <a:r>
              <a:rPr sz="2000" spc="75" dirty="0">
                <a:solidFill>
                  <a:srgbClr val="323232"/>
                </a:solidFill>
                <a:latin typeface="Arial MT"/>
                <a:cs typeface="Arial MT"/>
              </a:rPr>
              <a:t> </a:t>
            </a:r>
            <a:r>
              <a:rPr sz="2000" dirty="0">
                <a:solidFill>
                  <a:srgbClr val="323232"/>
                </a:solidFill>
                <a:latin typeface="Arial MT"/>
                <a:cs typeface="Arial MT"/>
              </a:rPr>
              <a:t>essere</a:t>
            </a:r>
            <a:r>
              <a:rPr sz="2000" spc="75" dirty="0">
                <a:solidFill>
                  <a:srgbClr val="323232"/>
                </a:solidFill>
                <a:latin typeface="Arial MT"/>
                <a:cs typeface="Arial MT"/>
              </a:rPr>
              <a:t> </a:t>
            </a:r>
            <a:r>
              <a:rPr sz="2000" dirty="0">
                <a:solidFill>
                  <a:srgbClr val="323232"/>
                </a:solidFill>
                <a:latin typeface="Arial MT"/>
                <a:cs typeface="Arial MT"/>
              </a:rPr>
              <a:t>aperta</a:t>
            </a:r>
            <a:r>
              <a:rPr sz="2000" spc="75" dirty="0">
                <a:solidFill>
                  <a:srgbClr val="323232"/>
                </a:solidFill>
                <a:latin typeface="Arial MT"/>
                <a:cs typeface="Arial MT"/>
              </a:rPr>
              <a:t> </a:t>
            </a:r>
            <a:r>
              <a:rPr sz="2000" b="1" dirty="0">
                <a:solidFill>
                  <a:srgbClr val="323232"/>
                </a:solidFill>
                <a:latin typeface="Arial MT"/>
                <a:cs typeface="Arial MT"/>
              </a:rPr>
              <a:t>entro</a:t>
            </a:r>
            <a:r>
              <a:rPr sz="2000" b="1" spc="75" dirty="0">
                <a:solidFill>
                  <a:srgbClr val="323232"/>
                </a:solidFill>
                <a:latin typeface="Arial MT"/>
                <a:cs typeface="Arial MT"/>
              </a:rPr>
              <a:t> </a:t>
            </a:r>
            <a:r>
              <a:rPr sz="2000" b="1" dirty="0">
                <a:solidFill>
                  <a:srgbClr val="323232"/>
                </a:solidFill>
                <a:latin typeface="Arial MT"/>
                <a:cs typeface="Arial MT"/>
              </a:rPr>
              <a:t>un</a:t>
            </a:r>
            <a:r>
              <a:rPr sz="2000" b="1" spc="75" dirty="0">
                <a:solidFill>
                  <a:srgbClr val="323232"/>
                </a:solidFill>
                <a:latin typeface="Arial MT"/>
                <a:cs typeface="Arial MT"/>
              </a:rPr>
              <a:t> </a:t>
            </a:r>
            <a:r>
              <a:rPr sz="2000" b="1" dirty="0">
                <a:solidFill>
                  <a:srgbClr val="323232"/>
                </a:solidFill>
                <a:latin typeface="Arial MT"/>
                <a:cs typeface="Arial MT"/>
              </a:rPr>
              <a:t>anno</a:t>
            </a:r>
            <a:r>
              <a:rPr sz="2000" b="1" spc="75" dirty="0">
                <a:solidFill>
                  <a:srgbClr val="323232"/>
                </a:solidFill>
                <a:latin typeface="Arial MT"/>
                <a:cs typeface="Arial MT"/>
              </a:rPr>
              <a:t> </a:t>
            </a:r>
            <a:r>
              <a:rPr sz="2000" b="1" dirty="0">
                <a:solidFill>
                  <a:srgbClr val="323232"/>
                </a:solidFill>
                <a:latin typeface="Arial MT"/>
                <a:cs typeface="Arial MT"/>
              </a:rPr>
              <a:t>dalla</a:t>
            </a:r>
            <a:r>
              <a:rPr sz="2000" b="1" spc="75" dirty="0">
                <a:solidFill>
                  <a:srgbClr val="323232"/>
                </a:solidFill>
                <a:latin typeface="Arial MT"/>
                <a:cs typeface="Arial MT"/>
              </a:rPr>
              <a:t> </a:t>
            </a:r>
            <a:r>
              <a:rPr sz="2000" b="1" dirty="0">
                <a:solidFill>
                  <a:srgbClr val="323232"/>
                </a:solidFill>
                <a:latin typeface="Arial MT"/>
                <a:cs typeface="Arial MT"/>
              </a:rPr>
              <a:t>cessazione</a:t>
            </a:r>
            <a:r>
              <a:rPr sz="2000" b="1" spc="75" dirty="0">
                <a:solidFill>
                  <a:srgbClr val="323232"/>
                </a:solidFill>
                <a:latin typeface="Arial MT"/>
                <a:cs typeface="Arial MT"/>
              </a:rPr>
              <a:t> </a:t>
            </a:r>
            <a:r>
              <a:rPr sz="2000" b="1" dirty="0">
                <a:solidFill>
                  <a:srgbClr val="323232"/>
                </a:solidFill>
                <a:latin typeface="Arial MT"/>
                <a:cs typeface="Arial MT"/>
              </a:rPr>
              <a:t>dell'attività</a:t>
            </a:r>
            <a:r>
              <a:rPr sz="2000" b="1" spc="75" dirty="0">
                <a:solidFill>
                  <a:srgbClr val="323232"/>
                </a:solidFill>
                <a:latin typeface="Arial MT"/>
                <a:cs typeface="Arial MT"/>
              </a:rPr>
              <a:t> </a:t>
            </a:r>
            <a:r>
              <a:rPr sz="2000" b="1" dirty="0">
                <a:solidFill>
                  <a:srgbClr val="323232"/>
                </a:solidFill>
                <a:latin typeface="Arial MT"/>
                <a:cs typeface="Arial MT"/>
              </a:rPr>
              <a:t>del</a:t>
            </a:r>
            <a:r>
              <a:rPr sz="2000" b="1" spc="71" dirty="0">
                <a:solidFill>
                  <a:srgbClr val="323232"/>
                </a:solidFill>
                <a:latin typeface="Arial MT"/>
                <a:cs typeface="Arial MT"/>
              </a:rPr>
              <a:t> </a:t>
            </a:r>
            <a:r>
              <a:rPr sz="2000" b="1" dirty="0">
                <a:solidFill>
                  <a:srgbClr val="323232"/>
                </a:solidFill>
                <a:latin typeface="Arial MT"/>
                <a:cs typeface="Arial MT"/>
              </a:rPr>
              <a:t>debitore</a:t>
            </a:r>
            <a:r>
              <a:rPr sz="2000" dirty="0">
                <a:solidFill>
                  <a:srgbClr val="323232"/>
                </a:solidFill>
                <a:latin typeface="Arial MT"/>
                <a:cs typeface="Arial MT"/>
              </a:rPr>
              <a:t>,</a:t>
            </a:r>
            <a:r>
              <a:rPr sz="2000" spc="83" dirty="0">
                <a:solidFill>
                  <a:srgbClr val="323232"/>
                </a:solidFill>
                <a:latin typeface="Arial MT"/>
                <a:cs typeface="Arial MT"/>
              </a:rPr>
              <a:t> </a:t>
            </a:r>
            <a:r>
              <a:rPr sz="2000" spc="-19" dirty="0">
                <a:solidFill>
                  <a:srgbClr val="323232"/>
                </a:solidFill>
                <a:latin typeface="Arial MT"/>
                <a:cs typeface="Arial MT"/>
              </a:rPr>
              <a:t>se </a:t>
            </a:r>
            <a:r>
              <a:rPr sz="2000" dirty="0">
                <a:solidFill>
                  <a:srgbClr val="323232"/>
                </a:solidFill>
                <a:latin typeface="Arial MT"/>
                <a:cs typeface="Arial MT"/>
              </a:rPr>
              <a:t>l'insolvenza</a:t>
            </a:r>
            <a:r>
              <a:rPr sz="2000" spc="19" dirty="0">
                <a:solidFill>
                  <a:srgbClr val="323232"/>
                </a:solidFill>
                <a:latin typeface="Arial MT"/>
                <a:cs typeface="Arial MT"/>
              </a:rPr>
              <a:t> </a:t>
            </a:r>
            <a:r>
              <a:rPr sz="2000" dirty="0">
                <a:solidFill>
                  <a:srgbClr val="323232"/>
                </a:solidFill>
                <a:latin typeface="Arial MT"/>
                <a:cs typeface="Arial MT"/>
              </a:rPr>
              <a:t>si</a:t>
            </a:r>
            <a:r>
              <a:rPr sz="2000" spc="23" dirty="0">
                <a:solidFill>
                  <a:srgbClr val="323232"/>
                </a:solidFill>
                <a:latin typeface="Arial MT"/>
                <a:cs typeface="Arial MT"/>
              </a:rPr>
              <a:t> </a:t>
            </a:r>
            <a:r>
              <a:rPr sz="2000" dirty="0">
                <a:solidFill>
                  <a:srgbClr val="323232"/>
                </a:solidFill>
                <a:latin typeface="Arial MT"/>
                <a:cs typeface="Arial MT"/>
              </a:rPr>
              <a:t>è</a:t>
            </a:r>
            <a:r>
              <a:rPr sz="2000" spc="19" dirty="0">
                <a:solidFill>
                  <a:srgbClr val="323232"/>
                </a:solidFill>
                <a:latin typeface="Arial MT"/>
                <a:cs typeface="Arial MT"/>
              </a:rPr>
              <a:t> </a:t>
            </a:r>
            <a:r>
              <a:rPr sz="2000" dirty="0">
                <a:solidFill>
                  <a:srgbClr val="323232"/>
                </a:solidFill>
                <a:latin typeface="Arial MT"/>
                <a:cs typeface="Arial MT"/>
              </a:rPr>
              <a:t>manifestata</a:t>
            </a:r>
            <a:r>
              <a:rPr sz="2000" spc="23" dirty="0">
                <a:solidFill>
                  <a:srgbClr val="323232"/>
                </a:solidFill>
                <a:latin typeface="Arial MT"/>
                <a:cs typeface="Arial MT"/>
              </a:rPr>
              <a:t> </a:t>
            </a:r>
            <a:r>
              <a:rPr sz="2000" dirty="0">
                <a:solidFill>
                  <a:srgbClr val="323232"/>
                </a:solidFill>
                <a:latin typeface="Arial MT"/>
                <a:cs typeface="Arial MT"/>
              </a:rPr>
              <a:t>anteriormente</a:t>
            </a:r>
            <a:r>
              <a:rPr sz="2000" spc="23" dirty="0">
                <a:solidFill>
                  <a:srgbClr val="323232"/>
                </a:solidFill>
                <a:latin typeface="Arial MT"/>
                <a:cs typeface="Arial MT"/>
              </a:rPr>
              <a:t> </a:t>
            </a:r>
            <a:r>
              <a:rPr sz="2000" dirty="0">
                <a:solidFill>
                  <a:srgbClr val="323232"/>
                </a:solidFill>
                <a:latin typeface="Arial MT"/>
                <a:cs typeface="Arial MT"/>
              </a:rPr>
              <a:t>alla</a:t>
            </a:r>
            <a:r>
              <a:rPr sz="2000" spc="19" dirty="0">
                <a:solidFill>
                  <a:srgbClr val="323232"/>
                </a:solidFill>
                <a:latin typeface="Arial MT"/>
                <a:cs typeface="Arial MT"/>
              </a:rPr>
              <a:t> </a:t>
            </a:r>
            <a:r>
              <a:rPr sz="2000" dirty="0">
                <a:solidFill>
                  <a:srgbClr val="323232"/>
                </a:solidFill>
                <a:latin typeface="Arial MT"/>
                <a:cs typeface="Arial MT"/>
              </a:rPr>
              <a:t>medesima</a:t>
            </a:r>
            <a:r>
              <a:rPr sz="2000" spc="23" dirty="0">
                <a:solidFill>
                  <a:srgbClr val="323232"/>
                </a:solidFill>
                <a:latin typeface="Arial MT"/>
                <a:cs typeface="Arial MT"/>
              </a:rPr>
              <a:t> </a:t>
            </a:r>
            <a:r>
              <a:rPr sz="2000" dirty="0">
                <a:solidFill>
                  <a:srgbClr val="323232"/>
                </a:solidFill>
                <a:latin typeface="Arial MT"/>
                <a:cs typeface="Arial MT"/>
              </a:rPr>
              <a:t>o</a:t>
            </a:r>
            <a:r>
              <a:rPr sz="2000" spc="23" dirty="0">
                <a:solidFill>
                  <a:srgbClr val="323232"/>
                </a:solidFill>
                <a:latin typeface="Arial MT"/>
                <a:cs typeface="Arial MT"/>
              </a:rPr>
              <a:t> </a:t>
            </a:r>
            <a:r>
              <a:rPr sz="2000" dirty="0">
                <a:solidFill>
                  <a:srgbClr val="323232"/>
                </a:solidFill>
                <a:latin typeface="Arial MT"/>
                <a:cs typeface="Arial MT"/>
              </a:rPr>
              <a:t>entro</a:t>
            </a:r>
            <a:r>
              <a:rPr sz="2000" spc="19" dirty="0">
                <a:solidFill>
                  <a:srgbClr val="323232"/>
                </a:solidFill>
                <a:latin typeface="Arial MT"/>
                <a:cs typeface="Arial MT"/>
              </a:rPr>
              <a:t> </a:t>
            </a:r>
            <a:r>
              <a:rPr sz="2000" dirty="0">
                <a:solidFill>
                  <a:srgbClr val="323232"/>
                </a:solidFill>
                <a:latin typeface="Arial MT"/>
                <a:cs typeface="Arial MT"/>
              </a:rPr>
              <a:t>l'anno</a:t>
            </a:r>
            <a:r>
              <a:rPr sz="2000" spc="23" dirty="0">
                <a:solidFill>
                  <a:srgbClr val="323232"/>
                </a:solidFill>
                <a:latin typeface="Arial MT"/>
                <a:cs typeface="Arial MT"/>
              </a:rPr>
              <a:t> </a:t>
            </a:r>
            <a:r>
              <a:rPr sz="2000" spc="-8" dirty="0">
                <a:solidFill>
                  <a:srgbClr val="323232"/>
                </a:solidFill>
                <a:latin typeface="Arial MT"/>
                <a:cs typeface="Arial MT"/>
              </a:rPr>
              <a:t>successivo.</a:t>
            </a:r>
            <a:endParaRPr sz="2000" dirty="0">
              <a:latin typeface="Arial MT"/>
              <a:cs typeface="Arial MT"/>
            </a:endParaRPr>
          </a:p>
          <a:p>
            <a:pPr>
              <a:lnSpc>
                <a:spcPct val="100000"/>
              </a:lnSpc>
              <a:spcBef>
                <a:spcPts val="94"/>
              </a:spcBef>
            </a:pPr>
            <a:endParaRPr sz="2000" dirty="0">
              <a:latin typeface="Arial MT"/>
              <a:cs typeface="Arial MT"/>
            </a:endParaRPr>
          </a:p>
          <a:p>
            <a:pPr marL="9525">
              <a:lnSpc>
                <a:spcPct val="100000"/>
              </a:lnSpc>
            </a:pPr>
            <a:r>
              <a:rPr sz="2000" dirty="0">
                <a:solidFill>
                  <a:srgbClr val="323232"/>
                </a:solidFill>
                <a:latin typeface="Arial MT"/>
                <a:cs typeface="Arial MT"/>
              </a:rPr>
              <a:t>Il</a:t>
            </a:r>
            <a:r>
              <a:rPr sz="2000" spc="23" dirty="0">
                <a:solidFill>
                  <a:srgbClr val="323232"/>
                </a:solidFill>
                <a:latin typeface="Arial MT"/>
                <a:cs typeface="Arial MT"/>
              </a:rPr>
              <a:t> </a:t>
            </a:r>
            <a:r>
              <a:rPr sz="2000" i="1" dirty="0">
                <a:solidFill>
                  <a:srgbClr val="323232"/>
                </a:solidFill>
                <a:latin typeface="Arial"/>
                <a:cs typeface="Arial"/>
              </a:rPr>
              <a:t>dies</a:t>
            </a:r>
            <a:r>
              <a:rPr sz="2000" i="1" spc="30" dirty="0">
                <a:solidFill>
                  <a:srgbClr val="323232"/>
                </a:solidFill>
                <a:latin typeface="Arial"/>
                <a:cs typeface="Arial"/>
              </a:rPr>
              <a:t> </a:t>
            </a:r>
            <a:r>
              <a:rPr sz="2000" i="1" dirty="0">
                <a:solidFill>
                  <a:srgbClr val="323232"/>
                </a:solidFill>
                <a:latin typeface="Arial"/>
                <a:cs typeface="Arial"/>
              </a:rPr>
              <a:t>a</a:t>
            </a:r>
            <a:r>
              <a:rPr sz="2000" i="1" spc="26" dirty="0">
                <a:solidFill>
                  <a:srgbClr val="323232"/>
                </a:solidFill>
                <a:latin typeface="Arial"/>
                <a:cs typeface="Arial"/>
              </a:rPr>
              <a:t> </a:t>
            </a:r>
            <a:r>
              <a:rPr sz="2000" i="1" dirty="0">
                <a:solidFill>
                  <a:srgbClr val="323232"/>
                </a:solidFill>
                <a:latin typeface="Arial"/>
                <a:cs typeface="Arial"/>
              </a:rPr>
              <a:t>quo</a:t>
            </a:r>
            <a:r>
              <a:rPr sz="2000" i="1" spc="26" dirty="0">
                <a:solidFill>
                  <a:srgbClr val="323232"/>
                </a:solidFill>
                <a:latin typeface="Arial"/>
                <a:cs typeface="Arial"/>
              </a:rPr>
              <a:t> </a:t>
            </a:r>
            <a:r>
              <a:rPr sz="2000" dirty="0">
                <a:solidFill>
                  <a:srgbClr val="323232"/>
                </a:solidFill>
                <a:latin typeface="Arial MT"/>
                <a:cs typeface="Arial MT"/>
              </a:rPr>
              <a:t>per</a:t>
            </a:r>
            <a:r>
              <a:rPr sz="2000" spc="30" dirty="0">
                <a:solidFill>
                  <a:srgbClr val="323232"/>
                </a:solidFill>
                <a:latin typeface="Arial MT"/>
                <a:cs typeface="Arial MT"/>
              </a:rPr>
              <a:t> </a:t>
            </a:r>
            <a:r>
              <a:rPr sz="2000" dirty="0">
                <a:solidFill>
                  <a:srgbClr val="323232"/>
                </a:solidFill>
                <a:latin typeface="Arial MT"/>
                <a:cs typeface="Arial MT"/>
              </a:rPr>
              <a:t>il</a:t>
            </a:r>
            <a:r>
              <a:rPr sz="2000" spc="26" dirty="0">
                <a:solidFill>
                  <a:srgbClr val="323232"/>
                </a:solidFill>
                <a:latin typeface="Arial MT"/>
                <a:cs typeface="Arial MT"/>
              </a:rPr>
              <a:t> </a:t>
            </a:r>
            <a:r>
              <a:rPr sz="2000" dirty="0">
                <a:solidFill>
                  <a:srgbClr val="323232"/>
                </a:solidFill>
                <a:latin typeface="Arial MT"/>
                <a:cs typeface="Arial MT"/>
              </a:rPr>
              <a:t>decorso</a:t>
            </a:r>
            <a:r>
              <a:rPr sz="2000" spc="26" dirty="0">
                <a:solidFill>
                  <a:srgbClr val="323232"/>
                </a:solidFill>
                <a:latin typeface="Arial MT"/>
                <a:cs typeface="Arial MT"/>
              </a:rPr>
              <a:t> </a:t>
            </a:r>
            <a:r>
              <a:rPr sz="2000" dirty="0">
                <a:solidFill>
                  <a:srgbClr val="323232"/>
                </a:solidFill>
                <a:latin typeface="Arial MT"/>
                <a:cs typeface="Arial MT"/>
              </a:rPr>
              <a:t>dell’anno</a:t>
            </a:r>
            <a:r>
              <a:rPr sz="2000" spc="26" dirty="0">
                <a:solidFill>
                  <a:srgbClr val="323232"/>
                </a:solidFill>
                <a:latin typeface="Arial MT"/>
                <a:cs typeface="Arial MT"/>
              </a:rPr>
              <a:t> </a:t>
            </a:r>
            <a:r>
              <a:rPr sz="2000" dirty="0">
                <a:solidFill>
                  <a:srgbClr val="323232"/>
                </a:solidFill>
                <a:latin typeface="Arial MT"/>
                <a:cs typeface="Arial MT"/>
              </a:rPr>
              <a:t>è</a:t>
            </a:r>
            <a:r>
              <a:rPr sz="2000" spc="26" dirty="0">
                <a:solidFill>
                  <a:srgbClr val="323232"/>
                </a:solidFill>
                <a:latin typeface="Arial MT"/>
                <a:cs typeface="Arial MT"/>
              </a:rPr>
              <a:t> </a:t>
            </a:r>
            <a:r>
              <a:rPr sz="2000" dirty="0">
                <a:solidFill>
                  <a:srgbClr val="323232"/>
                </a:solidFill>
                <a:latin typeface="Arial MT"/>
                <a:cs typeface="Arial MT"/>
              </a:rPr>
              <a:t>quello</a:t>
            </a:r>
            <a:r>
              <a:rPr sz="2000" spc="26" dirty="0">
                <a:solidFill>
                  <a:srgbClr val="323232"/>
                </a:solidFill>
                <a:latin typeface="Arial MT"/>
                <a:cs typeface="Arial MT"/>
              </a:rPr>
              <a:t> </a:t>
            </a:r>
            <a:r>
              <a:rPr sz="2000" dirty="0">
                <a:solidFill>
                  <a:srgbClr val="323232"/>
                </a:solidFill>
                <a:latin typeface="Arial MT"/>
                <a:cs typeface="Arial MT"/>
              </a:rPr>
              <a:t>della</a:t>
            </a:r>
            <a:r>
              <a:rPr sz="2000" spc="26" dirty="0">
                <a:solidFill>
                  <a:srgbClr val="323232"/>
                </a:solidFill>
                <a:latin typeface="Arial MT"/>
                <a:cs typeface="Arial MT"/>
              </a:rPr>
              <a:t> </a:t>
            </a:r>
            <a:r>
              <a:rPr sz="2000" dirty="0">
                <a:solidFill>
                  <a:srgbClr val="323232"/>
                </a:solidFill>
                <a:latin typeface="Arial MT"/>
                <a:cs typeface="Arial MT"/>
              </a:rPr>
              <a:t>pubblicità</a:t>
            </a:r>
            <a:r>
              <a:rPr sz="2000" spc="26" dirty="0">
                <a:solidFill>
                  <a:srgbClr val="323232"/>
                </a:solidFill>
                <a:latin typeface="Arial MT"/>
                <a:cs typeface="Arial MT"/>
              </a:rPr>
              <a:t> </a:t>
            </a:r>
            <a:r>
              <a:rPr sz="2000" dirty="0">
                <a:solidFill>
                  <a:srgbClr val="323232"/>
                </a:solidFill>
                <a:latin typeface="Arial MT"/>
                <a:cs typeface="Arial MT"/>
              </a:rPr>
              <a:t>nel</a:t>
            </a:r>
            <a:r>
              <a:rPr sz="2000" spc="23" dirty="0">
                <a:solidFill>
                  <a:srgbClr val="323232"/>
                </a:solidFill>
                <a:latin typeface="Arial MT"/>
                <a:cs typeface="Arial MT"/>
              </a:rPr>
              <a:t> </a:t>
            </a:r>
            <a:r>
              <a:rPr sz="2000" dirty="0">
                <a:solidFill>
                  <a:srgbClr val="323232"/>
                </a:solidFill>
                <a:latin typeface="Arial MT"/>
                <a:cs typeface="Arial MT"/>
              </a:rPr>
              <a:t>Registro</a:t>
            </a:r>
            <a:r>
              <a:rPr sz="2000" spc="26" dirty="0">
                <a:solidFill>
                  <a:srgbClr val="323232"/>
                </a:solidFill>
                <a:latin typeface="Arial MT"/>
                <a:cs typeface="Arial MT"/>
              </a:rPr>
              <a:t> </a:t>
            </a:r>
            <a:r>
              <a:rPr sz="2000" dirty="0">
                <a:solidFill>
                  <a:srgbClr val="323232"/>
                </a:solidFill>
                <a:latin typeface="Arial MT"/>
                <a:cs typeface="Arial MT"/>
              </a:rPr>
              <a:t>delle</a:t>
            </a:r>
            <a:r>
              <a:rPr sz="2000" spc="26" dirty="0">
                <a:solidFill>
                  <a:srgbClr val="323232"/>
                </a:solidFill>
                <a:latin typeface="Arial MT"/>
                <a:cs typeface="Arial MT"/>
              </a:rPr>
              <a:t> </a:t>
            </a:r>
            <a:r>
              <a:rPr sz="2000" spc="-8" dirty="0">
                <a:solidFill>
                  <a:srgbClr val="323232"/>
                </a:solidFill>
                <a:latin typeface="Arial MT"/>
                <a:cs typeface="Arial MT"/>
              </a:rPr>
              <a:t>Imprese.</a:t>
            </a:r>
            <a:endParaRPr sz="2000" dirty="0">
              <a:latin typeface="Arial MT"/>
              <a:cs typeface="Arial MT"/>
            </a:endParaRPr>
          </a:p>
          <a:p>
            <a:pPr>
              <a:lnSpc>
                <a:spcPct val="100000"/>
              </a:lnSpc>
              <a:spcBef>
                <a:spcPts val="109"/>
              </a:spcBef>
            </a:pPr>
            <a:endParaRPr sz="2000" dirty="0">
              <a:latin typeface="Arial MT"/>
              <a:cs typeface="Arial MT"/>
            </a:endParaRPr>
          </a:p>
          <a:p>
            <a:pPr marL="9525">
              <a:lnSpc>
                <a:spcPct val="100000"/>
              </a:lnSpc>
            </a:pPr>
            <a:r>
              <a:rPr sz="2000" dirty="0">
                <a:solidFill>
                  <a:srgbClr val="297D53"/>
                </a:solidFill>
                <a:latin typeface="Arial MT"/>
                <a:cs typeface="Arial MT"/>
              </a:rPr>
              <a:t>Art.</a:t>
            </a:r>
            <a:r>
              <a:rPr sz="2000" spc="19" dirty="0">
                <a:solidFill>
                  <a:srgbClr val="297D53"/>
                </a:solidFill>
                <a:latin typeface="Arial MT"/>
                <a:cs typeface="Arial MT"/>
              </a:rPr>
              <a:t> </a:t>
            </a:r>
            <a:r>
              <a:rPr sz="2000" dirty="0">
                <a:solidFill>
                  <a:srgbClr val="297D53"/>
                </a:solidFill>
                <a:latin typeface="Arial MT"/>
                <a:cs typeface="Arial MT"/>
              </a:rPr>
              <a:t>34</a:t>
            </a:r>
            <a:r>
              <a:rPr sz="2000" spc="23" dirty="0">
                <a:solidFill>
                  <a:srgbClr val="297D53"/>
                </a:solidFill>
                <a:latin typeface="Arial MT"/>
                <a:cs typeface="Arial MT"/>
              </a:rPr>
              <a:t> </a:t>
            </a:r>
            <a:r>
              <a:rPr sz="2000" dirty="0">
                <a:solidFill>
                  <a:srgbClr val="297D53"/>
                </a:solidFill>
                <a:latin typeface="Arial MT"/>
                <a:cs typeface="Arial MT"/>
              </a:rPr>
              <a:t>CCII</a:t>
            </a:r>
            <a:r>
              <a:rPr sz="2000" spc="19" dirty="0">
                <a:solidFill>
                  <a:srgbClr val="297D53"/>
                </a:solidFill>
                <a:latin typeface="Arial MT"/>
                <a:cs typeface="Arial MT"/>
              </a:rPr>
              <a:t> </a:t>
            </a:r>
            <a:r>
              <a:rPr sz="2000" dirty="0">
                <a:solidFill>
                  <a:srgbClr val="297D53"/>
                </a:solidFill>
                <a:latin typeface="Arial MT"/>
                <a:cs typeface="Arial MT"/>
              </a:rPr>
              <a:t>–</a:t>
            </a:r>
            <a:r>
              <a:rPr sz="2000" spc="23" dirty="0">
                <a:solidFill>
                  <a:srgbClr val="297D53"/>
                </a:solidFill>
                <a:latin typeface="Arial MT"/>
                <a:cs typeface="Arial MT"/>
              </a:rPr>
              <a:t> </a:t>
            </a:r>
            <a:r>
              <a:rPr sz="2000" spc="-8" dirty="0">
                <a:solidFill>
                  <a:srgbClr val="297D53"/>
                </a:solidFill>
                <a:latin typeface="Arial MT"/>
                <a:cs typeface="Arial MT"/>
              </a:rPr>
              <a:t>Morte</a:t>
            </a:r>
            <a:endParaRPr sz="2000" dirty="0">
              <a:latin typeface="Arial MT"/>
              <a:cs typeface="Arial MT"/>
            </a:endParaRPr>
          </a:p>
          <a:p>
            <a:pPr marL="9525">
              <a:lnSpc>
                <a:spcPct val="100000"/>
              </a:lnSpc>
              <a:spcBef>
                <a:spcPts val="1538"/>
              </a:spcBef>
            </a:pPr>
            <a:r>
              <a:rPr sz="2000" dirty="0">
                <a:solidFill>
                  <a:srgbClr val="323232"/>
                </a:solidFill>
                <a:latin typeface="Arial MT"/>
                <a:cs typeface="Arial MT"/>
              </a:rPr>
              <a:t>La</a:t>
            </a:r>
            <a:r>
              <a:rPr sz="2000" spc="23" dirty="0">
                <a:solidFill>
                  <a:srgbClr val="323232"/>
                </a:solidFill>
                <a:latin typeface="Arial MT"/>
                <a:cs typeface="Arial MT"/>
              </a:rPr>
              <a:t> </a:t>
            </a:r>
            <a:r>
              <a:rPr sz="2000" dirty="0">
                <a:solidFill>
                  <a:srgbClr val="323232"/>
                </a:solidFill>
                <a:latin typeface="Arial MT"/>
                <a:cs typeface="Arial MT"/>
              </a:rPr>
              <a:t>liquidazione</a:t>
            </a:r>
            <a:r>
              <a:rPr sz="2000" spc="26" dirty="0">
                <a:solidFill>
                  <a:srgbClr val="323232"/>
                </a:solidFill>
                <a:latin typeface="Arial MT"/>
                <a:cs typeface="Arial MT"/>
              </a:rPr>
              <a:t> </a:t>
            </a:r>
            <a:r>
              <a:rPr sz="2000" dirty="0">
                <a:solidFill>
                  <a:srgbClr val="323232"/>
                </a:solidFill>
                <a:latin typeface="Arial MT"/>
                <a:cs typeface="Arial MT"/>
              </a:rPr>
              <a:t>giudiziale</a:t>
            </a:r>
            <a:r>
              <a:rPr sz="2000" spc="26" dirty="0">
                <a:solidFill>
                  <a:srgbClr val="323232"/>
                </a:solidFill>
                <a:latin typeface="Arial MT"/>
                <a:cs typeface="Arial MT"/>
              </a:rPr>
              <a:t> </a:t>
            </a:r>
            <a:r>
              <a:rPr sz="2000" dirty="0">
                <a:solidFill>
                  <a:srgbClr val="323232"/>
                </a:solidFill>
                <a:latin typeface="Arial MT"/>
                <a:cs typeface="Arial MT"/>
              </a:rPr>
              <a:t>può</a:t>
            </a:r>
            <a:r>
              <a:rPr sz="2000" spc="26" dirty="0">
                <a:solidFill>
                  <a:srgbClr val="323232"/>
                </a:solidFill>
                <a:latin typeface="Arial MT"/>
                <a:cs typeface="Arial MT"/>
              </a:rPr>
              <a:t> </a:t>
            </a:r>
            <a:r>
              <a:rPr sz="2000" dirty="0">
                <a:solidFill>
                  <a:srgbClr val="323232"/>
                </a:solidFill>
                <a:latin typeface="Arial MT"/>
                <a:cs typeface="Arial MT"/>
              </a:rPr>
              <a:t>essere</a:t>
            </a:r>
            <a:r>
              <a:rPr sz="2000" spc="26" dirty="0">
                <a:solidFill>
                  <a:srgbClr val="323232"/>
                </a:solidFill>
                <a:latin typeface="Arial MT"/>
                <a:cs typeface="Arial MT"/>
              </a:rPr>
              <a:t> </a:t>
            </a:r>
            <a:r>
              <a:rPr sz="2000" dirty="0">
                <a:solidFill>
                  <a:srgbClr val="323232"/>
                </a:solidFill>
                <a:latin typeface="Arial MT"/>
                <a:cs typeface="Arial MT"/>
              </a:rPr>
              <a:t>aperta</a:t>
            </a:r>
            <a:r>
              <a:rPr sz="2000" spc="26" dirty="0">
                <a:solidFill>
                  <a:srgbClr val="323232"/>
                </a:solidFill>
                <a:latin typeface="Arial MT"/>
                <a:cs typeface="Arial MT"/>
              </a:rPr>
              <a:t> </a:t>
            </a:r>
            <a:r>
              <a:rPr sz="2000" dirty="0">
                <a:solidFill>
                  <a:srgbClr val="323232"/>
                </a:solidFill>
                <a:latin typeface="Arial MT"/>
                <a:cs typeface="Arial MT"/>
              </a:rPr>
              <a:t>entro</a:t>
            </a:r>
            <a:r>
              <a:rPr sz="2000" spc="23" dirty="0">
                <a:solidFill>
                  <a:srgbClr val="323232"/>
                </a:solidFill>
                <a:latin typeface="Arial MT"/>
                <a:cs typeface="Arial MT"/>
              </a:rPr>
              <a:t> </a:t>
            </a:r>
            <a:r>
              <a:rPr sz="2000" dirty="0">
                <a:solidFill>
                  <a:srgbClr val="323232"/>
                </a:solidFill>
                <a:latin typeface="Arial MT"/>
                <a:cs typeface="Arial MT"/>
              </a:rPr>
              <a:t>un</a:t>
            </a:r>
            <a:r>
              <a:rPr sz="2000" spc="26" dirty="0">
                <a:solidFill>
                  <a:srgbClr val="323232"/>
                </a:solidFill>
                <a:latin typeface="Arial MT"/>
                <a:cs typeface="Arial MT"/>
              </a:rPr>
              <a:t> </a:t>
            </a:r>
            <a:r>
              <a:rPr sz="2000" dirty="0">
                <a:solidFill>
                  <a:srgbClr val="323232"/>
                </a:solidFill>
                <a:latin typeface="Arial MT"/>
                <a:cs typeface="Arial MT"/>
              </a:rPr>
              <a:t>anno</a:t>
            </a:r>
            <a:r>
              <a:rPr sz="2000" spc="26" dirty="0">
                <a:solidFill>
                  <a:srgbClr val="323232"/>
                </a:solidFill>
                <a:latin typeface="Arial MT"/>
                <a:cs typeface="Arial MT"/>
              </a:rPr>
              <a:t> </a:t>
            </a:r>
            <a:r>
              <a:rPr sz="2000" dirty="0">
                <a:solidFill>
                  <a:srgbClr val="323232"/>
                </a:solidFill>
                <a:latin typeface="Arial MT"/>
                <a:cs typeface="Arial MT"/>
              </a:rPr>
              <a:t>dalla</a:t>
            </a:r>
            <a:r>
              <a:rPr sz="2000" spc="26" dirty="0">
                <a:solidFill>
                  <a:srgbClr val="323232"/>
                </a:solidFill>
                <a:latin typeface="Arial MT"/>
                <a:cs typeface="Arial MT"/>
              </a:rPr>
              <a:t> </a:t>
            </a:r>
            <a:r>
              <a:rPr sz="2000" dirty="0">
                <a:solidFill>
                  <a:srgbClr val="323232"/>
                </a:solidFill>
                <a:latin typeface="Arial MT"/>
                <a:cs typeface="Arial MT"/>
              </a:rPr>
              <a:t>morte</a:t>
            </a:r>
            <a:r>
              <a:rPr sz="2000" spc="26" dirty="0">
                <a:solidFill>
                  <a:srgbClr val="323232"/>
                </a:solidFill>
                <a:latin typeface="Arial MT"/>
                <a:cs typeface="Arial MT"/>
              </a:rPr>
              <a:t> </a:t>
            </a:r>
            <a:r>
              <a:rPr sz="2000" dirty="0">
                <a:solidFill>
                  <a:srgbClr val="323232"/>
                </a:solidFill>
                <a:latin typeface="Arial MT"/>
                <a:cs typeface="Arial MT"/>
              </a:rPr>
              <a:t>del</a:t>
            </a:r>
            <a:r>
              <a:rPr sz="2000" spc="26" dirty="0">
                <a:solidFill>
                  <a:srgbClr val="323232"/>
                </a:solidFill>
                <a:latin typeface="Arial MT"/>
                <a:cs typeface="Arial MT"/>
              </a:rPr>
              <a:t> </a:t>
            </a:r>
            <a:r>
              <a:rPr sz="2000" spc="-8" dirty="0">
                <a:solidFill>
                  <a:srgbClr val="323232"/>
                </a:solidFill>
                <a:latin typeface="Arial MT"/>
                <a:cs typeface="Arial MT"/>
              </a:rPr>
              <a:t>debitore…</a:t>
            </a:r>
            <a:endParaRPr sz="2000" dirty="0">
              <a:latin typeface="Arial MT"/>
              <a:cs typeface="Arial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098177" y="404664"/>
            <a:ext cx="6166247" cy="655948"/>
          </a:xfrm>
          <a:prstGeom prst="rect">
            <a:avLst/>
          </a:prstGeom>
        </p:spPr>
        <p:txBody>
          <a:bodyPr vert="horz" wrap="square" lIns="0" tIns="222884" rIns="0" bIns="0" numCol="1" rtlCol="0" anchor="ctr" anchorCtr="0" compatLnSpc="1">
            <a:prstTxWarp prst="textNoShape">
              <a:avLst/>
            </a:prstTxWarp>
            <a:spAutoFit/>
          </a:bodyPr>
          <a:lstStyle/>
          <a:p>
            <a:pPr marL="123349" algn="ctr">
              <a:lnSpc>
                <a:spcPct val="100000"/>
              </a:lnSpc>
              <a:spcBef>
                <a:spcPts val="75"/>
              </a:spcBef>
            </a:pPr>
            <a:r>
              <a:rPr sz="2800" dirty="0">
                <a:solidFill>
                  <a:schemeClr val="tx1"/>
                </a:solidFill>
              </a:rPr>
              <a:t>Il</a:t>
            </a:r>
            <a:r>
              <a:rPr sz="2800" spc="-23" dirty="0">
                <a:solidFill>
                  <a:schemeClr val="tx1"/>
                </a:solidFill>
              </a:rPr>
              <a:t> </a:t>
            </a:r>
            <a:r>
              <a:rPr sz="2800" dirty="0">
                <a:solidFill>
                  <a:schemeClr val="tx1"/>
                </a:solidFill>
              </a:rPr>
              <a:t>presupposto</a:t>
            </a:r>
            <a:r>
              <a:rPr sz="2800" spc="-26" dirty="0">
                <a:solidFill>
                  <a:schemeClr val="tx1"/>
                </a:solidFill>
              </a:rPr>
              <a:t> </a:t>
            </a:r>
            <a:r>
              <a:rPr sz="2800" spc="-8" dirty="0">
                <a:solidFill>
                  <a:schemeClr val="tx1"/>
                </a:solidFill>
              </a:rPr>
              <a:t>oggettivo</a:t>
            </a:r>
          </a:p>
        </p:txBody>
      </p:sp>
      <p:sp>
        <p:nvSpPr>
          <p:cNvPr id="8" name="object 8"/>
          <p:cNvSpPr txBox="1">
            <a:spLocks noGrp="1"/>
          </p:cNvSpPr>
          <p:nvPr>
            <p:ph type="sldNum" sz="quarter" idx="7"/>
          </p:nvPr>
        </p:nvSpPr>
        <p:spPr>
          <a:xfrm>
            <a:off x="11457938" y="6190617"/>
            <a:ext cx="597534" cy="536575"/>
          </a:xfrm>
          <a:prstGeom prst="rect">
            <a:avLst/>
          </a:prstGeom>
        </p:spPr>
        <p:txBody>
          <a:bodyPr vert="horz" wrap="square" lIns="0" tIns="0" rIns="0" bIns="0" rtlCol="0">
            <a:spAutoFit/>
          </a:bodyPr>
          <a:lstStyle>
            <a:defPPr>
              <a:defRPr kern="0"/>
            </a:defPPr>
            <a:lvl1pPr>
              <a:defRPr sz="3600" b="0" i="0">
                <a:solidFill>
                  <a:srgbClr val="87A896"/>
                </a:solidFill>
                <a:latin typeface="Arial MT"/>
                <a:cs typeface="Arial MT"/>
              </a:defRPr>
            </a:lvl1pPr>
          </a:lstStyle>
          <a:p>
            <a:pPr marL="165100">
              <a:lnSpc>
                <a:spcPts val="4079"/>
              </a:lnSpc>
            </a:pPr>
            <a:fld id="{81D60167-4931-47E6-BA6A-407CBD079E47}" type="slidenum">
              <a:rPr lang="it-IT" spc="-50" smtClean="0"/>
              <a:pPr marL="165100">
                <a:lnSpc>
                  <a:spcPts val="4079"/>
                </a:lnSpc>
              </a:pPr>
              <a:t>29</a:t>
            </a:fld>
            <a:endParaRPr spc="-19" dirty="0"/>
          </a:p>
        </p:txBody>
      </p:sp>
      <p:sp>
        <p:nvSpPr>
          <p:cNvPr id="7" name="object 7"/>
          <p:cNvSpPr txBox="1"/>
          <p:nvPr/>
        </p:nvSpPr>
        <p:spPr>
          <a:xfrm>
            <a:off x="610377" y="1196752"/>
            <a:ext cx="8138087" cy="4880119"/>
          </a:xfrm>
          <a:prstGeom prst="rect">
            <a:avLst/>
          </a:prstGeom>
        </p:spPr>
        <p:txBody>
          <a:bodyPr vert="horz" wrap="square" lIns="0" tIns="9525" rIns="0" bIns="0" rtlCol="0">
            <a:spAutoFit/>
          </a:bodyPr>
          <a:lstStyle/>
          <a:p>
            <a:pPr marL="9525">
              <a:lnSpc>
                <a:spcPct val="100000"/>
              </a:lnSpc>
              <a:spcBef>
                <a:spcPts val="75"/>
              </a:spcBef>
            </a:pPr>
            <a:r>
              <a:rPr b="1" dirty="0">
                <a:solidFill>
                  <a:schemeClr val="tx1"/>
                </a:solidFill>
                <a:latin typeface="Arial"/>
                <a:cs typeface="Arial"/>
              </a:rPr>
              <a:t>Art. 2</a:t>
            </a:r>
            <a:r>
              <a:rPr b="1" spc="8" dirty="0">
                <a:solidFill>
                  <a:schemeClr val="tx1"/>
                </a:solidFill>
                <a:latin typeface="Arial"/>
                <a:cs typeface="Arial"/>
              </a:rPr>
              <a:t> </a:t>
            </a:r>
            <a:r>
              <a:rPr b="1" spc="-15" dirty="0">
                <a:solidFill>
                  <a:schemeClr val="tx1"/>
                </a:solidFill>
                <a:latin typeface="Arial"/>
                <a:cs typeface="Arial"/>
              </a:rPr>
              <a:t>CCII</a:t>
            </a:r>
            <a:endParaRPr dirty="0">
              <a:solidFill>
                <a:schemeClr val="tx1"/>
              </a:solidFill>
              <a:latin typeface="Arial"/>
              <a:cs typeface="Arial"/>
            </a:endParaRPr>
          </a:p>
          <a:p>
            <a:pPr marL="192881" indent="-183356">
              <a:lnSpc>
                <a:spcPct val="100000"/>
              </a:lnSpc>
              <a:spcBef>
                <a:spcPts val="1121"/>
              </a:spcBef>
              <a:buAutoNum type="arabicPeriod"/>
              <a:tabLst>
                <a:tab pos="192881" algn="l"/>
              </a:tabLst>
            </a:pPr>
            <a:r>
              <a:rPr dirty="0">
                <a:solidFill>
                  <a:schemeClr val="tx1"/>
                </a:solidFill>
                <a:latin typeface="Arial MT"/>
                <a:cs typeface="Arial MT"/>
              </a:rPr>
              <a:t>Ai</a:t>
            </a:r>
            <a:r>
              <a:rPr spc="30" dirty="0">
                <a:solidFill>
                  <a:schemeClr val="tx1"/>
                </a:solidFill>
                <a:latin typeface="Arial MT"/>
                <a:cs typeface="Arial MT"/>
              </a:rPr>
              <a:t> </a:t>
            </a:r>
            <a:r>
              <a:rPr dirty="0">
                <a:solidFill>
                  <a:schemeClr val="tx1"/>
                </a:solidFill>
                <a:latin typeface="Arial MT"/>
                <a:cs typeface="Arial MT"/>
              </a:rPr>
              <a:t>fini</a:t>
            </a:r>
            <a:r>
              <a:rPr spc="26" dirty="0">
                <a:solidFill>
                  <a:schemeClr val="tx1"/>
                </a:solidFill>
                <a:latin typeface="Arial MT"/>
                <a:cs typeface="Arial MT"/>
              </a:rPr>
              <a:t> </a:t>
            </a:r>
            <a:r>
              <a:rPr dirty="0">
                <a:solidFill>
                  <a:schemeClr val="tx1"/>
                </a:solidFill>
                <a:latin typeface="Arial MT"/>
                <a:cs typeface="Arial MT"/>
              </a:rPr>
              <a:t>del</a:t>
            </a:r>
            <a:r>
              <a:rPr spc="30" dirty="0">
                <a:solidFill>
                  <a:schemeClr val="tx1"/>
                </a:solidFill>
                <a:latin typeface="Arial MT"/>
                <a:cs typeface="Arial MT"/>
              </a:rPr>
              <a:t> </a:t>
            </a:r>
            <a:r>
              <a:rPr dirty="0">
                <a:solidFill>
                  <a:schemeClr val="tx1"/>
                </a:solidFill>
                <a:latin typeface="Arial MT"/>
                <a:cs typeface="Arial MT"/>
              </a:rPr>
              <a:t>presente</a:t>
            </a:r>
            <a:r>
              <a:rPr spc="26" dirty="0">
                <a:solidFill>
                  <a:schemeClr val="tx1"/>
                </a:solidFill>
                <a:latin typeface="Arial MT"/>
                <a:cs typeface="Arial MT"/>
              </a:rPr>
              <a:t> </a:t>
            </a:r>
            <a:r>
              <a:rPr dirty="0">
                <a:solidFill>
                  <a:schemeClr val="tx1"/>
                </a:solidFill>
                <a:latin typeface="Arial MT"/>
                <a:cs typeface="Arial MT"/>
              </a:rPr>
              <a:t>codice</a:t>
            </a:r>
            <a:r>
              <a:rPr spc="30" dirty="0">
                <a:solidFill>
                  <a:schemeClr val="tx1"/>
                </a:solidFill>
                <a:latin typeface="Arial MT"/>
                <a:cs typeface="Arial MT"/>
              </a:rPr>
              <a:t> </a:t>
            </a:r>
            <a:r>
              <a:rPr dirty="0">
                <a:solidFill>
                  <a:schemeClr val="tx1"/>
                </a:solidFill>
                <a:latin typeface="Arial MT"/>
                <a:cs typeface="Arial MT"/>
              </a:rPr>
              <a:t>si</a:t>
            </a:r>
            <a:r>
              <a:rPr spc="30" dirty="0">
                <a:solidFill>
                  <a:schemeClr val="tx1"/>
                </a:solidFill>
                <a:latin typeface="Arial MT"/>
                <a:cs typeface="Arial MT"/>
              </a:rPr>
              <a:t> </a:t>
            </a:r>
            <a:r>
              <a:rPr dirty="0">
                <a:solidFill>
                  <a:schemeClr val="tx1"/>
                </a:solidFill>
                <a:latin typeface="Arial MT"/>
                <a:cs typeface="Arial MT"/>
              </a:rPr>
              <a:t>intende</a:t>
            </a:r>
            <a:r>
              <a:rPr spc="34" dirty="0">
                <a:solidFill>
                  <a:schemeClr val="tx1"/>
                </a:solidFill>
                <a:latin typeface="Arial MT"/>
                <a:cs typeface="Arial MT"/>
              </a:rPr>
              <a:t> </a:t>
            </a:r>
            <a:r>
              <a:rPr spc="-15" dirty="0">
                <a:solidFill>
                  <a:schemeClr val="tx1"/>
                </a:solidFill>
                <a:latin typeface="Arial MT"/>
                <a:cs typeface="Arial MT"/>
              </a:rPr>
              <a:t>per:</a:t>
            </a:r>
            <a:endParaRPr dirty="0">
              <a:solidFill>
                <a:schemeClr val="tx1"/>
              </a:solidFill>
              <a:latin typeface="Arial MT"/>
              <a:cs typeface="Arial MT"/>
            </a:endParaRPr>
          </a:p>
          <a:p>
            <a:pPr marL="146209" marR="4286" lvl="1" indent="-137160" algn="just">
              <a:lnSpc>
                <a:spcPct val="94400"/>
              </a:lnSpc>
              <a:spcBef>
                <a:spcPts val="1260"/>
              </a:spcBef>
              <a:buClr>
                <a:srgbClr val="297D53"/>
              </a:buClr>
              <a:buSzPct val="77777"/>
              <a:buChar char="•"/>
              <a:tabLst>
                <a:tab pos="146209" algn="l"/>
              </a:tabLst>
            </a:pPr>
            <a:r>
              <a:rPr dirty="0">
                <a:solidFill>
                  <a:schemeClr val="tx1"/>
                </a:solidFill>
                <a:latin typeface="Arial MT"/>
                <a:cs typeface="Arial MT"/>
              </a:rPr>
              <a:t>a)</a:t>
            </a:r>
            <a:r>
              <a:rPr spc="210" dirty="0">
                <a:solidFill>
                  <a:schemeClr val="tx1"/>
                </a:solidFill>
                <a:latin typeface="Arial MT"/>
                <a:cs typeface="Arial MT"/>
              </a:rPr>
              <a:t> </a:t>
            </a:r>
            <a:r>
              <a:rPr dirty="0">
                <a:solidFill>
                  <a:schemeClr val="tx1"/>
                </a:solidFill>
                <a:latin typeface="Arial MT"/>
                <a:cs typeface="Arial MT"/>
              </a:rPr>
              <a:t>«</a:t>
            </a:r>
            <a:r>
              <a:rPr b="1" dirty="0">
                <a:solidFill>
                  <a:schemeClr val="tx1"/>
                </a:solidFill>
                <a:latin typeface="Arial"/>
                <a:cs typeface="Arial"/>
              </a:rPr>
              <a:t>crisi</a:t>
            </a:r>
            <a:r>
              <a:rPr dirty="0">
                <a:solidFill>
                  <a:schemeClr val="tx1"/>
                </a:solidFill>
                <a:latin typeface="Arial MT"/>
                <a:cs typeface="Arial MT"/>
              </a:rPr>
              <a:t>»:</a:t>
            </a:r>
            <a:r>
              <a:rPr spc="210" dirty="0">
                <a:solidFill>
                  <a:schemeClr val="tx1"/>
                </a:solidFill>
                <a:latin typeface="Arial MT"/>
                <a:cs typeface="Arial MT"/>
              </a:rPr>
              <a:t> </a:t>
            </a:r>
            <a:r>
              <a:rPr dirty="0">
                <a:solidFill>
                  <a:schemeClr val="tx1"/>
                </a:solidFill>
                <a:latin typeface="Arial MT"/>
                <a:cs typeface="Arial MT"/>
              </a:rPr>
              <a:t>lo</a:t>
            </a:r>
            <a:r>
              <a:rPr spc="210" dirty="0">
                <a:solidFill>
                  <a:schemeClr val="tx1"/>
                </a:solidFill>
                <a:latin typeface="Arial MT"/>
                <a:cs typeface="Arial MT"/>
              </a:rPr>
              <a:t> </a:t>
            </a:r>
            <a:r>
              <a:rPr dirty="0">
                <a:solidFill>
                  <a:schemeClr val="tx1"/>
                </a:solidFill>
                <a:latin typeface="Arial MT"/>
                <a:cs typeface="Arial MT"/>
              </a:rPr>
              <a:t>stato</a:t>
            </a:r>
            <a:r>
              <a:rPr spc="214" dirty="0">
                <a:solidFill>
                  <a:schemeClr val="tx1"/>
                </a:solidFill>
                <a:latin typeface="Arial MT"/>
                <a:cs typeface="Arial MT"/>
              </a:rPr>
              <a:t> </a:t>
            </a:r>
            <a:r>
              <a:rPr dirty="0">
                <a:solidFill>
                  <a:schemeClr val="tx1"/>
                </a:solidFill>
                <a:latin typeface="Arial MT"/>
                <a:cs typeface="Arial MT"/>
              </a:rPr>
              <a:t>del</a:t>
            </a:r>
            <a:r>
              <a:rPr spc="210" dirty="0">
                <a:solidFill>
                  <a:schemeClr val="tx1"/>
                </a:solidFill>
                <a:latin typeface="Arial MT"/>
                <a:cs typeface="Arial MT"/>
              </a:rPr>
              <a:t> </a:t>
            </a:r>
            <a:r>
              <a:rPr dirty="0">
                <a:solidFill>
                  <a:schemeClr val="tx1"/>
                </a:solidFill>
                <a:latin typeface="Arial MT"/>
                <a:cs typeface="Arial MT"/>
              </a:rPr>
              <a:t>debitore</a:t>
            </a:r>
            <a:r>
              <a:rPr spc="210" dirty="0">
                <a:solidFill>
                  <a:schemeClr val="tx1"/>
                </a:solidFill>
                <a:latin typeface="Arial MT"/>
                <a:cs typeface="Arial MT"/>
              </a:rPr>
              <a:t> </a:t>
            </a:r>
            <a:r>
              <a:rPr dirty="0">
                <a:solidFill>
                  <a:schemeClr val="tx1"/>
                </a:solidFill>
                <a:latin typeface="Arial MT"/>
                <a:cs typeface="Arial MT"/>
              </a:rPr>
              <a:t>che</a:t>
            </a:r>
            <a:r>
              <a:rPr spc="214" dirty="0">
                <a:solidFill>
                  <a:schemeClr val="tx1"/>
                </a:solidFill>
                <a:latin typeface="Arial MT"/>
                <a:cs typeface="Arial MT"/>
              </a:rPr>
              <a:t> </a:t>
            </a:r>
            <a:r>
              <a:rPr dirty="0">
                <a:solidFill>
                  <a:schemeClr val="tx1"/>
                </a:solidFill>
                <a:latin typeface="Arial MT"/>
                <a:cs typeface="Arial MT"/>
              </a:rPr>
              <a:t>rende</a:t>
            </a:r>
            <a:r>
              <a:rPr spc="210" dirty="0">
                <a:solidFill>
                  <a:schemeClr val="tx1"/>
                </a:solidFill>
                <a:latin typeface="Arial MT"/>
                <a:cs typeface="Arial MT"/>
              </a:rPr>
              <a:t> </a:t>
            </a:r>
            <a:r>
              <a:rPr dirty="0">
                <a:solidFill>
                  <a:schemeClr val="tx1"/>
                </a:solidFill>
                <a:latin typeface="Arial MT"/>
                <a:cs typeface="Arial MT"/>
              </a:rPr>
              <a:t>probabile</a:t>
            </a:r>
            <a:r>
              <a:rPr spc="210" dirty="0">
                <a:solidFill>
                  <a:schemeClr val="tx1"/>
                </a:solidFill>
                <a:latin typeface="Arial MT"/>
                <a:cs typeface="Arial MT"/>
              </a:rPr>
              <a:t> </a:t>
            </a:r>
            <a:r>
              <a:rPr dirty="0">
                <a:solidFill>
                  <a:schemeClr val="tx1"/>
                </a:solidFill>
                <a:latin typeface="Arial MT"/>
                <a:cs typeface="Arial MT"/>
              </a:rPr>
              <a:t>l’insolvenza</a:t>
            </a:r>
            <a:r>
              <a:rPr spc="214" dirty="0">
                <a:solidFill>
                  <a:schemeClr val="tx1"/>
                </a:solidFill>
                <a:latin typeface="Arial MT"/>
                <a:cs typeface="Arial MT"/>
              </a:rPr>
              <a:t> </a:t>
            </a:r>
            <a:r>
              <a:rPr dirty="0">
                <a:solidFill>
                  <a:schemeClr val="tx1"/>
                </a:solidFill>
                <a:latin typeface="Arial MT"/>
                <a:cs typeface="Arial MT"/>
              </a:rPr>
              <a:t>e</a:t>
            </a:r>
            <a:r>
              <a:rPr spc="210" dirty="0">
                <a:solidFill>
                  <a:schemeClr val="tx1"/>
                </a:solidFill>
                <a:latin typeface="Arial MT"/>
                <a:cs typeface="Arial MT"/>
              </a:rPr>
              <a:t> </a:t>
            </a:r>
            <a:r>
              <a:rPr dirty="0">
                <a:solidFill>
                  <a:schemeClr val="tx1"/>
                </a:solidFill>
                <a:latin typeface="Arial MT"/>
                <a:cs typeface="Arial MT"/>
              </a:rPr>
              <a:t>che</a:t>
            </a:r>
            <a:r>
              <a:rPr spc="210" dirty="0">
                <a:solidFill>
                  <a:schemeClr val="tx1"/>
                </a:solidFill>
                <a:latin typeface="Arial MT"/>
                <a:cs typeface="Arial MT"/>
              </a:rPr>
              <a:t> </a:t>
            </a:r>
            <a:r>
              <a:rPr dirty="0">
                <a:solidFill>
                  <a:schemeClr val="tx1"/>
                </a:solidFill>
                <a:latin typeface="Arial MT"/>
                <a:cs typeface="Arial MT"/>
              </a:rPr>
              <a:t>si</a:t>
            </a:r>
            <a:r>
              <a:rPr spc="210" dirty="0">
                <a:solidFill>
                  <a:schemeClr val="tx1"/>
                </a:solidFill>
                <a:latin typeface="Arial MT"/>
                <a:cs typeface="Arial MT"/>
              </a:rPr>
              <a:t> </a:t>
            </a:r>
            <a:r>
              <a:rPr dirty="0">
                <a:solidFill>
                  <a:schemeClr val="tx1"/>
                </a:solidFill>
                <a:latin typeface="Arial MT"/>
                <a:cs typeface="Arial MT"/>
              </a:rPr>
              <a:t>manifesta</a:t>
            </a:r>
            <a:r>
              <a:rPr spc="214" dirty="0">
                <a:solidFill>
                  <a:schemeClr val="tx1"/>
                </a:solidFill>
                <a:latin typeface="Arial MT"/>
                <a:cs typeface="Arial MT"/>
              </a:rPr>
              <a:t> </a:t>
            </a:r>
            <a:r>
              <a:rPr spc="-19" dirty="0">
                <a:solidFill>
                  <a:schemeClr val="tx1"/>
                </a:solidFill>
                <a:latin typeface="Arial MT"/>
                <a:cs typeface="Arial MT"/>
              </a:rPr>
              <a:t>con </a:t>
            </a:r>
            <a:r>
              <a:rPr dirty="0">
                <a:solidFill>
                  <a:schemeClr val="tx1"/>
                </a:solidFill>
                <a:latin typeface="Arial MT"/>
                <a:cs typeface="Arial MT"/>
              </a:rPr>
              <a:t>l’inadeguatezza</a:t>
            </a:r>
            <a:r>
              <a:rPr spc="191" dirty="0">
                <a:solidFill>
                  <a:schemeClr val="tx1"/>
                </a:solidFill>
                <a:latin typeface="Arial MT"/>
                <a:cs typeface="Arial MT"/>
              </a:rPr>
              <a:t> </a:t>
            </a:r>
            <a:r>
              <a:rPr dirty="0">
                <a:solidFill>
                  <a:schemeClr val="tx1"/>
                </a:solidFill>
                <a:latin typeface="Arial MT"/>
                <a:cs typeface="Arial MT"/>
              </a:rPr>
              <a:t>dei</a:t>
            </a:r>
            <a:r>
              <a:rPr spc="191" dirty="0">
                <a:solidFill>
                  <a:schemeClr val="tx1"/>
                </a:solidFill>
                <a:latin typeface="Arial MT"/>
                <a:cs typeface="Arial MT"/>
              </a:rPr>
              <a:t> </a:t>
            </a:r>
            <a:r>
              <a:rPr dirty="0">
                <a:solidFill>
                  <a:schemeClr val="tx1"/>
                </a:solidFill>
                <a:latin typeface="Arial MT"/>
                <a:cs typeface="Arial MT"/>
              </a:rPr>
              <a:t>flussi</a:t>
            </a:r>
            <a:r>
              <a:rPr spc="191" dirty="0">
                <a:solidFill>
                  <a:schemeClr val="tx1"/>
                </a:solidFill>
                <a:latin typeface="Arial MT"/>
                <a:cs typeface="Arial MT"/>
              </a:rPr>
              <a:t> </a:t>
            </a:r>
            <a:r>
              <a:rPr dirty="0">
                <a:solidFill>
                  <a:schemeClr val="tx1"/>
                </a:solidFill>
                <a:latin typeface="Arial MT"/>
                <a:cs typeface="Arial MT"/>
              </a:rPr>
              <a:t>di</a:t>
            </a:r>
            <a:r>
              <a:rPr spc="191" dirty="0">
                <a:solidFill>
                  <a:schemeClr val="tx1"/>
                </a:solidFill>
                <a:latin typeface="Arial MT"/>
                <a:cs typeface="Arial MT"/>
              </a:rPr>
              <a:t> </a:t>
            </a:r>
            <a:r>
              <a:rPr dirty="0">
                <a:solidFill>
                  <a:schemeClr val="tx1"/>
                </a:solidFill>
                <a:latin typeface="Arial MT"/>
                <a:cs typeface="Arial MT"/>
              </a:rPr>
              <a:t>cassa</a:t>
            </a:r>
            <a:r>
              <a:rPr spc="188" dirty="0">
                <a:solidFill>
                  <a:schemeClr val="tx1"/>
                </a:solidFill>
                <a:latin typeface="Arial MT"/>
                <a:cs typeface="Arial MT"/>
              </a:rPr>
              <a:t> </a:t>
            </a:r>
            <a:r>
              <a:rPr dirty="0">
                <a:solidFill>
                  <a:schemeClr val="tx1"/>
                </a:solidFill>
                <a:latin typeface="Arial MT"/>
                <a:cs typeface="Arial MT"/>
              </a:rPr>
              <a:t>prospettici</a:t>
            </a:r>
            <a:r>
              <a:rPr spc="191" dirty="0">
                <a:solidFill>
                  <a:schemeClr val="tx1"/>
                </a:solidFill>
                <a:latin typeface="Arial MT"/>
                <a:cs typeface="Arial MT"/>
              </a:rPr>
              <a:t> </a:t>
            </a:r>
            <a:r>
              <a:rPr dirty="0">
                <a:solidFill>
                  <a:schemeClr val="tx1"/>
                </a:solidFill>
                <a:latin typeface="Arial MT"/>
                <a:cs typeface="Arial MT"/>
              </a:rPr>
              <a:t>a</a:t>
            </a:r>
            <a:r>
              <a:rPr spc="191" dirty="0">
                <a:solidFill>
                  <a:schemeClr val="tx1"/>
                </a:solidFill>
                <a:latin typeface="Arial MT"/>
                <a:cs typeface="Arial MT"/>
              </a:rPr>
              <a:t> </a:t>
            </a:r>
            <a:r>
              <a:rPr dirty="0">
                <a:solidFill>
                  <a:schemeClr val="tx1"/>
                </a:solidFill>
                <a:latin typeface="Arial MT"/>
                <a:cs typeface="Arial MT"/>
              </a:rPr>
              <a:t>far</a:t>
            </a:r>
            <a:r>
              <a:rPr spc="191" dirty="0">
                <a:solidFill>
                  <a:schemeClr val="tx1"/>
                </a:solidFill>
                <a:latin typeface="Arial MT"/>
                <a:cs typeface="Arial MT"/>
              </a:rPr>
              <a:t> </a:t>
            </a:r>
            <a:r>
              <a:rPr dirty="0">
                <a:solidFill>
                  <a:schemeClr val="tx1"/>
                </a:solidFill>
                <a:latin typeface="Arial MT"/>
                <a:cs typeface="Arial MT"/>
              </a:rPr>
              <a:t>fronte</a:t>
            </a:r>
            <a:r>
              <a:rPr spc="188" dirty="0">
                <a:solidFill>
                  <a:schemeClr val="tx1"/>
                </a:solidFill>
                <a:latin typeface="Arial MT"/>
                <a:cs typeface="Arial MT"/>
              </a:rPr>
              <a:t> </a:t>
            </a:r>
            <a:r>
              <a:rPr dirty="0">
                <a:solidFill>
                  <a:schemeClr val="tx1"/>
                </a:solidFill>
                <a:latin typeface="Arial MT"/>
                <a:cs typeface="Arial MT"/>
              </a:rPr>
              <a:t>alle</a:t>
            </a:r>
            <a:r>
              <a:rPr spc="191" dirty="0">
                <a:solidFill>
                  <a:schemeClr val="tx1"/>
                </a:solidFill>
                <a:latin typeface="Arial MT"/>
                <a:cs typeface="Arial MT"/>
              </a:rPr>
              <a:t> </a:t>
            </a:r>
            <a:r>
              <a:rPr dirty="0">
                <a:solidFill>
                  <a:schemeClr val="tx1"/>
                </a:solidFill>
                <a:latin typeface="Arial MT"/>
                <a:cs typeface="Arial MT"/>
              </a:rPr>
              <a:t>obbligazioni</a:t>
            </a:r>
            <a:r>
              <a:rPr spc="191" dirty="0">
                <a:solidFill>
                  <a:schemeClr val="tx1"/>
                </a:solidFill>
                <a:latin typeface="Arial MT"/>
                <a:cs typeface="Arial MT"/>
              </a:rPr>
              <a:t> </a:t>
            </a:r>
            <a:r>
              <a:rPr dirty="0">
                <a:solidFill>
                  <a:schemeClr val="tx1"/>
                </a:solidFill>
                <a:latin typeface="Arial MT"/>
                <a:cs typeface="Arial MT"/>
              </a:rPr>
              <a:t>nei</a:t>
            </a:r>
            <a:r>
              <a:rPr spc="191" dirty="0">
                <a:solidFill>
                  <a:schemeClr val="tx1"/>
                </a:solidFill>
                <a:latin typeface="Arial MT"/>
                <a:cs typeface="Arial MT"/>
              </a:rPr>
              <a:t> </a:t>
            </a:r>
            <a:r>
              <a:rPr spc="-8" dirty="0">
                <a:solidFill>
                  <a:schemeClr val="tx1"/>
                </a:solidFill>
                <a:latin typeface="Arial MT"/>
                <a:cs typeface="Arial MT"/>
              </a:rPr>
              <a:t>successivi </a:t>
            </a:r>
            <a:r>
              <a:rPr dirty="0">
                <a:solidFill>
                  <a:schemeClr val="tx1"/>
                </a:solidFill>
                <a:latin typeface="Arial MT"/>
                <a:cs typeface="Arial MT"/>
              </a:rPr>
              <a:t>dodici</a:t>
            </a:r>
            <a:r>
              <a:rPr spc="34" dirty="0">
                <a:solidFill>
                  <a:schemeClr val="tx1"/>
                </a:solidFill>
                <a:latin typeface="Arial MT"/>
                <a:cs typeface="Arial MT"/>
              </a:rPr>
              <a:t> </a:t>
            </a:r>
            <a:r>
              <a:rPr spc="-8" dirty="0">
                <a:solidFill>
                  <a:schemeClr val="tx1"/>
                </a:solidFill>
                <a:latin typeface="Arial MT"/>
                <a:cs typeface="Arial MT"/>
              </a:rPr>
              <a:t>mesi;</a:t>
            </a:r>
            <a:endParaRPr dirty="0">
              <a:solidFill>
                <a:schemeClr val="tx1"/>
              </a:solidFill>
              <a:latin typeface="Arial MT"/>
              <a:cs typeface="Arial MT"/>
            </a:endParaRPr>
          </a:p>
          <a:p>
            <a:pPr marL="146209" marR="3810" lvl="1" indent="-137160" algn="just">
              <a:lnSpc>
                <a:spcPct val="95000"/>
              </a:lnSpc>
              <a:spcBef>
                <a:spcPts val="1163"/>
              </a:spcBef>
              <a:buClr>
                <a:srgbClr val="297D53"/>
              </a:buClr>
              <a:buSzPct val="77777"/>
              <a:buChar char="•"/>
              <a:tabLst>
                <a:tab pos="146209" algn="l"/>
              </a:tabLst>
            </a:pPr>
            <a:r>
              <a:rPr dirty="0">
                <a:solidFill>
                  <a:schemeClr val="tx1"/>
                </a:solidFill>
                <a:latin typeface="Arial MT"/>
                <a:cs typeface="Arial MT"/>
              </a:rPr>
              <a:t>b)</a:t>
            </a:r>
            <a:r>
              <a:rPr spc="266" dirty="0">
                <a:solidFill>
                  <a:schemeClr val="tx1"/>
                </a:solidFill>
                <a:latin typeface="Arial MT"/>
                <a:cs typeface="Arial MT"/>
              </a:rPr>
              <a:t> </a:t>
            </a:r>
            <a:r>
              <a:rPr dirty="0">
                <a:solidFill>
                  <a:schemeClr val="tx1"/>
                </a:solidFill>
                <a:latin typeface="Arial MT"/>
                <a:cs typeface="Arial MT"/>
              </a:rPr>
              <a:t>«</a:t>
            </a:r>
            <a:r>
              <a:rPr b="1" dirty="0">
                <a:solidFill>
                  <a:schemeClr val="tx1"/>
                </a:solidFill>
                <a:latin typeface="Arial"/>
                <a:cs typeface="Arial"/>
              </a:rPr>
              <a:t>insolvenza</a:t>
            </a:r>
            <a:r>
              <a:rPr dirty="0">
                <a:solidFill>
                  <a:schemeClr val="tx1"/>
                </a:solidFill>
                <a:latin typeface="Arial MT"/>
                <a:cs typeface="Arial MT"/>
              </a:rPr>
              <a:t>»:</a:t>
            </a:r>
            <a:r>
              <a:rPr spc="266" dirty="0">
                <a:solidFill>
                  <a:schemeClr val="tx1"/>
                </a:solidFill>
                <a:latin typeface="Arial MT"/>
                <a:cs typeface="Arial MT"/>
              </a:rPr>
              <a:t> </a:t>
            </a:r>
            <a:r>
              <a:rPr dirty="0">
                <a:solidFill>
                  <a:schemeClr val="tx1"/>
                </a:solidFill>
                <a:latin typeface="Arial MT"/>
                <a:cs typeface="Arial MT"/>
              </a:rPr>
              <a:t>lo</a:t>
            </a:r>
            <a:r>
              <a:rPr spc="266" dirty="0">
                <a:solidFill>
                  <a:schemeClr val="tx1"/>
                </a:solidFill>
                <a:latin typeface="Arial MT"/>
                <a:cs typeface="Arial MT"/>
              </a:rPr>
              <a:t> </a:t>
            </a:r>
            <a:r>
              <a:rPr dirty="0">
                <a:solidFill>
                  <a:schemeClr val="tx1"/>
                </a:solidFill>
                <a:latin typeface="Arial MT"/>
                <a:cs typeface="Arial MT"/>
              </a:rPr>
              <a:t>stato</a:t>
            </a:r>
            <a:r>
              <a:rPr spc="266" dirty="0">
                <a:solidFill>
                  <a:schemeClr val="tx1"/>
                </a:solidFill>
                <a:latin typeface="Arial MT"/>
                <a:cs typeface="Arial MT"/>
              </a:rPr>
              <a:t> </a:t>
            </a:r>
            <a:r>
              <a:rPr dirty="0">
                <a:solidFill>
                  <a:schemeClr val="tx1"/>
                </a:solidFill>
                <a:latin typeface="Arial MT"/>
                <a:cs typeface="Arial MT"/>
              </a:rPr>
              <a:t>del</a:t>
            </a:r>
            <a:r>
              <a:rPr spc="266" dirty="0">
                <a:solidFill>
                  <a:schemeClr val="tx1"/>
                </a:solidFill>
                <a:latin typeface="Arial MT"/>
                <a:cs typeface="Arial MT"/>
              </a:rPr>
              <a:t> </a:t>
            </a:r>
            <a:r>
              <a:rPr dirty="0">
                <a:solidFill>
                  <a:schemeClr val="tx1"/>
                </a:solidFill>
                <a:latin typeface="Arial MT"/>
                <a:cs typeface="Arial MT"/>
              </a:rPr>
              <a:t>debitore</a:t>
            </a:r>
            <a:r>
              <a:rPr spc="266" dirty="0">
                <a:solidFill>
                  <a:schemeClr val="tx1"/>
                </a:solidFill>
                <a:latin typeface="Arial MT"/>
                <a:cs typeface="Arial MT"/>
              </a:rPr>
              <a:t> </a:t>
            </a:r>
            <a:r>
              <a:rPr dirty="0">
                <a:solidFill>
                  <a:schemeClr val="tx1"/>
                </a:solidFill>
                <a:latin typeface="Arial MT"/>
                <a:cs typeface="Arial MT"/>
              </a:rPr>
              <a:t>che</a:t>
            </a:r>
            <a:r>
              <a:rPr spc="266" dirty="0">
                <a:solidFill>
                  <a:schemeClr val="tx1"/>
                </a:solidFill>
                <a:latin typeface="Arial MT"/>
                <a:cs typeface="Arial MT"/>
              </a:rPr>
              <a:t> </a:t>
            </a:r>
            <a:r>
              <a:rPr dirty="0">
                <a:solidFill>
                  <a:schemeClr val="tx1"/>
                </a:solidFill>
                <a:latin typeface="Arial MT"/>
                <a:cs typeface="Arial MT"/>
              </a:rPr>
              <a:t>si</a:t>
            </a:r>
            <a:r>
              <a:rPr spc="266" dirty="0">
                <a:solidFill>
                  <a:schemeClr val="tx1"/>
                </a:solidFill>
                <a:latin typeface="Arial MT"/>
                <a:cs typeface="Arial MT"/>
              </a:rPr>
              <a:t> </a:t>
            </a:r>
            <a:r>
              <a:rPr dirty="0">
                <a:solidFill>
                  <a:schemeClr val="tx1"/>
                </a:solidFill>
                <a:latin typeface="Arial MT"/>
                <a:cs typeface="Arial MT"/>
              </a:rPr>
              <a:t>manifesta</a:t>
            </a:r>
            <a:r>
              <a:rPr spc="266" dirty="0">
                <a:solidFill>
                  <a:schemeClr val="tx1"/>
                </a:solidFill>
                <a:latin typeface="Arial MT"/>
                <a:cs typeface="Arial MT"/>
              </a:rPr>
              <a:t> </a:t>
            </a:r>
            <a:r>
              <a:rPr dirty="0">
                <a:solidFill>
                  <a:schemeClr val="tx1"/>
                </a:solidFill>
                <a:latin typeface="Arial MT"/>
                <a:cs typeface="Arial MT"/>
              </a:rPr>
              <a:t>con</a:t>
            </a:r>
            <a:r>
              <a:rPr spc="266" dirty="0">
                <a:solidFill>
                  <a:schemeClr val="tx1"/>
                </a:solidFill>
                <a:latin typeface="Arial MT"/>
                <a:cs typeface="Arial MT"/>
              </a:rPr>
              <a:t> </a:t>
            </a:r>
            <a:r>
              <a:rPr dirty="0">
                <a:solidFill>
                  <a:schemeClr val="tx1"/>
                </a:solidFill>
                <a:latin typeface="Arial MT"/>
                <a:cs typeface="Arial MT"/>
              </a:rPr>
              <a:t>inadempimenti</a:t>
            </a:r>
            <a:r>
              <a:rPr spc="274" dirty="0">
                <a:solidFill>
                  <a:schemeClr val="tx1"/>
                </a:solidFill>
                <a:latin typeface="Arial MT"/>
                <a:cs typeface="Arial MT"/>
              </a:rPr>
              <a:t> </a:t>
            </a:r>
            <a:r>
              <a:rPr dirty="0">
                <a:solidFill>
                  <a:schemeClr val="tx1"/>
                </a:solidFill>
                <a:latin typeface="Arial MT"/>
                <a:cs typeface="Arial MT"/>
              </a:rPr>
              <a:t>od</a:t>
            </a:r>
            <a:r>
              <a:rPr spc="266" dirty="0">
                <a:solidFill>
                  <a:schemeClr val="tx1"/>
                </a:solidFill>
                <a:latin typeface="Arial MT"/>
                <a:cs typeface="Arial MT"/>
              </a:rPr>
              <a:t> </a:t>
            </a:r>
            <a:r>
              <a:rPr dirty="0">
                <a:solidFill>
                  <a:schemeClr val="tx1"/>
                </a:solidFill>
                <a:latin typeface="Arial MT"/>
                <a:cs typeface="Arial MT"/>
              </a:rPr>
              <a:t>altri</a:t>
            </a:r>
            <a:r>
              <a:rPr spc="266" dirty="0">
                <a:solidFill>
                  <a:schemeClr val="tx1"/>
                </a:solidFill>
                <a:latin typeface="Arial MT"/>
                <a:cs typeface="Arial MT"/>
              </a:rPr>
              <a:t> </a:t>
            </a:r>
            <a:r>
              <a:rPr spc="-8" dirty="0">
                <a:solidFill>
                  <a:schemeClr val="tx1"/>
                </a:solidFill>
                <a:latin typeface="Arial MT"/>
                <a:cs typeface="Arial MT"/>
              </a:rPr>
              <a:t>fatti </a:t>
            </a:r>
            <a:r>
              <a:rPr dirty="0">
                <a:solidFill>
                  <a:schemeClr val="tx1"/>
                </a:solidFill>
                <a:latin typeface="Arial MT"/>
                <a:cs typeface="Arial MT"/>
              </a:rPr>
              <a:t>esteriori,</a:t>
            </a:r>
            <a:r>
              <a:rPr spc="86" dirty="0">
                <a:solidFill>
                  <a:schemeClr val="tx1"/>
                </a:solidFill>
                <a:latin typeface="Arial MT"/>
                <a:cs typeface="Arial MT"/>
              </a:rPr>
              <a:t> </a:t>
            </a:r>
            <a:r>
              <a:rPr dirty="0">
                <a:solidFill>
                  <a:schemeClr val="tx1"/>
                </a:solidFill>
                <a:latin typeface="Arial MT"/>
                <a:cs typeface="Arial MT"/>
              </a:rPr>
              <a:t>i</a:t>
            </a:r>
            <a:r>
              <a:rPr spc="86" dirty="0">
                <a:solidFill>
                  <a:schemeClr val="tx1"/>
                </a:solidFill>
                <a:latin typeface="Arial MT"/>
                <a:cs typeface="Arial MT"/>
              </a:rPr>
              <a:t> </a:t>
            </a:r>
            <a:r>
              <a:rPr dirty="0">
                <a:solidFill>
                  <a:schemeClr val="tx1"/>
                </a:solidFill>
                <a:latin typeface="Arial MT"/>
                <a:cs typeface="Arial MT"/>
              </a:rPr>
              <a:t>quali</a:t>
            </a:r>
            <a:r>
              <a:rPr spc="90" dirty="0">
                <a:solidFill>
                  <a:schemeClr val="tx1"/>
                </a:solidFill>
                <a:latin typeface="Arial MT"/>
                <a:cs typeface="Arial MT"/>
              </a:rPr>
              <a:t> </a:t>
            </a:r>
            <a:r>
              <a:rPr dirty="0">
                <a:solidFill>
                  <a:schemeClr val="tx1"/>
                </a:solidFill>
                <a:latin typeface="Arial MT"/>
                <a:cs typeface="Arial MT"/>
              </a:rPr>
              <a:t>dimostrino</a:t>
            </a:r>
            <a:r>
              <a:rPr spc="86" dirty="0">
                <a:solidFill>
                  <a:schemeClr val="tx1"/>
                </a:solidFill>
                <a:latin typeface="Arial MT"/>
                <a:cs typeface="Arial MT"/>
              </a:rPr>
              <a:t> </a:t>
            </a:r>
            <a:r>
              <a:rPr dirty="0">
                <a:solidFill>
                  <a:schemeClr val="tx1"/>
                </a:solidFill>
                <a:latin typeface="Arial MT"/>
                <a:cs typeface="Arial MT"/>
              </a:rPr>
              <a:t>che</a:t>
            </a:r>
            <a:r>
              <a:rPr spc="86" dirty="0">
                <a:solidFill>
                  <a:schemeClr val="tx1"/>
                </a:solidFill>
                <a:latin typeface="Arial MT"/>
                <a:cs typeface="Arial MT"/>
              </a:rPr>
              <a:t> </a:t>
            </a:r>
            <a:r>
              <a:rPr dirty="0">
                <a:solidFill>
                  <a:schemeClr val="tx1"/>
                </a:solidFill>
                <a:latin typeface="Arial MT"/>
                <a:cs typeface="Arial MT"/>
              </a:rPr>
              <a:t>il</a:t>
            </a:r>
            <a:r>
              <a:rPr spc="90" dirty="0">
                <a:solidFill>
                  <a:schemeClr val="tx1"/>
                </a:solidFill>
                <a:latin typeface="Arial MT"/>
                <a:cs typeface="Arial MT"/>
              </a:rPr>
              <a:t> </a:t>
            </a:r>
            <a:r>
              <a:rPr dirty="0">
                <a:solidFill>
                  <a:schemeClr val="tx1"/>
                </a:solidFill>
                <a:latin typeface="Arial MT"/>
                <a:cs typeface="Arial MT"/>
              </a:rPr>
              <a:t>debitore</a:t>
            </a:r>
            <a:r>
              <a:rPr spc="86" dirty="0">
                <a:solidFill>
                  <a:schemeClr val="tx1"/>
                </a:solidFill>
                <a:latin typeface="Arial MT"/>
                <a:cs typeface="Arial MT"/>
              </a:rPr>
              <a:t> </a:t>
            </a:r>
            <a:r>
              <a:rPr dirty="0">
                <a:solidFill>
                  <a:schemeClr val="tx1"/>
                </a:solidFill>
                <a:latin typeface="Arial MT"/>
                <a:cs typeface="Arial MT"/>
              </a:rPr>
              <a:t>non</a:t>
            </a:r>
            <a:r>
              <a:rPr spc="90" dirty="0">
                <a:solidFill>
                  <a:schemeClr val="tx1"/>
                </a:solidFill>
                <a:latin typeface="Arial MT"/>
                <a:cs typeface="Arial MT"/>
              </a:rPr>
              <a:t> </a:t>
            </a:r>
            <a:r>
              <a:rPr dirty="0">
                <a:solidFill>
                  <a:schemeClr val="tx1"/>
                </a:solidFill>
                <a:latin typeface="Arial MT"/>
                <a:cs typeface="Arial MT"/>
              </a:rPr>
              <a:t>è</a:t>
            </a:r>
            <a:r>
              <a:rPr spc="86" dirty="0">
                <a:solidFill>
                  <a:schemeClr val="tx1"/>
                </a:solidFill>
                <a:latin typeface="Arial MT"/>
                <a:cs typeface="Arial MT"/>
              </a:rPr>
              <a:t> </a:t>
            </a:r>
            <a:r>
              <a:rPr dirty="0">
                <a:solidFill>
                  <a:schemeClr val="tx1"/>
                </a:solidFill>
                <a:latin typeface="Arial MT"/>
                <a:cs typeface="Arial MT"/>
              </a:rPr>
              <a:t>più</a:t>
            </a:r>
            <a:r>
              <a:rPr spc="86" dirty="0">
                <a:solidFill>
                  <a:schemeClr val="tx1"/>
                </a:solidFill>
                <a:latin typeface="Arial MT"/>
                <a:cs typeface="Arial MT"/>
              </a:rPr>
              <a:t> </a:t>
            </a:r>
            <a:r>
              <a:rPr dirty="0">
                <a:solidFill>
                  <a:schemeClr val="tx1"/>
                </a:solidFill>
                <a:latin typeface="Arial MT"/>
                <a:cs typeface="Arial MT"/>
              </a:rPr>
              <a:t>in</a:t>
            </a:r>
            <a:r>
              <a:rPr spc="90" dirty="0">
                <a:solidFill>
                  <a:schemeClr val="tx1"/>
                </a:solidFill>
                <a:latin typeface="Arial MT"/>
                <a:cs typeface="Arial MT"/>
              </a:rPr>
              <a:t> </a:t>
            </a:r>
            <a:r>
              <a:rPr dirty="0">
                <a:solidFill>
                  <a:schemeClr val="tx1"/>
                </a:solidFill>
                <a:latin typeface="Arial MT"/>
                <a:cs typeface="Arial MT"/>
              </a:rPr>
              <a:t>grado</a:t>
            </a:r>
            <a:r>
              <a:rPr spc="86" dirty="0">
                <a:solidFill>
                  <a:schemeClr val="tx1"/>
                </a:solidFill>
                <a:latin typeface="Arial MT"/>
                <a:cs typeface="Arial MT"/>
              </a:rPr>
              <a:t> </a:t>
            </a:r>
            <a:r>
              <a:rPr dirty="0">
                <a:solidFill>
                  <a:schemeClr val="tx1"/>
                </a:solidFill>
                <a:latin typeface="Arial MT"/>
                <a:cs typeface="Arial MT"/>
              </a:rPr>
              <a:t>di</a:t>
            </a:r>
            <a:r>
              <a:rPr spc="94" dirty="0">
                <a:solidFill>
                  <a:schemeClr val="tx1"/>
                </a:solidFill>
                <a:latin typeface="Arial MT"/>
                <a:cs typeface="Arial MT"/>
              </a:rPr>
              <a:t> </a:t>
            </a:r>
            <a:r>
              <a:rPr dirty="0">
                <a:solidFill>
                  <a:schemeClr val="tx1"/>
                </a:solidFill>
                <a:latin typeface="Arial MT"/>
                <a:cs typeface="Arial MT"/>
              </a:rPr>
              <a:t>soddisfare</a:t>
            </a:r>
            <a:r>
              <a:rPr spc="90" dirty="0">
                <a:solidFill>
                  <a:schemeClr val="tx1"/>
                </a:solidFill>
                <a:latin typeface="Arial MT"/>
                <a:cs typeface="Arial MT"/>
              </a:rPr>
              <a:t> </a:t>
            </a:r>
            <a:r>
              <a:rPr dirty="0">
                <a:solidFill>
                  <a:schemeClr val="tx1"/>
                </a:solidFill>
                <a:latin typeface="Arial MT"/>
                <a:cs typeface="Arial MT"/>
              </a:rPr>
              <a:t>regolarmente</a:t>
            </a:r>
            <a:r>
              <a:rPr spc="94" dirty="0">
                <a:solidFill>
                  <a:schemeClr val="tx1"/>
                </a:solidFill>
                <a:latin typeface="Arial MT"/>
                <a:cs typeface="Arial MT"/>
              </a:rPr>
              <a:t> </a:t>
            </a:r>
            <a:r>
              <a:rPr spc="-19" dirty="0">
                <a:solidFill>
                  <a:schemeClr val="tx1"/>
                </a:solidFill>
                <a:latin typeface="Arial MT"/>
                <a:cs typeface="Arial MT"/>
              </a:rPr>
              <a:t>le </a:t>
            </a:r>
            <a:r>
              <a:rPr dirty="0">
                <a:solidFill>
                  <a:schemeClr val="tx1"/>
                </a:solidFill>
                <a:latin typeface="Arial MT"/>
                <a:cs typeface="Arial MT"/>
              </a:rPr>
              <a:t>proprie</a:t>
            </a:r>
            <a:r>
              <a:rPr spc="41" dirty="0">
                <a:solidFill>
                  <a:schemeClr val="tx1"/>
                </a:solidFill>
                <a:latin typeface="Arial MT"/>
                <a:cs typeface="Arial MT"/>
              </a:rPr>
              <a:t> </a:t>
            </a:r>
            <a:r>
              <a:rPr spc="-8" dirty="0">
                <a:solidFill>
                  <a:schemeClr val="tx1"/>
                </a:solidFill>
                <a:latin typeface="Arial MT"/>
                <a:cs typeface="Arial MT"/>
              </a:rPr>
              <a:t>obbligazioni;</a:t>
            </a:r>
            <a:endParaRPr dirty="0">
              <a:solidFill>
                <a:schemeClr val="tx1"/>
              </a:solidFill>
              <a:latin typeface="Arial MT"/>
              <a:cs typeface="Arial MT"/>
            </a:endParaRPr>
          </a:p>
          <a:p>
            <a:pPr marL="146209" marR="3810" lvl="1" indent="-137160" algn="just">
              <a:lnSpc>
                <a:spcPct val="95000"/>
              </a:lnSpc>
              <a:spcBef>
                <a:spcPts val="1229"/>
              </a:spcBef>
              <a:buClr>
                <a:srgbClr val="297D53"/>
              </a:buClr>
              <a:buSzPct val="77777"/>
              <a:buChar char="•"/>
              <a:tabLst>
                <a:tab pos="146209" algn="l"/>
              </a:tabLst>
            </a:pPr>
            <a:r>
              <a:rPr dirty="0">
                <a:solidFill>
                  <a:schemeClr val="tx1"/>
                </a:solidFill>
                <a:latin typeface="Arial MT"/>
                <a:cs typeface="Arial MT"/>
              </a:rPr>
              <a:t>c)</a:t>
            </a:r>
            <a:r>
              <a:rPr spc="146" dirty="0">
                <a:solidFill>
                  <a:schemeClr val="tx1"/>
                </a:solidFill>
                <a:latin typeface="Arial MT"/>
                <a:cs typeface="Arial MT"/>
              </a:rPr>
              <a:t>  </a:t>
            </a:r>
            <a:r>
              <a:rPr dirty="0">
                <a:solidFill>
                  <a:schemeClr val="tx1"/>
                </a:solidFill>
                <a:latin typeface="Arial MT"/>
                <a:cs typeface="Arial MT"/>
              </a:rPr>
              <a:t>«</a:t>
            </a:r>
            <a:r>
              <a:rPr b="1" dirty="0">
                <a:solidFill>
                  <a:schemeClr val="tx1"/>
                </a:solidFill>
                <a:latin typeface="Arial"/>
                <a:cs typeface="Arial"/>
              </a:rPr>
              <a:t>sovraindebitamento</a:t>
            </a:r>
            <a:r>
              <a:rPr dirty="0">
                <a:solidFill>
                  <a:schemeClr val="tx1"/>
                </a:solidFill>
                <a:latin typeface="Arial MT"/>
                <a:cs typeface="Arial MT"/>
              </a:rPr>
              <a:t>»:</a:t>
            </a:r>
            <a:r>
              <a:rPr spc="150" dirty="0">
                <a:solidFill>
                  <a:schemeClr val="tx1"/>
                </a:solidFill>
                <a:latin typeface="Arial MT"/>
                <a:cs typeface="Arial MT"/>
              </a:rPr>
              <a:t>  </a:t>
            </a:r>
            <a:r>
              <a:rPr dirty="0">
                <a:solidFill>
                  <a:schemeClr val="tx1"/>
                </a:solidFill>
                <a:latin typeface="Arial MT"/>
                <a:cs typeface="Arial MT"/>
              </a:rPr>
              <a:t>lo</a:t>
            </a:r>
            <a:r>
              <a:rPr spc="150" dirty="0">
                <a:solidFill>
                  <a:schemeClr val="tx1"/>
                </a:solidFill>
                <a:latin typeface="Arial MT"/>
                <a:cs typeface="Arial MT"/>
              </a:rPr>
              <a:t>  </a:t>
            </a:r>
            <a:r>
              <a:rPr dirty="0">
                <a:solidFill>
                  <a:schemeClr val="tx1"/>
                </a:solidFill>
                <a:latin typeface="Arial MT"/>
                <a:cs typeface="Arial MT"/>
              </a:rPr>
              <a:t>stato</a:t>
            </a:r>
            <a:r>
              <a:rPr spc="150" dirty="0">
                <a:solidFill>
                  <a:schemeClr val="tx1"/>
                </a:solidFill>
                <a:latin typeface="Arial MT"/>
                <a:cs typeface="Arial MT"/>
              </a:rPr>
              <a:t>  </a:t>
            </a:r>
            <a:r>
              <a:rPr dirty="0">
                <a:solidFill>
                  <a:schemeClr val="tx1"/>
                </a:solidFill>
                <a:latin typeface="Arial MT"/>
                <a:cs typeface="Arial MT"/>
              </a:rPr>
              <a:t>di</a:t>
            </a:r>
            <a:r>
              <a:rPr spc="146" dirty="0">
                <a:solidFill>
                  <a:schemeClr val="tx1"/>
                </a:solidFill>
                <a:latin typeface="Arial MT"/>
                <a:cs typeface="Arial MT"/>
              </a:rPr>
              <a:t>  </a:t>
            </a:r>
            <a:r>
              <a:rPr dirty="0">
                <a:solidFill>
                  <a:schemeClr val="tx1"/>
                </a:solidFill>
                <a:latin typeface="Arial MT"/>
                <a:cs typeface="Arial MT"/>
              </a:rPr>
              <a:t>crisi</a:t>
            </a:r>
            <a:r>
              <a:rPr spc="150" dirty="0">
                <a:solidFill>
                  <a:schemeClr val="tx1"/>
                </a:solidFill>
                <a:latin typeface="Arial MT"/>
                <a:cs typeface="Arial MT"/>
              </a:rPr>
              <a:t>  </a:t>
            </a:r>
            <a:r>
              <a:rPr dirty="0">
                <a:solidFill>
                  <a:schemeClr val="tx1"/>
                </a:solidFill>
                <a:latin typeface="Arial MT"/>
                <a:cs typeface="Arial MT"/>
              </a:rPr>
              <a:t>o</a:t>
            </a:r>
            <a:r>
              <a:rPr spc="150" dirty="0">
                <a:solidFill>
                  <a:schemeClr val="tx1"/>
                </a:solidFill>
                <a:latin typeface="Arial MT"/>
                <a:cs typeface="Arial MT"/>
              </a:rPr>
              <a:t>  </a:t>
            </a:r>
            <a:r>
              <a:rPr dirty="0">
                <a:solidFill>
                  <a:schemeClr val="tx1"/>
                </a:solidFill>
                <a:latin typeface="Arial MT"/>
                <a:cs typeface="Arial MT"/>
              </a:rPr>
              <a:t>di</a:t>
            </a:r>
            <a:r>
              <a:rPr spc="150" dirty="0">
                <a:solidFill>
                  <a:schemeClr val="tx1"/>
                </a:solidFill>
                <a:latin typeface="Arial MT"/>
                <a:cs typeface="Arial MT"/>
              </a:rPr>
              <a:t>  </a:t>
            </a:r>
            <a:r>
              <a:rPr dirty="0">
                <a:solidFill>
                  <a:schemeClr val="tx1"/>
                </a:solidFill>
                <a:latin typeface="Arial MT"/>
                <a:cs typeface="Arial MT"/>
              </a:rPr>
              <a:t>insolvenza</a:t>
            </a:r>
            <a:r>
              <a:rPr spc="146" dirty="0">
                <a:solidFill>
                  <a:schemeClr val="tx1"/>
                </a:solidFill>
                <a:latin typeface="Arial MT"/>
                <a:cs typeface="Arial MT"/>
              </a:rPr>
              <a:t>  </a:t>
            </a:r>
            <a:r>
              <a:rPr dirty="0">
                <a:solidFill>
                  <a:schemeClr val="tx1"/>
                </a:solidFill>
                <a:latin typeface="Arial MT"/>
                <a:cs typeface="Arial MT"/>
              </a:rPr>
              <a:t>del</a:t>
            </a:r>
            <a:r>
              <a:rPr spc="150" dirty="0">
                <a:solidFill>
                  <a:schemeClr val="tx1"/>
                </a:solidFill>
                <a:latin typeface="Arial MT"/>
                <a:cs typeface="Arial MT"/>
              </a:rPr>
              <a:t>  </a:t>
            </a:r>
            <a:r>
              <a:rPr dirty="0">
                <a:solidFill>
                  <a:schemeClr val="tx1"/>
                </a:solidFill>
                <a:latin typeface="Arial MT"/>
                <a:cs typeface="Arial MT"/>
              </a:rPr>
              <a:t>consumatore,</a:t>
            </a:r>
            <a:r>
              <a:rPr spc="153" dirty="0">
                <a:solidFill>
                  <a:schemeClr val="tx1"/>
                </a:solidFill>
                <a:latin typeface="Arial MT"/>
                <a:cs typeface="Arial MT"/>
              </a:rPr>
              <a:t>  </a:t>
            </a:r>
            <a:r>
              <a:rPr spc="-19" dirty="0">
                <a:solidFill>
                  <a:schemeClr val="tx1"/>
                </a:solidFill>
                <a:latin typeface="Arial MT"/>
                <a:cs typeface="Arial MT"/>
              </a:rPr>
              <a:t>del </a:t>
            </a:r>
            <a:r>
              <a:rPr dirty="0">
                <a:solidFill>
                  <a:schemeClr val="tx1"/>
                </a:solidFill>
                <a:latin typeface="Arial MT"/>
                <a:cs typeface="Arial MT"/>
              </a:rPr>
              <a:t>professionista,</a:t>
            </a:r>
            <a:r>
              <a:rPr spc="79" dirty="0">
                <a:solidFill>
                  <a:schemeClr val="tx1"/>
                </a:solidFill>
                <a:latin typeface="Arial MT"/>
                <a:cs typeface="Arial MT"/>
              </a:rPr>
              <a:t> </a:t>
            </a:r>
            <a:r>
              <a:rPr dirty="0">
                <a:solidFill>
                  <a:schemeClr val="tx1"/>
                </a:solidFill>
                <a:latin typeface="Arial MT"/>
                <a:cs typeface="Arial MT"/>
              </a:rPr>
              <a:t>dell'imprenditore</a:t>
            </a:r>
            <a:r>
              <a:rPr spc="79" dirty="0">
                <a:solidFill>
                  <a:schemeClr val="tx1"/>
                </a:solidFill>
                <a:latin typeface="Arial MT"/>
                <a:cs typeface="Arial MT"/>
              </a:rPr>
              <a:t> </a:t>
            </a:r>
            <a:r>
              <a:rPr dirty="0">
                <a:solidFill>
                  <a:schemeClr val="tx1"/>
                </a:solidFill>
                <a:latin typeface="Arial MT"/>
                <a:cs typeface="Arial MT"/>
              </a:rPr>
              <a:t>minore,</a:t>
            </a:r>
            <a:r>
              <a:rPr spc="86" dirty="0">
                <a:solidFill>
                  <a:schemeClr val="tx1"/>
                </a:solidFill>
                <a:latin typeface="Arial MT"/>
                <a:cs typeface="Arial MT"/>
              </a:rPr>
              <a:t> </a:t>
            </a:r>
            <a:r>
              <a:rPr dirty="0">
                <a:solidFill>
                  <a:schemeClr val="tx1"/>
                </a:solidFill>
                <a:latin typeface="Arial MT"/>
                <a:cs typeface="Arial MT"/>
              </a:rPr>
              <a:t>dell'imprenditore</a:t>
            </a:r>
            <a:r>
              <a:rPr spc="79" dirty="0">
                <a:solidFill>
                  <a:schemeClr val="tx1"/>
                </a:solidFill>
                <a:latin typeface="Arial MT"/>
                <a:cs typeface="Arial MT"/>
              </a:rPr>
              <a:t> </a:t>
            </a:r>
            <a:r>
              <a:rPr dirty="0">
                <a:solidFill>
                  <a:schemeClr val="tx1"/>
                </a:solidFill>
                <a:latin typeface="Arial MT"/>
                <a:cs typeface="Arial MT"/>
              </a:rPr>
              <a:t>agricolo,</a:t>
            </a:r>
            <a:r>
              <a:rPr spc="83" dirty="0">
                <a:solidFill>
                  <a:schemeClr val="tx1"/>
                </a:solidFill>
                <a:latin typeface="Arial MT"/>
                <a:cs typeface="Arial MT"/>
              </a:rPr>
              <a:t> </a:t>
            </a:r>
            <a:r>
              <a:rPr dirty="0">
                <a:solidFill>
                  <a:schemeClr val="tx1"/>
                </a:solidFill>
                <a:latin typeface="Arial MT"/>
                <a:cs typeface="Arial MT"/>
              </a:rPr>
              <a:t>delle</a:t>
            </a:r>
            <a:r>
              <a:rPr spc="79" dirty="0">
                <a:solidFill>
                  <a:schemeClr val="tx1"/>
                </a:solidFill>
                <a:latin typeface="Arial MT"/>
                <a:cs typeface="Arial MT"/>
              </a:rPr>
              <a:t> </a:t>
            </a:r>
            <a:r>
              <a:rPr dirty="0">
                <a:solidFill>
                  <a:schemeClr val="tx1"/>
                </a:solidFill>
                <a:latin typeface="Arial MT"/>
                <a:cs typeface="Arial MT"/>
              </a:rPr>
              <a:t>start-up</a:t>
            </a:r>
            <a:r>
              <a:rPr spc="83" dirty="0">
                <a:solidFill>
                  <a:schemeClr val="tx1"/>
                </a:solidFill>
                <a:latin typeface="Arial MT"/>
                <a:cs typeface="Arial MT"/>
              </a:rPr>
              <a:t> </a:t>
            </a:r>
            <a:r>
              <a:rPr spc="-8" dirty="0">
                <a:solidFill>
                  <a:schemeClr val="tx1"/>
                </a:solidFill>
                <a:latin typeface="Arial MT"/>
                <a:cs typeface="Arial MT"/>
              </a:rPr>
              <a:t>innovative </a:t>
            </a:r>
            <a:r>
              <a:rPr dirty="0">
                <a:solidFill>
                  <a:schemeClr val="tx1"/>
                </a:solidFill>
                <a:latin typeface="Arial MT"/>
                <a:cs typeface="Arial MT"/>
              </a:rPr>
              <a:t>di</a:t>
            </a:r>
            <a:r>
              <a:rPr spc="315" dirty="0">
                <a:solidFill>
                  <a:schemeClr val="tx1"/>
                </a:solidFill>
                <a:latin typeface="Arial MT"/>
                <a:cs typeface="Arial MT"/>
              </a:rPr>
              <a:t> </a:t>
            </a:r>
            <a:r>
              <a:rPr dirty="0">
                <a:solidFill>
                  <a:schemeClr val="tx1"/>
                </a:solidFill>
                <a:latin typeface="Arial MT"/>
                <a:cs typeface="Arial MT"/>
              </a:rPr>
              <a:t>cui</a:t>
            </a:r>
            <a:r>
              <a:rPr spc="323" dirty="0">
                <a:solidFill>
                  <a:schemeClr val="tx1"/>
                </a:solidFill>
                <a:latin typeface="Arial MT"/>
                <a:cs typeface="Arial MT"/>
              </a:rPr>
              <a:t> </a:t>
            </a:r>
            <a:r>
              <a:rPr dirty="0">
                <a:solidFill>
                  <a:schemeClr val="tx1"/>
                </a:solidFill>
                <a:latin typeface="Arial MT"/>
                <a:cs typeface="Arial MT"/>
              </a:rPr>
              <a:t>al</a:t>
            </a:r>
            <a:r>
              <a:rPr spc="319" dirty="0">
                <a:solidFill>
                  <a:schemeClr val="tx1"/>
                </a:solidFill>
                <a:latin typeface="Arial MT"/>
                <a:cs typeface="Arial MT"/>
              </a:rPr>
              <a:t> </a:t>
            </a:r>
            <a:r>
              <a:rPr dirty="0">
                <a:solidFill>
                  <a:schemeClr val="tx1"/>
                </a:solidFill>
                <a:latin typeface="Arial MT"/>
                <a:cs typeface="Arial MT"/>
              </a:rPr>
              <a:t>d.l.</a:t>
            </a:r>
            <a:r>
              <a:rPr spc="319" dirty="0">
                <a:solidFill>
                  <a:schemeClr val="tx1"/>
                </a:solidFill>
                <a:latin typeface="Arial MT"/>
                <a:cs typeface="Arial MT"/>
              </a:rPr>
              <a:t> </a:t>
            </a:r>
            <a:r>
              <a:rPr dirty="0">
                <a:solidFill>
                  <a:schemeClr val="tx1"/>
                </a:solidFill>
                <a:latin typeface="Arial MT"/>
                <a:cs typeface="Arial MT"/>
              </a:rPr>
              <a:t>179/2012</a:t>
            </a:r>
            <a:r>
              <a:rPr spc="319" dirty="0">
                <a:solidFill>
                  <a:schemeClr val="tx1"/>
                </a:solidFill>
                <a:latin typeface="Arial MT"/>
                <a:cs typeface="Arial MT"/>
              </a:rPr>
              <a:t> </a:t>
            </a:r>
            <a:r>
              <a:rPr dirty="0">
                <a:solidFill>
                  <a:schemeClr val="tx1"/>
                </a:solidFill>
                <a:latin typeface="Arial MT"/>
                <a:cs typeface="Arial MT"/>
              </a:rPr>
              <a:t>…,</a:t>
            </a:r>
            <a:r>
              <a:rPr spc="319" dirty="0">
                <a:solidFill>
                  <a:schemeClr val="tx1"/>
                </a:solidFill>
                <a:latin typeface="Arial MT"/>
                <a:cs typeface="Arial MT"/>
              </a:rPr>
              <a:t> </a:t>
            </a:r>
            <a:r>
              <a:rPr dirty="0">
                <a:solidFill>
                  <a:schemeClr val="tx1"/>
                </a:solidFill>
                <a:latin typeface="Arial MT"/>
                <a:cs typeface="Arial MT"/>
              </a:rPr>
              <a:t>e</a:t>
            </a:r>
            <a:r>
              <a:rPr spc="319" dirty="0">
                <a:solidFill>
                  <a:schemeClr val="tx1"/>
                </a:solidFill>
                <a:latin typeface="Arial MT"/>
                <a:cs typeface="Arial MT"/>
              </a:rPr>
              <a:t> </a:t>
            </a:r>
            <a:r>
              <a:rPr dirty="0">
                <a:solidFill>
                  <a:schemeClr val="tx1"/>
                </a:solidFill>
                <a:latin typeface="Arial MT"/>
                <a:cs typeface="Arial MT"/>
              </a:rPr>
              <a:t>di</a:t>
            </a:r>
            <a:r>
              <a:rPr spc="319" dirty="0">
                <a:solidFill>
                  <a:schemeClr val="tx1"/>
                </a:solidFill>
                <a:latin typeface="Arial MT"/>
                <a:cs typeface="Arial MT"/>
              </a:rPr>
              <a:t> </a:t>
            </a:r>
            <a:r>
              <a:rPr dirty="0">
                <a:solidFill>
                  <a:schemeClr val="tx1"/>
                </a:solidFill>
                <a:latin typeface="Arial MT"/>
                <a:cs typeface="Arial MT"/>
              </a:rPr>
              <a:t>ogni</a:t>
            </a:r>
            <a:r>
              <a:rPr spc="319" dirty="0">
                <a:solidFill>
                  <a:schemeClr val="tx1"/>
                </a:solidFill>
                <a:latin typeface="Arial MT"/>
                <a:cs typeface="Arial MT"/>
              </a:rPr>
              <a:t> </a:t>
            </a:r>
            <a:r>
              <a:rPr dirty="0">
                <a:solidFill>
                  <a:schemeClr val="tx1"/>
                </a:solidFill>
                <a:latin typeface="Arial MT"/>
                <a:cs typeface="Arial MT"/>
              </a:rPr>
              <a:t>altro</a:t>
            </a:r>
            <a:r>
              <a:rPr spc="319" dirty="0">
                <a:solidFill>
                  <a:schemeClr val="tx1"/>
                </a:solidFill>
                <a:latin typeface="Arial MT"/>
                <a:cs typeface="Arial MT"/>
              </a:rPr>
              <a:t> </a:t>
            </a:r>
            <a:r>
              <a:rPr dirty="0">
                <a:solidFill>
                  <a:schemeClr val="tx1"/>
                </a:solidFill>
                <a:latin typeface="Arial MT"/>
                <a:cs typeface="Arial MT"/>
              </a:rPr>
              <a:t>debitore</a:t>
            </a:r>
            <a:r>
              <a:rPr spc="315" dirty="0">
                <a:solidFill>
                  <a:schemeClr val="tx1"/>
                </a:solidFill>
                <a:latin typeface="Arial MT"/>
                <a:cs typeface="Arial MT"/>
              </a:rPr>
              <a:t> </a:t>
            </a:r>
            <a:r>
              <a:rPr dirty="0">
                <a:solidFill>
                  <a:schemeClr val="tx1"/>
                </a:solidFill>
                <a:latin typeface="Arial MT"/>
                <a:cs typeface="Arial MT"/>
              </a:rPr>
              <a:t>non</a:t>
            </a:r>
            <a:r>
              <a:rPr spc="319" dirty="0">
                <a:solidFill>
                  <a:schemeClr val="tx1"/>
                </a:solidFill>
                <a:latin typeface="Arial MT"/>
                <a:cs typeface="Arial MT"/>
              </a:rPr>
              <a:t> </a:t>
            </a:r>
            <a:r>
              <a:rPr dirty="0">
                <a:solidFill>
                  <a:schemeClr val="tx1"/>
                </a:solidFill>
                <a:latin typeface="Arial MT"/>
                <a:cs typeface="Arial MT"/>
              </a:rPr>
              <a:t>assoggettabile</a:t>
            </a:r>
            <a:r>
              <a:rPr spc="319" dirty="0">
                <a:solidFill>
                  <a:schemeClr val="tx1"/>
                </a:solidFill>
                <a:latin typeface="Arial MT"/>
                <a:cs typeface="Arial MT"/>
              </a:rPr>
              <a:t> </a:t>
            </a:r>
            <a:r>
              <a:rPr dirty="0">
                <a:solidFill>
                  <a:schemeClr val="tx1"/>
                </a:solidFill>
                <a:latin typeface="Arial MT"/>
                <a:cs typeface="Arial MT"/>
              </a:rPr>
              <a:t>alla</a:t>
            </a:r>
            <a:r>
              <a:rPr spc="319" dirty="0">
                <a:solidFill>
                  <a:schemeClr val="tx1"/>
                </a:solidFill>
                <a:latin typeface="Arial MT"/>
                <a:cs typeface="Arial MT"/>
              </a:rPr>
              <a:t> </a:t>
            </a:r>
            <a:r>
              <a:rPr spc="-8" dirty="0">
                <a:solidFill>
                  <a:schemeClr val="tx1"/>
                </a:solidFill>
                <a:latin typeface="Arial MT"/>
                <a:cs typeface="Arial MT"/>
              </a:rPr>
              <a:t>liquidazione </a:t>
            </a:r>
            <a:r>
              <a:rPr dirty="0">
                <a:solidFill>
                  <a:schemeClr val="tx1"/>
                </a:solidFill>
                <a:latin typeface="Arial MT"/>
                <a:cs typeface="Arial MT"/>
              </a:rPr>
              <a:t>giudiziale</a:t>
            </a:r>
            <a:r>
              <a:rPr spc="356" dirty="0">
                <a:solidFill>
                  <a:schemeClr val="tx1"/>
                </a:solidFill>
                <a:latin typeface="Arial MT"/>
                <a:cs typeface="Arial MT"/>
              </a:rPr>
              <a:t> </a:t>
            </a:r>
            <a:r>
              <a:rPr dirty="0">
                <a:solidFill>
                  <a:schemeClr val="tx1"/>
                </a:solidFill>
                <a:latin typeface="Arial MT"/>
                <a:cs typeface="Arial MT"/>
              </a:rPr>
              <a:t>ovvero</a:t>
            </a:r>
            <a:r>
              <a:rPr spc="356" dirty="0">
                <a:solidFill>
                  <a:schemeClr val="tx1"/>
                </a:solidFill>
                <a:latin typeface="Arial MT"/>
                <a:cs typeface="Arial MT"/>
              </a:rPr>
              <a:t> </a:t>
            </a:r>
            <a:r>
              <a:rPr dirty="0">
                <a:solidFill>
                  <a:schemeClr val="tx1"/>
                </a:solidFill>
                <a:latin typeface="Arial MT"/>
                <a:cs typeface="Arial MT"/>
              </a:rPr>
              <a:t>a</a:t>
            </a:r>
            <a:r>
              <a:rPr spc="356" dirty="0">
                <a:solidFill>
                  <a:schemeClr val="tx1"/>
                </a:solidFill>
                <a:latin typeface="Arial MT"/>
                <a:cs typeface="Arial MT"/>
              </a:rPr>
              <a:t> </a:t>
            </a:r>
            <a:r>
              <a:rPr dirty="0">
                <a:solidFill>
                  <a:schemeClr val="tx1"/>
                </a:solidFill>
                <a:latin typeface="Arial MT"/>
                <a:cs typeface="Arial MT"/>
              </a:rPr>
              <a:t>liquidazione</a:t>
            </a:r>
            <a:r>
              <a:rPr spc="363" dirty="0">
                <a:solidFill>
                  <a:schemeClr val="tx1"/>
                </a:solidFill>
                <a:latin typeface="Arial MT"/>
                <a:cs typeface="Arial MT"/>
              </a:rPr>
              <a:t> </a:t>
            </a:r>
            <a:r>
              <a:rPr dirty="0">
                <a:solidFill>
                  <a:schemeClr val="tx1"/>
                </a:solidFill>
                <a:latin typeface="Arial MT"/>
                <a:cs typeface="Arial MT"/>
              </a:rPr>
              <a:t>coatta</a:t>
            </a:r>
            <a:r>
              <a:rPr spc="360" dirty="0">
                <a:solidFill>
                  <a:schemeClr val="tx1"/>
                </a:solidFill>
                <a:latin typeface="Arial MT"/>
                <a:cs typeface="Arial MT"/>
              </a:rPr>
              <a:t> </a:t>
            </a:r>
            <a:r>
              <a:rPr dirty="0">
                <a:solidFill>
                  <a:schemeClr val="tx1"/>
                </a:solidFill>
                <a:latin typeface="Arial MT"/>
                <a:cs typeface="Arial MT"/>
              </a:rPr>
              <a:t>amministrativa</a:t>
            </a:r>
            <a:r>
              <a:rPr spc="356" dirty="0">
                <a:solidFill>
                  <a:schemeClr val="tx1"/>
                </a:solidFill>
                <a:latin typeface="Arial MT"/>
                <a:cs typeface="Arial MT"/>
              </a:rPr>
              <a:t> </a:t>
            </a:r>
            <a:r>
              <a:rPr dirty="0">
                <a:solidFill>
                  <a:schemeClr val="tx1"/>
                </a:solidFill>
                <a:latin typeface="Arial MT"/>
                <a:cs typeface="Arial MT"/>
              </a:rPr>
              <a:t>o</a:t>
            </a:r>
            <a:r>
              <a:rPr spc="360" dirty="0">
                <a:solidFill>
                  <a:schemeClr val="tx1"/>
                </a:solidFill>
                <a:latin typeface="Arial MT"/>
                <a:cs typeface="Arial MT"/>
              </a:rPr>
              <a:t> </a:t>
            </a:r>
            <a:r>
              <a:rPr dirty="0">
                <a:solidFill>
                  <a:schemeClr val="tx1"/>
                </a:solidFill>
                <a:latin typeface="Arial MT"/>
                <a:cs typeface="Arial MT"/>
              </a:rPr>
              <a:t>ad</a:t>
            </a:r>
            <a:r>
              <a:rPr spc="356" dirty="0">
                <a:solidFill>
                  <a:schemeClr val="tx1"/>
                </a:solidFill>
                <a:latin typeface="Arial MT"/>
                <a:cs typeface="Arial MT"/>
              </a:rPr>
              <a:t> </a:t>
            </a:r>
            <a:r>
              <a:rPr dirty="0">
                <a:solidFill>
                  <a:schemeClr val="tx1"/>
                </a:solidFill>
                <a:latin typeface="Arial MT"/>
                <a:cs typeface="Arial MT"/>
              </a:rPr>
              <a:t>altre</a:t>
            </a:r>
            <a:r>
              <a:rPr spc="356" dirty="0">
                <a:solidFill>
                  <a:schemeClr val="tx1"/>
                </a:solidFill>
                <a:latin typeface="Arial MT"/>
                <a:cs typeface="Arial MT"/>
              </a:rPr>
              <a:t> </a:t>
            </a:r>
            <a:r>
              <a:rPr dirty="0">
                <a:solidFill>
                  <a:schemeClr val="tx1"/>
                </a:solidFill>
                <a:latin typeface="Arial MT"/>
                <a:cs typeface="Arial MT"/>
              </a:rPr>
              <a:t>procedure</a:t>
            </a:r>
            <a:r>
              <a:rPr spc="360" dirty="0">
                <a:solidFill>
                  <a:schemeClr val="tx1"/>
                </a:solidFill>
                <a:latin typeface="Arial MT"/>
                <a:cs typeface="Arial MT"/>
              </a:rPr>
              <a:t> </a:t>
            </a:r>
            <a:r>
              <a:rPr spc="-8" dirty="0">
                <a:solidFill>
                  <a:schemeClr val="tx1"/>
                </a:solidFill>
                <a:latin typeface="Arial MT"/>
                <a:cs typeface="Arial MT"/>
              </a:rPr>
              <a:t>liquidatorie </a:t>
            </a:r>
            <a:r>
              <a:rPr dirty="0">
                <a:solidFill>
                  <a:schemeClr val="tx1"/>
                </a:solidFill>
                <a:latin typeface="Arial MT"/>
                <a:cs typeface="Arial MT"/>
              </a:rPr>
              <a:t>previste</a:t>
            </a:r>
            <a:r>
              <a:rPr spc="19" dirty="0">
                <a:solidFill>
                  <a:schemeClr val="tx1"/>
                </a:solidFill>
                <a:latin typeface="Arial MT"/>
                <a:cs typeface="Arial MT"/>
              </a:rPr>
              <a:t> </a:t>
            </a:r>
            <a:r>
              <a:rPr dirty="0">
                <a:solidFill>
                  <a:schemeClr val="tx1"/>
                </a:solidFill>
                <a:latin typeface="Arial MT"/>
                <a:cs typeface="Arial MT"/>
              </a:rPr>
              <a:t>dal</a:t>
            </a:r>
            <a:r>
              <a:rPr spc="26" dirty="0">
                <a:solidFill>
                  <a:schemeClr val="tx1"/>
                </a:solidFill>
                <a:latin typeface="Arial MT"/>
                <a:cs typeface="Arial MT"/>
              </a:rPr>
              <a:t> </a:t>
            </a:r>
            <a:r>
              <a:rPr dirty="0">
                <a:solidFill>
                  <a:schemeClr val="tx1"/>
                </a:solidFill>
                <a:latin typeface="Arial MT"/>
                <a:cs typeface="Arial MT"/>
              </a:rPr>
              <a:t>codice</a:t>
            </a:r>
            <a:r>
              <a:rPr spc="23" dirty="0">
                <a:solidFill>
                  <a:schemeClr val="tx1"/>
                </a:solidFill>
                <a:latin typeface="Arial MT"/>
                <a:cs typeface="Arial MT"/>
              </a:rPr>
              <a:t> </a:t>
            </a:r>
            <a:r>
              <a:rPr dirty="0">
                <a:solidFill>
                  <a:schemeClr val="tx1"/>
                </a:solidFill>
                <a:latin typeface="Arial MT"/>
                <a:cs typeface="Arial MT"/>
              </a:rPr>
              <a:t>civile</a:t>
            </a:r>
            <a:r>
              <a:rPr spc="26" dirty="0">
                <a:solidFill>
                  <a:schemeClr val="tx1"/>
                </a:solidFill>
                <a:latin typeface="Arial MT"/>
                <a:cs typeface="Arial MT"/>
              </a:rPr>
              <a:t> </a:t>
            </a:r>
            <a:r>
              <a:rPr dirty="0">
                <a:solidFill>
                  <a:schemeClr val="tx1"/>
                </a:solidFill>
                <a:latin typeface="Arial MT"/>
                <a:cs typeface="Arial MT"/>
              </a:rPr>
              <a:t>o</a:t>
            </a:r>
            <a:r>
              <a:rPr spc="23" dirty="0">
                <a:solidFill>
                  <a:schemeClr val="tx1"/>
                </a:solidFill>
                <a:latin typeface="Arial MT"/>
                <a:cs typeface="Arial MT"/>
              </a:rPr>
              <a:t> </a:t>
            </a:r>
            <a:r>
              <a:rPr dirty="0">
                <a:solidFill>
                  <a:schemeClr val="tx1"/>
                </a:solidFill>
                <a:latin typeface="Arial MT"/>
                <a:cs typeface="Arial MT"/>
              </a:rPr>
              <a:t>da</a:t>
            </a:r>
            <a:r>
              <a:rPr spc="19" dirty="0">
                <a:solidFill>
                  <a:schemeClr val="tx1"/>
                </a:solidFill>
                <a:latin typeface="Arial MT"/>
                <a:cs typeface="Arial MT"/>
              </a:rPr>
              <a:t> </a:t>
            </a:r>
            <a:r>
              <a:rPr dirty="0">
                <a:solidFill>
                  <a:schemeClr val="tx1"/>
                </a:solidFill>
                <a:latin typeface="Arial MT"/>
                <a:cs typeface="Arial MT"/>
              </a:rPr>
              <a:t>leggi</a:t>
            </a:r>
            <a:r>
              <a:rPr spc="26" dirty="0">
                <a:solidFill>
                  <a:schemeClr val="tx1"/>
                </a:solidFill>
                <a:latin typeface="Arial MT"/>
                <a:cs typeface="Arial MT"/>
              </a:rPr>
              <a:t> </a:t>
            </a:r>
            <a:r>
              <a:rPr dirty="0">
                <a:solidFill>
                  <a:schemeClr val="tx1"/>
                </a:solidFill>
                <a:latin typeface="Arial MT"/>
                <a:cs typeface="Arial MT"/>
              </a:rPr>
              <a:t>speciali</a:t>
            </a:r>
            <a:r>
              <a:rPr spc="26" dirty="0">
                <a:solidFill>
                  <a:schemeClr val="tx1"/>
                </a:solidFill>
                <a:latin typeface="Arial MT"/>
                <a:cs typeface="Arial MT"/>
              </a:rPr>
              <a:t> </a:t>
            </a:r>
            <a:r>
              <a:rPr dirty="0">
                <a:solidFill>
                  <a:schemeClr val="tx1"/>
                </a:solidFill>
                <a:latin typeface="Arial MT"/>
                <a:cs typeface="Arial MT"/>
              </a:rPr>
              <a:t>per</a:t>
            </a:r>
            <a:r>
              <a:rPr spc="23" dirty="0">
                <a:solidFill>
                  <a:schemeClr val="tx1"/>
                </a:solidFill>
                <a:latin typeface="Arial MT"/>
                <a:cs typeface="Arial MT"/>
              </a:rPr>
              <a:t> </a:t>
            </a:r>
            <a:r>
              <a:rPr dirty="0">
                <a:solidFill>
                  <a:schemeClr val="tx1"/>
                </a:solidFill>
                <a:latin typeface="Arial MT"/>
                <a:cs typeface="Arial MT"/>
              </a:rPr>
              <a:t>il</a:t>
            </a:r>
            <a:r>
              <a:rPr spc="26" dirty="0">
                <a:solidFill>
                  <a:schemeClr val="tx1"/>
                </a:solidFill>
                <a:latin typeface="Arial MT"/>
                <a:cs typeface="Arial MT"/>
              </a:rPr>
              <a:t> </a:t>
            </a:r>
            <a:r>
              <a:rPr dirty="0">
                <a:solidFill>
                  <a:schemeClr val="tx1"/>
                </a:solidFill>
                <a:latin typeface="Arial MT"/>
                <a:cs typeface="Arial MT"/>
              </a:rPr>
              <a:t>caso</a:t>
            </a:r>
            <a:r>
              <a:rPr spc="23" dirty="0">
                <a:solidFill>
                  <a:schemeClr val="tx1"/>
                </a:solidFill>
                <a:latin typeface="Arial MT"/>
                <a:cs typeface="Arial MT"/>
              </a:rPr>
              <a:t> </a:t>
            </a:r>
            <a:r>
              <a:rPr dirty="0">
                <a:solidFill>
                  <a:schemeClr val="tx1"/>
                </a:solidFill>
                <a:latin typeface="Arial MT"/>
                <a:cs typeface="Arial MT"/>
              </a:rPr>
              <a:t>di</a:t>
            </a:r>
            <a:r>
              <a:rPr spc="26" dirty="0">
                <a:solidFill>
                  <a:schemeClr val="tx1"/>
                </a:solidFill>
                <a:latin typeface="Arial MT"/>
                <a:cs typeface="Arial MT"/>
              </a:rPr>
              <a:t> </a:t>
            </a:r>
            <a:r>
              <a:rPr dirty="0">
                <a:solidFill>
                  <a:schemeClr val="tx1"/>
                </a:solidFill>
                <a:latin typeface="Arial MT"/>
                <a:cs typeface="Arial MT"/>
              </a:rPr>
              <a:t>crisi</a:t>
            </a:r>
            <a:r>
              <a:rPr spc="26" dirty="0">
                <a:solidFill>
                  <a:schemeClr val="tx1"/>
                </a:solidFill>
                <a:latin typeface="Arial MT"/>
                <a:cs typeface="Arial MT"/>
              </a:rPr>
              <a:t> </a:t>
            </a:r>
            <a:r>
              <a:rPr dirty="0">
                <a:solidFill>
                  <a:schemeClr val="tx1"/>
                </a:solidFill>
                <a:latin typeface="Arial MT"/>
                <a:cs typeface="Arial MT"/>
              </a:rPr>
              <a:t>o</a:t>
            </a:r>
            <a:r>
              <a:rPr spc="19" dirty="0">
                <a:solidFill>
                  <a:schemeClr val="tx1"/>
                </a:solidFill>
                <a:latin typeface="Arial MT"/>
                <a:cs typeface="Arial MT"/>
              </a:rPr>
              <a:t> </a:t>
            </a:r>
            <a:r>
              <a:rPr spc="-8" dirty="0">
                <a:solidFill>
                  <a:schemeClr val="tx1"/>
                </a:solidFill>
                <a:latin typeface="Arial MT"/>
                <a:cs typeface="Arial MT"/>
              </a:rPr>
              <a:t>insolvenza.</a:t>
            </a:r>
            <a:endParaRPr dirty="0">
              <a:solidFill>
                <a:schemeClr val="tx1"/>
              </a:solidFill>
              <a:latin typeface="Arial MT"/>
              <a:cs typeface="Arial MT"/>
            </a:endParaRPr>
          </a:p>
          <a:p>
            <a:pPr marL="146685">
              <a:lnSpc>
                <a:spcPts val="1223"/>
              </a:lnSpc>
              <a:spcBef>
                <a:spcPts val="716"/>
              </a:spcBef>
            </a:pPr>
            <a:r>
              <a:rPr dirty="0">
                <a:solidFill>
                  <a:schemeClr val="tx1"/>
                </a:solidFill>
                <a:latin typeface="Arial MT"/>
                <a:cs typeface="Arial MT"/>
              </a:rPr>
              <a:t>Il</a:t>
            </a:r>
            <a:r>
              <a:rPr spc="210" dirty="0">
                <a:solidFill>
                  <a:schemeClr val="tx1"/>
                </a:solidFill>
                <a:latin typeface="Arial MT"/>
                <a:cs typeface="Arial MT"/>
              </a:rPr>
              <a:t> </a:t>
            </a:r>
            <a:r>
              <a:rPr dirty="0">
                <a:solidFill>
                  <a:schemeClr val="tx1"/>
                </a:solidFill>
                <a:latin typeface="Arial MT"/>
                <a:cs typeface="Arial MT"/>
              </a:rPr>
              <a:t>sovraindebitamento</a:t>
            </a:r>
            <a:r>
              <a:rPr spc="206" dirty="0">
                <a:solidFill>
                  <a:schemeClr val="tx1"/>
                </a:solidFill>
                <a:latin typeface="Arial MT"/>
                <a:cs typeface="Arial MT"/>
              </a:rPr>
              <a:t> </a:t>
            </a:r>
            <a:r>
              <a:rPr dirty="0">
                <a:solidFill>
                  <a:schemeClr val="tx1"/>
                </a:solidFill>
                <a:latin typeface="Arial MT"/>
                <a:cs typeface="Arial MT"/>
              </a:rPr>
              <a:t>non</a:t>
            </a:r>
            <a:r>
              <a:rPr spc="206" dirty="0">
                <a:solidFill>
                  <a:schemeClr val="tx1"/>
                </a:solidFill>
                <a:latin typeface="Arial MT"/>
                <a:cs typeface="Arial MT"/>
              </a:rPr>
              <a:t> </a:t>
            </a:r>
            <a:r>
              <a:rPr dirty="0">
                <a:solidFill>
                  <a:schemeClr val="tx1"/>
                </a:solidFill>
                <a:latin typeface="Arial MT"/>
                <a:cs typeface="Arial MT"/>
              </a:rPr>
              <a:t>è</a:t>
            </a:r>
            <a:r>
              <a:rPr spc="210" dirty="0">
                <a:solidFill>
                  <a:schemeClr val="tx1"/>
                </a:solidFill>
                <a:latin typeface="Arial MT"/>
                <a:cs typeface="Arial MT"/>
              </a:rPr>
              <a:t> </a:t>
            </a:r>
            <a:r>
              <a:rPr dirty="0">
                <a:solidFill>
                  <a:schemeClr val="tx1"/>
                </a:solidFill>
                <a:latin typeface="Arial MT"/>
                <a:cs typeface="Arial MT"/>
              </a:rPr>
              <a:t>un</a:t>
            </a:r>
            <a:r>
              <a:rPr spc="206" dirty="0">
                <a:solidFill>
                  <a:schemeClr val="tx1"/>
                </a:solidFill>
                <a:latin typeface="Arial MT"/>
                <a:cs typeface="Arial MT"/>
              </a:rPr>
              <a:t> </a:t>
            </a:r>
            <a:r>
              <a:rPr i="1" dirty="0">
                <a:solidFill>
                  <a:schemeClr val="tx1"/>
                </a:solidFill>
                <a:latin typeface="Arial"/>
                <a:cs typeface="Arial"/>
              </a:rPr>
              <a:t>tertium</a:t>
            </a:r>
            <a:r>
              <a:rPr i="1" spc="210" dirty="0">
                <a:solidFill>
                  <a:schemeClr val="tx1"/>
                </a:solidFill>
                <a:latin typeface="Arial"/>
                <a:cs typeface="Arial"/>
              </a:rPr>
              <a:t> </a:t>
            </a:r>
            <a:r>
              <a:rPr i="1" dirty="0">
                <a:solidFill>
                  <a:schemeClr val="tx1"/>
                </a:solidFill>
                <a:latin typeface="Arial"/>
                <a:cs typeface="Arial"/>
              </a:rPr>
              <a:t>genus</a:t>
            </a:r>
            <a:r>
              <a:rPr dirty="0">
                <a:solidFill>
                  <a:schemeClr val="tx1"/>
                </a:solidFill>
                <a:latin typeface="Arial MT"/>
                <a:cs typeface="Arial MT"/>
              </a:rPr>
              <a:t>,</a:t>
            </a:r>
            <a:r>
              <a:rPr spc="214" dirty="0">
                <a:solidFill>
                  <a:schemeClr val="tx1"/>
                </a:solidFill>
                <a:latin typeface="Arial MT"/>
                <a:cs typeface="Arial MT"/>
              </a:rPr>
              <a:t> </a:t>
            </a:r>
            <a:r>
              <a:rPr dirty="0">
                <a:solidFill>
                  <a:schemeClr val="tx1"/>
                </a:solidFill>
                <a:latin typeface="Arial MT"/>
                <a:cs typeface="Arial MT"/>
              </a:rPr>
              <a:t>ma</a:t>
            </a:r>
            <a:r>
              <a:rPr spc="206" dirty="0">
                <a:solidFill>
                  <a:schemeClr val="tx1"/>
                </a:solidFill>
                <a:latin typeface="Arial MT"/>
                <a:cs typeface="Arial MT"/>
              </a:rPr>
              <a:t> </a:t>
            </a:r>
            <a:r>
              <a:rPr dirty="0">
                <a:solidFill>
                  <a:schemeClr val="tx1"/>
                </a:solidFill>
                <a:latin typeface="Arial MT"/>
                <a:cs typeface="Arial MT"/>
              </a:rPr>
              <a:t>semplicemente</a:t>
            </a:r>
            <a:r>
              <a:rPr spc="210" dirty="0">
                <a:solidFill>
                  <a:schemeClr val="tx1"/>
                </a:solidFill>
                <a:latin typeface="Arial MT"/>
                <a:cs typeface="Arial MT"/>
              </a:rPr>
              <a:t> </a:t>
            </a:r>
            <a:r>
              <a:rPr dirty="0">
                <a:solidFill>
                  <a:schemeClr val="tx1"/>
                </a:solidFill>
                <a:latin typeface="Arial MT"/>
                <a:cs typeface="Arial MT"/>
              </a:rPr>
              <a:t>lo</a:t>
            </a:r>
            <a:r>
              <a:rPr spc="206" dirty="0">
                <a:solidFill>
                  <a:schemeClr val="tx1"/>
                </a:solidFill>
                <a:latin typeface="Arial MT"/>
                <a:cs typeface="Arial MT"/>
              </a:rPr>
              <a:t> </a:t>
            </a:r>
            <a:r>
              <a:rPr dirty="0">
                <a:solidFill>
                  <a:schemeClr val="tx1"/>
                </a:solidFill>
                <a:latin typeface="Arial MT"/>
                <a:cs typeface="Arial MT"/>
              </a:rPr>
              <a:t>stato</a:t>
            </a:r>
            <a:r>
              <a:rPr spc="210" dirty="0">
                <a:solidFill>
                  <a:schemeClr val="tx1"/>
                </a:solidFill>
                <a:latin typeface="Arial MT"/>
                <a:cs typeface="Arial MT"/>
              </a:rPr>
              <a:t> </a:t>
            </a:r>
            <a:r>
              <a:rPr dirty="0">
                <a:solidFill>
                  <a:schemeClr val="tx1"/>
                </a:solidFill>
                <a:latin typeface="Arial MT"/>
                <a:cs typeface="Arial MT"/>
              </a:rPr>
              <a:t>di</a:t>
            </a:r>
            <a:r>
              <a:rPr spc="214" dirty="0">
                <a:solidFill>
                  <a:schemeClr val="tx1"/>
                </a:solidFill>
                <a:latin typeface="Arial MT"/>
                <a:cs typeface="Arial MT"/>
              </a:rPr>
              <a:t> </a:t>
            </a:r>
            <a:r>
              <a:rPr dirty="0">
                <a:solidFill>
                  <a:schemeClr val="tx1"/>
                </a:solidFill>
                <a:latin typeface="Arial MT"/>
                <a:cs typeface="Arial MT"/>
              </a:rPr>
              <a:t>crisi</a:t>
            </a:r>
            <a:r>
              <a:rPr spc="210" dirty="0">
                <a:solidFill>
                  <a:schemeClr val="tx1"/>
                </a:solidFill>
                <a:latin typeface="Arial MT"/>
                <a:cs typeface="Arial MT"/>
              </a:rPr>
              <a:t> </a:t>
            </a:r>
            <a:r>
              <a:rPr dirty="0">
                <a:latin typeface="Arial MT"/>
                <a:cs typeface="Arial MT"/>
              </a:rPr>
              <a:t>o</a:t>
            </a:r>
            <a:r>
              <a:rPr spc="210" dirty="0">
                <a:latin typeface="Arial MT"/>
                <a:cs typeface="Arial MT"/>
              </a:rPr>
              <a:t> </a:t>
            </a:r>
            <a:r>
              <a:rPr dirty="0">
                <a:latin typeface="Arial MT"/>
                <a:cs typeface="Arial MT"/>
              </a:rPr>
              <a:t>insolvenza</a:t>
            </a:r>
            <a:r>
              <a:rPr spc="206" dirty="0">
                <a:latin typeface="Arial MT"/>
                <a:cs typeface="Arial MT"/>
              </a:rPr>
              <a:t> </a:t>
            </a:r>
            <a:r>
              <a:rPr sz="1050" dirty="0">
                <a:latin typeface="Arial MT"/>
                <a:cs typeface="Arial MT"/>
              </a:rPr>
              <a:t>dei</a:t>
            </a:r>
            <a:r>
              <a:rPr sz="1050" spc="214" dirty="0">
                <a:latin typeface="Arial MT"/>
                <a:cs typeface="Arial MT"/>
              </a:rPr>
              <a:t> </a:t>
            </a:r>
            <a:r>
              <a:rPr sz="1050" dirty="0">
                <a:latin typeface="Arial MT"/>
                <a:cs typeface="Arial MT"/>
              </a:rPr>
              <a:t>soggetti</a:t>
            </a:r>
            <a:r>
              <a:rPr sz="1050" spc="214" dirty="0">
                <a:latin typeface="Arial MT"/>
                <a:cs typeface="Arial MT"/>
              </a:rPr>
              <a:t> </a:t>
            </a:r>
            <a:r>
              <a:rPr sz="1050" spc="-19" dirty="0">
                <a:latin typeface="Arial MT"/>
                <a:cs typeface="Arial MT"/>
              </a:rPr>
              <a:t>non</a:t>
            </a:r>
            <a:endParaRPr sz="1050" dirty="0">
              <a:latin typeface="Arial MT"/>
              <a:cs typeface="Arial MT"/>
            </a:endParaRPr>
          </a:p>
          <a:p>
            <a:pPr marL="146685">
              <a:lnSpc>
                <a:spcPts val="1223"/>
              </a:lnSpc>
            </a:pPr>
            <a:r>
              <a:rPr sz="1050" spc="-8" dirty="0">
                <a:latin typeface="Arial MT"/>
                <a:cs typeface="Arial MT"/>
              </a:rPr>
              <a:t>«fallibili».</a:t>
            </a:r>
            <a:endParaRPr sz="1050" dirty="0">
              <a:latin typeface="Arial MT"/>
              <a:cs typeface="Arial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F0E52891-F1B7-281E-B7D3-4D754B86DBD7}"/>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La ragione economica-giuridica</a:t>
            </a:r>
          </a:p>
        </p:txBody>
      </p:sp>
      <p:sp>
        <p:nvSpPr>
          <p:cNvPr id="6146" name="Text Box 2">
            <a:extLst>
              <a:ext uri="{FF2B5EF4-FFF2-40B4-BE49-F238E27FC236}">
                <a16:creationId xmlns:a16="http://schemas.microsoft.com/office/drawing/2014/main" id="{8B6E902C-2FB2-BE56-1CB4-8880C6DAF554}"/>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3200" dirty="0">
                <a:latin typeface="Calibri" panose="020F0502020204030204" pitchFamily="34" charset="0"/>
              </a:rPr>
              <a:t>	</a:t>
            </a:r>
            <a:r>
              <a:rPr lang="it-IT" altLang="it-IT" sz="2400" dirty="0">
                <a:latin typeface="Calibri" panose="020F0502020204030204" pitchFamily="34" charset="0"/>
              </a:rPr>
              <a:t>La ragione di questa specialità trae origine da una </a:t>
            </a:r>
            <a:r>
              <a:rPr lang="it-IT" altLang="it-IT" sz="2400" b="1" dirty="0">
                <a:latin typeface="Calibri" panose="020F0502020204030204" pitchFamily="34" charset="0"/>
              </a:rPr>
              <a:t>regola</a:t>
            </a:r>
            <a:r>
              <a:rPr lang="it-IT" altLang="it-IT" sz="2400" dirty="0">
                <a:latin typeface="Calibri" panose="020F0502020204030204" pitchFamily="34" charset="0"/>
              </a:rPr>
              <a:t> della scienza economica, che influenza quella giuridica:</a:t>
            </a:r>
          </a:p>
          <a:p>
            <a:pPr algn="just" hangingPunct="1">
              <a:lnSpc>
                <a:spcPct val="100000"/>
              </a:lnSpc>
              <a:spcBef>
                <a:spcPts val="650"/>
              </a:spcBef>
              <a:buClrTx/>
              <a:buFontTx/>
              <a:buNone/>
            </a:pPr>
            <a:r>
              <a:rPr lang="it-IT" altLang="it-IT" sz="2400" dirty="0">
                <a:latin typeface="Calibri" panose="020F0502020204030204" pitchFamily="34" charset="0"/>
              </a:rPr>
              <a:t>E: la piccola o media impresa insolvente deve essere eliminata di autorità dal mercato ovvero dall’insieme delle sue relazioni giuridiche, per il </a:t>
            </a:r>
            <a:r>
              <a:rPr lang="it-IT" altLang="it-IT" sz="2400" dirty="0">
                <a:solidFill>
                  <a:srgbClr val="FF0000"/>
                </a:solidFill>
                <a:latin typeface="Calibri" panose="020F0502020204030204" pitchFamily="34" charset="0"/>
              </a:rPr>
              <a:t>rischio di contaminazione </a:t>
            </a:r>
            <a:r>
              <a:rPr lang="it-IT" altLang="it-IT" sz="2400" dirty="0">
                <a:latin typeface="Calibri" panose="020F0502020204030204" pitchFamily="34" charset="0"/>
              </a:rPr>
              <a:t>della insolvenza;</a:t>
            </a:r>
          </a:p>
          <a:p>
            <a:pPr algn="just" hangingPunct="1">
              <a:lnSpc>
                <a:spcPct val="100000"/>
              </a:lnSpc>
              <a:spcBef>
                <a:spcPts val="650"/>
              </a:spcBef>
              <a:buClrTx/>
              <a:buFontTx/>
              <a:buNone/>
            </a:pPr>
            <a:r>
              <a:rPr lang="it-IT" altLang="it-IT" sz="2400" dirty="0">
                <a:latin typeface="Calibri" panose="020F0502020204030204" pitchFamily="34" charset="0"/>
              </a:rPr>
              <a:t>G: l'incapacità di raggiungere il c.d. “equilibrio di impresa” </a:t>
            </a:r>
            <a:r>
              <a:rPr lang="it-IT" altLang="it-IT" sz="2400" dirty="0">
                <a:solidFill>
                  <a:srgbClr val="FF0000"/>
                </a:solidFill>
                <a:latin typeface="Calibri" panose="020F0502020204030204" pitchFamily="34" charset="0"/>
              </a:rPr>
              <a:t>viola l'art. 2082 c.c. </a:t>
            </a:r>
            <a:r>
              <a:rPr lang="it-IT" altLang="it-IT" sz="2400" dirty="0">
                <a:latin typeface="Calibri" panose="020F0502020204030204" pitchFamily="34" charset="0"/>
              </a:rPr>
              <a:t>(l'economicità dell'impresa è assunta come  requisito costitutivo della fattispecie impresa)</a:t>
            </a:r>
          </a:p>
          <a:p>
            <a:pPr algn="just" hangingPunct="1">
              <a:lnSpc>
                <a:spcPct val="100000"/>
              </a:lnSpc>
              <a:spcBef>
                <a:spcPts val="650"/>
              </a:spcBef>
              <a:buClrTx/>
              <a:buFontTx/>
              <a:buNone/>
            </a:pPr>
            <a:endParaRPr lang="it-IT" altLang="it-IT" sz="24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488876" y="384340"/>
            <a:ext cx="6166247" cy="717503"/>
          </a:xfrm>
          <a:prstGeom prst="rect">
            <a:avLst/>
          </a:prstGeom>
        </p:spPr>
        <p:txBody>
          <a:bodyPr vert="horz" wrap="square" lIns="0" tIns="222884" rIns="0" bIns="0" numCol="1" rtlCol="0" anchor="ctr" anchorCtr="0" compatLnSpc="1">
            <a:prstTxWarp prst="textNoShape">
              <a:avLst/>
            </a:prstTxWarp>
            <a:spAutoFit/>
          </a:bodyPr>
          <a:lstStyle/>
          <a:p>
            <a:pPr marL="123349" algn="ctr">
              <a:lnSpc>
                <a:spcPct val="100000"/>
              </a:lnSpc>
              <a:spcBef>
                <a:spcPts val="75"/>
              </a:spcBef>
            </a:pPr>
            <a:r>
              <a:rPr sz="3200" dirty="0">
                <a:solidFill>
                  <a:schemeClr val="tx1"/>
                </a:solidFill>
              </a:rPr>
              <a:t>Il</a:t>
            </a:r>
            <a:r>
              <a:rPr sz="3200" spc="-23" dirty="0">
                <a:solidFill>
                  <a:schemeClr val="tx1"/>
                </a:solidFill>
              </a:rPr>
              <a:t> </a:t>
            </a:r>
            <a:r>
              <a:rPr sz="3200" dirty="0">
                <a:solidFill>
                  <a:schemeClr val="tx1"/>
                </a:solidFill>
              </a:rPr>
              <a:t>presupposto</a:t>
            </a:r>
            <a:r>
              <a:rPr sz="3200" spc="-26" dirty="0">
                <a:solidFill>
                  <a:schemeClr val="tx1"/>
                </a:solidFill>
              </a:rPr>
              <a:t> </a:t>
            </a:r>
            <a:r>
              <a:rPr sz="3200" spc="-8" dirty="0">
                <a:solidFill>
                  <a:schemeClr val="tx1"/>
                </a:solidFill>
              </a:rPr>
              <a:t>oggettivo</a:t>
            </a:r>
          </a:p>
        </p:txBody>
      </p:sp>
      <p:sp>
        <p:nvSpPr>
          <p:cNvPr id="8" name="object 8"/>
          <p:cNvSpPr txBox="1">
            <a:spLocks noGrp="1"/>
          </p:cNvSpPr>
          <p:nvPr>
            <p:ph type="sldNum" sz="quarter" idx="7"/>
          </p:nvPr>
        </p:nvSpPr>
        <p:spPr>
          <a:xfrm>
            <a:off x="11457938" y="6190617"/>
            <a:ext cx="597534" cy="536575"/>
          </a:xfrm>
          <a:prstGeom prst="rect">
            <a:avLst/>
          </a:prstGeom>
        </p:spPr>
        <p:txBody>
          <a:bodyPr vert="horz" wrap="square" lIns="0" tIns="0" rIns="0" bIns="0" rtlCol="0">
            <a:spAutoFit/>
          </a:bodyPr>
          <a:lstStyle>
            <a:defPPr>
              <a:defRPr kern="0"/>
            </a:defPPr>
            <a:lvl1pPr>
              <a:defRPr sz="3600" b="0" i="0">
                <a:solidFill>
                  <a:srgbClr val="87A896"/>
                </a:solidFill>
                <a:latin typeface="Arial MT"/>
                <a:cs typeface="Arial MT"/>
              </a:defRPr>
            </a:lvl1pPr>
          </a:lstStyle>
          <a:p>
            <a:pPr marL="165100">
              <a:lnSpc>
                <a:spcPts val="4079"/>
              </a:lnSpc>
            </a:pPr>
            <a:fld id="{81D60167-4931-47E6-BA6A-407CBD079E47}" type="slidenum">
              <a:rPr lang="it-IT" spc="-50" smtClean="0"/>
              <a:pPr marL="165100">
                <a:lnSpc>
                  <a:spcPts val="4079"/>
                </a:lnSpc>
              </a:pPr>
              <a:t>30</a:t>
            </a:fld>
            <a:endParaRPr spc="-19" dirty="0"/>
          </a:p>
        </p:txBody>
      </p:sp>
      <p:sp>
        <p:nvSpPr>
          <p:cNvPr id="7" name="object 7"/>
          <p:cNvSpPr txBox="1"/>
          <p:nvPr/>
        </p:nvSpPr>
        <p:spPr>
          <a:xfrm>
            <a:off x="541402" y="1145690"/>
            <a:ext cx="8063046" cy="4290213"/>
          </a:xfrm>
          <a:prstGeom prst="rect">
            <a:avLst/>
          </a:prstGeom>
        </p:spPr>
        <p:txBody>
          <a:bodyPr vert="horz" wrap="square" lIns="0" tIns="9525" rIns="0" bIns="0" rtlCol="0">
            <a:spAutoFit/>
          </a:bodyPr>
          <a:lstStyle/>
          <a:p>
            <a:pPr marL="9525" algn="just">
              <a:lnSpc>
                <a:spcPct val="100000"/>
              </a:lnSpc>
              <a:spcBef>
                <a:spcPts val="75"/>
              </a:spcBef>
            </a:pPr>
            <a:r>
              <a:rPr b="1" dirty="0">
                <a:solidFill>
                  <a:schemeClr val="tx1"/>
                </a:solidFill>
                <a:latin typeface="Arial"/>
                <a:cs typeface="Arial"/>
              </a:rPr>
              <a:t>Stato</a:t>
            </a:r>
            <a:r>
              <a:rPr b="1" spc="15" dirty="0">
                <a:solidFill>
                  <a:schemeClr val="tx1"/>
                </a:solidFill>
                <a:latin typeface="Arial"/>
                <a:cs typeface="Arial"/>
              </a:rPr>
              <a:t> </a:t>
            </a:r>
            <a:r>
              <a:rPr b="1" spc="-8" dirty="0">
                <a:solidFill>
                  <a:schemeClr val="tx1"/>
                </a:solidFill>
                <a:latin typeface="Arial"/>
                <a:cs typeface="Arial"/>
              </a:rPr>
              <a:t>d'insolvenza</a:t>
            </a:r>
            <a:endParaRPr dirty="0">
              <a:solidFill>
                <a:schemeClr val="tx1"/>
              </a:solidFill>
              <a:latin typeface="Arial"/>
              <a:cs typeface="Arial"/>
            </a:endParaRPr>
          </a:p>
          <a:p>
            <a:pPr marL="9525" algn="just">
              <a:lnSpc>
                <a:spcPct val="100000"/>
              </a:lnSpc>
              <a:spcBef>
                <a:spcPts val="1144"/>
              </a:spcBef>
            </a:pPr>
            <a:r>
              <a:rPr dirty="0">
                <a:solidFill>
                  <a:schemeClr val="tx1"/>
                </a:solidFill>
                <a:latin typeface="Arial MT"/>
                <a:cs typeface="Arial MT"/>
              </a:rPr>
              <a:t>Il</a:t>
            </a:r>
            <a:r>
              <a:rPr spc="23" dirty="0">
                <a:solidFill>
                  <a:schemeClr val="tx1"/>
                </a:solidFill>
                <a:latin typeface="Arial MT"/>
                <a:cs typeface="Arial MT"/>
              </a:rPr>
              <a:t> </a:t>
            </a:r>
            <a:r>
              <a:rPr dirty="0">
                <a:solidFill>
                  <a:schemeClr val="tx1"/>
                </a:solidFill>
                <a:latin typeface="Arial MT"/>
                <a:cs typeface="Arial MT"/>
              </a:rPr>
              <a:t>concetto</a:t>
            </a:r>
            <a:r>
              <a:rPr spc="19" dirty="0">
                <a:solidFill>
                  <a:schemeClr val="tx1"/>
                </a:solidFill>
                <a:latin typeface="Arial MT"/>
                <a:cs typeface="Arial MT"/>
              </a:rPr>
              <a:t> </a:t>
            </a:r>
            <a:r>
              <a:rPr dirty="0">
                <a:solidFill>
                  <a:schemeClr val="tx1"/>
                </a:solidFill>
                <a:latin typeface="Arial MT"/>
                <a:cs typeface="Arial MT"/>
              </a:rPr>
              <a:t>di</a:t>
            </a:r>
            <a:r>
              <a:rPr spc="26" dirty="0">
                <a:solidFill>
                  <a:schemeClr val="tx1"/>
                </a:solidFill>
                <a:latin typeface="Arial MT"/>
                <a:cs typeface="Arial MT"/>
              </a:rPr>
              <a:t> </a:t>
            </a:r>
            <a:r>
              <a:rPr dirty="0">
                <a:solidFill>
                  <a:schemeClr val="tx1"/>
                </a:solidFill>
                <a:latin typeface="Arial MT"/>
                <a:cs typeface="Arial MT"/>
              </a:rPr>
              <a:t>insolvenza</a:t>
            </a:r>
            <a:r>
              <a:rPr spc="23" dirty="0">
                <a:solidFill>
                  <a:schemeClr val="tx1"/>
                </a:solidFill>
                <a:latin typeface="Arial MT"/>
                <a:cs typeface="Arial MT"/>
              </a:rPr>
              <a:t> </a:t>
            </a:r>
            <a:r>
              <a:rPr dirty="0">
                <a:solidFill>
                  <a:schemeClr val="tx1"/>
                </a:solidFill>
                <a:latin typeface="Arial MT"/>
                <a:cs typeface="Arial MT"/>
              </a:rPr>
              <a:t>è</a:t>
            </a:r>
            <a:r>
              <a:rPr spc="19" dirty="0">
                <a:solidFill>
                  <a:schemeClr val="tx1"/>
                </a:solidFill>
                <a:latin typeface="Arial MT"/>
                <a:cs typeface="Arial MT"/>
              </a:rPr>
              <a:t> </a:t>
            </a:r>
            <a:r>
              <a:rPr dirty="0">
                <a:solidFill>
                  <a:schemeClr val="tx1"/>
                </a:solidFill>
                <a:latin typeface="Arial MT"/>
                <a:cs typeface="Arial MT"/>
              </a:rPr>
              <a:t>legato</a:t>
            </a:r>
            <a:r>
              <a:rPr spc="23" dirty="0">
                <a:solidFill>
                  <a:schemeClr val="tx1"/>
                </a:solidFill>
                <a:latin typeface="Arial MT"/>
                <a:cs typeface="Arial MT"/>
              </a:rPr>
              <a:t> </a:t>
            </a:r>
            <a:r>
              <a:rPr dirty="0">
                <a:solidFill>
                  <a:schemeClr val="tx1"/>
                </a:solidFill>
                <a:latin typeface="Arial MT"/>
                <a:cs typeface="Arial MT"/>
              </a:rPr>
              <a:t>all’inadempimento</a:t>
            </a:r>
            <a:r>
              <a:rPr spc="19" dirty="0">
                <a:solidFill>
                  <a:schemeClr val="tx1"/>
                </a:solidFill>
                <a:latin typeface="Arial MT"/>
                <a:cs typeface="Arial MT"/>
              </a:rPr>
              <a:t> </a:t>
            </a:r>
            <a:r>
              <a:rPr dirty="0">
                <a:solidFill>
                  <a:schemeClr val="tx1"/>
                </a:solidFill>
                <a:latin typeface="Arial MT"/>
                <a:cs typeface="Arial MT"/>
              </a:rPr>
              <a:t>delle</a:t>
            </a:r>
            <a:r>
              <a:rPr spc="19" dirty="0">
                <a:solidFill>
                  <a:schemeClr val="tx1"/>
                </a:solidFill>
                <a:latin typeface="Arial MT"/>
                <a:cs typeface="Arial MT"/>
              </a:rPr>
              <a:t> </a:t>
            </a:r>
            <a:r>
              <a:rPr spc="-8" dirty="0">
                <a:solidFill>
                  <a:schemeClr val="tx1"/>
                </a:solidFill>
                <a:latin typeface="Arial MT"/>
                <a:cs typeface="Arial MT"/>
              </a:rPr>
              <a:t>obbligazioni.</a:t>
            </a:r>
            <a:endParaRPr dirty="0">
              <a:solidFill>
                <a:schemeClr val="tx1"/>
              </a:solidFill>
              <a:latin typeface="Arial MT"/>
              <a:cs typeface="Arial MT"/>
            </a:endParaRPr>
          </a:p>
          <a:p>
            <a:pPr marL="9525" marR="3810" algn="just">
              <a:lnSpc>
                <a:spcPct val="95300"/>
              </a:lnSpc>
              <a:spcBef>
                <a:spcPts val="1129"/>
              </a:spcBef>
            </a:pPr>
            <a:r>
              <a:rPr dirty="0">
                <a:solidFill>
                  <a:schemeClr val="tx1"/>
                </a:solidFill>
                <a:latin typeface="Arial MT"/>
                <a:cs typeface="Arial MT"/>
              </a:rPr>
              <a:t>La</a:t>
            </a:r>
            <a:r>
              <a:rPr spc="45" dirty="0">
                <a:solidFill>
                  <a:schemeClr val="tx1"/>
                </a:solidFill>
                <a:latin typeface="Arial MT"/>
                <a:cs typeface="Arial MT"/>
              </a:rPr>
              <a:t> </a:t>
            </a:r>
            <a:r>
              <a:rPr dirty="0">
                <a:solidFill>
                  <a:schemeClr val="tx1"/>
                </a:solidFill>
                <a:latin typeface="Arial MT"/>
                <a:cs typeface="Arial MT"/>
              </a:rPr>
              <a:t>funzione</a:t>
            </a:r>
            <a:r>
              <a:rPr spc="53" dirty="0">
                <a:solidFill>
                  <a:schemeClr val="tx1"/>
                </a:solidFill>
                <a:latin typeface="Arial MT"/>
                <a:cs typeface="Arial MT"/>
              </a:rPr>
              <a:t> </a:t>
            </a:r>
            <a:r>
              <a:rPr dirty="0">
                <a:solidFill>
                  <a:schemeClr val="tx1"/>
                </a:solidFill>
                <a:latin typeface="Arial MT"/>
                <a:cs typeface="Arial MT"/>
              </a:rPr>
              <a:t>della</a:t>
            </a:r>
            <a:r>
              <a:rPr spc="49" dirty="0">
                <a:solidFill>
                  <a:schemeClr val="tx1"/>
                </a:solidFill>
                <a:latin typeface="Arial MT"/>
                <a:cs typeface="Arial MT"/>
              </a:rPr>
              <a:t> </a:t>
            </a:r>
            <a:r>
              <a:rPr dirty="0">
                <a:solidFill>
                  <a:schemeClr val="tx1"/>
                </a:solidFill>
                <a:latin typeface="Arial MT"/>
                <a:cs typeface="Arial MT"/>
              </a:rPr>
              <a:t>liquidazione</a:t>
            </a:r>
            <a:r>
              <a:rPr spc="53" dirty="0">
                <a:solidFill>
                  <a:schemeClr val="tx1"/>
                </a:solidFill>
                <a:latin typeface="Arial MT"/>
                <a:cs typeface="Arial MT"/>
              </a:rPr>
              <a:t> </a:t>
            </a:r>
            <a:r>
              <a:rPr dirty="0">
                <a:solidFill>
                  <a:schemeClr val="tx1"/>
                </a:solidFill>
                <a:latin typeface="Arial MT"/>
                <a:cs typeface="Arial MT"/>
              </a:rPr>
              <a:t>giudiziale</a:t>
            </a:r>
            <a:r>
              <a:rPr spc="49" dirty="0">
                <a:solidFill>
                  <a:schemeClr val="tx1"/>
                </a:solidFill>
                <a:latin typeface="Arial MT"/>
                <a:cs typeface="Arial MT"/>
              </a:rPr>
              <a:t> </a:t>
            </a:r>
            <a:r>
              <a:rPr dirty="0">
                <a:solidFill>
                  <a:schemeClr val="tx1"/>
                </a:solidFill>
                <a:latin typeface="Arial MT"/>
                <a:cs typeface="Arial MT"/>
              </a:rPr>
              <a:t>è</a:t>
            </a:r>
            <a:r>
              <a:rPr spc="49" dirty="0">
                <a:solidFill>
                  <a:schemeClr val="tx1"/>
                </a:solidFill>
                <a:latin typeface="Arial MT"/>
                <a:cs typeface="Arial MT"/>
              </a:rPr>
              <a:t> </a:t>
            </a:r>
            <a:r>
              <a:rPr dirty="0">
                <a:solidFill>
                  <a:schemeClr val="tx1"/>
                </a:solidFill>
                <a:latin typeface="Arial MT"/>
                <a:cs typeface="Arial MT"/>
              </a:rPr>
              <a:t>anzitutto</a:t>
            </a:r>
            <a:r>
              <a:rPr spc="45" dirty="0">
                <a:solidFill>
                  <a:schemeClr val="tx1"/>
                </a:solidFill>
                <a:latin typeface="Arial MT"/>
                <a:cs typeface="Arial MT"/>
              </a:rPr>
              <a:t> </a:t>
            </a:r>
            <a:r>
              <a:rPr dirty="0">
                <a:solidFill>
                  <a:schemeClr val="tx1"/>
                </a:solidFill>
                <a:latin typeface="Arial MT"/>
                <a:cs typeface="Arial MT"/>
              </a:rPr>
              <a:t>quella</a:t>
            </a:r>
            <a:r>
              <a:rPr spc="49" dirty="0">
                <a:solidFill>
                  <a:schemeClr val="tx1"/>
                </a:solidFill>
                <a:latin typeface="Arial MT"/>
                <a:cs typeface="Arial MT"/>
              </a:rPr>
              <a:t> </a:t>
            </a:r>
            <a:r>
              <a:rPr dirty="0">
                <a:solidFill>
                  <a:schemeClr val="tx1"/>
                </a:solidFill>
                <a:latin typeface="Arial MT"/>
                <a:cs typeface="Arial MT"/>
              </a:rPr>
              <a:t>di</a:t>
            </a:r>
            <a:r>
              <a:rPr spc="56" dirty="0">
                <a:solidFill>
                  <a:schemeClr val="tx1"/>
                </a:solidFill>
                <a:latin typeface="Arial MT"/>
                <a:cs typeface="Arial MT"/>
              </a:rPr>
              <a:t> </a:t>
            </a:r>
            <a:r>
              <a:rPr dirty="0">
                <a:solidFill>
                  <a:schemeClr val="tx1"/>
                </a:solidFill>
                <a:latin typeface="Arial MT"/>
                <a:cs typeface="Arial MT"/>
              </a:rPr>
              <a:t>rimuovere</a:t>
            </a:r>
            <a:r>
              <a:rPr spc="49" dirty="0">
                <a:solidFill>
                  <a:schemeClr val="tx1"/>
                </a:solidFill>
                <a:latin typeface="Arial MT"/>
                <a:cs typeface="Arial MT"/>
              </a:rPr>
              <a:t> </a:t>
            </a:r>
            <a:r>
              <a:rPr dirty="0">
                <a:solidFill>
                  <a:schemeClr val="tx1"/>
                </a:solidFill>
                <a:latin typeface="Arial MT"/>
                <a:cs typeface="Arial MT"/>
              </a:rPr>
              <a:t>dal</a:t>
            </a:r>
            <a:r>
              <a:rPr spc="56" dirty="0">
                <a:solidFill>
                  <a:schemeClr val="tx1"/>
                </a:solidFill>
                <a:latin typeface="Arial MT"/>
                <a:cs typeface="Arial MT"/>
              </a:rPr>
              <a:t> </a:t>
            </a:r>
            <a:r>
              <a:rPr spc="-8" dirty="0">
                <a:solidFill>
                  <a:schemeClr val="tx1"/>
                </a:solidFill>
                <a:latin typeface="Arial MT"/>
                <a:cs typeface="Arial MT"/>
              </a:rPr>
              <a:t>mercato </a:t>
            </a:r>
            <a:r>
              <a:rPr dirty="0">
                <a:solidFill>
                  <a:schemeClr val="tx1"/>
                </a:solidFill>
                <a:latin typeface="Arial MT"/>
                <a:cs typeface="Arial MT"/>
              </a:rPr>
              <a:t>l’imprenditore</a:t>
            </a:r>
            <a:r>
              <a:rPr spc="34" dirty="0">
                <a:solidFill>
                  <a:schemeClr val="tx1"/>
                </a:solidFill>
                <a:latin typeface="Arial MT"/>
                <a:cs typeface="Arial MT"/>
              </a:rPr>
              <a:t>  </a:t>
            </a:r>
            <a:r>
              <a:rPr dirty="0">
                <a:solidFill>
                  <a:schemeClr val="tx1"/>
                </a:solidFill>
                <a:latin typeface="Arial MT"/>
                <a:cs typeface="Arial MT"/>
              </a:rPr>
              <a:t>insolvente:</a:t>
            </a:r>
            <a:r>
              <a:rPr spc="30" dirty="0">
                <a:solidFill>
                  <a:schemeClr val="tx1"/>
                </a:solidFill>
                <a:latin typeface="Arial MT"/>
                <a:cs typeface="Arial MT"/>
              </a:rPr>
              <a:t>  </a:t>
            </a:r>
            <a:endParaRPr lang="it-IT" spc="30" dirty="0">
              <a:solidFill>
                <a:schemeClr val="tx1"/>
              </a:solidFill>
              <a:latin typeface="Arial MT"/>
              <a:cs typeface="Arial MT"/>
            </a:endParaRPr>
          </a:p>
          <a:p>
            <a:pPr marL="9525" marR="3810" algn="just">
              <a:lnSpc>
                <a:spcPct val="95300"/>
              </a:lnSpc>
              <a:spcBef>
                <a:spcPts val="1129"/>
              </a:spcBef>
            </a:pPr>
            <a:r>
              <a:rPr dirty="0">
                <a:solidFill>
                  <a:schemeClr val="tx1"/>
                </a:solidFill>
                <a:latin typeface="Arial MT"/>
                <a:cs typeface="Arial MT"/>
              </a:rPr>
              <a:t>la</a:t>
            </a:r>
            <a:r>
              <a:rPr spc="30" dirty="0">
                <a:solidFill>
                  <a:schemeClr val="tx1"/>
                </a:solidFill>
                <a:latin typeface="Arial MT"/>
                <a:cs typeface="Arial MT"/>
              </a:rPr>
              <a:t>  </a:t>
            </a:r>
            <a:r>
              <a:rPr dirty="0">
                <a:solidFill>
                  <a:schemeClr val="tx1"/>
                </a:solidFill>
                <a:latin typeface="Arial MT"/>
                <a:cs typeface="Arial MT"/>
              </a:rPr>
              <a:t>soddisfazione</a:t>
            </a:r>
            <a:r>
              <a:rPr spc="34" dirty="0">
                <a:solidFill>
                  <a:schemeClr val="tx1"/>
                </a:solidFill>
                <a:latin typeface="Arial MT"/>
                <a:cs typeface="Arial MT"/>
              </a:rPr>
              <a:t>  </a:t>
            </a:r>
            <a:r>
              <a:rPr dirty="0">
                <a:solidFill>
                  <a:schemeClr val="tx1"/>
                </a:solidFill>
                <a:latin typeface="Arial MT"/>
                <a:cs typeface="Arial MT"/>
              </a:rPr>
              <a:t>coattiva</a:t>
            </a:r>
            <a:r>
              <a:rPr spc="23" dirty="0">
                <a:solidFill>
                  <a:schemeClr val="tx1"/>
                </a:solidFill>
                <a:latin typeface="Arial MT"/>
                <a:cs typeface="Arial MT"/>
              </a:rPr>
              <a:t>  </a:t>
            </a:r>
            <a:r>
              <a:rPr dirty="0">
                <a:solidFill>
                  <a:schemeClr val="tx1"/>
                </a:solidFill>
                <a:latin typeface="Arial MT"/>
                <a:cs typeface="Arial MT"/>
              </a:rPr>
              <a:t>del</a:t>
            </a:r>
            <a:r>
              <a:rPr spc="34" dirty="0">
                <a:solidFill>
                  <a:schemeClr val="tx1"/>
                </a:solidFill>
                <a:latin typeface="Arial MT"/>
                <a:cs typeface="Arial MT"/>
              </a:rPr>
              <a:t>  </a:t>
            </a:r>
            <a:r>
              <a:rPr dirty="0">
                <a:solidFill>
                  <a:schemeClr val="tx1"/>
                </a:solidFill>
                <a:latin typeface="Arial MT"/>
                <a:cs typeface="Arial MT"/>
              </a:rPr>
              <a:t>singolo</a:t>
            </a:r>
            <a:r>
              <a:rPr spc="34" dirty="0">
                <a:solidFill>
                  <a:schemeClr val="tx1"/>
                </a:solidFill>
                <a:latin typeface="Arial MT"/>
                <a:cs typeface="Arial MT"/>
              </a:rPr>
              <a:t>  </a:t>
            </a:r>
            <a:r>
              <a:rPr dirty="0">
                <a:solidFill>
                  <a:schemeClr val="tx1"/>
                </a:solidFill>
                <a:latin typeface="Arial MT"/>
                <a:cs typeface="Arial MT"/>
              </a:rPr>
              <a:t>creditore,</a:t>
            </a:r>
            <a:r>
              <a:rPr spc="30" dirty="0">
                <a:solidFill>
                  <a:schemeClr val="tx1"/>
                </a:solidFill>
                <a:latin typeface="Arial MT"/>
                <a:cs typeface="Arial MT"/>
              </a:rPr>
              <a:t>  </a:t>
            </a:r>
            <a:r>
              <a:rPr dirty="0">
                <a:solidFill>
                  <a:schemeClr val="tx1"/>
                </a:solidFill>
                <a:latin typeface="Arial MT"/>
                <a:cs typeface="Arial MT"/>
              </a:rPr>
              <a:t>in</a:t>
            </a:r>
            <a:r>
              <a:rPr spc="30" dirty="0">
                <a:solidFill>
                  <a:schemeClr val="tx1"/>
                </a:solidFill>
                <a:latin typeface="Arial MT"/>
                <a:cs typeface="Arial MT"/>
              </a:rPr>
              <a:t>  </a:t>
            </a:r>
            <a:r>
              <a:rPr spc="-19" dirty="0">
                <a:solidFill>
                  <a:schemeClr val="tx1"/>
                </a:solidFill>
                <a:latin typeface="Arial MT"/>
                <a:cs typeface="Arial MT"/>
              </a:rPr>
              <a:t>un </a:t>
            </a:r>
            <a:r>
              <a:rPr dirty="0">
                <a:solidFill>
                  <a:schemeClr val="tx1"/>
                </a:solidFill>
                <a:latin typeface="Arial MT"/>
                <a:cs typeface="Arial MT"/>
              </a:rPr>
              <a:t>contesto</a:t>
            </a:r>
            <a:r>
              <a:rPr spc="356" dirty="0">
                <a:solidFill>
                  <a:schemeClr val="tx1"/>
                </a:solidFill>
                <a:latin typeface="Arial MT"/>
                <a:cs typeface="Arial MT"/>
              </a:rPr>
              <a:t> </a:t>
            </a:r>
            <a:r>
              <a:rPr dirty="0">
                <a:solidFill>
                  <a:schemeClr val="tx1"/>
                </a:solidFill>
                <a:latin typeface="Arial MT"/>
                <a:cs typeface="Arial MT"/>
              </a:rPr>
              <a:t>non</a:t>
            </a:r>
            <a:r>
              <a:rPr spc="356" dirty="0">
                <a:solidFill>
                  <a:schemeClr val="tx1"/>
                </a:solidFill>
                <a:latin typeface="Arial MT"/>
                <a:cs typeface="Arial MT"/>
              </a:rPr>
              <a:t> </a:t>
            </a:r>
            <a:r>
              <a:rPr dirty="0">
                <a:solidFill>
                  <a:schemeClr val="tx1"/>
                </a:solidFill>
                <a:latin typeface="Arial MT"/>
                <a:cs typeface="Arial MT"/>
              </a:rPr>
              <a:t>grave</a:t>
            </a:r>
            <a:r>
              <a:rPr spc="356" dirty="0">
                <a:solidFill>
                  <a:schemeClr val="tx1"/>
                </a:solidFill>
                <a:latin typeface="Arial MT"/>
                <a:cs typeface="Arial MT"/>
              </a:rPr>
              <a:t> </a:t>
            </a:r>
            <a:r>
              <a:rPr dirty="0">
                <a:solidFill>
                  <a:schemeClr val="tx1"/>
                </a:solidFill>
                <a:latin typeface="Arial MT"/>
                <a:cs typeface="Arial MT"/>
              </a:rPr>
              <a:t>come</a:t>
            </a:r>
            <a:r>
              <a:rPr spc="356" dirty="0">
                <a:solidFill>
                  <a:schemeClr val="tx1"/>
                </a:solidFill>
                <a:latin typeface="Arial MT"/>
                <a:cs typeface="Arial MT"/>
              </a:rPr>
              <a:t> </a:t>
            </a:r>
            <a:r>
              <a:rPr dirty="0">
                <a:solidFill>
                  <a:schemeClr val="tx1"/>
                </a:solidFill>
                <a:latin typeface="Arial MT"/>
                <a:cs typeface="Arial MT"/>
              </a:rPr>
              <a:t>l’insolvenza,</a:t>
            </a:r>
            <a:r>
              <a:rPr spc="356" dirty="0">
                <a:solidFill>
                  <a:schemeClr val="tx1"/>
                </a:solidFill>
                <a:latin typeface="Arial MT"/>
                <a:cs typeface="Arial MT"/>
              </a:rPr>
              <a:t> </a:t>
            </a:r>
            <a:r>
              <a:rPr dirty="0">
                <a:solidFill>
                  <a:schemeClr val="tx1"/>
                </a:solidFill>
                <a:latin typeface="Arial MT"/>
                <a:cs typeface="Arial MT"/>
              </a:rPr>
              <a:t>può</a:t>
            </a:r>
            <a:r>
              <a:rPr spc="356" dirty="0">
                <a:solidFill>
                  <a:schemeClr val="tx1"/>
                </a:solidFill>
                <a:latin typeface="Arial MT"/>
                <a:cs typeface="Arial MT"/>
              </a:rPr>
              <a:t> </a:t>
            </a:r>
            <a:r>
              <a:rPr dirty="0">
                <a:solidFill>
                  <a:schemeClr val="tx1"/>
                </a:solidFill>
                <a:latin typeface="Arial MT"/>
                <a:cs typeface="Arial MT"/>
              </a:rPr>
              <a:t>infatti</a:t>
            </a:r>
            <a:r>
              <a:rPr spc="360" dirty="0">
                <a:solidFill>
                  <a:schemeClr val="tx1"/>
                </a:solidFill>
                <a:latin typeface="Arial MT"/>
                <a:cs typeface="Arial MT"/>
              </a:rPr>
              <a:t> </a:t>
            </a:r>
            <a:r>
              <a:rPr dirty="0">
                <a:solidFill>
                  <a:schemeClr val="tx1"/>
                </a:solidFill>
                <a:latin typeface="Arial MT"/>
                <a:cs typeface="Arial MT"/>
              </a:rPr>
              <a:t>essere</a:t>
            </a:r>
            <a:r>
              <a:rPr spc="356" dirty="0">
                <a:solidFill>
                  <a:schemeClr val="tx1"/>
                </a:solidFill>
                <a:latin typeface="Arial MT"/>
                <a:cs typeface="Arial MT"/>
              </a:rPr>
              <a:t> </a:t>
            </a:r>
            <a:r>
              <a:rPr dirty="0">
                <a:solidFill>
                  <a:schemeClr val="tx1"/>
                </a:solidFill>
                <a:latin typeface="Arial MT"/>
                <a:cs typeface="Arial MT"/>
              </a:rPr>
              <a:t>affidata</a:t>
            </a:r>
            <a:r>
              <a:rPr spc="356" dirty="0">
                <a:solidFill>
                  <a:schemeClr val="tx1"/>
                </a:solidFill>
                <a:latin typeface="Arial MT"/>
                <a:cs typeface="Arial MT"/>
              </a:rPr>
              <a:t> </a:t>
            </a:r>
            <a:r>
              <a:rPr spc="-8" dirty="0">
                <a:solidFill>
                  <a:schemeClr val="tx1"/>
                </a:solidFill>
                <a:latin typeface="Arial MT"/>
                <a:cs typeface="Arial MT"/>
              </a:rPr>
              <a:t>all’esecuzione </a:t>
            </a:r>
            <a:r>
              <a:rPr dirty="0">
                <a:solidFill>
                  <a:schemeClr val="tx1"/>
                </a:solidFill>
                <a:latin typeface="Arial MT"/>
                <a:cs typeface="Arial MT"/>
              </a:rPr>
              <a:t>individuale,</a:t>
            </a:r>
            <a:r>
              <a:rPr spc="23" dirty="0">
                <a:solidFill>
                  <a:schemeClr val="tx1"/>
                </a:solidFill>
                <a:latin typeface="Arial MT"/>
                <a:cs typeface="Arial MT"/>
              </a:rPr>
              <a:t>  </a:t>
            </a:r>
            <a:r>
              <a:rPr dirty="0">
                <a:solidFill>
                  <a:schemeClr val="tx1"/>
                </a:solidFill>
                <a:latin typeface="Arial MT"/>
                <a:cs typeface="Arial MT"/>
              </a:rPr>
              <a:t>che</a:t>
            </a:r>
            <a:r>
              <a:rPr spc="23" dirty="0">
                <a:solidFill>
                  <a:schemeClr val="tx1"/>
                </a:solidFill>
                <a:latin typeface="Arial MT"/>
                <a:cs typeface="Arial MT"/>
              </a:rPr>
              <a:t>  </a:t>
            </a:r>
            <a:r>
              <a:rPr dirty="0">
                <a:solidFill>
                  <a:schemeClr val="tx1"/>
                </a:solidFill>
                <a:latin typeface="Arial MT"/>
                <a:cs typeface="Arial MT"/>
              </a:rPr>
              <a:t>comporta</a:t>
            </a:r>
            <a:r>
              <a:rPr spc="23" dirty="0">
                <a:solidFill>
                  <a:schemeClr val="tx1"/>
                </a:solidFill>
                <a:latin typeface="Arial MT"/>
                <a:cs typeface="Arial MT"/>
              </a:rPr>
              <a:t>  </a:t>
            </a:r>
            <a:r>
              <a:rPr dirty="0">
                <a:solidFill>
                  <a:schemeClr val="tx1"/>
                </a:solidFill>
                <a:latin typeface="Arial MT"/>
                <a:cs typeface="Arial MT"/>
              </a:rPr>
              <a:t>tempi</a:t>
            </a:r>
            <a:r>
              <a:rPr spc="30" dirty="0">
                <a:solidFill>
                  <a:schemeClr val="tx1"/>
                </a:solidFill>
                <a:latin typeface="Arial MT"/>
                <a:cs typeface="Arial MT"/>
              </a:rPr>
              <a:t>  </a:t>
            </a:r>
            <a:r>
              <a:rPr dirty="0">
                <a:solidFill>
                  <a:schemeClr val="tx1"/>
                </a:solidFill>
                <a:latin typeface="Arial MT"/>
                <a:cs typeface="Arial MT"/>
              </a:rPr>
              <a:t>e</a:t>
            </a:r>
            <a:r>
              <a:rPr spc="23" dirty="0">
                <a:solidFill>
                  <a:schemeClr val="tx1"/>
                </a:solidFill>
                <a:latin typeface="Arial MT"/>
                <a:cs typeface="Arial MT"/>
              </a:rPr>
              <a:t>  </a:t>
            </a:r>
            <a:r>
              <a:rPr dirty="0">
                <a:solidFill>
                  <a:schemeClr val="tx1"/>
                </a:solidFill>
                <a:latin typeface="Arial MT"/>
                <a:cs typeface="Arial MT"/>
              </a:rPr>
              <a:t>costi</a:t>
            </a:r>
            <a:r>
              <a:rPr spc="23" dirty="0">
                <a:solidFill>
                  <a:schemeClr val="tx1"/>
                </a:solidFill>
                <a:latin typeface="Arial MT"/>
                <a:cs typeface="Arial MT"/>
              </a:rPr>
              <a:t>  </a:t>
            </a:r>
            <a:r>
              <a:rPr dirty="0">
                <a:solidFill>
                  <a:schemeClr val="tx1"/>
                </a:solidFill>
                <a:latin typeface="Arial MT"/>
                <a:cs typeface="Arial MT"/>
              </a:rPr>
              <a:t>(anche</a:t>
            </a:r>
            <a:r>
              <a:rPr spc="26" dirty="0">
                <a:solidFill>
                  <a:schemeClr val="tx1"/>
                </a:solidFill>
                <a:latin typeface="Arial MT"/>
                <a:cs typeface="Arial MT"/>
              </a:rPr>
              <a:t>  </a:t>
            </a:r>
            <a:r>
              <a:rPr dirty="0">
                <a:solidFill>
                  <a:schemeClr val="tx1"/>
                </a:solidFill>
                <a:latin typeface="Arial MT"/>
                <a:cs typeface="Arial MT"/>
              </a:rPr>
              <a:t>relativi</a:t>
            </a:r>
            <a:r>
              <a:rPr spc="23" dirty="0">
                <a:solidFill>
                  <a:schemeClr val="tx1"/>
                </a:solidFill>
                <a:latin typeface="Arial MT"/>
                <a:cs typeface="Arial MT"/>
              </a:rPr>
              <a:t>  </a:t>
            </a:r>
            <a:r>
              <a:rPr dirty="0">
                <a:solidFill>
                  <a:schemeClr val="tx1"/>
                </a:solidFill>
                <a:latin typeface="Arial MT"/>
                <a:cs typeface="Arial MT"/>
              </a:rPr>
              <a:t>al</a:t>
            </a:r>
            <a:r>
              <a:rPr spc="26" dirty="0">
                <a:solidFill>
                  <a:schemeClr val="tx1"/>
                </a:solidFill>
                <a:latin typeface="Arial MT"/>
                <a:cs typeface="Arial MT"/>
              </a:rPr>
              <a:t>  </a:t>
            </a:r>
            <a:r>
              <a:rPr dirty="0">
                <a:solidFill>
                  <a:schemeClr val="tx1"/>
                </a:solidFill>
                <a:latin typeface="Arial MT"/>
                <a:cs typeface="Arial MT"/>
              </a:rPr>
              <a:t>funzionamento</a:t>
            </a:r>
            <a:r>
              <a:rPr spc="26" dirty="0">
                <a:solidFill>
                  <a:schemeClr val="tx1"/>
                </a:solidFill>
                <a:latin typeface="Arial MT"/>
                <a:cs typeface="Arial MT"/>
              </a:rPr>
              <a:t>  </a:t>
            </a:r>
            <a:r>
              <a:rPr spc="-8" dirty="0">
                <a:solidFill>
                  <a:schemeClr val="tx1"/>
                </a:solidFill>
                <a:latin typeface="Arial MT"/>
                <a:cs typeface="Arial MT"/>
              </a:rPr>
              <a:t>della </a:t>
            </a:r>
            <a:r>
              <a:rPr dirty="0">
                <a:solidFill>
                  <a:schemeClr val="tx1"/>
                </a:solidFill>
                <a:latin typeface="Arial MT"/>
                <a:cs typeface="Arial MT"/>
              </a:rPr>
              <a:t>“macchina</a:t>
            </a:r>
            <a:r>
              <a:rPr spc="184" dirty="0">
                <a:solidFill>
                  <a:schemeClr val="tx1"/>
                </a:solidFill>
                <a:latin typeface="Arial MT"/>
                <a:cs typeface="Arial MT"/>
              </a:rPr>
              <a:t> </a:t>
            </a:r>
            <a:r>
              <a:rPr dirty="0">
                <a:solidFill>
                  <a:schemeClr val="tx1"/>
                </a:solidFill>
                <a:latin typeface="Arial MT"/>
                <a:cs typeface="Arial MT"/>
              </a:rPr>
              <a:t>giudiziaria”)</a:t>
            </a:r>
            <a:r>
              <a:rPr spc="184" dirty="0">
                <a:solidFill>
                  <a:schemeClr val="tx1"/>
                </a:solidFill>
                <a:latin typeface="Arial MT"/>
                <a:cs typeface="Arial MT"/>
              </a:rPr>
              <a:t> </a:t>
            </a:r>
            <a:r>
              <a:rPr dirty="0">
                <a:solidFill>
                  <a:schemeClr val="tx1"/>
                </a:solidFill>
                <a:latin typeface="Arial MT"/>
                <a:cs typeface="Arial MT"/>
              </a:rPr>
              <a:t>inferiori</a:t>
            </a:r>
            <a:r>
              <a:rPr spc="191" dirty="0">
                <a:solidFill>
                  <a:schemeClr val="tx1"/>
                </a:solidFill>
                <a:latin typeface="Arial MT"/>
                <a:cs typeface="Arial MT"/>
              </a:rPr>
              <a:t> </a:t>
            </a:r>
            <a:r>
              <a:rPr dirty="0">
                <a:solidFill>
                  <a:schemeClr val="tx1"/>
                </a:solidFill>
                <a:latin typeface="Arial MT"/>
                <a:cs typeface="Arial MT"/>
              </a:rPr>
              <a:t>a</a:t>
            </a:r>
            <a:r>
              <a:rPr spc="188" dirty="0">
                <a:solidFill>
                  <a:schemeClr val="tx1"/>
                </a:solidFill>
                <a:latin typeface="Arial MT"/>
                <a:cs typeface="Arial MT"/>
              </a:rPr>
              <a:t> </a:t>
            </a:r>
            <a:r>
              <a:rPr dirty="0">
                <a:solidFill>
                  <a:schemeClr val="tx1"/>
                </a:solidFill>
                <a:latin typeface="Arial MT"/>
                <a:cs typeface="Arial MT"/>
              </a:rPr>
              <a:t>quelli</a:t>
            </a:r>
            <a:r>
              <a:rPr spc="191" dirty="0">
                <a:solidFill>
                  <a:schemeClr val="tx1"/>
                </a:solidFill>
                <a:latin typeface="Arial MT"/>
                <a:cs typeface="Arial MT"/>
              </a:rPr>
              <a:t> </a:t>
            </a:r>
            <a:r>
              <a:rPr dirty="0">
                <a:solidFill>
                  <a:schemeClr val="tx1"/>
                </a:solidFill>
                <a:latin typeface="Arial MT"/>
                <a:cs typeface="Arial MT"/>
              </a:rPr>
              <a:t>della</a:t>
            </a:r>
            <a:r>
              <a:rPr spc="188" dirty="0">
                <a:solidFill>
                  <a:schemeClr val="tx1"/>
                </a:solidFill>
                <a:latin typeface="Arial MT"/>
                <a:cs typeface="Arial MT"/>
              </a:rPr>
              <a:t> </a:t>
            </a:r>
            <a:r>
              <a:rPr dirty="0">
                <a:solidFill>
                  <a:schemeClr val="tx1"/>
                </a:solidFill>
                <a:latin typeface="Arial MT"/>
                <a:cs typeface="Arial MT"/>
              </a:rPr>
              <a:t>procedura</a:t>
            </a:r>
            <a:r>
              <a:rPr spc="188" dirty="0">
                <a:solidFill>
                  <a:schemeClr val="tx1"/>
                </a:solidFill>
                <a:latin typeface="Arial MT"/>
                <a:cs typeface="Arial MT"/>
              </a:rPr>
              <a:t> </a:t>
            </a:r>
            <a:r>
              <a:rPr dirty="0">
                <a:solidFill>
                  <a:schemeClr val="tx1"/>
                </a:solidFill>
                <a:latin typeface="Arial MT"/>
                <a:cs typeface="Arial MT"/>
              </a:rPr>
              <a:t>concorsuale;</a:t>
            </a:r>
            <a:r>
              <a:rPr spc="184" dirty="0">
                <a:solidFill>
                  <a:schemeClr val="tx1"/>
                </a:solidFill>
                <a:latin typeface="Arial MT"/>
                <a:cs typeface="Arial MT"/>
              </a:rPr>
              <a:t> </a:t>
            </a:r>
            <a:r>
              <a:rPr dirty="0">
                <a:solidFill>
                  <a:schemeClr val="tx1"/>
                </a:solidFill>
                <a:latin typeface="Arial MT"/>
                <a:cs typeface="Arial MT"/>
              </a:rPr>
              <a:t>d’altra</a:t>
            </a:r>
            <a:r>
              <a:rPr spc="188" dirty="0">
                <a:solidFill>
                  <a:schemeClr val="tx1"/>
                </a:solidFill>
                <a:latin typeface="Arial MT"/>
                <a:cs typeface="Arial MT"/>
              </a:rPr>
              <a:t> </a:t>
            </a:r>
            <a:r>
              <a:rPr spc="-8" dirty="0">
                <a:solidFill>
                  <a:schemeClr val="tx1"/>
                </a:solidFill>
                <a:latin typeface="Arial MT"/>
                <a:cs typeface="Arial MT"/>
              </a:rPr>
              <a:t>parte, </a:t>
            </a:r>
            <a:r>
              <a:rPr dirty="0">
                <a:solidFill>
                  <a:schemeClr val="tx1"/>
                </a:solidFill>
                <a:latin typeface="Arial MT"/>
                <a:cs typeface="Arial MT"/>
              </a:rPr>
              <a:t>però,</a:t>
            </a:r>
            <a:r>
              <a:rPr spc="-11" dirty="0">
                <a:solidFill>
                  <a:schemeClr val="tx1"/>
                </a:solidFill>
                <a:latin typeface="Arial MT"/>
                <a:cs typeface="Arial MT"/>
              </a:rPr>
              <a:t>  </a:t>
            </a:r>
            <a:r>
              <a:rPr dirty="0">
                <a:solidFill>
                  <a:schemeClr val="tx1"/>
                </a:solidFill>
                <a:latin typeface="Arial MT"/>
                <a:cs typeface="Arial MT"/>
              </a:rPr>
              <a:t>la</a:t>
            </a:r>
            <a:r>
              <a:rPr spc="-11" dirty="0">
                <a:solidFill>
                  <a:schemeClr val="tx1"/>
                </a:solidFill>
                <a:latin typeface="Arial MT"/>
                <a:cs typeface="Arial MT"/>
              </a:rPr>
              <a:t>  </a:t>
            </a:r>
            <a:r>
              <a:rPr dirty="0">
                <a:solidFill>
                  <a:schemeClr val="tx1"/>
                </a:solidFill>
                <a:latin typeface="Arial MT"/>
                <a:cs typeface="Arial MT"/>
              </a:rPr>
              <a:t>liquidazione</a:t>
            </a:r>
            <a:r>
              <a:rPr spc="-8" dirty="0">
                <a:solidFill>
                  <a:schemeClr val="tx1"/>
                </a:solidFill>
                <a:latin typeface="Arial MT"/>
                <a:cs typeface="Arial MT"/>
              </a:rPr>
              <a:t>  </a:t>
            </a:r>
            <a:r>
              <a:rPr dirty="0">
                <a:solidFill>
                  <a:schemeClr val="tx1"/>
                </a:solidFill>
                <a:latin typeface="Arial MT"/>
                <a:cs typeface="Arial MT"/>
              </a:rPr>
              <a:t>giudiziale</a:t>
            </a:r>
            <a:r>
              <a:rPr spc="-8" dirty="0">
                <a:solidFill>
                  <a:schemeClr val="tx1"/>
                </a:solidFill>
                <a:latin typeface="Arial MT"/>
                <a:cs typeface="Arial MT"/>
              </a:rPr>
              <a:t>  </a:t>
            </a:r>
            <a:r>
              <a:rPr dirty="0">
                <a:solidFill>
                  <a:schemeClr val="tx1"/>
                </a:solidFill>
                <a:latin typeface="Arial MT"/>
                <a:cs typeface="Arial MT"/>
              </a:rPr>
              <a:t>comporta</a:t>
            </a:r>
            <a:r>
              <a:rPr spc="-11" dirty="0">
                <a:solidFill>
                  <a:schemeClr val="tx1"/>
                </a:solidFill>
                <a:latin typeface="Arial MT"/>
                <a:cs typeface="Arial MT"/>
              </a:rPr>
              <a:t>  </a:t>
            </a:r>
            <a:r>
              <a:rPr dirty="0">
                <a:solidFill>
                  <a:schemeClr val="tx1"/>
                </a:solidFill>
                <a:latin typeface="Arial MT"/>
                <a:cs typeface="Arial MT"/>
              </a:rPr>
              <a:t>l’utilizzabilità</a:t>
            </a:r>
            <a:r>
              <a:rPr spc="-8" dirty="0">
                <a:solidFill>
                  <a:schemeClr val="tx1"/>
                </a:solidFill>
                <a:latin typeface="Arial MT"/>
                <a:cs typeface="Arial MT"/>
              </a:rPr>
              <a:t>  </a:t>
            </a:r>
            <a:r>
              <a:rPr dirty="0">
                <a:solidFill>
                  <a:schemeClr val="tx1"/>
                </a:solidFill>
                <a:latin typeface="Arial MT"/>
                <a:cs typeface="Arial MT"/>
              </a:rPr>
              <a:t>di</a:t>
            </a:r>
            <a:r>
              <a:rPr spc="-8" dirty="0">
                <a:solidFill>
                  <a:schemeClr val="tx1"/>
                </a:solidFill>
                <a:latin typeface="Arial MT"/>
                <a:cs typeface="Arial MT"/>
              </a:rPr>
              <a:t>  </a:t>
            </a:r>
            <a:r>
              <a:rPr dirty="0">
                <a:solidFill>
                  <a:schemeClr val="tx1"/>
                </a:solidFill>
                <a:latin typeface="Arial MT"/>
                <a:cs typeface="Arial MT"/>
              </a:rPr>
              <a:t>strumenti</a:t>
            </a:r>
            <a:r>
              <a:rPr spc="-8" dirty="0">
                <a:solidFill>
                  <a:schemeClr val="tx1"/>
                </a:solidFill>
                <a:latin typeface="Arial MT"/>
                <a:cs typeface="Arial MT"/>
              </a:rPr>
              <a:t>  </a:t>
            </a:r>
            <a:r>
              <a:rPr dirty="0">
                <a:solidFill>
                  <a:schemeClr val="tx1"/>
                </a:solidFill>
                <a:latin typeface="Arial MT"/>
                <a:cs typeface="Arial MT"/>
              </a:rPr>
              <a:t>di</a:t>
            </a:r>
            <a:r>
              <a:rPr spc="-8" dirty="0">
                <a:solidFill>
                  <a:schemeClr val="tx1"/>
                </a:solidFill>
                <a:latin typeface="Arial MT"/>
                <a:cs typeface="Arial MT"/>
              </a:rPr>
              <a:t>  </a:t>
            </a:r>
            <a:r>
              <a:rPr dirty="0">
                <a:solidFill>
                  <a:schemeClr val="tx1"/>
                </a:solidFill>
                <a:latin typeface="Arial MT"/>
                <a:cs typeface="Arial MT"/>
              </a:rPr>
              <a:t>tutela</a:t>
            </a:r>
            <a:r>
              <a:rPr spc="-8" dirty="0">
                <a:solidFill>
                  <a:schemeClr val="tx1"/>
                </a:solidFill>
                <a:latin typeface="Arial MT"/>
                <a:cs typeface="Arial MT"/>
              </a:rPr>
              <a:t>  </a:t>
            </a:r>
            <a:r>
              <a:rPr spc="-19" dirty="0">
                <a:solidFill>
                  <a:schemeClr val="tx1"/>
                </a:solidFill>
                <a:latin typeface="Arial MT"/>
                <a:cs typeface="Arial MT"/>
              </a:rPr>
              <a:t>dei </a:t>
            </a:r>
            <a:r>
              <a:rPr dirty="0">
                <a:solidFill>
                  <a:schemeClr val="tx1"/>
                </a:solidFill>
                <a:latin typeface="Arial MT"/>
                <a:cs typeface="Arial MT"/>
              </a:rPr>
              <a:t>creditori</a:t>
            </a:r>
            <a:r>
              <a:rPr spc="143" dirty="0">
                <a:solidFill>
                  <a:schemeClr val="tx1"/>
                </a:solidFill>
                <a:latin typeface="Arial MT"/>
                <a:cs typeface="Arial MT"/>
              </a:rPr>
              <a:t>  </a:t>
            </a:r>
            <a:r>
              <a:rPr dirty="0">
                <a:solidFill>
                  <a:schemeClr val="tx1"/>
                </a:solidFill>
                <a:latin typeface="Arial MT"/>
                <a:cs typeface="Arial MT"/>
              </a:rPr>
              <a:t>che</a:t>
            </a:r>
            <a:r>
              <a:rPr spc="153" dirty="0">
                <a:solidFill>
                  <a:schemeClr val="tx1"/>
                </a:solidFill>
                <a:latin typeface="Arial MT"/>
                <a:cs typeface="Arial MT"/>
              </a:rPr>
              <a:t>  </a:t>
            </a:r>
            <a:r>
              <a:rPr dirty="0">
                <a:solidFill>
                  <a:schemeClr val="tx1"/>
                </a:solidFill>
                <a:latin typeface="Arial MT"/>
                <a:cs typeface="Arial MT"/>
              </a:rPr>
              <a:t>l’esecuzione</a:t>
            </a:r>
            <a:r>
              <a:rPr spc="150" dirty="0">
                <a:solidFill>
                  <a:schemeClr val="tx1"/>
                </a:solidFill>
                <a:latin typeface="Arial MT"/>
                <a:cs typeface="Arial MT"/>
              </a:rPr>
              <a:t>  </a:t>
            </a:r>
            <a:r>
              <a:rPr dirty="0">
                <a:solidFill>
                  <a:schemeClr val="tx1"/>
                </a:solidFill>
                <a:latin typeface="Arial MT"/>
                <a:cs typeface="Arial MT"/>
              </a:rPr>
              <a:t>individuale</a:t>
            </a:r>
            <a:r>
              <a:rPr spc="150" dirty="0">
                <a:solidFill>
                  <a:schemeClr val="tx1"/>
                </a:solidFill>
                <a:latin typeface="Arial MT"/>
                <a:cs typeface="Arial MT"/>
              </a:rPr>
              <a:t>  </a:t>
            </a:r>
            <a:r>
              <a:rPr dirty="0">
                <a:solidFill>
                  <a:schemeClr val="tx1"/>
                </a:solidFill>
                <a:latin typeface="Arial MT"/>
                <a:cs typeface="Arial MT"/>
              </a:rPr>
              <a:t>non</a:t>
            </a:r>
            <a:r>
              <a:rPr spc="150" dirty="0">
                <a:solidFill>
                  <a:schemeClr val="tx1"/>
                </a:solidFill>
                <a:latin typeface="Arial MT"/>
                <a:cs typeface="Arial MT"/>
              </a:rPr>
              <a:t>  </a:t>
            </a:r>
            <a:r>
              <a:rPr dirty="0">
                <a:solidFill>
                  <a:schemeClr val="tx1"/>
                </a:solidFill>
                <a:latin typeface="Arial MT"/>
                <a:cs typeface="Arial MT"/>
              </a:rPr>
              <a:t>conosce</a:t>
            </a:r>
            <a:r>
              <a:rPr spc="150" dirty="0">
                <a:solidFill>
                  <a:schemeClr val="tx1"/>
                </a:solidFill>
                <a:latin typeface="Arial MT"/>
                <a:cs typeface="Arial MT"/>
              </a:rPr>
              <a:t>  </a:t>
            </a:r>
            <a:r>
              <a:rPr dirty="0">
                <a:solidFill>
                  <a:schemeClr val="tx1"/>
                </a:solidFill>
                <a:latin typeface="Arial MT"/>
                <a:cs typeface="Arial MT"/>
              </a:rPr>
              <a:t>(revocatoria,</a:t>
            </a:r>
            <a:r>
              <a:rPr spc="150" dirty="0">
                <a:solidFill>
                  <a:schemeClr val="tx1"/>
                </a:solidFill>
                <a:latin typeface="Arial MT"/>
                <a:cs typeface="Arial MT"/>
              </a:rPr>
              <a:t>  </a:t>
            </a:r>
            <a:r>
              <a:rPr spc="-8" dirty="0">
                <a:solidFill>
                  <a:schemeClr val="tx1"/>
                </a:solidFill>
                <a:latin typeface="Arial MT"/>
                <a:cs typeface="Arial MT"/>
              </a:rPr>
              <a:t>aggredibilità </a:t>
            </a:r>
            <a:r>
              <a:rPr dirty="0">
                <a:solidFill>
                  <a:schemeClr val="tx1"/>
                </a:solidFill>
                <a:latin typeface="Arial MT"/>
                <a:cs typeface="Arial MT"/>
              </a:rPr>
              <a:t>dell’azienda,</a:t>
            </a:r>
            <a:r>
              <a:rPr spc="11" dirty="0">
                <a:solidFill>
                  <a:schemeClr val="tx1"/>
                </a:solidFill>
                <a:latin typeface="Arial MT"/>
                <a:cs typeface="Arial MT"/>
              </a:rPr>
              <a:t> </a:t>
            </a:r>
            <a:r>
              <a:rPr dirty="0">
                <a:solidFill>
                  <a:schemeClr val="tx1"/>
                </a:solidFill>
                <a:latin typeface="Arial MT"/>
                <a:cs typeface="Arial MT"/>
              </a:rPr>
              <a:t>effetti</a:t>
            </a:r>
            <a:r>
              <a:rPr spc="19" dirty="0">
                <a:solidFill>
                  <a:schemeClr val="tx1"/>
                </a:solidFill>
                <a:latin typeface="Arial MT"/>
                <a:cs typeface="Arial MT"/>
              </a:rPr>
              <a:t> </a:t>
            </a:r>
            <a:r>
              <a:rPr dirty="0">
                <a:solidFill>
                  <a:schemeClr val="tx1"/>
                </a:solidFill>
                <a:latin typeface="Arial MT"/>
                <a:cs typeface="Arial MT"/>
              </a:rPr>
              <a:t>sui</a:t>
            </a:r>
            <a:r>
              <a:rPr spc="26" dirty="0">
                <a:solidFill>
                  <a:schemeClr val="tx1"/>
                </a:solidFill>
                <a:latin typeface="Arial MT"/>
                <a:cs typeface="Arial MT"/>
              </a:rPr>
              <a:t> </a:t>
            </a:r>
            <a:r>
              <a:rPr dirty="0">
                <a:solidFill>
                  <a:schemeClr val="tx1"/>
                </a:solidFill>
                <a:latin typeface="Arial MT"/>
                <a:cs typeface="Arial MT"/>
              </a:rPr>
              <a:t>rapporti</a:t>
            </a:r>
            <a:r>
              <a:rPr spc="19" dirty="0">
                <a:solidFill>
                  <a:schemeClr val="tx1"/>
                </a:solidFill>
                <a:latin typeface="Arial MT"/>
                <a:cs typeface="Arial MT"/>
              </a:rPr>
              <a:t> </a:t>
            </a:r>
            <a:r>
              <a:rPr spc="-8" dirty="0">
                <a:solidFill>
                  <a:schemeClr val="tx1"/>
                </a:solidFill>
                <a:latin typeface="Arial MT"/>
                <a:cs typeface="Arial MT"/>
              </a:rPr>
              <a:t>pendenti).</a:t>
            </a:r>
            <a:endParaRPr dirty="0">
              <a:solidFill>
                <a:schemeClr val="tx1"/>
              </a:solidFill>
              <a:latin typeface="Arial MT"/>
              <a:cs typeface="Arial MT"/>
            </a:endParaRPr>
          </a:p>
          <a:p>
            <a:pPr marL="9525" marR="4763" algn="just">
              <a:lnSpc>
                <a:spcPct val="94000"/>
              </a:lnSpc>
              <a:spcBef>
                <a:spcPts val="1226"/>
              </a:spcBef>
            </a:pPr>
            <a:r>
              <a:rPr dirty="0">
                <a:solidFill>
                  <a:schemeClr val="tx1"/>
                </a:solidFill>
                <a:latin typeface="Arial MT"/>
                <a:cs typeface="Arial MT"/>
              </a:rPr>
              <a:t>Pertanto,  l’apertura</a:t>
            </a:r>
            <a:r>
              <a:rPr spc="8" dirty="0">
                <a:solidFill>
                  <a:schemeClr val="tx1"/>
                </a:solidFill>
                <a:latin typeface="Arial MT"/>
                <a:cs typeface="Arial MT"/>
              </a:rPr>
              <a:t>  </a:t>
            </a:r>
            <a:r>
              <a:rPr dirty="0">
                <a:solidFill>
                  <a:schemeClr val="tx1"/>
                </a:solidFill>
                <a:latin typeface="Arial MT"/>
                <a:cs typeface="Arial MT"/>
              </a:rPr>
              <a:t>della</a:t>
            </a:r>
            <a:r>
              <a:rPr spc="4" dirty="0">
                <a:solidFill>
                  <a:schemeClr val="tx1"/>
                </a:solidFill>
                <a:latin typeface="Arial MT"/>
                <a:cs typeface="Arial MT"/>
              </a:rPr>
              <a:t>  </a:t>
            </a:r>
            <a:r>
              <a:rPr dirty="0">
                <a:solidFill>
                  <a:schemeClr val="tx1"/>
                </a:solidFill>
                <a:latin typeface="Arial MT"/>
                <a:cs typeface="Arial MT"/>
              </a:rPr>
              <a:t>procedura</a:t>
            </a:r>
            <a:r>
              <a:rPr spc="4" dirty="0">
                <a:solidFill>
                  <a:schemeClr val="tx1"/>
                </a:solidFill>
                <a:latin typeface="Arial MT"/>
                <a:cs typeface="Arial MT"/>
              </a:rPr>
              <a:t>  </a:t>
            </a:r>
            <a:r>
              <a:rPr dirty="0">
                <a:solidFill>
                  <a:schemeClr val="tx1"/>
                </a:solidFill>
                <a:latin typeface="Arial MT"/>
                <a:cs typeface="Arial MT"/>
              </a:rPr>
              <a:t>liquidatoria</a:t>
            </a:r>
            <a:r>
              <a:rPr spc="4" dirty="0">
                <a:solidFill>
                  <a:schemeClr val="tx1"/>
                </a:solidFill>
                <a:latin typeface="Arial MT"/>
                <a:cs typeface="Arial MT"/>
              </a:rPr>
              <a:t>  </a:t>
            </a:r>
            <a:r>
              <a:rPr dirty="0">
                <a:solidFill>
                  <a:schemeClr val="tx1"/>
                </a:solidFill>
                <a:latin typeface="Arial MT"/>
                <a:cs typeface="Arial MT"/>
              </a:rPr>
              <a:t>è</a:t>
            </a:r>
            <a:r>
              <a:rPr spc="4" dirty="0">
                <a:solidFill>
                  <a:schemeClr val="tx1"/>
                </a:solidFill>
                <a:latin typeface="Arial MT"/>
                <a:cs typeface="Arial MT"/>
              </a:rPr>
              <a:t>  </a:t>
            </a:r>
            <a:r>
              <a:rPr dirty="0">
                <a:solidFill>
                  <a:schemeClr val="tx1"/>
                </a:solidFill>
                <a:latin typeface="Arial MT"/>
                <a:cs typeface="Arial MT"/>
              </a:rPr>
              <a:t>esclusa</a:t>
            </a:r>
            <a:r>
              <a:rPr spc="4" dirty="0">
                <a:solidFill>
                  <a:schemeClr val="tx1"/>
                </a:solidFill>
                <a:latin typeface="Arial MT"/>
                <a:cs typeface="Arial MT"/>
              </a:rPr>
              <a:t>  </a:t>
            </a:r>
            <a:r>
              <a:rPr dirty="0">
                <a:solidFill>
                  <a:schemeClr val="tx1"/>
                </a:solidFill>
                <a:latin typeface="Arial MT"/>
                <a:cs typeface="Arial MT"/>
              </a:rPr>
              <a:t>«</a:t>
            </a:r>
            <a:r>
              <a:rPr i="1" dirty="0">
                <a:solidFill>
                  <a:schemeClr val="tx1"/>
                </a:solidFill>
                <a:latin typeface="Arial"/>
                <a:cs typeface="Arial"/>
              </a:rPr>
              <a:t>se</a:t>
            </a:r>
            <a:r>
              <a:rPr i="1" spc="4" dirty="0">
                <a:solidFill>
                  <a:schemeClr val="tx1"/>
                </a:solidFill>
                <a:latin typeface="Arial"/>
                <a:cs typeface="Arial"/>
              </a:rPr>
              <a:t>  </a:t>
            </a:r>
            <a:r>
              <a:rPr i="1" dirty="0">
                <a:solidFill>
                  <a:schemeClr val="tx1"/>
                </a:solidFill>
                <a:latin typeface="Arial"/>
                <a:cs typeface="Arial"/>
              </a:rPr>
              <a:t>l'ammontare</a:t>
            </a:r>
            <a:r>
              <a:rPr i="1" spc="8" dirty="0">
                <a:solidFill>
                  <a:schemeClr val="tx1"/>
                </a:solidFill>
                <a:latin typeface="Arial"/>
                <a:cs typeface="Arial"/>
              </a:rPr>
              <a:t>  </a:t>
            </a:r>
            <a:r>
              <a:rPr i="1" spc="-19" dirty="0">
                <a:solidFill>
                  <a:schemeClr val="tx1"/>
                </a:solidFill>
                <a:latin typeface="Arial"/>
                <a:cs typeface="Arial"/>
              </a:rPr>
              <a:t>dei </a:t>
            </a:r>
            <a:r>
              <a:rPr i="1" dirty="0">
                <a:solidFill>
                  <a:schemeClr val="tx1"/>
                </a:solidFill>
                <a:latin typeface="Arial"/>
                <a:cs typeface="Arial"/>
              </a:rPr>
              <a:t>debiti</a:t>
            </a:r>
            <a:r>
              <a:rPr i="1" spc="289" dirty="0">
                <a:solidFill>
                  <a:schemeClr val="tx1"/>
                </a:solidFill>
                <a:latin typeface="Arial"/>
                <a:cs typeface="Arial"/>
              </a:rPr>
              <a:t> </a:t>
            </a:r>
            <a:r>
              <a:rPr i="1" dirty="0">
                <a:solidFill>
                  <a:schemeClr val="tx1"/>
                </a:solidFill>
                <a:latin typeface="Arial"/>
                <a:cs typeface="Arial"/>
              </a:rPr>
              <a:t>scaduti</a:t>
            </a:r>
            <a:r>
              <a:rPr i="1" spc="293" dirty="0">
                <a:solidFill>
                  <a:schemeClr val="tx1"/>
                </a:solidFill>
                <a:latin typeface="Arial"/>
                <a:cs typeface="Arial"/>
              </a:rPr>
              <a:t> </a:t>
            </a:r>
            <a:r>
              <a:rPr i="1" dirty="0">
                <a:solidFill>
                  <a:schemeClr val="tx1"/>
                </a:solidFill>
                <a:latin typeface="Arial"/>
                <a:cs typeface="Arial"/>
              </a:rPr>
              <a:t>e</a:t>
            </a:r>
            <a:r>
              <a:rPr i="1" spc="289" dirty="0">
                <a:solidFill>
                  <a:schemeClr val="tx1"/>
                </a:solidFill>
                <a:latin typeface="Arial"/>
                <a:cs typeface="Arial"/>
              </a:rPr>
              <a:t> </a:t>
            </a:r>
            <a:r>
              <a:rPr i="1" dirty="0">
                <a:solidFill>
                  <a:schemeClr val="tx1"/>
                </a:solidFill>
                <a:latin typeface="Arial"/>
                <a:cs typeface="Arial"/>
              </a:rPr>
              <a:t>non</a:t>
            </a:r>
            <a:r>
              <a:rPr i="1" spc="285" dirty="0">
                <a:solidFill>
                  <a:schemeClr val="tx1"/>
                </a:solidFill>
                <a:latin typeface="Arial"/>
                <a:cs typeface="Arial"/>
              </a:rPr>
              <a:t> </a:t>
            </a:r>
            <a:r>
              <a:rPr i="1" dirty="0">
                <a:solidFill>
                  <a:schemeClr val="tx1"/>
                </a:solidFill>
                <a:latin typeface="Arial"/>
                <a:cs typeface="Arial"/>
              </a:rPr>
              <a:t>pagati</a:t>
            </a:r>
            <a:r>
              <a:rPr i="1" spc="293" dirty="0">
                <a:solidFill>
                  <a:schemeClr val="tx1"/>
                </a:solidFill>
                <a:latin typeface="Arial"/>
                <a:cs typeface="Arial"/>
              </a:rPr>
              <a:t> </a:t>
            </a:r>
            <a:r>
              <a:rPr i="1" dirty="0">
                <a:solidFill>
                  <a:schemeClr val="tx1"/>
                </a:solidFill>
                <a:latin typeface="Arial"/>
                <a:cs typeface="Arial"/>
              </a:rPr>
              <a:t>risultanti</a:t>
            </a:r>
            <a:r>
              <a:rPr i="1" spc="293" dirty="0">
                <a:solidFill>
                  <a:schemeClr val="tx1"/>
                </a:solidFill>
                <a:latin typeface="Arial"/>
                <a:cs typeface="Arial"/>
              </a:rPr>
              <a:t> </a:t>
            </a:r>
            <a:r>
              <a:rPr i="1" dirty="0">
                <a:solidFill>
                  <a:schemeClr val="tx1"/>
                </a:solidFill>
                <a:latin typeface="Arial"/>
                <a:cs typeface="Arial"/>
              </a:rPr>
              <a:t>dagli</a:t>
            </a:r>
            <a:r>
              <a:rPr i="1" spc="293" dirty="0">
                <a:solidFill>
                  <a:schemeClr val="tx1"/>
                </a:solidFill>
                <a:latin typeface="Arial"/>
                <a:cs typeface="Arial"/>
              </a:rPr>
              <a:t> </a:t>
            </a:r>
            <a:r>
              <a:rPr i="1" dirty="0">
                <a:solidFill>
                  <a:schemeClr val="tx1"/>
                </a:solidFill>
                <a:latin typeface="Arial"/>
                <a:cs typeface="Arial"/>
              </a:rPr>
              <a:t>atti</a:t>
            </a:r>
            <a:r>
              <a:rPr i="1" spc="289" dirty="0">
                <a:solidFill>
                  <a:schemeClr val="tx1"/>
                </a:solidFill>
                <a:latin typeface="Arial"/>
                <a:cs typeface="Arial"/>
              </a:rPr>
              <a:t> </a:t>
            </a:r>
            <a:r>
              <a:rPr i="1" dirty="0">
                <a:solidFill>
                  <a:schemeClr val="tx1"/>
                </a:solidFill>
                <a:latin typeface="Arial"/>
                <a:cs typeface="Arial"/>
              </a:rPr>
              <a:t>dell'istruttoria</a:t>
            </a:r>
            <a:r>
              <a:rPr i="1" spc="285" dirty="0">
                <a:solidFill>
                  <a:schemeClr val="tx1"/>
                </a:solidFill>
                <a:latin typeface="Arial"/>
                <a:cs typeface="Arial"/>
              </a:rPr>
              <a:t> </a:t>
            </a:r>
            <a:r>
              <a:rPr i="1" dirty="0">
                <a:solidFill>
                  <a:schemeClr val="tx1"/>
                </a:solidFill>
                <a:latin typeface="Arial"/>
                <a:cs typeface="Arial"/>
              </a:rPr>
              <a:t>è</a:t>
            </a:r>
            <a:r>
              <a:rPr i="1" spc="289" dirty="0">
                <a:solidFill>
                  <a:schemeClr val="tx1"/>
                </a:solidFill>
                <a:latin typeface="Arial"/>
                <a:cs typeface="Arial"/>
              </a:rPr>
              <a:t> </a:t>
            </a:r>
            <a:r>
              <a:rPr i="1" spc="-8" dirty="0">
                <a:solidFill>
                  <a:schemeClr val="tx1"/>
                </a:solidFill>
                <a:latin typeface="Arial"/>
                <a:cs typeface="Arial"/>
              </a:rPr>
              <a:t>complessivamente </a:t>
            </a:r>
            <a:r>
              <a:rPr i="1" dirty="0">
                <a:solidFill>
                  <a:schemeClr val="tx1"/>
                </a:solidFill>
                <a:highlight>
                  <a:srgbClr val="FFFF00"/>
                </a:highlight>
                <a:latin typeface="Arial"/>
                <a:cs typeface="Arial"/>
              </a:rPr>
              <a:t>inferiore</a:t>
            </a:r>
            <a:r>
              <a:rPr i="1" spc="15" dirty="0">
                <a:solidFill>
                  <a:schemeClr val="tx1"/>
                </a:solidFill>
                <a:highlight>
                  <a:srgbClr val="FFFF00"/>
                </a:highlight>
                <a:latin typeface="Arial"/>
                <a:cs typeface="Arial"/>
              </a:rPr>
              <a:t> </a:t>
            </a:r>
            <a:r>
              <a:rPr i="1" dirty="0">
                <a:solidFill>
                  <a:schemeClr val="tx1"/>
                </a:solidFill>
                <a:highlight>
                  <a:srgbClr val="FFFF00"/>
                </a:highlight>
                <a:latin typeface="Arial"/>
                <a:cs typeface="Arial"/>
              </a:rPr>
              <a:t>a</a:t>
            </a:r>
            <a:r>
              <a:rPr i="1" spc="11" dirty="0">
                <a:solidFill>
                  <a:schemeClr val="tx1"/>
                </a:solidFill>
                <a:highlight>
                  <a:srgbClr val="FFFF00"/>
                </a:highlight>
                <a:latin typeface="Arial"/>
                <a:cs typeface="Arial"/>
              </a:rPr>
              <a:t> </a:t>
            </a:r>
            <a:r>
              <a:rPr i="1" dirty="0">
                <a:solidFill>
                  <a:schemeClr val="tx1"/>
                </a:solidFill>
                <a:highlight>
                  <a:srgbClr val="FFFF00"/>
                </a:highlight>
                <a:latin typeface="Arial"/>
                <a:cs typeface="Arial"/>
              </a:rPr>
              <a:t>euro</a:t>
            </a:r>
            <a:r>
              <a:rPr i="1" spc="15" dirty="0">
                <a:solidFill>
                  <a:schemeClr val="tx1"/>
                </a:solidFill>
                <a:highlight>
                  <a:srgbClr val="FFFF00"/>
                </a:highlight>
                <a:latin typeface="Arial"/>
                <a:cs typeface="Arial"/>
              </a:rPr>
              <a:t> </a:t>
            </a:r>
            <a:r>
              <a:rPr i="1" dirty="0">
                <a:solidFill>
                  <a:schemeClr val="tx1"/>
                </a:solidFill>
                <a:highlight>
                  <a:srgbClr val="FFFF00"/>
                </a:highlight>
                <a:latin typeface="Arial"/>
                <a:cs typeface="Arial"/>
              </a:rPr>
              <a:t>trentamila</a:t>
            </a:r>
            <a:r>
              <a:rPr dirty="0">
                <a:solidFill>
                  <a:schemeClr val="tx1"/>
                </a:solidFill>
                <a:latin typeface="Arial MT"/>
                <a:cs typeface="Arial MT"/>
              </a:rPr>
              <a:t>»</a:t>
            </a:r>
            <a:r>
              <a:rPr spc="11" dirty="0">
                <a:solidFill>
                  <a:schemeClr val="tx1"/>
                </a:solidFill>
                <a:latin typeface="Arial MT"/>
                <a:cs typeface="Arial MT"/>
              </a:rPr>
              <a:t> </a:t>
            </a:r>
            <a:r>
              <a:rPr dirty="0">
                <a:solidFill>
                  <a:schemeClr val="tx1"/>
                </a:solidFill>
                <a:latin typeface="Arial MT"/>
                <a:cs typeface="Arial MT"/>
              </a:rPr>
              <a:t>(art.</a:t>
            </a:r>
            <a:r>
              <a:rPr spc="11" dirty="0">
                <a:solidFill>
                  <a:schemeClr val="tx1"/>
                </a:solidFill>
                <a:latin typeface="Arial MT"/>
                <a:cs typeface="Arial MT"/>
              </a:rPr>
              <a:t> </a:t>
            </a:r>
            <a:r>
              <a:rPr dirty="0">
                <a:solidFill>
                  <a:schemeClr val="tx1"/>
                </a:solidFill>
                <a:latin typeface="Arial MT"/>
                <a:cs typeface="Arial MT"/>
              </a:rPr>
              <a:t>49,</a:t>
            </a:r>
            <a:r>
              <a:rPr spc="8" dirty="0">
                <a:solidFill>
                  <a:schemeClr val="tx1"/>
                </a:solidFill>
                <a:latin typeface="Arial MT"/>
                <a:cs typeface="Arial MT"/>
              </a:rPr>
              <a:t> </a:t>
            </a:r>
            <a:r>
              <a:rPr dirty="0">
                <a:solidFill>
                  <a:schemeClr val="tx1"/>
                </a:solidFill>
                <a:latin typeface="Arial MT"/>
                <a:cs typeface="Arial MT"/>
              </a:rPr>
              <a:t>5°</a:t>
            </a:r>
            <a:r>
              <a:rPr spc="15" dirty="0">
                <a:solidFill>
                  <a:schemeClr val="tx1"/>
                </a:solidFill>
                <a:latin typeface="Arial MT"/>
                <a:cs typeface="Arial MT"/>
              </a:rPr>
              <a:t> </a:t>
            </a:r>
            <a:r>
              <a:rPr dirty="0">
                <a:solidFill>
                  <a:schemeClr val="tx1"/>
                </a:solidFill>
                <a:latin typeface="Arial MT"/>
                <a:cs typeface="Arial MT"/>
              </a:rPr>
              <a:t>co.,</a:t>
            </a:r>
            <a:r>
              <a:rPr spc="8" dirty="0">
                <a:solidFill>
                  <a:schemeClr val="tx1"/>
                </a:solidFill>
                <a:latin typeface="Arial MT"/>
                <a:cs typeface="Arial MT"/>
              </a:rPr>
              <a:t> </a:t>
            </a:r>
            <a:r>
              <a:rPr spc="-8" dirty="0">
                <a:solidFill>
                  <a:schemeClr val="tx1"/>
                </a:solidFill>
                <a:latin typeface="Arial MT"/>
                <a:cs typeface="Arial MT"/>
              </a:rPr>
              <a:t>CCII).</a:t>
            </a:r>
            <a:endParaRPr dirty="0">
              <a:solidFill>
                <a:schemeClr val="tx1"/>
              </a:solidFill>
              <a:latin typeface="Arial MT"/>
              <a:cs typeface="Arial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098177" y="476672"/>
            <a:ext cx="6166247" cy="717503"/>
          </a:xfrm>
          <a:prstGeom prst="rect">
            <a:avLst/>
          </a:prstGeom>
        </p:spPr>
        <p:txBody>
          <a:bodyPr vert="horz" wrap="square" lIns="0" tIns="222884" rIns="0" bIns="0" numCol="1" rtlCol="0" anchor="ctr" anchorCtr="0" compatLnSpc="1">
            <a:prstTxWarp prst="textNoShape">
              <a:avLst/>
            </a:prstTxWarp>
            <a:spAutoFit/>
          </a:bodyPr>
          <a:lstStyle/>
          <a:p>
            <a:pPr marL="123349" algn="ctr">
              <a:lnSpc>
                <a:spcPct val="100000"/>
              </a:lnSpc>
              <a:spcBef>
                <a:spcPts val="75"/>
              </a:spcBef>
            </a:pPr>
            <a:r>
              <a:rPr sz="3200" dirty="0">
                <a:solidFill>
                  <a:schemeClr val="tx1"/>
                </a:solidFill>
              </a:rPr>
              <a:t>Il</a:t>
            </a:r>
            <a:r>
              <a:rPr sz="3200" spc="-23" dirty="0">
                <a:solidFill>
                  <a:schemeClr val="tx1"/>
                </a:solidFill>
              </a:rPr>
              <a:t> </a:t>
            </a:r>
            <a:r>
              <a:rPr sz="3200" dirty="0">
                <a:solidFill>
                  <a:schemeClr val="tx1"/>
                </a:solidFill>
              </a:rPr>
              <a:t>presupposto</a:t>
            </a:r>
            <a:r>
              <a:rPr sz="3200" spc="-26" dirty="0">
                <a:solidFill>
                  <a:schemeClr val="tx1"/>
                </a:solidFill>
              </a:rPr>
              <a:t> </a:t>
            </a:r>
            <a:r>
              <a:rPr sz="3200" spc="-8" dirty="0">
                <a:solidFill>
                  <a:schemeClr val="tx1"/>
                </a:solidFill>
              </a:rPr>
              <a:t>oggettivo</a:t>
            </a:r>
          </a:p>
        </p:txBody>
      </p:sp>
      <p:sp>
        <p:nvSpPr>
          <p:cNvPr id="8" name="object 8"/>
          <p:cNvSpPr txBox="1">
            <a:spLocks noGrp="1"/>
          </p:cNvSpPr>
          <p:nvPr>
            <p:ph type="sldNum" sz="quarter" idx="7"/>
          </p:nvPr>
        </p:nvSpPr>
        <p:spPr>
          <a:xfrm>
            <a:off x="11457938" y="6190617"/>
            <a:ext cx="597534" cy="536575"/>
          </a:xfrm>
          <a:prstGeom prst="rect">
            <a:avLst/>
          </a:prstGeom>
        </p:spPr>
        <p:txBody>
          <a:bodyPr vert="horz" wrap="square" lIns="0" tIns="0" rIns="0" bIns="0" rtlCol="0">
            <a:spAutoFit/>
          </a:bodyPr>
          <a:lstStyle>
            <a:defPPr>
              <a:defRPr kern="0"/>
            </a:defPPr>
            <a:lvl1pPr>
              <a:defRPr sz="3600" b="0" i="0">
                <a:solidFill>
                  <a:srgbClr val="87A896"/>
                </a:solidFill>
                <a:latin typeface="Arial MT"/>
                <a:cs typeface="Arial MT"/>
              </a:defRPr>
            </a:lvl1pPr>
          </a:lstStyle>
          <a:p>
            <a:pPr marL="165100">
              <a:lnSpc>
                <a:spcPts val="4079"/>
              </a:lnSpc>
            </a:pPr>
            <a:fld id="{81D60167-4931-47E6-BA6A-407CBD079E47}" type="slidenum">
              <a:rPr lang="it-IT" spc="-50" smtClean="0"/>
              <a:pPr marL="165100">
                <a:lnSpc>
                  <a:spcPts val="4079"/>
                </a:lnSpc>
              </a:pPr>
              <a:t>31</a:t>
            </a:fld>
            <a:endParaRPr spc="-19" dirty="0"/>
          </a:p>
        </p:txBody>
      </p:sp>
      <p:sp>
        <p:nvSpPr>
          <p:cNvPr id="7" name="object 7"/>
          <p:cNvSpPr txBox="1"/>
          <p:nvPr/>
        </p:nvSpPr>
        <p:spPr>
          <a:xfrm>
            <a:off x="395536" y="1340768"/>
            <a:ext cx="8280920" cy="4175759"/>
          </a:xfrm>
          <a:prstGeom prst="rect">
            <a:avLst/>
          </a:prstGeom>
        </p:spPr>
        <p:txBody>
          <a:bodyPr vert="horz" wrap="square" lIns="0" tIns="9525" rIns="0" bIns="0" rtlCol="0">
            <a:spAutoFit/>
          </a:bodyPr>
          <a:lstStyle/>
          <a:p>
            <a:pPr marL="9525" algn="just">
              <a:lnSpc>
                <a:spcPct val="100000"/>
              </a:lnSpc>
              <a:spcBef>
                <a:spcPts val="75"/>
              </a:spcBef>
            </a:pPr>
            <a:r>
              <a:rPr sz="1600" b="1" dirty="0">
                <a:solidFill>
                  <a:schemeClr val="tx1"/>
                </a:solidFill>
                <a:latin typeface="Arial"/>
                <a:cs typeface="Arial"/>
              </a:rPr>
              <a:t>Crisi</a:t>
            </a:r>
            <a:r>
              <a:rPr sz="1600" b="1" spc="4" dirty="0">
                <a:solidFill>
                  <a:schemeClr val="tx1"/>
                </a:solidFill>
                <a:latin typeface="Arial"/>
                <a:cs typeface="Arial"/>
              </a:rPr>
              <a:t> </a:t>
            </a:r>
            <a:r>
              <a:rPr sz="1600" b="1" dirty="0">
                <a:solidFill>
                  <a:schemeClr val="tx1"/>
                </a:solidFill>
                <a:latin typeface="Arial"/>
                <a:cs typeface="Arial"/>
              </a:rPr>
              <a:t>e</a:t>
            </a:r>
            <a:r>
              <a:rPr sz="1600" b="1" spc="4" dirty="0">
                <a:solidFill>
                  <a:schemeClr val="tx1"/>
                </a:solidFill>
                <a:latin typeface="Arial"/>
                <a:cs typeface="Arial"/>
              </a:rPr>
              <a:t> </a:t>
            </a:r>
            <a:r>
              <a:rPr sz="1600" b="1" dirty="0">
                <a:solidFill>
                  <a:schemeClr val="tx1"/>
                </a:solidFill>
                <a:latin typeface="Arial"/>
                <a:cs typeface="Arial"/>
              </a:rPr>
              <a:t>insolvenza</a:t>
            </a:r>
            <a:r>
              <a:rPr sz="1600" b="1" spc="4" dirty="0">
                <a:solidFill>
                  <a:schemeClr val="tx1"/>
                </a:solidFill>
                <a:latin typeface="Arial"/>
                <a:cs typeface="Arial"/>
              </a:rPr>
              <a:t> </a:t>
            </a:r>
            <a:r>
              <a:rPr sz="1600" b="1" dirty="0">
                <a:solidFill>
                  <a:schemeClr val="tx1"/>
                </a:solidFill>
                <a:latin typeface="Arial"/>
                <a:cs typeface="Arial"/>
              </a:rPr>
              <a:t>-</a:t>
            </a:r>
            <a:r>
              <a:rPr sz="1600" b="1" spc="4" dirty="0">
                <a:solidFill>
                  <a:schemeClr val="tx1"/>
                </a:solidFill>
                <a:latin typeface="Arial"/>
                <a:cs typeface="Arial"/>
              </a:rPr>
              <a:t> </a:t>
            </a:r>
            <a:r>
              <a:rPr sz="1600" b="1" dirty="0">
                <a:solidFill>
                  <a:schemeClr val="tx1"/>
                </a:solidFill>
                <a:latin typeface="Arial"/>
                <a:cs typeface="Arial"/>
              </a:rPr>
              <a:t>Le</a:t>
            </a:r>
            <a:r>
              <a:rPr sz="1600" b="1" spc="8" dirty="0">
                <a:solidFill>
                  <a:schemeClr val="tx1"/>
                </a:solidFill>
                <a:latin typeface="Arial"/>
                <a:cs typeface="Arial"/>
              </a:rPr>
              <a:t> </a:t>
            </a:r>
            <a:r>
              <a:rPr sz="1600" b="1" spc="-8" dirty="0">
                <a:solidFill>
                  <a:schemeClr val="tx1"/>
                </a:solidFill>
                <a:latin typeface="Arial"/>
                <a:cs typeface="Arial"/>
              </a:rPr>
              <a:t>condotte</a:t>
            </a:r>
            <a:endParaRPr sz="1600" dirty="0">
              <a:solidFill>
                <a:schemeClr val="tx1"/>
              </a:solidFill>
              <a:latin typeface="Arial"/>
              <a:cs typeface="Arial"/>
            </a:endParaRPr>
          </a:p>
          <a:p>
            <a:pPr marL="9525" marR="3810" algn="just">
              <a:lnSpc>
                <a:spcPct val="95900"/>
              </a:lnSpc>
              <a:spcBef>
                <a:spcPts val="1189"/>
              </a:spcBef>
            </a:pPr>
            <a:r>
              <a:rPr sz="1600" dirty="0">
                <a:solidFill>
                  <a:schemeClr val="tx1"/>
                </a:solidFill>
                <a:latin typeface="Arial MT"/>
                <a:cs typeface="Arial MT"/>
              </a:rPr>
              <a:t>Per</a:t>
            </a:r>
            <a:r>
              <a:rPr sz="1600" spc="281" dirty="0">
                <a:solidFill>
                  <a:schemeClr val="tx1"/>
                </a:solidFill>
                <a:latin typeface="Arial MT"/>
                <a:cs typeface="Arial MT"/>
              </a:rPr>
              <a:t> </a:t>
            </a:r>
            <a:r>
              <a:rPr sz="1600" dirty="0">
                <a:solidFill>
                  <a:schemeClr val="tx1"/>
                </a:solidFill>
                <a:latin typeface="Arial MT"/>
                <a:cs typeface="Arial MT"/>
              </a:rPr>
              <a:t>favorire</a:t>
            </a:r>
            <a:r>
              <a:rPr sz="1600" spc="281" dirty="0">
                <a:solidFill>
                  <a:schemeClr val="tx1"/>
                </a:solidFill>
                <a:latin typeface="Arial MT"/>
                <a:cs typeface="Arial MT"/>
              </a:rPr>
              <a:t> </a:t>
            </a:r>
            <a:r>
              <a:rPr sz="1600" dirty="0">
                <a:solidFill>
                  <a:schemeClr val="tx1"/>
                </a:solidFill>
                <a:latin typeface="Arial MT"/>
                <a:cs typeface="Arial MT"/>
              </a:rPr>
              <a:t>la</a:t>
            </a:r>
            <a:r>
              <a:rPr sz="1600" spc="281" dirty="0">
                <a:solidFill>
                  <a:schemeClr val="tx1"/>
                </a:solidFill>
                <a:latin typeface="Arial MT"/>
                <a:cs typeface="Arial MT"/>
              </a:rPr>
              <a:t> </a:t>
            </a:r>
            <a:r>
              <a:rPr sz="1600" dirty="0">
                <a:solidFill>
                  <a:schemeClr val="tx1"/>
                </a:solidFill>
                <a:latin typeface="Arial MT"/>
                <a:cs typeface="Arial MT"/>
              </a:rPr>
              <a:t>tempestiva</a:t>
            </a:r>
            <a:r>
              <a:rPr sz="1600" spc="281" dirty="0">
                <a:solidFill>
                  <a:schemeClr val="tx1"/>
                </a:solidFill>
                <a:latin typeface="Arial MT"/>
                <a:cs typeface="Arial MT"/>
              </a:rPr>
              <a:t> </a:t>
            </a:r>
            <a:r>
              <a:rPr sz="1600" dirty="0">
                <a:solidFill>
                  <a:schemeClr val="tx1"/>
                </a:solidFill>
                <a:latin typeface="Arial MT"/>
                <a:cs typeface="Arial MT"/>
              </a:rPr>
              <a:t>rilevazione</a:t>
            </a:r>
            <a:r>
              <a:rPr sz="1600" spc="281" dirty="0">
                <a:solidFill>
                  <a:schemeClr val="tx1"/>
                </a:solidFill>
                <a:latin typeface="Arial MT"/>
                <a:cs typeface="Arial MT"/>
              </a:rPr>
              <a:t> </a:t>
            </a:r>
            <a:r>
              <a:rPr sz="1600" dirty="0">
                <a:solidFill>
                  <a:schemeClr val="tx1"/>
                </a:solidFill>
                <a:latin typeface="Arial MT"/>
                <a:cs typeface="Arial MT"/>
              </a:rPr>
              <a:t>dei</a:t>
            </a:r>
            <a:r>
              <a:rPr sz="1600" spc="281" dirty="0">
                <a:solidFill>
                  <a:schemeClr val="tx1"/>
                </a:solidFill>
                <a:latin typeface="Arial MT"/>
                <a:cs typeface="Arial MT"/>
              </a:rPr>
              <a:t> </a:t>
            </a:r>
            <a:r>
              <a:rPr sz="1600" dirty="0">
                <a:solidFill>
                  <a:schemeClr val="tx1"/>
                </a:solidFill>
                <a:latin typeface="Arial MT"/>
                <a:cs typeface="Arial MT"/>
              </a:rPr>
              <a:t>sintomi</a:t>
            </a:r>
            <a:r>
              <a:rPr sz="1600" spc="285" dirty="0">
                <a:solidFill>
                  <a:schemeClr val="tx1"/>
                </a:solidFill>
                <a:latin typeface="Arial MT"/>
                <a:cs typeface="Arial MT"/>
              </a:rPr>
              <a:t> </a:t>
            </a:r>
            <a:r>
              <a:rPr sz="1600" dirty="0">
                <a:solidFill>
                  <a:schemeClr val="tx1"/>
                </a:solidFill>
                <a:latin typeface="Arial MT"/>
                <a:cs typeface="Arial MT"/>
              </a:rPr>
              <a:t>della</a:t>
            </a:r>
            <a:r>
              <a:rPr sz="1600" spc="281" dirty="0">
                <a:solidFill>
                  <a:schemeClr val="tx1"/>
                </a:solidFill>
                <a:latin typeface="Arial MT"/>
                <a:cs typeface="Arial MT"/>
              </a:rPr>
              <a:t> </a:t>
            </a:r>
            <a:r>
              <a:rPr sz="1600" dirty="0">
                <a:solidFill>
                  <a:schemeClr val="tx1"/>
                </a:solidFill>
                <a:latin typeface="Arial MT"/>
                <a:cs typeface="Arial MT"/>
              </a:rPr>
              <a:t>crisi</a:t>
            </a:r>
            <a:r>
              <a:rPr sz="1600" spc="285" dirty="0">
                <a:solidFill>
                  <a:schemeClr val="tx1"/>
                </a:solidFill>
                <a:latin typeface="Arial MT"/>
                <a:cs typeface="Arial MT"/>
              </a:rPr>
              <a:t> </a:t>
            </a:r>
            <a:r>
              <a:rPr sz="1600" dirty="0">
                <a:solidFill>
                  <a:schemeClr val="tx1"/>
                </a:solidFill>
                <a:latin typeface="Arial MT"/>
                <a:cs typeface="Arial MT"/>
              </a:rPr>
              <a:t>e</a:t>
            </a:r>
            <a:r>
              <a:rPr sz="1600" spc="281" dirty="0">
                <a:solidFill>
                  <a:schemeClr val="tx1"/>
                </a:solidFill>
                <a:latin typeface="Arial MT"/>
                <a:cs typeface="Arial MT"/>
              </a:rPr>
              <a:t> </a:t>
            </a:r>
            <a:r>
              <a:rPr sz="1600" dirty="0">
                <a:solidFill>
                  <a:schemeClr val="tx1"/>
                </a:solidFill>
                <a:latin typeface="Arial MT"/>
                <a:cs typeface="Arial MT"/>
              </a:rPr>
              <a:t>per</a:t>
            </a:r>
            <a:r>
              <a:rPr sz="1600" spc="281" dirty="0">
                <a:solidFill>
                  <a:schemeClr val="tx1"/>
                </a:solidFill>
                <a:latin typeface="Arial MT"/>
                <a:cs typeface="Arial MT"/>
              </a:rPr>
              <a:t> </a:t>
            </a:r>
            <a:r>
              <a:rPr sz="1600" dirty="0">
                <a:solidFill>
                  <a:schemeClr val="tx1"/>
                </a:solidFill>
                <a:latin typeface="Arial MT"/>
                <a:cs typeface="Arial MT"/>
              </a:rPr>
              <a:t>farvi</a:t>
            </a:r>
            <a:r>
              <a:rPr sz="1600" spc="274" dirty="0">
                <a:solidFill>
                  <a:schemeClr val="tx1"/>
                </a:solidFill>
                <a:latin typeface="Arial MT"/>
                <a:cs typeface="Arial MT"/>
              </a:rPr>
              <a:t> </a:t>
            </a:r>
            <a:r>
              <a:rPr sz="1600" dirty="0">
                <a:solidFill>
                  <a:schemeClr val="tx1"/>
                </a:solidFill>
                <a:latin typeface="Arial MT"/>
                <a:cs typeface="Arial MT"/>
              </a:rPr>
              <a:t>fronte</a:t>
            </a:r>
            <a:r>
              <a:rPr sz="1600" spc="281" dirty="0">
                <a:solidFill>
                  <a:schemeClr val="tx1"/>
                </a:solidFill>
                <a:latin typeface="Arial MT"/>
                <a:cs typeface="Arial MT"/>
              </a:rPr>
              <a:t> </a:t>
            </a:r>
            <a:r>
              <a:rPr sz="1600" dirty="0">
                <a:solidFill>
                  <a:schemeClr val="tx1"/>
                </a:solidFill>
                <a:latin typeface="Arial MT"/>
                <a:cs typeface="Arial MT"/>
              </a:rPr>
              <a:t>in</a:t>
            </a:r>
            <a:r>
              <a:rPr sz="1600" spc="281" dirty="0">
                <a:solidFill>
                  <a:schemeClr val="tx1"/>
                </a:solidFill>
                <a:latin typeface="Arial MT"/>
                <a:cs typeface="Arial MT"/>
              </a:rPr>
              <a:t> </a:t>
            </a:r>
            <a:r>
              <a:rPr sz="1600" spc="-8" dirty="0">
                <a:solidFill>
                  <a:schemeClr val="tx1"/>
                </a:solidFill>
                <a:latin typeface="Arial MT"/>
                <a:cs typeface="Arial MT"/>
              </a:rPr>
              <a:t>maniera </a:t>
            </a:r>
            <a:r>
              <a:rPr sz="1600" dirty="0">
                <a:solidFill>
                  <a:schemeClr val="tx1"/>
                </a:solidFill>
                <a:latin typeface="Arial MT"/>
                <a:cs typeface="Arial MT"/>
              </a:rPr>
              <a:t>appropriata,</a:t>
            </a:r>
            <a:r>
              <a:rPr sz="1600" spc="143" dirty="0">
                <a:solidFill>
                  <a:schemeClr val="tx1"/>
                </a:solidFill>
                <a:latin typeface="Arial MT"/>
                <a:cs typeface="Arial MT"/>
              </a:rPr>
              <a:t> </a:t>
            </a:r>
            <a:r>
              <a:rPr sz="1600" dirty="0">
                <a:solidFill>
                  <a:schemeClr val="tx1"/>
                </a:solidFill>
                <a:latin typeface="Arial MT"/>
                <a:cs typeface="Arial MT"/>
              </a:rPr>
              <a:t>la</a:t>
            </a:r>
            <a:r>
              <a:rPr sz="1600" spc="146" dirty="0">
                <a:solidFill>
                  <a:schemeClr val="tx1"/>
                </a:solidFill>
                <a:latin typeface="Arial MT"/>
                <a:cs typeface="Arial MT"/>
              </a:rPr>
              <a:t> </a:t>
            </a:r>
            <a:r>
              <a:rPr sz="1600" dirty="0">
                <a:solidFill>
                  <a:schemeClr val="tx1"/>
                </a:solidFill>
                <a:latin typeface="Arial MT"/>
                <a:cs typeface="Arial MT"/>
              </a:rPr>
              <a:t>legge</a:t>
            </a:r>
            <a:r>
              <a:rPr sz="1600" spc="146" dirty="0">
                <a:solidFill>
                  <a:schemeClr val="tx1"/>
                </a:solidFill>
                <a:latin typeface="Arial MT"/>
                <a:cs typeface="Arial MT"/>
              </a:rPr>
              <a:t> </a:t>
            </a:r>
            <a:r>
              <a:rPr sz="1600" dirty="0">
                <a:solidFill>
                  <a:schemeClr val="tx1"/>
                </a:solidFill>
                <a:latin typeface="Arial MT"/>
                <a:cs typeface="Arial MT"/>
              </a:rPr>
              <a:t>prevede</a:t>
            </a:r>
            <a:r>
              <a:rPr sz="1600" spc="146" dirty="0">
                <a:solidFill>
                  <a:schemeClr val="tx1"/>
                </a:solidFill>
                <a:latin typeface="Arial MT"/>
                <a:cs typeface="Arial MT"/>
              </a:rPr>
              <a:t> </a:t>
            </a:r>
            <a:r>
              <a:rPr sz="1600" dirty="0">
                <a:solidFill>
                  <a:schemeClr val="tx1"/>
                </a:solidFill>
                <a:latin typeface="Arial MT"/>
                <a:cs typeface="Arial MT"/>
              </a:rPr>
              <a:t>a</a:t>
            </a:r>
            <a:r>
              <a:rPr sz="1600" spc="146" dirty="0">
                <a:solidFill>
                  <a:schemeClr val="tx1"/>
                </a:solidFill>
                <a:latin typeface="Arial MT"/>
                <a:cs typeface="Arial MT"/>
              </a:rPr>
              <a:t> </a:t>
            </a:r>
            <a:r>
              <a:rPr sz="1600" dirty="0">
                <a:solidFill>
                  <a:schemeClr val="tx1"/>
                </a:solidFill>
                <a:latin typeface="Arial MT"/>
                <a:cs typeface="Arial MT"/>
              </a:rPr>
              <a:t>carico</a:t>
            </a:r>
            <a:r>
              <a:rPr sz="1600" spc="146" dirty="0">
                <a:solidFill>
                  <a:schemeClr val="tx1"/>
                </a:solidFill>
                <a:latin typeface="Arial MT"/>
                <a:cs typeface="Arial MT"/>
              </a:rPr>
              <a:t> </a:t>
            </a:r>
            <a:r>
              <a:rPr sz="1600" dirty="0">
                <a:solidFill>
                  <a:schemeClr val="tx1"/>
                </a:solidFill>
                <a:latin typeface="Arial MT"/>
                <a:cs typeface="Arial MT"/>
              </a:rPr>
              <a:t>dell’imprenditore</a:t>
            </a:r>
            <a:r>
              <a:rPr sz="1600" spc="139" dirty="0">
                <a:solidFill>
                  <a:schemeClr val="tx1"/>
                </a:solidFill>
                <a:latin typeface="Arial MT"/>
                <a:cs typeface="Arial MT"/>
              </a:rPr>
              <a:t> </a:t>
            </a:r>
            <a:r>
              <a:rPr sz="1600" dirty="0">
                <a:solidFill>
                  <a:schemeClr val="tx1"/>
                </a:solidFill>
                <a:latin typeface="Arial MT"/>
                <a:cs typeface="Arial MT"/>
              </a:rPr>
              <a:t>individuale,</a:t>
            </a:r>
            <a:r>
              <a:rPr sz="1600" spc="150" dirty="0">
                <a:solidFill>
                  <a:schemeClr val="tx1"/>
                </a:solidFill>
                <a:latin typeface="Arial MT"/>
                <a:cs typeface="Arial MT"/>
              </a:rPr>
              <a:t> </a:t>
            </a:r>
            <a:r>
              <a:rPr sz="1600" dirty="0">
                <a:solidFill>
                  <a:schemeClr val="tx1"/>
                </a:solidFill>
                <a:latin typeface="Arial MT"/>
                <a:cs typeface="Arial MT"/>
              </a:rPr>
              <a:t>degli</a:t>
            </a:r>
            <a:r>
              <a:rPr sz="1600" spc="146" dirty="0">
                <a:solidFill>
                  <a:schemeClr val="tx1"/>
                </a:solidFill>
                <a:latin typeface="Arial MT"/>
                <a:cs typeface="Arial MT"/>
              </a:rPr>
              <a:t> </a:t>
            </a:r>
            <a:r>
              <a:rPr sz="1600" dirty="0">
                <a:solidFill>
                  <a:schemeClr val="tx1"/>
                </a:solidFill>
                <a:latin typeface="Arial MT"/>
                <a:cs typeface="Arial MT"/>
              </a:rPr>
              <a:t>organi</a:t>
            </a:r>
            <a:r>
              <a:rPr sz="1600" spc="146" dirty="0">
                <a:solidFill>
                  <a:schemeClr val="tx1"/>
                </a:solidFill>
                <a:latin typeface="Arial MT"/>
                <a:cs typeface="Arial MT"/>
              </a:rPr>
              <a:t> </a:t>
            </a:r>
            <a:r>
              <a:rPr sz="1600" dirty="0">
                <a:solidFill>
                  <a:schemeClr val="tx1"/>
                </a:solidFill>
                <a:latin typeface="Arial MT"/>
                <a:cs typeface="Arial MT"/>
              </a:rPr>
              <a:t>sociali</a:t>
            </a:r>
            <a:r>
              <a:rPr sz="1600" spc="150" dirty="0">
                <a:solidFill>
                  <a:schemeClr val="tx1"/>
                </a:solidFill>
                <a:latin typeface="Arial MT"/>
                <a:cs typeface="Arial MT"/>
              </a:rPr>
              <a:t> </a:t>
            </a:r>
            <a:r>
              <a:rPr sz="1600" dirty="0">
                <a:solidFill>
                  <a:schemeClr val="tx1"/>
                </a:solidFill>
                <a:latin typeface="Arial MT"/>
                <a:cs typeface="Arial MT"/>
              </a:rPr>
              <a:t>e</a:t>
            </a:r>
            <a:r>
              <a:rPr sz="1600" spc="146" dirty="0">
                <a:solidFill>
                  <a:schemeClr val="tx1"/>
                </a:solidFill>
                <a:latin typeface="Arial MT"/>
                <a:cs typeface="Arial MT"/>
              </a:rPr>
              <a:t> </a:t>
            </a:r>
            <a:r>
              <a:rPr sz="1600" spc="-19" dirty="0">
                <a:solidFill>
                  <a:schemeClr val="tx1"/>
                </a:solidFill>
                <a:latin typeface="Arial MT"/>
                <a:cs typeface="Arial MT"/>
              </a:rPr>
              <a:t>di </a:t>
            </a:r>
            <a:r>
              <a:rPr sz="1600" dirty="0">
                <a:solidFill>
                  <a:schemeClr val="tx1"/>
                </a:solidFill>
                <a:latin typeface="Arial MT"/>
                <a:cs typeface="Arial MT"/>
              </a:rPr>
              <a:t>alcuni</a:t>
            </a:r>
            <a:r>
              <a:rPr sz="1600" spc="210" dirty="0">
                <a:solidFill>
                  <a:schemeClr val="tx1"/>
                </a:solidFill>
                <a:latin typeface="Arial MT"/>
                <a:cs typeface="Arial MT"/>
              </a:rPr>
              <a:t> </a:t>
            </a:r>
            <a:r>
              <a:rPr sz="1600" dirty="0">
                <a:solidFill>
                  <a:schemeClr val="tx1"/>
                </a:solidFill>
                <a:latin typeface="Arial MT"/>
                <a:cs typeface="Arial MT"/>
              </a:rPr>
              <a:t>creditori</a:t>
            </a:r>
            <a:r>
              <a:rPr sz="1600" spc="217" dirty="0">
                <a:solidFill>
                  <a:schemeClr val="tx1"/>
                </a:solidFill>
                <a:latin typeface="Arial MT"/>
                <a:cs typeface="Arial MT"/>
              </a:rPr>
              <a:t> </a:t>
            </a:r>
            <a:r>
              <a:rPr sz="1600" dirty="0">
                <a:solidFill>
                  <a:schemeClr val="tx1"/>
                </a:solidFill>
                <a:latin typeface="Arial MT"/>
                <a:cs typeface="Arial MT"/>
              </a:rPr>
              <a:t>qualificati</a:t>
            </a:r>
            <a:r>
              <a:rPr sz="1600" spc="214" dirty="0">
                <a:solidFill>
                  <a:schemeClr val="tx1"/>
                </a:solidFill>
                <a:latin typeface="Arial MT"/>
                <a:cs typeface="Arial MT"/>
              </a:rPr>
              <a:t> </a:t>
            </a:r>
            <a:r>
              <a:rPr sz="1600" dirty="0">
                <a:solidFill>
                  <a:schemeClr val="tx1"/>
                </a:solidFill>
                <a:latin typeface="Arial MT"/>
                <a:cs typeface="Arial MT"/>
              </a:rPr>
              <a:t>una</a:t>
            </a:r>
            <a:r>
              <a:rPr sz="1600" spc="210" dirty="0">
                <a:solidFill>
                  <a:schemeClr val="tx1"/>
                </a:solidFill>
                <a:latin typeface="Arial MT"/>
                <a:cs typeface="Arial MT"/>
              </a:rPr>
              <a:t> </a:t>
            </a:r>
            <a:r>
              <a:rPr sz="1600" dirty="0">
                <a:solidFill>
                  <a:schemeClr val="tx1"/>
                </a:solidFill>
                <a:latin typeface="Arial MT"/>
                <a:cs typeface="Arial MT"/>
              </a:rPr>
              <a:t>serie</a:t>
            </a:r>
            <a:r>
              <a:rPr sz="1600" spc="214" dirty="0">
                <a:solidFill>
                  <a:schemeClr val="tx1"/>
                </a:solidFill>
                <a:latin typeface="Arial MT"/>
                <a:cs typeface="Arial MT"/>
              </a:rPr>
              <a:t> </a:t>
            </a:r>
            <a:r>
              <a:rPr sz="1600" dirty="0">
                <a:solidFill>
                  <a:schemeClr val="tx1"/>
                </a:solidFill>
                <a:latin typeface="Arial MT"/>
                <a:cs typeface="Arial MT"/>
              </a:rPr>
              <a:t>di</a:t>
            </a:r>
            <a:r>
              <a:rPr sz="1600" spc="217" dirty="0">
                <a:solidFill>
                  <a:schemeClr val="tx1"/>
                </a:solidFill>
                <a:latin typeface="Arial MT"/>
                <a:cs typeface="Arial MT"/>
              </a:rPr>
              <a:t> </a:t>
            </a:r>
            <a:r>
              <a:rPr sz="1600" dirty="0">
                <a:solidFill>
                  <a:schemeClr val="tx1"/>
                </a:solidFill>
                <a:latin typeface="Arial MT"/>
                <a:cs typeface="Arial MT"/>
              </a:rPr>
              <a:t>comportamenti,</a:t>
            </a:r>
            <a:r>
              <a:rPr sz="1600" spc="217" dirty="0">
                <a:solidFill>
                  <a:schemeClr val="tx1"/>
                </a:solidFill>
                <a:latin typeface="Arial MT"/>
                <a:cs typeface="Arial MT"/>
              </a:rPr>
              <a:t> </a:t>
            </a:r>
            <a:r>
              <a:rPr sz="1600" dirty="0">
                <a:solidFill>
                  <a:schemeClr val="tx1"/>
                </a:solidFill>
                <a:latin typeface="Arial MT"/>
                <a:cs typeface="Arial MT"/>
              </a:rPr>
              <a:t>che</a:t>
            </a:r>
            <a:r>
              <a:rPr sz="1600" spc="214" dirty="0">
                <a:solidFill>
                  <a:schemeClr val="tx1"/>
                </a:solidFill>
                <a:latin typeface="Arial MT"/>
                <a:cs typeface="Arial MT"/>
              </a:rPr>
              <a:t> </a:t>
            </a:r>
            <a:r>
              <a:rPr sz="1600" dirty="0">
                <a:solidFill>
                  <a:schemeClr val="tx1"/>
                </a:solidFill>
                <a:latin typeface="Arial MT"/>
                <a:cs typeface="Arial MT"/>
              </a:rPr>
              <a:t>variano</a:t>
            </a:r>
            <a:r>
              <a:rPr sz="1600" spc="214" dirty="0">
                <a:solidFill>
                  <a:schemeClr val="tx1"/>
                </a:solidFill>
                <a:latin typeface="Arial MT"/>
                <a:cs typeface="Arial MT"/>
              </a:rPr>
              <a:t> </a:t>
            </a:r>
            <a:r>
              <a:rPr sz="1600" dirty="0">
                <a:solidFill>
                  <a:schemeClr val="tx1"/>
                </a:solidFill>
                <a:latin typeface="Arial MT"/>
                <a:cs typeface="Arial MT"/>
              </a:rPr>
              <a:t>in</a:t>
            </a:r>
            <a:r>
              <a:rPr sz="1600" spc="217" dirty="0">
                <a:solidFill>
                  <a:schemeClr val="tx1"/>
                </a:solidFill>
                <a:latin typeface="Arial MT"/>
                <a:cs typeface="Arial MT"/>
              </a:rPr>
              <a:t> </a:t>
            </a:r>
            <a:r>
              <a:rPr sz="1600" dirty="0">
                <a:solidFill>
                  <a:schemeClr val="tx1"/>
                </a:solidFill>
                <a:latin typeface="Arial MT"/>
                <a:cs typeface="Arial MT"/>
              </a:rPr>
              <a:t>relazione</a:t>
            </a:r>
            <a:r>
              <a:rPr sz="1600" spc="214" dirty="0">
                <a:solidFill>
                  <a:schemeClr val="tx1"/>
                </a:solidFill>
                <a:latin typeface="Arial MT"/>
                <a:cs typeface="Arial MT"/>
              </a:rPr>
              <a:t> </a:t>
            </a:r>
            <a:r>
              <a:rPr sz="1600" dirty="0">
                <a:solidFill>
                  <a:schemeClr val="tx1"/>
                </a:solidFill>
                <a:latin typeface="Arial MT"/>
                <a:cs typeface="Arial MT"/>
              </a:rPr>
              <a:t>alla</a:t>
            </a:r>
            <a:r>
              <a:rPr sz="1600" spc="210" dirty="0">
                <a:solidFill>
                  <a:schemeClr val="tx1"/>
                </a:solidFill>
                <a:latin typeface="Arial MT"/>
                <a:cs typeface="Arial MT"/>
              </a:rPr>
              <a:t> </a:t>
            </a:r>
            <a:r>
              <a:rPr sz="1600" spc="-8" dirty="0">
                <a:solidFill>
                  <a:schemeClr val="tx1"/>
                </a:solidFill>
                <a:latin typeface="Arial MT"/>
                <a:cs typeface="Arial MT"/>
              </a:rPr>
              <a:t>gravità </a:t>
            </a:r>
            <a:r>
              <a:rPr sz="1600" dirty="0">
                <a:solidFill>
                  <a:schemeClr val="tx1"/>
                </a:solidFill>
                <a:latin typeface="Arial MT"/>
                <a:cs typeface="Arial MT"/>
              </a:rPr>
              <a:t>della</a:t>
            </a:r>
            <a:r>
              <a:rPr sz="1600" spc="23" dirty="0">
                <a:solidFill>
                  <a:schemeClr val="tx1"/>
                </a:solidFill>
                <a:latin typeface="Arial MT"/>
                <a:cs typeface="Arial MT"/>
              </a:rPr>
              <a:t> </a:t>
            </a:r>
            <a:r>
              <a:rPr sz="1600" dirty="0">
                <a:solidFill>
                  <a:schemeClr val="tx1"/>
                </a:solidFill>
                <a:latin typeface="Arial MT"/>
                <a:cs typeface="Arial MT"/>
              </a:rPr>
              <a:t>crisi,</a:t>
            </a:r>
            <a:r>
              <a:rPr sz="1600" spc="23" dirty="0">
                <a:solidFill>
                  <a:schemeClr val="tx1"/>
                </a:solidFill>
                <a:latin typeface="Arial MT"/>
                <a:cs typeface="Arial MT"/>
              </a:rPr>
              <a:t> </a:t>
            </a:r>
            <a:r>
              <a:rPr sz="1600" dirty="0">
                <a:solidFill>
                  <a:schemeClr val="tx1"/>
                </a:solidFill>
                <a:latin typeface="Arial MT"/>
                <a:cs typeface="Arial MT"/>
              </a:rPr>
              <a:t>sicché</a:t>
            </a:r>
            <a:r>
              <a:rPr sz="1600" spc="30" dirty="0">
                <a:solidFill>
                  <a:schemeClr val="tx1"/>
                </a:solidFill>
                <a:latin typeface="Arial MT"/>
                <a:cs typeface="Arial MT"/>
              </a:rPr>
              <a:t> </a:t>
            </a:r>
            <a:r>
              <a:rPr sz="1600" dirty="0">
                <a:solidFill>
                  <a:schemeClr val="tx1"/>
                </a:solidFill>
                <a:latin typeface="Arial MT"/>
                <a:cs typeface="Arial MT"/>
              </a:rPr>
              <a:t>si</a:t>
            </a:r>
            <a:r>
              <a:rPr sz="1600" spc="26" dirty="0">
                <a:solidFill>
                  <a:schemeClr val="tx1"/>
                </a:solidFill>
                <a:latin typeface="Arial MT"/>
                <a:cs typeface="Arial MT"/>
              </a:rPr>
              <a:t> </a:t>
            </a:r>
            <a:r>
              <a:rPr sz="1600" spc="-19" dirty="0">
                <a:solidFill>
                  <a:schemeClr val="tx1"/>
                </a:solidFill>
                <a:latin typeface="Arial MT"/>
                <a:cs typeface="Arial MT"/>
              </a:rPr>
              <a:t>va:</a:t>
            </a:r>
            <a:endParaRPr sz="1600" dirty="0">
              <a:solidFill>
                <a:schemeClr val="tx1"/>
              </a:solidFill>
              <a:latin typeface="Arial MT"/>
              <a:cs typeface="Arial MT"/>
            </a:endParaRPr>
          </a:p>
          <a:p>
            <a:pPr marL="146209" indent="-136684">
              <a:lnSpc>
                <a:spcPct val="100000"/>
              </a:lnSpc>
              <a:spcBef>
                <a:spcPts val="1080"/>
              </a:spcBef>
              <a:buClr>
                <a:srgbClr val="297D53"/>
              </a:buClr>
              <a:buSzPct val="77777"/>
              <a:buChar char="•"/>
              <a:tabLst>
                <a:tab pos="146209" algn="l"/>
              </a:tabLst>
            </a:pPr>
            <a:r>
              <a:rPr sz="1600" dirty="0">
                <a:solidFill>
                  <a:schemeClr val="tx1"/>
                </a:solidFill>
                <a:latin typeface="Arial MT"/>
                <a:cs typeface="Arial MT"/>
              </a:rPr>
              <a:t>dall’obbligo</a:t>
            </a:r>
            <a:r>
              <a:rPr sz="1600" spc="38" dirty="0">
                <a:solidFill>
                  <a:schemeClr val="tx1"/>
                </a:solidFill>
                <a:latin typeface="Arial MT"/>
                <a:cs typeface="Arial MT"/>
              </a:rPr>
              <a:t> </a:t>
            </a:r>
            <a:r>
              <a:rPr sz="1600" dirty="0">
                <a:solidFill>
                  <a:schemeClr val="tx1"/>
                </a:solidFill>
                <a:latin typeface="Arial MT"/>
                <a:cs typeface="Arial MT"/>
              </a:rPr>
              <a:t>di</a:t>
            </a:r>
            <a:r>
              <a:rPr sz="1600" spc="41" dirty="0">
                <a:solidFill>
                  <a:schemeClr val="tx1"/>
                </a:solidFill>
                <a:latin typeface="Arial MT"/>
                <a:cs typeface="Arial MT"/>
              </a:rPr>
              <a:t> </a:t>
            </a:r>
            <a:r>
              <a:rPr sz="1600" dirty="0">
                <a:solidFill>
                  <a:schemeClr val="tx1"/>
                </a:solidFill>
                <a:latin typeface="Arial MT"/>
                <a:cs typeface="Arial MT"/>
              </a:rPr>
              <a:t>adottare</a:t>
            </a:r>
            <a:r>
              <a:rPr sz="1600" spc="38" dirty="0">
                <a:solidFill>
                  <a:schemeClr val="tx1"/>
                </a:solidFill>
                <a:latin typeface="Arial MT"/>
                <a:cs typeface="Arial MT"/>
              </a:rPr>
              <a:t> </a:t>
            </a:r>
            <a:r>
              <a:rPr sz="1600" dirty="0">
                <a:solidFill>
                  <a:schemeClr val="tx1"/>
                </a:solidFill>
                <a:latin typeface="Arial MT"/>
                <a:cs typeface="Arial MT"/>
              </a:rPr>
              <a:t>misure</a:t>
            </a:r>
            <a:r>
              <a:rPr sz="1600" spc="38" dirty="0">
                <a:solidFill>
                  <a:schemeClr val="tx1"/>
                </a:solidFill>
                <a:latin typeface="Arial MT"/>
                <a:cs typeface="Arial MT"/>
              </a:rPr>
              <a:t> </a:t>
            </a:r>
            <a:r>
              <a:rPr sz="1600" dirty="0">
                <a:solidFill>
                  <a:schemeClr val="tx1"/>
                </a:solidFill>
                <a:latin typeface="Arial MT"/>
                <a:cs typeface="Arial MT"/>
              </a:rPr>
              <a:t>idonee</a:t>
            </a:r>
            <a:r>
              <a:rPr sz="1600" spc="41" dirty="0">
                <a:solidFill>
                  <a:schemeClr val="tx1"/>
                </a:solidFill>
                <a:latin typeface="Arial MT"/>
                <a:cs typeface="Arial MT"/>
              </a:rPr>
              <a:t> </a:t>
            </a:r>
            <a:r>
              <a:rPr sz="1600" dirty="0">
                <a:solidFill>
                  <a:schemeClr val="tx1"/>
                </a:solidFill>
                <a:latin typeface="Arial MT"/>
                <a:cs typeface="Arial MT"/>
              </a:rPr>
              <a:t>e</a:t>
            </a:r>
            <a:r>
              <a:rPr sz="1600" spc="38" dirty="0">
                <a:solidFill>
                  <a:schemeClr val="tx1"/>
                </a:solidFill>
                <a:latin typeface="Arial MT"/>
                <a:cs typeface="Arial MT"/>
              </a:rPr>
              <a:t> </a:t>
            </a:r>
            <a:r>
              <a:rPr sz="1600" dirty="0">
                <a:solidFill>
                  <a:srgbClr val="FF0000"/>
                </a:solidFill>
                <a:latin typeface="Arial MT"/>
                <a:cs typeface="Arial MT"/>
              </a:rPr>
              <a:t>istituire</a:t>
            </a:r>
            <a:r>
              <a:rPr sz="1600" spc="38" dirty="0">
                <a:solidFill>
                  <a:srgbClr val="FF0000"/>
                </a:solidFill>
                <a:latin typeface="Arial MT"/>
                <a:cs typeface="Arial MT"/>
              </a:rPr>
              <a:t> </a:t>
            </a:r>
            <a:r>
              <a:rPr sz="1600" dirty="0">
                <a:solidFill>
                  <a:srgbClr val="FF0000"/>
                </a:solidFill>
                <a:latin typeface="Arial MT"/>
                <a:cs typeface="Arial MT"/>
              </a:rPr>
              <a:t>adeguati</a:t>
            </a:r>
            <a:r>
              <a:rPr sz="1600" spc="45" dirty="0">
                <a:solidFill>
                  <a:srgbClr val="FF0000"/>
                </a:solidFill>
                <a:latin typeface="Arial MT"/>
                <a:cs typeface="Arial MT"/>
              </a:rPr>
              <a:t> </a:t>
            </a:r>
            <a:r>
              <a:rPr sz="1600" dirty="0">
                <a:solidFill>
                  <a:srgbClr val="FF0000"/>
                </a:solidFill>
                <a:latin typeface="Arial MT"/>
                <a:cs typeface="Arial MT"/>
              </a:rPr>
              <a:t>assetti</a:t>
            </a:r>
            <a:r>
              <a:rPr sz="1600" spc="38" dirty="0">
                <a:solidFill>
                  <a:srgbClr val="FF0000"/>
                </a:solidFill>
                <a:latin typeface="Arial MT"/>
                <a:cs typeface="Arial MT"/>
              </a:rPr>
              <a:t> </a:t>
            </a:r>
            <a:r>
              <a:rPr sz="1600" dirty="0">
                <a:solidFill>
                  <a:srgbClr val="FF0000"/>
                </a:solidFill>
                <a:latin typeface="Arial MT"/>
                <a:cs typeface="Arial MT"/>
              </a:rPr>
              <a:t>organizzativi</a:t>
            </a:r>
            <a:r>
              <a:rPr sz="1600" spc="38" dirty="0">
                <a:solidFill>
                  <a:srgbClr val="FF0000"/>
                </a:solidFill>
                <a:latin typeface="Arial MT"/>
                <a:cs typeface="Arial MT"/>
              </a:rPr>
              <a:t> </a:t>
            </a:r>
            <a:r>
              <a:rPr sz="1600" dirty="0">
                <a:solidFill>
                  <a:schemeClr val="tx1"/>
                </a:solidFill>
                <a:latin typeface="Arial MT"/>
                <a:cs typeface="Arial MT"/>
              </a:rPr>
              <a:t>(art.</a:t>
            </a:r>
            <a:r>
              <a:rPr sz="1600" spc="30" dirty="0">
                <a:solidFill>
                  <a:schemeClr val="tx1"/>
                </a:solidFill>
                <a:latin typeface="Arial MT"/>
                <a:cs typeface="Arial MT"/>
              </a:rPr>
              <a:t> </a:t>
            </a:r>
            <a:r>
              <a:rPr sz="1600" dirty="0">
                <a:solidFill>
                  <a:schemeClr val="tx1"/>
                </a:solidFill>
                <a:latin typeface="Arial MT"/>
                <a:cs typeface="Arial MT"/>
              </a:rPr>
              <a:t>3</a:t>
            </a:r>
            <a:r>
              <a:rPr sz="1600" spc="30" dirty="0">
                <a:solidFill>
                  <a:schemeClr val="tx1"/>
                </a:solidFill>
                <a:latin typeface="Arial MT"/>
                <a:cs typeface="Arial MT"/>
              </a:rPr>
              <a:t> </a:t>
            </a:r>
            <a:r>
              <a:rPr sz="1600" dirty="0">
                <a:solidFill>
                  <a:schemeClr val="tx1"/>
                </a:solidFill>
                <a:latin typeface="Arial MT"/>
                <a:cs typeface="Arial MT"/>
              </a:rPr>
              <a:t>CCII)</a:t>
            </a:r>
            <a:r>
              <a:rPr sz="1600" spc="30" dirty="0">
                <a:solidFill>
                  <a:schemeClr val="tx1"/>
                </a:solidFill>
                <a:latin typeface="Arial MT"/>
                <a:cs typeface="Arial MT"/>
              </a:rPr>
              <a:t> </a:t>
            </a:r>
            <a:r>
              <a:rPr sz="1600" spc="-38" dirty="0">
                <a:solidFill>
                  <a:schemeClr val="tx1"/>
                </a:solidFill>
                <a:latin typeface="Arial MT"/>
                <a:cs typeface="Arial MT"/>
              </a:rPr>
              <a:t>…</a:t>
            </a:r>
            <a:endParaRPr sz="1600" dirty="0">
              <a:solidFill>
                <a:schemeClr val="tx1"/>
              </a:solidFill>
              <a:latin typeface="Arial MT"/>
              <a:cs typeface="Arial MT"/>
            </a:endParaRPr>
          </a:p>
          <a:p>
            <a:pPr marL="146209" indent="-136684">
              <a:lnSpc>
                <a:spcPct val="100000"/>
              </a:lnSpc>
              <a:spcBef>
                <a:spcPts val="1151"/>
              </a:spcBef>
              <a:buClr>
                <a:srgbClr val="297D53"/>
              </a:buClr>
              <a:buSzPct val="77777"/>
              <a:buChar char="•"/>
              <a:tabLst>
                <a:tab pos="146209" algn="l"/>
              </a:tabLst>
            </a:pPr>
            <a:r>
              <a:rPr sz="1600" dirty="0">
                <a:solidFill>
                  <a:schemeClr val="tx1"/>
                </a:solidFill>
                <a:latin typeface="Arial MT"/>
                <a:cs typeface="Arial MT"/>
              </a:rPr>
              <a:t>agli</a:t>
            </a:r>
            <a:r>
              <a:rPr sz="1600" spc="26" dirty="0">
                <a:solidFill>
                  <a:schemeClr val="tx1"/>
                </a:solidFill>
                <a:latin typeface="Arial MT"/>
                <a:cs typeface="Arial MT"/>
              </a:rPr>
              <a:t> </a:t>
            </a:r>
            <a:r>
              <a:rPr sz="1600" dirty="0">
                <a:solidFill>
                  <a:schemeClr val="tx1"/>
                </a:solidFill>
                <a:latin typeface="Arial MT"/>
                <a:cs typeface="Arial MT"/>
              </a:rPr>
              <a:t>obblighi</a:t>
            </a:r>
            <a:r>
              <a:rPr sz="1600" spc="30" dirty="0">
                <a:solidFill>
                  <a:schemeClr val="tx1"/>
                </a:solidFill>
                <a:latin typeface="Arial MT"/>
                <a:cs typeface="Arial MT"/>
              </a:rPr>
              <a:t> </a:t>
            </a:r>
            <a:r>
              <a:rPr sz="1600" dirty="0">
                <a:solidFill>
                  <a:schemeClr val="tx1"/>
                </a:solidFill>
                <a:latin typeface="Arial MT"/>
                <a:cs typeface="Arial MT"/>
              </a:rPr>
              <a:t>di</a:t>
            </a:r>
            <a:r>
              <a:rPr sz="1600" spc="34" dirty="0">
                <a:solidFill>
                  <a:schemeClr val="tx1"/>
                </a:solidFill>
                <a:latin typeface="Arial MT"/>
                <a:cs typeface="Arial MT"/>
              </a:rPr>
              <a:t> </a:t>
            </a:r>
            <a:r>
              <a:rPr sz="1600" dirty="0">
                <a:solidFill>
                  <a:srgbClr val="FF0000"/>
                </a:solidFill>
                <a:latin typeface="Arial MT"/>
                <a:cs typeface="Arial MT"/>
              </a:rPr>
              <a:t>segnalazione</a:t>
            </a:r>
            <a:r>
              <a:rPr sz="1600" spc="34" dirty="0">
                <a:solidFill>
                  <a:schemeClr val="tx1"/>
                </a:solidFill>
                <a:latin typeface="Arial MT"/>
                <a:cs typeface="Arial MT"/>
              </a:rPr>
              <a:t> </a:t>
            </a:r>
            <a:r>
              <a:rPr sz="1600" dirty="0">
                <a:solidFill>
                  <a:schemeClr val="tx1"/>
                </a:solidFill>
                <a:latin typeface="Arial MT"/>
                <a:cs typeface="Arial MT"/>
              </a:rPr>
              <a:t>(artt.</a:t>
            </a:r>
            <a:r>
              <a:rPr sz="1600" spc="26" dirty="0">
                <a:solidFill>
                  <a:schemeClr val="tx1"/>
                </a:solidFill>
                <a:latin typeface="Arial MT"/>
                <a:cs typeface="Arial MT"/>
              </a:rPr>
              <a:t> </a:t>
            </a:r>
            <a:r>
              <a:rPr sz="1600" dirty="0">
                <a:solidFill>
                  <a:schemeClr val="tx1"/>
                </a:solidFill>
                <a:latin typeface="Arial MT"/>
                <a:cs typeface="Arial MT"/>
              </a:rPr>
              <a:t>25</a:t>
            </a:r>
            <a:r>
              <a:rPr sz="1600" spc="23" dirty="0">
                <a:solidFill>
                  <a:schemeClr val="tx1"/>
                </a:solidFill>
                <a:latin typeface="Arial MT"/>
                <a:cs typeface="Arial MT"/>
              </a:rPr>
              <a:t> </a:t>
            </a:r>
            <a:r>
              <a:rPr sz="1600" i="1" dirty="0">
                <a:solidFill>
                  <a:schemeClr val="tx1"/>
                </a:solidFill>
                <a:latin typeface="Arial"/>
                <a:cs typeface="Arial"/>
              </a:rPr>
              <a:t>octies</a:t>
            </a:r>
            <a:r>
              <a:rPr sz="1600" dirty="0">
                <a:solidFill>
                  <a:schemeClr val="tx1"/>
                </a:solidFill>
                <a:latin typeface="Arial MT"/>
                <a:cs typeface="Arial MT"/>
              </a:rPr>
              <a:t>,</a:t>
            </a:r>
            <a:r>
              <a:rPr sz="1600" spc="23" dirty="0">
                <a:solidFill>
                  <a:schemeClr val="tx1"/>
                </a:solidFill>
                <a:latin typeface="Arial MT"/>
                <a:cs typeface="Arial MT"/>
              </a:rPr>
              <a:t> </a:t>
            </a:r>
            <a:r>
              <a:rPr sz="1600" dirty="0">
                <a:solidFill>
                  <a:schemeClr val="tx1"/>
                </a:solidFill>
                <a:latin typeface="Arial MT"/>
                <a:cs typeface="Arial MT"/>
              </a:rPr>
              <a:t>25</a:t>
            </a:r>
            <a:r>
              <a:rPr sz="1600" spc="23" dirty="0">
                <a:solidFill>
                  <a:schemeClr val="tx1"/>
                </a:solidFill>
                <a:latin typeface="Arial MT"/>
                <a:cs typeface="Arial MT"/>
              </a:rPr>
              <a:t> </a:t>
            </a:r>
            <a:r>
              <a:rPr sz="1600" i="1" dirty="0">
                <a:solidFill>
                  <a:schemeClr val="tx1"/>
                </a:solidFill>
                <a:latin typeface="Arial"/>
                <a:cs typeface="Arial"/>
              </a:rPr>
              <a:t>novies</a:t>
            </a:r>
            <a:r>
              <a:rPr sz="1600" i="1" spc="23" dirty="0">
                <a:solidFill>
                  <a:schemeClr val="tx1"/>
                </a:solidFill>
                <a:latin typeface="Arial"/>
                <a:cs typeface="Arial"/>
              </a:rPr>
              <a:t> </a:t>
            </a:r>
            <a:r>
              <a:rPr sz="1600" dirty="0">
                <a:solidFill>
                  <a:schemeClr val="tx1"/>
                </a:solidFill>
                <a:latin typeface="Arial MT"/>
                <a:cs typeface="Arial MT"/>
              </a:rPr>
              <a:t>e</a:t>
            </a:r>
            <a:r>
              <a:rPr sz="1600" spc="23" dirty="0">
                <a:solidFill>
                  <a:schemeClr val="tx1"/>
                </a:solidFill>
                <a:latin typeface="Arial MT"/>
                <a:cs typeface="Arial MT"/>
              </a:rPr>
              <a:t> </a:t>
            </a:r>
            <a:r>
              <a:rPr sz="1600" dirty="0">
                <a:solidFill>
                  <a:schemeClr val="tx1"/>
                </a:solidFill>
                <a:latin typeface="Arial MT"/>
                <a:cs typeface="Arial MT"/>
              </a:rPr>
              <a:t>25</a:t>
            </a:r>
            <a:r>
              <a:rPr sz="1600" spc="23" dirty="0">
                <a:solidFill>
                  <a:schemeClr val="tx1"/>
                </a:solidFill>
                <a:latin typeface="Arial MT"/>
                <a:cs typeface="Arial MT"/>
              </a:rPr>
              <a:t> </a:t>
            </a:r>
            <a:r>
              <a:rPr sz="1600" i="1" spc="-8" dirty="0">
                <a:solidFill>
                  <a:schemeClr val="tx1"/>
                </a:solidFill>
                <a:latin typeface="Arial"/>
                <a:cs typeface="Arial"/>
              </a:rPr>
              <a:t>decies</a:t>
            </a:r>
            <a:r>
              <a:rPr sz="1600" spc="-8" dirty="0">
                <a:solidFill>
                  <a:schemeClr val="tx1"/>
                </a:solidFill>
                <a:latin typeface="Arial MT"/>
                <a:cs typeface="Arial MT"/>
              </a:rPr>
              <a:t>)…</a:t>
            </a:r>
            <a:endParaRPr sz="1600" dirty="0">
              <a:solidFill>
                <a:schemeClr val="tx1"/>
              </a:solidFill>
              <a:latin typeface="Arial MT"/>
              <a:cs typeface="Arial MT"/>
            </a:endParaRPr>
          </a:p>
          <a:p>
            <a:pPr marL="146209" indent="-136684">
              <a:lnSpc>
                <a:spcPct val="100000"/>
              </a:lnSpc>
              <a:spcBef>
                <a:spcPts val="1080"/>
              </a:spcBef>
              <a:buClr>
                <a:srgbClr val="297D53"/>
              </a:buClr>
              <a:buSzPct val="77777"/>
              <a:buChar char="•"/>
              <a:tabLst>
                <a:tab pos="146209" algn="l"/>
              </a:tabLst>
            </a:pPr>
            <a:r>
              <a:rPr sz="1600" dirty="0">
                <a:solidFill>
                  <a:schemeClr val="tx1"/>
                </a:solidFill>
                <a:latin typeface="Arial MT"/>
                <a:cs typeface="Arial MT"/>
              </a:rPr>
              <a:t>agli</a:t>
            </a:r>
            <a:r>
              <a:rPr sz="1600" spc="34" dirty="0">
                <a:solidFill>
                  <a:schemeClr val="tx1"/>
                </a:solidFill>
                <a:latin typeface="Arial MT"/>
                <a:cs typeface="Arial MT"/>
              </a:rPr>
              <a:t> </a:t>
            </a:r>
            <a:r>
              <a:rPr sz="1600" dirty="0">
                <a:solidFill>
                  <a:schemeClr val="tx1"/>
                </a:solidFill>
                <a:latin typeface="Arial MT"/>
                <a:cs typeface="Arial MT"/>
              </a:rPr>
              <a:t>obblighi</a:t>
            </a:r>
            <a:r>
              <a:rPr sz="1600" spc="38" dirty="0">
                <a:solidFill>
                  <a:schemeClr val="tx1"/>
                </a:solidFill>
                <a:latin typeface="Arial MT"/>
                <a:cs typeface="Arial MT"/>
              </a:rPr>
              <a:t> </a:t>
            </a:r>
            <a:r>
              <a:rPr sz="1600" dirty="0">
                <a:solidFill>
                  <a:schemeClr val="tx1"/>
                </a:solidFill>
                <a:latin typeface="Arial MT"/>
                <a:cs typeface="Arial MT"/>
              </a:rPr>
              <a:t>legati</a:t>
            </a:r>
            <a:r>
              <a:rPr sz="1600" spc="41" dirty="0">
                <a:solidFill>
                  <a:schemeClr val="tx1"/>
                </a:solidFill>
                <a:latin typeface="Arial MT"/>
                <a:cs typeface="Arial MT"/>
              </a:rPr>
              <a:t> </a:t>
            </a:r>
            <a:r>
              <a:rPr sz="1600" dirty="0">
                <a:solidFill>
                  <a:schemeClr val="tx1"/>
                </a:solidFill>
                <a:latin typeface="Arial MT"/>
                <a:cs typeface="Arial MT"/>
              </a:rPr>
              <a:t>all’avvenuta</a:t>
            </a:r>
            <a:r>
              <a:rPr sz="1600" spc="38" dirty="0">
                <a:solidFill>
                  <a:schemeClr val="tx1"/>
                </a:solidFill>
                <a:latin typeface="Arial MT"/>
                <a:cs typeface="Arial MT"/>
              </a:rPr>
              <a:t> </a:t>
            </a:r>
            <a:r>
              <a:rPr sz="1600" b="1" dirty="0">
                <a:solidFill>
                  <a:schemeClr val="tx1"/>
                </a:solidFill>
                <a:latin typeface="Arial"/>
                <a:cs typeface="Arial"/>
              </a:rPr>
              <a:t>perdita</a:t>
            </a:r>
            <a:r>
              <a:rPr sz="1600" b="1" spc="41" dirty="0">
                <a:solidFill>
                  <a:schemeClr val="tx1"/>
                </a:solidFill>
                <a:latin typeface="Arial"/>
                <a:cs typeface="Arial"/>
              </a:rPr>
              <a:t> </a:t>
            </a:r>
            <a:r>
              <a:rPr sz="1600" b="1" dirty="0">
                <a:solidFill>
                  <a:schemeClr val="tx1"/>
                </a:solidFill>
                <a:latin typeface="Arial"/>
                <a:cs typeface="Arial"/>
              </a:rPr>
              <a:t>del</a:t>
            </a:r>
            <a:r>
              <a:rPr sz="1600" b="1" spc="41" dirty="0">
                <a:solidFill>
                  <a:schemeClr val="tx1"/>
                </a:solidFill>
                <a:latin typeface="Arial"/>
                <a:cs typeface="Arial"/>
              </a:rPr>
              <a:t> </a:t>
            </a:r>
            <a:r>
              <a:rPr sz="1600" b="1" dirty="0">
                <a:solidFill>
                  <a:schemeClr val="tx1"/>
                </a:solidFill>
                <a:latin typeface="Arial"/>
                <a:cs typeface="Arial"/>
              </a:rPr>
              <a:t>capitale</a:t>
            </a:r>
            <a:r>
              <a:rPr sz="1600" b="1" spc="38" dirty="0">
                <a:solidFill>
                  <a:schemeClr val="tx1"/>
                </a:solidFill>
                <a:latin typeface="Arial"/>
                <a:cs typeface="Arial"/>
              </a:rPr>
              <a:t> </a:t>
            </a:r>
            <a:r>
              <a:rPr sz="1600" dirty="0">
                <a:solidFill>
                  <a:schemeClr val="tx1"/>
                </a:solidFill>
                <a:latin typeface="Arial MT"/>
                <a:cs typeface="Arial MT"/>
              </a:rPr>
              <a:t>(artt.</a:t>
            </a:r>
            <a:r>
              <a:rPr sz="1600" spc="30" dirty="0">
                <a:solidFill>
                  <a:schemeClr val="tx1"/>
                </a:solidFill>
                <a:latin typeface="Arial MT"/>
                <a:cs typeface="Arial MT"/>
              </a:rPr>
              <a:t> </a:t>
            </a:r>
            <a:r>
              <a:rPr sz="1600" dirty="0">
                <a:solidFill>
                  <a:schemeClr val="tx1"/>
                </a:solidFill>
                <a:latin typeface="Arial MT"/>
                <a:cs typeface="Arial MT"/>
              </a:rPr>
              <a:t>2447,</a:t>
            </a:r>
            <a:r>
              <a:rPr sz="1600" spc="30" dirty="0">
                <a:solidFill>
                  <a:schemeClr val="tx1"/>
                </a:solidFill>
                <a:latin typeface="Arial MT"/>
                <a:cs typeface="Arial MT"/>
              </a:rPr>
              <a:t> </a:t>
            </a:r>
            <a:r>
              <a:rPr sz="1600" dirty="0">
                <a:solidFill>
                  <a:schemeClr val="tx1"/>
                </a:solidFill>
                <a:latin typeface="Arial MT"/>
                <a:cs typeface="Arial MT"/>
              </a:rPr>
              <a:t>2482</a:t>
            </a:r>
            <a:r>
              <a:rPr sz="1600" spc="34" dirty="0">
                <a:solidFill>
                  <a:schemeClr val="tx1"/>
                </a:solidFill>
                <a:latin typeface="Arial MT"/>
                <a:cs typeface="Arial MT"/>
              </a:rPr>
              <a:t> </a:t>
            </a:r>
            <a:r>
              <a:rPr sz="1600" i="1" dirty="0">
                <a:solidFill>
                  <a:schemeClr val="tx1"/>
                </a:solidFill>
                <a:latin typeface="Arial"/>
                <a:cs typeface="Arial"/>
              </a:rPr>
              <a:t>ter</a:t>
            </a:r>
            <a:r>
              <a:rPr sz="1600" dirty="0">
                <a:solidFill>
                  <a:schemeClr val="tx1"/>
                </a:solidFill>
                <a:latin typeface="Arial MT"/>
                <a:cs typeface="Arial MT"/>
              </a:rPr>
              <a:t>,</a:t>
            </a:r>
            <a:r>
              <a:rPr sz="1600" spc="30" dirty="0">
                <a:solidFill>
                  <a:schemeClr val="tx1"/>
                </a:solidFill>
                <a:latin typeface="Arial MT"/>
                <a:cs typeface="Arial MT"/>
              </a:rPr>
              <a:t> </a:t>
            </a:r>
            <a:r>
              <a:rPr sz="1600" dirty="0">
                <a:solidFill>
                  <a:schemeClr val="tx1"/>
                </a:solidFill>
                <a:latin typeface="Arial MT"/>
                <a:cs typeface="Arial MT"/>
              </a:rPr>
              <a:t>2485-2486</a:t>
            </a:r>
            <a:r>
              <a:rPr sz="1600" spc="30" dirty="0">
                <a:solidFill>
                  <a:schemeClr val="tx1"/>
                </a:solidFill>
                <a:latin typeface="Arial MT"/>
                <a:cs typeface="Arial MT"/>
              </a:rPr>
              <a:t> </a:t>
            </a:r>
            <a:r>
              <a:rPr sz="1600" spc="-8" dirty="0">
                <a:solidFill>
                  <a:schemeClr val="tx1"/>
                </a:solidFill>
                <a:latin typeface="Arial MT"/>
                <a:cs typeface="Arial MT"/>
              </a:rPr>
              <a:t>c.c.)</a:t>
            </a:r>
            <a:endParaRPr sz="1600" dirty="0">
              <a:solidFill>
                <a:schemeClr val="tx1"/>
              </a:solidFill>
              <a:latin typeface="Arial MT"/>
              <a:cs typeface="Arial MT"/>
            </a:endParaRPr>
          </a:p>
          <a:p>
            <a:pPr marL="9525" marR="4286" algn="just">
              <a:lnSpc>
                <a:spcPts val="1492"/>
              </a:lnSpc>
              <a:spcBef>
                <a:spcPts val="1309"/>
              </a:spcBef>
            </a:pPr>
            <a:r>
              <a:rPr sz="1600" dirty="0">
                <a:solidFill>
                  <a:schemeClr val="tx1"/>
                </a:solidFill>
                <a:latin typeface="Arial MT"/>
                <a:cs typeface="Arial MT"/>
              </a:rPr>
              <a:t>In</a:t>
            </a:r>
            <a:r>
              <a:rPr sz="1600" spc="248" dirty="0">
                <a:solidFill>
                  <a:schemeClr val="tx1"/>
                </a:solidFill>
                <a:latin typeface="Arial MT"/>
                <a:cs typeface="Arial MT"/>
              </a:rPr>
              <a:t> </a:t>
            </a:r>
            <a:r>
              <a:rPr sz="1600" dirty="0">
                <a:solidFill>
                  <a:schemeClr val="tx1"/>
                </a:solidFill>
                <a:latin typeface="Arial MT"/>
                <a:cs typeface="Arial MT"/>
              </a:rPr>
              <a:t>questo</a:t>
            </a:r>
            <a:r>
              <a:rPr sz="1600" spc="259" dirty="0">
                <a:solidFill>
                  <a:schemeClr val="tx1"/>
                </a:solidFill>
                <a:latin typeface="Arial MT"/>
                <a:cs typeface="Arial MT"/>
              </a:rPr>
              <a:t> </a:t>
            </a:r>
            <a:r>
              <a:rPr sz="1600" dirty="0">
                <a:solidFill>
                  <a:schemeClr val="tx1"/>
                </a:solidFill>
                <a:latin typeface="Arial MT"/>
                <a:cs typeface="Arial MT"/>
              </a:rPr>
              <a:t>contesto</a:t>
            </a:r>
            <a:r>
              <a:rPr sz="1600" spc="259" dirty="0">
                <a:solidFill>
                  <a:schemeClr val="tx1"/>
                </a:solidFill>
                <a:latin typeface="Arial MT"/>
                <a:cs typeface="Arial MT"/>
              </a:rPr>
              <a:t> </a:t>
            </a:r>
            <a:r>
              <a:rPr sz="1600" dirty="0">
                <a:solidFill>
                  <a:schemeClr val="tx1"/>
                </a:solidFill>
                <a:latin typeface="Arial MT"/>
                <a:cs typeface="Arial MT"/>
              </a:rPr>
              <a:t>si</a:t>
            </a:r>
            <a:r>
              <a:rPr sz="1600" spc="263" dirty="0">
                <a:solidFill>
                  <a:schemeClr val="tx1"/>
                </a:solidFill>
                <a:latin typeface="Arial MT"/>
                <a:cs typeface="Arial MT"/>
              </a:rPr>
              <a:t> </a:t>
            </a:r>
            <a:r>
              <a:rPr sz="1600" dirty="0">
                <a:solidFill>
                  <a:schemeClr val="tx1"/>
                </a:solidFill>
                <a:latin typeface="Arial MT"/>
                <a:cs typeface="Arial MT"/>
              </a:rPr>
              <a:t>situa</a:t>
            </a:r>
            <a:r>
              <a:rPr sz="1600" spc="259" dirty="0">
                <a:solidFill>
                  <a:schemeClr val="tx1"/>
                </a:solidFill>
                <a:latin typeface="Arial MT"/>
                <a:cs typeface="Arial MT"/>
              </a:rPr>
              <a:t> </a:t>
            </a:r>
            <a:r>
              <a:rPr sz="1600" dirty="0">
                <a:solidFill>
                  <a:schemeClr val="tx1"/>
                </a:solidFill>
                <a:latin typeface="Arial MT"/>
                <a:cs typeface="Arial MT"/>
              </a:rPr>
              <a:t>la</a:t>
            </a:r>
            <a:r>
              <a:rPr sz="1600" spc="259" dirty="0">
                <a:solidFill>
                  <a:schemeClr val="tx1"/>
                </a:solidFill>
                <a:latin typeface="Arial MT"/>
                <a:cs typeface="Arial MT"/>
              </a:rPr>
              <a:t> </a:t>
            </a:r>
            <a:r>
              <a:rPr sz="1600" dirty="0">
                <a:solidFill>
                  <a:schemeClr val="tx1"/>
                </a:solidFill>
                <a:latin typeface="Arial MT"/>
                <a:cs typeface="Arial MT"/>
              </a:rPr>
              <a:t>disciplina</a:t>
            </a:r>
            <a:r>
              <a:rPr sz="1600" spc="259" dirty="0">
                <a:solidFill>
                  <a:schemeClr val="tx1"/>
                </a:solidFill>
                <a:latin typeface="Arial MT"/>
                <a:cs typeface="Arial MT"/>
              </a:rPr>
              <a:t> </a:t>
            </a:r>
            <a:r>
              <a:rPr sz="1600" dirty="0">
                <a:solidFill>
                  <a:schemeClr val="tx1"/>
                </a:solidFill>
                <a:latin typeface="Arial MT"/>
                <a:cs typeface="Arial MT"/>
              </a:rPr>
              <a:t>della</a:t>
            </a:r>
            <a:r>
              <a:rPr sz="1600" spc="255" dirty="0">
                <a:solidFill>
                  <a:schemeClr val="tx1"/>
                </a:solidFill>
                <a:latin typeface="Arial MT"/>
                <a:cs typeface="Arial MT"/>
              </a:rPr>
              <a:t> </a:t>
            </a:r>
            <a:r>
              <a:rPr sz="1600" b="1" dirty="0">
                <a:solidFill>
                  <a:schemeClr val="tx1"/>
                </a:solidFill>
                <a:latin typeface="Arial"/>
                <a:cs typeface="Arial"/>
              </a:rPr>
              <a:t>composizione</a:t>
            </a:r>
            <a:r>
              <a:rPr sz="1600" b="1" spc="255" dirty="0">
                <a:solidFill>
                  <a:schemeClr val="tx1"/>
                </a:solidFill>
                <a:latin typeface="Arial"/>
                <a:cs typeface="Arial"/>
              </a:rPr>
              <a:t> </a:t>
            </a:r>
            <a:r>
              <a:rPr sz="1600" b="1" dirty="0">
                <a:solidFill>
                  <a:schemeClr val="tx1"/>
                </a:solidFill>
                <a:latin typeface="Arial"/>
                <a:cs typeface="Arial"/>
              </a:rPr>
              <a:t>negoziata</a:t>
            </a:r>
            <a:r>
              <a:rPr sz="1600" b="1" spc="259" dirty="0">
                <a:solidFill>
                  <a:schemeClr val="tx1"/>
                </a:solidFill>
                <a:latin typeface="Arial"/>
                <a:cs typeface="Arial"/>
              </a:rPr>
              <a:t> </a:t>
            </a:r>
            <a:r>
              <a:rPr sz="1600" b="1" dirty="0">
                <a:solidFill>
                  <a:schemeClr val="tx1"/>
                </a:solidFill>
                <a:latin typeface="Arial"/>
                <a:cs typeface="Arial"/>
              </a:rPr>
              <a:t>per</a:t>
            </a:r>
            <a:r>
              <a:rPr sz="1600" b="1" spc="263" dirty="0">
                <a:solidFill>
                  <a:schemeClr val="tx1"/>
                </a:solidFill>
                <a:latin typeface="Arial"/>
                <a:cs typeface="Arial"/>
              </a:rPr>
              <a:t> </a:t>
            </a:r>
            <a:r>
              <a:rPr sz="1600" b="1" dirty="0">
                <a:solidFill>
                  <a:schemeClr val="tx1"/>
                </a:solidFill>
                <a:latin typeface="Arial"/>
                <a:cs typeface="Arial"/>
              </a:rPr>
              <a:t>la</a:t>
            </a:r>
            <a:r>
              <a:rPr sz="1600" b="1" spc="259" dirty="0">
                <a:solidFill>
                  <a:schemeClr val="tx1"/>
                </a:solidFill>
                <a:latin typeface="Arial"/>
                <a:cs typeface="Arial"/>
              </a:rPr>
              <a:t> </a:t>
            </a:r>
            <a:r>
              <a:rPr sz="1600" b="1" spc="-8" dirty="0">
                <a:solidFill>
                  <a:schemeClr val="tx1"/>
                </a:solidFill>
                <a:latin typeface="Arial"/>
                <a:cs typeface="Arial"/>
              </a:rPr>
              <a:t>soluzione </a:t>
            </a:r>
            <a:r>
              <a:rPr sz="1600" b="1" dirty="0">
                <a:solidFill>
                  <a:schemeClr val="tx1"/>
                </a:solidFill>
                <a:latin typeface="Arial"/>
                <a:cs typeface="Arial"/>
              </a:rPr>
              <a:t>della</a:t>
            </a:r>
            <a:r>
              <a:rPr sz="1600" b="1" spc="23" dirty="0">
                <a:solidFill>
                  <a:schemeClr val="tx1"/>
                </a:solidFill>
                <a:latin typeface="Arial"/>
                <a:cs typeface="Arial"/>
              </a:rPr>
              <a:t> </a:t>
            </a:r>
            <a:r>
              <a:rPr sz="1600" b="1" dirty="0">
                <a:solidFill>
                  <a:schemeClr val="tx1"/>
                </a:solidFill>
                <a:latin typeface="Arial"/>
                <a:cs typeface="Arial"/>
              </a:rPr>
              <a:t>crisi</a:t>
            </a:r>
            <a:r>
              <a:rPr sz="1600" b="1" spc="30" dirty="0">
                <a:solidFill>
                  <a:schemeClr val="tx1"/>
                </a:solidFill>
                <a:latin typeface="Arial"/>
                <a:cs typeface="Arial"/>
              </a:rPr>
              <a:t> </a:t>
            </a:r>
            <a:r>
              <a:rPr sz="1600" b="1" dirty="0">
                <a:solidFill>
                  <a:schemeClr val="tx1"/>
                </a:solidFill>
                <a:latin typeface="Arial"/>
                <a:cs typeface="Arial"/>
              </a:rPr>
              <a:t>d'impresa</a:t>
            </a:r>
            <a:r>
              <a:rPr sz="1600" b="1" spc="34" dirty="0">
                <a:solidFill>
                  <a:schemeClr val="tx1"/>
                </a:solidFill>
                <a:latin typeface="Arial"/>
                <a:cs typeface="Arial"/>
              </a:rPr>
              <a:t> </a:t>
            </a:r>
            <a:r>
              <a:rPr sz="1600" dirty="0">
                <a:solidFill>
                  <a:schemeClr val="tx1"/>
                </a:solidFill>
                <a:latin typeface="Arial MT"/>
                <a:cs typeface="Arial MT"/>
              </a:rPr>
              <a:t>(artt.</a:t>
            </a:r>
            <a:r>
              <a:rPr sz="1600" spc="26" dirty="0">
                <a:solidFill>
                  <a:schemeClr val="tx1"/>
                </a:solidFill>
                <a:latin typeface="Arial MT"/>
                <a:cs typeface="Arial MT"/>
              </a:rPr>
              <a:t> </a:t>
            </a:r>
            <a:r>
              <a:rPr sz="1600" dirty="0">
                <a:solidFill>
                  <a:schemeClr val="tx1"/>
                </a:solidFill>
                <a:latin typeface="Arial MT"/>
                <a:cs typeface="Arial MT"/>
              </a:rPr>
              <a:t>12</a:t>
            </a:r>
            <a:r>
              <a:rPr sz="1600" spc="23" dirty="0">
                <a:solidFill>
                  <a:schemeClr val="tx1"/>
                </a:solidFill>
                <a:latin typeface="Arial MT"/>
                <a:cs typeface="Arial MT"/>
              </a:rPr>
              <a:t> </a:t>
            </a:r>
            <a:r>
              <a:rPr sz="1600" dirty="0">
                <a:solidFill>
                  <a:schemeClr val="tx1"/>
                </a:solidFill>
                <a:latin typeface="Arial MT"/>
                <a:cs typeface="Arial MT"/>
              </a:rPr>
              <a:t>e</a:t>
            </a:r>
            <a:r>
              <a:rPr sz="1600" spc="23" dirty="0">
                <a:solidFill>
                  <a:schemeClr val="tx1"/>
                </a:solidFill>
                <a:latin typeface="Arial MT"/>
                <a:cs typeface="Arial MT"/>
              </a:rPr>
              <a:t> </a:t>
            </a:r>
            <a:r>
              <a:rPr sz="1600" dirty="0">
                <a:solidFill>
                  <a:schemeClr val="tx1"/>
                </a:solidFill>
                <a:latin typeface="Arial MT"/>
                <a:cs typeface="Arial MT"/>
              </a:rPr>
              <a:t>ss.</a:t>
            </a:r>
            <a:r>
              <a:rPr sz="1600" spc="30" dirty="0">
                <a:solidFill>
                  <a:schemeClr val="tx1"/>
                </a:solidFill>
                <a:latin typeface="Arial MT"/>
                <a:cs typeface="Arial MT"/>
              </a:rPr>
              <a:t> </a:t>
            </a:r>
            <a:r>
              <a:rPr sz="1600" spc="-8" dirty="0">
                <a:solidFill>
                  <a:schemeClr val="tx1"/>
                </a:solidFill>
                <a:latin typeface="Arial MT"/>
                <a:cs typeface="Arial MT"/>
              </a:rPr>
              <a:t>CCII).</a:t>
            </a:r>
            <a:endParaRPr sz="1600" dirty="0">
              <a:solidFill>
                <a:schemeClr val="tx1"/>
              </a:solidFill>
              <a:latin typeface="Arial MT"/>
              <a:cs typeface="Arial MT"/>
            </a:endParaRPr>
          </a:p>
          <a:p>
            <a:pPr marL="9525" marR="3810" algn="just">
              <a:lnSpc>
                <a:spcPct val="94400"/>
              </a:lnSpc>
              <a:spcBef>
                <a:spcPts val="1234"/>
              </a:spcBef>
            </a:pPr>
            <a:r>
              <a:rPr sz="1600" dirty="0">
                <a:solidFill>
                  <a:schemeClr val="tx1"/>
                </a:solidFill>
                <a:latin typeface="Arial MT"/>
                <a:cs typeface="Arial MT"/>
              </a:rPr>
              <a:t>Ovviamente,</a:t>
            </a:r>
            <a:r>
              <a:rPr sz="1600" spc="251" dirty="0">
                <a:solidFill>
                  <a:schemeClr val="tx1"/>
                </a:solidFill>
                <a:latin typeface="Arial MT"/>
                <a:cs typeface="Arial MT"/>
              </a:rPr>
              <a:t> </a:t>
            </a:r>
            <a:r>
              <a:rPr sz="1600" dirty="0">
                <a:solidFill>
                  <a:schemeClr val="tx1"/>
                </a:solidFill>
                <a:latin typeface="Arial MT"/>
                <a:cs typeface="Arial MT"/>
              </a:rPr>
              <a:t>in</a:t>
            </a:r>
            <a:r>
              <a:rPr sz="1600" spc="255" dirty="0">
                <a:solidFill>
                  <a:schemeClr val="tx1"/>
                </a:solidFill>
                <a:latin typeface="Arial MT"/>
                <a:cs typeface="Arial MT"/>
              </a:rPr>
              <a:t> </a:t>
            </a:r>
            <a:r>
              <a:rPr sz="1600" dirty="0">
                <a:solidFill>
                  <a:schemeClr val="tx1"/>
                </a:solidFill>
                <a:latin typeface="Arial MT"/>
                <a:cs typeface="Arial MT"/>
              </a:rPr>
              <a:t>un</a:t>
            </a:r>
            <a:r>
              <a:rPr sz="1600" spc="255" dirty="0">
                <a:solidFill>
                  <a:schemeClr val="tx1"/>
                </a:solidFill>
                <a:latin typeface="Arial MT"/>
                <a:cs typeface="Arial MT"/>
              </a:rPr>
              <a:t> </a:t>
            </a:r>
            <a:r>
              <a:rPr sz="1600" dirty="0">
                <a:solidFill>
                  <a:schemeClr val="tx1"/>
                </a:solidFill>
                <a:latin typeface="Arial MT"/>
                <a:cs typeface="Arial MT"/>
              </a:rPr>
              <a:t>contesto</a:t>
            </a:r>
            <a:r>
              <a:rPr sz="1600" spc="259" dirty="0">
                <a:solidFill>
                  <a:schemeClr val="tx1"/>
                </a:solidFill>
                <a:latin typeface="Arial MT"/>
                <a:cs typeface="Arial MT"/>
              </a:rPr>
              <a:t> </a:t>
            </a:r>
            <a:r>
              <a:rPr sz="1600" dirty="0">
                <a:solidFill>
                  <a:schemeClr val="tx1"/>
                </a:solidFill>
                <a:latin typeface="Arial MT"/>
                <a:cs typeface="Arial MT"/>
              </a:rPr>
              <a:t>di</a:t>
            </a:r>
            <a:r>
              <a:rPr sz="1600" spc="255" dirty="0">
                <a:solidFill>
                  <a:schemeClr val="tx1"/>
                </a:solidFill>
                <a:latin typeface="Arial MT"/>
                <a:cs typeface="Arial MT"/>
              </a:rPr>
              <a:t> </a:t>
            </a:r>
            <a:r>
              <a:rPr sz="1600" dirty="0">
                <a:solidFill>
                  <a:schemeClr val="tx1"/>
                </a:solidFill>
                <a:latin typeface="Arial MT"/>
                <a:cs typeface="Arial MT"/>
              </a:rPr>
              <a:t>incapacità</a:t>
            </a:r>
            <a:r>
              <a:rPr sz="1600" spc="263" dirty="0">
                <a:solidFill>
                  <a:schemeClr val="tx1"/>
                </a:solidFill>
                <a:latin typeface="Arial MT"/>
                <a:cs typeface="Arial MT"/>
              </a:rPr>
              <a:t> </a:t>
            </a:r>
            <a:r>
              <a:rPr sz="1600" dirty="0">
                <a:solidFill>
                  <a:schemeClr val="tx1"/>
                </a:solidFill>
                <a:latin typeface="Arial MT"/>
                <a:cs typeface="Arial MT"/>
              </a:rPr>
              <a:t>dell’imprenditore</a:t>
            </a:r>
            <a:r>
              <a:rPr sz="1600" spc="251" dirty="0">
                <a:solidFill>
                  <a:schemeClr val="tx1"/>
                </a:solidFill>
                <a:latin typeface="Arial MT"/>
                <a:cs typeface="Arial MT"/>
              </a:rPr>
              <a:t> </a:t>
            </a:r>
            <a:r>
              <a:rPr sz="1600" dirty="0">
                <a:solidFill>
                  <a:schemeClr val="tx1"/>
                </a:solidFill>
                <a:latin typeface="Arial MT"/>
                <a:cs typeface="Arial MT"/>
              </a:rPr>
              <a:t>di</a:t>
            </a:r>
            <a:r>
              <a:rPr sz="1600" spc="263" dirty="0">
                <a:solidFill>
                  <a:schemeClr val="tx1"/>
                </a:solidFill>
                <a:latin typeface="Arial MT"/>
                <a:cs typeface="Arial MT"/>
              </a:rPr>
              <a:t> </a:t>
            </a:r>
            <a:r>
              <a:rPr sz="1600" dirty="0">
                <a:solidFill>
                  <a:schemeClr val="tx1"/>
                </a:solidFill>
                <a:latin typeface="Arial MT"/>
                <a:cs typeface="Arial MT"/>
              </a:rPr>
              <a:t>affrontare</a:t>
            </a:r>
            <a:r>
              <a:rPr sz="1600" spc="255" dirty="0">
                <a:solidFill>
                  <a:schemeClr val="tx1"/>
                </a:solidFill>
                <a:latin typeface="Arial MT"/>
                <a:cs typeface="Arial MT"/>
              </a:rPr>
              <a:t> </a:t>
            </a:r>
            <a:r>
              <a:rPr sz="1600" dirty="0">
                <a:solidFill>
                  <a:schemeClr val="tx1"/>
                </a:solidFill>
                <a:latin typeface="Arial MT"/>
                <a:cs typeface="Arial MT"/>
              </a:rPr>
              <a:t>la</a:t>
            </a:r>
            <a:r>
              <a:rPr sz="1600" spc="251" dirty="0">
                <a:solidFill>
                  <a:schemeClr val="tx1"/>
                </a:solidFill>
                <a:latin typeface="Arial MT"/>
                <a:cs typeface="Arial MT"/>
              </a:rPr>
              <a:t> </a:t>
            </a:r>
            <a:r>
              <a:rPr sz="1600" dirty="0">
                <a:solidFill>
                  <a:schemeClr val="tx1"/>
                </a:solidFill>
                <a:latin typeface="Arial MT"/>
                <a:cs typeface="Arial MT"/>
              </a:rPr>
              <a:t>crisi</a:t>
            </a:r>
            <a:r>
              <a:rPr sz="1600" spc="263" dirty="0">
                <a:solidFill>
                  <a:schemeClr val="tx1"/>
                </a:solidFill>
                <a:latin typeface="Arial MT"/>
                <a:cs typeface="Arial MT"/>
              </a:rPr>
              <a:t> </a:t>
            </a:r>
            <a:r>
              <a:rPr sz="1600" dirty="0">
                <a:solidFill>
                  <a:schemeClr val="tx1"/>
                </a:solidFill>
                <a:latin typeface="Arial MT"/>
                <a:cs typeface="Arial MT"/>
              </a:rPr>
              <a:t>con</a:t>
            </a:r>
            <a:r>
              <a:rPr sz="1600" spc="255" dirty="0">
                <a:solidFill>
                  <a:schemeClr val="tx1"/>
                </a:solidFill>
                <a:latin typeface="Arial MT"/>
                <a:cs typeface="Arial MT"/>
              </a:rPr>
              <a:t> </a:t>
            </a:r>
            <a:r>
              <a:rPr sz="1600" spc="-8" dirty="0">
                <a:solidFill>
                  <a:schemeClr val="tx1"/>
                </a:solidFill>
                <a:latin typeface="Arial MT"/>
                <a:cs typeface="Arial MT"/>
              </a:rPr>
              <a:t>mezzi </a:t>
            </a:r>
            <a:r>
              <a:rPr sz="1600" dirty="0">
                <a:solidFill>
                  <a:schemeClr val="tx1"/>
                </a:solidFill>
                <a:latin typeface="Arial MT"/>
                <a:cs typeface="Arial MT"/>
              </a:rPr>
              <a:t>propri</a:t>
            </a:r>
            <a:r>
              <a:rPr sz="1600" spc="285" dirty="0">
                <a:solidFill>
                  <a:schemeClr val="tx1"/>
                </a:solidFill>
                <a:latin typeface="Arial MT"/>
                <a:cs typeface="Arial MT"/>
              </a:rPr>
              <a:t> </a:t>
            </a:r>
            <a:r>
              <a:rPr sz="1600" dirty="0">
                <a:solidFill>
                  <a:schemeClr val="tx1"/>
                </a:solidFill>
                <a:latin typeface="Arial MT"/>
                <a:cs typeface="Arial MT"/>
              </a:rPr>
              <a:t>(ricapitalizzazione)</a:t>
            </a:r>
            <a:r>
              <a:rPr sz="1600" spc="285" dirty="0">
                <a:solidFill>
                  <a:schemeClr val="tx1"/>
                </a:solidFill>
                <a:latin typeface="Arial MT"/>
                <a:cs typeface="Arial MT"/>
              </a:rPr>
              <a:t> </a:t>
            </a:r>
            <a:r>
              <a:rPr sz="1600" dirty="0">
                <a:solidFill>
                  <a:schemeClr val="tx1"/>
                </a:solidFill>
                <a:latin typeface="Arial MT"/>
                <a:cs typeface="Arial MT"/>
              </a:rPr>
              <a:t>o</a:t>
            </a:r>
            <a:r>
              <a:rPr sz="1600" spc="285" dirty="0">
                <a:solidFill>
                  <a:schemeClr val="tx1"/>
                </a:solidFill>
                <a:latin typeface="Arial MT"/>
                <a:cs typeface="Arial MT"/>
              </a:rPr>
              <a:t> </a:t>
            </a:r>
            <a:r>
              <a:rPr sz="1600" dirty="0">
                <a:solidFill>
                  <a:schemeClr val="tx1"/>
                </a:solidFill>
                <a:latin typeface="Arial MT"/>
                <a:cs typeface="Arial MT"/>
              </a:rPr>
              <a:t>con</a:t>
            </a:r>
            <a:r>
              <a:rPr sz="1600" spc="285" dirty="0">
                <a:solidFill>
                  <a:schemeClr val="tx1"/>
                </a:solidFill>
                <a:latin typeface="Arial MT"/>
                <a:cs typeface="Arial MT"/>
              </a:rPr>
              <a:t> </a:t>
            </a:r>
            <a:r>
              <a:rPr sz="1600" dirty="0">
                <a:solidFill>
                  <a:schemeClr val="tx1"/>
                </a:solidFill>
                <a:latin typeface="Arial MT"/>
                <a:cs typeface="Arial MT"/>
              </a:rPr>
              <a:t>contributi</a:t>
            </a:r>
            <a:r>
              <a:rPr sz="1600" spc="289" dirty="0">
                <a:solidFill>
                  <a:schemeClr val="tx1"/>
                </a:solidFill>
                <a:latin typeface="Arial MT"/>
                <a:cs typeface="Arial MT"/>
              </a:rPr>
              <a:t> </a:t>
            </a:r>
            <a:r>
              <a:rPr sz="1600" dirty="0">
                <a:solidFill>
                  <a:schemeClr val="tx1"/>
                </a:solidFill>
                <a:latin typeface="Arial MT"/>
                <a:cs typeface="Arial MT"/>
              </a:rPr>
              <a:t>esterni</a:t>
            </a:r>
            <a:r>
              <a:rPr sz="1600" spc="285" dirty="0">
                <a:solidFill>
                  <a:schemeClr val="tx1"/>
                </a:solidFill>
                <a:latin typeface="Arial MT"/>
                <a:cs typeface="Arial MT"/>
              </a:rPr>
              <a:t> </a:t>
            </a:r>
            <a:r>
              <a:rPr sz="1600" dirty="0">
                <a:solidFill>
                  <a:schemeClr val="tx1"/>
                </a:solidFill>
                <a:latin typeface="Arial MT"/>
                <a:cs typeface="Arial MT"/>
              </a:rPr>
              <a:t>(cessione</a:t>
            </a:r>
            <a:r>
              <a:rPr sz="1600" spc="285" dirty="0">
                <a:solidFill>
                  <a:schemeClr val="tx1"/>
                </a:solidFill>
                <a:latin typeface="Arial MT"/>
                <a:cs typeface="Arial MT"/>
              </a:rPr>
              <a:t> </a:t>
            </a:r>
            <a:r>
              <a:rPr sz="1600" dirty="0">
                <a:solidFill>
                  <a:schemeClr val="tx1"/>
                </a:solidFill>
                <a:latin typeface="Arial MT"/>
                <a:cs typeface="Arial MT"/>
              </a:rPr>
              <a:t>dell’azienda/società</a:t>
            </a:r>
            <a:r>
              <a:rPr sz="1600" spc="281" dirty="0">
                <a:solidFill>
                  <a:schemeClr val="tx1"/>
                </a:solidFill>
                <a:latin typeface="Arial MT"/>
                <a:cs typeface="Arial MT"/>
              </a:rPr>
              <a:t> </a:t>
            </a:r>
            <a:r>
              <a:rPr sz="1600" dirty="0">
                <a:solidFill>
                  <a:schemeClr val="tx1"/>
                </a:solidFill>
                <a:latin typeface="Arial MT"/>
                <a:cs typeface="Arial MT"/>
              </a:rPr>
              <a:t>o</a:t>
            </a:r>
            <a:r>
              <a:rPr sz="1600" spc="285" dirty="0">
                <a:solidFill>
                  <a:schemeClr val="tx1"/>
                </a:solidFill>
                <a:latin typeface="Arial MT"/>
                <a:cs typeface="Arial MT"/>
              </a:rPr>
              <a:t> </a:t>
            </a:r>
            <a:r>
              <a:rPr sz="1600" spc="-8" dirty="0">
                <a:solidFill>
                  <a:schemeClr val="tx1"/>
                </a:solidFill>
                <a:latin typeface="Arial MT"/>
                <a:cs typeface="Arial MT"/>
              </a:rPr>
              <a:t>sacrifici </a:t>
            </a:r>
            <a:r>
              <a:rPr sz="1600" dirty="0">
                <a:solidFill>
                  <a:schemeClr val="tx1"/>
                </a:solidFill>
                <a:latin typeface="Arial MT"/>
                <a:cs typeface="Arial MT"/>
              </a:rPr>
              <a:t>dei</a:t>
            </a:r>
            <a:r>
              <a:rPr sz="1600" spc="38" dirty="0">
                <a:solidFill>
                  <a:schemeClr val="tx1"/>
                </a:solidFill>
                <a:latin typeface="Arial MT"/>
                <a:cs typeface="Arial MT"/>
              </a:rPr>
              <a:t> </a:t>
            </a:r>
            <a:r>
              <a:rPr sz="1600" dirty="0">
                <a:solidFill>
                  <a:schemeClr val="tx1"/>
                </a:solidFill>
                <a:latin typeface="Arial MT"/>
                <a:cs typeface="Arial MT"/>
              </a:rPr>
              <a:t>creditori),</a:t>
            </a:r>
            <a:r>
              <a:rPr sz="1600" spc="38" dirty="0">
                <a:solidFill>
                  <a:schemeClr val="tx1"/>
                </a:solidFill>
                <a:latin typeface="Arial MT"/>
                <a:cs typeface="Arial MT"/>
              </a:rPr>
              <a:t> </a:t>
            </a:r>
            <a:r>
              <a:rPr sz="1600" dirty="0">
                <a:solidFill>
                  <a:schemeClr val="tx1"/>
                </a:solidFill>
                <a:latin typeface="Arial MT"/>
                <a:cs typeface="Arial MT"/>
              </a:rPr>
              <a:t>l’unica</a:t>
            </a:r>
            <a:r>
              <a:rPr sz="1600" spc="34" dirty="0">
                <a:solidFill>
                  <a:schemeClr val="tx1"/>
                </a:solidFill>
                <a:latin typeface="Arial MT"/>
                <a:cs typeface="Arial MT"/>
              </a:rPr>
              <a:t> </a:t>
            </a:r>
            <a:r>
              <a:rPr sz="1600" dirty="0">
                <a:solidFill>
                  <a:schemeClr val="tx1"/>
                </a:solidFill>
                <a:latin typeface="Arial MT"/>
                <a:cs typeface="Arial MT"/>
              </a:rPr>
              <a:t>via</a:t>
            </a:r>
            <a:r>
              <a:rPr sz="1600" spc="34" dirty="0">
                <a:solidFill>
                  <a:schemeClr val="tx1"/>
                </a:solidFill>
                <a:latin typeface="Arial MT"/>
                <a:cs typeface="Arial MT"/>
              </a:rPr>
              <a:t> </a:t>
            </a:r>
            <a:r>
              <a:rPr sz="1600" dirty="0">
                <a:solidFill>
                  <a:schemeClr val="tx1"/>
                </a:solidFill>
                <a:latin typeface="Arial MT"/>
                <a:cs typeface="Arial MT"/>
              </a:rPr>
              <a:t>che</a:t>
            </a:r>
            <a:r>
              <a:rPr sz="1600" spc="34" dirty="0">
                <a:solidFill>
                  <a:schemeClr val="tx1"/>
                </a:solidFill>
                <a:latin typeface="Arial MT"/>
                <a:cs typeface="Arial MT"/>
              </a:rPr>
              <a:t> </a:t>
            </a:r>
            <a:r>
              <a:rPr sz="1600" dirty="0">
                <a:solidFill>
                  <a:schemeClr val="tx1"/>
                </a:solidFill>
                <a:latin typeface="Arial MT"/>
                <a:cs typeface="Arial MT"/>
              </a:rPr>
              <a:t>rimane</a:t>
            </a:r>
            <a:r>
              <a:rPr sz="1600" spc="34" dirty="0">
                <a:solidFill>
                  <a:schemeClr val="tx1"/>
                </a:solidFill>
                <a:latin typeface="Arial MT"/>
                <a:cs typeface="Arial MT"/>
              </a:rPr>
              <a:t> </a:t>
            </a:r>
            <a:r>
              <a:rPr sz="1600" dirty="0">
                <a:solidFill>
                  <a:schemeClr val="tx1"/>
                </a:solidFill>
                <a:latin typeface="Arial MT"/>
                <a:cs typeface="Arial MT"/>
              </a:rPr>
              <a:t>è</a:t>
            </a:r>
            <a:r>
              <a:rPr sz="1600" spc="34" dirty="0">
                <a:solidFill>
                  <a:schemeClr val="tx1"/>
                </a:solidFill>
                <a:latin typeface="Arial MT"/>
                <a:cs typeface="Arial MT"/>
              </a:rPr>
              <a:t> </a:t>
            </a:r>
            <a:r>
              <a:rPr sz="1600" dirty="0">
                <a:solidFill>
                  <a:schemeClr val="tx1"/>
                </a:solidFill>
                <a:latin typeface="Arial MT"/>
                <a:cs typeface="Arial MT"/>
              </a:rPr>
              <a:t>quella</a:t>
            </a:r>
            <a:r>
              <a:rPr sz="1600" spc="34" dirty="0">
                <a:solidFill>
                  <a:schemeClr val="tx1"/>
                </a:solidFill>
                <a:latin typeface="Arial MT"/>
                <a:cs typeface="Arial MT"/>
              </a:rPr>
              <a:t> </a:t>
            </a:r>
            <a:r>
              <a:rPr sz="1600" dirty="0">
                <a:solidFill>
                  <a:schemeClr val="tx1"/>
                </a:solidFill>
                <a:latin typeface="Arial MT"/>
                <a:cs typeface="Arial MT"/>
              </a:rPr>
              <a:t>della</a:t>
            </a:r>
            <a:r>
              <a:rPr sz="1600" spc="34" dirty="0">
                <a:solidFill>
                  <a:schemeClr val="tx1"/>
                </a:solidFill>
                <a:latin typeface="Arial MT"/>
                <a:cs typeface="Arial MT"/>
              </a:rPr>
              <a:t> </a:t>
            </a:r>
            <a:r>
              <a:rPr sz="1600" dirty="0">
                <a:solidFill>
                  <a:schemeClr val="tx1"/>
                </a:solidFill>
                <a:latin typeface="Arial MT"/>
                <a:cs typeface="Arial MT"/>
              </a:rPr>
              <a:t>liquidazione</a:t>
            </a:r>
            <a:r>
              <a:rPr sz="1600" spc="38" dirty="0">
                <a:solidFill>
                  <a:schemeClr val="tx1"/>
                </a:solidFill>
                <a:latin typeface="Arial MT"/>
                <a:cs typeface="Arial MT"/>
              </a:rPr>
              <a:t> </a:t>
            </a:r>
            <a:r>
              <a:rPr sz="1600" spc="-8" dirty="0">
                <a:solidFill>
                  <a:schemeClr val="tx1"/>
                </a:solidFill>
                <a:latin typeface="Arial MT"/>
                <a:cs typeface="Arial MT"/>
              </a:rPr>
              <a:t>giudiziale.</a:t>
            </a:r>
            <a:endParaRPr sz="1600" dirty="0">
              <a:solidFill>
                <a:schemeClr val="tx1"/>
              </a:solidFill>
              <a:latin typeface="Arial MT"/>
              <a:cs typeface="Arial M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4077" y="1101853"/>
            <a:ext cx="6833235" cy="756761"/>
            <a:chOff x="832103" y="326136"/>
            <a:chExt cx="9110980" cy="1009015"/>
          </a:xfrm>
        </p:grpSpPr>
        <p:pic>
          <p:nvPicPr>
            <p:cNvPr id="3" name="object 3"/>
            <p:cNvPicPr/>
            <p:nvPr/>
          </p:nvPicPr>
          <p:blipFill>
            <a:blip r:embed="rId2" cstate="print"/>
            <a:stretch>
              <a:fillRect/>
            </a:stretch>
          </p:blipFill>
          <p:spPr>
            <a:xfrm>
              <a:off x="832103" y="326136"/>
              <a:ext cx="1097280" cy="1008887"/>
            </a:xfrm>
            <a:prstGeom prst="rect">
              <a:avLst/>
            </a:prstGeom>
          </p:spPr>
        </p:pic>
        <p:pic>
          <p:nvPicPr>
            <p:cNvPr id="4" name="object 4"/>
            <p:cNvPicPr/>
            <p:nvPr/>
          </p:nvPicPr>
          <p:blipFill>
            <a:blip r:embed="rId3" cstate="print"/>
            <a:stretch>
              <a:fillRect/>
            </a:stretch>
          </p:blipFill>
          <p:spPr>
            <a:xfrm>
              <a:off x="1447799" y="326136"/>
              <a:ext cx="2599944" cy="1008887"/>
            </a:xfrm>
            <a:prstGeom prst="rect">
              <a:avLst/>
            </a:prstGeom>
          </p:spPr>
        </p:pic>
        <p:pic>
          <p:nvPicPr>
            <p:cNvPr id="5" name="object 5"/>
            <p:cNvPicPr/>
            <p:nvPr/>
          </p:nvPicPr>
          <p:blipFill>
            <a:blip r:embed="rId4" cstate="print"/>
            <a:stretch>
              <a:fillRect/>
            </a:stretch>
          </p:blipFill>
          <p:spPr>
            <a:xfrm>
              <a:off x="3569208" y="326136"/>
              <a:ext cx="2840736" cy="1008887"/>
            </a:xfrm>
            <a:prstGeom prst="rect">
              <a:avLst/>
            </a:prstGeom>
          </p:spPr>
        </p:pic>
        <p:pic>
          <p:nvPicPr>
            <p:cNvPr id="6" name="object 6"/>
            <p:cNvPicPr/>
            <p:nvPr/>
          </p:nvPicPr>
          <p:blipFill>
            <a:blip r:embed="rId5" cstate="print"/>
            <a:stretch>
              <a:fillRect/>
            </a:stretch>
          </p:blipFill>
          <p:spPr>
            <a:xfrm>
              <a:off x="5931407" y="326136"/>
              <a:ext cx="2289047" cy="1008887"/>
            </a:xfrm>
            <a:prstGeom prst="rect">
              <a:avLst/>
            </a:prstGeom>
          </p:spPr>
        </p:pic>
        <p:pic>
          <p:nvPicPr>
            <p:cNvPr id="7" name="object 7"/>
            <p:cNvPicPr/>
            <p:nvPr/>
          </p:nvPicPr>
          <p:blipFill>
            <a:blip r:embed="rId6" cstate="print"/>
            <a:stretch>
              <a:fillRect/>
            </a:stretch>
          </p:blipFill>
          <p:spPr>
            <a:xfrm>
              <a:off x="7741920" y="326136"/>
              <a:ext cx="1188720" cy="1008887"/>
            </a:xfrm>
            <a:prstGeom prst="rect">
              <a:avLst/>
            </a:prstGeom>
          </p:spPr>
        </p:pic>
        <p:pic>
          <p:nvPicPr>
            <p:cNvPr id="8" name="object 8"/>
            <p:cNvPicPr/>
            <p:nvPr/>
          </p:nvPicPr>
          <p:blipFill>
            <a:blip r:embed="rId7" cstate="print"/>
            <a:stretch>
              <a:fillRect/>
            </a:stretch>
          </p:blipFill>
          <p:spPr>
            <a:xfrm>
              <a:off x="8452103" y="326136"/>
              <a:ext cx="1490472" cy="1008887"/>
            </a:xfrm>
            <a:prstGeom prst="rect">
              <a:avLst/>
            </a:prstGeom>
          </p:spPr>
        </p:pic>
      </p:grpSp>
      <p:grpSp>
        <p:nvGrpSpPr>
          <p:cNvPr id="10" name="object 10"/>
          <p:cNvGrpSpPr/>
          <p:nvPr/>
        </p:nvGrpSpPr>
        <p:grpSpPr>
          <a:xfrm>
            <a:off x="180594" y="1789937"/>
            <a:ext cx="2761774" cy="1227773"/>
            <a:chOff x="240791" y="1243583"/>
            <a:chExt cx="3682365" cy="1637030"/>
          </a:xfrm>
        </p:grpSpPr>
        <p:pic>
          <p:nvPicPr>
            <p:cNvPr id="11" name="object 11"/>
            <p:cNvPicPr/>
            <p:nvPr/>
          </p:nvPicPr>
          <p:blipFill>
            <a:blip r:embed="rId8" cstate="print"/>
            <a:stretch>
              <a:fillRect/>
            </a:stretch>
          </p:blipFill>
          <p:spPr>
            <a:xfrm>
              <a:off x="475487" y="1243583"/>
              <a:ext cx="3212591" cy="1636776"/>
            </a:xfrm>
            <a:prstGeom prst="rect">
              <a:avLst/>
            </a:prstGeom>
          </p:spPr>
        </p:pic>
        <p:pic>
          <p:nvPicPr>
            <p:cNvPr id="12" name="object 12"/>
            <p:cNvPicPr/>
            <p:nvPr/>
          </p:nvPicPr>
          <p:blipFill>
            <a:blip r:embed="rId9" cstate="print"/>
            <a:stretch>
              <a:fillRect/>
            </a:stretch>
          </p:blipFill>
          <p:spPr>
            <a:xfrm>
              <a:off x="240791" y="1469135"/>
              <a:ext cx="3681984" cy="1295400"/>
            </a:xfrm>
            <a:prstGeom prst="rect">
              <a:avLst/>
            </a:prstGeom>
          </p:spPr>
        </p:pic>
        <p:sp>
          <p:nvSpPr>
            <p:cNvPr id="13" name="object 13"/>
            <p:cNvSpPr/>
            <p:nvPr/>
          </p:nvSpPr>
          <p:spPr>
            <a:xfrm>
              <a:off x="534389" y="1283855"/>
              <a:ext cx="3095625" cy="1518285"/>
            </a:xfrm>
            <a:custGeom>
              <a:avLst/>
              <a:gdLst/>
              <a:ahLst/>
              <a:cxnLst/>
              <a:rect l="l" t="t" r="r" b="b"/>
              <a:pathLst>
                <a:path w="3095625" h="1518285">
                  <a:moveTo>
                    <a:pt x="2943704" y="0"/>
                  </a:moveTo>
                  <a:lnTo>
                    <a:pt x="151813" y="0"/>
                  </a:lnTo>
                  <a:lnTo>
                    <a:pt x="103828" y="7739"/>
                  </a:lnTo>
                  <a:lnTo>
                    <a:pt x="62154" y="29291"/>
                  </a:lnTo>
                  <a:lnTo>
                    <a:pt x="29291" y="62154"/>
                  </a:lnTo>
                  <a:lnTo>
                    <a:pt x="7739" y="103829"/>
                  </a:lnTo>
                  <a:lnTo>
                    <a:pt x="0" y="151814"/>
                  </a:lnTo>
                  <a:lnTo>
                    <a:pt x="0" y="1366326"/>
                  </a:lnTo>
                  <a:lnTo>
                    <a:pt x="7739" y="1414311"/>
                  </a:lnTo>
                  <a:lnTo>
                    <a:pt x="29291" y="1455986"/>
                  </a:lnTo>
                  <a:lnTo>
                    <a:pt x="62154" y="1488849"/>
                  </a:lnTo>
                  <a:lnTo>
                    <a:pt x="103828" y="1510401"/>
                  </a:lnTo>
                  <a:lnTo>
                    <a:pt x="151813" y="1518141"/>
                  </a:lnTo>
                  <a:lnTo>
                    <a:pt x="2943704" y="1518141"/>
                  </a:lnTo>
                  <a:lnTo>
                    <a:pt x="2991689" y="1510401"/>
                  </a:lnTo>
                  <a:lnTo>
                    <a:pt x="3033364" y="1488849"/>
                  </a:lnTo>
                  <a:lnTo>
                    <a:pt x="3066227" y="1455986"/>
                  </a:lnTo>
                  <a:lnTo>
                    <a:pt x="3087779" y="1414311"/>
                  </a:lnTo>
                  <a:lnTo>
                    <a:pt x="3095518" y="1366326"/>
                  </a:lnTo>
                  <a:lnTo>
                    <a:pt x="3095518" y="151814"/>
                  </a:lnTo>
                  <a:lnTo>
                    <a:pt x="3087779" y="103829"/>
                  </a:lnTo>
                  <a:lnTo>
                    <a:pt x="3066227" y="62154"/>
                  </a:lnTo>
                  <a:lnTo>
                    <a:pt x="3033364" y="29291"/>
                  </a:lnTo>
                  <a:lnTo>
                    <a:pt x="2991689" y="7739"/>
                  </a:lnTo>
                  <a:lnTo>
                    <a:pt x="2943704" y="0"/>
                  </a:lnTo>
                  <a:close/>
                </a:path>
              </a:pathLst>
            </a:custGeom>
            <a:solidFill>
              <a:srgbClr val="44C1A3"/>
            </a:solidFill>
          </p:spPr>
          <p:txBody>
            <a:bodyPr wrap="square" lIns="0" tIns="0" rIns="0" bIns="0" rtlCol="0"/>
            <a:lstStyle/>
            <a:p>
              <a:endParaRPr/>
            </a:p>
          </p:txBody>
        </p:sp>
      </p:grpSp>
      <p:sp>
        <p:nvSpPr>
          <p:cNvPr id="14" name="object 14"/>
          <p:cNvSpPr txBox="1"/>
          <p:nvPr/>
        </p:nvSpPr>
        <p:spPr>
          <a:xfrm>
            <a:off x="468451" y="2076069"/>
            <a:ext cx="2186464" cy="540533"/>
          </a:xfrm>
          <a:prstGeom prst="rect">
            <a:avLst/>
          </a:prstGeom>
        </p:spPr>
        <p:txBody>
          <a:bodyPr vert="horz" wrap="square" lIns="0" tIns="9525" rIns="0" bIns="0" rtlCol="0">
            <a:spAutoFit/>
          </a:bodyPr>
          <a:lstStyle/>
          <a:p>
            <a:pPr marL="9525">
              <a:lnSpc>
                <a:spcPct val="100000"/>
              </a:lnSpc>
              <a:spcBef>
                <a:spcPts val="75"/>
              </a:spcBef>
            </a:pPr>
            <a:r>
              <a:rPr sz="3450" b="1" spc="-8" dirty="0">
                <a:solidFill>
                  <a:srgbClr val="FFFFFF"/>
                </a:solidFill>
                <a:latin typeface="Arial"/>
                <a:cs typeface="Arial"/>
              </a:rPr>
              <a:t>Procedure</a:t>
            </a:r>
            <a:endParaRPr sz="3450">
              <a:latin typeface="Arial"/>
              <a:cs typeface="Arial"/>
            </a:endParaRPr>
          </a:p>
        </p:txBody>
      </p:sp>
      <p:grpSp>
        <p:nvGrpSpPr>
          <p:cNvPr id="15" name="object 15"/>
          <p:cNvGrpSpPr/>
          <p:nvPr/>
        </p:nvGrpSpPr>
        <p:grpSpPr>
          <a:xfrm>
            <a:off x="2717670" y="1799082"/>
            <a:ext cx="4737259" cy="672464"/>
            <a:chOff x="3623559" y="1255775"/>
            <a:chExt cx="6316345" cy="896619"/>
          </a:xfrm>
        </p:grpSpPr>
        <p:sp>
          <p:nvSpPr>
            <p:cNvPr id="16" name="object 16"/>
            <p:cNvSpPr/>
            <p:nvPr/>
          </p:nvSpPr>
          <p:spPr>
            <a:xfrm>
              <a:off x="3629909" y="1669721"/>
              <a:ext cx="1932939" cy="373380"/>
            </a:xfrm>
            <a:custGeom>
              <a:avLst/>
              <a:gdLst/>
              <a:ahLst/>
              <a:cxnLst/>
              <a:rect l="l" t="t" r="r" b="b"/>
              <a:pathLst>
                <a:path w="1932939" h="373380">
                  <a:moveTo>
                    <a:pt x="0" y="373203"/>
                  </a:moveTo>
                  <a:lnTo>
                    <a:pt x="1932335" y="0"/>
                  </a:lnTo>
                </a:path>
              </a:pathLst>
            </a:custGeom>
            <a:ln w="12699">
              <a:solidFill>
                <a:srgbClr val="4EB3CF"/>
              </a:solidFill>
            </a:ln>
          </p:spPr>
          <p:txBody>
            <a:bodyPr wrap="square" lIns="0" tIns="0" rIns="0" bIns="0" rtlCol="0"/>
            <a:lstStyle/>
            <a:p>
              <a:endParaRPr/>
            </a:p>
          </p:txBody>
        </p:sp>
        <p:pic>
          <p:nvPicPr>
            <p:cNvPr id="17" name="object 17"/>
            <p:cNvPicPr/>
            <p:nvPr/>
          </p:nvPicPr>
          <p:blipFill>
            <a:blip r:embed="rId10" cstate="print"/>
            <a:stretch>
              <a:fillRect/>
            </a:stretch>
          </p:blipFill>
          <p:spPr>
            <a:xfrm>
              <a:off x="5504687" y="1341119"/>
              <a:ext cx="4434840" cy="694943"/>
            </a:xfrm>
            <a:prstGeom prst="rect">
              <a:avLst/>
            </a:prstGeom>
          </p:spPr>
        </p:pic>
        <p:pic>
          <p:nvPicPr>
            <p:cNvPr id="18" name="object 18"/>
            <p:cNvPicPr/>
            <p:nvPr/>
          </p:nvPicPr>
          <p:blipFill>
            <a:blip r:embed="rId11" cstate="print"/>
            <a:stretch>
              <a:fillRect/>
            </a:stretch>
          </p:blipFill>
          <p:spPr>
            <a:xfrm>
              <a:off x="5992367" y="1255775"/>
              <a:ext cx="3529584" cy="896112"/>
            </a:xfrm>
            <a:prstGeom prst="rect">
              <a:avLst/>
            </a:prstGeom>
          </p:spPr>
        </p:pic>
        <p:pic>
          <p:nvPicPr>
            <p:cNvPr id="19" name="object 19"/>
            <p:cNvPicPr/>
            <p:nvPr/>
          </p:nvPicPr>
          <p:blipFill>
            <a:blip r:embed="rId12" cstate="print"/>
            <a:stretch>
              <a:fillRect/>
            </a:stretch>
          </p:blipFill>
          <p:spPr>
            <a:xfrm>
              <a:off x="5562244" y="1382223"/>
              <a:ext cx="4319991" cy="574995"/>
            </a:xfrm>
            <a:prstGeom prst="rect">
              <a:avLst/>
            </a:prstGeom>
          </p:spPr>
        </p:pic>
      </p:grpSp>
      <p:sp>
        <p:nvSpPr>
          <p:cNvPr id="20" name="object 20"/>
          <p:cNvSpPr txBox="1"/>
          <p:nvPr/>
        </p:nvSpPr>
        <p:spPr>
          <a:xfrm>
            <a:off x="4638179" y="1864233"/>
            <a:ext cx="2306955" cy="240450"/>
          </a:xfrm>
          <a:prstGeom prst="rect">
            <a:avLst/>
          </a:prstGeom>
        </p:spPr>
        <p:txBody>
          <a:bodyPr vert="horz" wrap="square" lIns="0" tIns="9525" rIns="0" bIns="0" rtlCol="0">
            <a:spAutoFit/>
          </a:bodyPr>
          <a:lstStyle/>
          <a:p>
            <a:pPr marL="9525">
              <a:lnSpc>
                <a:spcPct val="100000"/>
              </a:lnSpc>
              <a:spcBef>
                <a:spcPts val="75"/>
              </a:spcBef>
            </a:pPr>
            <a:r>
              <a:rPr sz="1500" dirty="0">
                <a:solidFill>
                  <a:srgbClr val="FFFFFF"/>
                </a:solidFill>
                <a:latin typeface="Arial MT"/>
                <a:cs typeface="Arial MT"/>
              </a:rPr>
              <a:t>Liquidazione</a:t>
            </a:r>
            <a:r>
              <a:rPr sz="1500" spc="-86" dirty="0">
                <a:solidFill>
                  <a:srgbClr val="FFFFFF"/>
                </a:solidFill>
                <a:latin typeface="Arial MT"/>
                <a:cs typeface="Arial MT"/>
              </a:rPr>
              <a:t> </a:t>
            </a:r>
            <a:r>
              <a:rPr sz="1500" dirty="0">
                <a:solidFill>
                  <a:srgbClr val="FFFFFF"/>
                </a:solidFill>
                <a:latin typeface="Arial MT"/>
                <a:cs typeface="Arial MT"/>
              </a:rPr>
              <a:t>giudiziale</a:t>
            </a:r>
            <a:r>
              <a:rPr sz="1500" spc="-86" dirty="0">
                <a:solidFill>
                  <a:srgbClr val="FFFFFF"/>
                </a:solidFill>
                <a:latin typeface="Arial MT"/>
                <a:cs typeface="Arial MT"/>
              </a:rPr>
              <a:t> </a:t>
            </a:r>
            <a:r>
              <a:rPr sz="1500" spc="-15" dirty="0">
                <a:solidFill>
                  <a:srgbClr val="FFFFFF"/>
                </a:solidFill>
                <a:latin typeface="Arial MT"/>
                <a:cs typeface="Arial MT"/>
              </a:rPr>
              <a:t>(già</a:t>
            </a:r>
            <a:endParaRPr sz="1500">
              <a:latin typeface="Arial MT"/>
              <a:cs typeface="Arial MT"/>
            </a:endParaRPr>
          </a:p>
        </p:txBody>
      </p:sp>
      <p:sp>
        <p:nvSpPr>
          <p:cNvPr id="21" name="object 21"/>
          <p:cNvSpPr txBox="1"/>
          <p:nvPr/>
        </p:nvSpPr>
        <p:spPr>
          <a:xfrm>
            <a:off x="5342743" y="2065400"/>
            <a:ext cx="898208" cy="240450"/>
          </a:xfrm>
          <a:prstGeom prst="rect">
            <a:avLst/>
          </a:prstGeom>
        </p:spPr>
        <p:txBody>
          <a:bodyPr vert="horz" wrap="square" lIns="0" tIns="9525" rIns="0" bIns="0" rtlCol="0">
            <a:spAutoFit/>
          </a:bodyPr>
          <a:lstStyle/>
          <a:p>
            <a:pPr marL="9525">
              <a:lnSpc>
                <a:spcPct val="100000"/>
              </a:lnSpc>
              <a:spcBef>
                <a:spcPts val="75"/>
              </a:spcBef>
            </a:pPr>
            <a:r>
              <a:rPr sz="1500" spc="-8" dirty="0">
                <a:solidFill>
                  <a:srgbClr val="FFFFFF"/>
                </a:solidFill>
                <a:latin typeface="Arial MT"/>
                <a:cs typeface="Arial MT"/>
              </a:rPr>
              <a:t>fallimento)</a:t>
            </a:r>
            <a:endParaRPr sz="1500">
              <a:latin typeface="Arial MT"/>
              <a:cs typeface="Arial MT"/>
            </a:endParaRPr>
          </a:p>
        </p:txBody>
      </p:sp>
      <p:grpSp>
        <p:nvGrpSpPr>
          <p:cNvPr id="22" name="object 22"/>
          <p:cNvGrpSpPr/>
          <p:nvPr/>
        </p:nvGrpSpPr>
        <p:grpSpPr>
          <a:xfrm>
            <a:off x="2717670" y="2384681"/>
            <a:ext cx="4782979" cy="561975"/>
            <a:chOff x="3623559" y="2036574"/>
            <a:chExt cx="6377305" cy="749300"/>
          </a:xfrm>
        </p:grpSpPr>
        <p:sp>
          <p:nvSpPr>
            <p:cNvPr id="23" name="object 23"/>
            <p:cNvSpPr/>
            <p:nvPr/>
          </p:nvSpPr>
          <p:spPr>
            <a:xfrm>
              <a:off x="3629909" y="2042924"/>
              <a:ext cx="1991360" cy="379730"/>
            </a:xfrm>
            <a:custGeom>
              <a:avLst/>
              <a:gdLst/>
              <a:ahLst/>
              <a:cxnLst/>
              <a:rect l="l" t="t" r="r" b="b"/>
              <a:pathLst>
                <a:path w="1991360" h="379730">
                  <a:moveTo>
                    <a:pt x="0" y="0"/>
                  </a:moveTo>
                  <a:lnTo>
                    <a:pt x="1990753" y="379247"/>
                  </a:lnTo>
                </a:path>
              </a:pathLst>
            </a:custGeom>
            <a:ln w="12699">
              <a:solidFill>
                <a:srgbClr val="4EB3CF"/>
              </a:solidFill>
            </a:ln>
          </p:spPr>
          <p:txBody>
            <a:bodyPr wrap="square" lIns="0" tIns="0" rIns="0" bIns="0" rtlCol="0"/>
            <a:lstStyle/>
            <a:p>
              <a:endParaRPr/>
            </a:p>
          </p:txBody>
        </p:sp>
        <p:pic>
          <p:nvPicPr>
            <p:cNvPr id="24" name="object 24"/>
            <p:cNvPicPr/>
            <p:nvPr/>
          </p:nvPicPr>
          <p:blipFill>
            <a:blip r:embed="rId13" cstate="print"/>
            <a:stretch>
              <a:fillRect/>
            </a:stretch>
          </p:blipFill>
          <p:spPr>
            <a:xfrm>
              <a:off x="5562600" y="2093976"/>
              <a:ext cx="4437888" cy="691896"/>
            </a:xfrm>
            <a:prstGeom prst="rect">
              <a:avLst/>
            </a:prstGeom>
          </p:spPr>
        </p:pic>
        <p:pic>
          <p:nvPicPr>
            <p:cNvPr id="25" name="object 25"/>
            <p:cNvPicPr/>
            <p:nvPr/>
          </p:nvPicPr>
          <p:blipFill>
            <a:blip r:embed="rId14" cstate="print"/>
            <a:stretch>
              <a:fillRect/>
            </a:stretch>
          </p:blipFill>
          <p:spPr>
            <a:xfrm>
              <a:off x="6297168" y="2139696"/>
              <a:ext cx="2965704" cy="627888"/>
            </a:xfrm>
            <a:prstGeom prst="rect">
              <a:avLst/>
            </a:prstGeom>
          </p:spPr>
        </p:pic>
        <p:pic>
          <p:nvPicPr>
            <p:cNvPr id="26" name="object 26"/>
            <p:cNvPicPr/>
            <p:nvPr/>
          </p:nvPicPr>
          <p:blipFill>
            <a:blip r:embed="rId15" cstate="print"/>
            <a:stretch>
              <a:fillRect/>
            </a:stretch>
          </p:blipFill>
          <p:spPr>
            <a:xfrm>
              <a:off x="5620662" y="2134674"/>
              <a:ext cx="4319990" cy="574995"/>
            </a:xfrm>
            <a:prstGeom prst="rect">
              <a:avLst/>
            </a:prstGeom>
          </p:spPr>
        </p:pic>
      </p:grpSp>
      <p:sp>
        <p:nvSpPr>
          <p:cNvPr id="27" name="object 27"/>
          <p:cNvSpPr txBox="1"/>
          <p:nvPr/>
        </p:nvSpPr>
        <p:spPr>
          <a:xfrm>
            <a:off x="4867516" y="2527173"/>
            <a:ext cx="1935956" cy="240450"/>
          </a:xfrm>
          <a:prstGeom prst="rect">
            <a:avLst/>
          </a:prstGeom>
        </p:spPr>
        <p:txBody>
          <a:bodyPr vert="horz" wrap="square" lIns="0" tIns="9525" rIns="0" bIns="0" rtlCol="0">
            <a:spAutoFit/>
          </a:bodyPr>
          <a:lstStyle/>
          <a:p>
            <a:pPr marL="9525">
              <a:lnSpc>
                <a:spcPct val="100000"/>
              </a:lnSpc>
              <a:spcBef>
                <a:spcPts val="75"/>
              </a:spcBef>
            </a:pPr>
            <a:r>
              <a:rPr sz="1500" dirty="0">
                <a:solidFill>
                  <a:srgbClr val="FFFFFF"/>
                </a:solidFill>
                <a:latin typeface="Arial MT"/>
                <a:cs typeface="Arial MT"/>
              </a:rPr>
              <a:t>Concordato</a:t>
            </a:r>
            <a:r>
              <a:rPr sz="1500" spc="-68" dirty="0">
                <a:solidFill>
                  <a:srgbClr val="FFFFFF"/>
                </a:solidFill>
                <a:latin typeface="Arial MT"/>
                <a:cs typeface="Arial MT"/>
              </a:rPr>
              <a:t> </a:t>
            </a:r>
            <a:r>
              <a:rPr sz="1500" spc="-8" dirty="0">
                <a:solidFill>
                  <a:srgbClr val="FFFFFF"/>
                </a:solidFill>
                <a:latin typeface="Arial MT"/>
                <a:cs typeface="Arial MT"/>
              </a:rPr>
              <a:t>preventivo</a:t>
            </a:r>
            <a:endParaRPr sz="1500">
              <a:latin typeface="Arial MT"/>
              <a:cs typeface="Arial MT"/>
            </a:endParaRPr>
          </a:p>
        </p:txBody>
      </p:sp>
      <p:grpSp>
        <p:nvGrpSpPr>
          <p:cNvPr id="28" name="object 28"/>
          <p:cNvGrpSpPr/>
          <p:nvPr/>
        </p:nvGrpSpPr>
        <p:grpSpPr>
          <a:xfrm>
            <a:off x="356615" y="3879341"/>
            <a:ext cx="2366010" cy="1227773"/>
            <a:chOff x="475487" y="4029455"/>
            <a:chExt cx="3154680" cy="1637030"/>
          </a:xfrm>
        </p:grpSpPr>
        <p:pic>
          <p:nvPicPr>
            <p:cNvPr id="29" name="object 29"/>
            <p:cNvPicPr/>
            <p:nvPr/>
          </p:nvPicPr>
          <p:blipFill>
            <a:blip r:embed="rId16" cstate="print"/>
            <a:stretch>
              <a:fillRect/>
            </a:stretch>
          </p:blipFill>
          <p:spPr>
            <a:xfrm>
              <a:off x="475487" y="4029455"/>
              <a:ext cx="3154680" cy="1636776"/>
            </a:xfrm>
            <a:prstGeom prst="rect">
              <a:avLst/>
            </a:prstGeom>
          </p:spPr>
        </p:pic>
        <p:pic>
          <p:nvPicPr>
            <p:cNvPr id="30" name="object 30"/>
            <p:cNvPicPr/>
            <p:nvPr/>
          </p:nvPicPr>
          <p:blipFill>
            <a:blip r:embed="rId17" cstate="print"/>
            <a:stretch>
              <a:fillRect/>
            </a:stretch>
          </p:blipFill>
          <p:spPr>
            <a:xfrm>
              <a:off x="569975" y="4255008"/>
              <a:ext cx="2965704" cy="1295399"/>
            </a:xfrm>
            <a:prstGeom prst="rect">
              <a:avLst/>
            </a:prstGeom>
          </p:spPr>
        </p:pic>
        <p:sp>
          <p:nvSpPr>
            <p:cNvPr id="31" name="object 31"/>
            <p:cNvSpPr/>
            <p:nvPr/>
          </p:nvSpPr>
          <p:spPr>
            <a:xfrm>
              <a:off x="534389" y="4068862"/>
              <a:ext cx="3036570" cy="1518285"/>
            </a:xfrm>
            <a:custGeom>
              <a:avLst/>
              <a:gdLst/>
              <a:ahLst/>
              <a:cxnLst/>
              <a:rect l="l" t="t" r="r" b="b"/>
              <a:pathLst>
                <a:path w="3036570" h="1518285">
                  <a:moveTo>
                    <a:pt x="2884467" y="0"/>
                  </a:moveTo>
                  <a:lnTo>
                    <a:pt x="151814" y="0"/>
                  </a:lnTo>
                  <a:lnTo>
                    <a:pt x="103829" y="7739"/>
                  </a:lnTo>
                  <a:lnTo>
                    <a:pt x="62154" y="29291"/>
                  </a:lnTo>
                  <a:lnTo>
                    <a:pt x="29291" y="62154"/>
                  </a:lnTo>
                  <a:lnTo>
                    <a:pt x="7739" y="103829"/>
                  </a:lnTo>
                  <a:lnTo>
                    <a:pt x="0" y="151814"/>
                  </a:lnTo>
                  <a:lnTo>
                    <a:pt x="0" y="1366326"/>
                  </a:lnTo>
                  <a:lnTo>
                    <a:pt x="7739" y="1414311"/>
                  </a:lnTo>
                  <a:lnTo>
                    <a:pt x="29291" y="1455986"/>
                  </a:lnTo>
                  <a:lnTo>
                    <a:pt x="62154" y="1488849"/>
                  </a:lnTo>
                  <a:lnTo>
                    <a:pt x="103829" y="1510401"/>
                  </a:lnTo>
                  <a:lnTo>
                    <a:pt x="151814" y="1518141"/>
                  </a:lnTo>
                  <a:lnTo>
                    <a:pt x="2884467" y="1518141"/>
                  </a:lnTo>
                  <a:lnTo>
                    <a:pt x="2932452" y="1510401"/>
                  </a:lnTo>
                  <a:lnTo>
                    <a:pt x="2974127" y="1488849"/>
                  </a:lnTo>
                  <a:lnTo>
                    <a:pt x="3006990" y="1455986"/>
                  </a:lnTo>
                  <a:lnTo>
                    <a:pt x="3028542" y="1414311"/>
                  </a:lnTo>
                  <a:lnTo>
                    <a:pt x="3036282" y="1366326"/>
                  </a:lnTo>
                  <a:lnTo>
                    <a:pt x="3036282" y="151814"/>
                  </a:lnTo>
                  <a:lnTo>
                    <a:pt x="3028542" y="103829"/>
                  </a:lnTo>
                  <a:lnTo>
                    <a:pt x="3006990" y="62154"/>
                  </a:lnTo>
                  <a:lnTo>
                    <a:pt x="2974127" y="29291"/>
                  </a:lnTo>
                  <a:lnTo>
                    <a:pt x="2932452" y="7739"/>
                  </a:lnTo>
                  <a:lnTo>
                    <a:pt x="2884467" y="0"/>
                  </a:lnTo>
                  <a:close/>
                </a:path>
              </a:pathLst>
            </a:custGeom>
            <a:solidFill>
              <a:srgbClr val="44C1A3"/>
            </a:solidFill>
          </p:spPr>
          <p:txBody>
            <a:bodyPr wrap="square" lIns="0" tIns="0" rIns="0" bIns="0" rtlCol="0"/>
            <a:lstStyle/>
            <a:p>
              <a:endParaRPr/>
            </a:p>
          </p:txBody>
        </p:sp>
      </p:grpSp>
      <p:sp>
        <p:nvSpPr>
          <p:cNvPr id="32" name="object 32"/>
          <p:cNvSpPr txBox="1"/>
          <p:nvPr/>
        </p:nvSpPr>
        <p:spPr>
          <a:xfrm>
            <a:off x="714200" y="4165474"/>
            <a:ext cx="1651635" cy="540533"/>
          </a:xfrm>
          <a:prstGeom prst="rect">
            <a:avLst/>
          </a:prstGeom>
        </p:spPr>
        <p:txBody>
          <a:bodyPr vert="horz" wrap="square" lIns="0" tIns="9525" rIns="0" bIns="0" rtlCol="0">
            <a:spAutoFit/>
          </a:bodyPr>
          <a:lstStyle/>
          <a:p>
            <a:pPr marL="9525">
              <a:lnSpc>
                <a:spcPct val="100000"/>
              </a:lnSpc>
              <a:spcBef>
                <a:spcPts val="75"/>
              </a:spcBef>
            </a:pPr>
            <a:r>
              <a:rPr sz="3450" b="1" spc="-8" dirty="0">
                <a:solidFill>
                  <a:srgbClr val="FFFFFF"/>
                </a:solidFill>
                <a:latin typeface="Arial"/>
                <a:cs typeface="Arial"/>
              </a:rPr>
              <a:t>Accordi</a:t>
            </a:r>
            <a:endParaRPr sz="3450">
              <a:latin typeface="Arial"/>
              <a:cs typeface="Arial"/>
            </a:endParaRPr>
          </a:p>
        </p:txBody>
      </p:sp>
      <p:grpSp>
        <p:nvGrpSpPr>
          <p:cNvPr id="33" name="object 33"/>
          <p:cNvGrpSpPr/>
          <p:nvPr/>
        </p:nvGrpSpPr>
        <p:grpSpPr>
          <a:xfrm>
            <a:off x="2673240" y="3051810"/>
            <a:ext cx="4847749" cy="1435894"/>
            <a:chOff x="3564320" y="2926079"/>
            <a:chExt cx="6463665" cy="1914525"/>
          </a:xfrm>
        </p:grpSpPr>
        <p:sp>
          <p:nvSpPr>
            <p:cNvPr id="34" name="object 34"/>
            <p:cNvSpPr/>
            <p:nvPr/>
          </p:nvSpPr>
          <p:spPr>
            <a:xfrm>
              <a:off x="3570670" y="3823514"/>
              <a:ext cx="2025650" cy="1004569"/>
            </a:xfrm>
            <a:custGeom>
              <a:avLst/>
              <a:gdLst/>
              <a:ahLst/>
              <a:cxnLst/>
              <a:rect l="l" t="t" r="r" b="b"/>
              <a:pathLst>
                <a:path w="2025650" h="1004570">
                  <a:moveTo>
                    <a:pt x="0" y="1004417"/>
                  </a:moveTo>
                  <a:lnTo>
                    <a:pt x="2025032" y="0"/>
                  </a:lnTo>
                </a:path>
              </a:pathLst>
            </a:custGeom>
            <a:ln w="12700">
              <a:solidFill>
                <a:srgbClr val="4EB3CF"/>
              </a:solidFill>
            </a:ln>
          </p:spPr>
          <p:txBody>
            <a:bodyPr wrap="square" lIns="0" tIns="0" rIns="0" bIns="0" rtlCol="0"/>
            <a:lstStyle/>
            <a:p>
              <a:endParaRPr/>
            </a:p>
          </p:txBody>
        </p:sp>
        <p:pic>
          <p:nvPicPr>
            <p:cNvPr id="35" name="object 35"/>
            <p:cNvPicPr/>
            <p:nvPr/>
          </p:nvPicPr>
          <p:blipFill>
            <a:blip r:embed="rId18" cstate="print"/>
            <a:stretch>
              <a:fillRect/>
            </a:stretch>
          </p:blipFill>
          <p:spPr>
            <a:xfrm>
              <a:off x="5538215" y="2947415"/>
              <a:ext cx="4434840" cy="1789175"/>
            </a:xfrm>
            <a:prstGeom prst="rect">
              <a:avLst/>
            </a:prstGeom>
          </p:spPr>
        </p:pic>
        <p:pic>
          <p:nvPicPr>
            <p:cNvPr id="36" name="object 36"/>
            <p:cNvPicPr/>
            <p:nvPr/>
          </p:nvPicPr>
          <p:blipFill>
            <a:blip r:embed="rId19" cstate="print"/>
            <a:stretch>
              <a:fillRect/>
            </a:stretch>
          </p:blipFill>
          <p:spPr>
            <a:xfrm>
              <a:off x="5483351" y="2926079"/>
              <a:ext cx="4544567" cy="1914144"/>
            </a:xfrm>
            <a:prstGeom prst="rect">
              <a:avLst/>
            </a:prstGeom>
          </p:spPr>
        </p:pic>
        <p:pic>
          <p:nvPicPr>
            <p:cNvPr id="37" name="object 37"/>
            <p:cNvPicPr/>
            <p:nvPr/>
          </p:nvPicPr>
          <p:blipFill>
            <a:blip r:embed="rId20" cstate="print"/>
            <a:stretch>
              <a:fillRect/>
            </a:stretch>
          </p:blipFill>
          <p:spPr>
            <a:xfrm>
              <a:off x="5595704" y="2988356"/>
              <a:ext cx="4319990" cy="1670319"/>
            </a:xfrm>
            <a:prstGeom prst="rect">
              <a:avLst/>
            </a:prstGeom>
          </p:spPr>
        </p:pic>
      </p:grpSp>
      <p:sp>
        <p:nvSpPr>
          <p:cNvPr id="38" name="object 38"/>
          <p:cNvSpPr txBox="1"/>
          <p:nvPr/>
        </p:nvSpPr>
        <p:spPr>
          <a:xfrm>
            <a:off x="4232911" y="3079623"/>
            <a:ext cx="3167539" cy="1284775"/>
          </a:xfrm>
          <a:prstGeom prst="rect">
            <a:avLst/>
          </a:prstGeom>
        </p:spPr>
        <p:txBody>
          <a:bodyPr vert="horz" wrap="square" lIns="0" tIns="9525" rIns="0" bIns="0" rtlCol="0">
            <a:spAutoFit/>
          </a:bodyPr>
          <a:lstStyle/>
          <a:p>
            <a:pPr marL="9525" marR="3810" indent="311944">
              <a:lnSpc>
                <a:spcPct val="113700"/>
              </a:lnSpc>
              <a:spcBef>
                <a:spcPts val="75"/>
              </a:spcBef>
            </a:pPr>
            <a:r>
              <a:rPr sz="1200" dirty="0">
                <a:solidFill>
                  <a:srgbClr val="FFFFFF"/>
                </a:solidFill>
                <a:latin typeface="Arial MT"/>
                <a:cs typeface="Arial MT"/>
              </a:rPr>
              <a:t>Accordo</a:t>
            </a:r>
            <a:r>
              <a:rPr sz="1200" spc="-30" dirty="0">
                <a:solidFill>
                  <a:srgbClr val="FFFFFF"/>
                </a:solidFill>
                <a:latin typeface="Arial MT"/>
                <a:cs typeface="Arial MT"/>
              </a:rPr>
              <a:t> </a:t>
            </a:r>
            <a:r>
              <a:rPr sz="1200" dirty="0">
                <a:solidFill>
                  <a:srgbClr val="FFFFFF"/>
                </a:solidFill>
                <a:latin typeface="Arial MT"/>
                <a:cs typeface="Arial MT"/>
              </a:rPr>
              <a:t>di</a:t>
            </a:r>
            <a:r>
              <a:rPr sz="1200" spc="-19" dirty="0">
                <a:solidFill>
                  <a:srgbClr val="FFFFFF"/>
                </a:solidFill>
                <a:latin typeface="Arial MT"/>
                <a:cs typeface="Arial MT"/>
              </a:rPr>
              <a:t> </a:t>
            </a:r>
            <a:r>
              <a:rPr sz="1200" dirty="0">
                <a:solidFill>
                  <a:srgbClr val="FFFFFF"/>
                </a:solidFill>
                <a:latin typeface="Arial MT"/>
                <a:cs typeface="Arial MT"/>
              </a:rPr>
              <a:t>ristrutturazione</a:t>
            </a:r>
            <a:r>
              <a:rPr sz="1200" spc="-19" dirty="0">
                <a:solidFill>
                  <a:srgbClr val="FFFFFF"/>
                </a:solidFill>
                <a:latin typeface="Arial MT"/>
                <a:cs typeface="Arial MT"/>
              </a:rPr>
              <a:t> </a:t>
            </a:r>
            <a:r>
              <a:rPr sz="1200" spc="-8" dirty="0">
                <a:solidFill>
                  <a:srgbClr val="FFFFFF"/>
                </a:solidFill>
                <a:latin typeface="Arial MT"/>
                <a:cs typeface="Arial MT"/>
              </a:rPr>
              <a:t>omologato </a:t>
            </a:r>
            <a:r>
              <a:rPr sz="1200" dirty="0">
                <a:solidFill>
                  <a:srgbClr val="FFFFFF"/>
                </a:solidFill>
                <a:latin typeface="Arial MT"/>
                <a:cs typeface="Arial MT"/>
              </a:rPr>
              <a:t>Accordo</a:t>
            </a:r>
            <a:r>
              <a:rPr sz="1200" spc="-23" dirty="0">
                <a:solidFill>
                  <a:srgbClr val="FFFFFF"/>
                </a:solidFill>
                <a:latin typeface="Arial MT"/>
                <a:cs typeface="Arial MT"/>
              </a:rPr>
              <a:t> </a:t>
            </a:r>
            <a:r>
              <a:rPr sz="1200" dirty="0">
                <a:solidFill>
                  <a:srgbClr val="FFFFFF"/>
                </a:solidFill>
                <a:latin typeface="Arial MT"/>
                <a:cs typeface="Arial MT"/>
              </a:rPr>
              <a:t>di</a:t>
            </a:r>
            <a:r>
              <a:rPr sz="1200" spc="-23" dirty="0">
                <a:solidFill>
                  <a:srgbClr val="FFFFFF"/>
                </a:solidFill>
                <a:latin typeface="Arial MT"/>
                <a:cs typeface="Arial MT"/>
              </a:rPr>
              <a:t> </a:t>
            </a:r>
            <a:r>
              <a:rPr sz="1200" dirty="0">
                <a:solidFill>
                  <a:srgbClr val="FFFFFF"/>
                </a:solidFill>
                <a:latin typeface="Arial MT"/>
                <a:cs typeface="Arial MT"/>
              </a:rPr>
              <a:t>ristrutturazione</a:t>
            </a:r>
            <a:r>
              <a:rPr sz="1200" spc="-23" dirty="0">
                <a:solidFill>
                  <a:srgbClr val="FFFFFF"/>
                </a:solidFill>
                <a:latin typeface="Arial MT"/>
                <a:cs typeface="Arial MT"/>
              </a:rPr>
              <a:t> </a:t>
            </a:r>
            <a:r>
              <a:rPr sz="1200" dirty="0">
                <a:solidFill>
                  <a:srgbClr val="FFFFFF"/>
                </a:solidFill>
                <a:latin typeface="Arial MT"/>
                <a:cs typeface="Arial MT"/>
              </a:rPr>
              <a:t>con</a:t>
            </a:r>
            <a:r>
              <a:rPr sz="1200" spc="-23" dirty="0">
                <a:solidFill>
                  <a:srgbClr val="FFFFFF"/>
                </a:solidFill>
                <a:latin typeface="Arial MT"/>
                <a:cs typeface="Arial MT"/>
              </a:rPr>
              <a:t> </a:t>
            </a:r>
            <a:r>
              <a:rPr sz="1200" dirty="0">
                <a:solidFill>
                  <a:srgbClr val="FFFFFF"/>
                </a:solidFill>
                <a:latin typeface="Arial MT"/>
                <a:cs typeface="Arial MT"/>
              </a:rPr>
              <a:t>efficacia</a:t>
            </a:r>
            <a:r>
              <a:rPr sz="1200" spc="-19" dirty="0">
                <a:solidFill>
                  <a:srgbClr val="FFFFFF"/>
                </a:solidFill>
                <a:latin typeface="Arial MT"/>
                <a:cs typeface="Arial MT"/>
              </a:rPr>
              <a:t> </a:t>
            </a:r>
            <a:r>
              <a:rPr sz="1200" spc="-8" dirty="0">
                <a:solidFill>
                  <a:srgbClr val="FFFFFF"/>
                </a:solidFill>
                <a:latin typeface="Arial MT"/>
                <a:cs typeface="Arial MT"/>
              </a:rPr>
              <a:t>estesa</a:t>
            </a:r>
            <a:endParaRPr sz="1200" dirty="0">
              <a:latin typeface="Arial MT"/>
              <a:cs typeface="Arial MT"/>
            </a:endParaRPr>
          </a:p>
          <a:p>
            <a:pPr marL="405765" marR="400050" indent="309086">
              <a:lnSpc>
                <a:spcPct val="114999"/>
              </a:lnSpc>
            </a:pPr>
            <a:r>
              <a:rPr sz="1200" dirty="0">
                <a:solidFill>
                  <a:srgbClr val="FFFFFF"/>
                </a:solidFill>
                <a:latin typeface="Arial MT"/>
                <a:cs typeface="Arial MT"/>
              </a:rPr>
              <a:t>Convenzione</a:t>
            </a:r>
            <a:r>
              <a:rPr sz="1200" spc="-4" dirty="0">
                <a:solidFill>
                  <a:srgbClr val="FFFFFF"/>
                </a:solidFill>
                <a:latin typeface="Arial MT"/>
                <a:cs typeface="Arial MT"/>
              </a:rPr>
              <a:t> </a:t>
            </a:r>
            <a:r>
              <a:rPr sz="1200" dirty="0">
                <a:solidFill>
                  <a:srgbClr val="FFFFFF"/>
                </a:solidFill>
                <a:latin typeface="Arial MT"/>
                <a:cs typeface="Arial MT"/>
              </a:rPr>
              <a:t>di</a:t>
            </a:r>
            <a:r>
              <a:rPr sz="1200" spc="-4" dirty="0">
                <a:solidFill>
                  <a:srgbClr val="FFFFFF"/>
                </a:solidFill>
                <a:latin typeface="Arial MT"/>
                <a:cs typeface="Arial MT"/>
              </a:rPr>
              <a:t> </a:t>
            </a:r>
            <a:r>
              <a:rPr sz="1200" spc="-8" dirty="0">
                <a:solidFill>
                  <a:srgbClr val="FFFFFF"/>
                </a:solidFill>
                <a:latin typeface="Arial MT"/>
                <a:cs typeface="Arial MT"/>
              </a:rPr>
              <a:t>moratoria </a:t>
            </a:r>
            <a:r>
              <a:rPr sz="1200" dirty="0">
                <a:solidFill>
                  <a:srgbClr val="FFFFFF"/>
                </a:solidFill>
                <a:latin typeface="Arial MT"/>
                <a:cs typeface="Arial MT"/>
              </a:rPr>
              <a:t>Piano</a:t>
            </a:r>
            <a:r>
              <a:rPr sz="1200" spc="-19" dirty="0">
                <a:solidFill>
                  <a:srgbClr val="FFFFFF"/>
                </a:solidFill>
                <a:latin typeface="Arial MT"/>
                <a:cs typeface="Arial MT"/>
              </a:rPr>
              <a:t> </a:t>
            </a:r>
            <a:r>
              <a:rPr sz="1200" dirty="0">
                <a:solidFill>
                  <a:srgbClr val="FFFFFF"/>
                </a:solidFill>
                <a:latin typeface="Arial MT"/>
                <a:cs typeface="Arial MT"/>
              </a:rPr>
              <a:t>di</a:t>
            </a:r>
            <a:r>
              <a:rPr sz="1200" spc="-15" dirty="0">
                <a:solidFill>
                  <a:srgbClr val="FFFFFF"/>
                </a:solidFill>
                <a:latin typeface="Arial MT"/>
                <a:cs typeface="Arial MT"/>
              </a:rPr>
              <a:t> </a:t>
            </a:r>
            <a:r>
              <a:rPr sz="1200" dirty="0">
                <a:solidFill>
                  <a:srgbClr val="FFFFFF"/>
                </a:solidFill>
                <a:latin typeface="Arial MT"/>
                <a:cs typeface="Arial MT"/>
              </a:rPr>
              <a:t>ristrutturazione</a:t>
            </a:r>
            <a:r>
              <a:rPr sz="1200" spc="-15" dirty="0">
                <a:solidFill>
                  <a:srgbClr val="FFFFFF"/>
                </a:solidFill>
                <a:latin typeface="Arial MT"/>
                <a:cs typeface="Arial MT"/>
              </a:rPr>
              <a:t> </a:t>
            </a:r>
            <a:r>
              <a:rPr sz="1200" spc="-8" dirty="0">
                <a:solidFill>
                  <a:srgbClr val="FFFFFF"/>
                </a:solidFill>
                <a:latin typeface="Arial MT"/>
                <a:cs typeface="Arial MT"/>
              </a:rPr>
              <a:t>omologato</a:t>
            </a:r>
            <a:endParaRPr sz="1200" dirty="0">
              <a:latin typeface="Arial MT"/>
              <a:cs typeface="Arial MT"/>
            </a:endParaRPr>
          </a:p>
          <a:p>
            <a:pPr marL="918686" marR="213836" indent="-699135">
              <a:lnSpc>
                <a:spcPts val="1658"/>
              </a:lnSpc>
              <a:spcBef>
                <a:spcPts val="53"/>
              </a:spcBef>
            </a:pPr>
            <a:r>
              <a:rPr sz="1200" dirty="0">
                <a:solidFill>
                  <a:srgbClr val="FFFFFF"/>
                </a:solidFill>
                <a:latin typeface="Arial MT"/>
                <a:cs typeface="Arial MT"/>
              </a:rPr>
              <a:t>Procedure</a:t>
            </a:r>
            <a:r>
              <a:rPr sz="1200" spc="-11" dirty="0">
                <a:solidFill>
                  <a:srgbClr val="FFFFFF"/>
                </a:solidFill>
                <a:latin typeface="Arial MT"/>
                <a:cs typeface="Arial MT"/>
              </a:rPr>
              <a:t> </a:t>
            </a:r>
            <a:r>
              <a:rPr sz="1200" dirty="0">
                <a:solidFill>
                  <a:srgbClr val="FFFFFF"/>
                </a:solidFill>
                <a:latin typeface="Arial MT"/>
                <a:cs typeface="Arial MT"/>
              </a:rPr>
              <a:t>di</a:t>
            </a:r>
            <a:r>
              <a:rPr sz="1200" spc="-8" dirty="0">
                <a:solidFill>
                  <a:srgbClr val="FFFFFF"/>
                </a:solidFill>
                <a:latin typeface="Arial MT"/>
                <a:cs typeface="Arial MT"/>
              </a:rPr>
              <a:t> </a:t>
            </a:r>
            <a:r>
              <a:rPr sz="1200" dirty="0">
                <a:solidFill>
                  <a:srgbClr val="FFFFFF"/>
                </a:solidFill>
                <a:latin typeface="Arial MT"/>
                <a:cs typeface="Arial MT"/>
              </a:rPr>
              <a:t>composizione</a:t>
            </a:r>
            <a:r>
              <a:rPr sz="1200" spc="-8" dirty="0">
                <a:solidFill>
                  <a:srgbClr val="FFFFFF"/>
                </a:solidFill>
                <a:latin typeface="Arial MT"/>
                <a:cs typeface="Arial MT"/>
              </a:rPr>
              <a:t> </a:t>
            </a:r>
            <a:r>
              <a:rPr sz="1200" dirty="0">
                <a:solidFill>
                  <a:srgbClr val="FFFFFF"/>
                </a:solidFill>
                <a:latin typeface="Arial MT"/>
                <a:cs typeface="Arial MT"/>
              </a:rPr>
              <a:t>della</a:t>
            </a:r>
            <a:r>
              <a:rPr sz="1200" spc="-8" dirty="0">
                <a:solidFill>
                  <a:srgbClr val="FFFFFF"/>
                </a:solidFill>
                <a:latin typeface="Arial MT"/>
                <a:cs typeface="Arial MT"/>
              </a:rPr>
              <a:t> </a:t>
            </a:r>
            <a:r>
              <a:rPr sz="1200" dirty="0">
                <a:solidFill>
                  <a:srgbClr val="FFFFFF"/>
                </a:solidFill>
                <a:latin typeface="Arial MT"/>
                <a:cs typeface="Arial MT"/>
              </a:rPr>
              <a:t>crisi</a:t>
            </a:r>
            <a:r>
              <a:rPr sz="1200" spc="-8" dirty="0">
                <a:solidFill>
                  <a:srgbClr val="FFFFFF"/>
                </a:solidFill>
                <a:latin typeface="Arial MT"/>
                <a:cs typeface="Arial MT"/>
              </a:rPr>
              <a:t> </a:t>
            </a:r>
            <a:r>
              <a:rPr sz="1200" spc="-19" dirty="0">
                <a:solidFill>
                  <a:srgbClr val="FFFFFF"/>
                </a:solidFill>
                <a:latin typeface="Arial MT"/>
                <a:cs typeface="Arial MT"/>
              </a:rPr>
              <a:t>da </a:t>
            </a:r>
            <a:r>
              <a:rPr sz="1200" spc="-8" dirty="0">
                <a:solidFill>
                  <a:srgbClr val="FFFFFF"/>
                </a:solidFill>
                <a:latin typeface="Arial MT"/>
                <a:cs typeface="Arial MT"/>
              </a:rPr>
              <a:t>sovraindebitamento</a:t>
            </a:r>
            <a:endParaRPr sz="1200" dirty="0">
              <a:latin typeface="Arial MT"/>
              <a:cs typeface="Arial MT"/>
            </a:endParaRPr>
          </a:p>
        </p:txBody>
      </p:sp>
      <p:grpSp>
        <p:nvGrpSpPr>
          <p:cNvPr id="39" name="object 39"/>
          <p:cNvGrpSpPr/>
          <p:nvPr/>
        </p:nvGrpSpPr>
        <p:grpSpPr>
          <a:xfrm>
            <a:off x="2673241" y="4473438"/>
            <a:ext cx="4841081" cy="926306"/>
            <a:chOff x="3564320" y="4821583"/>
            <a:chExt cx="6454775" cy="1235075"/>
          </a:xfrm>
        </p:grpSpPr>
        <p:sp>
          <p:nvSpPr>
            <p:cNvPr id="40" name="object 40"/>
            <p:cNvSpPr/>
            <p:nvPr/>
          </p:nvSpPr>
          <p:spPr>
            <a:xfrm>
              <a:off x="3570670" y="4827933"/>
              <a:ext cx="1976120" cy="560705"/>
            </a:xfrm>
            <a:custGeom>
              <a:avLst/>
              <a:gdLst/>
              <a:ahLst/>
              <a:cxnLst/>
              <a:rect l="l" t="t" r="r" b="b"/>
              <a:pathLst>
                <a:path w="1976120" h="560704">
                  <a:moveTo>
                    <a:pt x="0" y="0"/>
                  </a:moveTo>
                  <a:lnTo>
                    <a:pt x="1975541" y="560710"/>
                  </a:lnTo>
                </a:path>
              </a:pathLst>
            </a:custGeom>
            <a:ln w="12699">
              <a:solidFill>
                <a:srgbClr val="4EB3CF"/>
              </a:solidFill>
            </a:ln>
          </p:spPr>
          <p:txBody>
            <a:bodyPr wrap="square" lIns="0" tIns="0" rIns="0" bIns="0" rtlCol="0"/>
            <a:lstStyle/>
            <a:p>
              <a:endParaRPr/>
            </a:p>
          </p:txBody>
        </p:sp>
        <p:pic>
          <p:nvPicPr>
            <p:cNvPr id="41" name="object 41"/>
            <p:cNvPicPr/>
            <p:nvPr/>
          </p:nvPicPr>
          <p:blipFill>
            <a:blip r:embed="rId21" cstate="print"/>
            <a:stretch>
              <a:fillRect/>
            </a:stretch>
          </p:blipFill>
          <p:spPr>
            <a:xfrm>
              <a:off x="5486399" y="4821935"/>
              <a:ext cx="4437888" cy="1173480"/>
            </a:xfrm>
            <a:prstGeom prst="rect">
              <a:avLst/>
            </a:prstGeom>
          </p:spPr>
        </p:pic>
        <p:pic>
          <p:nvPicPr>
            <p:cNvPr id="42" name="object 42"/>
            <p:cNvPicPr/>
            <p:nvPr/>
          </p:nvPicPr>
          <p:blipFill>
            <a:blip r:embed="rId22" cstate="print"/>
            <a:stretch>
              <a:fillRect/>
            </a:stretch>
          </p:blipFill>
          <p:spPr>
            <a:xfrm>
              <a:off x="5455919" y="4849367"/>
              <a:ext cx="4562856" cy="1207008"/>
            </a:xfrm>
            <a:prstGeom prst="rect">
              <a:avLst/>
            </a:prstGeom>
          </p:spPr>
        </p:pic>
        <p:pic>
          <p:nvPicPr>
            <p:cNvPr id="43" name="object 43"/>
            <p:cNvPicPr/>
            <p:nvPr/>
          </p:nvPicPr>
          <p:blipFill>
            <a:blip r:embed="rId23" cstate="print"/>
            <a:stretch>
              <a:fillRect/>
            </a:stretch>
          </p:blipFill>
          <p:spPr>
            <a:xfrm>
              <a:off x="5546213" y="4860254"/>
              <a:ext cx="4319990" cy="1056777"/>
            </a:xfrm>
            <a:prstGeom prst="rect">
              <a:avLst/>
            </a:prstGeom>
          </p:spPr>
        </p:pic>
      </p:grpSp>
      <p:sp>
        <p:nvSpPr>
          <p:cNvPr id="44" name="object 44"/>
          <p:cNvSpPr txBox="1"/>
          <p:nvPr/>
        </p:nvSpPr>
        <p:spPr>
          <a:xfrm>
            <a:off x="4226343" y="4532758"/>
            <a:ext cx="3106578" cy="689741"/>
          </a:xfrm>
          <a:prstGeom prst="rect">
            <a:avLst/>
          </a:prstGeom>
        </p:spPr>
        <p:txBody>
          <a:bodyPr vert="horz" wrap="square" lIns="0" tIns="4763" rIns="0" bIns="0" rtlCol="0">
            <a:spAutoFit/>
          </a:bodyPr>
          <a:lstStyle/>
          <a:p>
            <a:pPr marL="9525" marR="3810" algn="ctr">
              <a:lnSpc>
                <a:spcPct val="113300"/>
              </a:lnSpc>
              <a:spcBef>
                <a:spcPts val="38"/>
              </a:spcBef>
            </a:pPr>
            <a:r>
              <a:rPr sz="1350" dirty="0">
                <a:solidFill>
                  <a:srgbClr val="FFFFFF"/>
                </a:solidFill>
                <a:latin typeface="Arial MT"/>
                <a:cs typeface="Arial MT"/>
              </a:rPr>
              <a:t>Accordo</a:t>
            </a:r>
            <a:r>
              <a:rPr sz="1350" spc="-30" dirty="0">
                <a:solidFill>
                  <a:srgbClr val="FFFFFF"/>
                </a:solidFill>
                <a:latin typeface="Arial MT"/>
                <a:cs typeface="Arial MT"/>
              </a:rPr>
              <a:t> </a:t>
            </a:r>
            <a:r>
              <a:rPr sz="1350" dirty="0">
                <a:solidFill>
                  <a:srgbClr val="FFFFFF"/>
                </a:solidFill>
                <a:latin typeface="Arial MT"/>
                <a:cs typeface="Arial MT"/>
              </a:rPr>
              <a:t>di</a:t>
            </a:r>
            <a:r>
              <a:rPr sz="1350" spc="-23" dirty="0">
                <a:solidFill>
                  <a:srgbClr val="FFFFFF"/>
                </a:solidFill>
                <a:latin typeface="Arial MT"/>
                <a:cs typeface="Arial MT"/>
              </a:rPr>
              <a:t> </a:t>
            </a:r>
            <a:r>
              <a:rPr sz="1350" dirty="0">
                <a:solidFill>
                  <a:srgbClr val="FFFFFF"/>
                </a:solidFill>
                <a:latin typeface="Arial MT"/>
                <a:cs typeface="Arial MT"/>
              </a:rPr>
              <a:t>ristrutturazione</a:t>
            </a:r>
            <a:r>
              <a:rPr sz="1350" spc="-26" dirty="0">
                <a:solidFill>
                  <a:srgbClr val="FFFFFF"/>
                </a:solidFill>
                <a:latin typeface="Arial MT"/>
                <a:cs typeface="Arial MT"/>
              </a:rPr>
              <a:t> </a:t>
            </a:r>
            <a:r>
              <a:rPr sz="1350" dirty="0">
                <a:solidFill>
                  <a:srgbClr val="FFFFFF"/>
                </a:solidFill>
                <a:latin typeface="Arial MT"/>
                <a:cs typeface="Arial MT"/>
              </a:rPr>
              <a:t>in</a:t>
            </a:r>
            <a:r>
              <a:rPr sz="1350" spc="-26" dirty="0">
                <a:solidFill>
                  <a:srgbClr val="FFFFFF"/>
                </a:solidFill>
                <a:latin typeface="Arial MT"/>
                <a:cs typeface="Arial MT"/>
              </a:rPr>
              <a:t> </a:t>
            </a:r>
            <a:r>
              <a:rPr sz="1350" spc="-8" dirty="0">
                <a:solidFill>
                  <a:srgbClr val="FFFFFF"/>
                </a:solidFill>
                <a:latin typeface="Arial MT"/>
                <a:cs typeface="Arial MT"/>
              </a:rPr>
              <a:t>esecuzione </a:t>
            </a:r>
            <a:r>
              <a:rPr sz="1350" dirty="0">
                <a:solidFill>
                  <a:srgbClr val="FFFFFF"/>
                </a:solidFill>
                <a:latin typeface="Arial MT"/>
                <a:cs typeface="Arial MT"/>
              </a:rPr>
              <a:t>di</a:t>
            </a:r>
            <a:r>
              <a:rPr sz="1350" spc="-15" dirty="0">
                <a:solidFill>
                  <a:srgbClr val="FFFFFF"/>
                </a:solidFill>
                <a:latin typeface="Arial MT"/>
                <a:cs typeface="Arial MT"/>
              </a:rPr>
              <a:t> </a:t>
            </a:r>
            <a:r>
              <a:rPr sz="1350" dirty="0">
                <a:solidFill>
                  <a:srgbClr val="FFFFFF"/>
                </a:solidFill>
                <a:latin typeface="Arial MT"/>
                <a:cs typeface="Arial MT"/>
              </a:rPr>
              <a:t>piano</a:t>
            </a:r>
            <a:r>
              <a:rPr sz="1350" spc="-19" dirty="0">
                <a:solidFill>
                  <a:srgbClr val="FFFFFF"/>
                </a:solidFill>
                <a:latin typeface="Arial MT"/>
                <a:cs typeface="Arial MT"/>
              </a:rPr>
              <a:t> </a:t>
            </a:r>
            <a:r>
              <a:rPr sz="1350" dirty="0">
                <a:solidFill>
                  <a:srgbClr val="FFFFFF"/>
                </a:solidFill>
                <a:latin typeface="Arial MT"/>
                <a:cs typeface="Arial MT"/>
              </a:rPr>
              <a:t>attestato</a:t>
            </a:r>
            <a:r>
              <a:rPr sz="1350" spc="-15" dirty="0">
                <a:solidFill>
                  <a:srgbClr val="FFFFFF"/>
                </a:solidFill>
                <a:latin typeface="Arial MT"/>
                <a:cs typeface="Arial MT"/>
              </a:rPr>
              <a:t> </a:t>
            </a:r>
            <a:r>
              <a:rPr sz="1350" dirty="0">
                <a:solidFill>
                  <a:srgbClr val="FFFFFF"/>
                </a:solidFill>
                <a:latin typeface="Arial MT"/>
                <a:cs typeface="Arial MT"/>
              </a:rPr>
              <a:t>di</a:t>
            </a:r>
            <a:r>
              <a:rPr sz="1350" spc="-15" dirty="0">
                <a:solidFill>
                  <a:srgbClr val="FFFFFF"/>
                </a:solidFill>
                <a:latin typeface="Arial MT"/>
                <a:cs typeface="Arial MT"/>
              </a:rPr>
              <a:t> </a:t>
            </a:r>
            <a:r>
              <a:rPr sz="1350" spc="-8" dirty="0">
                <a:solidFill>
                  <a:srgbClr val="FFFFFF"/>
                </a:solidFill>
                <a:latin typeface="Arial MT"/>
                <a:cs typeface="Arial MT"/>
              </a:rPr>
              <a:t>risanamento </a:t>
            </a:r>
            <a:r>
              <a:rPr sz="1350" dirty="0">
                <a:solidFill>
                  <a:srgbClr val="FFFFFF"/>
                </a:solidFill>
                <a:latin typeface="Arial MT"/>
                <a:cs typeface="Arial MT"/>
              </a:rPr>
              <a:t>Composizione</a:t>
            </a:r>
            <a:r>
              <a:rPr sz="1350" spc="-53" dirty="0">
                <a:solidFill>
                  <a:srgbClr val="FFFFFF"/>
                </a:solidFill>
                <a:latin typeface="Arial MT"/>
                <a:cs typeface="Arial MT"/>
              </a:rPr>
              <a:t> </a:t>
            </a:r>
            <a:r>
              <a:rPr sz="1350" dirty="0">
                <a:solidFill>
                  <a:srgbClr val="FFFFFF"/>
                </a:solidFill>
                <a:latin typeface="Arial MT"/>
                <a:cs typeface="Arial MT"/>
              </a:rPr>
              <a:t>negoziata</a:t>
            </a:r>
            <a:r>
              <a:rPr sz="1350" spc="-41" dirty="0">
                <a:solidFill>
                  <a:srgbClr val="FFFFFF"/>
                </a:solidFill>
                <a:latin typeface="Arial MT"/>
                <a:cs typeface="Arial MT"/>
              </a:rPr>
              <a:t> </a:t>
            </a:r>
            <a:r>
              <a:rPr sz="1350" dirty="0">
                <a:solidFill>
                  <a:srgbClr val="FFFFFF"/>
                </a:solidFill>
                <a:latin typeface="Arial MT"/>
                <a:cs typeface="Arial MT"/>
              </a:rPr>
              <a:t>della</a:t>
            </a:r>
            <a:r>
              <a:rPr sz="1350" spc="-41" dirty="0">
                <a:solidFill>
                  <a:srgbClr val="FFFFFF"/>
                </a:solidFill>
                <a:latin typeface="Arial MT"/>
                <a:cs typeface="Arial MT"/>
              </a:rPr>
              <a:t> </a:t>
            </a:r>
            <a:r>
              <a:rPr sz="1350" spc="-8" dirty="0">
                <a:solidFill>
                  <a:srgbClr val="FFFFFF"/>
                </a:solidFill>
                <a:latin typeface="Arial MT"/>
                <a:cs typeface="Arial MT"/>
              </a:rPr>
              <a:t>crisi</a:t>
            </a:r>
            <a:endParaRPr sz="1350">
              <a:latin typeface="Arial MT"/>
              <a:cs typeface="Arial MT"/>
            </a:endParaRPr>
          </a:p>
        </p:txBody>
      </p:sp>
      <p:grpSp>
        <p:nvGrpSpPr>
          <p:cNvPr id="45" name="object 45"/>
          <p:cNvGrpSpPr/>
          <p:nvPr/>
        </p:nvGrpSpPr>
        <p:grpSpPr>
          <a:xfrm>
            <a:off x="2673241" y="4473438"/>
            <a:ext cx="4770120" cy="1463516"/>
            <a:chOff x="3564321" y="4821583"/>
            <a:chExt cx="6360160" cy="1951355"/>
          </a:xfrm>
        </p:grpSpPr>
        <p:sp>
          <p:nvSpPr>
            <p:cNvPr id="46" name="object 46"/>
            <p:cNvSpPr/>
            <p:nvPr/>
          </p:nvSpPr>
          <p:spPr>
            <a:xfrm>
              <a:off x="3570671" y="4827933"/>
              <a:ext cx="1976120" cy="1591310"/>
            </a:xfrm>
            <a:custGeom>
              <a:avLst/>
              <a:gdLst/>
              <a:ahLst/>
              <a:cxnLst/>
              <a:rect l="l" t="t" r="r" b="b"/>
              <a:pathLst>
                <a:path w="1976120" h="1591310">
                  <a:moveTo>
                    <a:pt x="0" y="0"/>
                  </a:moveTo>
                  <a:lnTo>
                    <a:pt x="1975541" y="1591269"/>
                  </a:lnTo>
                </a:path>
              </a:pathLst>
            </a:custGeom>
            <a:ln w="12699">
              <a:solidFill>
                <a:srgbClr val="4EB3CF"/>
              </a:solidFill>
            </a:ln>
          </p:spPr>
          <p:txBody>
            <a:bodyPr wrap="square" lIns="0" tIns="0" rIns="0" bIns="0" rtlCol="0"/>
            <a:lstStyle/>
            <a:p>
              <a:endParaRPr/>
            </a:p>
          </p:txBody>
        </p:sp>
        <p:pic>
          <p:nvPicPr>
            <p:cNvPr id="47" name="object 47"/>
            <p:cNvPicPr/>
            <p:nvPr/>
          </p:nvPicPr>
          <p:blipFill>
            <a:blip r:embed="rId24" cstate="print"/>
            <a:stretch>
              <a:fillRect/>
            </a:stretch>
          </p:blipFill>
          <p:spPr>
            <a:xfrm>
              <a:off x="5486400" y="6105143"/>
              <a:ext cx="4437888" cy="667512"/>
            </a:xfrm>
            <a:prstGeom prst="rect">
              <a:avLst/>
            </a:prstGeom>
          </p:spPr>
        </p:pic>
        <p:pic>
          <p:nvPicPr>
            <p:cNvPr id="48" name="object 48"/>
            <p:cNvPicPr/>
            <p:nvPr/>
          </p:nvPicPr>
          <p:blipFill>
            <a:blip r:embed="rId25" cstate="print"/>
            <a:stretch>
              <a:fillRect/>
            </a:stretch>
          </p:blipFill>
          <p:spPr>
            <a:xfrm>
              <a:off x="6068568" y="6135623"/>
              <a:ext cx="3276599" cy="630936"/>
            </a:xfrm>
            <a:prstGeom prst="rect">
              <a:avLst/>
            </a:prstGeom>
          </p:spPr>
        </p:pic>
        <p:pic>
          <p:nvPicPr>
            <p:cNvPr id="49" name="object 49"/>
            <p:cNvPicPr/>
            <p:nvPr/>
          </p:nvPicPr>
          <p:blipFill>
            <a:blip r:embed="rId26" cstate="print"/>
            <a:stretch>
              <a:fillRect/>
            </a:stretch>
          </p:blipFill>
          <p:spPr>
            <a:xfrm>
              <a:off x="5546214" y="6144753"/>
              <a:ext cx="4319990" cy="548898"/>
            </a:xfrm>
            <a:prstGeom prst="rect">
              <a:avLst/>
            </a:prstGeom>
          </p:spPr>
        </p:pic>
      </p:grpSp>
      <p:sp>
        <p:nvSpPr>
          <p:cNvPr id="50" name="object 50"/>
          <p:cNvSpPr txBox="1"/>
          <p:nvPr/>
        </p:nvSpPr>
        <p:spPr>
          <a:xfrm>
            <a:off x="4695187" y="5526405"/>
            <a:ext cx="2168843" cy="240450"/>
          </a:xfrm>
          <a:prstGeom prst="rect">
            <a:avLst/>
          </a:prstGeom>
        </p:spPr>
        <p:txBody>
          <a:bodyPr vert="horz" wrap="square" lIns="0" tIns="9525" rIns="0" bIns="0" rtlCol="0">
            <a:spAutoFit/>
          </a:bodyPr>
          <a:lstStyle/>
          <a:p>
            <a:pPr marL="9525">
              <a:lnSpc>
                <a:spcPct val="100000"/>
              </a:lnSpc>
              <a:spcBef>
                <a:spcPts val="75"/>
              </a:spcBef>
            </a:pPr>
            <a:r>
              <a:rPr sz="1500" dirty="0">
                <a:solidFill>
                  <a:srgbClr val="FFFFFF"/>
                </a:solidFill>
                <a:latin typeface="Arial MT"/>
                <a:cs typeface="Arial MT"/>
              </a:rPr>
              <a:t>Concordato</a:t>
            </a:r>
            <a:r>
              <a:rPr sz="1500" spc="-68" dirty="0">
                <a:solidFill>
                  <a:srgbClr val="FFFFFF"/>
                </a:solidFill>
                <a:latin typeface="Arial MT"/>
                <a:cs typeface="Arial MT"/>
              </a:rPr>
              <a:t> </a:t>
            </a:r>
            <a:r>
              <a:rPr sz="1500" spc="-8" dirty="0">
                <a:solidFill>
                  <a:srgbClr val="FFFFFF"/>
                </a:solidFill>
                <a:latin typeface="Arial MT"/>
                <a:cs typeface="Arial MT"/>
              </a:rPr>
              <a:t>stragiudiziale</a:t>
            </a:r>
            <a:endParaRPr sz="1500">
              <a:latin typeface="Arial MT"/>
              <a:cs typeface="Arial MT"/>
            </a:endParaRPr>
          </a:p>
        </p:txBody>
      </p:sp>
      <p:grpSp>
        <p:nvGrpSpPr>
          <p:cNvPr id="52" name="object 52"/>
          <p:cNvGrpSpPr/>
          <p:nvPr/>
        </p:nvGrpSpPr>
        <p:grpSpPr>
          <a:xfrm>
            <a:off x="2650095" y="2404599"/>
            <a:ext cx="4903469" cy="2521744"/>
            <a:chOff x="3533459" y="2063131"/>
            <a:chExt cx="6537959" cy="3362325"/>
          </a:xfrm>
        </p:grpSpPr>
        <p:sp>
          <p:nvSpPr>
            <p:cNvPr id="53" name="object 53"/>
            <p:cNvSpPr/>
            <p:nvPr/>
          </p:nvSpPr>
          <p:spPr>
            <a:xfrm>
              <a:off x="3645725" y="2066306"/>
              <a:ext cx="1965325" cy="1757680"/>
            </a:xfrm>
            <a:custGeom>
              <a:avLst/>
              <a:gdLst/>
              <a:ahLst/>
              <a:cxnLst/>
              <a:rect l="l" t="t" r="r" b="b"/>
              <a:pathLst>
                <a:path w="1965325" h="1757679">
                  <a:moveTo>
                    <a:pt x="0" y="0"/>
                  </a:moveTo>
                  <a:lnTo>
                    <a:pt x="1964706" y="1757549"/>
                  </a:lnTo>
                </a:path>
              </a:pathLst>
            </a:custGeom>
            <a:ln w="6350">
              <a:solidFill>
                <a:srgbClr val="99CB38"/>
              </a:solidFill>
            </a:ln>
          </p:spPr>
          <p:txBody>
            <a:bodyPr wrap="square" lIns="0" tIns="0" rIns="0" bIns="0" rtlCol="0"/>
            <a:lstStyle/>
            <a:p>
              <a:endParaRPr/>
            </a:p>
          </p:txBody>
        </p:sp>
        <p:sp>
          <p:nvSpPr>
            <p:cNvPr id="54" name="object 54"/>
            <p:cNvSpPr/>
            <p:nvPr/>
          </p:nvSpPr>
          <p:spPr>
            <a:xfrm>
              <a:off x="3536634" y="2422565"/>
              <a:ext cx="2073910" cy="2399030"/>
            </a:xfrm>
            <a:custGeom>
              <a:avLst/>
              <a:gdLst/>
              <a:ahLst/>
              <a:cxnLst/>
              <a:rect l="l" t="t" r="r" b="b"/>
              <a:pathLst>
                <a:path w="2073910" h="2399029">
                  <a:moveTo>
                    <a:pt x="2073796" y="0"/>
                  </a:moveTo>
                  <a:lnTo>
                    <a:pt x="0" y="2398816"/>
                  </a:lnTo>
                </a:path>
              </a:pathLst>
            </a:custGeom>
            <a:ln w="6350">
              <a:solidFill>
                <a:srgbClr val="99CB38"/>
              </a:solidFill>
            </a:ln>
          </p:spPr>
          <p:txBody>
            <a:bodyPr wrap="square" lIns="0" tIns="0" rIns="0" bIns="0" rtlCol="0"/>
            <a:lstStyle/>
            <a:p>
              <a:endParaRPr/>
            </a:p>
          </p:txBody>
        </p:sp>
        <p:sp>
          <p:nvSpPr>
            <p:cNvPr id="55" name="object 55"/>
            <p:cNvSpPr/>
            <p:nvPr/>
          </p:nvSpPr>
          <p:spPr>
            <a:xfrm>
              <a:off x="10012219" y="2422565"/>
              <a:ext cx="55880" cy="2999740"/>
            </a:xfrm>
            <a:custGeom>
              <a:avLst/>
              <a:gdLst/>
              <a:ahLst/>
              <a:cxnLst/>
              <a:rect l="l" t="t" r="r" b="b"/>
              <a:pathLst>
                <a:path w="55879" h="2999740">
                  <a:moveTo>
                    <a:pt x="0" y="0"/>
                  </a:moveTo>
                  <a:lnTo>
                    <a:pt x="10785" y="362"/>
                  </a:lnTo>
                  <a:lnTo>
                    <a:pt x="19593" y="1352"/>
                  </a:lnTo>
                  <a:lnTo>
                    <a:pt x="25531" y="2820"/>
                  </a:lnTo>
                  <a:lnTo>
                    <a:pt x="27709" y="4618"/>
                  </a:lnTo>
                  <a:lnTo>
                    <a:pt x="27709" y="1494971"/>
                  </a:lnTo>
                  <a:lnTo>
                    <a:pt x="29886" y="1496768"/>
                  </a:lnTo>
                  <a:lnTo>
                    <a:pt x="35824" y="1498236"/>
                  </a:lnTo>
                  <a:lnTo>
                    <a:pt x="44632" y="1499226"/>
                  </a:lnTo>
                  <a:lnTo>
                    <a:pt x="55418" y="1499589"/>
                  </a:lnTo>
                  <a:lnTo>
                    <a:pt x="44632" y="1499952"/>
                  </a:lnTo>
                  <a:lnTo>
                    <a:pt x="35824" y="1500941"/>
                  </a:lnTo>
                  <a:lnTo>
                    <a:pt x="29886" y="1502410"/>
                  </a:lnTo>
                  <a:lnTo>
                    <a:pt x="27709" y="1504208"/>
                  </a:lnTo>
                  <a:lnTo>
                    <a:pt x="27709" y="2994561"/>
                  </a:lnTo>
                  <a:lnTo>
                    <a:pt x="25531" y="2996358"/>
                  </a:lnTo>
                  <a:lnTo>
                    <a:pt x="19593" y="2997826"/>
                  </a:lnTo>
                  <a:lnTo>
                    <a:pt x="10785" y="2998816"/>
                  </a:lnTo>
                  <a:lnTo>
                    <a:pt x="0" y="2999179"/>
                  </a:lnTo>
                </a:path>
              </a:pathLst>
            </a:custGeom>
            <a:ln w="6350">
              <a:solidFill>
                <a:srgbClr val="000000"/>
              </a:solidFill>
            </a:ln>
          </p:spPr>
          <p:txBody>
            <a:bodyPr wrap="square" lIns="0" tIns="0" rIns="0" bIns="0" rtlCol="0"/>
            <a:lstStyle/>
            <a:p>
              <a:endParaRPr/>
            </a:p>
          </p:txBody>
        </p:sp>
      </p:grpSp>
      <p:sp>
        <p:nvSpPr>
          <p:cNvPr id="56" name="object 56"/>
          <p:cNvSpPr/>
          <p:nvPr/>
        </p:nvSpPr>
        <p:spPr>
          <a:xfrm>
            <a:off x="7710054" y="2674174"/>
            <a:ext cx="589598" cy="2249805"/>
          </a:xfrm>
          <a:custGeom>
            <a:avLst/>
            <a:gdLst/>
            <a:ahLst/>
            <a:cxnLst/>
            <a:rect l="l" t="t" r="r" b="b"/>
            <a:pathLst>
              <a:path w="786129" h="2999740">
                <a:moveTo>
                  <a:pt x="785983" y="0"/>
                </a:moveTo>
                <a:lnTo>
                  <a:pt x="0" y="0"/>
                </a:lnTo>
                <a:lnTo>
                  <a:pt x="0" y="2999178"/>
                </a:lnTo>
                <a:lnTo>
                  <a:pt x="785983" y="2999178"/>
                </a:lnTo>
                <a:lnTo>
                  <a:pt x="785983" y="0"/>
                </a:lnTo>
                <a:close/>
              </a:path>
            </a:pathLst>
          </a:custGeom>
          <a:solidFill>
            <a:srgbClr val="44C1A3"/>
          </a:solidFill>
        </p:spPr>
        <p:txBody>
          <a:bodyPr wrap="square" lIns="0" tIns="0" rIns="0" bIns="0" rtlCol="0"/>
          <a:lstStyle/>
          <a:p>
            <a:endParaRPr/>
          </a:p>
        </p:txBody>
      </p:sp>
      <p:sp>
        <p:nvSpPr>
          <p:cNvPr id="57" name="object 57"/>
          <p:cNvSpPr txBox="1"/>
          <p:nvPr/>
        </p:nvSpPr>
        <p:spPr>
          <a:xfrm>
            <a:off x="7807208" y="2884551"/>
            <a:ext cx="104775" cy="1795748"/>
          </a:xfrm>
          <a:prstGeom prst="rect">
            <a:avLst/>
          </a:prstGeom>
        </p:spPr>
        <p:txBody>
          <a:bodyPr vert="horz" wrap="square" lIns="0" tIns="20955" rIns="0" bIns="0" rtlCol="0">
            <a:spAutoFit/>
          </a:bodyPr>
          <a:lstStyle/>
          <a:p>
            <a:pPr marL="9525">
              <a:lnSpc>
                <a:spcPct val="100000"/>
              </a:lnSpc>
              <a:spcBef>
                <a:spcPts val="165"/>
              </a:spcBef>
            </a:pPr>
            <a:r>
              <a:rPr sz="900" spc="-38" dirty="0">
                <a:solidFill>
                  <a:srgbClr val="FFFFFF"/>
                </a:solidFill>
                <a:latin typeface="Arial MT"/>
                <a:cs typeface="Arial MT"/>
              </a:rPr>
              <a:t>S</a:t>
            </a:r>
            <a:endParaRPr sz="900">
              <a:latin typeface="Arial MT"/>
              <a:cs typeface="Arial MT"/>
            </a:endParaRPr>
          </a:p>
          <a:p>
            <a:pPr marL="19050" marR="16193" indent="9525" algn="just">
              <a:lnSpc>
                <a:spcPct val="108300"/>
              </a:lnSpc>
            </a:pPr>
            <a:r>
              <a:rPr sz="900" spc="-38" dirty="0">
                <a:solidFill>
                  <a:srgbClr val="FFFFFF"/>
                </a:solidFill>
                <a:latin typeface="Arial MT"/>
                <a:cs typeface="Arial MT"/>
              </a:rPr>
              <a:t>t r u</a:t>
            </a:r>
            <a:endParaRPr sz="900">
              <a:latin typeface="Arial MT"/>
              <a:cs typeface="Arial MT"/>
            </a:endParaRPr>
          </a:p>
          <a:p>
            <a:pPr marL="19050" marR="3810" indent="-19050">
              <a:lnSpc>
                <a:spcPct val="108300"/>
              </a:lnSpc>
              <a:spcBef>
                <a:spcPts val="19"/>
              </a:spcBef>
            </a:pPr>
            <a:r>
              <a:rPr sz="900" spc="-38" dirty="0">
                <a:solidFill>
                  <a:srgbClr val="FFFFFF"/>
                </a:solidFill>
                <a:latin typeface="Arial MT"/>
                <a:cs typeface="Arial MT"/>
              </a:rPr>
              <a:t>m e n t</a:t>
            </a:r>
            <a:r>
              <a:rPr sz="900" spc="375" dirty="0">
                <a:solidFill>
                  <a:srgbClr val="FFFFFF"/>
                </a:solidFill>
                <a:latin typeface="Arial MT"/>
                <a:cs typeface="Arial MT"/>
              </a:rPr>
              <a:t> </a:t>
            </a:r>
            <a:r>
              <a:rPr sz="900" spc="-38" dirty="0">
                <a:solidFill>
                  <a:srgbClr val="FFFFFF"/>
                </a:solidFill>
                <a:latin typeface="Arial MT"/>
                <a:cs typeface="Arial MT"/>
              </a:rPr>
              <a:t>i</a:t>
            </a:r>
            <a:endParaRPr sz="900">
              <a:latin typeface="Arial MT"/>
              <a:cs typeface="Arial MT"/>
            </a:endParaRPr>
          </a:p>
          <a:p>
            <a:pPr>
              <a:lnSpc>
                <a:spcPct val="100000"/>
              </a:lnSpc>
              <a:spcBef>
                <a:spcPts val="135"/>
              </a:spcBef>
            </a:pPr>
            <a:endParaRPr sz="900">
              <a:latin typeface="Arial MT"/>
              <a:cs typeface="Arial MT"/>
            </a:endParaRPr>
          </a:p>
          <a:p>
            <a:pPr marL="38100" marR="16193" indent="-19050">
              <a:lnSpc>
                <a:spcPct val="108300"/>
              </a:lnSpc>
            </a:pPr>
            <a:r>
              <a:rPr sz="900" spc="-38" dirty="0">
                <a:solidFill>
                  <a:srgbClr val="FFFFFF"/>
                </a:solidFill>
                <a:latin typeface="Arial MT"/>
                <a:cs typeface="Arial MT"/>
              </a:rPr>
              <a:t>d i</a:t>
            </a:r>
            <a:endParaRPr sz="900">
              <a:latin typeface="Arial MT"/>
              <a:cs typeface="Arial MT"/>
            </a:endParaRPr>
          </a:p>
        </p:txBody>
      </p:sp>
      <p:sp>
        <p:nvSpPr>
          <p:cNvPr id="58" name="object 58"/>
          <p:cNvSpPr txBox="1"/>
          <p:nvPr/>
        </p:nvSpPr>
        <p:spPr>
          <a:xfrm>
            <a:off x="7978658" y="2959989"/>
            <a:ext cx="216218" cy="1672894"/>
          </a:xfrm>
          <a:prstGeom prst="rect">
            <a:avLst/>
          </a:prstGeom>
        </p:spPr>
        <p:txBody>
          <a:bodyPr vert="horz" wrap="square" lIns="0" tIns="20955" rIns="0" bIns="0" rtlCol="0">
            <a:spAutoFit/>
          </a:bodyPr>
          <a:lstStyle/>
          <a:p>
            <a:pPr marL="9525">
              <a:lnSpc>
                <a:spcPct val="100000"/>
              </a:lnSpc>
              <a:spcBef>
                <a:spcPts val="165"/>
              </a:spcBef>
            </a:pPr>
            <a:r>
              <a:rPr sz="900" dirty="0">
                <a:solidFill>
                  <a:srgbClr val="FFFFFF"/>
                </a:solidFill>
                <a:latin typeface="Arial MT"/>
                <a:cs typeface="Arial MT"/>
              </a:rPr>
              <a:t>r</a:t>
            </a:r>
            <a:r>
              <a:rPr sz="900" spc="124" dirty="0">
                <a:solidFill>
                  <a:srgbClr val="FFFFFF"/>
                </a:solidFill>
                <a:latin typeface="Arial MT"/>
                <a:cs typeface="Arial MT"/>
              </a:rPr>
              <a:t>  </a:t>
            </a:r>
            <a:r>
              <a:rPr sz="900" spc="-38" dirty="0">
                <a:solidFill>
                  <a:srgbClr val="FFFFFF"/>
                </a:solidFill>
                <a:latin typeface="Arial MT"/>
                <a:cs typeface="Arial MT"/>
              </a:rPr>
              <a:t>d</a:t>
            </a:r>
            <a:endParaRPr sz="900">
              <a:latin typeface="Arial MT"/>
              <a:cs typeface="Arial MT"/>
            </a:endParaRPr>
          </a:p>
          <a:p>
            <a:pPr>
              <a:lnSpc>
                <a:spcPct val="100000"/>
              </a:lnSpc>
              <a:spcBef>
                <a:spcPts val="90"/>
              </a:spcBef>
            </a:pPr>
            <a:r>
              <a:rPr sz="900" dirty="0">
                <a:solidFill>
                  <a:srgbClr val="FFFFFF"/>
                </a:solidFill>
                <a:latin typeface="Arial MT"/>
                <a:cs typeface="Arial MT"/>
              </a:rPr>
              <a:t>e</a:t>
            </a:r>
            <a:r>
              <a:rPr sz="900" spc="375" dirty="0">
                <a:solidFill>
                  <a:srgbClr val="FFFFFF"/>
                </a:solidFill>
                <a:latin typeface="Arial MT"/>
                <a:cs typeface="Arial MT"/>
              </a:rPr>
              <a:t> </a:t>
            </a:r>
            <a:r>
              <a:rPr sz="900" spc="-38" dirty="0">
                <a:solidFill>
                  <a:srgbClr val="FFFFFF"/>
                </a:solidFill>
                <a:latin typeface="Arial MT"/>
                <a:cs typeface="Arial MT"/>
              </a:rPr>
              <a:t>e</a:t>
            </a:r>
            <a:endParaRPr sz="900">
              <a:latin typeface="Arial MT"/>
              <a:cs typeface="Arial MT"/>
            </a:endParaRPr>
          </a:p>
          <a:p>
            <a:pPr>
              <a:lnSpc>
                <a:spcPct val="100000"/>
              </a:lnSpc>
              <a:spcBef>
                <a:spcPts val="90"/>
              </a:spcBef>
              <a:tabLst>
                <a:tab pos="161449" algn="l"/>
              </a:tabLst>
            </a:pPr>
            <a:r>
              <a:rPr sz="900" spc="-38" dirty="0">
                <a:solidFill>
                  <a:srgbClr val="FFFFFF"/>
                </a:solidFill>
                <a:latin typeface="Arial MT"/>
                <a:cs typeface="Arial MT"/>
              </a:rPr>
              <a:t>g</a:t>
            </a:r>
            <a:r>
              <a:rPr sz="900" dirty="0">
                <a:solidFill>
                  <a:srgbClr val="FFFFFF"/>
                </a:solidFill>
                <a:latin typeface="Arial MT"/>
                <a:cs typeface="Arial MT"/>
              </a:rPr>
              <a:t>	</a:t>
            </a:r>
            <a:r>
              <a:rPr sz="900" spc="-38" dirty="0">
                <a:solidFill>
                  <a:srgbClr val="FFFFFF"/>
                </a:solidFill>
                <a:latin typeface="Arial MT"/>
                <a:cs typeface="Arial MT"/>
              </a:rPr>
              <a:t>l</a:t>
            </a:r>
            <a:endParaRPr sz="900">
              <a:latin typeface="Arial MT"/>
              <a:cs typeface="Arial MT"/>
            </a:endParaRPr>
          </a:p>
          <a:p>
            <a:pPr>
              <a:lnSpc>
                <a:spcPct val="100000"/>
              </a:lnSpc>
              <a:spcBef>
                <a:spcPts val="90"/>
              </a:spcBef>
              <a:tabLst>
                <a:tab pos="161449" algn="l"/>
              </a:tabLst>
            </a:pPr>
            <a:r>
              <a:rPr sz="900" spc="-38" dirty="0">
                <a:solidFill>
                  <a:srgbClr val="FFFFFF"/>
                </a:solidFill>
                <a:latin typeface="Arial MT"/>
                <a:cs typeface="Arial MT"/>
              </a:rPr>
              <a:t>o</a:t>
            </a:r>
            <a:r>
              <a:rPr sz="900" dirty="0">
                <a:solidFill>
                  <a:srgbClr val="FFFFFF"/>
                </a:solidFill>
                <a:latin typeface="Arial MT"/>
                <a:cs typeface="Arial MT"/>
              </a:rPr>
              <a:t>	</a:t>
            </a:r>
            <a:r>
              <a:rPr sz="900" spc="-38" dirty="0">
                <a:solidFill>
                  <a:srgbClr val="FFFFFF"/>
                </a:solidFill>
                <a:latin typeface="Arial MT"/>
                <a:cs typeface="Arial MT"/>
              </a:rPr>
              <a:t>l</a:t>
            </a:r>
            <a:endParaRPr sz="900">
              <a:latin typeface="Arial MT"/>
              <a:cs typeface="Arial MT"/>
            </a:endParaRPr>
          </a:p>
          <a:p>
            <a:pPr marL="19050">
              <a:lnSpc>
                <a:spcPct val="100000"/>
              </a:lnSpc>
              <a:spcBef>
                <a:spcPts val="90"/>
              </a:spcBef>
              <a:tabLst>
                <a:tab pos="142399" algn="l"/>
              </a:tabLst>
            </a:pPr>
            <a:r>
              <a:rPr sz="900" spc="-38" dirty="0">
                <a:solidFill>
                  <a:srgbClr val="FFFFFF"/>
                </a:solidFill>
                <a:latin typeface="Arial MT"/>
                <a:cs typeface="Arial MT"/>
              </a:rPr>
              <a:t>l</a:t>
            </a:r>
            <a:r>
              <a:rPr sz="900" dirty="0">
                <a:solidFill>
                  <a:srgbClr val="FFFFFF"/>
                </a:solidFill>
                <a:latin typeface="Arial MT"/>
                <a:cs typeface="Arial MT"/>
              </a:rPr>
              <a:t>	</a:t>
            </a:r>
            <a:r>
              <a:rPr sz="900" spc="-38" dirty="0">
                <a:solidFill>
                  <a:srgbClr val="FFFFFF"/>
                </a:solidFill>
                <a:latin typeface="Arial MT"/>
                <a:cs typeface="Arial MT"/>
              </a:rPr>
              <a:t>a</a:t>
            </a:r>
            <a:endParaRPr sz="900">
              <a:latin typeface="Arial MT"/>
              <a:cs typeface="Arial MT"/>
            </a:endParaRPr>
          </a:p>
          <a:p>
            <a:pPr>
              <a:lnSpc>
                <a:spcPct val="100000"/>
              </a:lnSpc>
              <a:spcBef>
                <a:spcPts val="90"/>
              </a:spcBef>
            </a:pPr>
            <a:r>
              <a:rPr sz="900" spc="-38" dirty="0">
                <a:solidFill>
                  <a:srgbClr val="FFFFFF"/>
                </a:solidFill>
                <a:latin typeface="Arial MT"/>
                <a:cs typeface="Arial MT"/>
              </a:rPr>
              <a:t>a</a:t>
            </a:r>
            <a:endParaRPr sz="900">
              <a:latin typeface="Arial MT"/>
              <a:cs typeface="Arial MT"/>
            </a:endParaRPr>
          </a:p>
          <a:p>
            <a:pPr>
              <a:lnSpc>
                <a:spcPct val="100000"/>
              </a:lnSpc>
              <a:spcBef>
                <a:spcPts val="90"/>
              </a:spcBef>
            </a:pPr>
            <a:r>
              <a:rPr sz="900" dirty="0">
                <a:solidFill>
                  <a:srgbClr val="FFFFFF"/>
                </a:solidFill>
                <a:latin typeface="Arial MT"/>
                <a:cs typeface="Arial MT"/>
              </a:rPr>
              <a:t>z</a:t>
            </a:r>
            <a:r>
              <a:rPr sz="900" spc="86" dirty="0">
                <a:solidFill>
                  <a:srgbClr val="FFFFFF"/>
                </a:solidFill>
                <a:latin typeface="Arial MT"/>
                <a:cs typeface="Arial MT"/>
              </a:rPr>
              <a:t>  </a:t>
            </a:r>
            <a:r>
              <a:rPr sz="900" spc="-38" dirty="0">
                <a:solidFill>
                  <a:srgbClr val="FFFFFF"/>
                </a:solidFill>
                <a:latin typeface="Arial MT"/>
                <a:cs typeface="Arial MT"/>
              </a:rPr>
              <a:t>c</a:t>
            </a:r>
            <a:endParaRPr sz="900">
              <a:latin typeface="Arial MT"/>
              <a:cs typeface="Arial MT"/>
            </a:endParaRPr>
          </a:p>
          <a:p>
            <a:pPr marL="19050">
              <a:lnSpc>
                <a:spcPct val="100000"/>
              </a:lnSpc>
              <a:spcBef>
                <a:spcPts val="90"/>
              </a:spcBef>
              <a:tabLst>
                <a:tab pos="151924" algn="l"/>
              </a:tabLst>
            </a:pPr>
            <a:r>
              <a:rPr sz="900" spc="-38" dirty="0">
                <a:solidFill>
                  <a:srgbClr val="FFFFFF"/>
                </a:solidFill>
                <a:latin typeface="Arial MT"/>
                <a:cs typeface="Arial MT"/>
              </a:rPr>
              <a:t>i</a:t>
            </a:r>
            <a:r>
              <a:rPr sz="900" dirty="0">
                <a:solidFill>
                  <a:srgbClr val="FFFFFF"/>
                </a:solidFill>
                <a:latin typeface="Arial MT"/>
                <a:cs typeface="Arial MT"/>
              </a:rPr>
              <a:t>	</a:t>
            </a:r>
            <a:r>
              <a:rPr sz="900" spc="-38" dirty="0">
                <a:solidFill>
                  <a:srgbClr val="FFFFFF"/>
                </a:solidFill>
                <a:latin typeface="Arial MT"/>
                <a:cs typeface="Arial MT"/>
              </a:rPr>
              <a:t>r</a:t>
            </a:r>
            <a:endParaRPr sz="900">
              <a:latin typeface="Arial MT"/>
              <a:cs typeface="Arial MT"/>
            </a:endParaRPr>
          </a:p>
          <a:p>
            <a:pPr>
              <a:lnSpc>
                <a:spcPct val="100000"/>
              </a:lnSpc>
              <a:spcBef>
                <a:spcPts val="109"/>
              </a:spcBef>
              <a:tabLst>
                <a:tab pos="161449" algn="l"/>
              </a:tabLst>
            </a:pPr>
            <a:r>
              <a:rPr sz="900" spc="-38" dirty="0">
                <a:solidFill>
                  <a:srgbClr val="FFFFFF"/>
                </a:solidFill>
                <a:latin typeface="Arial MT"/>
                <a:cs typeface="Arial MT"/>
              </a:rPr>
              <a:t>o</a:t>
            </a:r>
            <a:r>
              <a:rPr sz="900" dirty="0">
                <a:solidFill>
                  <a:srgbClr val="FFFFFF"/>
                </a:solidFill>
                <a:latin typeface="Arial MT"/>
                <a:cs typeface="Arial MT"/>
              </a:rPr>
              <a:t>	</a:t>
            </a:r>
            <a:r>
              <a:rPr sz="900" spc="-38" dirty="0">
                <a:solidFill>
                  <a:srgbClr val="FFFFFF"/>
                </a:solidFill>
                <a:latin typeface="Arial MT"/>
                <a:cs typeface="Arial MT"/>
              </a:rPr>
              <a:t>i</a:t>
            </a:r>
            <a:endParaRPr sz="900">
              <a:latin typeface="Arial MT"/>
              <a:cs typeface="Arial MT"/>
            </a:endParaRPr>
          </a:p>
          <a:p>
            <a:pPr>
              <a:lnSpc>
                <a:spcPct val="100000"/>
              </a:lnSpc>
              <a:spcBef>
                <a:spcPts val="90"/>
              </a:spcBef>
            </a:pPr>
            <a:r>
              <a:rPr sz="900" dirty="0">
                <a:solidFill>
                  <a:srgbClr val="FFFFFF"/>
                </a:solidFill>
                <a:latin typeface="Arial MT"/>
                <a:cs typeface="Arial MT"/>
              </a:rPr>
              <a:t>n</a:t>
            </a:r>
            <a:r>
              <a:rPr sz="900" spc="375" dirty="0">
                <a:solidFill>
                  <a:srgbClr val="FFFFFF"/>
                </a:solidFill>
                <a:latin typeface="Arial MT"/>
                <a:cs typeface="Arial MT"/>
              </a:rPr>
              <a:t> </a:t>
            </a:r>
            <a:r>
              <a:rPr sz="900" spc="-38" dirty="0">
                <a:solidFill>
                  <a:srgbClr val="FFFFFF"/>
                </a:solidFill>
                <a:latin typeface="Arial MT"/>
                <a:cs typeface="Arial MT"/>
              </a:rPr>
              <a:t>s</a:t>
            </a:r>
            <a:endParaRPr sz="900">
              <a:latin typeface="Arial MT"/>
              <a:cs typeface="Arial MT"/>
            </a:endParaRPr>
          </a:p>
          <a:p>
            <a:pPr>
              <a:lnSpc>
                <a:spcPct val="100000"/>
              </a:lnSpc>
              <a:spcBef>
                <a:spcPts val="90"/>
              </a:spcBef>
              <a:tabLst>
                <a:tab pos="161449" algn="l"/>
              </a:tabLst>
            </a:pPr>
            <a:r>
              <a:rPr sz="900" spc="-38" dirty="0">
                <a:solidFill>
                  <a:srgbClr val="FFFFFF"/>
                </a:solidFill>
                <a:latin typeface="Arial MT"/>
                <a:cs typeface="Arial MT"/>
              </a:rPr>
              <a:t>e</a:t>
            </a:r>
            <a:r>
              <a:rPr sz="900" dirty="0">
                <a:solidFill>
                  <a:srgbClr val="FFFFFF"/>
                </a:solidFill>
                <a:latin typeface="Arial MT"/>
                <a:cs typeface="Arial MT"/>
              </a:rPr>
              <a:t>	</a:t>
            </a:r>
            <a:r>
              <a:rPr sz="900" spc="-38" dirty="0">
                <a:solidFill>
                  <a:srgbClr val="FFFFFF"/>
                </a:solidFill>
                <a:latin typeface="Arial MT"/>
                <a:cs typeface="Arial MT"/>
              </a:rPr>
              <a:t>i</a:t>
            </a:r>
            <a:endParaRPr sz="900">
              <a:latin typeface="Arial MT"/>
              <a:cs typeface="Arial MT"/>
            </a:endParaRPr>
          </a:p>
        </p:txBody>
      </p:sp>
    </p:spTree>
    <p:extLst>
      <p:ext uri="{BB962C8B-B14F-4D97-AF65-F5344CB8AC3E}">
        <p14:creationId xmlns:p14="http://schemas.microsoft.com/office/powerpoint/2010/main" val="4231818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2617" y="1131569"/>
            <a:ext cx="6416802" cy="756666"/>
          </a:xfrm>
          <a:prstGeom prst="rect">
            <a:avLst/>
          </a:prstGeom>
        </p:spPr>
      </p:pic>
      <p:grpSp>
        <p:nvGrpSpPr>
          <p:cNvPr id="4" name="object 4"/>
          <p:cNvGrpSpPr/>
          <p:nvPr/>
        </p:nvGrpSpPr>
        <p:grpSpPr>
          <a:xfrm>
            <a:off x="329184" y="3113532"/>
            <a:ext cx="3273743" cy="1499711"/>
            <a:chOff x="438912" y="3008376"/>
            <a:chExt cx="4364990" cy="1999614"/>
          </a:xfrm>
        </p:grpSpPr>
        <p:pic>
          <p:nvPicPr>
            <p:cNvPr id="5" name="object 5"/>
            <p:cNvPicPr/>
            <p:nvPr/>
          </p:nvPicPr>
          <p:blipFill>
            <a:blip r:embed="rId3" cstate="print"/>
            <a:stretch>
              <a:fillRect/>
            </a:stretch>
          </p:blipFill>
          <p:spPr>
            <a:xfrm>
              <a:off x="627888" y="3008376"/>
              <a:ext cx="3989832" cy="1953768"/>
            </a:xfrm>
            <a:prstGeom prst="rect">
              <a:avLst/>
            </a:prstGeom>
          </p:spPr>
        </p:pic>
        <p:pic>
          <p:nvPicPr>
            <p:cNvPr id="6" name="object 6"/>
            <p:cNvPicPr/>
            <p:nvPr/>
          </p:nvPicPr>
          <p:blipFill>
            <a:blip r:embed="rId4" cstate="print"/>
            <a:stretch>
              <a:fillRect/>
            </a:stretch>
          </p:blipFill>
          <p:spPr>
            <a:xfrm>
              <a:off x="438912" y="3121152"/>
              <a:ext cx="4364736" cy="1886712"/>
            </a:xfrm>
            <a:prstGeom prst="rect">
              <a:avLst/>
            </a:prstGeom>
          </p:spPr>
        </p:pic>
        <p:sp>
          <p:nvSpPr>
            <p:cNvPr id="7" name="object 7"/>
            <p:cNvSpPr/>
            <p:nvPr/>
          </p:nvSpPr>
          <p:spPr>
            <a:xfrm>
              <a:off x="685799" y="3046572"/>
              <a:ext cx="3872229" cy="1839595"/>
            </a:xfrm>
            <a:custGeom>
              <a:avLst/>
              <a:gdLst/>
              <a:ahLst/>
              <a:cxnLst/>
              <a:rect l="l" t="t" r="r" b="b"/>
              <a:pathLst>
                <a:path w="3872229" h="1839595">
                  <a:moveTo>
                    <a:pt x="3687875" y="0"/>
                  </a:moveTo>
                  <a:lnTo>
                    <a:pt x="183905" y="0"/>
                  </a:lnTo>
                  <a:lnTo>
                    <a:pt x="135015" y="6569"/>
                  </a:lnTo>
                  <a:lnTo>
                    <a:pt x="91084" y="25108"/>
                  </a:lnTo>
                  <a:lnTo>
                    <a:pt x="53864" y="53864"/>
                  </a:lnTo>
                  <a:lnTo>
                    <a:pt x="25108" y="91084"/>
                  </a:lnTo>
                  <a:lnTo>
                    <a:pt x="6569" y="135015"/>
                  </a:lnTo>
                  <a:lnTo>
                    <a:pt x="0" y="183904"/>
                  </a:lnTo>
                  <a:lnTo>
                    <a:pt x="0" y="1655150"/>
                  </a:lnTo>
                  <a:lnTo>
                    <a:pt x="6569" y="1704039"/>
                  </a:lnTo>
                  <a:lnTo>
                    <a:pt x="25108" y="1747970"/>
                  </a:lnTo>
                  <a:lnTo>
                    <a:pt x="53864" y="1785190"/>
                  </a:lnTo>
                  <a:lnTo>
                    <a:pt x="91084" y="1813946"/>
                  </a:lnTo>
                  <a:lnTo>
                    <a:pt x="135015" y="1832486"/>
                  </a:lnTo>
                  <a:lnTo>
                    <a:pt x="183905" y="1839055"/>
                  </a:lnTo>
                  <a:lnTo>
                    <a:pt x="3687875" y="1839055"/>
                  </a:lnTo>
                  <a:lnTo>
                    <a:pt x="3736764" y="1832486"/>
                  </a:lnTo>
                  <a:lnTo>
                    <a:pt x="3780695" y="1813946"/>
                  </a:lnTo>
                  <a:lnTo>
                    <a:pt x="3817915" y="1785190"/>
                  </a:lnTo>
                  <a:lnTo>
                    <a:pt x="3846671" y="1747970"/>
                  </a:lnTo>
                  <a:lnTo>
                    <a:pt x="3865210" y="1704039"/>
                  </a:lnTo>
                  <a:lnTo>
                    <a:pt x="3871780" y="1655150"/>
                  </a:lnTo>
                  <a:lnTo>
                    <a:pt x="3871780" y="183904"/>
                  </a:lnTo>
                  <a:lnTo>
                    <a:pt x="3865210" y="135015"/>
                  </a:lnTo>
                  <a:lnTo>
                    <a:pt x="3846671" y="91084"/>
                  </a:lnTo>
                  <a:lnTo>
                    <a:pt x="3817915" y="53864"/>
                  </a:lnTo>
                  <a:lnTo>
                    <a:pt x="3780695" y="25108"/>
                  </a:lnTo>
                  <a:lnTo>
                    <a:pt x="3736764" y="6569"/>
                  </a:lnTo>
                  <a:lnTo>
                    <a:pt x="3687875" y="0"/>
                  </a:lnTo>
                  <a:close/>
                </a:path>
              </a:pathLst>
            </a:custGeom>
            <a:solidFill>
              <a:srgbClr val="44C1A3"/>
            </a:solidFill>
          </p:spPr>
          <p:txBody>
            <a:bodyPr wrap="square" lIns="0" tIns="0" rIns="0" bIns="0" rtlCol="0"/>
            <a:lstStyle/>
            <a:p>
              <a:endParaRPr/>
            </a:p>
          </p:txBody>
        </p:sp>
      </p:grpSp>
      <p:sp>
        <p:nvSpPr>
          <p:cNvPr id="8" name="object 8"/>
          <p:cNvSpPr txBox="1"/>
          <p:nvPr/>
        </p:nvSpPr>
        <p:spPr>
          <a:xfrm>
            <a:off x="606073" y="3311272"/>
            <a:ext cx="2720340" cy="1010213"/>
          </a:xfrm>
          <a:prstGeom prst="rect">
            <a:avLst/>
          </a:prstGeom>
        </p:spPr>
        <p:txBody>
          <a:bodyPr vert="horz" wrap="square" lIns="0" tIns="35243" rIns="0" bIns="0" rtlCol="0">
            <a:spAutoFit/>
          </a:bodyPr>
          <a:lstStyle/>
          <a:p>
            <a:pPr marL="9525" marR="3810" indent="383857">
              <a:lnSpc>
                <a:spcPts val="3833"/>
              </a:lnSpc>
              <a:spcBef>
                <a:spcPts val="278"/>
              </a:spcBef>
            </a:pPr>
            <a:r>
              <a:rPr sz="3300" spc="-8" dirty="0">
                <a:solidFill>
                  <a:srgbClr val="FFFFFF"/>
                </a:solidFill>
                <a:latin typeface="Arial MT"/>
                <a:cs typeface="Arial MT"/>
              </a:rPr>
              <a:t>Procedure amministrative</a:t>
            </a:r>
            <a:endParaRPr sz="3300">
              <a:latin typeface="Arial MT"/>
              <a:cs typeface="Arial MT"/>
            </a:endParaRPr>
          </a:p>
        </p:txBody>
      </p:sp>
      <p:grpSp>
        <p:nvGrpSpPr>
          <p:cNvPr id="9" name="object 9"/>
          <p:cNvGrpSpPr/>
          <p:nvPr/>
        </p:nvGrpSpPr>
        <p:grpSpPr>
          <a:xfrm>
            <a:off x="3413423" y="2775205"/>
            <a:ext cx="4629150" cy="1061561"/>
            <a:chOff x="4551230" y="2557272"/>
            <a:chExt cx="6172200" cy="1415415"/>
          </a:xfrm>
        </p:grpSpPr>
        <p:sp>
          <p:nvSpPr>
            <p:cNvPr id="10" name="object 10"/>
            <p:cNvSpPr/>
            <p:nvPr/>
          </p:nvSpPr>
          <p:spPr>
            <a:xfrm>
              <a:off x="4557580" y="3111439"/>
              <a:ext cx="1127760" cy="854710"/>
            </a:xfrm>
            <a:custGeom>
              <a:avLst/>
              <a:gdLst/>
              <a:ahLst/>
              <a:cxnLst/>
              <a:rect l="l" t="t" r="r" b="b"/>
              <a:pathLst>
                <a:path w="1127760" h="854710">
                  <a:moveTo>
                    <a:pt x="0" y="854660"/>
                  </a:moveTo>
                  <a:lnTo>
                    <a:pt x="1127263" y="0"/>
                  </a:lnTo>
                </a:path>
              </a:pathLst>
            </a:custGeom>
            <a:ln w="12699">
              <a:solidFill>
                <a:srgbClr val="44C1A3"/>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5626608" y="2557272"/>
              <a:ext cx="5044440" cy="1149095"/>
            </a:xfrm>
            <a:prstGeom prst="rect">
              <a:avLst/>
            </a:prstGeom>
          </p:spPr>
        </p:pic>
        <p:pic>
          <p:nvPicPr>
            <p:cNvPr id="12" name="object 12"/>
            <p:cNvPicPr/>
            <p:nvPr/>
          </p:nvPicPr>
          <p:blipFill>
            <a:blip r:embed="rId6" cstate="print"/>
            <a:stretch>
              <a:fillRect/>
            </a:stretch>
          </p:blipFill>
          <p:spPr>
            <a:xfrm>
              <a:off x="5574792" y="2785872"/>
              <a:ext cx="5148071" cy="740663"/>
            </a:xfrm>
            <a:prstGeom prst="rect">
              <a:avLst/>
            </a:prstGeom>
          </p:spPr>
        </p:pic>
        <p:pic>
          <p:nvPicPr>
            <p:cNvPr id="13" name="object 13"/>
            <p:cNvPicPr/>
            <p:nvPr/>
          </p:nvPicPr>
          <p:blipFill>
            <a:blip r:embed="rId7" cstate="print"/>
            <a:stretch>
              <a:fillRect/>
            </a:stretch>
          </p:blipFill>
          <p:spPr>
            <a:xfrm>
              <a:off x="5684844" y="2595416"/>
              <a:ext cx="4926656" cy="1032047"/>
            </a:xfrm>
            <a:prstGeom prst="rect">
              <a:avLst/>
            </a:prstGeom>
          </p:spPr>
        </p:pic>
      </p:grpSp>
      <p:sp>
        <p:nvSpPr>
          <p:cNvPr id="14" name="object 14"/>
          <p:cNvSpPr txBox="1"/>
          <p:nvPr/>
        </p:nvSpPr>
        <p:spPr>
          <a:xfrm>
            <a:off x="4347957" y="3023998"/>
            <a:ext cx="3526631" cy="286617"/>
          </a:xfrm>
          <a:prstGeom prst="rect">
            <a:avLst/>
          </a:prstGeom>
        </p:spPr>
        <p:txBody>
          <a:bodyPr vert="horz" wrap="square" lIns="0" tIns="9525" rIns="0" bIns="0" rtlCol="0">
            <a:spAutoFit/>
          </a:bodyPr>
          <a:lstStyle/>
          <a:p>
            <a:pPr marL="9525">
              <a:lnSpc>
                <a:spcPct val="100000"/>
              </a:lnSpc>
              <a:spcBef>
                <a:spcPts val="75"/>
              </a:spcBef>
            </a:pPr>
            <a:r>
              <a:rPr dirty="0">
                <a:solidFill>
                  <a:srgbClr val="FFFFFF"/>
                </a:solidFill>
                <a:latin typeface="Arial MT"/>
                <a:cs typeface="Arial MT"/>
              </a:rPr>
              <a:t>Liquidazione</a:t>
            </a:r>
            <a:r>
              <a:rPr spc="-83" dirty="0">
                <a:solidFill>
                  <a:srgbClr val="FFFFFF"/>
                </a:solidFill>
                <a:latin typeface="Arial MT"/>
                <a:cs typeface="Arial MT"/>
              </a:rPr>
              <a:t> </a:t>
            </a:r>
            <a:r>
              <a:rPr dirty="0">
                <a:solidFill>
                  <a:srgbClr val="FFFFFF"/>
                </a:solidFill>
                <a:latin typeface="Arial MT"/>
                <a:cs typeface="Arial MT"/>
              </a:rPr>
              <a:t>coatta</a:t>
            </a:r>
            <a:r>
              <a:rPr spc="-79" dirty="0">
                <a:solidFill>
                  <a:srgbClr val="FFFFFF"/>
                </a:solidFill>
                <a:latin typeface="Arial MT"/>
                <a:cs typeface="Arial MT"/>
              </a:rPr>
              <a:t> </a:t>
            </a:r>
            <a:r>
              <a:rPr spc="-8" dirty="0">
                <a:solidFill>
                  <a:srgbClr val="FFFFFF"/>
                </a:solidFill>
                <a:latin typeface="Arial MT"/>
                <a:cs typeface="Arial MT"/>
              </a:rPr>
              <a:t>amministrativa</a:t>
            </a:r>
            <a:endParaRPr>
              <a:latin typeface="Arial MT"/>
              <a:cs typeface="Arial MT"/>
            </a:endParaRPr>
          </a:p>
        </p:txBody>
      </p:sp>
      <p:grpSp>
        <p:nvGrpSpPr>
          <p:cNvPr id="15" name="object 15"/>
          <p:cNvGrpSpPr/>
          <p:nvPr/>
        </p:nvGrpSpPr>
        <p:grpSpPr>
          <a:xfrm>
            <a:off x="3413422" y="3664458"/>
            <a:ext cx="4761548" cy="1458754"/>
            <a:chOff x="4551230" y="3742944"/>
            <a:chExt cx="6348730" cy="1945005"/>
          </a:xfrm>
        </p:grpSpPr>
        <p:sp>
          <p:nvSpPr>
            <p:cNvPr id="16" name="object 16"/>
            <p:cNvSpPr/>
            <p:nvPr/>
          </p:nvSpPr>
          <p:spPr>
            <a:xfrm>
              <a:off x="4557580" y="3966100"/>
              <a:ext cx="836294" cy="730885"/>
            </a:xfrm>
            <a:custGeom>
              <a:avLst/>
              <a:gdLst/>
              <a:ahLst/>
              <a:cxnLst/>
              <a:rect l="l" t="t" r="r" b="b"/>
              <a:pathLst>
                <a:path w="836295" h="730885">
                  <a:moveTo>
                    <a:pt x="0" y="0"/>
                  </a:moveTo>
                  <a:lnTo>
                    <a:pt x="835778" y="730628"/>
                  </a:lnTo>
                </a:path>
              </a:pathLst>
            </a:custGeom>
            <a:ln w="12700">
              <a:solidFill>
                <a:srgbClr val="44C1A3"/>
              </a:solidFill>
            </a:ln>
          </p:spPr>
          <p:txBody>
            <a:bodyPr wrap="square" lIns="0" tIns="0" rIns="0" bIns="0" rtlCol="0"/>
            <a:lstStyle/>
            <a:p>
              <a:endParaRPr/>
            </a:p>
          </p:txBody>
        </p:sp>
        <p:pic>
          <p:nvPicPr>
            <p:cNvPr id="17" name="object 17"/>
            <p:cNvPicPr/>
            <p:nvPr/>
          </p:nvPicPr>
          <p:blipFill>
            <a:blip r:embed="rId8" cstate="print"/>
            <a:stretch>
              <a:fillRect/>
            </a:stretch>
          </p:blipFill>
          <p:spPr>
            <a:xfrm>
              <a:off x="5334000" y="3742944"/>
              <a:ext cx="5541263" cy="1944624"/>
            </a:xfrm>
            <a:prstGeom prst="rect">
              <a:avLst/>
            </a:prstGeom>
          </p:spPr>
        </p:pic>
        <p:pic>
          <p:nvPicPr>
            <p:cNvPr id="18" name="object 18"/>
            <p:cNvPicPr/>
            <p:nvPr/>
          </p:nvPicPr>
          <p:blipFill>
            <a:blip r:embed="rId9" cstate="print"/>
            <a:stretch>
              <a:fillRect/>
            </a:stretch>
          </p:blipFill>
          <p:spPr>
            <a:xfrm>
              <a:off x="5394960" y="3837432"/>
              <a:ext cx="5504688" cy="1807464"/>
            </a:xfrm>
            <a:prstGeom prst="rect">
              <a:avLst/>
            </a:prstGeom>
          </p:spPr>
        </p:pic>
        <p:pic>
          <p:nvPicPr>
            <p:cNvPr id="19" name="object 19"/>
            <p:cNvPicPr/>
            <p:nvPr/>
          </p:nvPicPr>
          <p:blipFill>
            <a:blip r:embed="rId10" cstate="print"/>
            <a:stretch>
              <a:fillRect/>
            </a:stretch>
          </p:blipFill>
          <p:spPr>
            <a:xfrm>
              <a:off x="5393359" y="3782465"/>
              <a:ext cx="5424417" cy="1828525"/>
            </a:xfrm>
            <a:prstGeom prst="rect">
              <a:avLst/>
            </a:prstGeom>
          </p:spPr>
        </p:pic>
      </p:grpSp>
      <p:sp>
        <p:nvSpPr>
          <p:cNvPr id="20" name="object 20"/>
          <p:cNvSpPr txBox="1"/>
          <p:nvPr/>
        </p:nvSpPr>
        <p:spPr>
          <a:xfrm>
            <a:off x="4214705" y="3812666"/>
            <a:ext cx="3729514" cy="1086836"/>
          </a:xfrm>
          <a:prstGeom prst="rect">
            <a:avLst/>
          </a:prstGeom>
        </p:spPr>
        <p:txBody>
          <a:bodyPr vert="horz" wrap="square" lIns="0" tIns="9525" rIns="0" bIns="0" rtlCol="0">
            <a:spAutoFit/>
          </a:bodyPr>
          <a:lstStyle/>
          <a:p>
            <a:pPr algn="ctr">
              <a:lnSpc>
                <a:spcPts val="2018"/>
              </a:lnSpc>
              <a:spcBef>
                <a:spcPts val="75"/>
              </a:spcBef>
            </a:pPr>
            <a:r>
              <a:rPr spc="-8" dirty="0">
                <a:solidFill>
                  <a:srgbClr val="FFFFFF"/>
                </a:solidFill>
                <a:latin typeface="Arial MT"/>
                <a:cs typeface="Arial MT"/>
              </a:rPr>
              <a:t>Amministrazione</a:t>
            </a:r>
            <a:r>
              <a:rPr spc="-64" dirty="0">
                <a:solidFill>
                  <a:srgbClr val="FFFFFF"/>
                </a:solidFill>
                <a:latin typeface="Arial MT"/>
                <a:cs typeface="Arial MT"/>
              </a:rPr>
              <a:t> </a:t>
            </a:r>
            <a:r>
              <a:rPr dirty="0">
                <a:solidFill>
                  <a:srgbClr val="FFFFFF"/>
                </a:solidFill>
                <a:latin typeface="Arial MT"/>
                <a:cs typeface="Arial MT"/>
              </a:rPr>
              <a:t>straordinaria</a:t>
            </a:r>
            <a:r>
              <a:rPr spc="-64" dirty="0">
                <a:solidFill>
                  <a:srgbClr val="FFFFFF"/>
                </a:solidFill>
                <a:latin typeface="Arial MT"/>
                <a:cs typeface="Arial MT"/>
              </a:rPr>
              <a:t> </a:t>
            </a:r>
            <a:r>
              <a:rPr spc="-8" dirty="0">
                <a:solidFill>
                  <a:srgbClr val="FFFFFF"/>
                </a:solidFill>
                <a:latin typeface="Arial MT"/>
                <a:cs typeface="Arial MT"/>
              </a:rPr>
              <a:t>(d.lgs.</a:t>
            </a:r>
            <a:endParaRPr>
              <a:latin typeface="Arial MT"/>
              <a:cs typeface="Arial MT"/>
            </a:endParaRPr>
          </a:p>
          <a:p>
            <a:pPr algn="ctr">
              <a:lnSpc>
                <a:spcPts val="2018"/>
              </a:lnSpc>
            </a:pPr>
            <a:r>
              <a:rPr dirty="0">
                <a:solidFill>
                  <a:srgbClr val="FFFFFF"/>
                </a:solidFill>
                <a:latin typeface="Arial MT"/>
                <a:cs typeface="Arial MT"/>
              </a:rPr>
              <a:t>270/1999</a:t>
            </a:r>
            <a:r>
              <a:rPr spc="-41" dirty="0">
                <a:solidFill>
                  <a:srgbClr val="FFFFFF"/>
                </a:solidFill>
                <a:latin typeface="Arial MT"/>
                <a:cs typeface="Arial MT"/>
              </a:rPr>
              <a:t> </a:t>
            </a:r>
            <a:r>
              <a:rPr dirty="0">
                <a:solidFill>
                  <a:srgbClr val="FFFFFF"/>
                </a:solidFill>
                <a:latin typeface="Arial MT"/>
                <a:cs typeface="Arial MT"/>
              </a:rPr>
              <a:t>–</a:t>
            </a:r>
            <a:r>
              <a:rPr spc="-41" dirty="0">
                <a:solidFill>
                  <a:srgbClr val="FFFFFF"/>
                </a:solidFill>
                <a:latin typeface="Arial MT"/>
                <a:cs typeface="Arial MT"/>
              </a:rPr>
              <a:t> </a:t>
            </a:r>
            <a:r>
              <a:rPr dirty="0">
                <a:solidFill>
                  <a:srgbClr val="FFFFFF"/>
                </a:solidFill>
                <a:latin typeface="Arial MT"/>
                <a:cs typeface="Arial MT"/>
              </a:rPr>
              <a:t>Prodi</a:t>
            </a:r>
            <a:r>
              <a:rPr spc="-38" dirty="0">
                <a:solidFill>
                  <a:srgbClr val="FFFFFF"/>
                </a:solidFill>
                <a:latin typeface="Arial MT"/>
                <a:cs typeface="Arial MT"/>
              </a:rPr>
              <a:t> </a:t>
            </a:r>
            <a:r>
              <a:rPr spc="-15" dirty="0">
                <a:solidFill>
                  <a:srgbClr val="FFFFFF"/>
                </a:solidFill>
                <a:latin typeface="Arial MT"/>
                <a:cs typeface="Arial MT"/>
              </a:rPr>
              <a:t>bis)</a:t>
            </a:r>
            <a:endParaRPr>
              <a:latin typeface="Arial MT"/>
              <a:cs typeface="Arial MT"/>
            </a:endParaRPr>
          </a:p>
          <a:p>
            <a:pPr algn="ctr">
              <a:lnSpc>
                <a:spcPts val="2018"/>
              </a:lnSpc>
              <a:spcBef>
                <a:spcPts val="394"/>
              </a:spcBef>
            </a:pPr>
            <a:r>
              <a:rPr spc="-8" dirty="0">
                <a:solidFill>
                  <a:srgbClr val="FFFFFF"/>
                </a:solidFill>
                <a:latin typeface="Arial MT"/>
                <a:cs typeface="Arial MT"/>
              </a:rPr>
              <a:t>Ristrutturazione</a:t>
            </a:r>
            <a:r>
              <a:rPr spc="-45" dirty="0">
                <a:solidFill>
                  <a:srgbClr val="FFFFFF"/>
                </a:solidFill>
                <a:latin typeface="Arial MT"/>
                <a:cs typeface="Arial MT"/>
              </a:rPr>
              <a:t> </a:t>
            </a:r>
            <a:r>
              <a:rPr dirty="0">
                <a:solidFill>
                  <a:srgbClr val="FFFFFF"/>
                </a:solidFill>
                <a:latin typeface="Arial MT"/>
                <a:cs typeface="Arial MT"/>
              </a:rPr>
              <a:t>industriale</a:t>
            </a:r>
            <a:r>
              <a:rPr spc="-45" dirty="0">
                <a:solidFill>
                  <a:srgbClr val="FFFFFF"/>
                </a:solidFill>
                <a:latin typeface="Arial MT"/>
                <a:cs typeface="Arial MT"/>
              </a:rPr>
              <a:t> </a:t>
            </a:r>
            <a:r>
              <a:rPr spc="-8" dirty="0">
                <a:solidFill>
                  <a:srgbClr val="FFFFFF"/>
                </a:solidFill>
                <a:latin typeface="Arial MT"/>
                <a:cs typeface="Arial MT"/>
              </a:rPr>
              <a:t>(d.l.</a:t>
            </a:r>
            <a:endParaRPr>
              <a:latin typeface="Arial MT"/>
              <a:cs typeface="Arial MT"/>
            </a:endParaRPr>
          </a:p>
          <a:p>
            <a:pPr algn="ctr">
              <a:lnSpc>
                <a:spcPts val="2018"/>
              </a:lnSpc>
            </a:pPr>
            <a:r>
              <a:rPr dirty="0">
                <a:solidFill>
                  <a:srgbClr val="FFFFFF"/>
                </a:solidFill>
                <a:latin typeface="Arial MT"/>
                <a:cs typeface="Arial MT"/>
              </a:rPr>
              <a:t>347/2003</a:t>
            </a:r>
            <a:r>
              <a:rPr spc="-41" dirty="0">
                <a:solidFill>
                  <a:srgbClr val="FFFFFF"/>
                </a:solidFill>
                <a:latin typeface="Arial MT"/>
                <a:cs typeface="Arial MT"/>
              </a:rPr>
              <a:t> </a:t>
            </a:r>
            <a:r>
              <a:rPr dirty="0">
                <a:solidFill>
                  <a:srgbClr val="FFFFFF"/>
                </a:solidFill>
                <a:latin typeface="Arial MT"/>
                <a:cs typeface="Arial MT"/>
              </a:rPr>
              <a:t>-</a:t>
            </a:r>
            <a:r>
              <a:rPr spc="-41" dirty="0">
                <a:solidFill>
                  <a:srgbClr val="FFFFFF"/>
                </a:solidFill>
                <a:latin typeface="Arial MT"/>
                <a:cs typeface="Arial MT"/>
              </a:rPr>
              <a:t> </a:t>
            </a:r>
            <a:r>
              <a:rPr spc="-8" dirty="0">
                <a:solidFill>
                  <a:srgbClr val="FFFFFF"/>
                </a:solidFill>
                <a:latin typeface="Arial MT"/>
                <a:cs typeface="Arial MT"/>
              </a:rPr>
              <a:t>Marzano)</a:t>
            </a:r>
            <a:endParaRPr>
              <a:latin typeface="Arial MT"/>
              <a:cs typeface="Arial MT"/>
            </a:endParaRPr>
          </a:p>
        </p:txBody>
      </p:sp>
      <p:sp>
        <p:nvSpPr>
          <p:cNvPr id="21" name="object 21"/>
          <p:cNvSpPr txBox="1">
            <a:spLocks noGrp="1"/>
          </p:cNvSpPr>
          <p:nvPr>
            <p:ph type="sldNum" sz="quarter" idx="7"/>
          </p:nvPr>
        </p:nvSpPr>
        <p:spPr>
          <a:xfrm>
            <a:off x="11457938" y="6190617"/>
            <a:ext cx="597534" cy="536575"/>
          </a:xfrm>
          <a:prstGeom prst="rect">
            <a:avLst/>
          </a:prstGeom>
        </p:spPr>
        <p:txBody>
          <a:bodyPr vert="horz" wrap="square" lIns="0" tIns="0" rIns="0" bIns="0" rtlCol="0">
            <a:spAutoFit/>
          </a:bodyPr>
          <a:lstStyle>
            <a:defPPr>
              <a:defRPr kern="0"/>
            </a:defPPr>
            <a:lvl1pPr>
              <a:defRPr sz="3600" b="0" i="0">
                <a:solidFill>
                  <a:srgbClr val="87A896"/>
                </a:solidFill>
                <a:latin typeface="Arial MT"/>
                <a:cs typeface="Arial MT"/>
              </a:defRPr>
            </a:lvl1pPr>
          </a:lstStyle>
          <a:p>
            <a:pPr marL="165100">
              <a:lnSpc>
                <a:spcPts val="4079"/>
              </a:lnSpc>
            </a:pPr>
            <a:fld id="{81D60167-4931-47E6-BA6A-407CBD079E47}" type="slidenum">
              <a:rPr lang="it-IT" spc="-50" smtClean="0"/>
              <a:pPr marL="165100">
                <a:lnSpc>
                  <a:spcPts val="4079"/>
                </a:lnSpc>
              </a:pPr>
              <a:t>33</a:t>
            </a:fld>
            <a:endParaRPr spc="-38" dirty="0"/>
          </a:p>
        </p:txBody>
      </p:sp>
    </p:spTree>
    <p:extLst>
      <p:ext uri="{BB962C8B-B14F-4D97-AF65-F5344CB8AC3E}">
        <p14:creationId xmlns:p14="http://schemas.microsoft.com/office/powerpoint/2010/main" val="978625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71961" y="704345"/>
            <a:ext cx="1539355" cy="154285"/>
          </a:xfrm>
          <a:prstGeom prst="rect">
            <a:avLst/>
          </a:prstGeom>
        </p:spPr>
        <p:txBody>
          <a:bodyPr vert="horz" wrap="square" lIns="0" tIns="9981" rIns="0" bIns="0" rtlCol="0">
            <a:spAutoFit/>
          </a:bodyPr>
          <a:lstStyle/>
          <a:p>
            <a:pPr marL="7677">
              <a:lnSpc>
                <a:spcPct val="100000"/>
              </a:lnSpc>
              <a:spcBef>
                <a:spcPts val="79"/>
              </a:spcBef>
            </a:pPr>
            <a:r>
              <a:rPr sz="937" b="1" spc="-12" dirty="0">
                <a:solidFill>
                  <a:schemeClr val="tx1"/>
                </a:solidFill>
                <a:latin typeface="Times New Roman"/>
                <a:cs typeface="Times New Roman"/>
              </a:rPr>
              <a:t>MAPPA</a:t>
            </a:r>
            <a:r>
              <a:rPr sz="937" b="1" spc="-15" dirty="0">
                <a:solidFill>
                  <a:schemeClr val="tx1"/>
                </a:solidFill>
                <a:latin typeface="Times New Roman"/>
                <a:cs typeface="Times New Roman"/>
              </a:rPr>
              <a:t> </a:t>
            </a:r>
            <a:r>
              <a:rPr sz="937" b="1" dirty="0">
                <a:solidFill>
                  <a:schemeClr val="tx1"/>
                </a:solidFill>
                <a:latin typeface="Times New Roman"/>
                <a:cs typeface="Times New Roman"/>
              </a:rPr>
              <a:t>PROCEDURE</a:t>
            </a:r>
            <a:r>
              <a:rPr sz="937" b="1" spc="48" dirty="0">
                <a:solidFill>
                  <a:schemeClr val="tx1"/>
                </a:solidFill>
                <a:latin typeface="Times New Roman"/>
                <a:cs typeface="Times New Roman"/>
              </a:rPr>
              <a:t> </a:t>
            </a:r>
            <a:r>
              <a:rPr sz="937" b="1" spc="-12" dirty="0">
                <a:solidFill>
                  <a:schemeClr val="tx1"/>
                </a:solidFill>
                <a:latin typeface="Times New Roman"/>
                <a:cs typeface="Times New Roman"/>
              </a:rPr>
              <a:t>CCII</a:t>
            </a:r>
            <a:endParaRPr sz="937" dirty="0">
              <a:solidFill>
                <a:schemeClr val="tx1"/>
              </a:solidFill>
              <a:latin typeface="Times New Roman"/>
              <a:cs typeface="Times New Roman"/>
            </a:endParaRPr>
          </a:p>
        </p:txBody>
      </p:sp>
      <p:grpSp>
        <p:nvGrpSpPr>
          <p:cNvPr id="3" name="object 3"/>
          <p:cNvGrpSpPr/>
          <p:nvPr/>
        </p:nvGrpSpPr>
        <p:grpSpPr>
          <a:xfrm>
            <a:off x="5303955" y="1485417"/>
            <a:ext cx="3547043" cy="1519010"/>
            <a:chOff x="8773625" y="2147565"/>
            <a:chExt cx="5867400" cy="2512695"/>
          </a:xfrm>
        </p:grpSpPr>
        <p:sp>
          <p:nvSpPr>
            <p:cNvPr id="4" name="object 4"/>
            <p:cNvSpPr/>
            <p:nvPr/>
          </p:nvSpPr>
          <p:spPr>
            <a:xfrm>
              <a:off x="9358192" y="2202691"/>
              <a:ext cx="5278120" cy="141605"/>
            </a:xfrm>
            <a:custGeom>
              <a:avLst/>
              <a:gdLst/>
              <a:ahLst/>
              <a:cxnLst/>
              <a:rect l="l" t="t" r="r" b="b"/>
              <a:pathLst>
                <a:path w="5278119" h="141605">
                  <a:moveTo>
                    <a:pt x="0" y="141014"/>
                  </a:moveTo>
                  <a:lnTo>
                    <a:pt x="0" y="102446"/>
                  </a:lnTo>
                  <a:lnTo>
                    <a:pt x="5712" y="85573"/>
                  </a:lnTo>
                  <a:lnTo>
                    <a:pt x="22848" y="73520"/>
                  </a:lnTo>
                  <a:lnTo>
                    <a:pt x="51409" y="66288"/>
                  </a:lnTo>
                  <a:lnTo>
                    <a:pt x="91393" y="63877"/>
                  </a:lnTo>
                  <a:lnTo>
                    <a:pt x="2547606" y="63877"/>
                  </a:lnTo>
                  <a:lnTo>
                    <a:pt x="2587591" y="61467"/>
                  </a:lnTo>
                  <a:lnTo>
                    <a:pt x="2616152" y="54235"/>
                  </a:lnTo>
                  <a:lnTo>
                    <a:pt x="2633288" y="42183"/>
                  </a:lnTo>
                  <a:lnTo>
                    <a:pt x="2639000" y="25310"/>
                  </a:lnTo>
                  <a:lnTo>
                    <a:pt x="2639000" y="6026"/>
                  </a:lnTo>
                  <a:lnTo>
                    <a:pt x="2639000" y="0"/>
                  </a:lnTo>
                  <a:lnTo>
                    <a:pt x="2639000" y="1205"/>
                  </a:lnTo>
                  <a:lnTo>
                    <a:pt x="2639000" y="9641"/>
                  </a:lnTo>
                  <a:lnTo>
                    <a:pt x="2639000" y="25310"/>
                  </a:lnTo>
                  <a:lnTo>
                    <a:pt x="2639000" y="44594"/>
                  </a:lnTo>
                  <a:lnTo>
                    <a:pt x="2644712" y="53030"/>
                  </a:lnTo>
                  <a:lnTo>
                    <a:pt x="2661848" y="59056"/>
                  </a:lnTo>
                  <a:lnTo>
                    <a:pt x="2690409" y="62672"/>
                  </a:lnTo>
                  <a:lnTo>
                    <a:pt x="2730394" y="63877"/>
                  </a:lnTo>
                  <a:lnTo>
                    <a:pt x="5186607" y="63877"/>
                  </a:lnTo>
                  <a:lnTo>
                    <a:pt x="5226591" y="66288"/>
                  </a:lnTo>
                  <a:lnTo>
                    <a:pt x="5255152" y="73520"/>
                  </a:lnTo>
                  <a:lnTo>
                    <a:pt x="5272288" y="85573"/>
                  </a:lnTo>
                  <a:lnTo>
                    <a:pt x="5278000" y="102446"/>
                  </a:lnTo>
                  <a:lnTo>
                    <a:pt x="5278000" y="141014"/>
                  </a:lnTo>
                </a:path>
              </a:pathLst>
            </a:custGeom>
            <a:ln w="9139">
              <a:solidFill>
                <a:srgbClr val="000000"/>
              </a:solidFill>
            </a:ln>
          </p:spPr>
          <p:txBody>
            <a:bodyPr wrap="square" lIns="0" tIns="0" rIns="0" bIns="0" rtlCol="0"/>
            <a:lstStyle/>
            <a:p>
              <a:endParaRPr/>
            </a:p>
          </p:txBody>
        </p:sp>
        <p:sp>
          <p:nvSpPr>
            <p:cNvPr id="5" name="object 5"/>
            <p:cNvSpPr/>
            <p:nvPr/>
          </p:nvSpPr>
          <p:spPr>
            <a:xfrm>
              <a:off x="8778388" y="2152327"/>
              <a:ext cx="1051560" cy="2455545"/>
            </a:xfrm>
            <a:custGeom>
              <a:avLst/>
              <a:gdLst/>
              <a:ahLst/>
              <a:cxnLst/>
              <a:rect l="l" t="t" r="r" b="b"/>
              <a:pathLst>
                <a:path w="1051559" h="2455545">
                  <a:moveTo>
                    <a:pt x="0" y="0"/>
                  </a:moveTo>
                  <a:lnTo>
                    <a:pt x="0" y="1261236"/>
                  </a:lnTo>
                  <a:lnTo>
                    <a:pt x="1051030" y="1261236"/>
                  </a:lnTo>
                  <a:lnTo>
                    <a:pt x="1051030" y="2455115"/>
                  </a:lnTo>
                </a:path>
              </a:pathLst>
            </a:custGeom>
            <a:ln w="9139">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792861" y="4586879"/>
              <a:ext cx="73115" cy="73115"/>
            </a:xfrm>
            <a:prstGeom prst="rect">
              <a:avLst/>
            </a:prstGeom>
          </p:spPr>
        </p:pic>
      </p:grpSp>
      <p:grpSp>
        <p:nvGrpSpPr>
          <p:cNvPr id="7" name="object 7"/>
          <p:cNvGrpSpPr/>
          <p:nvPr/>
        </p:nvGrpSpPr>
        <p:grpSpPr>
          <a:xfrm>
            <a:off x="920200" y="1485417"/>
            <a:ext cx="44530" cy="248370"/>
            <a:chOff x="1522164" y="2147565"/>
            <a:chExt cx="73660" cy="410845"/>
          </a:xfrm>
        </p:grpSpPr>
        <p:sp>
          <p:nvSpPr>
            <p:cNvPr id="8" name="object 8"/>
            <p:cNvSpPr/>
            <p:nvPr/>
          </p:nvSpPr>
          <p:spPr>
            <a:xfrm>
              <a:off x="1558265" y="2152327"/>
              <a:ext cx="635" cy="353060"/>
            </a:xfrm>
            <a:custGeom>
              <a:avLst/>
              <a:gdLst/>
              <a:ahLst/>
              <a:cxnLst/>
              <a:rect l="l" t="t" r="r" b="b"/>
              <a:pathLst>
                <a:path w="634" h="353060">
                  <a:moveTo>
                    <a:pt x="0" y="0"/>
                  </a:moveTo>
                  <a:lnTo>
                    <a:pt x="0" y="205636"/>
                  </a:lnTo>
                  <a:lnTo>
                    <a:pt x="549" y="353054"/>
                  </a:lnTo>
                </a:path>
              </a:pathLst>
            </a:custGeom>
            <a:ln w="9139">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522164" y="2484727"/>
              <a:ext cx="73115" cy="73206"/>
            </a:xfrm>
            <a:prstGeom prst="rect">
              <a:avLst/>
            </a:prstGeom>
          </p:spPr>
        </p:pic>
      </p:grpSp>
      <p:sp>
        <p:nvSpPr>
          <p:cNvPr id="10" name="object 10"/>
          <p:cNvSpPr txBox="1"/>
          <p:nvPr/>
        </p:nvSpPr>
        <p:spPr>
          <a:xfrm>
            <a:off x="361892" y="1267293"/>
            <a:ext cx="1160466" cy="183095"/>
          </a:xfrm>
          <a:prstGeom prst="rect">
            <a:avLst/>
          </a:prstGeom>
          <a:ln w="9139">
            <a:solidFill>
              <a:srgbClr val="000000"/>
            </a:solidFill>
          </a:ln>
        </p:spPr>
        <p:txBody>
          <a:bodyPr vert="horz" wrap="square" lIns="0" tIns="21113" rIns="0" bIns="0" rtlCol="0">
            <a:spAutoFit/>
          </a:bodyPr>
          <a:lstStyle/>
          <a:p>
            <a:pPr marL="98651" marR="75620" indent="41073">
              <a:lnSpc>
                <a:spcPct val="105800"/>
              </a:lnSpc>
              <a:spcBef>
                <a:spcPts val="166"/>
              </a:spcBef>
            </a:pPr>
            <a:r>
              <a:rPr sz="514" dirty="0">
                <a:solidFill>
                  <a:schemeClr val="tx1"/>
                </a:solidFill>
                <a:latin typeface="Arial MT"/>
                <a:cs typeface="Arial MT"/>
              </a:rPr>
              <a:t>SITUAZIONE</a:t>
            </a:r>
            <a:r>
              <a:rPr sz="514" spc="15" dirty="0">
                <a:solidFill>
                  <a:schemeClr val="tx1"/>
                </a:solidFill>
                <a:latin typeface="Arial MT"/>
                <a:cs typeface="Arial MT"/>
              </a:rPr>
              <a:t> </a:t>
            </a:r>
            <a:r>
              <a:rPr sz="514" dirty="0">
                <a:solidFill>
                  <a:schemeClr val="tx1"/>
                </a:solidFill>
                <a:latin typeface="Arial MT"/>
                <a:cs typeface="Arial MT"/>
              </a:rPr>
              <a:t>DI</a:t>
            </a:r>
            <a:r>
              <a:rPr sz="514" spc="18" dirty="0">
                <a:solidFill>
                  <a:schemeClr val="tx1"/>
                </a:solidFill>
                <a:latin typeface="Arial MT"/>
                <a:cs typeface="Arial MT"/>
              </a:rPr>
              <a:t> </a:t>
            </a:r>
            <a:r>
              <a:rPr sz="514" spc="-6" dirty="0">
                <a:solidFill>
                  <a:schemeClr val="tx1"/>
                </a:solidFill>
                <a:latin typeface="Arial MT"/>
                <a:cs typeface="Arial MT"/>
              </a:rPr>
              <a:t>SQUILIBRIO </a:t>
            </a:r>
            <a:r>
              <a:rPr sz="514" dirty="0">
                <a:solidFill>
                  <a:schemeClr val="tx1"/>
                </a:solidFill>
                <a:latin typeface="Arial MT"/>
                <a:cs typeface="Arial MT"/>
              </a:rPr>
              <a:t>ECONOMICO</a:t>
            </a:r>
            <a:r>
              <a:rPr sz="514" spc="18" dirty="0">
                <a:solidFill>
                  <a:schemeClr val="tx1"/>
                </a:solidFill>
                <a:latin typeface="Arial MT"/>
                <a:cs typeface="Arial MT"/>
              </a:rPr>
              <a:t> </a:t>
            </a:r>
            <a:r>
              <a:rPr sz="514" dirty="0">
                <a:solidFill>
                  <a:schemeClr val="tx1"/>
                </a:solidFill>
                <a:latin typeface="Arial MT"/>
                <a:cs typeface="Arial MT"/>
              </a:rPr>
              <a:t>E</a:t>
            </a:r>
            <a:r>
              <a:rPr sz="514" spc="18" dirty="0">
                <a:solidFill>
                  <a:schemeClr val="tx1"/>
                </a:solidFill>
                <a:latin typeface="Arial MT"/>
                <a:cs typeface="Arial MT"/>
              </a:rPr>
              <a:t> </a:t>
            </a:r>
            <a:r>
              <a:rPr sz="514" spc="-6" dirty="0">
                <a:solidFill>
                  <a:schemeClr val="tx1"/>
                </a:solidFill>
                <a:latin typeface="Arial MT"/>
                <a:cs typeface="Arial MT"/>
              </a:rPr>
              <a:t>PATRIMONIALE</a:t>
            </a:r>
            <a:endParaRPr sz="514" dirty="0">
              <a:solidFill>
                <a:schemeClr val="tx1"/>
              </a:solidFill>
              <a:latin typeface="Arial MT"/>
              <a:cs typeface="Arial MT"/>
            </a:endParaRPr>
          </a:p>
        </p:txBody>
      </p:sp>
      <p:grpSp>
        <p:nvGrpSpPr>
          <p:cNvPr id="11" name="object 11"/>
          <p:cNvGrpSpPr/>
          <p:nvPr/>
        </p:nvGrpSpPr>
        <p:grpSpPr>
          <a:xfrm>
            <a:off x="276253" y="4828205"/>
            <a:ext cx="1442234" cy="282151"/>
            <a:chOff x="456968" y="7677092"/>
            <a:chExt cx="2385695" cy="466725"/>
          </a:xfrm>
        </p:grpSpPr>
        <p:sp>
          <p:nvSpPr>
            <p:cNvPr id="12" name="object 12"/>
            <p:cNvSpPr/>
            <p:nvPr/>
          </p:nvSpPr>
          <p:spPr>
            <a:xfrm>
              <a:off x="461539" y="7681662"/>
              <a:ext cx="2376805" cy="457200"/>
            </a:xfrm>
            <a:custGeom>
              <a:avLst/>
              <a:gdLst/>
              <a:ahLst/>
              <a:cxnLst/>
              <a:rect l="l" t="t" r="r" b="b"/>
              <a:pathLst>
                <a:path w="2376805" h="457200">
                  <a:moveTo>
                    <a:pt x="2312198" y="456969"/>
                  </a:moveTo>
                  <a:lnTo>
                    <a:pt x="64045" y="456969"/>
                  </a:lnTo>
                  <a:lnTo>
                    <a:pt x="59589" y="456530"/>
                  </a:lnTo>
                  <a:lnTo>
                    <a:pt x="23261" y="440074"/>
                  </a:lnTo>
                  <a:lnTo>
                    <a:pt x="2196" y="406209"/>
                  </a:lnTo>
                  <a:lnTo>
                    <a:pt x="0" y="392924"/>
                  </a:lnTo>
                  <a:lnTo>
                    <a:pt x="0" y="64044"/>
                  </a:lnTo>
                  <a:lnTo>
                    <a:pt x="14052" y="26720"/>
                  </a:lnTo>
                  <a:lnTo>
                    <a:pt x="46473" y="3495"/>
                  </a:lnTo>
                  <a:lnTo>
                    <a:pt x="64045" y="0"/>
                  </a:lnTo>
                  <a:lnTo>
                    <a:pt x="68543" y="0"/>
                  </a:lnTo>
                  <a:lnTo>
                    <a:pt x="2312198" y="0"/>
                  </a:lnTo>
                  <a:lnTo>
                    <a:pt x="2349523" y="14051"/>
                  </a:lnTo>
                  <a:lnTo>
                    <a:pt x="2372748" y="46471"/>
                  </a:lnTo>
                  <a:lnTo>
                    <a:pt x="2376242" y="64044"/>
                  </a:lnTo>
                  <a:lnTo>
                    <a:pt x="2376242" y="392924"/>
                  </a:lnTo>
                  <a:lnTo>
                    <a:pt x="2362190" y="430247"/>
                  </a:lnTo>
                  <a:lnTo>
                    <a:pt x="2329771" y="453473"/>
                  </a:lnTo>
                  <a:lnTo>
                    <a:pt x="2316656" y="456530"/>
                  </a:lnTo>
                  <a:lnTo>
                    <a:pt x="2312198" y="456969"/>
                  </a:lnTo>
                  <a:close/>
                </a:path>
              </a:pathLst>
            </a:custGeom>
            <a:solidFill>
              <a:srgbClr val="F5F5F5"/>
            </a:solidFill>
          </p:spPr>
          <p:txBody>
            <a:bodyPr wrap="square" lIns="0" tIns="0" rIns="0" bIns="0" rtlCol="0"/>
            <a:lstStyle/>
            <a:p>
              <a:endParaRPr/>
            </a:p>
          </p:txBody>
        </p:sp>
        <p:sp>
          <p:nvSpPr>
            <p:cNvPr id="13" name="object 13"/>
            <p:cNvSpPr/>
            <p:nvPr/>
          </p:nvSpPr>
          <p:spPr>
            <a:xfrm>
              <a:off x="461537" y="7681662"/>
              <a:ext cx="2376805" cy="457200"/>
            </a:xfrm>
            <a:custGeom>
              <a:avLst/>
              <a:gdLst/>
              <a:ahLst/>
              <a:cxnLst/>
              <a:rect l="l" t="t" r="r" b="b"/>
              <a:pathLst>
                <a:path w="2376805" h="457200">
                  <a:moveTo>
                    <a:pt x="68545" y="0"/>
                  </a:moveTo>
                  <a:lnTo>
                    <a:pt x="2307697" y="0"/>
                  </a:lnTo>
                  <a:lnTo>
                    <a:pt x="2312200" y="0"/>
                  </a:lnTo>
                  <a:lnTo>
                    <a:pt x="2316658" y="438"/>
                  </a:lnTo>
                  <a:lnTo>
                    <a:pt x="2345783" y="11552"/>
                  </a:lnTo>
                  <a:lnTo>
                    <a:pt x="2349525" y="14051"/>
                  </a:lnTo>
                  <a:lnTo>
                    <a:pt x="2352985" y="16893"/>
                  </a:lnTo>
                  <a:lnTo>
                    <a:pt x="2356168" y="20076"/>
                  </a:lnTo>
                  <a:lnTo>
                    <a:pt x="2359352" y="23258"/>
                  </a:lnTo>
                  <a:lnTo>
                    <a:pt x="2371027" y="42313"/>
                  </a:lnTo>
                  <a:lnTo>
                    <a:pt x="2372750" y="46471"/>
                  </a:lnTo>
                  <a:lnTo>
                    <a:pt x="2374049" y="50758"/>
                  </a:lnTo>
                  <a:lnTo>
                    <a:pt x="2374926" y="55172"/>
                  </a:lnTo>
                  <a:lnTo>
                    <a:pt x="2375805" y="59586"/>
                  </a:lnTo>
                  <a:lnTo>
                    <a:pt x="2376244" y="64044"/>
                  </a:lnTo>
                  <a:lnTo>
                    <a:pt x="2376242" y="68545"/>
                  </a:lnTo>
                  <a:lnTo>
                    <a:pt x="2376242" y="388424"/>
                  </a:lnTo>
                  <a:lnTo>
                    <a:pt x="2371027" y="414654"/>
                  </a:lnTo>
                  <a:lnTo>
                    <a:pt x="2369306" y="418812"/>
                  </a:lnTo>
                  <a:lnTo>
                    <a:pt x="2356168" y="436892"/>
                  </a:lnTo>
                  <a:lnTo>
                    <a:pt x="2352985" y="440074"/>
                  </a:lnTo>
                  <a:lnTo>
                    <a:pt x="2349522" y="442915"/>
                  </a:lnTo>
                  <a:lnTo>
                    <a:pt x="2345781" y="445416"/>
                  </a:lnTo>
                  <a:lnTo>
                    <a:pt x="2342039" y="447917"/>
                  </a:lnTo>
                  <a:lnTo>
                    <a:pt x="2338089" y="450028"/>
                  </a:lnTo>
                  <a:lnTo>
                    <a:pt x="2333931" y="451750"/>
                  </a:lnTo>
                  <a:lnTo>
                    <a:pt x="2329773" y="453473"/>
                  </a:lnTo>
                  <a:lnTo>
                    <a:pt x="2325487" y="454773"/>
                  </a:lnTo>
                  <a:lnTo>
                    <a:pt x="2321071" y="455651"/>
                  </a:lnTo>
                  <a:lnTo>
                    <a:pt x="2316658" y="456530"/>
                  </a:lnTo>
                  <a:lnTo>
                    <a:pt x="2312200" y="456969"/>
                  </a:lnTo>
                  <a:lnTo>
                    <a:pt x="2307697" y="456969"/>
                  </a:lnTo>
                  <a:lnTo>
                    <a:pt x="68545" y="456969"/>
                  </a:lnTo>
                  <a:lnTo>
                    <a:pt x="64047" y="456969"/>
                  </a:lnTo>
                  <a:lnTo>
                    <a:pt x="59591" y="456530"/>
                  </a:lnTo>
                  <a:lnTo>
                    <a:pt x="55178" y="455651"/>
                  </a:lnTo>
                  <a:lnTo>
                    <a:pt x="50762" y="454773"/>
                  </a:lnTo>
                  <a:lnTo>
                    <a:pt x="46475" y="453473"/>
                  </a:lnTo>
                  <a:lnTo>
                    <a:pt x="42319" y="451750"/>
                  </a:lnTo>
                  <a:lnTo>
                    <a:pt x="38161" y="450028"/>
                  </a:lnTo>
                  <a:lnTo>
                    <a:pt x="20079" y="436892"/>
                  </a:lnTo>
                  <a:lnTo>
                    <a:pt x="16895" y="433710"/>
                  </a:lnTo>
                  <a:lnTo>
                    <a:pt x="14054" y="430247"/>
                  </a:lnTo>
                  <a:lnTo>
                    <a:pt x="11554" y="426505"/>
                  </a:lnTo>
                  <a:lnTo>
                    <a:pt x="9052" y="422762"/>
                  </a:lnTo>
                  <a:lnTo>
                    <a:pt x="6941" y="418812"/>
                  </a:lnTo>
                  <a:lnTo>
                    <a:pt x="5221" y="414654"/>
                  </a:lnTo>
                  <a:lnTo>
                    <a:pt x="3498" y="410495"/>
                  </a:lnTo>
                  <a:lnTo>
                    <a:pt x="0" y="388424"/>
                  </a:lnTo>
                  <a:lnTo>
                    <a:pt x="0" y="68545"/>
                  </a:lnTo>
                  <a:lnTo>
                    <a:pt x="5221" y="42313"/>
                  </a:lnTo>
                  <a:lnTo>
                    <a:pt x="6941" y="38155"/>
                  </a:lnTo>
                  <a:lnTo>
                    <a:pt x="9054" y="34205"/>
                  </a:lnTo>
                  <a:lnTo>
                    <a:pt x="11555" y="30462"/>
                  </a:lnTo>
                  <a:lnTo>
                    <a:pt x="14054" y="26720"/>
                  </a:lnTo>
                  <a:lnTo>
                    <a:pt x="16895" y="23258"/>
                  </a:lnTo>
                  <a:lnTo>
                    <a:pt x="20079" y="20076"/>
                  </a:lnTo>
                  <a:lnTo>
                    <a:pt x="23263" y="16893"/>
                  </a:lnTo>
                  <a:lnTo>
                    <a:pt x="26724" y="14051"/>
                  </a:lnTo>
                  <a:lnTo>
                    <a:pt x="30466" y="11551"/>
                  </a:lnTo>
                  <a:lnTo>
                    <a:pt x="34207" y="9050"/>
                  </a:lnTo>
                  <a:lnTo>
                    <a:pt x="64047" y="0"/>
                  </a:lnTo>
                  <a:lnTo>
                    <a:pt x="68545" y="0"/>
                  </a:lnTo>
                  <a:close/>
                </a:path>
              </a:pathLst>
            </a:custGeom>
            <a:ln w="9139">
              <a:solidFill>
                <a:srgbClr val="666666"/>
              </a:solidFill>
            </a:ln>
          </p:spPr>
          <p:txBody>
            <a:bodyPr wrap="square" lIns="0" tIns="0" rIns="0" bIns="0" rtlCol="0"/>
            <a:lstStyle/>
            <a:p>
              <a:endParaRPr/>
            </a:p>
          </p:txBody>
        </p:sp>
      </p:grpSp>
      <p:grpSp>
        <p:nvGrpSpPr>
          <p:cNvPr id="14" name="object 14"/>
          <p:cNvGrpSpPr/>
          <p:nvPr/>
        </p:nvGrpSpPr>
        <p:grpSpPr>
          <a:xfrm>
            <a:off x="5229483" y="1488296"/>
            <a:ext cx="44530" cy="1461044"/>
            <a:chOff x="8650436" y="2152327"/>
            <a:chExt cx="73660" cy="2416810"/>
          </a:xfrm>
        </p:grpSpPr>
        <p:sp>
          <p:nvSpPr>
            <p:cNvPr id="15" name="object 15"/>
            <p:cNvSpPr/>
            <p:nvPr/>
          </p:nvSpPr>
          <p:spPr>
            <a:xfrm>
              <a:off x="8686993" y="2152327"/>
              <a:ext cx="0" cy="2364105"/>
            </a:xfrm>
            <a:custGeom>
              <a:avLst/>
              <a:gdLst/>
              <a:ahLst/>
              <a:cxnLst/>
              <a:rect l="l" t="t" r="r" b="b"/>
              <a:pathLst>
                <a:path h="2364104">
                  <a:moveTo>
                    <a:pt x="0" y="0"/>
                  </a:moveTo>
                  <a:lnTo>
                    <a:pt x="0" y="868242"/>
                  </a:lnTo>
                  <a:lnTo>
                    <a:pt x="0" y="2363721"/>
                  </a:lnTo>
                </a:path>
              </a:pathLst>
            </a:custGeom>
            <a:ln w="9139">
              <a:solidFill>
                <a:srgbClr val="000000"/>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8650436" y="4495485"/>
              <a:ext cx="73115" cy="73115"/>
            </a:xfrm>
            <a:prstGeom prst="rect">
              <a:avLst/>
            </a:prstGeom>
          </p:spPr>
        </p:pic>
      </p:grpSp>
      <p:sp>
        <p:nvSpPr>
          <p:cNvPr id="17" name="object 17"/>
          <p:cNvSpPr txBox="1"/>
          <p:nvPr/>
        </p:nvSpPr>
        <p:spPr>
          <a:xfrm>
            <a:off x="4975329" y="1322543"/>
            <a:ext cx="884074" cy="116336"/>
          </a:xfrm>
          <a:prstGeom prst="rect">
            <a:avLst/>
          </a:prstGeom>
          <a:ln w="9139">
            <a:solidFill>
              <a:srgbClr val="000000"/>
            </a:solidFill>
          </a:ln>
        </p:spPr>
        <p:txBody>
          <a:bodyPr vert="horz" wrap="square" lIns="0" tIns="36852" rIns="0" bIns="0" rtlCol="0">
            <a:spAutoFit/>
          </a:bodyPr>
          <a:lstStyle/>
          <a:p>
            <a:pPr marL="77539">
              <a:lnSpc>
                <a:spcPct val="100000"/>
              </a:lnSpc>
              <a:spcBef>
                <a:spcPts val="290"/>
              </a:spcBef>
            </a:pPr>
            <a:r>
              <a:rPr sz="514" spc="-12" dirty="0">
                <a:solidFill>
                  <a:schemeClr val="tx1"/>
                </a:solidFill>
                <a:latin typeface="Arial MT"/>
                <a:cs typeface="Arial MT"/>
              </a:rPr>
              <a:t>STATO</a:t>
            </a:r>
            <a:r>
              <a:rPr sz="514" spc="-6" dirty="0">
                <a:solidFill>
                  <a:schemeClr val="tx1"/>
                </a:solidFill>
                <a:latin typeface="Arial MT"/>
                <a:cs typeface="Arial MT"/>
              </a:rPr>
              <a:t> </a:t>
            </a:r>
            <a:r>
              <a:rPr sz="514" dirty="0">
                <a:solidFill>
                  <a:schemeClr val="tx1"/>
                </a:solidFill>
                <a:latin typeface="Arial MT"/>
                <a:cs typeface="Arial MT"/>
              </a:rPr>
              <a:t>DI</a:t>
            </a:r>
            <a:r>
              <a:rPr sz="514" spc="-3" dirty="0">
                <a:solidFill>
                  <a:schemeClr val="tx1"/>
                </a:solidFill>
                <a:latin typeface="Arial MT"/>
                <a:cs typeface="Arial MT"/>
              </a:rPr>
              <a:t> </a:t>
            </a:r>
            <a:r>
              <a:rPr sz="514" spc="-6" dirty="0">
                <a:solidFill>
                  <a:schemeClr val="tx1"/>
                </a:solidFill>
                <a:latin typeface="Arial MT"/>
                <a:cs typeface="Arial MT"/>
              </a:rPr>
              <a:t>INSOLVENZA</a:t>
            </a:r>
            <a:endParaRPr sz="514" dirty="0">
              <a:solidFill>
                <a:schemeClr val="tx1"/>
              </a:solidFill>
              <a:latin typeface="Arial MT"/>
              <a:cs typeface="Arial MT"/>
            </a:endParaRPr>
          </a:p>
        </p:txBody>
      </p:sp>
      <p:grpSp>
        <p:nvGrpSpPr>
          <p:cNvPr id="18" name="object 18"/>
          <p:cNvGrpSpPr/>
          <p:nvPr/>
        </p:nvGrpSpPr>
        <p:grpSpPr>
          <a:xfrm>
            <a:off x="359129" y="1734162"/>
            <a:ext cx="1028028" cy="413822"/>
            <a:chOff x="594059" y="2559030"/>
            <a:chExt cx="1700530" cy="684530"/>
          </a:xfrm>
        </p:grpSpPr>
        <p:sp>
          <p:nvSpPr>
            <p:cNvPr id="19" name="object 19"/>
            <p:cNvSpPr/>
            <p:nvPr/>
          </p:nvSpPr>
          <p:spPr>
            <a:xfrm>
              <a:off x="1444022" y="2929176"/>
              <a:ext cx="0" cy="262255"/>
            </a:xfrm>
            <a:custGeom>
              <a:avLst/>
              <a:gdLst/>
              <a:ahLst/>
              <a:cxnLst/>
              <a:rect l="l" t="t" r="r" b="b"/>
              <a:pathLst>
                <a:path h="262255">
                  <a:moveTo>
                    <a:pt x="0" y="0"/>
                  </a:moveTo>
                  <a:lnTo>
                    <a:pt x="0" y="182787"/>
                  </a:lnTo>
                  <a:lnTo>
                    <a:pt x="0" y="137090"/>
                  </a:lnTo>
                  <a:lnTo>
                    <a:pt x="0" y="261660"/>
                  </a:lnTo>
                </a:path>
              </a:pathLst>
            </a:custGeom>
            <a:ln w="9139">
              <a:solidFill>
                <a:srgbClr val="000000"/>
              </a:solidFill>
            </a:ln>
          </p:spPr>
          <p:txBody>
            <a:bodyPr wrap="square" lIns="0" tIns="0" rIns="0" bIns="0" rtlCol="0"/>
            <a:lstStyle/>
            <a:p>
              <a:endParaRPr/>
            </a:p>
          </p:txBody>
        </p:sp>
        <p:pic>
          <p:nvPicPr>
            <p:cNvPr id="20" name="object 20"/>
            <p:cNvPicPr/>
            <p:nvPr/>
          </p:nvPicPr>
          <p:blipFill>
            <a:blip r:embed="rId5" cstate="print"/>
            <a:stretch>
              <a:fillRect/>
            </a:stretch>
          </p:blipFill>
          <p:spPr>
            <a:xfrm>
              <a:off x="1407465" y="3170273"/>
              <a:ext cx="73115" cy="73115"/>
            </a:xfrm>
            <a:prstGeom prst="rect">
              <a:avLst/>
            </a:prstGeom>
          </p:spPr>
        </p:pic>
        <p:sp>
          <p:nvSpPr>
            <p:cNvPr id="21" name="object 21"/>
            <p:cNvSpPr/>
            <p:nvPr/>
          </p:nvSpPr>
          <p:spPr>
            <a:xfrm>
              <a:off x="598628" y="2563600"/>
              <a:ext cx="1691005" cy="365760"/>
            </a:xfrm>
            <a:custGeom>
              <a:avLst/>
              <a:gdLst/>
              <a:ahLst/>
              <a:cxnLst/>
              <a:rect l="l" t="t" r="r" b="b"/>
              <a:pathLst>
                <a:path w="1691005" h="365760">
                  <a:moveTo>
                    <a:pt x="1639552" y="365575"/>
                  </a:moveTo>
                  <a:lnTo>
                    <a:pt x="51237" y="365575"/>
                  </a:lnTo>
                  <a:lnTo>
                    <a:pt x="47672" y="365224"/>
                  </a:lnTo>
                  <a:lnTo>
                    <a:pt x="13518" y="346968"/>
                  </a:lnTo>
                  <a:lnTo>
                    <a:pt x="0" y="314339"/>
                  </a:lnTo>
                  <a:lnTo>
                    <a:pt x="0" y="51235"/>
                  </a:lnTo>
                  <a:lnTo>
                    <a:pt x="18608" y="13514"/>
                  </a:lnTo>
                  <a:lnTo>
                    <a:pt x="51237" y="0"/>
                  </a:lnTo>
                  <a:lnTo>
                    <a:pt x="54836" y="0"/>
                  </a:lnTo>
                  <a:lnTo>
                    <a:pt x="1639552" y="0"/>
                  </a:lnTo>
                  <a:lnTo>
                    <a:pt x="1677272" y="18607"/>
                  </a:lnTo>
                  <a:lnTo>
                    <a:pt x="1690788" y="51235"/>
                  </a:lnTo>
                  <a:lnTo>
                    <a:pt x="1690788" y="314339"/>
                  </a:lnTo>
                  <a:lnTo>
                    <a:pt x="1672181" y="352060"/>
                  </a:lnTo>
                  <a:lnTo>
                    <a:pt x="1643120" y="365224"/>
                  </a:lnTo>
                  <a:lnTo>
                    <a:pt x="1639552" y="365575"/>
                  </a:lnTo>
                  <a:close/>
                </a:path>
              </a:pathLst>
            </a:custGeom>
            <a:solidFill>
              <a:srgbClr val="F5F5F5"/>
            </a:solidFill>
          </p:spPr>
          <p:txBody>
            <a:bodyPr wrap="square" lIns="0" tIns="0" rIns="0" bIns="0" rtlCol="0"/>
            <a:lstStyle/>
            <a:p>
              <a:endParaRPr/>
            </a:p>
          </p:txBody>
        </p:sp>
        <p:sp>
          <p:nvSpPr>
            <p:cNvPr id="22" name="object 22"/>
            <p:cNvSpPr/>
            <p:nvPr/>
          </p:nvSpPr>
          <p:spPr>
            <a:xfrm>
              <a:off x="598628" y="2563600"/>
              <a:ext cx="1691005" cy="365760"/>
            </a:xfrm>
            <a:custGeom>
              <a:avLst/>
              <a:gdLst/>
              <a:ahLst/>
              <a:cxnLst/>
              <a:rect l="l" t="t" r="r" b="b"/>
              <a:pathLst>
                <a:path w="1691005" h="365760">
                  <a:moveTo>
                    <a:pt x="54836" y="0"/>
                  </a:moveTo>
                  <a:lnTo>
                    <a:pt x="1635951" y="0"/>
                  </a:lnTo>
                  <a:lnTo>
                    <a:pt x="1639552" y="0"/>
                  </a:lnTo>
                  <a:lnTo>
                    <a:pt x="1643120" y="351"/>
                  </a:lnTo>
                  <a:lnTo>
                    <a:pt x="1646653" y="1053"/>
                  </a:lnTo>
                  <a:lnTo>
                    <a:pt x="1650185" y="1755"/>
                  </a:lnTo>
                  <a:lnTo>
                    <a:pt x="1653614" y="2795"/>
                  </a:lnTo>
                  <a:lnTo>
                    <a:pt x="1656939" y="4173"/>
                  </a:lnTo>
                  <a:lnTo>
                    <a:pt x="1660266" y="5551"/>
                  </a:lnTo>
                  <a:lnTo>
                    <a:pt x="1686616" y="33851"/>
                  </a:lnTo>
                  <a:lnTo>
                    <a:pt x="1689735" y="44138"/>
                  </a:lnTo>
                  <a:lnTo>
                    <a:pt x="1690438" y="47669"/>
                  </a:lnTo>
                  <a:lnTo>
                    <a:pt x="1690788" y="51235"/>
                  </a:lnTo>
                  <a:lnTo>
                    <a:pt x="1690788" y="54836"/>
                  </a:lnTo>
                  <a:lnTo>
                    <a:pt x="1690788" y="310739"/>
                  </a:lnTo>
                  <a:lnTo>
                    <a:pt x="1690788" y="314339"/>
                  </a:lnTo>
                  <a:lnTo>
                    <a:pt x="1690435" y="317905"/>
                  </a:lnTo>
                  <a:lnTo>
                    <a:pt x="1689732" y="321437"/>
                  </a:lnTo>
                  <a:lnTo>
                    <a:pt x="1689034" y="324968"/>
                  </a:lnTo>
                  <a:lnTo>
                    <a:pt x="1681546" y="341204"/>
                  </a:lnTo>
                  <a:lnTo>
                    <a:pt x="1679544" y="344198"/>
                  </a:lnTo>
                  <a:lnTo>
                    <a:pt x="1656939" y="361401"/>
                  </a:lnTo>
                  <a:lnTo>
                    <a:pt x="1653614" y="362779"/>
                  </a:lnTo>
                  <a:lnTo>
                    <a:pt x="1650185" y="363819"/>
                  </a:lnTo>
                  <a:lnTo>
                    <a:pt x="1646653" y="364521"/>
                  </a:lnTo>
                  <a:lnTo>
                    <a:pt x="1643120" y="365224"/>
                  </a:lnTo>
                  <a:lnTo>
                    <a:pt x="1639552" y="365575"/>
                  </a:lnTo>
                  <a:lnTo>
                    <a:pt x="1635951" y="365575"/>
                  </a:lnTo>
                  <a:lnTo>
                    <a:pt x="54836" y="365575"/>
                  </a:lnTo>
                  <a:lnTo>
                    <a:pt x="51237" y="365575"/>
                  </a:lnTo>
                  <a:lnTo>
                    <a:pt x="47672" y="365224"/>
                  </a:lnTo>
                  <a:lnTo>
                    <a:pt x="44139" y="364521"/>
                  </a:lnTo>
                  <a:lnTo>
                    <a:pt x="40607" y="363819"/>
                  </a:lnTo>
                  <a:lnTo>
                    <a:pt x="37179" y="362779"/>
                  </a:lnTo>
                  <a:lnTo>
                    <a:pt x="33853" y="361401"/>
                  </a:lnTo>
                  <a:lnTo>
                    <a:pt x="30526" y="360023"/>
                  </a:lnTo>
                  <a:lnTo>
                    <a:pt x="27367" y="358333"/>
                  </a:lnTo>
                  <a:lnTo>
                    <a:pt x="24374" y="356333"/>
                  </a:lnTo>
                  <a:lnTo>
                    <a:pt x="21380" y="354333"/>
                  </a:lnTo>
                  <a:lnTo>
                    <a:pt x="1052" y="321437"/>
                  </a:lnTo>
                  <a:lnTo>
                    <a:pt x="0" y="314339"/>
                  </a:lnTo>
                  <a:lnTo>
                    <a:pt x="0" y="310739"/>
                  </a:lnTo>
                  <a:lnTo>
                    <a:pt x="0" y="54836"/>
                  </a:lnTo>
                  <a:lnTo>
                    <a:pt x="0" y="51235"/>
                  </a:lnTo>
                  <a:lnTo>
                    <a:pt x="350" y="47669"/>
                  </a:lnTo>
                  <a:lnTo>
                    <a:pt x="18608" y="13514"/>
                  </a:lnTo>
                  <a:lnTo>
                    <a:pt x="24374" y="9241"/>
                  </a:lnTo>
                  <a:lnTo>
                    <a:pt x="27367" y="7240"/>
                  </a:lnTo>
                  <a:lnTo>
                    <a:pt x="30526" y="5551"/>
                  </a:lnTo>
                  <a:lnTo>
                    <a:pt x="33853" y="4173"/>
                  </a:lnTo>
                  <a:lnTo>
                    <a:pt x="37179" y="2795"/>
                  </a:lnTo>
                  <a:lnTo>
                    <a:pt x="40607" y="1755"/>
                  </a:lnTo>
                  <a:lnTo>
                    <a:pt x="44139" y="1053"/>
                  </a:lnTo>
                  <a:lnTo>
                    <a:pt x="47672" y="351"/>
                  </a:lnTo>
                  <a:lnTo>
                    <a:pt x="51237" y="0"/>
                  </a:lnTo>
                  <a:lnTo>
                    <a:pt x="54836" y="0"/>
                  </a:lnTo>
                  <a:close/>
                </a:path>
              </a:pathLst>
            </a:custGeom>
            <a:ln w="9139">
              <a:solidFill>
                <a:srgbClr val="666666"/>
              </a:solidFill>
            </a:ln>
          </p:spPr>
          <p:txBody>
            <a:bodyPr wrap="square" lIns="0" tIns="0" rIns="0" bIns="0" rtlCol="0"/>
            <a:lstStyle/>
            <a:p>
              <a:endParaRPr/>
            </a:p>
          </p:txBody>
        </p:sp>
      </p:grpSp>
      <p:sp>
        <p:nvSpPr>
          <p:cNvPr id="23" name="object 23"/>
          <p:cNvSpPr txBox="1"/>
          <p:nvPr/>
        </p:nvSpPr>
        <p:spPr>
          <a:xfrm>
            <a:off x="464198" y="1770685"/>
            <a:ext cx="812288" cy="139467"/>
          </a:xfrm>
          <a:prstGeom prst="rect">
            <a:avLst/>
          </a:prstGeom>
        </p:spPr>
        <p:txBody>
          <a:bodyPr vert="horz" wrap="square" lIns="0" tIns="9213" rIns="0" bIns="0" rtlCol="0">
            <a:spAutoFit/>
          </a:bodyPr>
          <a:lstStyle/>
          <a:p>
            <a:pPr algn="ctr">
              <a:lnSpc>
                <a:spcPct val="100000"/>
              </a:lnSpc>
              <a:spcBef>
                <a:spcPts val="73"/>
              </a:spcBef>
            </a:pPr>
            <a:r>
              <a:rPr sz="423" b="1" dirty="0">
                <a:solidFill>
                  <a:srgbClr val="333333"/>
                </a:solidFill>
                <a:latin typeface="Tahoma"/>
                <a:cs typeface="Tahoma"/>
              </a:rPr>
              <a:t>COMPOSIZIONE</a:t>
            </a:r>
            <a:r>
              <a:rPr sz="423" b="1" spc="106" dirty="0">
                <a:solidFill>
                  <a:srgbClr val="333333"/>
                </a:solidFill>
                <a:latin typeface="Tahoma"/>
                <a:cs typeface="Tahoma"/>
              </a:rPr>
              <a:t> </a:t>
            </a:r>
            <a:r>
              <a:rPr sz="423" b="1" spc="-6" dirty="0">
                <a:solidFill>
                  <a:srgbClr val="333333"/>
                </a:solidFill>
                <a:latin typeface="Tahoma"/>
                <a:cs typeface="Tahoma"/>
              </a:rPr>
              <a:t>NEGOZIATA</a:t>
            </a:r>
            <a:endParaRPr sz="423">
              <a:latin typeface="Tahoma"/>
              <a:cs typeface="Tahoma"/>
            </a:endParaRPr>
          </a:p>
          <a:p>
            <a:pPr algn="ctr">
              <a:lnSpc>
                <a:spcPct val="100000"/>
              </a:lnSpc>
              <a:spcBef>
                <a:spcPts val="12"/>
              </a:spcBef>
            </a:pPr>
            <a:r>
              <a:rPr sz="423" b="1" dirty="0">
                <a:solidFill>
                  <a:srgbClr val="333333"/>
                </a:solidFill>
                <a:latin typeface="Tahoma"/>
                <a:cs typeface="Tahoma"/>
              </a:rPr>
              <a:t>Artt.</a:t>
            </a:r>
            <a:r>
              <a:rPr sz="423" b="1" spc="12" dirty="0">
                <a:solidFill>
                  <a:srgbClr val="333333"/>
                </a:solidFill>
                <a:latin typeface="Tahoma"/>
                <a:cs typeface="Tahoma"/>
              </a:rPr>
              <a:t> </a:t>
            </a:r>
            <a:r>
              <a:rPr sz="423" b="1" dirty="0">
                <a:solidFill>
                  <a:srgbClr val="333333"/>
                </a:solidFill>
                <a:latin typeface="Tahoma"/>
                <a:cs typeface="Tahoma"/>
              </a:rPr>
              <a:t>12</a:t>
            </a:r>
            <a:r>
              <a:rPr sz="423" b="1" spc="15" dirty="0">
                <a:solidFill>
                  <a:srgbClr val="333333"/>
                </a:solidFill>
                <a:latin typeface="Tahoma"/>
                <a:cs typeface="Tahoma"/>
              </a:rPr>
              <a:t> </a:t>
            </a:r>
            <a:r>
              <a:rPr sz="423" b="1" dirty="0">
                <a:solidFill>
                  <a:srgbClr val="333333"/>
                </a:solidFill>
                <a:latin typeface="Tahoma"/>
                <a:cs typeface="Tahoma"/>
              </a:rPr>
              <a:t>e</a:t>
            </a:r>
            <a:r>
              <a:rPr sz="423" b="1" spc="15" dirty="0">
                <a:solidFill>
                  <a:srgbClr val="333333"/>
                </a:solidFill>
                <a:latin typeface="Tahoma"/>
                <a:cs typeface="Tahoma"/>
              </a:rPr>
              <a:t> </a:t>
            </a:r>
            <a:r>
              <a:rPr sz="423" b="1" dirty="0">
                <a:solidFill>
                  <a:srgbClr val="333333"/>
                </a:solidFill>
                <a:latin typeface="Tahoma"/>
                <a:cs typeface="Tahoma"/>
              </a:rPr>
              <a:t>ss.</a:t>
            </a:r>
            <a:r>
              <a:rPr sz="423" b="1" spc="15"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24" name="object 24"/>
          <p:cNvGrpSpPr/>
          <p:nvPr/>
        </p:nvGrpSpPr>
        <p:grpSpPr>
          <a:xfrm>
            <a:off x="331387" y="3170565"/>
            <a:ext cx="1180044" cy="171594"/>
            <a:chOff x="548169" y="4935080"/>
            <a:chExt cx="1951989" cy="283845"/>
          </a:xfrm>
        </p:grpSpPr>
        <p:sp>
          <p:nvSpPr>
            <p:cNvPr id="25" name="object 25"/>
            <p:cNvSpPr/>
            <p:nvPr/>
          </p:nvSpPr>
          <p:spPr>
            <a:xfrm>
              <a:off x="552933" y="4939843"/>
              <a:ext cx="1942464" cy="274320"/>
            </a:xfrm>
            <a:custGeom>
              <a:avLst/>
              <a:gdLst/>
              <a:ahLst/>
              <a:cxnLst/>
              <a:rect l="l" t="t" r="r" b="b"/>
              <a:pathLst>
                <a:path w="1942464" h="274320">
                  <a:moveTo>
                    <a:pt x="1906447" y="274181"/>
                  </a:moveTo>
                  <a:lnTo>
                    <a:pt x="35674" y="274181"/>
                  </a:lnTo>
                  <a:lnTo>
                    <a:pt x="30428" y="273137"/>
                  </a:lnTo>
                  <a:lnTo>
                    <a:pt x="1044" y="243754"/>
                  </a:lnTo>
                  <a:lnTo>
                    <a:pt x="0" y="238508"/>
                  </a:lnTo>
                  <a:lnTo>
                    <a:pt x="0" y="35673"/>
                  </a:lnTo>
                  <a:lnTo>
                    <a:pt x="30428" y="1043"/>
                  </a:lnTo>
                  <a:lnTo>
                    <a:pt x="35674" y="0"/>
                  </a:lnTo>
                  <a:lnTo>
                    <a:pt x="41125" y="0"/>
                  </a:lnTo>
                  <a:lnTo>
                    <a:pt x="1906447" y="0"/>
                  </a:lnTo>
                  <a:lnTo>
                    <a:pt x="1941077" y="30426"/>
                  </a:lnTo>
                  <a:lnTo>
                    <a:pt x="1942121" y="35673"/>
                  </a:lnTo>
                  <a:lnTo>
                    <a:pt x="1942121" y="238508"/>
                  </a:lnTo>
                  <a:lnTo>
                    <a:pt x="1911693" y="273137"/>
                  </a:lnTo>
                  <a:lnTo>
                    <a:pt x="1906447" y="274181"/>
                  </a:lnTo>
                  <a:close/>
                </a:path>
              </a:pathLst>
            </a:custGeom>
            <a:solidFill>
              <a:srgbClr val="F5F5F5"/>
            </a:solidFill>
          </p:spPr>
          <p:txBody>
            <a:bodyPr wrap="square" lIns="0" tIns="0" rIns="0" bIns="0" rtlCol="0"/>
            <a:lstStyle/>
            <a:p>
              <a:endParaRPr/>
            </a:p>
          </p:txBody>
        </p:sp>
        <p:sp>
          <p:nvSpPr>
            <p:cNvPr id="26" name="object 26"/>
            <p:cNvSpPr/>
            <p:nvPr/>
          </p:nvSpPr>
          <p:spPr>
            <a:xfrm>
              <a:off x="552931" y="4939843"/>
              <a:ext cx="1942464" cy="274320"/>
            </a:xfrm>
            <a:custGeom>
              <a:avLst/>
              <a:gdLst/>
              <a:ahLst/>
              <a:cxnLst/>
              <a:rect l="l" t="t" r="r" b="b"/>
              <a:pathLst>
                <a:path w="1942464" h="274320">
                  <a:moveTo>
                    <a:pt x="41127" y="0"/>
                  </a:moveTo>
                  <a:lnTo>
                    <a:pt x="1900994" y="0"/>
                  </a:lnTo>
                  <a:lnTo>
                    <a:pt x="1906449" y="0"/>
                  </a:lnTo>
                  <a:lnTo>
                    <a:pt x="1911695" y="1043"/>
                  </a:lnTo>
                  <a:lnTo>
                    <a:pt x="1916734" y="3129"/>
                  </a:lnTo>
                  <a:lnTo>
                    <a:pt x="1921774" y="5216"/>
                  </a:lnTo>
                  <a:lnTo>
                    <a:pt x="1926223" y="8188"/>
                  </a:lnTo>
                  <a:lnTo>
                    <a:pt x="1930076" y="12045"/>
                  </a:lnTo>
                  <a:lnTo>
                    <a:pt x="1933934" y="15901"/>
                  </a:lnTo>
                  <a:lnTo>
                    <a:pt x="1936906" y="20348"/>
                  </a:lnTo>
                  <a:lnTo>
                    <a:pt x="1938993" y="25387"/>
                  </a:lnTo>
                  <a:lnTo>
                    <a:pt x="1941079" y="30426"/>
                  </a:lnTo>
                  <a:lnTo>
                    <a:pt x="1942123" y="35673"/>
                  </a:lnTo>
                  <a:lnTo>
                    <a:pt x="1942121" y="41127"/>
                  </a:lnTo>
                  <a:lnTo>
                    <a:pt x="1942121" y="233054"/>
                  </a:lnTo>
                  <a:lnTo>
                    <a:pt x="1942123" y="238508"/>
                  </a:lnTo>
                  <a:lnTo>
                    <a:pt x="1941079" y="243754"/>
                  </a:lnTo>
                  <a:lnTo>
                    <a:pt x="1938991" y="248793"/>
                  </a:lnTo>
                  <a:lnTo>
                    <a:pt x="1936906" y="253831"/>
                  </a:lnTo>
                  <a:lnTo>
                    <a:pt x="1933934" y="258279"/>
                  </a:lnTo>
                  <a:lnTo>
                    <a:pt x="1930076" y="262135"/>
                  </a:lnTo>
                  <a:lnTo>
                    <a:pt x="1926223" y="265991"/>
                  </a:lnTo>
                  <a:lnTo>
                    <a:pt x="1921776" y="268963"/>
                  </a:lnTo>
                  <a:lnTo>
                    <a:pt x="1916735" y="271050"/>
                  </a:lnTo>
                  <a:lnTo>
                    <a:pt x="1911695" y="273137"/>
                  </a:lnTo>
                  <a:lnTo>
                    <a:pt x="1906449" y="274181"/>
                  </a:lnTo>
                  <a:lnTo>
                    <a:pt x="1900994" y="274181"/>
                  </a:lnTo>
                  <a:lnTo>
                    <a:pt x="41127" y="274181"/>
                  </a:lnTo>
                  <a:lnTo>
                    <a:pt x="5221" y="253831"/>
                  </a:lnTo>
                  <a:lnTo>
                    <a:pt x="3134" y="248793"/>
                  </a:lnTo>
                  <a:lnTo>
                    <a:pt x="1046" y="243754"/>
                  </a:lnTo>
                  <a:lnTo>
                    <a:pt x="1" y="238508"/>
                  </a:lnTo>
                  <a:lnTo>
                    <a:pt x="0" y="233054"/>
                  </a:lnTo>
                  <a:lnTo>
                    <a:pt x="0" y="41127"/>
                  </a:lnTo>
                  <a:lnTo>
                    <a:pt x="1" y="35673"/>
                  </a:lnTo>
                  <a:lnTo>
                    <a:pt x="1046" y="30426"/>
                  </a:lnTo>
                  <a:lnTo>
                    <a:pt x="3134" y="25387"/>
                  </a:lnTo>
                  <a:lnTo>
                    <a:pt x="5221" y="20348"/>
                  </a:lnTo>
                  <a:lnTo>
                    <a:pt x="35676" y="0"/>
                  </a:lnTo>
                  <a:lnTo>
                    <a:pt x="41127" y="0"/>
                  </a:lnTo>
                  <a:close/>
                </a:path>
              </a:pathLst>
            </a:custGeom>
            <a:ln w="9139">
              <a:solidFill>
                <a:srgbClr val="666666"/>
              </a:solidFill>
            </a:ln>
          </p:spPr>
          <p:txBody>
            <a:bodyPr wrap="square" lIns="0" tIns="0" rIns="0" bIns="0" rtlCol="0"/>
            <a:lstStyle/>
            <a:p>
              <a:endParaRPr/>
            </a:p>
          </p:txBody>
        </p:sp>
      </p:grpSp>
      <p:sp>
        <p:nvSpPr>
          <p:cNvPr id="27" name="object 27"/>
          <p:cNvSpPr txBox="1"/>
          <p:nvPr/>
        </p:nvSpPr>
        <p:spPr>
          <a:xfrm>
            <a:off x="385553" y="3179579"/>
            <a:ext cx="1066416" cy="139467"/>
          </a:xfrm>
          <a:prstGeom prst="rect">
            <a:avLst/>
          </a:prstGeom>
        </p:spPr>
        <p:txBody>
          <a:bodyPr vert="horz" wrap="square" lIns="0" tIns="9213" rIns="0" bIns="0" rtlCol="0">
            <a:spAutoFit/>
          </a:bodyPr>
          <a:lstStyle/>
          <a:p>
            <a:pPr algn="ctr">
              <a:lnSpc>
                <a:spcPct val="100000"/>
              </a:lnSpc>
              <a:spcBef>
                <a:spcPts val="73"/>
              </a:spcBef>
            </a:pPr>
            <a:r>
              <a:rPr sz="423" b="1" dirty="0">
                <a:solidFill>
                  <a:srgbClr val="333333"/>
                </a:solidFill>
                <a:latin typeface="Tahoma"/>
                <a:cs typeface="Tahoma"/>
              </a:rPr>
              <a:t>CONCLUSIONE</a:t>
            </a:r>
            <a:r>
              <a:rPr sz="423" b="1" spc="97" dirty="0">
                <a:solidFill>
                  <a:srgbClr val="333333"/>
                </a:solidFill>
                <a:latin typeface="Tahoma"/>
                <a:cs typeface="Tahoma"/>
              </a:rPr>
              <a:t> </a:t>
            </a:r>
            <a:r>
              <a:rPr sz="423" b="1" spc="-6" dirty="0">
                <a:solidFill>
                  <a:srgbClr val="333333"/>
                </a:solidFill>
                <a:latin typeface="Tahoma"/>
                <a:cs typeface="Tahoma"/>
              </a:rPr>
              <a:t>CONTRATTO</a:t>
            </a:r>
            <a:endParaRPr sz="423">
              <a:latin typeface="Tahoma"/>
              <a:cs typeface="Tahoma"/>
            </a:endParaRPr>
          </a:p>
          <a:p>
            <a:pPr algn="ctr">
              <a:lnSpc>
                <a:spcPct val="100000"/>
              </a:lnSpc>
              <a:spcBef>
                <a:spcPts val="12"/>
              </a:spcBef>
            </a:pPr>
            <a:r>
              <a:rPr sz="423" b="1" dirty="0">
                <a:solidFill>
                  <a:srgbClr val="333333"/>
                </a:solidFill>
                <a:latin typeface="Tahoma"/>
                <a:cs typeface="Tahoma"/>
              </a:rPr>
              <a:t>con</a:t>
            </a:r>
            <a:r>
              <a:rPr sz="423" b="1" spc="18" dirty="0">
                <a:solidFill>
                  <a:srgbClr val="333333"/>
                </a:solidFill>
                <a:latin typeface="Tahoma"/>
                <a:cs typeface="Tahoma"/>
              </a:rPr>
              <a:t> </a:t>
            </a:r>
            <a:r>
              <a:rPr sz="423" b="1" dirty="0">
                <a:solidFill>
                  <a:srgbClr val="333333"/>
                </a:solidFill>
                <a:latin typeface="Tahoma"/>
                <a:cs typeface="Tahoma"/>
              </a:rPr>
              <a:t>effetti</a:t>
            </a:r>
            <a:r>
              <a:rPr sz="423" b="1" spc="21" dirty="0">
                <a:solidFill>
                  <a:srgbClr val="333333"/>
                </a:solidFill>
                <a:latin typeface="Tahoma"/>
                <a:cs typeface="Tahoma"/>
              </a:rPr>
              <a:t> </a:t>
            </a:r>
            <a:r>
              <a:rPr sz="423" b="1" dirty="0">
                <a:solidFill>
                  <a:srgbClr val="333333"/>
                </a:solidFill>
                <a:latin typeface="Tahoma"/>
                <a:cs typeface="Tahoma"/>
              </a:rPr>
              <a:t>premiali</a:t>
            </a:r>
            <a:r>
              <a:rPr sz="423" b="1" spc="21" dirty="0">
                <a:solidFill>
                  <a:srgbClr val="333333"/>
                </a:solidFill>
                <a:latin typeface="Tahoma"/>
                <a:cs typeface="Tahoma"/>
              </a:rPr>
              <a:t> </a:t>
            </a:r>
            <a:r>
              <a:rPr sz="423" b="1" dirty="0">
                <a:solidFill>
                  <a:srgbClr val="333333"/>
                </a:solidFill>
                <a:latin typeface="Tahoma"/>
                <a:cs typeface="Tahoma"/>
              </a:rPr>
              <a:t>ex</a:t>
            </a:r>
            <a:r>
              <a:rPr sz="423" b="1" spc="21" dirty="0">
                <a:solidFill>
                  <a:srgbClr val="333333"/>
                </a:solidFill>
                <a:latin typeface="Tahoma"/>
                <a:cs typeface="Tahoma"/>
              </a:rPr>
              <a:t> </a:t>
            </a:r>
            <a:r>
              <a:rPr sz="423" b="1" dirty="0">
                <a:solidFill>
                  <a:srgbClr val="333333"/>
                </a:solidFill>
                <a:latin typeface="Tahoma"/>
                <a:cs typeface="Tahoma"/>
              </a:rPr>
              <a:t>art.</a:t>
            </a:r>
            <a:r>
              <a:rPr sz="423" b="1" spc="21" dirty="0">
                <a:solidFill>
                  <a:srgbClr val="333333"/>
                </a:solidFill>
                <a:latin typeface="Tahoma"/>
                <a:cs typeface="Tahoma"/>
              </a:rPr>
              <a:t> </a:t>
            </a:r>
            <a:r>
              <a:rPr sz="423" b="1" dirty="0">
                <a:solidFill>
                  <a:srgbClr val="333333"/>
                </a:solidFill>
                <a:latin typeface="Tahoma"/>
                <a:cs typeface="Tahoma"/>
              </a:rPr>
              <a:t>25</a:t>
            </a:r>
            <a:r>
              <a:rPr sz="423" b="1" spc="21" dirty="0">
                <a:solidFill>
                  <a:srgbClr val="333333"/>
                </a:solidFill>
                <a:latin typeface="Tahoma"/>
                <a:cs typeface="Tahoma"/>
              </a:rPr>
              <a:t> </a:t>
            </a:r>
            <a:r>
              <a:rPr sz="423" b="1" dirty="0">
                <a:solidFill>
                  <a:srgbClr val="333333"/>
                </a:solidFill>
                <a:latin typeface="Tahoma"/>
                <a:cs typeface="Tahoma"/>
              </a:rPr>
              <a:t>bis</a:t>
            </a:r>
            <a:r>
              <a:rPr sz="423" b="1" spc="21"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28" name="object 28"/>
          <p:cNvGrpSpPr/>
          <p:nvPr/>
        </p:nvGrpSpPr>
        <p:grpSpPr>
          <a:xfrm>
            <a:off x="165635" y="2231303"/>
            <a:ext cx="378889" cy="1627263"/>
            <a:chOff x="273987" y="3381383"/>
            <a:chExt cx="626745" cy="2691765"/>
          </a:xfrm>
        </p:grpSpPr>
        <p:sp>
          <p:nvSpPr>
            <p:cNvPr id="29" name="object 29"/>
            <p:cNvSpPr/>
            <p:nvPr/>
          </p:nvSpPr>
          <p:spPr>
            <a:xfrm>
              <a:off x="370143" y="3386146"/>
              <a:ext cx="525780" cy="731520"/>
            </a:xfrm>
            <a:custGeom>
              <a:avLst/>
              <a:gdLst/>
              <a:ahLst/>
              <a:cxnLst/>
              <a:rect l="l" t="t" r="r" b="b"/>
              <a:pathLst>
                <a:path w="525780" h="731520">
                  <a:moveTo>
                    <a:pt x="525515" y="0"/>
                  </a:moveTo>
                  <a:lnTo>
                    <a:pt x="0" y="0"/>
                  </a:lnTo>
                  <a:lnTo>
                    <a:pt x="0" y="731151"/>
                  </a:lnTo>
                  <a:lnTo>
                    <a:pt x="293647" y="731151"/>
                  </a:lnTo>
                </a:path>
              </a:pathLst>
            </a:custGeom>
            <a:ln w="9139">
              <a:solidFill>
                <a:srgbClr val="81B366"/>
              </a:solidFill>
            </a:ln>
          </p:spPr>
          <p:txBody>
            <a:bodyPr wrap="square" lIns="0" tIns="0" rIns="0" bIns="0" rtlCol="0"/>
            <a:lstStyle/>
            <a:p>
              <a:endParaRPr/>
            </a:p>
          </p:txBody>
        </p:sp>
        <p:pic>
          <p:nvPicPr>
            <p:cNvPr id="30" name="object 30"/>
            <p:cNvPicPr/>
            <p:nvPr/>
          </p:nvPicPr>
          <p:blipFill>
            <a:blip r:embed="rId6" cstate="print"/>
            <a:stretch>
              <a:fillRect/>
            </a:stretch>
          </p:blipFill>
          <p:spPr>
            <a:xfrm>
              <a:off x="643228" y="4080740"/>
              <a:ext cx="73115" cy="73115"/>
            </a:xfrm>
            <a:prstGeom prst="rect">
              <a:avLst/>
            </a:prstGeom>
          </p:spPr>
        </p:pic>
        <p:sp>
          <p:nvSpPr>
            <p:cNvPr id="31" name="object 31"/>
            <p:cNvSpPr/>
            <p:nvPr/>
          </p:nvSpPr>
          <p:spPr>
            <a:xfrm>
              <a:off x="278749" y="3568933"/>
              <a:ext cx="617220" cy="2468245"/>
            </a:xfrm>
            <a:custGeom>
              <a:avLst/>
              <a:gdLst/>
              <a:ahLst/>
              <a:cxnLst/>
              <a:rect l="l" t="t" r="r" b="b"/>
              <a:pathLst>
                <a:path w="617219" h="2468245">
                  <a:moveTo>
                    <a:pt x="616909" y="0"/>
                  </a:moveTo>
                  <a:lnTo>
                    <a:pt x="0" y="0"/>
                  </a:lnTo>
                  <a:lnTo>
                    <a:pt x="0" y="2467636"/>
                  </a:lnTo>
                  <a:lnTo>
                    <a:pt x="322529" y="2467636"/>
                  </a:lnTo>
                </a:path>
              </a:pathLst>
            </a:custGeom>
            <a:ln w="9139">
              <a:solidFill>
                <a:srgbClr val="D69A00"/>
              </a:solidFill>
            </a:ln>
          </p:spPr>
          <p:txBody>
            <a:bodyPr wrap="square" lIns="0" tIns="0" rIns="0" bIns="0" rtlCol="0"/>
            <a:lstStyle/>
            <a:p>
              <a:endParaRPr/>
            </a:p>
          </p:txBody>
        </p:sp>
        <p:pic>
          <p:nvPicPr>
            <p:cNvPr id="32" name="object 32"/>
            <p:cNvPicPr/>
            <p:nvPr/>
          </p:nvPicPr>
          <p:blipFill>
            <a:blip r:embed="rId7" cstate="print"/>
            <a:stretch>
              <a:fillRect/>
            </a:stretch>
          </p:blipFill>
          <p:spPr>
            <a:xfrm>
              <a:off x="580715" y="6000013"/>
              <a:ext cx="73115" cy="73115"/>
            </a:xfrm>
            <a:prstGeom prst="rect">
              <a:avLst/>
            </a:prstGeom>
          </p:spPr>
        </p:pic>
      </p:grpSp>
      <p:sp>
        <p:nvSpPr>
          <p:cNvPr id="33" name="object 33"/>
          <p:cNvSpPr txBox="1"/>
          <p:nvPr/>
        </p:nvSpPr>
        <p:spPr>
          <a:xfrm>
            <a:off x="541456" y="2151306"/>
            <a:ext cx="663343" cy="155747"/>
          </a:xfrm>
          <a:prstGeom prst="rect">
            <a:avLst/>
          </a:prstGeom>
          <a:ln w="9139">
            <a:solidFill>
              <a:srgbClr val="000000"/>
            </a:solidFill>
          </a:ln>
        </p:spPr>
        <p:txBody>
          <a:bodyPr vert="horz" wrap="square" lIns="0" tIns="25336" rIns="0" bIns="0" rtlCol="0">
            <a:spAutoFit/>
          </a:bodyPr>
          <a:lstStyle/>
          <a:p>
            <a:pPr marL="81762">
              <a:lnSpc>
                <a:spcPct val="100000"/>
              </a:lnSpc>
            </a:pPr>
            <a:endParaRPr lang="it-IT" sz="423" dirty="0">
              <a:solidFill>
                <a:schemeClr val="tx1"/>
              </a:solidFill>
              <a:latin typeface="Times New Roman"/>
              <a:cs typeface="Times New Roman"/>
            </a:endParaRPr>
          </a:p>
          <a:p>
            <a:pPr marL="81762">
              <a:lnSpc>
                <a:spcPct val="100000"/>
              </a:lnSpc>
            </a:pPr>
            <a:r>
              <a:rPr sz="423" dirty="0">
                <a:solidFill>
                  <a:schemeClr val="tx1"/>
                </a:solidFill>
                <a:latin typeface="Arial MT"/>
                <a:cs typeface="Arial MT"/>
              </a:rPr>
              <a:t>ESITO</a:t>
            </a:r>
            <a:r>
              <a:rPr sz="423" spc="15" dirty="0">
                <a:solidFill>
                  <a:schemeClr val="tx1"/>
                </a:solidFill>
                <a:latin typeface="Arial MT"/>
                <a:cs typeface="Arial MT"/>
              </a:rPr>
              <a:t> </a:t>
            </a:r>
            <a:r>
              <a:rPr sz="423" spc="-6" dirty="0">
                <a:solidFill>
                  <a:schemeClr val="tx1"/>
                </a:solidFill>
                <a:latin typeface="Arial MT"/>
                <a:cs typeface="Arial MT"/>
              </a:rPr>
              <a:t>TRATTATIVE</a:t>
            </a:r>
            <a:endParaRPr sz="423" dirty="0">
              <a:solidFill>
                <a:schemeClr val="tx1"/>
              </a:solidFill>
              <a:latin typeface="Arial MT"/>
              <a:cs typeface="Arial MT"/>
            </a:endParaRPr>
          </a:p>
        </p:txBody>
      </p:sp>
      <p:grpSp>
        <p:nvGrpSpPr>
          <p:cNvPr id="34" name="object 34"/>
          <p:cNvGrpSpPr/>
          <p:nvPr/>
        </p:nvGrpSpPr>
        <p:grpSpPr>
          <a:xfrm>
            <a:off x="331387" y="2818397"/>
            <a:ext cx="1166225" cy="247602"/>
            <a:chOff x="548169" y="4352535"/>
            <a:chExt cx="1929130" cy="409575"/>
          </a:xfrm>
        </p:grpSpPr>
        <p:sp>
          <p:nvSpPr>
            <p:cNvPr id="35" name="object 35"/>
            <p:cNvSpPr/>
            <p:nvPr/>
          </p:nvSpPr>
          <p:spPr>
            <a:xfrm>
              <a:off x="552933" y="4357298"/>
              <a:ext cx="1919605" cy="400050"/>
            </a:xfrm>
            <a:custGeom>
              <a:avLst/>
              <a:gdLst/>
              <a:ahLst/>
              <a:cxnLst/>
              <a:rect l="l" t="t" r="r" b="b"/>
              <a:pathLst>
                <a:path w="1919605" h="400050">
                  <a:moveTo>
                    <a:pt x="1863254" y="399756"/>
                  </a:moveTo>
                  <a:lnTo>
                    <a:pt x="56017" y="399756"/>
                  </a:lnTo>
                  <a:lnTo>
                    <a:pt x="52119" y="399372"/>
                  </a:lnTo>
                  <a:lnTo>
                    <a:pt x="14778" y="379412"/>
                  </a:lnTo>
                  <a:lnTo>
                    <a:pt x="0" y="343739"/>
                  </a:lnTo>
                  <a:lnTo>
                    <a:pt x="0" y="56017"/>
                  </a:lnTo>
                  <a:lnTo>
                    <a:pt x="14778" y="20343"/>
                  </a:lnTo>
                  <a:lnTo>
                    <a:pt x="52119" y="384"/>
                  </a:lnTo>
                  <a:lnTo>
                    <a:pt x="56017" y="0"/>
                  </a:lnTo>
                  <a:lnTo>
                    <a:pt x="59953" y="0"/>
                  </a:lnTo>
                  <a:lnTo>
                    <a:pt x="1863254" y="0"/>
                  </a:lnTo>
                  <a:lnTo>
                    <a:pt x="1898928" y="14776"/>
                  </a:lnTo>
                  <a:lnTo>
                    <a:pt x="1918890" y="52118"/>
                  </a:lnTo>
                  <a:lnTo>
                    <a:pt x="1919273" y="56017"/>
                  </a:lnTo>
                  <a:lnTo>
                    <a:pt x="1919273" y="343739"/>
                  </a:lnTo>
                  <a:lnTo>
                    <a:pt x="1904493" y="379412"/>
                  </a:lnTo>
                  <a:lnTo>
                    <a:pt x="1867152" y="399372"/>
                  </a:lnTo>
                  <a:lnTo>
                    <a:pt x="1863254" y="399756"/>
                  </a:lnTo>
                  <a:close/>
                </a:path>
              </a:pathLst>
            </a:custGeom>
            <a:solidFill>
              <a:srgbClr val="F5F5F5"/>
            </a:solidFill>
          </p:spPr>
          <p:txBody>
            <a:bodyPr wrap="square" lIns="0" tIns="0" rIns="0" bIns="0" rtlCol="0"/>
            <a:lstStyle/>
            <a:p>
              <a:endParaRPr/>
            </a:p>
          </p:txBody>
        </p:sp>
        <p:sp>
          <p:nvSpPr>
            <p:cNvPr id="36" name="object 36"/>
            <p:cNvSpPr/>
            <p:nvPr/>
          </p:nvSpPr>
          <p:spPr>
            <a:xfrm>
              <a:off x="552931" y="4357298"/>
              <a:ext cx="1919605" cy="400050"/>
            </a:xfrm>
            <a:custGeom>
              <a:avLst/>
              <a:gdLst/>
              <a:ahLst/>
              <a:cxnLst/>
              <a:rect l="l" t="t" r="r" b="b"/>
              <a:pathLst>
                <a:path w="1919605" h="400050">
                  <a:moveTo>
                    <a:pt x="59955" y="0"/>
                  </a:moveTo>
                  <a:lnTo>
                    <a:pt x="1859317" y="0"/>
                  </a:lnTo>
                  <a:lnTo>
                    <a:pt x="1863255" y="0"/>
                  </a:lnTo>
                  <a:lnTo>
                    <a:pt x="1867154" y="384"/>
                  </a:lnTo>
                  <a:lnTo>
                    <a:pt x="1871017" y="1151"/>
                  </a:lnTo>
                  <a:lnTo>
                    <a:pt x="1874879" y="1919"/>
                  </a:lnTo>
                  <a:lnTo>
                    <a:pt x="1878627" y="3056"/>
                  </a:lnTo>
                  <a:lnTo>
                    <a:pt x="1882264" y="4563"/>
                  </a:lnTo>
                  <a:lnTo>
                    <a:pt x="1885901" y="6069"/>
                  </a:lnTo>
                  <a:lnTo>
                    <a:pt x="1889356" y="7916"/>
                  </a:lnTo>
                  <a:lnTo>
                    <a:pt x="1892627" y="10103"/>
                  </a:lnTo>
                  <a:lnTo>
                    <a:pt x="1895899" y="12290"/>
                  </a:lnTo>
                  <a:lnTo>
                    <a:pt x="1898930" y="14776"/>
                  </a:lnTo>
                  <a:lnTo>
                    <a:pt x="1901712" y="17559"/>
                  </a:lnTo>
                  <a:lnTo>
                    <a:pt x="1904495" y="20343"/>
                  </a:lnTo>
                  <a:lnTo>
                    <a:pt x="1914709" y="37009"/>
                  </a:lnTo>
                  <a:lnTo>
                    <a:pt x="1916215" y="40647"/>
                  </a:lnTo>
                  <a:lnTo>
                    <a:pt x="1917353" y="44396"/>
                  </a:lnTo>
                  <a:lnTo>
                    <a:pt x="1918121" y="48257"/>
                  </a:lnTo>
                  <a:lnTo>
                    <a:pt x="1918891" y="52118"/>
                  </a:lnTo>
                  <a:lnTo>
                    <a:pt x="1919274" y="56017"/>
                  </a:lnTo>
                  <a:lnTo>
                    <a:pt x="1919273" y="59954"/>
                  </a:lnTo>
                  <a:lnTo>
                    <a:pt x="1919273" y="339802"/>
                  </a:lnTo>
                  <a:lnTo>
                    <a:pt x="1914709" y="362745"/>
                  </a:lnTo>
                  <a:lnTo>
                    <a:pt x="1913203" y="366382"/>
                  </a:lnTo>
                  <a:lnTo>
                    <a:pt x="1911356" y="369837"/>
                  </a:lnTo>
                  <a:lnTo>
                    <a:pt x="1909167" y="373111"/>
                  </a:lnTo>
                  <a:lnTo>
                    <a:pt x="1906980" y="376384"/>
                  </a:lnTo>
                  <a:lnTo>
                    <a:pt x="1904495" y="379412"/>
                  </a:lnTo>
                  <a:lnTo>
                    <a:pt x="1901712" y="382196"/>
                  </a:lnTo>
                  <a:lnTo>
                    <a:pt x="1898930" y="384980"/>
                  </a:lnTo>
                  <a:lnTo>
                    <a:pt x="1871017" y="398604"/>
                  </a:lnTo>
                  <a:lnTo>
                    <a:pt x="1867154" y="399372"/>
                  </a:lnTo>
                  <a:lnTo>
                    <a:pt x="1863255" y="399756"/>
                  </a:lnTo>
                  <a:lnTo>
                    <a:pt x="1859317" y="399757"/>
                  </a:lnTo>
                  <a:lnTo>
                    <a:pt x="59955" y="399757"/>
                  </a:lnTo>
                  <a:lnTo>
                    <a:pt x="23377" y="387465"/>
                  </a:lnTo>
                  <a:lnTo>
                    <a:pt x="10109" y="373111"/>
                  </a:lnTo>
                  <a:lnTo>
                    <a:pt x="7921" y="369837"/>
                  </a:lnTo>
                  <a:lnTo>
                    <a:pt x="0" y="339802"/>
                  </a:lnTo>
                  <a:lnTo>
                    <a:pt x="0" y="59954"/>
                  </a:lnTo>
                  <a:lnTo>
                    <a:pt x="1" y="56017"/>
                  </a:lnTo>
                  <a:lnTo>
                    <a:pt x="385" y="52118"/>
                  </a:lnTo>
                  <a:lnTo>
                    <a:pt x="1156" y="48257"/>
                  </a:lnTo>
                  <a:lnTo>
                    <a:pt x="1922" y="44396"/>
                  </a:lnTo>
                  <a:lnTo>
                    <a:pt x="3061" y="40647"/>
                  </a:lnTo>
                  <a:lnTo>
                    <a:pt x="4567" y="37009"/>
                  </a:lnTo>
                  <a:lnTo>
                    <a:pt x="6074" y="33372"/>
                  </a:lnTo>
                  <a:lnTo>
                    <a:pt x="7921" y="29917"/>
                  </a:lnTo>
                  <a:lnTo>
                    <a:pt x="10109" y="26644"/>
                  </a:lnTo>
                  <a:lnTo>
                    <a:pt x="12297" y="23371"/>
                  </a:lnTo>
                  <a:lnTo>
                    <a:pt x="26648" y="10103"/>
                  </a:lnTo>
                  <a:lnTo>
                    <a:pt x="29921" y="7916"/>
                  </a:lnTo>
                  <a:lnTo>
                    <a:pt x="56019" y="0"/>
                  </a:lnTo>
                  <a:lnTo>
                    <a:pt x="59955" y="0"/>
                  </a:lnTo>
                  <a:close/>
                </a:path>
              </a:pathLst>
            </a:custGeom>
            <a:ln w="9139">
              <a:solidFill>
                <a:srgbClr val="666666"/>
              </a:solidFill>
            </a:ln>
          </p:spPr>
          <p:txBody>
            <a:bodyPr wrap="square" lIns="0" tIns="0" rIns="0" bIns="0" rtlCol="0"/>
            <a:lstStyle/>
            <a:p>
              <a:endParaRPr/>
            </a:p>
          </p:txBody>
        </p:sp>
      </p:grpSp>
      <p:sp>
        <p:nvSpPr>
          <p:cNvPr id="37" name="object 37"/>
          <p:cNvSpPr txBox="1"/>
          <p:nvPr/>
        </p:nvSpPr>
        <p:spPr>
          <a:xfrm>
            <a:off x="363366" y="2832190"/>
            <a:ext cx="1096743" cy="202817"/>
          </a:xfrm>
          <a:prstGeom prst="rect">
            <a:avLst/>
          </a:prstGeom>
        </p:spPr>
        <p:txBody>
          <a:bodyPr vert="horz" wrap="square" lIns="0" tIns="9213" rIns="0" bIns="0" rtlCol="0">
            <a:spAutoFit/>
          </a:bodyPr>
          <a:lstStyle/>
          <a:p>
            <a:pPr marL="194616">
              <a:lnSpc>
                <a:spcPct val="100000"/>
              </a:lnSpc>
              <a:spcBef>
                <a:spcPts val="73"/>
              </a:spcBef>
            </a:pPr>
            <a:r>
              <a:rPr sz="423" b="1" dirty="0">
                <a:solidFill>
                  <a:srgbClr val="333333"/>
                </a:solidFill>
                <a:latin typeface="Tahoma"/>
                <a:cs typeface="Tahoma"/>
              </a:rPr>
              <a:t>CONCLUSIONE</a:t>
            </a:r>
            <a:r>
              <a:rPr sz="423" b="1" spc="97" dirty="0">
                <a:solidFill>
                  <a:srgbClr val="333333"/>
                </a:solidFill>
                <a:latin typeface="Tahoma"/>
                <a:cs typeface="Tahoma"/>
              </a:rPr>
              <a:t> </a:t>
            </a:r>
            <a:r>
              <a:rPr sz="423" b="1" spc="-6" dirty="0">
                <a:solidFill>
                  <a:srgbClr val="333333"/>
                </a:solidFill>
                <a:latin typeface="Tahoma"/>
                <a:cs typeface="Tahoma"/>
              </a:rPr>
              <a:t>ACCORDO</a:t>
            </a:r>
            <a:endParaRPr sz="423">
              <a:latin typeface="Tahoma"/>
              <a:cs typeface="Tahoma"/>
            </a:endParaRPr>
          </a:p>
          <a:p>
            <a:pPr marL="7677" marR="3071" indent="30325">
              <a:lnSpc>
                <a:spcPct val="102800"/>
              </a:lnSpc>
            </a:pPr>
            <a:r>
              <a:rPr sz="423" b="1" dirty="0">
                <a:solidFill>
                  <a:srgbClr val="333333"/>
                </a:solidFill>
                <a:latin typeface="Tahoma"/>
                <a:cs typeface="Tahoma"/>
              </a:rPr>
              <a:t>tra</a:t>
            </a:r>
            <a:r>
              <a:rPr sz="423" b="1" spc="30" dirty="0">
                <a:solidFill>
                  <a:srgbClr val="333333"/>
                </a:solidFill>
                <a:latin typeface="Tahoma"/>
                <a:cs typeface="Tahoma"/>
              </a:rPr>
              <a:t> </a:t>
            </a:r>
            <a:r>
              <a:rPr sz="423" b="1" dirty="0">
                <a:solidFill>
                  <a:srgbClr val="333333"/>
                </a:solidFill>
                <a:latin typeface="Tahoma"/>
                <a:cs typeface="Tahoma"/>
              </a:rPr>
              <a:t>imprenditori,</a:t>
            </a:r>
            <a:r>
              <a:rPr sz="423" b="1" spc="33" dirty="0">
                <a:solidFill>
                  <a:srgbClr val="333333"/>
                </a:solidFill>
                <a:latin typeface="Tahoma"/>
                <a:cs typeface="Tahoma"/>
              </a:rPr>
              <a:t> </a:t>
            </a:r>
            <a:r>
              <a:rPr sz="423" b="1" dirty="0">
                <a:solidFill>
                  <a:srgbClr val="333333"/>
                </a:solidFill>
                <a:latin typeface="Tahoma"/>
                <a:cs typeface="Tahoma"/>
              </a:rPr>
              <a:t>creditori</a:t>
            </a:r>
            <a:r>
              <a:rPr sz="423" b="1" spc="33" dirty="0">
                <a:solidFill>
                  <a:srgbClr val="333333"/>
                </a:solidFill>
                <a:latin typeface="Tahoma"/>
                <a:cs typeface="Tahoma"/>
              </a:rPr>
              <a:t> </a:t>
            </a:r>
            <a:r>
              <a:rPr sz="423" b="1" dirty="0">
                <a:solidFill>
                  <a:srgbClr val="333333"/>
                </a:solidFill>
                <a:latin typeface="Tahoma"/>
                <a:cs typeface="Tahoma"/>
              </a:rPr>
              <a:t>ed</a:t>
            </a:r>
            <a:r>
              <a:rPr sz="423" b="1" spc="33" dirty="0">
                <a:solidFill>
                  <a:srgbClr val="333333"/>
                </a:solidFill>
                <a:latin typeface="Tahoma"/>
                <a:cs typeface="Tahoma"/>
              </a:rPr>
              <a:t> </a:t>
            </a:r>
            <a:r>
              <a:rPr sz="423" b="1" spc="-6" dirty="0">
                <a:solidFill>
                  <a:srgbClr val="333333"/>
                </a:solidFill>
                <a:latin typeface="Tahoma"/>
                <a:cs typeface="Tahoma"/>
              </a:rPr>
              <a:t>esperto</a:t>
            </a:r>
            <a:r>
              <a:rPr sz="423" b="1" spc="302" dirty="0">
                <a:solidFill>
                  <a:srgbClr val="333333"/>
                </a:solidFill>
                <a:latin typeface="Tahoma"/>
                <a:cs typeface="Tahoma"/>
              </a:rPr>
              <a:t> </a:t>
            </a:r>
            <a:r>
              <a:rPr sz="423" b="1" dirty="0">
                <a:solidFill>
                  <a:srgbClr val="333333"/>
                </a:solidFill>
                <a:latin typeface="Tahoma"/>
                <a:cs typeface="Tahoma"/>
              </a:rPr>
              <a:t>con</a:t>
            </a:r>
            <a:r>
              <a:rPr sz="423" b="1" spc="15" dirty="0">
                <a:solidFill>
                  <a:srgbClr val="333333"/>
                </a:solidFill>
                <a:latin typeface="Tahoma"/>
                <a:cs typeface="Tahoma"/>
              </a:rPr>
              <a:t> </a:t>
            </a:r>
            <a:r>
              <a:rPr sz="423" b="1" dirty="0">
                <a:solidFill>
                  <a:srgbClr val="333333"/>
                </a:solidFill>
                <a:latin typeface="Tahoma"/>
                <a:cs typeface="Tahoma"/>
              </a:rPr>
              <a:t>effetti</a:t>
            </a:r>
            <a:r>
              <a:rPr sz="423" b="1" spc="18" dirty="0">
                <a:solidFill>
                  <a:srgbClr val="333333"/>
                </a:solidFill>
                <a:latin typeface="Tahoma"/>
                <a:cs typeface="Tahoma"/>
              </a:rPr>
              <a:t> </a:t>
            </a:r>
            <a:r>
              <a:rPr sz="423" b="1" dirty="0">
                <a:solidFill>
                  <a:srgbClr val="333333"/>
                </a:solidFill>
                <a:latin typeface="Tahoma"/>
                <a:cs typeface="Tahoma"/>
              </a:rPr>
              <a:t>di</a:t>
            </a:r>
            <a:r>
              <a:rPr sz="423" b="1" spc="18" dirty="0">
                <a:solidFill>
                  <a:srgbClr val="333333"/>
                </a:solidFill>
                <a:latin typeface="Tahoma"/>
                <a:cs typeface="Tahoma"/>
              </a:rPr>
              <a:t> </a:t>
            </a:r>
            <a:r>
              <a:rPr sz="423" b="1" dirty="0">
                <a:solidFill>
                  <a:srgbClr val="333333"/>
                </a:solidFill>
                <a:latin typeface="Tahoma"/>
                <a:cs typeface="Tahoma"/>
              </a:rPr>
              <a:t>cui</a:t>
            </a:r>
            <a:r>
              <a:rPr sz="423" b="1" spc="18" dirty="0">
                <a:solidFill>
                  <a:srgbClr val="333333"/>
                </a:solidFill>
                <a:latin typeface="Tahoma"/>
                <a:cs typeface="Tahoma"/>
              </a:rPr>
              <a:t> </a:t>
            </a:r>
            <a:r>
              <a:rPr sz="423" b="1" dirty="0">
                <a:solidFill>
                  <a:srgbClr val="333333"/>
                </a:solidFill>
                <a:latin typeface="Tahoma"/>
                <a:cs typeface="Tahoma"/>
              </a:rPr>
              <a:t>all'art.</a:t>
            </a:r>
            <a:r>
              <a:rPr sz="423" b="1" spc="15" dirty="0">
                <a:solidFill>
                  <a:srgbClr val="333333"/>
                </a:solidFill>
                <a:latin typeface="Tahoma"/>
                <a:cs typeface="Tahoma"/>
              </a:rPr>
              <a:t> </a:t>
            </a:r>
            <a:r>
              <a:rPr sz="423" b="1" dirty="0">
                <a:solidFill>
                  <a:srgbClr val="333333"/>
                </a:solidFill>
                <a:latin typeface="Tahoma"/>
                <a:cs typeface="Tahoma"/>
              </a:rPr>
              <a:t>166</a:t>
            </a:r>
            <a:r>
              <a:rPr sz="423" b="1" spc="18" dirty="0">
                <a:solidFill>
                  <a:srgbClr val="333333"/>
                </a:solidFill>
                <a:latin typeface="Tahoma"/>
                <a:cs typeface="Tahoma"/>
              </a:rPr>
              <a:t> </a:t>
            </a:r>
            <a:r>
              <a:rPr sz="423" b="1" dirty="0">
                <a:solidFill>
                  <a:srgbClr val="333333"/>
                </a:solidFill>
                <a:latin typeface="Tahoma"/>
                <a:cs typeface="Tahoma"/>
              </a:rPr>
              <a:t>e</a:t>
            </a:r>
            <a:r>
              <a:rPr sz="423" b="1" spc="18" dirty="0">
                <a:solidFill>
                  <a:srgbClr val="333333"/>
                </a:solidFill>
                <a:latin typeface="Tahoma"/>
                <a:cs typeface="Tahoma"/>
              </a:rPr>
              <a:t> </a:t>
            </a:r>
            <a:r>
              <a:rPr sz="423" b="1" dirty="0">
                <a:solidFill>
                  <a:srgbClr val="333333"/>
                </a:solidFill>
                <a:latin typeface="Tahoma"/>
                <a:cs typeface="Tahoma"/>
              </a:rPr>
              <a:t>324</a:t>
            </a:r>
            <a:r>
              <a:rPr sz="423" b="1" spc="18"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sp>
        <p:nvSpPr>
          <p:cNvPr id="38" name="object 38"/>
          <p:cNvSpPr txBox="1"/>
          <p:nvPr/>
        </p:nvSpPr>
        <p:spPr>
          <a:xfrm>
            <a:off x="433718" y="2507673"/>
            <a:ext cx="873325" cy="162536"/>
          </a:xfrm>
          <a:prstGeom prst="rect">
            <a:avLst/>
          </a:prstGeom>
          <a:ln w="18278">
            <a:solidFill>
              <a:srgbClr val="66FF66"/>
            </a:solidFill>
          </a:ln>
        </p:spPr>
        <p:txBody>
          <a:bodyPr vert="horz" wrap="square" lIns="0" tIns="32630" rIns="0" bIns="0" rtlCol="0">
            <a:spAutoFit/>
          </a:bodyPr>
          <a:lstStyle/>
          <a:p>
            <a:pPr marL="268700" indent="-259104">
              <a:lnSpc>
                <a:spcPct val="102800"/>
              </a:lnSpc>
              <a:spcBef>
                <a:spcPts val="257"/>
              </a:spcBef>
            </a:pPr>
            <a:r>
              <a:rPr sz="423" dirty="0">
                <a:solidFill>
                  <a:schemeClr val="tx1"/>
                </a:solidFill>
                <a:latin typeface="Arial MT"/>
                <a:cs typeface="Arial MT"/>
              </a:rPr>
              <a:t>CONCLUSIONE</a:t>
            </a:r>
            <a:r>
              <a:rPr sz="423" spc="57" dirty="0">
                <a:solidFill>
                  <a:schemeClr val="tx1"/>
                </a:solidFill>
                <a:latin typeface="Arial MT"/>
                <a:cs typeface="Arial MT"/>
              </a:rPr>
              <a:t> </a:t>
            </a:r>
            <a:r>
              <a:rPr sz="423" dirty="0">
                <a:solidFill>
                  <a:schemeClr val="tx1"/>
                </a:solidFill>
                <a:latin typeface="Arial MT"/>
                <a:cs typeface="Arial MT"/>
              </a:rPr>
              <a:t>POSITIVA</a:t>
            </a:r>
            <a:r>
              <a:rPr sz="423" spc="24" dirty="0">
                <a:solidFill>
                  <a:schemeClr val="tx1"/>
                </a:solidFill>
                <a:latin typeface="Arial MT"/>
                <a:cs typeface="Arial MT"/>
              </a:rPr>
              <a:t> </a:t>
            </a:r>
            <a:r>
              <a:rPr sz="423" spc="-6" dirty="0">
                <a:solidFill>
                  <a:schemeClr val="tx1"/>
                </a:solidFill>
                <a:latin typeface="Arial MT"/>
                <a:cs typeface="Arial MT"/>
              </a:rPr>
              <a:t>DELLE</a:t>
            </a:r>
            <a:r>
              <a:rPr sz="423" spc="302" dirty="0">
                <a:solidFill>
                  <a:schemeClr val="tx1"/>
                </a:solidFill>
                <a:latin typeface="Arial MT"/>
                <a:cs typeface="Arial MT"/>
              </a:rPr>
              <a:t> </a:t>
            </a:r>
            <a:r>
              <a:rPr sz="423" spc="-6" dirty="0">
                <a:solidFill>
                  <a:schemeClr val="tx1"/>
                </a:solidFill>
                <a:latin typeface="Arial MT"/>
                <a:cs typeface="Arial MT"/>
              </a:rPr>
              <a:t>TRATTATIVE:</a:t>
            </a:r>
            <a:endParaRPr sz="423" dirty="0">
              <a:solidFill>
                <a:schemeClr val="tx1"/>
              </a:solidFill>
              <a:latin typeface="Arial MT"/>
              <a:cs typeface="Arial MT"/>
            </a:endParaRPr>
          </a:p>
        </p:txBody>
      </p:sp>
      <p:sp>
        <p:nvSpPr>
          <p:cNvPr id="39" name="object 39"/>
          <p:cNvSpPr txBox="1"/>
          <p:nvPr/>
        </p:nvSpPr>
        <p:spPr>
          <a:xfrm>
            <a:off x="395926" y="3723189"/>
            <a:ext cx="873325" cy="162536"/>
          </a:xfrm>
          <a:prstGeom prst="rect">
            <a:avLst/>
          </a:prstGeom>
          <a:ln w="18278">
            <a:solidFill>
              <a:srgbClr val="FF9933"/>
            </a:solidFill>
          </a:ln>
        </p:spPr>
        <p:txBody>
          <a:bodyPr vert="horz" wrap="square" lIns="0" tIns="32630" rIns="0" bIns="0" rtlCol="0">
            <a:spAutoFit/>
          </a:bodyPr>
          <a:lstStyle/>
          <a:p>
            <a:pPr marL="173120" marR="84065" indent="-80994">
              <a:lnSpc>
                <a:spcPct val="102800"/>
              </a:lnSpc>
              <a:spcBef>
                <a:spcPts val="257"/>
              </a:spcBef>
            </a:pPr>
            <a:r>
              <a:rPr sz="423" dirty="0">
                <a:solidFill>
                  <a:schemeClr val="tx1"/>
                </a:solidFill>
                <a:latin typeface="Arial MT"/>
                <a:cs typeface="Arial MT"/>
              </a:rPr>
              <a:t>CONCLUSIONE</a:t>
            </a:r>
            <a:r>
              <a:rPr sz="423" spc="94" dirty="0">
                <a:solidFill>
                  <a:schemeClr val="tx1"/>
                </a:solidFill>
                <a:latin typeface="Arial MT"/>
                <a:cs typeface="Arial MT"/>
              </a:rPr>
              <a:t> </a:t>
            </a:r>
            <a:r>
              <a:rPr sz="423" spc="-6" dirty="0">
                <a:solidFill>
                  <a:schemeClr val="tx1"/>
                </a:solidFill>
                <a:latin typeface="Arial MT"/>
                <a:cs typeface="Arial MT"/>
              </a:rPr>
              <a:t>NEGATIVA</a:t>
            </a:r>
            <a:r>
              <a:rPr sz="423" spc="302" dirty="0">
                <a:solidFill>
                  <a:schemeClr val="tx1"/>
                </a:solidFill>
                <a:latin typeface="Arial MT"/>
                <a:cs typeface="Arial MT"/>
              </a:rPr>
              <a:t> </a:t>
            </a:r>
            <a:r>
              <a:rPr sz="423" dirty="0">
                <a:latin typeface="Arial MT"/>
                <a:cs typeface="Arial MT"/>
              </a:rPr>
              <a:t>DELLE</a:t>
            </a:r>
            <a:r>
              <a:rPr sz="423" spc="33" dirty="0">
                <a:latin typeface="Arial MT"/>
                <a:cs typeface="Arial MT"/>
              </a:rPr>
              <a:t> </a:t>
            </a:r>
            <a:r>
              <a:rPr sz="423" spc="-6" dirty="0">
                <a:latin typeface="Arial MT"/>
                <a:cs typeface="Arial MT"/>
              </a:rPr>
              <a:t>TRATTATIVE:</a:t>
            </a:r>
            <a:endParaRPr sz="423" dirty="0">
              <a:latin typeface="Arial MT"/>
              <a:cs typeface="Arial MT"/>
            </a:endParaRPr>
          </a:p>
        </p:txBody>
      </p:sp>
      <p:grpSp>
        <p:nvGrpSpPr>
          <p:cNvPr id="40" name="object 40"/>
          <p:cNvGrpSpPr/>
          <p:nvPr/>
        </p:nvGrpSpPr>
        <p:grpSpPr>
          <a:xfrm>
            <a:off x="331387" y="3419194"/>
            <a:ext cx="1166225" cy="199233"/>
            <a:chOff x="548169" y="5346353"/>
            <a:chExt cx="1929130" cy="329565"/>
          </a:xfrm>
        </p:grpSpPr>
        <p:sp>
          <p:nvSpPr>
            <p:cNvPr id="41" name="object 41"/>
            <p:cNvSpPr/>
            <p:nvPr/>
          </p:nvSpPr>
          <p:spPr>
            <a:xfrm>
              <a:off x="552933" y="5351116"/>
              <a:ext cx="1919605" cy="320040"/>
            </a:xfrm>
            <a:custGeom>
              <a:avLst/>
              <a:gdLst/>
              <a:ahLst/>
              <a:cxnLst/>
              <a:rect l="l" t="t" r="r" b="b"/>
              <a:pathLst>
                <a:path w="1919605" h="320039">
                  <a:moveTo>
                    <a:pt x="1877653" y="319878"/>
                  </a:moveTo>
                  <a:lnTo>
                    <a:pt x="41618" y="319878"/>
                  </a:lnTo>
                  <a:lnTo>
                    <a:pt x="35500" y="318661"/>
                  </a:lnTo>
                  <a:lnTo>
                    <a:pt x="1218" y="284379"/>
                  </a:lnTo>
                  <a:lnTo>
                    <a:pt x="0" y="278259"/>
                  </a:lnTo>
                  <a:lnTo>
                    <a:pt x="0" y="41618"/>
                  </a:lnTo>
                  <a:lnTo>
                    <a:pt x="23743" y="6087"/>
                  </a:lnTo>
                  <a:lnTo>
                    <a:pt x="41618" y="0"/>
                  </a:lnTo>
                  <a:lnTo>
                    <a:pt x="47979" y="0"/>
                  </a:lnTo>
                  <a:lnTo>
                    <a:pt x="1877653" y="0"/>
                  </a:lnTo>
                  <a:lnTo>
                    <a:pt x="1913188" y="23740"/>
                  </a:lnTo>
                  <a:lnTo>
                    <a:pt x="1919273" y="41618"/>
                  </a:lnTo>
                  <a:lnTo>
                    <a:pt x="1919273" y="278259"/>
                  </a:lnTo>
                  <a:lnTo>
                    <a:pt x="1895532" y="313791"/>
                  </a:lnTo>
                  <a:lnTo>
                    <a:pt x="1883775" y="318661"/>
                  </a:lnTo>
                  <a:lnTo>
                    <a:pt x="1877653" y="319878"/>
                  </a:lnTo>
                  <a:close/>
                </a:path>
              </a:pathLst>
            </a:custGeom>
            <a:solidFill>
              <a:srgbClr val="F5F5F5"/>
            </a:solidFill>
          </p:spPr>
          <p:txBody>
            <a:bodyPr wrap="square" lIns="0" tIns="0" rIns="0" bIns="0" rtlCol="0"/>
            <a:lstStyle/>
            <a:p>
              <a:endParaRPr/>
            </a:p>
          </p:txBody>
        </p:sp>
        <p:sp>
          <p:nvSpPr>
            <p:cNvPr id="42" name="object 42"/>
            <p:cNvSpPr/>
            <p:nvPr/>
          </p:nvSpPr>
          <p:spPr>
            <a:xfrm>
              <a:off x="552931" y="5351116"/>
              <a:ext cx="1919605" cy="320040"/>
            </a:xfrm>
            <a:custGeom>
              <a:avLst/>
              <a:gdLst/>
              <a:ahLst/>
              <a:cxnLst/>
              <a:rect l="l" t="t" r="r" b="b"/>
              <a:pathLst>
                <a:path w="1919605" h="320039">
                  <a:moveTo>
                    <a:pt x="47981" y="0"/>
                  </a:moveTo>
                  <a:lnTo>
                    <a:pt x="1871291" y="0"/>
                  </a:lnTo>
                  <a:lnTo>
                    <a:pt x="1877655" y="0"/>
                  </a:lnTo>
                  <a:lnTo>
                    <a:pt x="1883777" y="1217"/>
                  </a:lnTo>
                  <a:lnTo>
                    <a:pt x="1889656" y="3652"/>
                  </a:lnTo>
                  <a:lnTo>
                    <a:pt x="1895534" y="6087"/>
                  </a:lnTo>
                  <a:lnTo>
                    <a:pt x="1900721" y="9553"/>
                  </a:lnTo>
                  <a:lnTo>
                    <a:pt x="1905222" y="14053"/>
                  </a:lnTo>
                  <a:lnTo>
                    <a:pt x="1909723" y="18552"/>
                  </a:lnTo>
                  <a:lnTo>
                    <a:pt x="1913190" y="23740"/>
                  </a:lnTo>
                  <a:lnTo>
                    <a:pt x="1915624" y="29619"/>
                  </a:lnTo>
                  <a:lnTo>
                    <a:pt x="1918059" y="35497"/>
                  </a:lnTo>
                  <a:lnTo>
                    <a:pt x="1919274" y="41618"/>
                  </a:lnTo>
                  <a:lnTo>
                    <a:pt x="1919273" y="47981"/>
                  </a:lnTo>
                  <a:lnTo>
                    <a:pt x="1919273" y="271897"/>
                  </a:lnTo>
                  <a:lnTo>
                    <a:pt x="1919274" y="278259"/>
                  </a:lnTo>
                  <a:lnTo>
                    <a:pt x="1918059" y="284379"/>
                  </a:lnTo>
                  <a:lnTo>
                    <a:pt x="1915624" y="290258"/>
                  </a:lnTo>
                  <a:lnTo>
                    <a:pt x="1913190" y="296136"/>
                  </a:lnTo>
                  <a:lnTo>
                    <a:pt x="1909723" y="301325"/>
                  </a:lnTo>
                  <a:lnTo>
                    <a:pt x="1905222" y="305825"/>
                  </a:lnTo>
                  <a:lnTo>
                    <a:pt x="1900721" y="310323"/>
                  </a:lnTo>
                  <a:lnTo>
                    <a:pt x="1895534" y="313791"/>
                  </a:lnTo>
                  <a:lnTo>
                    <a:pt x="1889656" y="316226"/>
                  </a:lnTo>
                  <a:lnTo>
                    <a:pt x="1883777" y="318661"/>
                  </a:lnTo>
                  <a:lnTo>
                    <a:pt x="1877655" y="319878"/>
                  </a:lnTo>
                  <a:lnTo>
                    <a:pt x="1871291" y="319878"/>
                  </a:lnTo>
                  <a:lnTo>
                    <a:pt x="47981" y="319878"/>
                  </a:lnTo>
                  <a:lnTo>
                    <a:pt x="41620" y="319878"/>
                  </a:lnTo>
                  <a:lnTo>
                    <a:pt x="35501" y="318661"/>
                  </a:lnTo>
                  <a:lnTo>
                    <a:pt x="29625" y="316226"/>
                  </a:lnTo>
                  <a:lnTo>
                    <a:pt x="23745" y="313791"/>
                  </a:lnTo>
                  <a:lnTo>
                    <a:pt x="3659" y="290258"/>
                  </a:lnTo>
                  <a:lnTo>
                    <a:pt x="1220" y="284379"/>
                  </a:lnTo>
                  <a:lnTo>
                    <a:pt x="1" y="278259"/>
                  </a:lnTo>
                  <a:lnTo>
                    <a:pt x="0" y="271897"/>
                  </a:lnTo>
                  <a:lnTo>
                    <a:pt x="0" y="47981"/>
                  </a:lnTo>
                  <a:lnTo>
                    <a:pt x="1" y="41618"/>
                  </a:lnTo>
                  <a:lnTo>
                    <a:pt x="1220" y="35497"/>
                  </a:lnTo>
                  <a:lnTo>
                    <a:pt x="3656" y="29619"/>
                  </a:lnTo>
                  <a:lnTo>
                    <a:pt x="6091" y="23740"/>
                  </a:lnTo>
                  <a:lnTo>
                    <a:pt x="29625" y="3652"/>
                  </a:lnTo>
                  <a:lnTo>
                    <a:pt x="35501" y="1217"/>
                  </a:lnTo>
                  <a:lnTo>
                    <a:pt x="41620" y="0"/>
                  </a:lnTo>
                  <a:lnTo>
                    <a:pt x="47981" y="0"/>
                  </a:lnTo>
                  <a:close/>
                </a:path>
              </a:pathLst>
            </a:custGeom>
            <a:ln w="9139">
              <a:solidFill>
                <a:srgbClr val="666666"/>
              </a:solidFill>
            </a:ln>
          </p:spPr>
          <p:txBody>
            <a:bodyPr wrap="square" lIns="0" tIns="0" rIns="0" bIns="0" rtlCol="0"/>
            <a:lstStyle/>
            <a:p>
              <a:endParaRPr/>
            </a:p>
          </p:txBody>
        </p:sp>
      </p:grpSp>
      <p:sp>
        <p:nvSpPr>
          <p:cNvPr id="43" name="object 43"/>
          <p:cNvSpPr txBox="1"/>
          <p:nvPr/>
        </p:nvSpPr>
        <p:spPr>
          <a:xfrm>
            <a:off x="470068" y="3442020"/>
            <a:ext cx="883306" cy="135798"/>
          </a:xfrm>
          <a:prstGeom prst="rect">
            <a:avLst/>
          </a:prstGeom>
        </p:spPr>
        <p:txBody>
          <a:bodyPr vert="horz" wrap="square" lIns="0" tIns="7294" rIns="0" bIns="0" rtlCol="0">
            <a:spAutoFit/>
          </a:bodyPr>
          <a:lstStyle/>
          <a:p>
            <a:pPr marL="275610" marR="3071" indent="-268316">
              <a:lnSpc>
                <a:spcPct val="102800"/>
              </a:lnSpc>
              <a:spcBef>
                <a:spcPts val="57"/>
              </a:spcBef>
            </a:pPr>
            <a:r>
              <a:rPr sz="423" b="1" dirty="0">
                <a:solidFill>
                  <a:srgbClr val="333333"/>
                </a:solidFill>
                <a:latin typeface="Tahoma"/>
                <a:cs typeface="Tahoma"/>
              </a:rPr>
              <a:t>CONVENZIONE</a:t>
            </a:r>
            <a:r>
              <a:rPr sz="423" b="1" spc="57" dirty="0">
                <a:solidFill>
                  <a:srgbClr val="333333"/>
                </a:solidFill>
                <a:latin typeface="Tahoma"/>
                <a:cs typeface="Tahoma"/>
              </a:rPr>
              <a:t> </a:t>
            </a:r>
            <a:r>
              <a:rPr sz="423" b="1" dirty="0">
                <a:solidFill>
                  <a:srgbClr val="333333"/>
                </a:solidFill>
                <a:latin typeface="Tahoma"/>
                <a:cs typeface="Tahoma"/>
              </a:rPr>
              <a:t>DI</a:t>
            </a:r>
            <a:r>
              <a:rPr sz="423" b="1" spc="57" dirty="0">
                <a:solidFill>
                  <a:srgbClr val="333333"/>
                </a:solidFill>
                <a:latin typeface="Tahoma"/>
                <a:cs typeface="Tahoma"/>
              </a:rPr>
              <a:t> </a:t>
            </a:r>
            <a:r>
              <a:rPr sz="423" b="1" spc="-6" dirty="0">
                <a:solidFill>
                  <a:srgbClr val="333333"/>
                </a:solidFill>
                <a:latin typeface="Tahoma"/>
                <a:cs typeface="Tahoma"/>
              </a:rPr>
              <a:t>MORATORIA</a:t>
            </a:r>
            <a:r>
              <a:rPr sz="423" b="1" spc="302" dirty="0">
                <a:solidFill>
                  <a:srgbClr val="333333"/>
                </a:solidFill>
                <a:latin typeface="Tahoma"/>
                <a:cs typeface="Tahoma"/>
              </a:rPr>
              <a:t> </a:t>
            </a:r>
            <a:r>
              <a:rPr sz="423" b="1" dirty="0">
                <a:solidFill>
                  <a:srgbClr val="333333"/>
                </a:solidFill>
                <a:latin typeface="Tahoma"/>
                <a:cs typeface="Tahoma"/>
              </a:rPr>
              <a:t>Art.</a:t>
            </a:r>
            <a:r>
              <a:rPr sz="423" b="1" spc="15" dirty="0">
                <a:solidFill>
                  <a:srgbClr val="333333"/>
                </a:solidFill>
                <a:latin typeface="Tahoma"/>
                <a:cs typeface="Tahoma"/>
              </a:rPr>
              <a:t> </a:t>
            </a:r>
            <a:r>
              <a:rPr sz="423" b="1" dirty="0">
                <a:solidFill>
                  <a:srgbClr val="333333"/>
                </a:solidFill>
                <a:latin typeface="Tahoma"/>
                <a:cs typeface="Tahoma"/>
              </a:rPr>
              <a:t>62</a:t>
            </a:r>
            <a:r>
              <a:rPr sz="423" b="1" spc="18"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44" name="object 44"/>
          <p:cNvGrpSpPr/>
          <p:nvPr/>
        </p:nvGrpSpPr>
        <p:grpSpPr>
          <a:xfrm>
            <a:off x="257358" y="4496700"/>
            <a:ext cx="1479854" cy="282151"/>
            <a:chOff x="425712" y="7128728"/>
            <a:chExt cx="2447925" cy="466725"/>
          </a:xfrm>
        </p:grpSpPr>
        <p:sp>
          <p:nvSpPr>
            <p:cNvPr id="45" name="object 45"/>
            <p:cNvSpPr/>
            <p:nvPr/>
          </p:nvSpPr>
          <p:spPr>
            <a:xfrm>
              <a:off x="430283" y="7133298"/>
              <a:ext cx="2439035" cy="457200"/>
            </a:xfrm>
            <a:custGeom>
              <a:avLst/>
              <a:gdLst/>
              <a:ahLst/>
              <a:cxnLst/>
              <a:rect l="l" t="t" r="r" b="b"/>
              <a:pathLst>
                <a:path w="2439035" h="457200">
                  <a:moveTo>
                    <a:pt x="2374620" y="456969"/>
                  </a:moveTo>
                  <a:lnTo>
                    <a:pt x="64042" y="456969"/>
                  </a:lnTo>
                  <a:lnTo>
                    <a:pt x="59587" y="456530"/>
                  </a:lnTo>
                  <a:lnTo>
                    <a:pt x="23258" y="440075"/>
                  </a:lnTo>
                  <a:lnTo>
                    <a:pt x="2196" y="406209"/>
                  </a:lnTo>
                  <a:lnTo>
                    <a:pt x="0" y="392924"/>
                  </a:lnTo>
                  <a:lnTo>
                    <a:pt x="0" y="64044"/>
                  </a:lnTo>
                  <a:lnTo>
                    <a:pt x="14052" y="26720"/>
                  </a:lnTo>
                  <a:lnTo>
                    <a:pt x="46471" y="3494"/>
                  </a:lnTo>
                  <a:lnTo>
                    <a:pt x="64042" y="0"/>
                  </a:lnTo>
                  <a:lnTo>
                    <a:pt x="68543" y="0"/>
                  </a:lnTo>
                  <a:lnTo>
                    <a:pt x="2374620" y="0"/>
                  </a:lnTo>
                  <a:lnTo>
                    <a:pt x="2411945" y="14050"/>
                  </a:lnTo>
                  <a:lnTo>
                    <a:pt x="2435171" y="46471"/>
                  </a:lnTo>
                  <a:lnTo>
                    <a:pt x="2438665" y="64044"/>
                  </a:lnTo>
                  <a:lnTo>
                    <a:pt x="2438665" y="392924"/>
                  </a:lnTo>
                  <a:lnTo>
                    <a:pt x="2424613" y="430247"/>
                  </a:lnTo>
                  <a:lnTo>
                    <a:pt x="2392194" y="453473"/>
                  </a:lnTo>
                  <a:lnTo>
                    <a:pt x="2379078" y="456530"/>
                  </a:lnTo>
                  <a:lnTo>
                    <a:pt x="2374620" y="456969"/>
                  </a:lnTo>
                  <a:close/>
                </a:path>
              </a:pathLst>
            </a:custGeom>
            <a:solidFill>
              <a:srgbClr val="F5F5F5"/>
            </a:solidFill>
          </p:spPr>
          <p:txBody>
            <a:bodyPr wrap="square" lIns="0" tIns="0" rIns="0" bIns="0" rtlCol="0"/>
            <a:lstStyle/>
            <a:p>
              <a:endParaRPr/>
            </a:p>
          </p:txBody>
        </p:sp>
        <p:sp>
          <p:nvSpPr>
            <p:cNvPr id="46" name="object 46"/>
            <p:cNvSpPr/>
            <p:nvPr/>
          </p:nvSpPr>
          <p:spPr>
            <a:xfrm>
              <a:off x="430282" y="7133298"/>
              <a:ext cx="2439035" cy="457200"/>
            </a:xfrm>
            <a:custGeom>
              <a:avLst/>
              <a:gdLst/>
              <a:ahLst/>
              <a:cxnLst/>
              <a:rect l="l" t="t" r="r" b="b"/>
              <a:pathLst>
                <a:path w="2439035" h="457200">
                  <a:moveTo>
                    <a:pt x="68545" y="0"/>
                  </a:moveTo>
                  <a:lnTo>
                    <a:pt x="2370120" y="0"/>
                  </a:lnTo>
                  <a:lnTo>
                    <a:pt x="2374622" y="0"/>
                  </a:lnTo>
                  <a:lnTo>
                    <a:pt x="2379083" y="438"/>
                  </a:lnTo>
                  <a:lnTo>
                    <a:pt x="2415408" y="16893"/>
                  </a:lnTo>
                  <a:lnTo>
                    <a:pt x="2418590" y="20075"/>
                  </a:lnTo>
                  <a:lnTo>
                    <a:pt x="2421774" y="23257"/>
                  </a:lnTo>
                  <a:lnTo>
                    <a:pt x="2433450" y="42312"/>
                  </a:lnTo>
                  <a:lnTo>
                    <a:pt x="2435173" y="46471"/>
                  </a:lnTo>
                  <a:lnTo>
                    <a:pt x="2436474" y="50757"/>
                  </a:lnTo>
                  <a:lnTo>
                    <a:pt x="2437351" y="55171"/>
                  </a:lnTo>
                  <a:lnTo>
                    <a:pt x="2438228" y="59586"/>
                  </a:lnTo>
                  <a:lnTo>
                    <a:pt x="2438667" y="64044"/>
                  </a:lnTo>
                  <a:lnTo>
                    <a:pt x="2438665" y="68545"/>
                  </a:lnTo>
                  <a:lnTo>
                    <a:pt x="2438665" y="388424"/>
                  </a:lnTo>
                  <a:lnTo>
                    <a:pt x="2433450" y="414654"/>
                  </a:lnTo>
                  <a:lnTo>
                    <a:pt x="2431730" y="418812"/>
                  </a:lnTo>
                  <a:lnTo>
                    <a:pt x="2418590" y="436893"/>
                  </a:lnTo>
                  <a:lnTo>
                    <a:pt x="2415408" y="440075"/>
                  </a:lnTo>
                  <a:lnTo>
                    <a:pt x="2411945" y="442916"/>
                  </a:lnTo>
                  <a:lnTo>
                    <a:pt x="2408203" y="445417"/>
                  </a:lnTo>
                  <a:lnTo>
                    <a:pt x="2404461" y="447917"/>
                  </a:lnTo>
                  <a:lnTo>
                    <a:pt x="2400512" y="450028"/>
                  </a:lnTo>
                  <a:lnTo>
                    <a:pt x="2396353" y="451751"/>
                  </a:lnTo>
                  <a:lnTo>
                    <a:pt x="2392196" y="453473"/>
                  </a:lnTo>
                  <a:lnTo>
                    <a:pt x="2387910" y="454773"/>
                  </a:lnTo>
                  <a:lnTo>
                    <a:pt x="2383496" y="455652"/>
                  </a:lnTo>
                  <a:lnTo>
                    <a:pt x="2379080" y="456530"/>
                  </a:lnTo>
                  <a:lnTo>
                    <a:pt x="2374622" y="456969"/>
                  </a:lnTo>
                  <a:lnTo>
                    <a:pt x="2370120" y="456969"/>
                  </a:lnTo>
                  <a:lnTo>
                    <a:pt x="68545" y="456969"/>
                  </a:lnTo>
                  <a:lnTo>
                    <a:pt x="64044" y="456969"/>
                  </a:lnTo>
                  <a:lnTo>
                    <a:pt x="59588" y="456530"/>
                  </a:lnTo>
                  <a:lnTo>
                    <a:pt x="55175" y="455652"/>
                  </a:lnTo>
                  <a:lnTo>
                    <a:pt x="50759" y="454773"/>
                  </a:lnTo>
                  <a:lnTo>
                    <a:pt x="16895" y="433710"/>
                  </a:lnTo>
                  <a:lnTo>
                    <a:pt x="5221" y="414654"/>
                  </a:lnTo>
                  <a:lnTo>
                    <a:pt x="3498" y="410496"/>
                  </a:lnTo>
                  <a:lnTo>
                    <a:pt x="0" y="388424"/>
                  </a:lnTo>
                  <a:lnTo>
                    <a:pt x="0" y="68545"/>
                  </a:lnTo>
                  <a:lnTo>
                    <a:pt x="1" y="64044"/>
                  </a:lnTo>
                  <a:lnTo>
                    <a:pt x="441" y="59586"/>
                  </a:lnTo>
                  <a:lnTo>
                    <a:pt x="1320" y="55171"/>
                  </a:lnTo>
                  <a:lnTo>
                    <a:pt x="2198" y="50757"/>
                  </a:lnTo>
                  <a:lnTo>
                    <a:pt x="3498" y="46471"/>
                  </a:lnTo>
                  <a:lnTo>
                    <a:pt x="5221" y="42312"/>
                  </a:lnTo>
                  <a:lnTo>
                    <a:pt x="6943" y="38155"/>
                  </a:lnTo>
                  <a:lnTo>
                    <a:pt x="9054" y="34204"/>
                  </a:lnTo>
                  <a:lnTo>
                    <a:pt x="11555" y="30462"/>
                  </a:lnTo>
                  <a:lnTo>
                    <a:pt x="14054" y="26720"/>
                  </a:lnTo>
                  <a:lnTo>
                    <a:pt x="46472" y="3494"/>
                  </a:lnTo>
                  <a:lnTo>
                    <a:pt x="64044" y="0"/>
                  </a:lnTo>
                  <a:lnTo>
                    <a:pt x="68545" y="0"/>
                  </a:lnTo>
                  <a:close/>
                </a:path>
              </a:pathLst>
            </a:custGeom>
            <a:ln w="9139">
              <a:solidFill>
                <a:srgbClr val="666666"/>
              </a:solidFill>
            </a:ln>
          </p:spPr>
          <p:txBody>
            <a:bodyPr wrap="square" lIns="0" tIns="0" rIns="0" bIns="0" rtlCol="0"/>
            <a:lstStyle/>
            <a:p>
              <a:endParaRPr/>
            </a:p>
          </p:txBody>
        </p:sp>
      </p:grpSp>
      <p:grpSp>
        <p:nvGrpSpPr>
          <p:cNvPr id="47" name="object 47"/>
          <p:cNvGrpSpPr/>
          <p:nvPr/>
        </p:nvGrpSpPr>
        <p:grpSpPr>
          <a:xfrm>
            <a:off x="1988910" y="1734045"/>
            <a:ext cx="1110945" cy="226873"/>
            <a:chOff x="3289987" y="2558837"/>
            <a:chExt cx="1837689" cy="375285"/>
          </a:xfrm>
        </p:grpSpPr>
        <p:sp>
          <p:nvSpPr>
            <p:cNvPr id="48" name="object 48"/>
            <p:cNvSpPr/>
            <p:nvPr/>
          </p:nvSpPr>
          <p:spPr>
            <a:xfrm>
              <a:off x="3294752" y="2563600"/>
              <a:ext cx="1828164" cy="365760"/>
            </a:xfrm>
            <a:custGeom>
              <a:avLst/>
              <a:gdLst/>
              <a:ahLst/>
              <a:cxnLst/>
              <a:rect l="l" t="t" r="r" b="b"/>
              <a:pathLst>
                <a:path w="1828164" h="365760">
                  <a:moveTo>
                    <a:pt x="1776641" y="365575"/>
                  </a:moveTo>
                  <a:lnTo>
                    <a:pt x="51235" y="365575"/>
                  </a:lnTo>
                  <a:lnTo>
                    <a:pt x="47670" y="365224"/>
                  </a:lnTo>
                  <a:lnTo>
                    <a:pt x="13515" y="346968"/>
                  </a:lnTo>
                  <a:lnTo>
                    <a:pt x="0" y="314339"/>
                  </a:lnTo>
                  <a:lnTo>
                    <a:pt x="0" y="51235"/>
                  </a:lnTo>
                  <a:lnTo>
                    <a:pt x="18606" y="13514"/>
                  </a:lnTo>
                  <a:lnTo>
                    <a:pt x="51235" y="0"/>
                  </a:lnTo>
                  <a:lnTo>
                    <a:pt x="54834" y="0"/>
                  </a:lnTo>
                  <a:lnTo>
                    <a:pt x="1776641" y="0"/>
                  </a:lnTo>
                  <a:lnTo>
                    <a:pt x="1814364" y="18607"/>
                  </a:lnTo>
                  <a:lnTo>
                    <a:pt x="1827879" y="51235"/>
                  </a:lnTo>
                  <a:lnTo>
                    <a:pt x="1827879" y="314339"/>
                  </a:lnTo>
                  <a:lnTo>
                    <a:pt x="1809273" y="352060"/>
                  </a:lnTo>
                  <a:lnTo>
                    <a:pt x="1780208" y="365224"/>
                  </a:lnTo>
                  <a:lnTo>
                    <a:pt x="1776641" y="365575"/>
                  </a:lnTo>
                  <a:close/>
                </a:path>
              </a:pathLst>
            </a:custGeom>
            <a:solidFill>
              <a:srgbClr val="F5F5F5"/>
            </a:solidFill>
          </p:spPr>
          <p:txBody>
            <a:bodyPr wrap="square" lIns="0" tIns="0" rIns="0" bIns="0" rtlCol="0"/>
            <a:lstStyle/>
            <a:p>
              <a:endParaRPr/>
            </a:p>
          </p:txBody>
        </p:sp>
        <p:sp>
          <p:nvSpPr>
            <p:cNvPr id="49" name="object 49"/>
            <p:cNvSpPr/>
            <p:nvPr/>
          </p:nvSpPr>
          <p:spPr>
            <a:xfrm>
              <a:off x="3294750" y="2563600"/>
              <a:ext cx="1828164" cy="365760"/>
            </a:xfrm>
            <a:custGeom>
              <a:avLst/>
              <a:gdLst/>
              <a:ahLst/>
              <a:cxnLst/>
              <a:rect l="l" t="t" r="r" b="b"/>
              <a:pathLst>
                <a:path w="1828164" h="365760">
                  <a:moveTo>
                    <a:pt x="54836" y="0"/>
                  </a:moveTo>
                  <a:lnTo>
                    <a:pt x="1773042" y="0"/>
                  </a:lnTo>
                  <a:lnTo>
                    <a:pt x="1776643" y="0"/>
                  </a:lnTo>
                  <a:lnTo>
                    <a:pt x="1780209" y="351"/>
                  </a:lnTo>
                  <a:lnTo>
                    <a:pt x="1783742" y="1053"/>
                  </a:lnTo>
                  <a:lnTo>
                    <a:pt x="1787273" y="1755"/>
                  </a:lnTo>
                  <a:lnTo>
                    <a:pt x="1790703" y="2795"/>
                  </a:lnTo>
                  <a:lnTo>
                    <a:pt x="1794030" y="4173"/>
                  </a:lnTo>
                  <a:lnTo>
                    <a:pt x="1797357" y="5551"/>
                  </a:lnTo>
                  <a:lnTo>
                    <a:pt x="1811820" y="16061"/>
                  </a:lnTo>
                  <a:lnTo>
                    <a:pt x="1814366" y="18607"/>
                  </a:lnTo>
                  <a:lnTo>
                    <a:pt x="1823708" y="33851"/>
                  </a:lnTo>
                  <a:lnTo>
                    <a:pt x="1825087" y="37177"/>
                  </a:lnTo>
                  <a:lnTo>
                    <a:pt x="1826127" y="40606"/>
                  </a:lnTo>
                  <a:lnTo>
                    <a:pt x="1826828" y="44138"/>
                  </a:lnTo>
                  <a:lnTo>
                    <a:pt x="1827530" y="47669"/>
                  </a:lnTo>
                  <a:lnTo>
                    <a:pt x="1827880" y="51235"/>
                  </a:lnTo>
                  <a:lnTo>
                    <a:pt x="1827879" y="54836"/>
                  </a:lnTo>
                  <a:lnTo>
                    <a:pt x="1827879" y="310739"/>
                  </a:lnTo>
                  <a:lnTo>
                    <a:pt x="1827880" y="314339"/>
                  </a:lnTo>
                  <a:lnTo>
                    <a:pt x="1827530" y="317905"/>
                  </a:lnTo>
                  <a:lnTo>
                    <a:pt x="1826828" y="321437"/>
                  </a:lnTo>
                  <a:lnTo>
                    <a:pt x="1826127" y="324968"/>
                  </a:lnTo>
                  <a:lnTo>
                    <a:pt x="1811820" y="349514"/>
                  </a:lnTo>
                  <a:lnTo>
                    <a:pt x="1809274" y="352060"/>
                  </a:lnTo>
                  <a:lnTo>
                    <a:pt x="1794030" y="361401"/>
                  </a:lnTo>
                  <a:lnTo>
                    <a:pt x="1790703" y="362779"/>
                  </a:lnTo>
                  <a:lnTo>
                    <a:pt x="1773042" y="365575"/>
                  </a:lnTo>
                  <a:lnTo>
                    <a:pt x="54836" y="365575"/>
                  </a:lnTo>
                  <a:lnTo>
                    <a:pt x="24376" y="356333"/>
                  </a:lnTo>
                  <a:lnTo>
                    <a:pt x="21380" y="354333"/>
                  </a:lnTo>
                  <a:lnTo>
                    <a:pt x="18608" y="352060"/>
                  </a:lnTo>
                  <a:lnTo>
                    <a:pt x="16063" y="349514"/>
                  </a:lnTo>
                  <a:lnTo>
                    <a:pt x="13517" y="346968"/>
                  </a:lnTo>
                  <a:lnTo>
                    <a:pt x="11243" y="344198"/>
                  </a:lnTo>
                  <a:lnTo>
                    <a:pt x="9244" y="341204"/>
                  </a:lnTo>
                  <a:lnTo>
                    <a:pt x="7242" y="338210"/>
                  </a:lnTo>
                  <a:lnTo>
                    <a:pt x="0" y="310739"/>
                  </a:lnTo>
                  <a:lnTo>
                    <a:pt x="0" y="54836"/>
                  </a:lnTo>
                  <a:lnTo>
                    <a:pt x="4179" y="33851"/>
                  </a:lnTo>
                  <a:lnTo>
                    <a:pt x="5555" y="30524"/>
                  </a:lnTo>
                  <a:lnTo>
                    <a:pt x="7244" y="27364"/>
                  </a:lnTo>
                  <a:lnTo>
                    <a:pt x="9244" y="24370"/>
                  </a:lnTo>
                  <a:lnTo>
                    <a:pt x="11243" y="21377"/>
                  </a:lnTo>
                  <a:lnTo>
                    <a:pt x="13517" y="18607"/>
                  </a:lnTo>
                  <a:lnTo>
                    <a:pt x="16063" y="16061"/>
                  </a:lnTo>
                  <a:lnTo>
                    <a:pt x="18608" y="13514"/>
                  </a:lnTo>
                  <a:lnTo>
                    <a:pt x="21380" y="11241"/>
                  </a:lnTo>
                  <a:lnTo>
                    <a:pt x="24374" y="9241"/>
                  </a:lnTo>
                  <a:lnTo>
                    <a:pt x="27368" y="7240"/>
                  </a:lnTo>
                  <a:lnTo>
                    <a:pt x="51237" y="0"/>
                  </a:lnTo>
                  <a:lnTo>
                    <a:pt x="54836" y="0"/>
                  </a:lnTo>
                  <a:close/>
                </a:path>
              </a:pathLst>
            </a:custGeom>
            <a:ln w="9139">
              <a:solidFill>
                <a:srgbClr val="666666"/>
              </a:solidFill>
            </a:ln>
          </p:spPr>
          <p:txBody>
            <a:bodyPr wrap="square" lIns="0" tIns="0" rIns="0" bIns="0" rtlCol="0"/>
            <a:lstStyle/>
            <a:p>
              <a:endParaRPr/>
            </a:p>
          </p:txBody>
        </p:sp>
      </p:grpSp>
      <p:sp>
        <p:nvSpPr>
          <p:cNvPr id="50" name="object 50"/>
          <p:cNvSpPr txBox="1"/>
          <p:nvPr/>
        </p:nvSpPr>
        <p:spPr>
          <a:xfrm>
            <a:off x="2060427" y="1737534"/>
            <a:ext cx="962385" cy="206459"/>
          </a:xfrm>
          <a:prstGeom prst="rect">
            <a:avLst/>
          </a:prstGeom>
        </p:spPr>
        <p:txBody>
          <a:bodyPr vert="horz" wrap="square" lIns="0" tIns="7294" rIns="0" bIns="0" rtlCol="0">
            <a:spAutoFit/>
          </a:bodyPr>
          <a:lstStyle/>
          <a:p>
            <a:pPr marL="7677" marR="3071" algn="ctr">
              <a:lnSpc>
                <a:spcPct val="102800"/>
              </a:lnSpc>
              <a:spcBef>
                <a:spcPts val="57"/>
              </a:spcBef>
            </a:pPr>
            <a:r>
              <a:rPr sz="423" b="1" dirty="0">
                <a:solidFill>
                  <a:srgbClr val="333333"/>
                </a:solidFill>
                <a:latin typeface="Tahoma"/>
                <a:cs typeface="Tahoma"/>
              </a:rPr>
              <a:t>ACCORDI</a:t>
            </a:r>
            <a:r>
              <a:rPr sz="423" b="1" spc="39" dirty="0">
                <a:solidFill>
                  <a:srgbClr val="333333"/>
                </a:solidFill>
                <a:latin typeface="Tahoma"/>
                <a:cs typeface="Tahoma"/>
              </a:rPr>
              <a:t> </a:t>
            </a:r>
            <a:r>
              <a:rPr sz="423" b="1" dirty="0">
                <a:solidFill>
                  <a:srgbClr val="333333"/>
                </a:solidFill>
                <a:latin typeface="Tahoma"/>
                <a:cs typeface="Tahoma"/>
              </a:rPr>
              <a:t>DI</a:t>
            </a:r>
            <a:r>
              <a:rPr sz="423" b="1" spc="42" dirty="0">
                <a:solidFill>
                  <a:srgbClr val="333333"/>
                </a:solidFill>
                <a:latin typeface="Tahoma"/>
                <a:cs typeface="Tahoma"/>
              </a:rPr>
              <a:t> </a:t>
            </a:r>
            <a:r>
              <a:rPr sz="423" b="1" spc="-6" dirty="0">
                <a:solidFill>
                  <a:srgbClr val="333333"/>
                </a:solidFill>
                <a:latin typeface="Tahoma"/>
                <a:cs typeface="Tahoma"/>
              </a:rPr>
              <a:t>RISTRUTTURAZIONE</a:t>
            </a:r>
            <a:r>
              <a:rPr sz="423" b="1" spc="302" dirty="0">
                <a:solidFill>
                  <a:srgbClr val="333333"/>
                </a:solidFill>
                <a:latin typeface="Tahoma"/>
                <a:cs typeface="Tahoma"/>
              </a:rPr>
              <a:t> </a:t>
            </a:r>
            <a:r>
              <a:rPr sz="423" b="1" dirty="0">
                <a:solidFill>
                  <a:srgbClr val="333333"/>
                </a:solidFill>
                <a:latin typeface="Tahoma"/>
                <a:cs typeface="Tahoma"/>
              </a:rPr>
              <a:t>DEI</a:t>
            </a:r>
            <a:r>
              <a:rPr sz="423" b="1" spc="24" dirty="0">
                <a:solidFill>
                  <a:srgbClr val="333333"/>
                </a:solidFill>
                <a:latin typeface="Tahoma"/>
                <a:cs typeface="Tahoma"/>
              </a:rPr>
              <a:t> </a:t>
            </a:r>
            <a:r>
              <a:rPr sz="423" b="1" spc="-6" dirty="0">
                <a:solidFill>
                  <a:srgbClr val="333333"/>
                </a:solidFill>
                <a:latin typeface="Tahoma"/>
                <a:cs typeface="Tahoma"/>
              </a:rPr>
              <a:t>DEBITI</a:t>
            </a:r>
            <a:endParaRPr sz="423">
              <a:latin typeface="Tahoma"/>
              <a:cs typeface="Tahoma"/>
            </a:endParaRPr>
          </a:p>
          <a:p>
            <a:pPr algn="ctr">
              <a:lnSpc>
                <a:spcPct val="100000"/>
              </a:lnSpc>
              <a:spcBef>
                <a:spcPts val="15"/>
              </a:spcBef>
            </a:pPr>
            <a:r>
              <a:rPr sz="423" b="1" dirty="0">
                <a:solidFill>
                  <a:srgbClr val="333333"/>
                </a:solidFill>
                <a:latin typeface="Tahoma"/>
                <a:cs typeface="Tahoma"/>
              </a:rPr>
              <a:t>Artt.</a:t>
            </a:r>
            <a:r>
              <a:rPr sz="423" b="1" spc="12" dirty="0">
                <a:solidFill>
                  <a:srgbClr val="333333"/>
                </a:solidFill>
                <a:latin typeface="Tahoma"/>
                <a:cs typeface="Tahoma"/>
              </a:rPr>
              <a:t> </a:t>
            </a:r>
            <a:r>
              <a:rPr sz="423" b="1" dirty="0">
                <a:solidFill>
                  <a:srgbClr val="333333"/>
                </a:solidFill>
                <a:latin typeface="Tahoma"/>
                <a:cs typeface="Tahoma"/>
              </a:rPr>
              <a:t>56</a:t>
            </a:r>
            <a:r>
              <a:rPr sz="423" b="1" spc="15" dirty="0">
                <a:solidFill>
                  <a:srgbClr val="333333"/>
                </a:solidFill>
                <a:latin typeface="Tahoma"/>
                <a:cs typeface="Tahoma"/>
              </a:rPr>
              <a:t> </a:t>
            </a:r>
            <a:r>
              <a:rPr sz="423" b="1" dirty="0">
                <a:solidFill>
                  <a:srgbClr val="333333"/>
                </a:solidFill>
                <a:latin typeface="Tahoma"/>
                <a:cs typeface="Tahoma"/>
              </a:rPr>
              <a:t>e</a:t>
            </a:r>
            <a:r>
              <a:rPr sz="423" b="1" spc="15" dirty="0">
                <a:solidFill>
                  <a:srgbClr val="333333"/>
                </a:solidFill>
                <a:latin typeface="Tahoma"/>
                <a:cs typeface="Tahoma"/>
              </a:rPr>
              <a:t> </a:t>
            </a:r>
            <a:r>
              <a:rPr sz="423" b="1" dirty="0">
                <a:solidFill>
                  <a:srgbClr val="333333"/>
                </a:solidFill>
                <a:latin typeface="Tahoma"/>
                <a:cs typeface="Tahoma"/>
              </a:rPr>
              <a:t>ss.</a:t>
            </a:r>
            <a:r>
              <a:rPr sz="423" b="1" spc="15"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51" name="object 51"/>
          <p:cNvGrpSpPr/>
          <p:nvPr/>
        </p:nvGrpSpPr>
        <p:grpSpPr>
          <a:xfrm>
            <a:off x="3149292" y="1734162"/>
            <a:ext cx="1110562" cy="226873"/>
            <a:chOff x="5209453" y="2559030"/>
            <a:chExt cx="1837055" cy="375285"/>
          </a:xfrm>
        </p:grpSpPr>
        <p:sp>
          <p:nvSpPr>
            <p:cNvPr id="52" name="object 52"/>
            <p:cNvSpPr/>
            <p:nvPr/>
          </p:nvSpPr>
          <p:spPr>
            <a:xfrm>
              <a:off x="5214023" y="2563600"/>
              <a:ext cx="1828164" cy="365760"/>
            </a:xfrm>
            <a:custGeom>
              <a:avLst/>
              <a:gdLst/>
              <a:ahLst/>
              <a:cxnLst/>
              <a:rect l="l" t="t" r="r" b="b"/>
              <a:pathLst>
                <a:path w="1828165" h="365760">
                  <a:moveTo>
                    <a:pt x="1776643" y="365575"/>
                  </a:moveTo>
                  <a:lnTo>
                    <a:pt x="51237" y="365575"/>
                  </a:lnTo>
                  <a:lnTo>
                    <a:pt x="47672" y="365224"/>
                  </a:lnTo>
                  <a:lnTo>
                    <a:pt x="13517" y="346968"/>
                  </a:lnTo>
                  <a:lnTo>
                    <a:pt x="0" y="314339"/>
                  </a:lnTo>
                  <a:lnTo>
                    <a:pt x="0" y="51235"/>
                  </a:lnTo>
                  <a:lnTo>
                    <a:pt x="18608" y="13514"/>
                  </a:lnTo>
                  <a:lnTo>
                    <a:pt x="51237" y="0"/>
                  </a:lnTo>
                  <a:lnTo>
                    <a:pt x="54836" y="0"/>
                  </a:lnTo>
                  <a:lnTo>
                    <a:pt x="1776643" y="0"/>
                  </a:lnTo>
                  <a:lnTo>
                    <a:pt x="1814363" y="18607"/>
                  </a:lnTo>
                  <a:lnTo>
                    <a:pt x="1827880" y="51235"/>
                  </a:lnTo>
                  <a:lnTo>
                    <a:pt x="1827880" y="314339"/>
                  </a:lnTo>
                  <a:lnTo>
                    <a:pt x="1809272" y="352060"/>
                  </a:lnTo>
                  <a:lnTo>
                    <a:pt x="1780209" y="365224"/>
                  </a:lnTo>
                  <a:lnTo>
                    <a:pt x="1776643" y="365575"/>
                  </a:lnTo>
                  <a:close/>
                </a:path>
              </a:pathLst>
            </a:custGeom>
            <a:solidFill>
              <a:srgbClr val="F5F5F5"/>
            </a:solidFill>
          </p:spPr>
          <p:txBody>
            <a:bodyPr wrap="square" lIns="0" tIns="0" rIns="0" bIns="0" rtlCol="0"/>
            <a:lstStyle/>
            <a:p>
              <a:endParaRPr/>
            </a:p>
          </p:txBody>
        </p:sp>
        <p:sp>
          <p:nvSpPr>
            <p:cNvPr id="53" name="object 53"/>
            <p:cNvSpPr/>
            <p:nvPr/>
          </p:nvSpPr>
          <p:spPr>
            <a:xfrm>
              <a:off x="5214023" y="2563600"/>
              <a:ext cx="1828164" cy="365760"/>
            </a:xfrm>
            <a:custGeom>
              <a:avLst/>
              <a:gdLst/>
              <a:ahLst/>
              <a:cxnLst/>
              <a:rect l="l" t="t" r="r" b="b"/>
              <a:pathLst>
                <a:path w="1828165" h="365760">
                  <a:moveTo>
                    <a:pt x="54836" y="0"/>
                  </a:moveTo>
                  <a:lnTo>
                    <a:pt x="1773042" y="0"/>
                  </a:lnTo>
                  <a:lnTo>
                    <a:pt x="1776643" y="0"/>
                  </a:lnTo>
                  <a:lnTo>
                    <a:pt x="1780209" y="351"/>
                  </a:lnTo>
                  <a:lnTo>
                    <a:pt x="1783742" y="1053"/>
                  </a:lnTo>
                  <a:lnTo>
                    <a:pt x="1787273" y="1755"/>
                  </a:lnTo>
                  <a:lnTo>
                    <a:pt x="1790703" y="2795"/>
                  </a:lnTo>
                  <a:lnTo>
                    <a:pt x="1794030" y="4173"/>
                  </a:lnTo>
                  <a:lnTo>
                    <a:pt x="1797357" y="5551"/>
                  </a:lnTo>
                  <a:lnTo>
                    <a:pt x="1823708" y="33851"/>
                  </a:lnTo>
                  <a:lnTo>
                    <a:pt x="1825087" y="37177"/>
                  </a:lnTo>
                  <a:lnTo>
                    <a:pt x="1826127" y="40606"/>
                  </a:lnTo>
                  <a:lnTo>
                    <a:pt x="1826828" y="44138"/>
                  </a:lnTo>
                  <a:lnTo>
                    <a:pt x="1827530" y="47669"/>
                  </a:lnTo>
                  <a:lnTo>
                    <a:pt x="1827880" y="51235"/>
                  </a:lnTo>
                  <a:lnTo>
                    <a:pt x="1827879" y="54836"/>
                  </a:lnTo>
                  <a:lnTo>
                    <a:pt x="1827879" y="310739"/>
                  </a:lnTo>
                  <a:lnTo>
                    <a:pt x="1827880" y="314339"/>
                  </a:lnTo>
                  <a:lnTo>
                    <a:pt x="1827530" y="317905"/>
                  </a:lnTo>
                  <a:lnTo>
                    <a:pt x="1826828" y="321437"/>
                  </a:lnTo>
                  <a:lnTo>
                    <a:pt x="1826127" y="324968"/>
                  </a:lnTo>
                  <a:lnTo>
                    <a:pt x="1818639" y="341204"/>
                  </a:lnTo>
                  <a:lnTo>
                    <a:pt x="1816637" y="344198"/>
                  </a:lnTo>
                  <a:lnTo>
                    <a:pt x="1794030" y="361401"/>
                  </a:lnTo>
                  <a:lnTo>
                    <a:pt x="1790703" y="362779"/>
                  </a:lnTo>
                  <a:lnTo>
                    <a:pt x="1773042" y="365575"/>
                  </a:lnTo>
                  <a:lnTo>
                    <a:pt x="54836" y="365575"/>
                  </a:lnTo>
                  <a:lnTo>
                    <a:pt x="18608" y="352060"/>
                  </a:lnTo>
                  <a:lnTo>
                    <a:pt x="16063" y="349514"/>
                  </a:lnTo>
                  <a:lnTo>
                    <a:pt x="13517" y="346968"/>
                  </a:lnTo>
                  <a:lnTo>
                    <a:pt x="11243" y="344198"/>
                  </a:lnTo>
                  <a:lnTo>
                    <a:pt x="9244" y="341204"/>
                  </a:lnTo>
                  <a:lnTo>
                    <a:pt x="7242" y="338210"/>
                  </a:lnTo>
                  <a:lnTo>
                    <a:pt x="0" y="314339"/>
                  </a:lnTo>
                  <a:lnTo>
                    <a:pt x="0" y="310739"/>
                  </a:lnTo>
                  <a:lnTo>
                    <a:pt x="0" y="54836"/>
                  </a:lnTo>
                  <a:lnTo>
                    <a:pt x="0" y="51235"/>
                  </a:lnTo>
                  <a:lnTo>
                    <a:pt x="352" y="47669"/>
                  </a:lnTo>
                  <a:lnTo>
                    <a:pt x="9244" y="24370"/>
                  </a:lnTo>
                  <a:lnTo>
                    <a:pt x="11243" y="21377"/>
                  </a:lnTo>
                  <a:lnTo>
                    <a:pt x="13517" y="18607"/>
                  </a:lnTo>
                  <a:lnTo>
                    <a:pt x="16063" y="16061"/>
                  </a:lnTo>
                  <a:lnTo>
                    <a:pt x="18608" y="13514"/>
                  </a:lnTo>
                  <a:lnTo>
                    <a:pt x="51237" y="0"/>
                  </a:lnTo>
                  <a:lnTo>
                    <a:pt x="54836" y="0"/>
                  </a:lnTo>
                  <a:close/>
                </a:path>
              </a:pathLst>
            </a:custGeom>
            <a:ln w="9139">
              <a:solidFill>
                <a:srgbClr val="666666"/>
              </a:solidFill>
            </a:ln>
          </p:spPr>
          <p:txBody>
            <a:bodyPr wrap="square" lIns="0" tIns="0" rIns="0" bIns="0" rtlCol="0"/>
            <a:lstStyle/>
            <a:p>
              <a:endParaRPr/>
            </a:p>
          </p:txBody>
        </p:sp>
      </p:grpSp>
      <p:sp>
        <p:nvSpPr>
          <p:cNvPr id="54" name="object 54"/>
          <p:cNvSpPr txBox="1"/>
          <p:nvPr/>
        </p:nvSpPr>
        <p:spPr>
          <a:xfrm>
            <a:off x="3252203" y="1734771"/>
            <a:ext cx="899429" cy="206459"/>
          </a:xfrm>
          <a:prstGeom prst="rect">
            <a:avLst/>
          </a:prstGeom>
        </p:spPr>
        <p:txBody>
          <a:bodyPr vert="horz" wrap="square" lIns="0" tIns="7294" rIns="0" bIns="0" rtlCol="0">
            <a:spAutoFit/>
          </a:bodyPr>
          <a:lstStyle/>
          <a:p>
            <a:pPr marL="7677" marR="3071" algn="ctr">
              <a:lnSpc>
                <a:spcPct val="102800"/>
              </a:lnSpc>
              <a:spcBef>
                <a:spcPts val="57"/>
              </a:spcBef>
            </a:pPr>
            <a:r>
              <a:rPr sz="423" b="1" dirty="0">
                <a:solidFill>
                  <a:srgbClr val="333333"/>
                </a:solidFill>
                <a:latin typeface="Tahoma"/>
                <a:cs typeface="Tahoma"/>
              </a:rPr>
              <a:t>PIANO</a:t>
            </a:r>
            <a:r>
              <a:rPr sz="423" b="1" spc="30" dirty="0">
                <a:solidFill>
                  <a:srgbClr val="333333"/>
                </a:solidFill>
                <a:latin typeface="Tahoma"/>
                <a:cs typeface="Tahoma"/>
              </a:rPr>
              <a:t> </a:t>
            </a:r>
            <a:r>
              <a:rPr sz="423" b="1" dirty="0">
                <a:solidFill>
                  <a:srgbClr val="333333"/>
                </a:solidFill>
                <a:latin typeface="Tahoma"/>
                <a:cs typeface="Tahoma"/>
              </a:rPr>
              <a:t>DI</a:t>
            </a:r>
            <a:r>
              <a:rPr sz="423" b="1" spc="33" dirty="0">
                <a:solidFill>
                  <a:srgbClr val="333333"/>
                </a:solidFill>
                <a:latin typeface="Tahoma"/>
                <a:cs typeface="Tahoma"/>
              </a:rPr>
              <a:t> </a:t>
            </a:r>
            <a:r>
              <a:rPr sz="423" b="1" spc="-6" dirty="0">
                <a:solidFill>
                  <a:srgbClr val="333333"/>
                </a:solidFill>
                <a:latin typeface="Tahoma"/>
                <a:cs typeface="Tahoma"/>
              </a:rPr>
              <a:t>RISTRUTTURAZIONE</a:t>
            </a:r>
            <a:r>
              <a:rPr sz="423" b="1" spc="302" dirty="0">
                <a:solidFill>
                  <a:srgbClr val="333333"/>
                </a:solidFill>
                <a:latin typeface="Tahoma"/>
                <a:cs typeface="Tahoma"/>
              </a:rPr>
              <a:t> </a:t>
            </a:r>
            <a:r>
              <a:rPr sz="423" b="1" dirty="0">
                <a:solidFill>
                  <a:srgbClr val="333333"/>
                </a:solidFill>
                <a:latin typeface="Tahoma"/>
                <a:cs typeface="Tahoma"/>
              </a:rPr>
              <a:t>SOGGETTO</a:t>
            </a:r>
            <a:r>
              <a:rPr sz="423" b="1" spc="45" dirty="0">
                <a:solidFill>
                  <a:srgbClr val="333333"/>
                </a:solidFill>
                <a:latin typeface="Tahoma"/>
                <a:cs typeface="Tahoma"/>
              </a:rPr>
              <a:t> </a:t>
            </a:r>
            <a:r>
              <a:rPr sz="423" b="1" dirty="0">
                <a:solidFill>
                  <a:srgbClr val="333333"/>
                </a:solidFill>
                <a:latin typeface="Tahoma"/>
                <a:cs typeface="Tahoma"/>
              </a:rPr>
              <a:t>AD</a:t>
            </a:r>
            <a:r>
              <a:rPr sz="423" b="1" spc="48" dirty="0">
                <a:solidFill>
                  <a:srgbClr val="333333"/>
                </a:solidFill>
                <a:latin typeface="Tahoma"/>
                <a:cs typeface="Tahoma"/>
              </a:rPr>
              <a:t> </a:t>
            </a:r>
            <a:r>
              <a:rPr sz="423" b="1" spc="-6" dirty="0">
                <a:solidFill>
                  <a:srgbClr val="333333"/>
                </a:solidFill>
                <a:latin typeface="Tahoma"/>
                <a:cs typeface="Tahoma"/>
              </a:rPr>
              <a:t>OMOLOGAZIONE</a:t>
            </a:r>
            <a:endParaRPr sz="423">
              <a:latin typeface="Tahoma"/>
              <a:cs typeface="Tahoma"/>
            </a:endParaRPr>
          </a:p>
          <a:p>
            <a:pPr algn="ctr">
              <a:lnSpc>
                <a:spcPct val="100000"/>
              </a:lnSpc>
              <a:spcBef>
                <a:spcPts val="15"/>
              </a:spcBef>
            </a:pPr>
            <a:r>
              <a:rPr sz="423" b="1" dirty="0">
                <a:solidFill>
                  <a:srgbClr val="333333"/>
                </a:solidFill>
                <a:latin typeface="Tahoma"/>
                <a:cs typeface="Tahoma"/>
              </a:rPr>
              <a:t>Art.</a:t>
            </a:r>
            <a:r>
              <a:rPr sz="423" b="1" spc="15" dirty="0">
                <a:solidFill>
                  <a:srgbClr val="333333"/>
                </a:solidFill>
                <a:latin typeface="Tahoma"/>
                <a:cs typeface="Tahoma"/>
              </a:rPr>
              <a:t> </a:t>
            </a:r>
            <a:r>
              <a:rPr sz="423" b="1" dirty="0">
                <a:solidFill>
                  <a:srgbClr val="333333"/>
                </a:solidFill>
                <a:latin typeface="Tahoma"/>
                <a:cs typeface="Tahoma"/>
              </a:rPr>
              <a:t>64</a:t>
            </a:r>
            <a:r>
              <a:rPr sz="423" b="1" spc="18" dirty="0">
                <a:solidFill>
                  <a:srgbClr val="333333"/>
                </a:solidFill>
                <a:latin typeface="Tahoma"/>
                <a:cs typeface="Tahoma"/>
              </a:rPr>
              <a:t> </a:t>
            </a:r>
            <a:r>
              <a:rPr sz="423" b="1" dirty="0">
                <a:solidFill>
                  <a:srgbClr val="333333"/>
                </a:solidFill>
                <a:latin typeface="Tahoma"/>
                <a:cs typeface="Tahoma"/>
              </a:rPr>
              <a:t>bis</a:t>
            </a:r>
            <a:r>
              <a:rPr sz="423" b="1" spc="15"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55" name="object 55"/>
          <p:cNvGrpSpPr/>
          <p:nvPr/>
        </p:nvGrpSpPr>
        <p:grpSpPr>
          <a:xfrm>
            <a:off x="4303916" y="1734045"/>
            <a:ext cx="889832" cy="226873"/>
            <a:chOff x="7119394" y="2558837"/>
            <a:chExt cx="1471930" cy="375285"/>
          </a:xfrm>
        </p:grpSpPr>
        <p:sp>
          <p:nvSpPr>
            <p:cNvPr id="56" name="object 56"/>
            <p:cNvSpPr/>
            <p:nvPr/>
          </p:nvSpPr>
          <p:spPr>
            <a:xfrm>
              <a:off x="7124159" y="2563600"/>
              <a:ext cx="1462405" cy="365760"/>
            </a:xfrm>
            <a:custGeom>
              <a:avLst/>
              <a:gdLst/>
              <a:ahLst/>
              <a:cxnLst/>
              <a:rect l="l" t="t" r="r" b="b"/>
              <a:pathLst>
                <a:path w="1462404" h="365760">
                  <a:moveTo>
                    <a:pt x="1411064" y="365575"/>
                  </a:moveTo>
                  <a:lnTo>
                    <a:pt x="51235" y="365575"/>
                  </a:lnTo>
                  <a:lnTo>
                    <a:pt x="47670" y="365224"/>
                  </a:lnTo>
                  <a:lnTo>
                    <a:pt x="13513" y="346968"/>
                  </a:lnTo>
                  <a:lnTo>
                    <a:pt x="0" y="314339"/>
                  </a:lnTo>
                  <a:lnTo>
                    <a:pt x="0" y="51235"/>
                  </a:lnTo>
                  <a:lnTo>
                    <a:pt x="18605" y="13514"/>
                  </a:lnTo>
                  <a:lnTo>
                    <a:pt x="51235" y="0"/>
                  </a:lnTo>
                  <a:lnTo>
                    <a:pt x="54834" y="0"/>
                  </a:lnTo>
                  <a:lnTo>
                    <a:pt x="1411064" y="0"/>
                  </a:lnTo>
                  <a:lnTo>
                    <a:pt x="1448786" y="18607"/>
                  </a:lnTo>
                  <a:lnTo>
                    <a:pt x="1462301" y="51235"/>
                  </a:lnTo>
                  <a:lnTo>
                    <a:pt x="1462301" y="314339"/>
                  </a:lnTo>
                  <a:lnTo>
                    <a:pt x="1443694" y="352060"/>
                  </a:lnTo>
                  <a:lnTo>
                    <a:pt x="1414632" y="365224"/>
                  </a:lnTo>
                  <a:lnTo>
                    <a:pt x="1411064" y="365575"/>
                  </a:lnTo>
                  <a:close/>
                </a:path>
              </a:pathLst>
            </a:custGeom>
            <a:solidFill>
              <a:srgbClr val="F5F5F5"/>
            </a:solidFill>
          </p:spPr>
          <p:txBody>
            <a:bodyPr wrap="square" lIns="0" tIns="0" rIns="0" bIns="0" rtlCol="0"/>
            <a:lstStyle/>
            <a:p>
              <a:endParaRPr/>
            </a:p>
          </p:txBody>
        </p:sp>
        <p:sp>
          <p:nvSpPr>
            <p:cNvPr id="57" name="object 57"/>
            <p:cNvSpPr/>
            <p:nvPr/>
          </p:nvSpPr>
          <p:spPr>
            <a:xfrm>
              <a:off x="7124157" y="2563600"/>
              <a:ext cx="1462405" cy="365760"/>
            </a:xfrm>
            <a:custGeom>
              <a:avLst/>
              <a:gdLst/>
              <a:ahLst/>
              <a:cxnLst/>
              <a:rect l="l" t="t" r="r" b="b"/>
              <a:pathLst>
                <a:path w="1462404" h="365760">
                  <a:moveTo>
                    <a:pt x="54836" y="0"/>
                  </a:moveTo>
                  <a:lnTo>
                    <a:pt x="1407466" y="0"/>
                  </a:lnTo>
                  <a:lnTo>
                    <a:pt x="1411066" y="0"/>
                  </a:lnTo>
                  <a:lnTo>
                    <a:pt x="1414634" y="351"/>
                  </a:lnTo>
                  <a:lnTo>
                    <a:pt x="1418166" y="1053"/>
                  </a:lnTo>
                  <a:lnTo>
                    <a:pt x="1421697" y="1755"/>
                  </a:lnTo>
                  <a:lnTo>
                    <a:pt x="1425125" y="2795"/>
                  </a:lnTo>
                  <a:lnTo>
                    <a:pt x="1428451" y="4173"/>
                  </a:lnTo>
                  <a:lnTo>
                    <a:pt x="1431779" y="5551"/>
                  </a:lnTo>
                  <a:lnTo>
                    <a:pt x="1453061" y="24370"/>
                  </a:lnTo>
                  <a:lnTo>
                    <a:pt x="1455063" y="27364"/>
                  </a:lnTo>
                  <a:lnTo>
                    <a:pt x="1456752" y="30524"/>
                  </a:lnTo>
                  <a:lnTo>
                    <a:pt x="1458128" y="33851"/>
                  </a:lnTo>
                  <a:lnTo>
                    <a:pt x="1459507" y="37177"/>
                  </a:lnTo>
                  <a:lnTo>
                    <a:pt x="1460547" y="40606"/>
                  </a:lnTo>
                  <a:lnTo>
                    <a:pt x="1461250" y="44138"/>
                  </a:lnTo>
                  <a:lnTo>
                    <a:pt x="1461953" y="47669"/>
                  </a:lnTo>
                  <a:lnTo>
                    <a:pt x="1462303" y="51235"/>
                  </a:lnTo>
                  <a:lnTo>
                    <a:pt x="1462303" y="54836"/>
                  </a:lnTo>
                  <a:lnTo>
                    <a:pt x="1462303" y="310739"/>
                  </a:lnTo>
                  <a:lnTo>
                    <a:pt x="1462303" y="314339"/>
                  </a:lnTo>
                  <a:lnTo>
                    <a:pt x="1461953" y="317905"/>
                  </a:lnTo>
                  <a:lnTo>
                    <a:pt x="1461250" y="321437"/>
                  </a:lnTo>
                  <a:lnTo>
                    <a:pt x="1460547" y="324968"/>
                  </a:lnTo>
                  <a:lnTo>
                    <a:pt x="1459507" y="328397"/>
                  </a:lnTo>
                  <a:lnTo>
                    <a:pt x="1458128" y="331723"/>
                  </a:lnTo>
                  <a:lnTo>
                    <a:pt x="1456752" y="335050"/>
                  </a:lnTo>
                  <a:lnTo>
                    <a:pt x="1428451" y="361401"/>
                  </a:lnTo>
                  <a:lnTo>
                    <a:pt x="1425125" y="362779"/>
                  </a:lnTo>
                  <a:lnTo>
                    <a:pt x="1407466" y="365575"/>
                  </a:lnTo>
                  <a:lnTo>
                    <a:pt x="54836" y="365575"/>
                  </a:lnTo>
                  <a:lnTo>
                    <a:pt x="51237" y="365575"/>
                  </a:lnTo>
                  <a:lnTo>
                    <a:pt x="47672" y="365224"/>
                  </a:lnTo>
                  <a:lnTo>
                    <a:pt x="44141" y="364521"/>
                  </a:lnTo>
                  <a:lnTo>
                    <a:pt x="40609" y="363819"/>
                  </a:lnTo>
                  <a:lnTo>
                    <a:pt x="37179" y="362779"/>
                  </a:lnTo>
                  <a:lnTo>
                    <a:pt x="33853" y="361401"/>
                  </a:lnTo>
                  <a:lnTo>
                    <a:pt x="30526" y="360023"/>
                  </a:lnTo>
                  <a:lnTo>
                    <a:pt x="9244" y="341204"/>
                  </a:lnTo>
                  <a:lnTo>
                    <a:pt x="7242" y="338210"/>
                  </a:lnTo>
                  <a:lnTo>
                    <a:pt x="0" y="310739"/>
                  </a:lnTo>
                  <a:lnTo>
                    <a:pt x="0" y="54836"/>
                  </a:lnTo>
                  <a:lnTo>
                    <a:pt x="9244" y="24370"/>
                  </a:lnTo>
                  <a:lnTo>
                    <a:pt x="11243" y="21377"/>
                  </a:lnTo>
                  <a:lnTo>
                    <a:pt x="33853" y="4173"/>
                  </a:lnTo>
                  <a:lnTo>
                    <a:pt x="37179" y="2795"/>
                  </a:lnTo>
                  <a:lnTo>
                    <a:pt x="40609" y="1755"/>
                  </a:lnTo>
                  <a:lnTo>
                    <a:pt x="44141" y="1053"/>
                  </a:lnTo>
                  <a:lnTo>
                    <a:pt x="47672" y="351"/>
                  </a:lnTo>
                  <a:lnTo>
                    <a:pt x="51237" y="0"/>
                  </a:lnTo>
                  <a:lnTo>
                    <a:pt x="54836" y="0"/>
                  </a:lnTo>
                  <a:close/>
                </a:path>
              </a:pathLst>
            </a:custGeom>
            <a:ln w="9139">
              <a:solidFill>
                <a:srgbClr val="666666"/>
              </a:solidFill>
            </a:ln>
          </p:spPr>
          <p:txBody>
            <a:bodyPr wrap="square" lIns="0" tIns="0" rIns="0" bIns="0" rtlCol="0"/>
            <a:lstStyle/>
            <a:p>
              <a:endParaRPr/>
            </a:p>
          </p:txBody>
        </p:sp>
      </p:grpSp>
      <p:sp>
        <p:nvSpPr>
          <p:cNvPr id="58" name="object 58"/>
          <p:cNvSpPr txBox="1"/>
          <p:nvPr/>
        </p:nvSpPr>
        <p:spPr>
          <a:xfrm>
            <a:off x="4349189" y="1770685"/>
            <a:ext cx="793862" cy="139467"/>
          </a:xfrm>
          <a:prstGeom prst="rect">
            <a:avLst/>
          </a:prstGeom>
        </p:spPr>
        <p:txBody>
          <a:bodyPr vert="horz" wrap="square" lIns="0" tIns="9213" rIns="0" bIns="0" rtlCol="0">
            <a:spAutoFit/>
          </a:bodyPr>
          <a:lstStyle/>
          <a:p>
            <a:pPr algn="ctr">
              <a:lnSpc>
                <a:spcPct val="100000"/>
              </a:lnSpc>
              <a:spcBef>
                <a:spcPts val="73"/>
              </a:spcBef>
            </a:pPr>
            <a:r>
              <a:rPr sz="423" b="1" dirty="0">
                <a:solidFill>
                  <a:srgbClr val="333333"/>
                </a:solidFill>
                <a:latin typeface="Tahoma"/>
                <a:cs typeface="Tahoma"/>
              </a:rPr>
              <a:t>CONCORDATO</a:t>
            </a:r>
            <a:r>
              <a:rPr sz="423" b="1" spc="94" dirty="0">
                <a:solidFill>
                  <a:srgbClr val="333333"/>
                </a:solidFill>
                <a:latin typeface="Tahoma"/>
                <a:cs typeface="Tahoma"/>
              </a:rPr>
              <a:t> </a:t>
            </a:r>
            <a:r>
              <a:rPr sz="423" b="1" spc="-6" dirty="0">
                <a:solidFill>
                  <a:srgbClr val="333333"/>
                </a:solidFill>
                <a:latin typeface="Tahoma"/>
                <a:cs typeface="Tahoma"/>
              </a:rPr>
              <a:t>PREVENTIVO</a:t>
            </a:r>
            <a:endParaRPr sz="423">
              <a:latin typeface="Tahoma"/>
              <a:cs typeface="Tahoma"/>
            </a:endParaRPr>
          </a:p>
          <a:p>
            <a:pPr algn="ctr">
              <a:lnSpc>
                <a:spcPct val="100000"/>
              </a:lnSpc>
              <a:spcBef>
                <a:spcPts val="12"/>
              </a:spcBef>
            </a:pPr>
            <a:r>
              <a:rPr sz="423" b="1" dirty="0">
                <a:solidFill>
                  <a:srgbClr val="333333"/>
                </a:solidFill>
                <a:latin typeface="Tahoma"/>
                <a:cs typeface="Tahoma"/>
              </a:rPr>
              <a:t>Artt.</a:t>
            </a:r>
            <a:r>
              <a:rPr sz="423" b="1" spc="12" dirty="0">
                <a:solidFill>
                  <a:srgbClr val="333333"/>
                </a:solidFill>
                <a:latin typeface="Tahoma"/>
                <a:cs typeface="Tahoma"/>
              </a:rPr>
              <a:t> </a:t>
            </a:r>
            <a:r>
              <a:rPr sz="423" b="1" dirty="0">
                <a:solidFill>
                  <a:srgbClr val="333333"/>
                </a:solidFill>
                <a:latin typeface="Tahoma"/>
                <a:cs typeface="Tahoma"/>
              </a:rPr>
              <a:t>84</a:t>
            </a:r>
            <a:r>
              <a:rPr sz="423" b="1" spc="15" dirty="0">
                <a:solidFill>
                  <a:srgbClr val="333333"/>
                </a:solidFill>
                <a:latin typeface="Tahoma"/>
                <a:cs typeface="Tahoma"/>
              </a:rPr>
              <a:t> </a:t>
            </a:r>
            <a:r>
              <a:rPr sz="423" b="1" dirty="0">
                <a:solidFill>
                  <a:srgbClr val="333333"/>
                </a:solidFill>
                <a:latin typeface="Tahoma"/>
                <a:cs typeface="Tahoma"/>
              </a:rPr>
              <a:t>e</a:t>
            </a:r>
            <a:r>
              <a:rPr sz="423" b="1" spc="15" dirty="0">
                <a:solidFill>
                  <a:srgbClr val="333333"/>
                </a:solidFill>
                <a:latin typeface="Tahoma"/>
                <a:cs typeface="Tahoma"/>
              </a:rPr>
              <a:t> </a:t>
            </a:r>
            <a:r>
              <a:rPr sz="423" b="1" dirty="0">
                <a:solidFill>
                  <a:srgbClr val="333333"/>
                </a:solidFill>
                <a:latin typeface="Tahoma"/>
                <a:cs typeface="Tahoma"/>
              </a:rPr>
              <a:t>ss.</a:t>
            </a:r>
            <a:r>
              <a:rPr sz="423" b="1" spc="15"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sp>
        <p:nvSpPr>
          <p:cNvPr id="59" name="object 59"/>
          <p:cNvSpPr txBox="1"/>
          <p:nvPr/>
        </p:nvSpPr>
        <p:spPr>
          <a:xfrm>
            <a:off x="2658278" y="1294918"/>
            <a:ext cx="1989261" cy="184220"/>
          </a:xfrm>
          <a:prstGeom prst="rect">
            <a:avLst/>
          </a:prstGeom>
          <a:ln w="9139">
            <a:solidFill>
              <a:srgbClr val="000000"/>
            </a:solidFill>
          </a:ln>
        </p:spPr>
        <p:txBody>
          <a:bodyPr vert="horz" wrap="square" lIns="0" tIns="25720" rIns="0" bIns="0" rtlCol="0">
            <a:spAutoFit/>
          </a:bodyPr>
          <a:lstStyle/>
          <a:p>
            <a:pPr marL="3839" algn="ctr">
              <a:lnSpc>
                <a:spcPct val="100000"/>
              </a:lnSpc>
              <a:spcBef>
                <a:spcPts val="203"/>
              </a:spcBef>
            </a:pPr>
            <a:r>
              <a:rPr sz="514" spc="-12" dirty="0">
                <a:solidFill>
                  <a:schemeClr val="tx1"/>
                </a:solidFill>
                <a:latin typeface="Arial MT"/>
                <a:cs typeface="Arial MT"/>
              </a:rPr>
              <a:t>STATO</a:t>
            </a:r>
            <a:r>
              <a:rPr sz="514" spc="-6" dirty="0">
                <a:solidFill>
                  <a:schemeClr val="tx1"/>
                </a:solidFill>
                <a:latin typeface="Arial MT"/>
                <a:cs typeface="Arial MT"/>
              </a:rPr>
              <a:t> </a:t>
            </a:r>
            <a:r>
              <a:rPr sz="514" dirty="0">
                <a:solidFill>
                  <a:schemeClr val="tx1"/>
                </a:solidFill>
                <a:latin typeface="Arial MT"/>
                <a:cs typeface="Arial MT"/>
              </a:rPr>
              <a:t>DI</a:t>
            </a:r>
            <a:r>
              <a:rPr sz="514" spc="-3" dirty="0">
                <a:solidFill>
                  <a:schemeClr val="tx1"/>
                </a:solidFill>
                <a:latin typeface="Arial MT"/>
                <a:cs typeface="Arial MT"/>
              </a:rPr>
              <a:t> </a:t>
            </a:r>
            <a:r>
              <a:rPr sz="514" spc="-6" dirty="0">
                <a:solidFill>
                  <a:schemeClr val="tx1"/>
                </a:solidFill>
                <a:latin typeface="Arial MT"/>
                <a:cs typeface="Arial MT"/>
              </a:rPr>
              <a:t>CRISI/INSOLVENZA</a:t>
            </a:r>
            <a:endParaRPr sz="514" dirty="0">
              <a:solidFill>
                <a:schemeClr val="tx1"/>
              </a:solidFill>
              <a:latin typeface="Arial MT"/>
              <a:cs typeface="Arial MT"/>
            </a:endParaRPr>
          </a:p>
          <a:p>
            <a:pPr marL="22264" algn="ctr">
              <a:lnSpc>
                <a:spcPct val="100000"/>
              </a:lnSpc>
              <a:spcBef>
                <a:spcPts val="36"/>
              </a:spcBef>
            </a:pPr>
            <a:r>
              <a:rPr sz="514" dirty="0">
                <a:solidFill>
                  <a:schemeClr val="tx1"/>
                </a:solidFill>
                <a:latin typeface="Arial MT"/>
                <a:cs typeface="Arial MT"/>
              </a:rPr>
              <a:t>ED</a:t>
            </a:r>
            <a:r>
              <a:rPr sz="514" spc="27" dirty="0">
                <a:solidFill>
                  <a:schemeClr val="tx1"/>
                </a:solidFill>
                <a:latin typeface="Arial MT"/>
                <a:cs typeface="Arial MT"/>
              </a:rPr>
              <a:t> </a:t>
            </a:r>
            <a:r>
              <a:rPr sz="514" dirty="0">
                <a:solidFill>
                  <a:schemeClr val="tx1"/>
                </a:solidFill>
                <a:latin typeface="Arial MT"/>
                <a:cs typeface="Arial MT"/>
              </a:rPr>
              <a:t>EVENTUALE</a:t>
            </a:r>
            <a:r>
              <a:rPr sz="514" spc="-3" dirty="0">
                <a:solidFill>
                  <a:schemeClr val="tx1"/>
                </a:solidFill>
                <a:latin typeface="Arial MT"/>
                <a:cs typeface="Arial MT"/>
              </a:rPr>
              <a:t> </a:t>
            </a:r>
            <a:r>
              <a:rPr sz="514" dirty="0">
                <a:solidFill>
                  <a:schemeClr val="tx1"/>
                </a:solidFill>
                <a:latin typeface="Arial MT"/>
                <a:cs typeface="Arial MT"/>
              </a:rPr>
              <a:t>ACCESSO</a:t>
            </a:r>
            <a:r>
              <a:rPr sz="514" spc="-3" dirty="0">
                <a:solidFill>
                  <a:schemeClr val="tx1"/>
                </a:solidFill>
                <a:latin typeface="Arial MT"/>
                <a:cs typeface="Arial MT"/>
              </a:rPr>
              <a:t> </a:t>
            </a:r>
            <a:r>
              <a:rPr sz="514" dirty="0">
                <a:solidFill>
                  <a:schemeClr val="tx1"/>
                </a:solidFill>
                <a:latin typeface="Arial MT"/>
                <a:cs typeface="Arial MT"/>
              </a:rPr>
              <a:t>AL</a:t>
            </a:r>
            <a:r>
              <a:rPr sz="514" spc="6" dirty="0">
                <a:solidFill>
                  <a:schemeClr val="tx1"/>
                </a:solidFill>
                <a:latin typeface="Arial MT"/>
                <a:cs typeface="Arial MT"/>
              </a:rPr>
              <a:t> </a:t>
            </a:r>
            <a:r>
              <a:rPr sz="514" dirty="0">
                <a:solidFill>
                  <a:schemeClr val="tx1"/>
                </a:solidFill>
                <a:latin typeface="Arial MT"/>
                <a:cs typeface="Arial MT"/>
              </a:rPr>
              <a:t>PROCEDIMENTO</a:t>
            </a:r>
            <a:r>
              <a:rPr sz="514" spc="30" dirty="0">
                <a:solidFill>
                  <a:schemeClr val="tx1"/>
                </a:solidFill>
                <a:latin typeface="Arial MT"/>
                <a:cs typeface="Arial MT"/>
              </a:rPr>
              <a:t> </a:t>
            </a:r>
            <a:r>
              <a:rPr sz="514" spc="-6" dirty="0">
                <a:solidFill>
                  <a:schemeClr val="tx1"/>
                </a:solidFill>
                <a:latin typeface="Arial MT"/>
                <a:cs typeface="Arial MT"/>
              </a:rPr>
              <a:t>UNITARIO</a:t>
            </a:r>
            <a:endParaRPr sz="514" dirty="0">
              <a:solidFill>
                <a:schemeClr val="tx1"/>
              </a:solidFill>
              <a:latin typeface="Arial MT"/>
              <a:cs typeface="Arial MT"/>
            </a:endParaRPr>
          </a:p>
        </p:txBody>
      </p:sp>
      <p:sp>
        <p:nvSpPr>
          <p:cNvPr id="60" name="object 60"/>
          <p:cNvSpPr/>
          <p:nvPr/>
        </p:nvSpPr>
        <p:spPr>
          <a:xfrm>
            <a:off x="2326774" y="1526136"/>
            <a:ext cx="2652221" cy="145490"/>
          </a:xfrm>
          <a:custGeom>
            <a:avLst/>
            <a:gdLst/>
            <a:ahLst/>
            <a:cxnLst/>
            <a:rect l="l" t="t" r="r" b="b"/>
            <a:pathLst>
              <a:path w="4387215" h="240664">
                <a:moveTo>
                  <a:pt x="0" y="240102"/>
                </a:moveTo>
                <a:lnTo>
                  <a:pt x="0" y="174482"/>
                </a:lnTo>
                <a:lnTo>
                  <a:pt x="5712" y="145732"/>
                </a:lnTo>
                <a:lnTo>
                  <a:pt x="22848" y="125196"/>
                </a:lnTo>
                <a:lnTo>
                  <a:pt x="51409" y="112875"/>
                </a:lnTo>
                <a:lnTo>
                  <a:pt x="91393" y="108768"/>
                </a:lnTo>
                <a:lnTo>
                  <a:pt x="2102061" y="108768"/>
                </a:lnTo>
                <a:lnTo>
                  <a:pt x="2142045" y="104667"/>
                </a:lnTo>
                <a:lnTo>
                  <a:pt x="2170606" y="92363"/>
                </a:lnTo>
                <a:lnTo>
                  <a:pt x="2187742" y="71857"/>
                </a:lnTo>
                <a:lnTo>
                  <a:pt x="2193454" y="43148"/>
                </a:lnTo>
                <a:lnTo>
                  <a:pt x="2193454" y="10247"/>
                </a:lnTo>
                <a:lnTo>
                  <a:pt x="2193454" y="0"/>
                </a:lnTo>
                <a:lnTo>
                  <a:pt x="2193454" y="2067"/>
                </a:lnTo>
                <a:lnTo>
                  <a:pt x="2193454" y="16450"/>
                </a:lnTo>
                <a:lnTo>
                  <a:pt x="2193454" y="43148"/>
                </a:lnTo>
                <a:lnTo>
                  <a:pt x="2193454" y="75958"/>
                </a:lnTo>
                <a:lnTo>
                  <a:pt x="2199167" y="90313"/>
                </a:lnTo>
                <a:lnTo>
                  <a:pt x="2216303" y="100566"/>
                </a:lnTo>
                <a:lnTo>
                  <a:pt x="2244864" y="106717"/>
                </a:lnTo>
                <a:lnTo>
                  <a:pt x="2284848" y="108768"/>
                </a:lnTo>
                <a:lnTo>
                  <a:pt x="4295515" y="108768"/>
                </a:lnTo>
                <a:lnTo>
                  <a:pt x="4335500" y="112875"/>
                </a:lnTo>
                <a:lnTo>
                  <a:pt x="4364061" y="125196"/>
                </a:lnTo>
                <a:lnTo>
                  <a:pt x="4381197" y="145732"/>
                </a:lnTo>
                <a:lnTo>
                  <a:pt x="4386909" y="174482"/>
                </a:lnTo>
                <a:lnTo>
                  <a:pt x="4386909" y="240102"/>
                </a:lnTo>
              </a:path>
            </a:pathLst>
          </a:custGeom>
          <a:ln w="9139">
            <a:solidFill>
              <a:srgbClr val="000000"/>
            </a:solidFill>
          </a:ln>
        </p:spPr>
        <p:txBody>
          <a:bodyPr wrap="square" lIns="0" tIns="0" rIns="0" bIns="0" rtlCol="0"/>
          <a:lstStyle/>
          <a:p>
            <a:endParaRPr/>
          </a:p>
        </p:txBody>
      </p:sp>
      <p:grpSp>
        <p:nvGrpSpPr>
          <p:cNvPr id="61" name="object 61"/>
          <p:cNvGrpSpPr/>
          <p:nvPr/>
        </p:nvGrpSpPr>
        <p:grpSpPr>
          <a:xfrm>
            <a:off x="1988909" y="2148426"/>
            <a:ext cx="1221503" cy="254512"/>
            <a:chOff x="3289987" y="3244292"/>
            <a:chExt cx="2020570" cy="421005"/>
          </a:xfrm>
        </p:grpSpPr>
        <p:sp>
          <p:nvSpPr>
            <p:cNvPr id="62" name="object 62"/>
            <p:cNvSpPr/>
            <p:nvPr/>
          </p:nvSpPr>
          <p:spPr>
            <a:xfrm>
              <a:off x="3294752" y="3249055"/>
              <a:ext cx="2011045" cy="411480"/>
            </a:xfrm>
            <a:custGeom>
              <a:avLst/>
              <a:gdLst/>
              <a:ahLst/>
              <a:cxnLst/>
              <a:rect l="l" t="t" r="r" b="b"/>
              <a:pathLst>
                <a:path w="2011045" h="411479">
                  <a:moveTo>
                    <a:pt x="1953028" y="411272"/>
                  </a:moveTo>
                  <a:lnTo>
                    <a:pt x="57639" y="411272"/>
                  </a:lnTo>
                  <a:lnTo>
                    <a:pt x="53629" y="410877"/>
                  </a:lnTo>
                  <a:lnTo>
                    <a:pt x="15207" y="390339"/>
                  </a:lnTo>
                  <a:lnTo>
                    <a:pt x="0" y="353632"/>
                  </a:lnTo>
                  <a:lnTo>
                    <a:pt x="0" y="57639"/>
                  </a:lnTo>
                  <a:lnTo>
                    <a:pt x="15207" y="20932"/>
                  </a:lnTo>
                  <a:lnTo>
                    <a:pt x="53629" y="395"/>
                  </a:lnTo>
                  <a:lnTo>
                    <a:pt x="57639" y="0"/>
                  </a:lnTo>
                  <a:lnTo>
                    <a:pt x="61689" y="0"/>
                  </a:lnTo>
                  <a:lnTo>
                    <a:pt x="1953028" y="0"/>
                  </a:lnTo>
                  <a:lnTo>
                    <a:pt x="1989736" y="15204"/>
                  </a:lnTo>
                  <a:lnTo>
                    <a:pt x="2010270" y="53628"/>
                  </a:lnTo>
                  <a:lnTo>
                    <a:pt x="2010665" y="57639"/>
                  </a:lnTo>
                  <a:lnTo>
                    <a:pt x="2010665" y="353632"/>
                  </a:lnTo>
                  <a:lnTo>
                    <a:pt x="1995463" y="390339"/>
                  </a:lnTo>
                  <a:lnTo>
                    <a:pt x="1957040" y="410877"/>
                  </a:lnTo>
                  <a:lnTo>
                    <a:pt x="1953028" y="411272"/>
                  </a:lnTo>
                  <a:close/>
                </a:path>
              </a:pathLst>
            </a:custGeom>
            <a:solidFill>
              <a:srgbClr val="F5F5F5"/>
            </a:solidFill>
          </p:spPr>
          <p:txBody>
            <a:bodyPr wrap="square" lIns="0" tIns="0" rIns="0" bIns="0" rtlCol="0"/>
            <a:lstStyle/>
            <a:p>
              <a:endParaRPr/>
            </a:p>
          </p:txBody>
        </p:sp>
        <p:sp>
          <p:nvSpPr>
            <p:cNvPr id="63" name="object 63"/>
            <p:cNvSpPr/>
            <p:nvPr/>
          </p:nvSpPr>
          <p:spPr>
            <a:xfrm>
              <a:off x="3294750" y="3249055"/>
              <a:ext cx="2011045" cy="411480"/>
            </a:xfrm>
            <a:custGeom>
              <a:avLst/>
              <a:gdLst/>
              <a:ahLst/>
              <a:cxnLst/>
              <a:rect l="l" t="t" r="r" b="b"/>
              <a:pathLst>
                <a:path w="2011045" h="411479">
                  <a:moveTo>
                    <a:pt x="61690" y="0"/>
                  </a:moveTo>
                  <a:lnTo>
                    <a:pt x="1948976" y="0"/>
                  </a:lnTo>
                  <a:lnTo>
                    <a:pt x="1953030" y="0"/>
                  </a:lnTo>
                  <a:lnTo>
                    <a:pt x="1957042" y="395"/>
                  </a:lnTo>
                  <a:lnTo>
                    <a:pt x="1961013" y="1185"/>
                  </a:lnTo>
                  <a:lnTo>
                    <a:pt x="1964988" y="1975"/>
                  </a:lnTo>
                  <a:lnTo>
                    <a:pt x="1968846" y="3145"/>
                  </a:lnTo>
                  <a:lnTo>
                    <a:pt x="1972587" y="4695"/>
                  </a:lnTo>
                  <a:lnTo>
                    <a:pt x="1976329" y="6245"/>
                  </a:lnTo>
                  <a:lnTo>
                    <a:pt x="1979886" y="8145"/>
                  </a:lnTo>
                  <a:lnTo>
                    <a:pt x="1983253" y="10396"/>
                  </a:lnTo>
                  <a:lnTo>
                    <a:pt x="1986620" y="12646"/>
                  </a:lnTo>
                  <a:lnTo>
                    <a:pt x="1989737" y="15204"/>
                  </a:lnTo>
                  <a:lnTo>
                    <a:pt x="1992600" y="18068"/>
                  </a:lnTo>
                  <a:lnTo>
                    <a:pt x="1995465" y="20932"/>
                  </a:lnTo>
                  <a:lnTo>
                    <a:pt x="1998022" y="24048"/>
                  </a:lnTo>
                  <a:lnTo>
                    <a:pt x="2000270" y="27417"/>
                  </a:lnTo>
                  <a:lnTo>
                    <a:pt x="2002522" y="30784"/>
                  </a:lnTo>
                  <a:lnTo>
                    <a:pt x="2010667" y="57639"/>
                  </a:lnTo>
                  <a:lnTo>
                    <a:pt x="2010667" y="61690"/>
                  </a:lnTo>
                  <a:lnTo>
                    <a:pt x="2010667" y="349581"/>
                  </a:lnTo>
                  <a:lnTo>
                    <a:pt x="2010667" y="353632"/>
                  </a:lnTo>
                  <a:lnTo>
                    <a:pt x="2010272" y="357644"/>
                  </a:lnTo>
                  <a:lnTo>
                    <a:pt x="2000273" y="383855"/>
                  </a:lnTo>
                  <a:lnTo>
                    <a:pt x="1998022" y="387223"/>
                  </a:lnTo>
                  <a:lnTo>
                    <a:pt x="1995465" y="390339"/>
                  </a:lnTo>
                  <a:lnTo>
                    <a:pt x="1992600" y="393203"/>
                  </a:lnTo>
                  <a:lnTo>
                    <a:pt x="1989737" y="396067"/>
                  </a:lnTo>
                  <a:lnTo>
                    <a:pt x="1961013" y="410086"/>
                  </a:lnTo>
                  <a:lnTo>
                    <a:pt x="1957042" y="410877"/>
                  </a:lnTo>
                  <a:lnTo>
                    <a:pt x="1953030" y="411272"/>
                  </a:lnTo>
                  <a:lnTo>
                    <a:pt x="1948976" y="411272"/>
                  </a:lnTo>
                  <a:lnTo>
                    <a:pt x="61690" y="411272"/>
                  </a:lnTo>
                  <a:lnTo>
                    <a:pt x="57641" y="411272"/>
                  </a:lnTo>
                  <a:lnTo>
                    <a:pt x="53631" y="410877"/>
                  </a:lnTo>
                  <a:lnTo>
                    <a:pt x="49659" y="410086"/>
                  </a:lnTo>
                  <a:lnTo>
                    <a:pt x="45687" y="409296"/>
                  </a:lnTo>
                  <a:lnTo>
                    <a:pt x="27422" y="400875"/>
                  </a:lnTo>
                  <a:lnTo>
                    <a:pt x="24053" y="398624"/>
                  </a:lnTo>
                  <a:lnTo>
                    <a:pt x="1981" y="365589"/>
                  </a:lnTo>
                  <a:lnTo>
                    <a:pt x="0" y="349581"/>
                  </a:lnTo>
                  <a:lnTo>
                    <a:pt x="0" y="61690"/>
                  </a:lnTo>
                  <a:lnTo>
                    <a:pt x="12651" y="24048"/>
                  </a:lnTo>
                  <a:lnTo>
                    <a:pt x="27422" y="10396"/>
                  </a:lnTo>
                  <a:lnTo>
                    <a:pt x="30789" y="8145"/>
                  </a:lnTo>
                  <a:lnTo>
                    <a:pt x="57641" y="0"/>
                  </a:lnTo>
                  <a:lnTo>
                    <a:pt x="61690" y="0"/>
                  </a:lnTo>
                  <a:close/>
                </a:path>
              </a:pathLst>
            </a:custGeom>
            <a:ln w="9139">
              <a:solidFill>
                <a:srgbClr val="666666"/>
              </a:solidFill>
            </a:ln>
          </p:spPr>
          <p:txBody>
            <a:bodyPr wrap="square" lIns="0" tIns="0" rIns="0" bIns="0" rtlCol="0"/>
            <a:lstStyle/>
            <a:p>
              <a:endParaRPr/>
            </a:p>
          </p:txBody>
        </p:sp>
      </p:grpSp>
      <p:sp>
        <p:nvSpPr>
          <p:cNvPr id="64" name="object 64"/>
          <p:cNvSpPr txBox="1"/>
          <p:nvPr/>
        </p:nvSpPr>
        <p:spPr>
          <a:xfrm>
            <a:off x="2073894" y="2165727"/>
            <a:ext cx="1046071" cy="206459"/>
          </a:xfrm>
          <a:prstGeom prst="rect">
            <a:avLst/>
          </a:prstGeom>
        </p:spPr>
        <p:txBody>
          <a:bodyPr vert="horz" wrap="square" lIns="0" tIns="7294" rIns="0" bIns="0" rtlCol="0">
            <a:spAutoFit/>
          </a:bodyPr>
          <a:lstStyle/>
          <a:p>
            <a:pPr marL="7293" marR="3071" algn="ctr">
              <a:lnSpc>
                <a:spcPct val="102800"/>
              </a:lnSpc>
              <a:spcBef>
                <a:spcPts val="57"/>
              </a:spcBef>
            </a:pPr>
            <a:r>
              <a:rPr sz="423" b="1" dirty="0">
                <a:solidFill>
                  <a:srgbClr val="333333"/>
                </a:solidFill>
                <a:latin typeface="Tahoma"/>
                <a:cs typeface="Tahoma"/>
              </a:rPr>
              <a:t>ACCORDI</a:t>
            </a:r>
            <a:r>
              <a:rPr sz="423" b="1" spc="48" dirty="0">
                <a:solidFill>
                  <a:srgbClr val="333333"/>
                </a:solidFill>
                <a:latin typeface="Tahoma"/>
                <a:cs typeface="Tahoma"/>
              </a:rPr>
              <a:t> </a:t>
            </a:r>
            <a:r>
              <a:rPr sz="423" b="1" dirty="0">
                <a:solidFill>
                  <a:srgbClr val="333333"/>
                </a:solidFill>
                <a:latin typeface="Tahoma"/>
                <a:cs typeface="Tahoma"/>
              </a:rPr>
              <a:t>IN</a:t>
            </a:r>
            <a:r>
              <a:rPr sz="423" b="1" spc="48" dirty="0">
                <a:solidFill>
                  <a:srgbClr val="333333"/>
                </a:solidFill>
                <a:latin typeface="Tahoma"/>
                <a:cs typeface="Tahoma"/>
              </a:rPr>
              <a:t> </a:t>
            </a:r>
            <a:r>
              <a:rPr sz="423" b="1" dirty="0">
                <a:solidFill>
                  <a:srgbClr val="333333"/>
                </a:solidFill>
                <a:latin typeface="Tahoma"/>
                <a:cs typeface="Tahoma"/>
              </a:rPr>
              <a:t>ESECUZIONE</a:t>
            </a:r>
            <a:r>
              <a:rPr sz="423" b="1" spc="48" dirty="0">
                <a:solidFill>
                  <a:srgbClr val="333333"/>
                </a:solidFill>
                <a:latin typeface="Tahoma"/>
                <a:cs typeface="Tahoma"/>
              </a:rPr>
              <a:t> </a:t>
            </a:r>
            <a:r>
              <a:rPr sz="423" b="1" dirty="0">
                <a:solidFill>
                  <a:srgbClr val="333333"/>
                </a:solidFill>
                <a:latin typeface="Tahoma"/>
                <a:cs typeface="Tahoma"/>
              </a:rPr>
              <a:t>DEI</a:t>
            </a:r>
            <a:r>
              <a:rPr sz="423" b="1" spc="48" dirty="0">
                <a:solidFill>
                  <a:srgbClr val="333333"/>
                </a:solidFill>
                <a:latin typeface="Tahoma"/>
                <a:cs typeface="Tahoma"/>
              </a:rPr>
              <a:t> </a:t>
            </a:r>
            <a:r>
              <a:rPr sz="423" b="1" spc="-6" dirty="0">
                <a:solidFill>
                  <a:srgbClr val="333333"/>
                </a:solidFill>
                <a:latin typeface="Tahoma"/>
                <a:cs typeface="Tahoma"/>
              </a:rPr>
              <a:t>PIANI</a:t>
            </a:r>
            <a:r>
              <a:rPr sz="423" b="1" spc="302" dirty="0">
                <a:solidFill>
                  <a:srgbClr val="333333"/>
                </a:solidFill>
                <a:latin typeface="Tahoma"/>
                <a:cs typeface="Tahoma"/>
              </a:rPr>
              <a:t> </a:t>
            </a:r>
            <a:r>
              <a:rPr sz="423" b="1" dirty="0">
                <a:solidFill>
                  <a:srgbClr val="333333"/>
                </a:solidFill>
                <a:latin typeface="Tahoma"/>
                <a:cs typeface="Tahoma"/>
              </a:rPr>
              <a:t>ATTESTATI</a:t>
            </a:r>
            <a:r>
              <a:rPr sz="423" b="1" spc="45" dirty="0">
                <a:solidFill>
                  <a:srgbClr val="333333"/>
                </a:solidFill>
                <a:latin typeface="Tahoma"/>
                <a:cs typeface="Tahoma"/>
              </a:rPr>
              <a:t> </a:t>
            </a:r>
            <a:r>
              <a:rPr sz="423" b="1" dirty="0">
                <a:solidFill>
                  <a:srgbClr val="333333"/>
                </a:solidFill>
                <a:latin typeface="Tahoma"/>
                <a:cs typeface="Tahoma"/>
              </a:rPr>
              <a:t>DI</a:t>
            </a:r>
            <a:r>
              <a:rPr sz="423" b="1" spc="45" dirty="0">
                <a:solidFill>
                  <a:srgbClr val="333333"/>
                </a:solidFill>
                <a:latin typeface="Tahoma"/>
                <a:cs typeface="Tahoma"/>
              </a:rPr>
              <a:t> </a:t>
            </a:r>
            <a:r>
              <a:rPr sz="423" b="1" spc="-6" dirty="0">
                <a:solidFill>
                  <a:srgbClr val="333333"/>
                </a:solidFill>
                <a:latin typeface="Tahoma"/>
                <a:cs typeface="Tahoma"/>
              </a:rPr>
              <a:t>RISANAMENTO</a:t>
            </a:r>
            <a:endParaRPr sz="423">
              <a:latin typeface="Tahoma"/>
              <a:cs typeface="Tahoma"/>
            </a:endParaRPr>
          </a:p>
          <a:p>
            <a:pPr algn="ctr">
              <a:lnSpc>
                <a:spcPct val="100000"/>
              </a:lnSpc>
              <a:spcBef>
                <a:spcPts val="15"/>
              </a:spcBef>
            </a:pPr>
            <a:r>
              <a:rPr sz="423" b="1" dirty="0">
                <a:solidFill>
                  <a:srgbClr val="333333"/>
                </a:solidFill>
                <a:latin typeface="Tahoma"/>
                <a:cs typeface="Tahoma"/>
              </a:rPr>
              <a:t>Art.</a:t>
            </a:r>
            <a:r>
              <a:rPr sz="423" b="1" spc="15" dirty="0">
                <a:solidFill>
                  <a:srgbClr val="333333"/>
                </a:solidFill>
                <a:latin typeface="Tahoma"/>
                <a:cs typeface="Tahoma"/>
              </a:rPr>
              <a:t> </a:t>
            </a:r>
            <a:r>
              <a:rPr sz="423" b="1" dirty="0">
                <a:solidFill>
                  <a:srgbClr val="333333"/>
                </a:solidFill>
                <a:latin typeface="Tahoma"/>
                <a:cs typeface="Tahoma"/>
              </a:rPr>
              <a:t>56</a:t>
            </a:r>
            <a:r>
              <a:rPr sz="423" b="1" spc="18"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pic>
        <p:nvPicPr>
          <p:cNvPr id="65" name="object 65"/>
          <p:cNvPicPr/>
          <p:nvPr/>
        </p:nvPicPr>
        <p:blipFill>
          <a:blip r:embed="rId8" cstate="print"/>
          <a:stretch>
            <a:fillRect/>
          </a:stretch>
        </p:blipFill>
        <p:spPr>
          <a:xfrm>
            <a:off x="2541533" y="1955165"/>
            <a:ext cx="47461" cy="170614"/>
          </a:xfrm>
          <a:prstGeom prst="rect">
            <a:avLst/>
          </a:prstGeom>
        </p:spPr>
      </p:pic>
      <p:grpSp>
        <p:nvGrpSpPr>
          <p:cNvPr id="66" name="object 66"/>
          <p:cNvGrpSpPr/>
          <p:nvPr/>
        </p:nvGrpSpPr>
        <p:grpSpPr>
          <a:xfrm>
            <a:off x="1996376" y="2507673"/>
            <a:ext cx="1221119" cy="226873"/>
            <a:chOff x="3302337" y="3838546"/>
            <a:chExt cx="2019935" cy="375285"/>
          </a:xfrm>
        </p:grpSpPr>
        <p:sp>
          <p:nvSpPr>
            <p:cNvPr id="67" name="object 67"/>
            <p:cNvSpPr/>
            <p:nvPr/>
          </p:nvSpPr>
          <p:spPr>
            <a:xfrm>
              <a:off x="3306908" y="3843116"/>
              <a:ext cx="2011045" cy="365760"/>
            </a:xfrm>
            <a:custGeom>
              <a:avLst/>
              <a:gdLst/>
              <a:ahLst/>
              <a:cxnLst/>
              <a:rect l="l" t="t" r="r" b="b"/>
              <a:pathLst>
                <a:path w="2011045" h="365760">
                  <a:moveTo>
                    <a:pt x="1959429" y="365575"/>
                  </a:moveTo>
                  <a:lnTo>
                    <a:pt x="51235" y="365575"/>
                  </a:lnTo>
                  <a:lnTo>
                    <a:pt x="47669" y="365224"/>
                  </a:lnTo>
                  <a:lnTo>
                    <a:pt x="13515" y="346968"/>
                  </a:lnTo>
                  <a:lnTo>
                    <a:pt x="0" y="314339"/>
                  </a:lnTo>
                  <a:lnTo>
                    <a:pt x="0" y="51235"/>
                  </a:lnTo>
                  <a:lnTo>
                    <a:pt x="18606" y="13514"/>
                  </a:lnTo>
                  <a:lnTo>
                    <a:pt x="51235" y="0"/>
                  </a:lnTo>
                  <a:lnTo>
                    <a:pt x="54834" y="0"/>
                  </a:lnTo>
                  <a:lnTo>
                    <a:pt x="1959429" y="0"/>
                  </a:lnTo>
                  <a:lnTo>
                    <a:pt x="1997152" y="18606"/>
                  </a:lnTo>
                  <a:lnTo>
                    <a:pt x="2010665" y="51235"/>
                  </a:lnTo>
                  <a:lnTo>
                    <a:pt x="2010665" y="314339"/>
                  </a:lnTo>
                  <a:lnTo>
                    <a:pt x="1992060" y="352060"/>
                  </a:lnTo>
                  <a:lnTo>
                    <a:pt x="1962997" y="365224"/>
                  </a:lnTo>
                  <a:lnTo>
                    <a:pt x="1959429" y="365575"/>
                  </a:lnTo>
                  <a:close/>
                </a:path>
              </a:pathLst>
            </a:custGeom>
            <a:solidFill>
              <a:srgbClr val="F5F5F5"/>
            </a:solidFill>
          </p:spPr>
          <p:txBody>
            <a:bodyPr wrap="square" lIns="0" tIns="0" rIns="0" bIns="0" rtlCol="0"/>
            <a:lstStyle/>
            <a:p>
              <a:endParaRPr/>
            </a:p>
          </p:txBody>
        </p:sp>
        <p:sp>
          <p:nvSpPr>
            <p:cNvPr id="68" name="object 68"/>
            <p:cNvSpPr/>
            <p:nvPr/>
          </p:nvSpPr>
          <p:spPr>
            <a:xfrm>
              <a:off x="3306906" y="3843116"/>
              <a:ext cx="2011045" cy="365760"/>
            </a:xfrm>
            <a:custGeom>
              <a:avLst/>
              <a:gdLst/>
              <a:ahLst/>
              <a:cxnLst/>
              <a:rect l="l" t="t" r="r" b="b"/>
              <a:pathLst>
                <a:path w="2011045" h="365760">
                  <a:moveTo>
                    <a:pt x="54836" y="0"/>
                  </a:moveTo>
                  <a:lnTo>
                    <a:pt x="1955830" y="0"/>
                  </a:lnTo>
                  <a:lnTo>
                    <a:pt x="1959431" y="0"/>
                  </a:lnTo>
                  <a:lnTo>
                    <a:pt x="1962999" y="351"/>
                  </a:lnTo>
                  <a:lnTo>
                    <a:pt x="1966531" y="1053"/>
                  </a:lnTo>
                  <a:lnTo>
                    <a:pt x="1970064" y="1756"/>
                  </a:lnTo>
                  <a:lnTo>
                    <a:pt x="1973491" y="2796"/>
                  </a:lnTo>
                  <a:lnTo>
                    <a:pt x="1976818" y="4173"/>
                  </a:lnTo>
                  <a:lnTo>
                    <a:pt x="1980145" y="5551"/>
                  </a:lnTo>
                  <a:lnTo>
                    <a:pt x="1983304" y="7240"/>
                  </a:lnTo>
                  <a:lnTo>
                    <a:pt x="1986298" y="9241"/>
                  </a:lnTo>
                  <a:lnTo>
                    <a:pt x="1989293" y="11241"/>
                  </a:lnTo>
                  <a:lnTo>
                    <a:pt x="1992061" y="13514"/>
                  </a:lnTo>
                  <a:lnTo>
                    <a:pt x="1994608" y="16061"/>
                  </a:lnTo>
                  <a:lnTo>
                    <a:pt x="1997154" y="18606"/>
                  </a:lnTo>
                  <a:lnTo>
                    <a:pt x="2010667" y="51235"/>
                  </a:lnTo>
                  <a:lnTo>
                    <a:pt x="2010667" y="54836"/>
                  </a:lnTo>
                  <a:lnTo>
                    <a:pt x="2010667" y="310739"/>
                  </a:lnTo>
                  <a:lnTo>
                    <a:pt x="2010667" y="314339"/>
                  </a:lnTo>
                  <a:lnTo>
                    <a:pt x="2010316" y="317905"/>
                  </a:lnTo>
                  <a:lnTo>
                    <a:pt x="1992061" y="352060"/>
                  </a:lnTo>
                  <a:lnTo>
                    <a:pt x="1986298" y="356333"/>
                  </a:lnTo>
                  <a:lnTo>
                    <a:pt x="1983304" y="358333"/>
                  </a:lnTo>
                  <a:lnTo>
                    <a:pt x="1980145" y="360023"/>
                  </a:lnTo>
                  <a:lnTo>
                    <a:pt x="1976818" y="361401"/>
                  </a:lnTo>
                  <a:lnTo>
                    <a:pt x="1973491" y="362779"/>
                  </a:lnTo>
                  <a:lnTo>
                    <a:pt x="1970064" y="363819"/>
                  </a:lnTo>
                  <a:lnTo>
                    <a:pt x="1966531" y="364521"/>
                  </a:lnTo>
                  <a:lnTo>
                    <a:pt x="1962999" y="365224"/>
                  </a:lnTo>
                  <a:lnTo>
                    <a:pt x="1959431" y="365575"/>
                  </a:lnTo>
                  <a:lnTo>
                    <a:pt x="1955830" y="365575"/>
                  </a:lnTo>
                  <a:lnTo>
                    <a:pt x="54836" y="365575"/>
                  </a:lnTo>
                  <a:lnTo>
                    <a:pt x="51237" y="365575"/>
                  </a:lnTo>
                  <a:lnTo>
                    <a:pt x="47671" y="365224"/>
                  </a:lnTo>
                  <a:lnTo>
                    <a:pt x="44139" y="364521"/>
                  </a:lnTo>
                  <a:lnTo>
                    <a:pt x="40607" y="363819"/>
                  </a:lnTo>
                  <a:lnTo>
                    <a:pt x="37179" y="362779"/>
                  </a:lnTo>
                  <a:lnTo>
                    <a:pt x="33853" y="361401"/>
                  </a:lnTo>
                  <a:lnTo>
                    <a:pt x="30526" y="360023"/>
                  </a:lnTo>
                  <a:lnTo>
                    <a:pt x="27367" y="358333"/>
                  </a:lnTo>
                  <a:lnTo>
                    <a:pt x="24374" y="356333"/>
                  </a:lnTo>
                  <a:lnTo>
                    <a:pt x="21379" y="354333"/>
                  </a:lnTo>
                  <a:lnTo>
                    <a:pt x="9244" y="341204"/>
                  </a:lnTo>
                  <a:lnTo>
                    <a:pt x="7242" y="338210"/>
                  </a:lnTo>
                  <a:lnTo>
                    <a:pt x="0" y="310739"/>
                  </a:lnTo>
                  <a:lnTo>
                    <a:pt x="0" y="54836"/>
                  </a:lnTo>
                  <a:lnTo>
                    <a:pt x="1" y="51235"/>
                  </a:lnTo>
                  <a:lnTo>
                    <a:pt x="352" y="47669"/>
                  </a:lnTo>
                  <a:lnTo>
                    <a:pt x="1055" y="44138"/>
                  </a:lnTo>
                  <a:lnTo>
                    <a:pt x="1758" y="40606"/>
                  </a:lnTo>
                  <a:lnTo>
                    <a:pt x="2800" y="37177"/>
                  </a:lnTo>
                  <a:lnTo>
                    <a:pt x="4176" y="33851"/>
                  </a:lnTo>
                  <a:lnTo>
                    <a:pt x="5553" y="30524"/>
                  </a:lnTo>
                  <a:lnTo>
                    <a:pt x="7242" y="27364"/>
                  </a:lnTo>
                  <a:lnTo>
                    <a:pt x="9244" y="24370"/>
                  </a:lnTo>
                  <a:lnTo>
                    <a:pt x="11245" y="21376"/>
                  </a:lnTo>
                  <a:lnTo>
                    <a:pt x="24374" y="9241"/>
                  </a:lnTo>
                  <a:lnTo>
                    <a:pt x="27367" y="7240"/>
                  </a:lnTo>
                  <a:lnTo>
                    <a:pt x="30526" y="5551"/>
                  </a:lnTo>
                  <a:lnTo>
                    <a:pt x="33853" y="4173"/>
                  </a:lnTo>
                  <a:lnTo>
                    <a:pt x="37179" y="2796"/>
                  </a:lnTo>
                  <a:lnTo>
                    <a:pt x="40607" y="1756"/>
                  </a:lnTo>
                  <a:lnTo>
                    <a:pt x="44139" y="1053"/>
                  </a:lnTo>
                  <a:lnTo>
                    <a:pt x="47671" y="351"/>
                  </a:lnTo>
                  <a:lnTo>
                    <a:pt x="51237" y="0"/>
                  </a:lnTo>
                  <a:lnTo>
                    <a:pt x="54836" y="0"/>
                  </a:lnTo>
                  <a:close/>
                </a:path>
              </a:pathLst>
            </a:custGeom>
            <a:ln w="9139">
              <a:solidFill>
                <a:srgbClr val="666666"/>
              </a:solidFill>
            </a:ln>
          </p:spPr>
          <p:txBody>
            <a:bodyPr wrap="square" lIns="0" tIns="0" rIns="0" bIns="0" rtlCol="0"/>
            <a:lstStyle/>
            <a:p>
              <a:endParaRPr/>
            </a:p>
          </p:txBody>
        </p:sp>
      </p:grpSp>
      <p:sp>
        <p:nvSpPr>
          <p:cNvPr id="69" name="object 69"/>
          <p:cNvSpPr txBox="1"/>
          <p:nvPr/>
        </p:nvSpPr>
        <p:spPr>
          <a:xfrm>
            <a:off x="2123016" y="2511045"/>
            <a:ext cx="962385" cy="206459"/>
          </a:xfrm>
          <a:prstGeom prst="rect">
            <a:avLst/>
          </a:prstGeom>
        </p:spPr>
        <p:txBody>
          <a:bodyPr vert="horz" wrap="square" lIns="0" tIns="7294" rIns="0" bIns="0" rtlCol="0">
            <a:spAutoFit/>
          </a:bodyPr>
          <a:lstStyle/>
          <a:p>
            <a:pPr marL="7677" marR="3071" algn="ctr">
              <a:lnSpc>
                <a:spcPct val="102800"/>
              </a:lnSpc>
              <a:spcBef>
                <a:spcPts val="57"/>
              </a:spcBef>
            </a:pPr>
            <a:r>
              <a:rPr sz="423" b="1" dirty="0">
                <a:solidFill>
                  <a:srgbClr val="333333"/>
                </a:solidFill>
                <a:latin typeface="Tahoma"/>
                <a:cs typeface="Tahoma"/>
              </a:rPr>
              <a:t>ACCORDI</a:t>
            </a:r>
            <a:r>
              <a:rPr sz="423" b="1" spc="39" dirty="0">
                <a:solidFill>
                  <a:srgbClr val="333333"/>
                </a:solidFill>
                <a:latin typeface="Tahoma"/>
                <a:cs typeface="Tahoma"/>
              </a:rPr>
              <a:t> </a:t>
            </a:r>
            <a:r>
              <a:rPr sz="423" b="1" dirty="0">
                <a:solidFill>
                  <a:srgbClr val="333333"/>
                </a:solidFill>
                <a:latin typeface="Tahoma"/>
                <a:cs typeface="Tahoma"/>
              </a:rPr>
              <a:t>DI</a:t>
            </a:r>
            <a:r>
              <a:rPr sz="423" b="1" spc="42" dirty="0">
                <a:solidFill>
                  <a:srgbClr val="333333"/>
                </a:solidFill>
                <a:latin typeface="Tahoma"/>
                <a:cs typeface="Tahoma"/>
              </a:rPr>
              <a:t> </a:t>
            </a:r>
            <a:r>
              <a:rPr sz="423" b="1" spc="-6" dirty="0">
                <a:solidFill>
                  <a:srgbClr val="333333"/>
                </a:solidFill>
                <a:latin typeface="Tahoma"/>
                <a:cs typeface="Tahoma"/>
              </a:rPr>
              <a:t>RISTRUTTURAZIONE</a:t>
            </a:r>
            <a:r>
              <a:rPr sz="423" b="1" spc="302" dirty="0">
                <a:solidFill>
                  <a:srgbClr val="333333"/>
                </a:solidFill>
                <a:latin typeface="Tahoma"/>
                <a:cs typeface="Tahoma"/>
              </a:rPr>
              <a:t> </a:t>
            </a:r>
            <a:r>
              <a:rPr sz="423" b="1" spc="-6" dirty="0">
                <a:solidFill>
                  <a:srgbClr val="333333"/>
                </a:solidFill>
                <a:latin typeface="Tahoma"/>
                <a:cs typeface="Tahoma"/>
              </a:rPr>
              <a:t>ORDINARI</a:t>
            </a:r>
            <a:endParaRPr sz="423">
              <a:latin typeface="Tahoma"/>
              <a:cs typeface="Tahoma"/>
            </a:endParaRPr>
          </a:p>
          <a:p>
            <a:pPr algn="ctr">
              <a:lnSpc>
                <a:spcPct val="100000"/>
              </a:lnSpc>
              <a:spcBef>
                <a:spcPts val="15"/>
              </a:spcBef>
            </a:pPr>
            <a:r>
              <a:rPr sz="423" b="1" dirty="0">
                <a:solidFill>
                  <a:srgbClr val="333333"/>
                </a:solidFill>
                <a:latin typeface="Tahoma"/>
                <a:cs typeface="Tahoma"/>
              </a:rPr>
              <a:t>Art.</a:t>
            </a:r>
            <a:r>
              <a:rPr sz="423" b="1" spc="15" dirty="0">
                <a:solidFill>
                  <a:srgbClr val="333333"/>
                </a:solidFill>
                <a:latin typeface="Tahoma"/>
                <a:cs typeface="Tahoma"/>
              </a:rPr>
              <a:t> </a:t>
            </a:r>
            <a:r>
              <a:rPr sz="423" b="1" dirty="0">
                <a:solidFill>
                  <a:srgbClr val="333333"/>
                </a:solidFill>
                <a:latin typeface="Tahoma"/>
                <a:cs typeface="Tahoma"/>
              </a:rPr>
              <a:t>57</a:t>
            </a:r>
            <a:r>
              <a:rPr sz="423" b="1" spc="18"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70" name="object 70"/>
          <p:cNvGrpSpPr/>
          <p:nvPr/>
        </p:nvGrpSpPr>
        <p:grpSpPr>
          <a:xfrm>
            <a:off x="1996376" y="2818513"/>
            <a:ext cx="1221119" cy="226873"/>
            <a:chOff x="3302337" y="4352728"/>
            <a:chExt cx="2019935" cy="375285"/>
          </a:xfrm>
        </p:grpSpPr>
        <p:sp>
          <p:nvSpPr>
            <p:cNvPr id="71" name="object 71"/>
            <p:cNvSpPr/>
            <p:nvPr/>
          </p:nvSpPr>
          <p:spPr>
            <a:xfrm>
              <a:off x="3306908" y="4357298"/>
              <a:ext cx="2011045" cy="365760"/>
            </a:xfrm>
            <a:custGeom>
              <a:avLst/>
              <a:gdLst/>
              <a:ahLst/>
              <a:cxnLst/>
              <a:rect l="l" t="t" r="r" b="b"/>
              <a:pathLst>
                <a:path w="2011045" h="365760">
                  <a:moveTo>
                    <a:pt x="1959429" y="365575"/>
                  </a:moveTo>
                  <a:lnTo>
                    <a:pt x="51235" y="365575"/>
                  </a:lnTo>
                  <a:lnTo>
                    <a:pt x="47669" y="365224"/>
                  </a:lnTo>
                  <a:lnTo>
                    <a:pt x="13515" y="346967"/>
                  </a:lnTo>
                  <a:lnTo>
                    <a:pt x="0" y="314339"/>
                  </a:lnTo>
                  <a:lnTo>
                    <a:pt x="0" y="51235"/>
                  </a:lnTo>
                  <a:lnTo>
                    <a:pt x="18606" y="13514"/>
                  </a:lnTo>
                  <a:lnTo>
                    <a:pt x="51235" y="0"/>
                  </a:lnTo>
                  <a:lnTo>
                    <a:pt x="54834" y="0"/>
                  </a:lnTo>
                  <a:lnTo>
                    <a:pt x="1959429" y="0"/>
                  </a:lnTo>
                  <a:lnTo>
                    <a:pt x="1997152" y="18606"/>
                  </a:lnTo>
                  <a:lnTo>
                    <a:pt x="2010665" y="51235"/>
                  </a:lnTo>
                  <a:lnTo>
                    <a:pt x="2010665" y="314339"/>
                  </a:lnTo>
                  <a:lnTo>
                    <a:pt x="1992060" y="352059"/>
                  </a:lnTo>
                  <a:lnTo>
                    <a:pt x="1962997" y="365224"/>
                  </a:lnTo>
                  <a:lnTo>
                    <a:pt x="1959429" y="365575"/>
                  </a:lnTo>
                  <a:close/>
                </a:path>
              </a:pathLst>
            </a:custGeom>
            <a:solidFill>
              <a:srgbClr val="F5F5F5"/>
            </a:solidFill>
          </p:spPr>
          <p:txBody>
            <a:bodyPr wrap="square" lIns="0" tIns="0" rIns="0" bIns="0" rtlCol="0"/>
            <a:lstStyle/>
            <a:p>
              <a:endParaRPr/>
            </a:p>
          </p:txBody>
        </p:sp>
        <p:sp>
          <p:nvSpPr>
            <p:cNvPr id="72" name="object 72"/>
            <p:cNvSpPr/>
            <p:nvPr/>
          </p:nvSpPr>
          <p:spPr>
            <a:xfrm>
              <a:off x="3306906" y="4357298"/>
              <a:ext cx="2011045" cy="365760"/>
            </a:xfrm>
            <a:custGeom>
              <a:avLst/>
              <a:gdLst/>
              <a:ahLst/>
              <a:cxnLst/>
              <a:rect l="l" t="t" r="r" b="b"/>
              <a:pathLst>
                <a:path w="2011045" h="365760">
                  <a:moveTo>
                    <a:pt x="54836" y="0"/>
                  </a:moveTo>
                  <a:lnTo>
                    <a:pt x="1955830" y="0"/>
                  </a:lnTo>
                  <a:lnTo>
                    <a:pt x="1959431" y="0"/>
                  </a:lnTo>
                  <a:lnTo>
                    <a:pt x="1962999" y="351"/>
                  </a:lnTo>
                  <a:lnTo>
                    <a:pt x="1986298" y="9241"/>
                  </a:lnTo>
                  <a:lnTo>
                    <a:pt x="1989293" y="11241"/>
                  </a:lnTo>
                  <a:lnTo>
                    <a:pt x="1992061" y="13514"/>
                  </a:lnTo>
                  <a:lnTo>
                    <a:pt x="1994608" y="16060"/>
                  </a:lnTo>
                  <a:lnTo>
                    <a:pt x="1997154" y="18606"/>
                  </a:lnTo>
                  <a:lnTo>
                    <a:pt x="2010667" y="51235"/>
                  </a:lnTo>
                  <a:lnTo>
                    <a:pt x="2010667" y="54836"/>
                  </a:lnTo>
                  <a:lnTo>
                    <a:pt x="2010667" y="310739"/>
                  </a:lnTo>
                  <a:lnTo>
                    <a:pt x="2010667" y="314339"/>
                  </a:lnTo>
                  <a:lnTo>
                    <a:pt x="2010316" y="317905"/>
                  </a:lnTo>
                  <a:lnTo>
                    <a:pt x="1992061" y="352059"/>
                  </a:lnTo>
                  <a:lnTo>
                    <a:pt x="1986298" y="356333"/>
                  </a:lnTo>
                  <a:lnTo>
                    <a:pt x="1983304" y="358333"/>
                  </a:lnTo>
                  <a:lnTo>
                    <a:pt x="1980145" y="360022"/>
                  </a:lnTo>
                  <a:lnTo>
                    <a:pt x="1976818" y="361400"/>
                  </a:lnTo>
                  <a:lnTo>
                    <a:pt x="1973491" y="362778"/>
                  </a:lnTo>
                  <a:lnTo>
                    <a:pt x="1970064" y="363818"/>
                  </a:lnTo>
                  <a:lnTo>
                    <a:pt x="1966531" y="364521"/>
                  </a:lnTo>
                  <a:lnTo>
                    <a:pt x="1962999" y="365224"/>
                  </a:lnTo>
                  <a:lnTo>
                    <a:pt x="1959431" y="365575"/>
                  </a:lnTo>
                  <a:lnTo>
                    <a:pt x="1955830" y="365575"/>
                  </a:lnTo>
                  <a:lnTo>
                    <a:pt x="54836" y="365575"/>
                  </a:lnTo>
                  <a:lnTo>
                    <a:pt x="51237" y="365575"/>
                  </a:lnTo>
                  <a:lnTo>
                    <a:pt x="47671" y="365224"/>
                  </a:lnTo>
                  <a:lnTo>
                    <a:pt x="24374" y="356333"/>
                  </a:lnTo>
                  <a:lnTo>
                    <a:pt x="21379" y="354332"/>
                  </a:lnTo>
                  <a:lnTo>
                    <a:pt x="9244" y="341204"/>
                  </a:lnTo>
                  <a:lnTo>
                    <a:pt x="7242" y="338210"/>
                  </a:lnTo>
                  <a:lnTo>
                    <a:pt x="5553" y="335049"/>
                  </a:lnTo>
                  <a:lnTo>
                    <a:pt x="4176" y="331723"/>
                  </a:lnTo>
                  <a:lnTo>
                    <a:pt x="2800" y="328397"/>
                  </a:lnTo>
                  <a:lnTo>
                    <a:pt x="0" y="310739"/>
                  </a:lnTo>
                  <a:lnTo>
                    <a:pt x="0" y="54836"/>
                  </a:lnTo>
                  <a:lnTo>
                    <a:pt x="1" y="51235"/>
                  </a:lnTo>
                  <a:lnTo>
                    <a:pt x="352" y="47669"/>
                  </a:lnTo>
                  <a:lnTo>
                    <a:pt x="1055" y="44137"/>
                  </a:lnTo>
                  <a:lnTo>
                    <a:pt x="1758" y="40606"/>
                  </a:lnTo>
                  <a:lnTo>
                    <a:pt x="2800" y="37177"/>
                  </a:lnTo>
                  <a:lnTo>
                    <a:pt x="4176" y="33850"/>
                  </a:lnTo>
                  <a:lnTo>
                    <a:pt x="5553" y="30524"/>
                  </a:lnTo>
                  <a:lnTo>
                    <a:pt x="7242" y="27364"/>
                  </a:lnTo>
                  <a:lnTo>
                    <a:pt x="9244" y="24370"/>
                  </a:lnTo>
                  <a:lnTo>
                    <a:pt x="11245" y="21376"/>
                  </a:lnTo>
                  <a:lnTo>
                    <a:pt x="24374" y="9240"/>
                  </a:lnTo>
                  <a:lnTo>
                    <a:pt x="27367" y="7240"/>
                  </a:lnTo>
                  <a:lnTo>
                    <a:pt x="51237" y="0"/>
                  </a:lnTo>
                  <a:lnTo>
                    <a:pt x="54836" y="0"/>
                  </a:lnTo>
                  <a:close/>
                </a:path>
              </a:pathLst>
            </a:custGeom>
            <a:ln w="9139">
              <a:solidFill>
                <a:srgbClr val="666666"/>
              </a:solidFill>
            </a:ln>
          </p:spPr>
          <p:txBody>
            <a:bodyPr wrap="square" lIns="0" tIns="0" rIns="0" bIns="0" rtlCol="0"/>
            <a:lstStyle/>
            <a:p>
              <a:endParaRPr/>
            </a:p>
          </p:txBody>
        </p:sp>
      </p:grpSp>
      <p:sp>
        <p:nvSpPr>
          <p:cNvPr id="73" name="object 73"/>
          <p:cNvSpPr txBox="1"/>
          <p:nvPr/>
        </p:nvSpPr>
        <p:spPr>
          <a:xfrm>
            <a:off x="2123016" y="2821830"/>
            <a:ext cx="962385" cy="206459"/>
          </a:xfrm>
          <a:prstGeom prst="rect">
            <a:avLst/>
          </a:prstGeom>
        </p:spPr>
        <p:txBody>
          <a:bodyPr vert="horz" wrap="square" lIns="0" tIns="7294" rIns="0" bIns="0" rtlCol="0">
            <a:spAutoFit/>
          </a:bodyPr>
          <a:lstStyle/>
          <a:p>
            <a:pPr marL="7677" marR="3071" algn="ctr">
              <a:lnSpc>
                <a:spcPct val="102800"/>
              </a:lnSpc>
              <a:spcBef>
                <a:spcPts val="57"/>
              </a:spcBef>
            </a:pPr>
            <a:r>
              <a:rPr sz="423" b="1" dirty="0">
                <a:solidFill>
                  <a:srgbClr val="333333"/>
                </a:solidFill>
                <a:latin typeface="Tahoma"/>
                <a:cs typeface="Tahoma"/>
              </a:rPr>
              <a:t>ACCORDI</a:t>
            </a:r>
            <a:r>
              <a:rPr sz="423" b="1" spc="39" dirty="0">
                <a:solidFill>
                  <a:srgbClr val="333333"/>
                </a:solidFill>
                <a:latin typeface="Tahoma"/>
                <a:cs typeface="Tahoma"/>
              </a:rPr>
              <a:t> </a:t>
            </a:r>
            <a:r>
              <a:rPr sz="423" b="1" dirty="0">
                <a:solidFill>
                  <a:srgbClr val="333333"/>
                </a:solidFill>
                <a:latin typeface="Tahoma"/>
                <a:cs typeface="Tahoma"/>
              </a:rPr>
              <a:t>DI</a:t>
            </a:r>
            <a:r>
              <a:rPr sz="423" b="1" spc="42" dirty="0">
                <a:solidFill>
                  <a:srgbClr val="333333"/>
                </a:solidFill>
                <a:latin typeface="Tahoma"/>
                <a:cs typeface="Tahoma"/>
              </a:rPr>
              <a:t> </a:t>
            </a:r>
            <a:r>
              <a:rPr sz="423" b="1" spc="-6" dirty="0">
                <a:solidFill>
                  <a:srgbClr val="333333"/>
                </a:solidFill>
                <a:latin typeface="Tahoma"/>
                <a:cs typeface="Tahoma"/>
              </a:rPr>
              <a:t>RISTRUTTURAZIONE</a:t>
            </a:r>
            <a:r>
              <a:rPr sz="423" b="1" spc="302" dirty="0">
                <a:solidFill>
                  <a:srgbClr val="333333"/>
                </a:solidFill>
                <a:latin typeface="Tahoma"/>
                <a:cs typeface="Tahoma"/>
              </a:rPr>
              <a:t> </a:t>
            </a:r>
            <a:r>
              <a:rPr sz="423" b="1" spc="-6" dirty="0">
                <a:solidFill>
                  <a:srgbClr val="333333"/>
                </a:solidFill>
                <a:latin typeface="Tahoma"/>
                <a:cs typeface="Tahoma"/>
              </a:rPr>
              <a:t>AGEVOLATI</a:t>
            </a:r>
            <a:endParaRPr sz="423">
              <a:latin typeface="Tahoma"/>
              <a:cs typeface="Tahoma"/>
            </a:endParaRPr>
          </a:p>
          <a:p>
            <a:pPr algn="ctr">
              <a:lnSpc>
                <a:spcPct val="100000"/>
              </a:lnSpc>
              <a:spcBef>
                <a:spcPts val="15"/>
              </a:spcBef>
            </a:pPr>
            <a:r>
              <a:rPr sz="423" b="1" dirty="0">
                <a:solidFill>
                  <a:srgbClr val="333333"/>
                </a:solidFill>
                <a:latin typeface="Tahoma"/>
                <a:cs typeface="Tahoma"/>
              </a:rPr>
              <a:t>Art.</a:t>
            </a:r>
            <a:r>
              <a:rPr sz="423" b="1" spc="15" dirty="0">
                <a:solidFill>
                  <a:srgbClr val="333333"/>
                </a:solidFill>
                <a:latin typeface="Tahoma"/>
                <a:cs typeface="Tahoma"/>
              </a:rPr>
              <a:t> </a:t>
            </a:r>
            <a:r>
              <a:rPr sz="423" b="1" dirty="0">
                <a:solidFill>
                  <a:srgbClr val="333333"/>
                </a:solidFill>
                <a:latin typeface="Tahoma"/>
                <a:cs typeface="Tahoma"/>
              </a:rPr>
              <a:t>60</a:t>
            </a:r>
            <a:r>
              <a:rPr sz="423" b="1" spc="18"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74" name="object 74"/>
          <p:cNvGrpSpPr/>
          <p:nvPr/>
        </p:nvGrpSpPr>
        <p:grpSpPr>
          <a:xfrm>
            <a:off x="1996376" y="3115431"/>
            <a:ext cx="1221119" cy="226873"/>
            <a:chOff x="3302337" y="4843879"/>
            <a:chExt cx="2019935" cy="375285"/>
          </a:xfrm>
        </p:grpSpPr>
        <p:sp>
          <p:nvSpPr>
            <p:cNvPr id="75" name="object 75"/>
            <p:cNvSpPr/>
            <p:nvPr/>
          </p:nvSpPr>
          <p:spPr>
            <a:xfrm>
              <a:off x="3306908" y="4848449"/>
              <a:ext cx="2011045" cy="365760"/>
            </a:xfrm>
            <a:custGeom>
              <a:avLst/>
              <a:gdLst/>
              <a:ahLst/>
              <a:cxnLst/>
              <a:rect l="l" t="t" r="r" b="b"/>
              <a:pathLst>
                <a:path w="2011045" h="365760">
                  <a:moveTo>
                    <a:pt x="1959429" y="365575"/>
                  </a:moveTo>
                  <a:lnTo>
                    <a:pt x="51235" y="365575"/>
                  </a:lnTo>
                  <a:lnTo>
                    <a:pt x="47669" y="365224"/>
                  </a:lnTo>
                  <a:lnTo>
                    <a:pt x="13515" y="346967"/>
                  </a:lnTo>
                  <a:lnTo>
                    <a:pt x="0" y="314340"/>
                  </a:lnTo>
                  <a:lnTo>
                    <a:pt x="0" y="51235"/>
                  </a:lnTo>
                  <a:lnTo>
                    <a:pt x="18606" y="13514"/>
                  </a:lnTo>
                  <a:lnTo>
                    <a:pt x="51235" y="0"/>
                  </a:lnTo>
                  <a:lnTo>
                    <a:pt x="54834" y="0"/>
                  </a:lnTo>
                  <a:lnTo>
                    <a:pt x="1959429" y="0"/>
                  </a:lnTo>
                  <a:lnTo>
                    <a:pt x="1997152" y="18606"/>
                  </a:lnTo>
                  <a:lnTo>
                    <a:pt x="2010665" y="51235"/>
                  </a:lnTo>
                  <a:lnTo>
                    <a:pt x="2010665" y="314340"/>
                  </a:lnTo>
                  <a:lnTo>
                    <a:pt x="1992060" y="352060"/>
                  </a:lnTo>
                  <a:lnTo>
                    <a:pt x="1962997" y="365224"/>
                  </a:lnTo>
                  <a:lnTo>
                    <a:pt x="1959429" y="365575"/>
                  </a:lnTo>
                  <a:close/>
                </a:path>
              </a:pathLst>
            </a:custGeom>
            <a:solidFill>
              <a:srgbClr val="F5F5F5"/>
            </a:solidFill>
          </p:spPr>
          <p:txBody>
            <a:bodyPr wrap="square" lIns="0" tIns="0" rIns="0" bIns="0" rtlCol="0"/>
            <a:lstStyle/>
            <a:p>
              <a:endParaRPr/>
            </a:p>
          </p:txBody>
        </p:sp>
        <p:sp>
          <p:nvSpPr>
            <p:cNvPr id="76" name="object 76"/>
            <p:cNvSpPr/>
            <p:nvPr/>
          </p:nvSpPr>
          <p:spPr>
            <a:xfrm>
              <a:off x="3306906" y="4848449"/>
              <a:ext cx="2011045" cy="365760"/>
            </a:xfrm>
            <a:custGeom>
              <a:avLst/>
              <a:gdLst/>
              <a:ahLst/>
              <a:cxnLst/>
              <a:rect l="l" t="t" r="r" b="b"/>
              <a:pathLst>
                <a:path w="2011045" h="365760">
                  <a:moveTo>
                    <a:pt x="54836" y="0"/>
                  </a:moveTo>
                  <a:lnTo>
                    <a:pt x="1955830" y="0"/>
                  </a:lnTo>
                  <a:lnTo>
                    <a:pt x="1959431" y="0"/>
                  </a:lnTo>
                  <a:lnTo>
                    <a:pt x="1962999" y="351"/>
                  </a:lnTo>
                  <a:lnTo>
                    <a:pt x="1966531" y="1053"/>
                  </a:lnTo>
                  <a:lnTo>
                    <a:pt x="1970064" y="1756"/>
                  </a:lnTo>
                  <a:lnTo>
                    <a:pt x="1973491" y="2796"/>
                  </a:lnTo>
                  <a:lnTo>
                    <a:pt x="1976818" y="4173"/>
                  </a:lnTo>
                  <a:lnTo>
                    <a:pt x="1980145" y="5551"/>
                  </a:lnTo>
                  <a:lnTo>
                    <a:pt x="1983304" y="7240"/>
                  </a:lnTo>
                  <a:lnTo>
                    <a:pt x="1986298" y="9241"/>
                  </a:lnTo>
                  <a:lnTo>
                    <a:pt x="1989293" y="11241"/>
                  </a:lnTo>
                  <a:lnTo>
                    <a:pt x="1992061" y="13514"/>
                  </a:lnTo>
                  <a:lnTo>
                    <a:pt x="1994608" y="16060"/>
                  </a:lnTo>
                  <a:lnTo>
                    <a:pt x="1997154" y="18606"/>
                  </a:lnTo>
                  <a:lnTo>
                    <a:pt x="2010667" y="51235"/>
                  </a:lnTo>
                  <a:lnTo>
                    <a:pt x="2010667" y="54836"/>
                  </a:lnTo>
                  <a:lnTo>
                    <a:pt x="2010667" y="310739"/>
                  </a:lnTo>
                  <a:lnTo>
                    <a:pt x="2010667" y="314340"/>
                  </a:lnTo>
                  <a:lnTo>
                    <a:pt x="2010316" y="317905"/>
                  </a:lnTo>
                  <a:lnTo>
                    <a:pt x="1992061" y="352060"/>
                  </a:lnTo>
                  <a:lnTo>
                    <a:pt x="1976818" y="361401"/>
                  </a:lnTo>
                  <a:lnTo>
                    <a:pt x="1973491" y="362778"/>
                  </a:lnTo>
                  <a:lnTo>
                    <a:pt x="1970064" y="363819"/>
                  </a:lnTo>
                  <a:lnTo>
                    <a:pt x="1966531" y="364521"/>
                  </a:lnTo>
                  <a:lnTo>
                    <a:pt x="1962999" y="365224"/>
                  </a:lnTo>
                  <a:lnTo>
                    <a:pt x="1959431" y="365575"/>
                  </a:lnTo>
                  <a:lnTo>
                    <a:pt x="1955830" y="365575"/>
                  </a:lnTo>
                  <a:lnTo>
                    <a:pt x="54836" y="365575"/>
                  </a:lnTo>
                  <a:lnTo>
                    <a:pt x="51237" y="365575"/>
                  </a:lnTo>
                  <a:lnTo>
                    <a:pt x="47671" y="365224"/>
                  </a:lnTo>
                  <a:lnTo>
                    <a:pt x="44139" y="364521"/>
                  </a:lnTo>
                  <a:lnTo>
                    <a:pt x="40607" y="363819"/>
                  </a:lnTo>
                  <a:lnTo>
                    <a:pt x="37179" y="362778"/>
                  </a:lnTo>
                  <a:lnTo>
                    <a:pt x="33853" y="361401"/>
                  </a:lnTo>
                  <a:lnTo>
                    <a:pt x="30526" y="360023"/>
                  </a:lnTo>
                  <a:lnTo>
                    <a:pt x="27367" y="358334"/>
                  </a:lnTo>
                  <a:lnTo>
                    <a:pt x="24374" y="356334"/>
                  </a:lnTo>
                  <a:lnTo>
                    <a:pt x="21379" y="354333"/>
                  </a:lnTo>
                  <a:lnTo>
                    <a:pt x="9244" y="341204"/>
                  </a:lnTo>
                  <a:lnTo>
                    <a:pt x="7242" y="338210"/>
                  </a:lnTo>
                  <a:lnTo>
                    <a:pt x="5553" y="335049"/>
                  </a:lnTo>
                  <a:lnTo>
                    <a:pt x="4176" y="331723"/>
                  </a:lnTo>
                  <a:lnTo>
                    <a:pt x="2800" y="328397"/>
                  </a:lnTo>
                  <a:lnTo>
                    <a:pt x="0" y="310739"/>
                  </a:lnTo>
                  <a:lnTo>
                    <a:pt x="0" y="54836"/>
                  </a:lnTo>
                  <a:lnTo>
                    <a:pt x="1" y="51235"/>
                  </a:lnTo>
                  <a:lnTo>
                    <a:pt x="352" y="47669"/>
                  </a:lnTo>
                  <a:lnTo>
                    <a:pt x="1055" y="44138"/>
                  </a:lnTo>
                  <a:lnTo>
                    <a:pt x="1758" y="40606"/>
                  </a:lnTo>
                  <a:lnTo>
                    <a:pt x="2800" y="37177"/>
                  </a:lnTo>
                  <a:lnTo>
                    <a:pt x="4176" y="33851"/>
                  </a:lnTo>
                  <a:lnTo>
                    <a:pt x="5553" y="30524"/>
                  </a:lnTo>
                  <a:lnTo>
                    <a:pt x="7242" y="27364"/>
                  </a:lnTo>
                  <a:lnTo>
                    <a:pt x="9244" y="24370"/>
                  </a:lnTo>
                  <a:lnTo>
                    <a:pt x="11245" y="21376"/>
                  </a:lnTo>
                  <a:lnTo>
                    <a:pt x="24374" y="9241"/>
                  </a:lnTo>
                  <a:lnTo>
                    <a:pt x="27367" y="7240"/>
                  </a:lnTo>
                  <a:lnTo>
                    <a:pt x="44139" y="1053"/>
                  </a:lnTo>
                  <a:lnTo>
                    <a:pt x="47671" y="351"/>
                  </a:lnTo>
                  <a:lnTo>
                    <a:pt x="51237" y="0"/>
                  </a:lnTo>
                  <a:lnTo>
                    <a:pt x="54836" y="0"/>
                  </a:lnTo>
                  <a:close/>
                </a:path>
              </a:pathLst>
            </a:custGeom>
            <a:ln w="9139">
              <a:solidFill>
                <a:srgbClr val="666666"/>
              </a:solidFill>
            </a:ln>
          </p:spPr>
          <p:txBody>
            <a:bodyPr wrap="square" lIns="0" tIns="0" rIns="0" bIns="0" rtlCol="0"/>
            <a:lstStyle/>
            <a:p>
              <a:endParaRPr/>
            </a:p>
          </p:txBody>
        </p:sp>
      </p:grpSp>
      <p:sp>
        <p:nvSpPr>
          <p:cNvPr id="77" name="object 77"/>
          <p:cNvSpPr txBox="1"/>
          <p:nvPr/>
        </p:nvSpPr>
        <p:spPr>
          <a:xfrm>
            <a:off x="2123016" y="3118803"/>
            <a:ext cx="962385" cy="206459"/>
          </a:xfrm>
          <a:prstGeom prst="rect">
            <a:avLst/>
          </a:prstGeom>
        </p:spPr>
        <p:txBody>
          <a:bodyPr vert="horz" wrap="square" lIns="0" tIns="7294" rIns="0" bIns="0" rtlCol="0">
            <a:spAutoFit/>
          </a:bodyPr>
          <a:lstStyle/>
          <a:p>
            <a:pPr marL="7677" marR="3071" algn="ctr">
              <a:lnSpc>
                <a:spcPct val="102800"/>
              </a:lnSpc>
              <a:spcBef>
                <a:spcPts val="57"/>
              </a:spcBef>
            </a:pPr>
            <a:r>
              <a:rPr sz="423" b="1" dirty="0">
                <a:solidFill>
                  <a:srgbClr val="333333"/>
                </a:solidFill>
                <a:latin typeface="Tahoma"/>
                <a:cs typeface="Tahoma"/>
              </a:rPr>
              <a:t>ACCORDI</a:t>
            </a:r>
            <a:r>
              <a:rPr sz="423" b="1" spc="39" dirty="0">
                <a:solidFill>
                  <a:srgbClr val="333333"/>
                </a:solidFill>
                <a:latin typeface="Tahoma"/>
                <a:cs typeface="Tahoma"/>
              </a:rPr>
              <a:t> </a:t>
            </a:r>
            <a:r>
              <a:rPr sz="423" b="1" dirty="0">
                <a:solidFill>
                  <a:srgbClr val="333333"/>
                </a:solidFill>
                <a:latin typeface="Tahoma"/>
                <a:cs typeface="Tahoma"/>
              </a:rPr>
              <a:t>DI</a:t>
            </a:r>
            <a:r>
              <a:rPr sz="423" b="1" spc="42" dirty="0">
                <a:solidFill>
                  <a:srgbClr val="333333"/>
                </a:solidFill>
                <a:latin typeface="Tahoma"/>
                <a:cs typeface="Tahoma"/>
              </a:rPr>
              <a:t> </a:t>
            </a:r>
            <a:r>
              <a:rPr sz="423" b="1" spc="-6" dirty="0">
                <a:solidFill>
                  <a:srgbClr val="333333"/>
                </a:solidFill>
                <a:latin typeface="Tahoma"/>
                <a:cs typeface="Tahoma"/>
              </a:rPr>
              <a:t>RSITRUTTURAZIONE</a:t>
            </a:r>
            <a:r>
              <a:rPr sz="423" b="1" spc="302" dirty="0">
                <a:solidFill>
                  <a:srgbClr val="333333"/>
                </a:solidFill>
                <a:latin typeface="Tahoma"/>
                <a:cs typeface="Tahoma"/>
              </a:rPr>
              <a:t> </a:t>
            </a:r>
            <a:r>
              <a:rPr sz="423" b="1" dirty="0">
                <a:solidFill>
                  <a:srgbClr val="333333"/>
                </a:solidFill>
                <a:latin typeface="Tahoma"/>
                <a:cs typeface="Tahoma"/>
              </a:rPr>
              <a:t>AD</a:t>
            </a:r>
            <a:r>
              <a:rPr sz="423" b="1" spc="45" dirty="0">
                <a:solidFill>
                  <a:srgbClr val="333333"/>
                </a:solidFill>
                <a:latin typeface="Tahoma"/>
                <a:cs typeface="Tahoma"/>
              </a:rPr>
              <a:t> </a:t>
            </a:r>
            <a:r>
              <a:rPr sz="423" b="1" dirty="0">
                <a:solidFill>
                  <a:srgbClr val="333333"/>
                </a:solidFill>
                <a:latin typeface="Tahoma"/>
                <a:cs typeface="Tahoma"/>
              </a:rPr>
              <a:t>EFFICACIA</a:t>
            </a:r>
            <a:r>
              <a:rPr sz="423" b="1" spc="45" dirty="0">
                <a:solidFill>
                  <a:srgbClr val="333333"/>
                </a:solidFill>
                <a:latin typeface="Tahoma"/>
                <a:cs typeface="Tahoma"/>
              </a:rPr>
              <a:t> </a:t>
            </a:r>
            <a:r>
              <a:rPr sz="423" b="1" spc="-6" dirty="0">
                <a:solidFill>
                  <a:srgbClr val="333333"/>
                </a:solidFill>
                <a:latin typeface="Tahoma"/>
                <a:cs typeface="Tahoma"/>
              </a:rPr>
              <a:t>ESTESA</a:t>
            </a:r>
            <a:endParaRPr sz="423">
              <a:latin typeface="Tahoma"/>
              <a:cs typeface="Tahoma"/>
            </a:endParaRPr>
          </a:p>
          <a:p>
            <a:pPr algn="ctr">
              <a:lnSpc>
                <a:spcPct val="100000"/>
              </a:lnSpc>
              <a:spcBef>
                <a:spcPts val="15"/>
              </a:spcBef>
            </a:pPr>
            <a:r>
              <a:rPr sz="423" b="1" dirty="0">
                <a:solidFill>
                  <a:srgbClr val="333333"/>
                </a:solidFill>
                <a:latin typeface="Tahoma"/>
                <a:cs typeface="Tahoma"/>
              </a:rPr>
              <a:t>Art.</a:t>
            </a:r>
            <a:r>
              <a:rPr sz="423" b="1" spc="15" dirty="0">
                <a:solidFill>
                  <a:srgbClr val="333333"/>
                </a:solidFill>
                <a:latin typeface="Tahoma"/>
                <a:cs typeface="Tahoma"/>
              </a:rPr>
              <a:t> </a:t>
            </a:r>
            <a:r>
              <a:rPr sz="423" b="1" dirty="0">
                <a:solidFill>
                  <a:srgbClr val="333333"/>
                </a:solidFill>
                <a:latin typeface="Tahoma"/>
                <a:cs typeface="Tahoma"/>
              </a:rPr>
              <a:t>61</a:t>
            </a:r>
            <a:r>
              <a:rPr sz="423" b="1" spc="18"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78" name="object 78"/>
          <p:cNvGrpSpPr/>
          <p:nvPr/>
        </p:nvGrpSpPr>
        <p:grpSpPr>
          <a:xfrm>
            <a:off x="1996375" y="3446935"/>
            <a:ext cx="1228413" cy="226873"/>
            <a:chOff x="3302337" y="5392243"/>
            <a:chExt cx="2032000" cy="375285"/>
          </a:xfrm>
        </p:grpSpPr>
        <p:sp>
          <p:nvSpPr>
            <p:cNvPr id="79" name="object 79"/>
            <p:cNvSpPr/>
            <p:nvPr/>
          </p:nvSpPr>
          <p:spPr>
            <a:xfrm>
              <a:off x="3306908" y="5396813"/>
              <a:ext cx="2023110" cy="365760"/>
            </a:xfrm>
            <a:custGeom>
              <a:avLst/>
              <a:gdLst/>
              <a:ahLst/>
              <a:cxnLst/>
              <a:rect l="l" t="t" r="r" b="b"/>
              <a:pathLst>
                <a:path w="2023110" h="365760">
                  <a:moveTo>
                    <a:pt x="1971587" y="365575"/>
                  </a:moveTo>
                  <a:lnTo>
                    <a:pt x="51235" y="365575"/>
                  </a:lnTo>
                  <a:lnTo>
                    <a:pt x="47669" y="365224"/>
                  </a:lnTo>
                  <a:lnTo>
                    <a:pt x="13515" y="346967"/>
                  </a:lnTo>
                  <a:lnTo>
                    <a:pt x="0" y="314340"/>
                  </a:lnTo>
                  <a:lnTo>
                    <a:pt x="0" y="51235"/>
                  </a:lnTo>
                  <a:lnTo>
                    <a:pt x="18606" y="13514"/>
                  </a:lnTo>
                  <a:lnTo>
                    <a:pt x="51235" y="0"/>
                  </a:lnTo>
                  <a:lnTo>
                    <a:pt x="54834" y="0"/>
                  </a:lnTo>
                  <a:lnTo>
                    <a:pt x="1971587" y="0"/>
                  </a:lnTo>
                  <a:lnTo>
                    <a:pt x="2009310" y="18606"/>
                  </a:lnTo>
                  <a:lnTo>
                    <a:pt x="2022823" y="51235"/>
                  </a:lnTo>
                  <a:lnTo>
                    <a:pt x="2022823" y="314340"/>
                  </a:lnTo>
                  <a:lnTo>
                    <a:pt x="2004216" y="352060"/>
                  </a:lnTo>
                  <a:lnTo>
                    <a:pt x="1975154" y="365224"/>
                  </a:lnTo>
                  <a:lnTo>
                    <a:pt x="1971587" y="365575"/>
                  </a:lnTo>
                  <a:close/>
                </a:path>
              </a:pathLst>
            </a:custGeom>
            <a:solidFill>
              <a:srgbClr val="F5F5F5"/>
            </a:solidFill>
          </p:spPr>
          <p:txBody>
            <a:bodyPr wrap="square" lIns="0" tIns="0" rIns="0" bIns="0" rtlCol="0"/>
            <a:lstStyle/>
            <a:p>
              <a:endParaRPr/>
            </a:p>
          </p:txBody>
        </p:sp>
        <p:sp>
          <p:nvSpPr>
            <p:cNvPr id="80" name="object 80"/>
            <p:cNvSpPr/>
            <p:nvPr/>
          </p:nvSpPr>
          <p:spPr>
            <a:xfrm>
              <a:off x="3306906" y="5396813"/>
              <a:ext cx="2023110" cy="365760"/>
            </a:xfrm>
            <a:custGeom>
              <a:avLst/>
              <a:gdLst/>
              <a:ahLst/>
              <a:cxnLst/>
              <a:rect l="l" t="t" r="r" b="b"/>
              <a:pathLst>
                <a:path w="2023110" h="365760">
                  <a:moveTo>
                    <a:pt x="54836" y="0"/>
                  </a:moveTo>
                  <a:lnTo>
                    <a:pt x="1967986" y="0"/>
                  </a:lnTo>
                  <a:lnTo>
                    <a:pt x="1971589" y="0"/>
                  </a:lnTo>
                  <a:lnTo>
                    <a:pt x="1975155" y="350"/>
                  </a:lnTo>
                  <a:lnTo>
                    <a:pt x="1978688" y="1053"/>
                  </a:lnTo>
                  <a:lnTo>
                    <a:pt x="1982217" y="1755"/>
                  </a:lnTo>
                  <a:lnTo>
                    <a:pt x="1985647" y="2795"/>
                  </a:lnTo>
                  <a:lnTo>
                    <a:pt x="1988973" y="4173"/>
                  </a:lnTo>
                  <a:lnTo>
                    <a:pt x="1992301" y="5550"/>
                  </a:lnTo>
                  <a:lnTo>
                    <a:pt x="2006764" y="16060"/>
                  </a:lnTo>
                  <a:lnTo>
                    <a:pt x="2009312" y="18606"/>
                  </a:lnTo>
                  <a:lnTo>
                    <a:pt x="2018653" y="33850"/>
                  </a:lnTo>
                  <a:lnTo>
                    <a:pt x="2020031" y="37177"/>
                  </a:lnTo>
                  <a:lnTo>
                    <a:pt x="2021071" y="40606"/>
                  </a:lnTo>
                  <a:lnTo>
                    <a:pt x="2021772" y="44137"/>
                  </a:lnTo>
                  <a:lnTo>
                    <a:pt x="2022475" y="47669"/>
                  </a:lnTo>
                  <a:lnTo>
                    <a:pt x="2022825" y="51235"/>
                  </a:lnTo>
                  <a:lnTo>
                    <a:pt x="2022823" y="54836"/>
                  </a:lnTo>
                  <a:lnTo>
                    <a:pt x="2022823" y="310739"/>
                  </a:lnTo>
                  <a:lnTo>
                    <a:pt x="2022825" y="314340"/>
                  </a:lnTo>
                  <a:lnTo>
                    <a:pt x="2022475" y="317905"/>
                  </a:lnTo>
                  <a:lnTo>
                    <a:pt x="2021772" y="321437"/>
                  </a:lnTo>
                  <a:lnTo>
                    <a:pt x="2021071" y="324968"/>
                  </a:lnTo>
                  <a:lnTo>
                    <a:pt x="2020031" y="328397"/>
                  </a:lnTo>
                  <a:lnTo>
                    <a:pt x="2018653" y="331723"/>
                  </a:lnTo>
                  <a:lnTo>
                    <a:pt x="2017275" y="335049"/>
                  </a:lnTo>
                  <a:lnTo>
                    <a:pt x="2015589" y="338210"/>
                  </a:lnTo>
                  <a:lnTo>
                    <a:pt x="2013587" y="341203"/>
                  </a:lnTo>
                  <a:lnTo>
                    <a:pt x="2011586" y="344197"/>
                  </a:lnTo>
                  <a:lnTo>
                    <a:pt x="2009312" y="346967"/>
                  </a:lnTo>
                  <a:lnTo>
                    <a:pt x="2006764" y="349514"/>
                  </a:lnTo>
                  <a:lnTo>
                    <a:pt x="2004218" y="352060"/>
                  </a:lnTo>
                  <a:lnTo>
                    <a:pt x="1988973" y="361401"/>
                  </a:lnTo>
                  <a:lnTo>
                    <a:pt x="1985647" y="362779"/>
                  </a:lnTo>
                  <a:lnTo>
                    <a:pt x="1982217" y="363819"/>
                  </a:lnTo>
                  <a:lnTo>
                    <a:pt x="1978688" y="364522"/>
                  </a:lnTo>
                  <a:lnTo>
                    <a:pt x="1975155" y="365224"/>
                  </a:lnTo>
                  <a:lnTo>
                    <a:pt x="1971589" y="365575"/>
                  </a:lnTo>
                  <a:lnTo>
                    <a:pt x="1967986" y="365575"/>
                  </a:lnTo>
                  <a:lnTo>
                    <a:pt x="54836" y="365575"/>
                  </a:lnTo>
                  <a:lnTo>
                    <a:pt x="51237" y="365575"/>
                  </a:lnTo>
                  <a:lnTo>
                    <a:pt x="47671" y="365224"/>
                  </a:lnTo>
                  <a:lnTo>
                    <a:pt x="44139" y="364522"/>
                  </a:lnTo>
                  <a:lnTo>
                    <a:pt x="40607" y="363819"/>
                  </a:lnTo>
                  <a:lnTo>
                    <a:pt x="37179" y="362779"/>
                  </a:lnTo>
                  <a:lnTo>
                    <a:pt x="33853" y="361401"/>
                  </a:lnTo>
                  <a:lnTo>
                    <a:pt x="30526" y="360023"/>
                  </a:lnTo>
                  <a:lnTo>
                    <a:pt x="27367" y="358334"/>
                  </a:lnTo>
                  <a:lnTo>
                    <a:pt x="24374" y="356333"/>
                  </a:lnTo>
                  <a:lnTo>
                    <a:pt x="21379" y="354333"/>
                  </a:lnTo>
                  <a:lnTo>
                    <a:pt x="9244" y="341204"/>
                  </a:lnTo>
                  <a:lnTo>
                    <a:pt x="7242" y="338210"/>
                  </a:lnTo>
                  <a:lnTo>
                    <a:pt x="5553" y="335049"/>
                  </a:lnTo>
                  <a:lnTo>
                    <a:pt x="4176" y="331723"/>
                  </a:lnTo>
                  <a:lnTo>
                    <a:pt x="2800" y="328397"/>
                  </a:lnTo>
                  <a:lnTo>
                    <a:pt x="0" y="310739"/>
                  </a:lnTo>
                  <a:lnTo>
                    <a:pt x="0" y="54836"/>
                  </a:lnTo>
                  <a:lnTo>
                    <a:pt x="1" y="51235"/>
                  </a:lnTo>
                  <a:lnTo>
                    <a:pt x="352" y="47669"/>
                  </a:lnTo>
                  <a:lnTo>
                    <a:pt x="1055" y="44137"/>
                  </a:lnTo>
                  <a:lnTo>
                    <a:pt x="1758" y="40606"/>
                  </a:lnTo>
                  <a:lnTo>
                    <a:pt x="9244" y="24370"/>
                  </a:lnTo>
                  <a:lnTo>
                    <a:pt x="11245" y="21376"/>
                  </a:lnTo>
                  <a:lnTo>
                    <a:pt x="24374" y="9240"/>
                  </a:lnTo>
                  <a:lnTo>
                    <a:pt x="27367" y="7240"/>
                  </a:lnTo>
                  <a:lnTo>
                    <a:pt x="44139" y="1053"/>
                  </a:lnTo>
                  <a:lnTo>
                    <a:pt x="47671" y="350"/>
                  </a:lnTo>
                  <a:lnTo>
                    <a:pt x="51237" y="0"/>
                  </a:lnTo>
                  <a:lnTo>
                    <a:pt x="54836" y="0"/>
                  </a:lnTo>
                  <a:close/>
                </a:path>
              </a:pathLst>
            </a:custGeom>
            <a:ln w="9139">
              <a:solidFill>
                <a:srgbClr val="666666"/>
              </a:solidFill>
            </a:ln>
          </p:spPr>
          <p:txBody>
            <a:bodyPr wrap="square" lIns="0" tIns="0" rIns="0" bIns="0" rtlCol="0"/>
            <a:lstStyle/>
            <a:p>
              <a:endParaRPr/>
            </a:p>
          </p:txBody>
        </p:sp>
      </p:grpSp>
      <p:sp>
        <p:nvSpPr>
          <p:cNvPr id="81" name="object 81"/>
          <p:cNvSpPr txBox="1"/>
          <p:nvPr/>
        </p:nvSpPr>
        <p:spPr>
          <a:xfrm>
            <a:off x="2166180" y="3483458"/>
            <a:ext cx="883306" cy="135798"/>
          </a:xfrm>
          <a:prstGeom prst="rect">
            <a:avLst/>
          </a:prstGeom>
        </p:spPr>
        <p:txBody>
          <a:bodyPr vert="horz" wrap="square" lIns="0" tIns="7294" rIns="0" bIns="0" rtlCol="0">
            <a:spAutoFit/>
          </a:bodyPr>
          <a:lstStyle/>
          <a:p>
            <a:pPr marL="275610" marR="3071" indent="-268316">
              <a:lnSpc>
                <a:spcPct val="102800"/>
              </a:lnSpc>
              <a:spcBef>
                <a:spcPts val="57"/>
              </a:spcBef>
            </a:pPr>
            <a:r>
              <a:rPr sz="423" b="1" dirty="0">
                <a:solidFill>
                  <a:srgbClr val="333333"/>
                </a:solidFill>
                <a:latin typeface="Tahoma"/>
                <a:cs typeface="Tahoma"/>
              </a:rPr>
              <a:t>CONVENZIONE</a:t>
            </a:r>
            <a:r>
              <a:rPr sz="423" b="1" spc="57" dirty="0">
                <a:solidFill>
                  <a:srgbClr val="333333"/>
                </a:solidFill>
                <a:latin typeface="Tahoma"/>
                <a:cs typeface="Tahoma"/>
              </a:rPr>
              <a:t> </a:t>
            </a:r>
            <a:r>
              <a:rPr sz="423" b="1" dirty="0">
                <a:solidFill>
                  <a:srgbClr val="333333"/>
                </a:solidFill>
                <a:latin typeface="Tahoma"/>
                <a:cs typeface="Tahoma"/>
              </a:rPr>
              <a:t>DI</a:t>
            </a:r>
            <a:r>
              <a:rPr sz="423" b="1" spc="57" dirty="0">
                <a:solidFill>
                  <a:srgbClr val="333333"/>
                </a:solidFill>
                <a:latin typeface="Tahoma"/>
                <a:cs typeface="Tahoma"/>
              </a:rPr>
              <a:t> </a:t>
            </a:r>
            <a:r>
              <a:rPr sz="423" b="1" spc="-6" dirty="0">
                <a:solidFill>
                  <a:srgbClr val="333333"/>
                </a:solidFill>
                <a:latin typeface="Tahoma"/>
                <a:cs typeface="Tahoma"/>
              </a:rPr>
              <a:t>MORATORIA</a:t>
            </a:r>
            <a:r>
              <a:rPr sz="423" b="1" spc="302" dirty="0">
                <a:solidFill>
                  <a:srgbClr val="333333"/>
                </a:solidFill>
                <a:latin typeface="Tahoma"/>
                <a:cs typeface="Tahoma"/>
              </a:rPr>
              <a:t> </a:t>
            </a:r>
            <a:r>
              <a:rPr sz="423" b="1" dirty="0">
                <a:solidFill>
                  <a:srgbClr val="333333"/>
                </a:solidFill>
                <a:latin typeface="Tahoma"/>
                <a:cs typeface="Tahoma"/>
              </a:rPr>
              <a:t>Art.</a:t>
            </a:r>
            <a:r>
              <a:rPr sz="423" b="1" spc="15" dirty="0">
                <a:solidFill>
                  <a:srgbClr val="333333"/>
                </a:solidFill>
                <a:latin typeface="Tahoma"/>
                <a:cs typeface="Tahoma"/>
              </a:rPr>
              <a:t> </a:t>
            </a:r>
            <a:r>
              <a:rPr sz="423" b="1" dirty="0">
                <a:solidFill>
                  <a:srgbClr val="333333"/>
                </a:solidFill>
                <a:latin typeface="Tahoma"/>
                <a:cs typeface="Tahoma"/>
              </a:rPr>
              <a:t>62</a:t>
            </a:r>
            <a:r>
              <a:rPr sz="423" b="1" spc="18"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82" name="object 82"/>
          <p:cNvGrpSpPr/>
          <p:nvPr/>
        </p:nvGrpSpPr>
        <p:grpSpPr>
          <a:xfrm>
            <a:off x="4304032" y="2397171"/>
            <a:ext cx="889832" cy="226873"/>
            <a:chOff x="7119587" y="3655758"/>
            <a:chExt cx="1471930" cy="375285"/>
          </a:xfrm>
        </p:grpSpPr>
        <p:sp>
          <p:nvSpPr>
            <p:cNvPr id="83" name="object 83"/>
            <p:cNvSpPr/>
            <p:nvPr/>
          </p:nvSpPr>
          <p:spPr>
            <a:xfrm>
              <a:off x="7124159" y="3660327"/>
              <a:ext cx="1462405" cy="365760"/>
            </a:xfrm>
            <a:custGeom>
              <a:avLst/>
              <a:gdLst/>
              <a:ahLst/>
              <a:cxnLst/>
              <a:rect l="l" t="t" r="r" b="b"/>
              <a:pathLst>
                <a:path w="1462404" h="365760">
                  <a:moveTo>
                    <a:pt x="1411064" y="365575"/>
                  </a:moveTo>
                  <a:lnTo>
                    <a:pt x="51235" y="365575"/>
                  </a:lnTo>
                  <a:lnTo>
                    <a:pt x="47670" y="365224"/>
                  </a:lnTo>
                  <a:lnTo>
                    <a:pt x="13513" y="346967"/>
                  </a:lnTo>
                  <a:lnTo>
                    <a:pt x="0" y="314339"/>
                  </a:lnTo>
                  <a:lnTo>
                    <a:pt x="0" y="51235"/>
                  </a:lnTo>
                  <a:lnTo>
                    <a:pt x="18605" y="13514"/>
                  </a:lnTo>
                  <a:lnTo>
                    <a:pt x="51235" y="0"/>
                  </a:lnTo>
                  <a:lnTo>
                    <a:pt x="54834" y="0"/>
                  </a:lnTo>
                  <a:lnTo>
                    <a:pt x="1411064" y="0"/>
                  </a:lnTo>
                  <a:lnTo>
                    <a:pt x="1448786" y="18606"/>
                  </a:lnTo>
                  <a:lnTo>
                    <a:pt x="1462301" y="51235"/>
                  </a:lnTo>
                  <a:lnTo>
                    <a:pt x="1462301" y="314339"/>
                  </a:lnTo>
                  <a:lnTo>
                    <a:pt x="1443694" y="352060"/>
                  </a:lnTo>
                  <a:lnTo>
                    <a:pt x="1414632" y="365224"/>
                  </a:lnTo>
                  <a:lnTo>
                    <a:pt x="1411064" y="365575"/>
                  </a:lnTo>
                  <a:close/>
                </a:path>
              </a:pathLst>
            </a:custGeom>
            <a:solidFill>
              <a:srgbClr val="F5F5F5"/>
            </a:solidFill>
          </p:spPr>
          <p:txBody>
            <a:bodyPr wrap="square" lIns="0" tIns="0" rIns="0" bIns="0" rtlCol="0"/>
            <a:lstStyle/>
            <a:p>
              <a:endParaRPr/>
            </a:p>
          </p:txBody>
        </p:sp>
        <p:sp>
          <p:nvSpPr>
            <p:cNvPr id="84" name="object 84"/>
            <p:cNvSpPr/>
            <p:nvPr/>
          </p:nvSpPr>
          <p:spPr>
            <a:xfrm>
              <a:off x="7124157" y="3660327"/>
              <a:ext cx="1462405" cy="365760"/>
            </a:xfrm>
            <a:custGeom>
              <a:avLst/>
              <a:gdLst/>
              <a:ahLst/>
              <a:cxnLst/>
              <a:rect l="l" t="t" r="r" b="b"/>
              <a:pathLst>
                <a:path w="1462404" h="365760">
                  <a:moveTo>
                    <a:pt x="54836" y="0"/>
                  </a:moveTo>
                  <a:lnTo>
                    <a:pt x="1407466" y="0"/>
                  </a:lnTo>
                  <a:lnTo>
                    <a:pt x="1411066" y="0"/>
                  </a:lnTo>
                  <a:lnTo>
                    <a:pt x="1414634" y="351"/>
                  </a:lnTo>
                  <a:lnTo>
                    <a:pt x="1418166" y="1053"/>
                  </a:lnTo>
                  <a:lnTo>
                    <a:pt x="1421697" y="1756"/>
                  </a:lnTo>
                  <a:lnTo>
                    <a:pt x="1425125" y="2796"/>
                  </a:lnTo>
                  <a:lnTo>
                    <a:pt x="1428451" y="4173"/>
                  </a:lnTo>
                  <a:lnTo>
                    <a:pt x="1431779" y="5551"/>
                  </a:lnTo>
                  <a:lnTo>
                    <a:pt x="1434939" y="7240"/>
                  </a:lnTo>
                  <a:lnTo>
                    <a:pt x="1437933" y="9241"/>
                  </a:lnTo>
                  <a:lnTo>
                    <a:pt x="1440927" y="11241"/>
                  </a:lnTo>
                  <a:lnTo>
                    <a:pt x="1453061" y="24370"/>
                  </a:lnTo>
                  <a:lnTo>
                    <a:pt x="1455063" y="27364"/>
                  </a:lnTo>
                  <a:lnTo>
                    <a:pt x="1456752" y="30524"/>
                  </a:lnTo>
                  <a:lnTo>
                    <a:pt x="1458128" y="33850"/>
                  </a:lnTo>
                  <a:lnTo>
                    <a:pt x="1459507" y="37177"/>
                  </a:lnTo>
                  <a:lnTo>
                    <a:pt x="1460547" y="40606"/>
                  </a:lnTo>
                  <a:lnTo>
                    <a:pt x="1461250" y="44137"/>
                  </a:lnTo>
                  <a:lnTo>
                    <a:pt x="1461953" y="47669"/>
                  </a:lnTo>
                  <a:lnTo>
                    <a:pt x="1462303" y="51235"/>
                  </a:lnTo>
                  <a:lnTo>
                    <a:pt x="1462303" y="54836"/>
                  </a:lnTo>
                  <a:lnTo>
                    <a:pt x="1462303" y="310739"/>
                  </a:lnTo>
                  <a:lnTo>
                    <a:pt x="1462303" y="314339"/>
                  </a:lnTo>
                  <a:lnTo>
                    <a:pt x="1461953" y="317905"/>
                  </a:lnTo>
                  <a:lnTo>
                    <a:pt x="1461250" y="321436"/>
                  </a:lnTo>
                  <a:lnTo>
                    <a:pt x="1460547" y="324968"/>
                  </a:lnTo>
                  <a:lnTo>
                    <a:pt x="1459507" y="328397"/>
                  </a:lnTo>
                  <a:lnTo>
                    <a:pt x="1458128" y="331723"/>
                  </a:lnTo>
                  <a:lnTo>
                    <a:pt x="1456752" y="335050"/>
                  </a:lnTo>
                  <a:lnTo>
                    <a:pt x="1428451" y="361401"/>
                  </a:lnTo>
                  <a:lnTo>
                    <a:pt x="1425125" y="362779"/>
                  </a:lnTo>
                  <a:lnTo>
                    <a:pt x="1407466" y="365575"/>
                  </a:lnTo>
                  <a:lnTo>
                    <a:pt x="54836" y="365575"/>
                  </a:lnTo>
                  <a:lnTo>
                    <a:pt x="51237" y="365575"/>
                  </a:lnTo>
                  <a:lnTo>
                    <a:pt x="47672" y="365224"/>
                  </a:lnTo>
                  <a:lnTo>
                    <a:pt x="44141" y="364521"/>
                  </a:lnTo>
                  <a:lnTo>
                    <a:pt x="40609" y="363819"/>
                  </a:lnTo>
                  <a:lnTo>
                    <a:pt x="9244" y="341204"/>
                  </a:lnTo>
                  <a:lnTo>
                    <a:pt x="7242" y="338210"/>
                  </a:lnTo>
                  <a:lnTo>
                    <a:pt x="1055" y="321436"/>
                  </a:lnTo>
                  <a:lnTo>
                    <a:pt x="352" y="317905"/>
                  </a:lnTo>
                  <a:lnTo>
                    <a:pt x="1" y="314339"/>
                  </a:lnTo>
                  <a:lnTo>
                    <a:pt x="0" y="310739"/>
                  </a:lnTo>
                  <a:lnTo>
                    <a:pt x="0" y="54836"/>
                  </a:lnTo>
                  <a:lnTo>
                    <a:pt x="1" y="51235"/>
                  </a:lnTo>
                  <a:lnTo>
                    <a:pt x="352" y="47669"/>
                  </a:lnTo>
                  <a:lnTo>
                    <a:pt x="1055" y="44137"/>
                  </a:lnTo>
                  <a:lnTo>
                    <a:pt x="1758" y="40606"/>
                  </a:lnTo>
                  <a:lnTo>
                    <a:pt x="9244" y="24370"/>
                  </a:lnTo>
                  <a:lnTo>
                    <a:pt x="11243" y="21376"/>
                  </a:lnTo>
                  <a:lnTo>
                    <a:pt x="33853" y="4173"/>
                  </a:lnTo>
                  <a:lnTo>
                    <a:pt x="37179" y="2796"/>
                  </a:lnTo>
                  <a:lnTo>
                    <a:pt x="40609" y="1756"/>
                  </a:lnTo>
                  <a:lnTo>
                    <a:pt x="44141" y="1053"/>
                  </a:lnTo>
                  <a:lnTo>
                    <a:pt x="47672" y="351"/>
                  </a:lnTo>
                  <a:lnTo>
                    <a:pt x="51237" y="0"/>
                  </a:lnTo>
                  <a:lnTo>
                    <a:pt x="54836" y="0"/>
                  </a:lnTo>
                  <a:close/>
                </a:path>
              </a:pathLst>
            </a:custGeom>
            <a:ln w="9139">
              <a:solidFill>
                <a:srgbClr val="666666"/>
              </a:solidFill>
            </a:ln>
          </p:spPr>
          <p:txBody>
            <a:bodyPr wrap="square" lIns="0" tIns="0" rIns="0" bIns="0" rtlCol="0"/>
            <a:lstStyle/>
            <a:p>
              <a:endParaRPr/>
            </a:p>
          </p:txBody>
        </p:sp>
      </p:grpSp>
      <p:sp>
        <p:nvSpPr>
          <p:cNvPr id="85" name="object 85"/>
          <p:cNvSpPr txBox="1"/>
          <p:nvPr/>
        </p:nvSpPr>
        <p:spPr>
          <a:xfrm>
            <a:off x="4349189" y="2433694"/>
            <a:ext cx="793862" cy="74385"/>
          </a:xfrm>
          <a:prstGeom prst="rect">
            <a:avLst/>
          </a:prstGeom>
        </p:spPr>
        <p:txBody>
          <a:bodyPr vert="horz" wrap="square" lIns="0" tIns="9213" rIns="0" bIns="0" rtlCol="0">
            <a:spAutoFit/>
          </a:bodyPr>
          <a:lstStyle/>
          <a:p>
            <a:pPr marL="7677">
              <a:lnSpc>
                <a:spcPct val="100000"/>
              </a:lnSpc>
              <a:spcBef>
                <a:spcPts val="73"/>
              </a:spcBef>
            </a:pPr>
            <a:r>
              <a:rPr sz="423" b="1" dirty="0">
                <a:solidFill>
                  <a:srgbClr val="333333"/>
                </a:solidFill>
                <a:latin typeface="Tahoma"/>
                <a:cs typeface="Tahoma"/>
              </a:rPr>
              <a:t>CONCORDATO</a:t>
            </a:r>
            <a:r>
              <a:rPr sz="423" b="1" spc="94" dirty="0">
                <a:solidFill>
                  <a:srgbClr val="333333"/>
                </a:solidFill>
                <a:latin typeface="Tahoma"/>
                <a:cs typeface="Tahoma"/>
              </a:rPr>
              <a:t> </a:t>
            </a:r>
            <a:r>
              <a:rPr sz="423" b="1" spc="-6" dirty="0">
                <a:solidFill>
                  <a:srgbClr val="333333"/>
                </a:solidFill>
                <a:latin typeface="Tahoma"/>
                <a:cs typeface="Tahoma"/>
              </a:rPr>
              <a:t>PREVENTIVO</a:t>
            </a:r>
            <a:endParaRPr sz="423">
              <a:latin typeface="Tahoma"/>
              <a:cs typeface="Tahoma"/>
            </a:endParaRPr>
          </a:p>
        </p:txBody>
      </p:sp>
      <p:sp>
        <p:nvSpPr>
          <p:cNvPr id="86" name="object 86"/>
          <p:cNvSpPr txBox="1"/>
          <p:nvPr/>
        </p:nvSpPr>
        <p:spPr>
          <a:xfrm>
            <a:off x="4521503" y="2499995"/>
            <a:ext cx="449522" cy="74385"/>
          </a:xfrm>
          <a:prstGeom prst="rect">
            <a:avLst/>
          </a:prstGeom>
        </p:spPr>
        <p:txBody>
          <a:bodyPr vert="horz" wrap="square" lIns="0" tIns="9213" rIns="0" bIns="0" rtlCol="0">
            <a:spAutoFit/>
          </a:bodyPr>
          <a:lstStyle/>
          <a:p>
            <a:pPr marL="7677">
              <a:lnSpc>
                <a:spcPct val="100000"/>
              </a:lnSpc>
              <a:spcBef>
                <a:spcPts val="73"/>
              </a:spcBef>
            </a:pPr>
            <a:r>
              <a:rPr sz="423" b="1" spc="-6" dirty="0">
                <a:solidFill>
                  <a:srgbClr val="333333"/>
                </a:solidFill>
                <a:latin typeface="Tahoma"/>
                <a:cs typeface="Tahoma"/>
              </a:rPr>
              <a:t>LIQUIDATORIO</a:t>
            </a:r>
            <a:endParaRPr sz="423">
              <a:latin typeface="Tahoma"/>
              <a:cs typeface="Tahoma"/>
            </a:endParaRPr>
          </a:p>
        </p:txBody>
      </p:sp>
      <p:sp>
        <p:nvSpPr>
          <p:cNvPr id="87" name="object 87"/>
          <p:cNvSpPr txBox="1"/>
          <p:nvPr/>
        </p:nvSpPr>
        <p:spPr>
          <a:xfrm>
            <a:off x="4585812" y="3004929"/>
            <a:ext cx="878699" cy="172622"/>
          </a:xfrm>
          <a:prstGeom prst="rect">
            <a:avLst/>
          </a:prstGeom>
          <a:solidFill>
            <a:srgbClr val="F5F5F5"/>
          </a:solidFill>
          <a:ln w="18278">
            <a:solidFill>
              <a:srgbClr val="CC0000"/>
            </a:solidFill>
          </a:ln>
        </p:spPr>
        <p:txBody>
          <a:bodyPr vert="horz" wrap="square" lIns="0" tIns="43762" rIns="0" bIns="0" rtlCol="0">
            <a:spAutoFit/>
          </a:bodyPr>
          <a:lstStyle/>
          <a:p>
            <a:pPr marL="241830" marR="41457" indent="-196151">
              <a:lnSpc>
                <a:spcPct val="102800"/>
              </a:lnSpc>
              <a:spcBef>
                <a:spcPts val="345"/>
              </a:spcBef>
            </a:pPr>
            <a:r>
              <a:rPr sz="423" b="1" dirty="0">
                <a:solidFill>
                  <a:srgbClr val="333333"/>
                </a:solidFill>
                <a:latin typeface="Tahoma"/>
                <a:cs typeface="Tahoma"/>
              </a:rPr>
              <a:t>LIQUIDAZIONE</a:t>
            </a:r>
            <a:r>
              <a:rPr sz="423" b="1" spc="100" dirty="0">
                <a:solidFill>
                  <a:srgbClr val="333333"/>
                </a:solidFill>
                <a:latin typeface="Tahoma"/>
                <a:cs typeface="Tahoma"/>
              </a:rPr>
              <a:t> </a:t>
            </a:r>
            <a:r>
              <a:rPr sz="423" b="1" spc="-6" dirty="0">
                <a:solidFill>
                  <a:srgbClr val="333333"/>
                </a:solidFill>
                <a:latin typeface="Tahoma"/>
                <a:cs typeface="Tahoma"/>
              </a:rPr>
              <a:t>GIUDIZIALE</a:t>
            </a:r>
            <a:r>
              <a:rPr sz="423" b="1" spc="302" dirty="0">
                <a:solidFill>
                  <a:srgbClr val="333333"/>
                </a:solidFill>
                <a:latin typeface="Tahoma"/>
                <a:cs typeface="Tahoma"/>
              </a:rPr>
              <a:t> </a:t>
            </a:r>
            <a:r>
              <a:rPr sz="423" b="1" dirty="0">
                <a:solidFill>
                  <a:srgbClr val="333333"/>
                </a:solidFill>
                <a:latin typeface="Tahoma"/>
                <a:cs typeface="Tahoma"/>
              </a:rPr>
              <a:t>ART.</a:t>
            </a:r>
            <a:r>
              <a:rPr sz="423" b="1" spc="15" dirty="0">
                <a:solidFill>
                  <a:srgbClr val="333333"/>
                </a:solidFill>
                <a:latin typeface="Tahoma"/>
                <a:cs typeface="Tahoma"/>
              </a:rPr>
              <a:t> </a:t>
            </a:r>
            <a:r>
              <a:rPr sz="423" b="1" dirty="0">
                <a:solidFill>
                  <a:srgbClr val="333333"/>
                </a:solidFill>
                <a:latin typeface="Tahoma"/>
                <a:cs typeface="Tahoma"/>
              </a:rPr>
              <a:t>121</a:t>
            </a:r>
            <a:r>
              <a:rPr sz="423" b="1" spc="18"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sp>
        <p:nvSpPr>
          <p:cNvPr id="88" name="object 88"/>
          <p:cNvSpPr txBox="1"/>
          <p:nvPr/>
        </p:nvSpPr>
        <p:spPr>
          <a:xfrm>
            <a:off x="6270296" y="1322543"/>
            <a:ext cx="1215745" cy="116336"/>
          </a:xfrm>
          <a:prstGeom prst="rect">
            <a:avLst/>
          </a:prstGeom>
          <a:ln w="9139">
            <a:solidFill>
              <a:srgbClr val="000000"/>
            </a:solidFill>
          </a:ln>
        </p:spPr>
        <p:txBody>
          <a:bodyPr vert="horz" wrap="square" lIns="0" tIns="36852" rIns="0" bIns="0" rtlCol="0">
            <a:spAutoFit/>
          </a:bodyPr>
          <a:lstStyle/>
          <a:p>
            <a:pPr marL="63336">
              <a:lnSpc>
                <a:spcPct val="100000"/>
              </a:lnSpc>
              <a:spcBef>
                <a:spcPts val="290"/>
              </a:spcBef>
            </a:pPr>
            <a:r>
              <a:rPr sz="514" spc="-12" dirty="0">
                <a:solidFill>
                  <a:schemeClr val="tx1"/>
                </a:solidFill>
                <a:latin typeface="Arial MT"/>
                <a:cs typeface="Arial MT"/>
              </a:rPr>
              <a:t>STATO</a:t>
            </a:r>
            <a:r>
              <a:rPr sz="514" spc="-6" dirty="0">
                <a:solidFill>
                  <a:schemeClr val="tx1"/>
                </a:solidFill>
                <a:latin typeface="Arial MT"/>
                <a:cs typeface="Arial MT"/>
              </a:rPr>
              <a:t> </a:t>
            </a:r>
            <a:r>
              <a:rPr sz="514" dirty="0">
                <a:solidFill>
                  <a:schemeClr val="tx1"/>
                </a:solidFill>
                <a:latin typeface="Arial MT"/>
                <a:cs typeface="Arial MT"/>
              </a:rPr>
              <a:t>DI</a:t>
            </a:r>
            <a:r>
              <a:rPr sz="514" spc="-3" dirty="0">
                <a:solidFill>
                  <a:schemeClr val="tx1"/>
                </a:solidFill>
                <a:latin typeface="Arial MT"/>
                <a:cs typeface="Arial MT"/>
              </a:rPr>
              <a:t> </a:t>
            </a:r>
            <a:r>
              <a:rPr sz="514" spc="-6" dirty="0">
                <a:solidFill>
                  <a:schemeClr val="tx1"/>
                </a:solidFill>
                <a:latin typeface="Arial MT"/>
                <a:cs typeface="Arial MT"/>
              </a:rPr>
              <a:t>SOVRAINDEBITAMENTO</a:t>
            </a:r>
            <a:endParaRPr sz="514" dirty="0">
              <a:solidFill>
                <a:schemeClr val="tx1"/>
              </a:solidFill>
              <a:latin typeface="Arial MT"/>
              <a:cs typeface="Arial MT"/>
            </a:endParaRPr>
          </a:p>
        </p:txBody>
      </p:sp>
      <p:grpSp>
        <p:nvGrpSpPr>
          <p:cNvPr id="89" name="object 89"/>
          <p:cNvGrpSpPr/>
          <p:nvPr/>
        </p:nvGrpSpPr>
        <p:grpSpPr>
          <a:xfrm>
            <a:off x="8232245" y="1723714"/>
            <a:ext cx="834553" cy="337430"/>
            <a:chOff x="13617505" y="2541747"/>
            <a:chExt cx="1380490" cy="558165"/>
          </a:xfrm>
        </p:grpSpPr>
        <p:sp>
          <p:nvSpPr>
            <p:cNvPr id="90" name="object 90"/>
            <p:cNvSpPr/>
            <p:nvPr/>
          </p:nvSpPr>
          <p:spPr>
            <a:xfrm>
              <a:off x="13622268" y="2546509"/>
              <a:ext cx="1370965" cy="548640"/>
            </a:xfrm>
            <a:custGeom>
              <a:avLst/>
              <a:gdLst/>
              <a:ahLst/>
              <a:cxnLst/>
              <a:rect l="l" t="t" r="r" b="b"/>
              <a:pathLst>
                <a:path w="1370965" h="548639">
                  <a:moveTo>
                    <a:pt x="1294056" y="548363"/>
                  </a:moveTo>
                  <a:lnTo>
                    <a:pt x="76853" y="548363"/>
                  </a:lnTo>
                  <a:lnTo>
                    <a:pt x="71504" y="547836"/>
                  </a:lnTo>
                  <a:lnTo>
                    <a:pt x="32067" y="531500"/>
                  </a:lnTo>
                  <a:lnTo>
                    <a:pt x="4194" y="492596"/>
                  </a:lnTo>
                  <a:lnTo>
                    <a:pt x="0" y="471510"/>
                  </a:lnTo>
                  <a:lnTo>
                    <a:pt x="0" y="76853"/>
                  </a:lnTo>
                  <a:lnTo>
                    <a:pt x="16863" y="32065"/>
                  </a:lnTo>
                  <a:lnTo>
                    <a:pt x="55768" y="4194"/>
                  </a:lnTo>
                  <a:lnTo>
                    <a:pt x="76853" y="0"/>
                  </a:lnTo>
                  <a:lnTo>
                    <a:pt x="82253" y="0"/>
                  </a:lnTo>
                  <a:lnTo>
                    <a:pt x="1294056" y="0"/>
                  </a:lnTo>
                  <a:lnTo>
                    <a:pt x="1338845" y="16862"/>
                  </a:lnTo>
                  <a:lnTo>
                    <a:pt x="1366715" y="55766"/>
                  </a:lnTo>
                  <a:lnTo>
                    <a:pt x="1370909" y="76853"/>
                  </a:lnTo>
                  <a:lnTo>
                    <a:pt x="1370909" y="471510"/>
                  </a:lnTo>
                  <a:lnTo>
                    <a:pt x="1354047" y="516297"/>
                  </a:lnTo>
                  <a:lnTo>
                    <a:pt x="1315143" y="544168"/>
                  </a:lnTo>
                  <a:lnTo>
                    <a:pt x="1299405" y="547836"/>
                  </a:lnTo>
                  <a:lnTo>
                    <a:pt x="1294056" y="548363"/>
                  </a:lnTo>
                  <a:close/>
                </a:path>
              </a:pathLst>
            </a:custGeom>
            <a:solidFill>
              <a:srgbClr val="F5F5F5"/>
            </a:solidFill>
          </p:spPr>
          <p:txBody>
            <a:bodyPr wrap="square" lIns="0" tIns="0" rIns="0" bIns="0" rtlCol="0"/>
            <a:lstStyle/>
            <a:p>
              <a:endParaRPr/>
            </a:p>
          </p:txBody>
        </p:sp>
        <p:sp>
          <p:nvSpPr>
            <p:cNvPr id="91" name="object 91"/>
            <p:cNvSpPr/>
            <p:nvPr/>
          </p:nvSpPr>
          <p:spPr>
            <a:xfrm>
              <a:off x="13622267" y="2546509"/>
              <a:ext cx="1370965" cy="548640"/>
            </a:xfrm>
            <a:custGeom>
              <a:avLst/>
              <a:gdLst/>
              <a:ahLst/>
              <a:cxnLst/>
              <a:rect l="l" t="t" r="r" b="b"/>
              <a:pathLst>
                <a:path w="1370965" h="548639">
                  <a:moveTo>
                    <a:pt x="82254" y="0"/>
                  </a:moveTo>
                  <a:lnTo>
                    <a:pt x="1288654" y="0"/>
                  </a:lnTo>
                  <a:lnTo>
                    <a:pt x="1294057" y="0"/>
                  </a:lnTo>
                  <a:lnTo>
                    <a:pt x="1299406" y="526"/>
                  </a:lnTo>
                  <a:lnTo>
                    <a:pt x="1304703" y="1580"/>
                  </a:lnTo>
                  <a:lnTo>
                    <a:pt x="1310001" y="2634"/>
                  </a:lnTo>
                  <a:lnTo>
                    <a:pt x="1315144" y="4194"/>
                  </a:lnTo>
                  <a:lnTo>
                    <a:pt x="1320135" y="6261"/>
                  </a:lnTo>
                  <a:lnTo>
                    <a:pt x="1325125" y="8327"/>
                  </a:lnTo>
                  <a:lnTo>
                    <a:pt x="1329865" y="10861"/>
                  </a:lnTo>
                  <a:lnTo>
                    <a:pt x="1334356" y="13862"/>
                  </a:lnTo>
                  <a:lnTo>
                    <a:pt x="1338846" y="16862"/>
                  </a:lnTo>
                  <a:lnTo>
                    <a:pt x="1343000" y="20272"/>
                  </a:lnTo>
                  <a:lnTo>
                    <a:pt x="1346819" y="24091"/>
                  </a:lnTo>
                  <a:lnTo>
                    <a:pt x="1350637" y="27910"/>
                  </a:lnTo>
                  <a:lnTo>
                    <a:pt x="1354048" y="32065"/>
                  </a:lnTo>
                  <a:lnTo>
                    <a:pt x="1357048" y="36555"/>
                  </a:lnTo>
                  <a:lnTo>
                    <a:pt x="1360049" y="41046"/>
                  </a:lnTo>
                  <a:lnTo>
                    <a:pt x="1370910" y="76853"/>
                  </a:lnTo>
                  <a:lnTo>
                    <a:pt x="1370909" y="82254"/>
                  </a:lnTo>
                  <a:lnTo>
                    <a:pt x="1370909" y="466109"/>
                  </a:lnTo>
                  <a:lnTo>
                    <a:pt x="1360049" y="507316"/>
                  </a:lnTo>
                  <a:lnTo>
                    <a:pt x="1334355" y="534500"/>
                  </a:lnTo>
                  <a:lnTo>
                    <a:pt x="1329864" y="537501"/>
                  </a:lnTo>
                  <a:lnTo>
                    <a:pt x="1304703" y="546782"/>
                  </a:lnTo>
                  <a:lnTo>
                    <a:pt x="1299406" y="547836"/>
                  </a:lnTo>
                  <a:lnTo>
                    <a:pt x="1294057" y="548363"/>
                  </a:lnTo>
                  <a:lnTo>
                    <a:pt x="1288654" y="548363"/>
                  </a:lnTo>
                  <a:lnTo>
                    <a:pt x="82254" y="548363"/>
                  </a:lnTo>
                  <a:lnTo>
                    <a:pt x="76854" y="548363"/>
                  </a:lnTo>
                  <a:lnTo>
                    <a:pt x="71505" y="547836"/>
                  </a:lnTo>
                  <a:lnTo>
                    <a:pt x="66208" y="546782"/>
                  </a:lnTo>
                  <a:lnTo>
                    <a:pt x="60912" y="545729"/>
                  </a:lnTo>
                  <a:lnTo>
                    <a:pt x="55769" y="544168"/>
                  </a:lnTo>
                  <a:lnTo>
                    <a:pt x="50780" y="542102"/>
                  </a:lnTo>
                  <a:lnTo>
                    <a:pt x="45789" y="540035"/>
                  </a:lnTo>
                  <a:lnTo>
                    <a:pt x="13864" y="511807"/>
                  </a:lnTo>
                  <a:lnTo>
                    <a:pt x="10863" y="507316"/>
                  </a:lnTo>
                  <a:lnTo>
                    <a:pt x="8330" y="502575"/>
                  </a:lnTo>
                  <a:lnTo>
                    <a:pt x="6263" y="497586"/>
                  </a:lnTo>
                  <a:lnTo>
                    <a:pt x="4195" y="492596"/>
                  </a:lnTo>
                  <a:lnTo>
                    <a:pt x="2636" y="487452"/>
                  </a:lnTo>
                  <a:lnTo>
                    <a:pt x="1582" y="482155"/>
                  </a:lnTo>
                  <a:lnTo>
                    <a:pt x="527" y="476859"/>
                  </a:lnTo>
                  <a:lnTo>
                    <a:pt x="0" y="471510"/>
                  </a:lnTo>
                  <a:lnTo>
                    <a:pt x="0" y="466109"/>
                  </a:lnTo>
                  <a:lnTo>
                    <a:pt x="0" y="82254"/>
                  </a:lnTo>
                  <a:lnTo>
                    <a:pt x="0" y="76853"/>
                  </a:lnTo>
                  <a:lnTo>
                    <a:pt x="527" y="71504"/>
                  </a:lnTo>
                  <a:lnTo>
                    <a:pt x="1582" y="66207"/>
                  </a:lnTo>
                  <a:lnTo>
                    <a:pt x="2636" y="60910"/>
                  </a:lnTo>
                  <a:lnTo>
                    <a:pt x="4195" y="55766"/>
                  </a:lnTo>
                  <a:lnTo>
                    <a:pt x="6263" y="50776"/>
                  </a:lnTo>
                  <a:lnTo>
                    <a:pt x="8330" y="45786"/>
                  </a:lnTo>
                  <a:lnTo>
                    <a:pt x="10863" y="41046"/>
                  </a:lnTo>
                  <a:lnTo>
                    <a:pt x="13864" y="36555"/>
                  </a:lnTo>
                  <a:lnTo>
                    <a:pt x="16864" y="32065"/>
                  </a:lnTo>
                  <a:lnTo>
                    <a:pt x="50778" y="6261"/>
                  </a:lnTo>
                  <a:lnTo>
                    <a:pt x="76854" y="0"/>
                  </a:lnTo>
                  <a:lnTo>
                    <a:pt x="82254" y="0"/>
                  </a:lnTo>
                  <a:close/>
                </a:path>
              </a:pathLst>
            </a:custGeom>
            <a:ln w="9139">
              <a:solidFill>
                <a:srgbClr val="666666"/>
              </a:solidFill>
            </a:ln>
          </p:spPr>
          <p:txBody>
            <a:bodyPr wrap="square" lIns="0" tIns="0" rIns="0" bIns="0" rtlCol="0"/>
            <a:lstStyle/>
            <a:p>
              <a:endParaRPr/>
            </a:p>
          </p:txBody>
        </p:sp>
      </p:grpSp>
      <p:sp>
        <p:nvSpPr>
          <p:cNvPr id="92" name="object 92"/>
          <p:cNvSpPr txBox="1"/>
          <p:nvPr/>
        </p:nvSpPr>
        <p:spPr>
          <a:xfrm>
            <a:off x="8247993" y="1782426"/>
            <a:ext cx="797701" cy="202817"/>
          </a:xfrm>
          <a:prstGeom prst="rect">
            <a:avLst/>
          </a:prstGeom>
        </p:spPr>
        <p:txBody>
          <a:bodyPr vert="horz" wrap="square" lIns="0" tIns="9213" rIns="0" bIns="0" rtlCol="0">
            <a:spAutoFit/>
          </a:bodyPr>
          <a:lstStyle/>
          <a:p>
            <a:pPr algn="ctr">
              <a:lnSpc>
                <a:spcPct val="100000"/>
              </a:lnSpc>
              <a:spcBef>
                <a:spcPts val="73"/>
              </a:spcBef>
            </a:pPr>
            <a:r>
              <a:rPr sz="423" b="1" spc="-6" dirty="0">
                <a:solidFill>
                  <a:srgbClr val="333333"/>
                </a:solidFill>
                <a:latin typeface="Tahoma"/>
                <a:cs typeface="Tahoma"/>
              </a:rPr>
              <a:t>ESDEBITAZIONE</a:t>
            </a:r>
            <a:endParaRPr sz="423">
              <a:latin typeface="Tahoma"/>
              <a:cs typeface="Tahoma"/>
            </a:endParaRPr>
          </a:p>
          <a:p>
            <a:pPr marL="7677" marR="3071" algn="ctr">
              <a:lnSpc>
                <a:spcPct val="102800"/>
              </a:lnSpc>
            </a:pPr>
            <a:r>
              <a:rPr sz="423" b="1" dirty="0">
                <a:solidFill>
                  <a:srgbClr val="333333"/>
                </a:solidFill>
                <a:latin typeface="Tahoma"/>
                <a:cs typeface="Tahoma"/>
              </a:rPr>
              <a:t>DEL</a:t>
            </a:r>
            <a:r>
              <a:rPr sz="423" b="1" spc="48" dirty="0">
                <a:solidFill>
                  <a:srgbClr val="333333"/>
                </a:solidFill>
                <a:latin typeface="Tahoma"/>
                <a:cs typeface="Tahoma"/>
              </a:rPr>
              <a:t> </a:t>
            </a:r>
            <a:r>
              <a:rPr sz="423" b="1" dirty="0">
                <a:solidFill>
                  <a:srgbClr val="333333"/>
                </a:solidFill>
                <a:latin typeface="Tahoma"/>
                <a:cs typeface="Tahoma"/>
              </a:rPr>
              <a:t>DEBITORE</a:t>
            </a:r>
            <a:r>
              <a:rPr sz="423" b="1" spc="48" dirty="0">
                <a:solidFill>
                  <a:srgbClr val="333333"/>
                </a:solidFill>
                <a:latin typeface="Tahoma"/>
                <a:cs typeface="Tahoma"/>
              </a:rPr>
              <a:t> </a:t>
            </a:r>
            <a:r>
              <a:rPr sz="423" b="1" spc="-6" dirty="0">
                <a:solidFill>
                  <a:srgbClr val="333333"/>
                </a:solidFill>
                <a:latin typeface="Tahoma"/>
                <a:cs typeface="Tahoma"/>
              </a:rPr>
              <a:t>INCAPIENTE</a:t>
            </a:r>
            <a:r>
              <a:rPr sz="423" b="1" spc="302" dirty="0">
                <a:solidFill>
                  <a:srgbClr val="333333"/>
                </a:solidFill>
                <a:latin typeface="Tahoma"/>
                <a:cs typeface="Tahoma"/>
              </a:rPr>
              <a:t> </a:t>
            </a:r>
            <a:r>
              <a:rPr sz="423" b="1" dirty="0">
                <a:solidFill>
                  <a:srgbClr val="333333"/>
                </a:solidFill>
                <a:latin typeface="Tahoma"/>
                <a:cs typeface="Tahoma"/>
              </a:rPr>
              <a:t>Art.</a:t>
            </a:r>
            <a:r>
              <a:rPr sz="423" b="1" spc="18" dirty="0">
                <a:solidFill>
                  <a:srgbClr val="333333"/>
                </a:solidFill>
                <a:latin typeface="Tahoma"/>
                <a:cs typeface="Tahoma"/>
              </a:rPr>
              <a:t> </a:t>
            </a:r>
            <a:r>
              <a:rPr sz="423" b="1" dirty="0">
                <a:solidFill>
                  <a:srgbClr val="333333"/>
                </a:solidFill>
                <a:latin typeface="Tahoma"/>
                <a:cs typeface="Tahoma"/>
              </a:rPr>
              <a:t>283</a:t>
            </a:r>
            <a:r>
              <a:rPr sz="423" b="1" spc="18"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sp>
        <p:nvSpPr>
          <p:cNvPr id="93" name="object 93"/>
          <p:cNvSpPr txBox="1"/>
          <p:nvPr/>
        </p:nvSpPr>
        <p:spPr>
          <a:xfrm>
            <a:off x="7293099" y="1768693"/>
            <a:ext cx="884074" cy="183089"/>
          </a:xfrm>
          <a:prstGeom prst="rect">
            <a:avLst/>
          </a:prstGeom>
          <a:solidFill>
            <a:srgbClr val="F5F5F5"/>
          </a:solidFill>
          <a:ln w="18278">
            <a:solidFill>
              <a:srgbClr val="CC0000"/>
            </a:solidFill>
          </a:ln>
        </p:spPr>
        <p:txBody>
          <a:bodyPr vert="horz" wrap="square" lIns="0" tIns="54127" rIns="0" bIns="0" rtlCol="0">
            <a:spAutoFit/>
          </a:bodyPr>
          <a:lstStyle/>
          <a:p>
            <a:pPr marL="181948" marR="9213" indent="-168513">
              <a:lnSpc>
                <a:spcPct val="102800"/>
              </a:lnSpc>
              <a:spcBef>
                <a:spcPts val="426"/>
              </a:spcBef>
            </a:pPr>
            <a:r>
              <a:rPr sz="423" b="1" dirty="0">
                <a:solidFill>
                  <a:srgbClr val="333333"/>
                </a:solidFill>
                <a:latin typeface="Tahoma"/>
                <a:cs typeface="Tahoma"/>
              </a:rPr>
              <a:t>LIQUIDAZIONE</a:t>
            </a:r>
            <a:r>
              <a:rPr sz="423" b="1" spc="100" dirty="0">
                <a:solidFill>
                  <a:srgbClr val="333333"/>
                </a:solidFill>
                <a:latin typeface="Tahoma"/>
                <a:cs typeface="Tahoma"/>
              </a:rPr>
              <a:t> </a:t>
            </a:r>
            <a:r>
              <a:rPr sz="423" b="1" spc="-6" dirty="0">
                <a:solidFill>
                  <a:srgbClr val="333333"/>
                </a:solidFill>
                <a:latin typeface="Tahoma"/>
                <a:cs typeface="Tahoma"/>
              </a:rPr>
              <a:t>CONTROLLATA</a:t>
            </a:r>
            <a:r>
              <a:rPr sz="423" b="1" spc="302" dirty="0">
                <a:solidFill>
                  <a:srgbClr val="333333"/>
                </a:solidFill>
                <a:latin typeface="Tahoma"/>
                <a:cs typeface="Tahoma"/>
              </a:rPr>
              <a:t> </a:t>
            </a:r>
            <a:r>
              <a:rPr sz="423" b="1" dirty="0">
                <a:solidFill>
                  <a:srgbClr val="333333"/>
                </a:solidFill>
                <a:latin typeface="Tahoma"/>
                <a:cs typeface="Tahoma"/>
              </a:rPr>
              <a:t>Artt.</a:t>
            </a:r>
            <a:r>
              <a:rPr sz="423" b="1" spc="24" dirty="0">
                <a:solidFill>
                  <a:srgbClr val="333333"/>
                </a:solidFill>
                <a:latin typeface="Tahoma"/>
                <a:cs typeface="Tahoma"/>
              </a:rPr>
              <a:t> </a:t>
            </a:r>
            <a:r>
              <a:rPr sz="423" b="1" dirty="0">
                <a:solidFill>
                  <a:srgbClr val="333333"/>
                </a:solidFill>
                <a:latin typeface="Tahoma"/>
                <a:cs typeface="Tahoma"/>
              </a:rPr>
              <a:t>268-277</a:t>
            </a:r>
            <a:r>
              <a:rPr sz="423" b="1" spc="27"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94" name="object 94"/>
          <p:cNvGrpSpPr/>
          <p:nvPr/>
        </p:nvGrpSpPr>
        <p:grpSpPr>
          <a:xfrm>
            <a:off x="4303916" y="2065550"/>
            <a:ext cx="889832" cy="226873"/>
            <a:chOff x="7119394" y="3107201"/>
            <a:chExt cx="1471930" cy="375285"/>
          </a:xfrm>
        </p:grpSpPr>
        <p:sp>
          <p:nvSpPr>
            <p:cNvPr id="95" name="object 95"/>
            <p:cNvSpPr/>
            <p:nvPr/>
          </p:nvSpPr>
          <p:spPr>
            <a:xfrm>
              <a:off x="7124159" y="3111964"/>
              <a:ext cx="1462405" cy="365760"/>
            </a:xfrm>
            <a:custGeom>
              <a:avLst/>
              <a:gdLst/>
              <a:ahLst/>
              <a:cxnLst/>
              <a:rect l="l" t="t" r="r" b="b"/>
              <a:pathLst>
                <a:path w="1462404" h="365760">
                  <a:moveTo>
                    <a:pt x="1411064" y="365575"/>
                  </a:moveTo>
                  <a:lnTo>
                    <a:pt x="51235" y="365575"/>
                  </a:lnTo>
                  <a:lnTo>
                    <a:pt x="47670" y="365224"/>
                  </a:lnTo>
                  <a:lnTo>
                    <a:pt x="13513" y="346968"/>
                  </a:lnTo>
                  <a:lnTo>
                    <a:pt x="0" y="314339"/>
                  </a:lnTo>
                  <a:lnTo>
                    <a:pt x="0" y="51235"/>
                  </a:lnTo>
                  <a:lnTo>
                    <a:pt x="18605" y="13514"/>
                  </a:lnTo>
                  <a:lnTo>
                    <a:pt x="54834" y="0"/>
                  </a:lnTo>
                  <a:lnTo>
                    <a:pt x="1411064" y="0"/>
                  </a:lnTo>
                  <a:lnTo>
                    <a:pt x="1448786" y="18607"/>
                  </a:lnTo>
                  <a:lnTo>
                    <a:pt x="1462301" y="51235"/>
                  </a:lnTo>
                  <a:lnTo>
                    <a:pt x="1462301" y="314339"/>
                  </a:lnTo>
                  <a:lnTo>
                    <a:pt x="1443694" y="352060"/>
                  </a:lnTo>
                  <a:lnTo>
                    <a:pt x="1411064" y="365575"/>
                  </a:lnTo>
                  <a:close/>
                </a:path>
              </a:pathLst>
            </a:custGeom>
            <a:solidFill>
              <a:srgbClr val="F5F5F5"/>
            </a:solidFill>
          </p:spPr>
          <p:txBody>
            <a:bodyPr wrap="square" lIns="0" tIns="0" rIns="0" bIns="0" rtlCol="0"/>
            <a:lstStyle/>
            <a:p>
              <a:endParaRPr/>
            </a:p>
          </p:txBody>
        </p:sp>
        <p:sp>
          <p:nvSpPr>
            <p:cNvPr id="96" name="object 96"/>
            <p:cNvSpPr/>
            <p:nvPr/>
          </p:nvSpPr>
          <p:spPr>
            <a:xfrm>
              <a:off x="7124157" y="3111964"/>
              <a:ext cx="1462405" cy="365760"/>
            </a:xfrm>
            <a:custGeom>
              <a:avLst/>
              <a:gdLst/>
              <a:ahLst/>
              <a:cxnLst/>
              <a:rect l="l" t="t" r="r" b="b"/>
              <a:pathLst>
                <a:path w="1462404" h="365760">
                  <a:moveTo>
                    <a:pt x="54836" y="0"/>
                  </a:moveTo>
                  <a:lnTo>
                    <a:pt x="1407466" y="0"/>
                  </a:lnTo>
                  <a:lnTo>
                    <a:pt x="1411066" y="0"/>
                  </a:lnTo>
                  <a:lnTo>
                    <a:pt x="1428451" y="4173"/>
                  </a:lnTo>
                  <a:lnTo>
                    <a:pt x="1431779" y="5552"/>
                  </a:lnTo>
                  <a:lnTo>
                    <a:pt x="1453061" y="24370"/>
                  </a:lnTo>
                  <a:lnTo>
                    <a:pt x="1455063" y="27364"/>
                  </a:lnTo>
                  <a:lnTo>
                    <a:pt x="1456752" y="30524"/>
                  </a:lnTo>
                  <a:lnTo>
                    <a:pt x="1458128" y="33851"/>
                  </a:lnTo>
                  <a:lnTo>
                    <a:pt x="1459507" y="37177"/>
                  </a:lnTo>
                  <a:lnTo>
                    <a:pt x="1460547" y="40606"/>
                  </a:lnTo>
                  <a:lnTo>
                    <a:pt x="1461250" y="44138"/>
                  </a:lnTo>
                  <a:lnTo>
                    <a:pt x="1461953" y="47669"/>
                  </a:lnTo>
                  <a:lnTo>
                    <a:pt x="1462303" y="51235"/>
                  </a:lnTo>
                  <a:lnTo>
                    <a:pt x="1462303" y="54836"/>
                  </a:lnTo>
                  <a:lnTo>
                    <a:pt x="1462303" y="310739"/>
                  </a:lnTo>
                  <a:lnTo>
                    <a:pt x="1462303" y="314339"/>
                  </a:lnTo>
                  <a:lnTo>
                    <a:pt x="1461953" y="317905"/>
                  </a:lnTo>
                  <a:lnTo>
                    <a:pt x="1461250" y="321437"/>
                  </a:lnTo>
                  <a:lnTo>
                    <a:pt x="1460547" y="324968"/>
                  </a:lnTo>
                  <a:lnTo>
                    <a:pt x="1459507" y="328397"/>
                  </a:lnTo>
                  <a:lnTo>
                    <a:pt x="1458128" y="331724"/>
                  </a:lnTo>
                  <a:lnTo>
                    <a:pt x="1456752" y="335050"/>
                  </a:lnTo>
                  <a:lnTo>
                    <a:pt x="1428451" y="361401"/>
                  </a:lnTo>
                  <a:lnTo>
                    <a:pt x="1425125" y="362779"/>
                  </a:lnTo>
                  <a:lnTo>
                    <a:pt x="1407466" y="365575"/>
                  </a:lnTo>
                  <a:lnTo>
                    <a:pt x="54836" y="365575"/>
                  </a:lnTo>
                  <a:lnTo>
                    <a:pt x="51237" y="365575"/>
                  </a:lnTo>
                  <a:lnTo>
                    <a:pt x="47672" y="365224"/>
                  </a:lnTo>
                  <a:lnTo>
                    <a:pt x="44141" y="364521"/>
                  </a:lnTo>
                  <a:lnTo>
                    <a:pt x="40609" y="363819"/>
                  </a:lnTo>
                  <a:lnTo>
                    <a:pt x="9244" y="341205"/>
                  </a:lnTo>
                  <a:lnTo>
                    <a:pt x="7242" y="338210"/>
                  </a:lnTo>
                  <a:lnTo>
                    <a:pt x="0" y="310739"/>
                  </a:lnTo>
                  <a:lnTo>
                    <a:pt x="0" y="54836"/>
                  </a:lnTo>
                  <a:lnTo>
                    <a:pt x="1" y="51235"/>
                  </a:lnTo>
                  <a:lnTo>
                    <a:pt x="352" y="47669"/>
                  </a:lnTo>
                  <a:lnTo>
                    <a:pt x="1055" y="44138"/>
                  </a:lnTo>
                  <a:lnTo>
                    <a:pt x="1758" y="40606"/>
                  </a:lnTo>
                  <a:lnTo>
                    <a:pt x="9244" y="24370"/>
                  </a:lnTo>
                  <a:lnTo>
                    <a:pt x="11243" y="21376"/>
                  </a:lnTo>
                  <a:lnTo>
                    <a:pt x="44141" y="1053"/>
                  </a:lnTo>
                  <a:lnTo>
                    <a:pt x="47672" y="351"/>
                  </a:lnTo>
                  <a:lnTo>
                    <a:pt x="51237" y="0"/>
                  </a:lnTo>
                  <a:lnTo>
                    <a:pt x="54836" y="0"/>
                  </a:lnTo>
                  <a:close/>
                </a:path>
              </a:pathLst>
            </a:custGeom>
            <a:ln w="9139">
              <a:solidFill>
                <a:srgbClr val="666666"/>
              </a:solidFill>
            </a:ln>
          </p:spPr>
          <p:txBody>
            <a:bodyPr wrap="square" lIns="0" tIns="0" rIns="0" bIns="0" rtlCol="0"/>
            <a:lstStyle/>
            <a:p>
              <a:endParaRPr/>
            </a:p>
          </p:txBody>
        </p:sp>
      </p:grpSp>
      <p:sp>
        <p:nvSpPr>
          <p:cNvPr id="97" name="object 97"/>
          <p:cNvSpPr txBox="1"/>
          <p:nvPr/>
        </p:nvSpPr>
        <p:spPr>
          <a:xfrm>
            <a:off x="4349189" y="2102190"/>
            <a:ext cx="793862" cy="74385"/>
          </a:xfrm>
          <a:prstGeom prst="rect">
            <a:avLst/>
          </a:prstGeom>
        </p:spPr>
        <p:txBody>
          <a:bodyPr vert="horz" wrap="square" lIns="0" tIns="9213" rIns="0" bIns="0" rtlCol="0">
            <a:spAutoFit/>
          </a:bodyPr>
          <a:lstStyle/>
          <a:p>
            <a:pPr marL="7677">
              <a:lnSpc>
                <a:spcPct val="100000"/>
              </a:lnSpc>
              <a:spcBef>
                <a:spcPts val="73"/>
              </a:spcBef>
            </a:pPr>
            <a:r>
              <a:rPr sz="423" b="1" dirty="0">
                <a:solidFill>
                  <a:srgbClr val="333333"/>
                </a:solidFill>
                <a:latin typeface="Tahoma"/>
                <a:cs typeface="Tahoma"/>
              </a:rPr>
              <a:t>CONCORDATO</a:t>
            </a:r>
            <a:r>
              <a:rPr sz="423" b="1" spc="94" dirty="0">
                <a:solidFill>
                  <a:srgbClr val="333333"/>
                </a:solidFill>
                <a:latin typeface="Tahoma"/>
                <a:cs typeface="Tahoma"/>
              </a:rPr>
              <a:t> </a:t>
            </a:r>
            <a:r>
              <a:rPr sz="423" b="1" spc="-6" dirty="0">
                <a:solidFill>
                  <a:srgbClr val="333333"/>
                </a:solidFill>
                <a:latin typeface="Tahoma"/>
                <a:cs typeface="Tahoma"/>
              </a:rPr>
              <a:t>PREVENTIVO</a:t>
            </a:r>
            <a:endParaRPr sz="423">
              <a:latin typeface="Tahoma"/>
              <a:cs typeface="Tahoma"/>
            </a:endParaRPr>
          </a:p>
        </p:txBody>
      </p:sp>
      <p:sp>
        <p:nvSpPr>
          <p:cNvPr id="98" name="object 98"/>
          <p:cNvSpPr txBox="1"/>
          <p:nvPr/>
        </p:nvSpPr>
        <p:spPr>
          <a:xfrm>
            <a:off x="4513474" y="2168491"/>
            <a:ext cx="465261" cy="74385"/>
          </a:xfrm>
          <a:prstGeom prst="rect">
            <a:avLst/>
          </a:prstGeom>
        </p:spPr>
        <p:txBody>
          <a:bodyPr vert="horz" wrap="square" lIns="0" tIns="9213" rIns="0" bIns="0" rtlCol="0">
            <a:spAutoFit/>
          </a:bodyPr>
          <a:lstStyle/>
          <a:p>
            <a:pPr marL="7677">
              <a:lnSpc>
                <a:spcPct val="100000"/>
              </a:lnSpc>
              <a:spcBef>
                <a:spcPts val="73"/>
              </a:spcBef>
            </a:pPr>
            <a:r>
              <a:rPr sz="423" b="1" dirty="0">
                <a:solidFill>
                  <a:srgbClr val="333333"/>
                </a:solidFill>
                <a:latin typeface="Tahoma"/>
                <a:cs typeface="Tahoma"/>
              </a:rPr>
              <a:t>IN</a:t>
            </a:r>
            <a:r>
              <a:rPr sz="423" b="1" spc="18" dirty="0">
                <a:solidFill>
                  <a:srgbClr val="333333"/>
                </a:solidFill>
                <a:latin typeface="Tahoma"/>
                <a:cs typeface="Tahoma"/>
              </a:rPr>
              <a:t> </a:t>
            </a:r>
            <a:r>
              <a:rPr sz="423" b="1" spc="-6" dirty="0">
                <a:solidFill>
                  <a:srgbClr val="333333"/>
                </a:solidFill>
                <a:latin typeface="Tahoma"/>
                <a:cs typeface="Tahoma"/>
              </a:rPr>
              <a:t>CONTINUITÀ</a:t>
            </a:r>
            <a:endParaRPr sz="423">
              <a:latin typeface="Tahoma"/>
              <a:cs typeface="Tahoma"/>
            </a:endParaRPr>
          </a:p>
        </p:txBody>
      </p:sp>
      <p:pic>
        <p:nvPicPr>
          <p:cNvPr id="99" name="object 99"/>
          <p:cNvPicPr/>
          <p:nvPr/>
        </p:nvPicPr>
        <p:blipFill>
          <a:blip r:embed="rId9" cstate="print"/>
          <a:stretch>
            <a:fillRect/>
          </a:stretch>
        </p:blipFill>
        <p:spPr>
          <a:xfrm>
            <a:off x="4726701" y="1957928"/>
            <a:ext cx="44201" cy="110501"/>
          </a:xfrm>
          <a:prstGeom prst="rect">
            <a:avLst/>
          </a:prstGeom>
        </p:spPr>
      </p:pic>
      <p:sp>
        <p:nvSpPr>
          <p:cNvPr id="100" name="object 100"/>
          <p:cNvSpPr/>
          <p:nvPr/>
        </p:nvSpPr>
        <p:spPr>
          <a:xfrm>
            <a:off x="1494533" y="2897190"/>
            <a:ext cx="101344" cy="663343"/>
          </a:xfrm>
          <a:custGeom>
            <a:avLst/>
            <a:gdLst/>
            <a:ahLst/>
            <a:cxnLst/>
            <a:rect l="l" t="t" r="r" b="b"/>
            <a:pathLst>
              <a:path w="167639" h="1097279">
                <a:moveTo>
                  <a:pt x="0" y="1096727"/>
                </a:moveTo>
                <a:lnTo>
                  <a:pt x="45696" y="1096727"/>
                </a:lnTo>
                <a:lnTo>
                  <a:pt x="65689" y="1091015"/>
                </a:lnTo>
                <a:lnTo>
                  <a:pt x="79969" y="1073878"/>
                </a:lnTo>
                <a:lnTo>
                  <a:pt x="88537" y="1045318"/>
                </a:lnTo>
                <a:lnTo>
                  <a:pt x="91393" y="1005333"/>
                </a:lnTo>
                <a:lnTo>
                  <a:pt x="91393" y="639757"/>
                </a:lnTo>
                <a:lnTo>
                  <a:pt x="94250" y="599772"/>
                </a:lnTo>
                <a:lnTo>
                  <a:pt x="102818" y="571212"/>
                </a:lnTo>
                <a:lnTo>
                  <a:pt x="117098" y="554075"/>
                </a:lnTo>
                <a:lnTo>
                  <a:pt x="137090" y="548363"/>
                </a:lnTo>
                <a:lnTo>
                  <a:pt x="159939" y="548363"/>
                </a:lnTo>
                <a:lnTo>
                  <a:pt x="167079" y="548363"/>
                </a:lnTo>
                <a:lnTo>
                  <a:pt x="165651" y="548363"/>
                </a:lnTo>
                <a:lnTo>
                  <a:pt x="155655" y="548363"/>
                </a:lnTo>
                <a:lnTo>
                  <a:pt x="137090" y="548363"/>
                </a:lnTo>
                <a:lnTo>
                  <a:pt x="114242" y="548363"/>
                </a:lnTo>
                <a:lnTo>
                  <a:pt x="104246" y="542651"/>
                </a:lnTo>
                <a:lnTo>
                  <a:pt x="97105" y="525515"/>
                </a:lnTo>
                <a:lnTo>
                  <a:pt x="92821" y="496954"/>
                </a:lnTo>
                <a:lnTo>
                  <a:pt x="91393" y="456969"/>
                </a:lnTo>
                <a:lnTo>
                  <a:pt x="91393" y="91393"/>
                </a:lnTo>
                <a:lnTo>
                  <a:pt x="88537" y="51409"/>
                </a:lnTo>
                <a:lnTo>
                  <a:pt x="79969" y="22848"/>
                </a:lnTo>
                <a:lnTo>
                  <a:pt x="65689" y="5712"/>
                </a:lnTo>
                <a:lnTo>
                  <a:pt x="45696" y="0"/>
                </a:lnTo>
                <a:lnTo>
                  <a:pt x="0" y="0"/>
                </a:lnTo>
              </a:path>
            </a:pathLst>
          </a:custGeom>
          <a:ln w="9139">
            <a:solidFill>
              <a:srgbClr val="000000"/>
            </a:solidFill>
          </a:ln>
        </p:spPr>
        <p:txBody>
          <a:bodyPr wrap="square" lIns="0" tIns="0" rIns="0" bIns="0" rtlCol="0"/>
          <a:lstStyle/>
          <a:p>
            <a:endParaRPr/>
          </a:p>
        </p:txBody>
      </p:sp>
      <p:sp>
        <p:nvSpPr>
          <p:cNvPr id="101" name="object 101"/>
          <p:cNvSpPr txBox="1"/>
          <p:nvPr/>
        </p:nvSpPr>
        <p:spPr>
          <a:xfrm>
            <a:off x="1623108" y="2882068"/>
            <a:ext cx="79124" cy="752403"/>
          </a:xfrm>
          <a:prstGeom prst="rect">
            <a:avLst/>
          </a:prstGeom>
        </p:spPr>
        <p:txBody>
          <a:bodyPr vert="vert" wrap="square" lIns="0" tIns="8445" rIns="0" bIns="0" rtlCol="0">
            <a:spAutoFit/>
          </a:bodyPr>
          <a:lstStyle/>
          <a:p>
            <a:pPr marL="7677">
              <a:lnSpc>
                <a:spcPct val="100000"/>
              </a:lnSpc>
              <a:spcBef>
                <a:spcPts val="66"/>
              </a:spcBef>
            </a:pPr>
            <a:r>
              <a:rPr sz="514" dirty="0">
                <a:latin typeface="Tahoma"/>
                <a:cs typeface="Tahoma"/>
              </a:rPr>
              <a:t>adempimento</a:t>
            </a:r>
            <a:r>
              <a:rPr sz="514" spc="9" dirty="0">
                <a:latin typeface="Tahoma"/>
                <a:cs typeface="Tahoma"/>
              </a:rPr>
              <a:t> </a:t>
            </a:r>
            <a:r>
              <a:rPr sz="514" dirty="0">
                <a:latin typeface="Tahoma"/>
                <a:cs typeface="Tahoma"/>
              </a:rPr>
              <a:t>fuori</a:t>
            </a:r>
            <a:r>
              <a:rPr sz="514" spc="12" dirty="0">
                <a:latin typeface="Tahoma"/>
                <a:cs typeface="Tahoma"/>
              </a:rPr>
              <a:t> </a:t>
            </a:r>
            <a:r>
              <a:rPr sz="514" spc="-6" dirty="0">
                <a:latin typeface="Tahoma"/>
                <a:cs typeface="Tahoma"/>
              </a:rPr>
              <a:t>Fallco</a:t>
            </a:r>
            <a:endParaRPr sz="514">
              <a:latin typeface="Tahoma"/>
              <a:cs typeface="Tahoma"/>
            </a:endParaRPr>
          </a:p>
        </p:txBody>
      </p:sp>
      <p:grpSp>
        <p:nvGrpSpPr>
          <p:cNvPr id="102" name="object 102"/>
          <p:cNvGrpSpPr/>
          <p:nvPr/>
        </p:nvGrpSpPr>
        <p:grpSpPr>
          <a:xfrm>
            <a:off x="6516046" y="1783771"/>
            <a:ext cx="724380" cy="226873"/>
            <a:chOff x="10778625" y="2641092"/>
            <a:chExt cx="1198245" cy="375285"/>
          </a:xfrm>
        </p:grpSpPr>
        <p:sp>
          <p:nvSpPr>
            <p:cNvPr id="103" name="object 103"/>
            <p:cNvSpPr/>
            <p:nvPr/>
          </p:nvSpPr>
          <p:spPr>
            <a:xfrm>
              <a:off x="10783389" y="2645854"/>
              <a:ext cx="1188720" cy="365760"/>
            </a:xfrm>
            <a:custGeom>
              <a:avLst/>
              <a:gdLst/>
              <a:ahLst/>
              <a:cxnLst/>
              <a:rect l="l" t="t" r="r" b="b"/>
              <a:pathLst>
                <a:path w="1188720" h="365760">
                  <a:moveTo>
                    <a:pt x="1136885" y="365575"/>
                  </a:moveTo>
                  <a:lnTo>
                    <a:pt x="51235" y="365575"/>
                  </a:lnTo>
                  <a:lnTo>
                    <a:pt x="47669" y="365224"/>
                  </a:lnTo>
                  <a:lnTo>
                    <a:pt x="13515" y="346968"/>
                  </a:lnTo>
                  <a:lnTo>
                    <a:pt x="0" y="314339"/>
                  </a:lnTo>
                  <a:lnTo>
                    <a:pt x="0" y="51235"/>
                  </a:lnTo>
                  <a:lnTo>
                    <a:pt x="18606" y="13514"/>
                  </a:lnTo>
                  <a:lnTo>
                    <a:pt x="51235" y="0"/>
                  </a:lnTo>
                  <a:lnTo>
                    <a:pt x="54834" y="0"/>
                  </a:lnTo>
                  <a:lnTo>
                    <a:pt x="1136885" y="0"/>
                  </a:lnTo>
                  <a:lnTo>
                    <a:pt x="1174607" y="18606"/>
                  </a:lnTo>
                  <a:lnTo>
                    <a:pt x="1188120" y="51235"/>
                  </a:lnTo>
                  <a:lnTo>
                    <a:pt x="1188120" y="314339"/>
                  </a:lnTo>
                  <a:lnTo>
                    <a:pt x="1169514" y="352060"/>
                  </a:lnTo>
                  <a:lnTo>
                    <a:pt x="1140451" y="365224"/>
                  </a:lnTo>
                  <a:lnTo>
                    <a:pt x="1136885" y="365575"/>
                  </a:lnTo>
                  <a:close/>
                </a:path>
              </a:pathLst>
            </a:custGeom>
            <a:solidFill>
              <a:srgbClr val="F5F5F5"/>
            </a:solidFill>
          </p:spPr>
          <p:txBody>
            <a:bodyPr wrap="square" lIns="0" tIns="0" rIns="0" bIns="0" rtlCol="0"/>
            <a:lstStyle/>
            <a:p>
              <a:endParaRPr/>
            </a:p>
          </p:txBody>
        </p:sp>
        <p:sp>
          <p:nvSpPr>
            <p:cNvPr id="104" name="object 104"/>
            <p:cNvSpPr/>
            <p:nvPr/>
          </p:nvSpPr>
          <p:spPr>
            <a:xfrm>
              <a:off x="10783387" y="2645854"/>
              <a:ext cx="1188720" cy="365760"/>
            </a:xfrm>
            <a:custGeom>
              <a:avLst/>
              <a:gdLst/>
              <a:ahLst/>
              <a:cxnLst/>
              <a:rect l="l" t="t" r="r" b="b"/>
              <a:pathLst>
                <a:path w="1188720" h="365760">
                  <a:moveTo>
                    <a:pt x="54836" y="0"/>
                  </a:moveTo>
                  <a:lnTo>
                    <a:pt x="1133285" y="0"/>
                  </a:lnTo>
                  <a:lnTo>
                    <a:pt x="1136886" y="0"/>
                  </a:lnTo>
                  <a:lnTo>
                    <a:pt x="1140454" y="351"/>
                  </a:lnTo>
                  <a:lnTo>
                    <a:pt x="1174608" y="18606"/>
                  </a:lnTo>
                  <a:lnTo>
                    <a:pt x="1178882" y="24370"/>
                  </a:lnTo>
                  <a:lnTo>
                    <a:pt x="1180883" y="27364"/>
                  </a:lnTo>
                  <a:lnTo>
                    <a:pt x="1188122" y="51235"/>
                  </a:lnTo>
                  <a:lnTo>
                    <a:pt x="1188121" y="54836"/>
                  </a:lnTo>
                  <a:lnTo>
                    <a:pt x="1188121" y="310739"/>
                  </a:lnTo>
                  <a:lnTo>
                    <a:pt x="1188122" y="314339"/>
                  </a:lnTo>
                  <a:lnTo>
                    <a:pt x="1187771" y="317905"/>
                  </a:lnTo>
                  <a:lnTo>
                    <a:pt x="1187067" y="321437"/>
                  </a:lnTo>
                  <a:lnTo>
                    <a:pt x="1186366" y="324968"/>
                  </a:lnTo>
                  <a:lnTo>
                    <a:pt x="1178882" y="341204"/>
                  </a:lnTo>
                  <a:lnTo>
                    <a:pt x="1176881" y="344198"/>
                  </a:lnTo>
                  <a:lnTo>
                    <a:pt x="1163753" y="356333"/>
                  </a:lnTo>
                  <a:lnTo>
                    <a:pt x="1160759" y="358334"/>
                  </a:lnTo>
                  <a:lnTo>
                    <a:pt x="1157599" y="360023"/>
                  </a:lnTo>
                  <a:lnTo>
                    <a:pt x="1154272" y="361401"/>
                  </a:lnTo>
                  <a:lnTo>
                    <a:pt x="1150946" y="362779"/>
                  </a:lnTo>
                  <a:lnTo>
                    <a:pt x="1147516" y="363819"/>
                  </a:lnTo>
                  <a:lnTo>
                    <a:pt x="1143983" y="364521"/>
                  </a:lnTo>
                  <a:lnTo>
                    <a:pt x="1140453" y="365224"/>
                  </a:lnTo>
                  <a:lnTo>
                    <a:pt x="1136886" y="365575"/>
                  </a:lnTo>
                  <a:lnTo>
                    <a:pt x="1133285" y="365575"/>
                  </a:lnTo>
                  <a:lnTo>
                    <a:pt x="54836" y="365575"/>
                  </a:lnTo>
                  <a:lnTo>
                    <a:pt x="51237" y="365575"/>
                  </a:lnTo>
                  <a:lnTo>
                    <a:pt x="47671" y="365224"/>
                  </a:lnTo>
                  <a:lnTo>
                    <a:pt x="44141" y="364521"/>
                  </a:lnTo>
                  <a:lnTo>
                    <a:pt x="40611" y="363819"/>
                  </a:lnTo>
                  <a:lnTo>
                    <a:pt x="37181" y="362779"/>
                  </a:lnTo>
                  <a:lnTo>
                    <a:pt x="33855" y="361401"/>
                  </a:lnTo>
                  <a:lnTo>
                    <a:pt x="30528" y="360023"/>
                  </a:lnTo>
                  <a:lnTo>
                    <a:pt x="16063" y="349514"/>
                  </a:lnTo>
                  <a:lnTo>
                    <a:pt x="13517" y="346968"/>
                  </a:lnTo>
                  <a:lnTo>
                    <a:pt x="11243" y="344198"/>
                  </a:lnTo>
                  <a:lnTo>
                    <a:pt x="9244" y="341204"/>
                  </a:lnTo>
                  <a:lnTo>
                    <a:pt x="7242" y="338210"/>
                  </a:lnTo>
                  <a:lnTo>
                    <a:pt x="0" y="310739"/>
                  </a:lnTo>
                  <a:lnTo>
                    <a:pt x="0" y="54836"/>
                  </a:lnTo>
                  <a:lnTo>
                    <a:pt x="4179" y="33851"/>
                  </a:lnTo>
                  <a:lnTo>
                    <a:pt x="5555" y="30524"/>
                  </a:lnTo>
                  <a:lnTo>
                    <a:pt x="7244" y="27364"/>
                  </a:lnTo>
                  <a:lnTo>
                    <a:pt x="9244" y="24370"/>
                  </a:lnTo>
                  <a:lnTo>
                    <a:pt x="11243" y="21376"/>
                  </a:lnTo>
                  <a:lnTo>
                    <a:pt x="13517" y="18606"/>
                  </a:lnTo>
                  <a:lnTo>
                    <a:pt x="16063" y="16060"/>
                  </a:lnTo>
                  <a:lnTo>
                    <a:pt x="18608" y="13514"/>
                  </a:lnTo>
                  <a:lnTo>
                    <a:pt x="44141" y="1053"/>
                  </a:lnTo>
                  <a:lnTo>
                    <a:pt x="47671" y="351"/>
                  </a:lnTo>
                  <a:lnTo>
                    <a:pt x="51237" y="0"/>
                  </a:lnTo>
                  <a:lnTo>
                    <a:pt x="54836" y="0"/>
                  </a:lnTo>
                  <a:close/>
                </a:path>
              </a:pathLst>
            </a:custGeom>
            <a:ln w="9139">
              <a:solidFill>
                <a:srgbClr val="666666"/>
              </a:solidFill>
            </a:ln>
          </p:spPr>
          <p:txBody>
            <a:bodyPr wrap="square" lIns="0" tIns="0" rIns="0" bIns="0" rtlCol="0"/>
            <a:lstStyle/>
            <a:p>
              <a:endParaRPr/>
            </a:p>
          </p:txBody>
        </p:sp>
      </p:grpSp>
      <p:sp>
        <p:nvSpPr>
          <p:cNvPr id="105" name="object 105"/>
          <p:cNvSpPr txBox="1"/>
          <p:nvPr/>
        </p:nvSpPr>
        <p:spPr>
          <a:xfrm>
            <a:off x="6543076" y="1820411"/>
            <a:ext cx="664495" cy="135798"/>
          </a:xfrm>
          <a:prstGeom prst="rect">
            <a:avLst/>
          </a:prstGeom>
        </p:spPr>
        <p:txBody>
          <a:bodyPr vert="horz" wrap="square" lIns="0" tIns="7294" rIns="0" bIns="0" rtlCol="0">
            <a:spAutoFit/>
          </a:bodyPr>
          <a:lstStyle/>
          <a:p>
            <a:pPr marL="99419" marR="3071" indent="-92126">
              <a:lnSpc>
                <a:spcPct val="102800"/>
              </a:lnSpc>
              <a:spcBef>
                <a:spcPts val="57"/>
              </a:spcBef>
            </a:pPr>
            <a:r>
              <a:rPr sz="423" b="1" dirty="0">
                <a:solidFill>
                  <a:srgbClr val="333333"/>
                </a:solidFill>
                <a:latin typeface="Tahoma"/>
                <a:cs typeface="Tahoma"/>
              </a:rPr>
              <a:t>CONCORDATO</a:t>
            </a:r>
            <a:r>
              <a:rPr sz="423" b="1" spc="94" dirty="0">
                <a:solidFill>
                  <a:srgbClr val="333333"/>
                </a:solidFill>
                <a:latin typeface="Tahoma"/>
                <a:cs typeface="Tahoma"/>
              </a:rPr>
              <a:t> </a:t>
            </a:r>
            <a:r>
              <a:rPr sz="423" b="1" spc="-6" dirty="0">
                <a:solidFill>
                  <a:srgbClr val="333333"/>
                </a:solidFill>
                <a:latin typeface="Tahoma"/>
                <a:cs typeface="Tahoma"/>
              </a:rPr>
              <a:t>MINORE</a:t>
            </a:r>
            <a:r>
              <a:rPr sz="423" b="1" spc="302" dirty="0">
                <a:solidFill>
                  <a:srgbClr val="333333"/>
                </a:solidFill>
                <a:latin typeface="Tahoma"/>
                <a:cs typeface="Tahoma"/>
              </a:rPr>
              <a:t> </a:t>
            </a:r>
            <a:r>
              <a:rPr sz="423" b="1" dirty="0">
                <a:solidFill>
                  <a:srgbClr val="333333"/>
                </a:solidFill>
                <a:latin typeface="Tahoma"/>
                <a:cs typeface="Tahoma"/>
              </a:rPr>
              <a:t>Artt.</a:t>
            </a:r>
            <a:r>
              <a:rPr sz="423" b="1" spc="18" dirty="0">
                <a:solidFill>
                  <a:srgbClr val="333333"/>
                </a:solidFill>
                <a:latin typeface="Tahoma"/>
                <a:cs typeface="Tahoma"/>
              </a:rPr>
              <a:t> </a:t>
            </a:r>
            <a:r>
              <a:rPr sz="423" b="1" dirty="0">
                <a:solidFill>
                  <a:srgbClr val="333333"/>
                </a:solidFill>
                <a:latin typeface="Tahoma"/>
                <a:cs typeface="Tahoma"/>
              </a:rPr>
              <a:t>74</a:t>
            </a:r>
            <a:r>
              <a:rPr sz="423" b="1" spc="18" dirty="0">
                <a:solidFill>
                  <a:srgbClr val="333333"/>
                </a:solidFill>
                <a:latin typeface="Tahoma"/>
                <a:cs typeface="Tahoma"/>
              </a:rPr>
              <a:t> </a:t>
            </a:r>
            <a:r>
              <a:rPr sz="423" b="1" dirty="0">
                <a:solidFill>
                  <a:srgbClr val="333333"/>
                </a:solidFill>
                <a:latin typeface="Tahoma"/>
                <a:cs typeface="Tahoma"/>
              </a:rPr>
              <a:t>-83</a:t>
            </a:r>
            <a:r>
              <a:rPr sz="423" b="1" spc="21"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sp>
        <p:nvSpPr>
          <p:cNvPr id="106" name="object 106"/>
          <p:cNvSpPr txBox="1"/>
          <p:nvPr/>
        </p:nvSpPr>
        <p:spPr>
          <a:xfrm>
            <a:off x="5525075" y="3004929"/>
            <a:ext cx="828795" cy="215374"/>
          </a:xfrm>
          <a:prstGeom prst="rect">
            <a:avLst/>
          </a:prstGeom>
          <a:solidFill>
            <a:srgbClr val="F5F5F5"/>
          </a:solidFill>
          <a:ln w="18278">
            <a:solidFill>
              <a:srgbClr val="CC0000"/>
            </a:solidFill>
          </a:ln>
        </p:spPr>
        <p:txBody>
          <a:bodyPr vert="horz" wrap="square" lIns="0" tIns="16123" rIns="0" bIns="0" rtlCol="0">
            <a:spAutoFit/>
          </a:bodyPr>
          <a:lstStyle/>
          <a:p>
            <a:pPr marL="80610" marR="76004" algn="ctr">
              <a:lnSpc>
                <a:spcPct val="102800"/>
              </a:lnSpc>
              <a:spcBef>
                <a:spcPts val="127"/>
              </a:spcBef>
            </a:pPr>
            <a:r>
              <a:rPr sz="423" b="1" dirty="0">
                <a:solidFill>
                  <a:srgbClr val="333333"/>
                </a:solidFill>
                <a:latin typeface="Tahoma"/>
                <a:cs typeface="Tahoma"/>
              </a:rPr>
              <a:t>LIQUIDAZIONE</a:t>
            </a:r>
            <a:r>
              <a:rPr sz="423" b="1" spc="100" dirty="0">
                <a:solidFill>
                  <a:srgbClr val="333333"/>
                </a:solidFill>
                <a:latin typeface="Tahoma"/>
                <a:cs typeface="Tahoma"/>
              </a:rPr>
              <a:t> </a:t>
            </a:r>
            <a:r>
              <a:rPr sz="423" b="1" spc="-6" dirty="0">
                <a:solidFill>
                  <a:srgbClr val="333333"/>
                </a:solidFill>
                <a:latin typeface="Tahoma"/>
                <a:cs typeface="Tahoma"/>
              </a:rPr>
              <a:t>COATTA</a:t>
            </a:r>
            <a:r>
              <a:rPr sz="423" b="1" spc="302" dirty="0">
                <a:solidFill>
                  <a:srgbClr val="333333"/>
                </a:solidFill>
                <a:latin typeface="Tahoma"/>
                <a:cs typeface="Tahoma"/>
              </a:rPr>
              <a:t> </a:t>
            </a:r>
            <a:r>
              <a:rPr sz="423" b="1" spc="-6" dirty="0">
                <a:solidFill>
                  <a:srgbClr val="333333"/>
                </a:solidFill>
                <a:latin typeface="Tahoma"/>
                <a:cs typeface="Tahoma"/>
              </a:rPr>
              <a:t>AMMINISTRATIVA</a:t>
            </a:r>
            <a:endParaRPr sz="423">
              <a:latin typeface="Tahoma"/>
              <a:cs typeface="Tahoma"/>
            </a:endParaRPr>
          </a:p>
          <a:p>
            <a:pPr algn="ctr">
              <a:lnSpc>
                <a:spcPct val="100000"/>
              </a:lnSpc>
              <a:spcBef>
                <a:spcPts val="15"/>
              </a:spcBef>
            </a:pPr>
            <a:r>
              <a:rPr sz="423" b="1" dirty="0">
                <a:solidFill>
                  <a:srgbClr val="333333"/>
                </a:solidFill>
                <a:latin typeface="Tahoma"/>
                <a:cs typeface="Tahoma"/>
              </a:rPr>
              <a:t>ART.</a:t>
            </a:r>
            <a:r>
              <a:rPr sz="423" b="1" spc="15" dirty="0">
                <a:solidFill>
                  <a:srgbClr val="333333"/>
                </a:solidFill>
                <a:latin typeface="Tahoma"/>
                <a:cs typeface="Tahoma"/>
              </a:rPr>
              <a:t> </a:t>
            </a:r>
            <a:r>
              <a:rPr sz="423" b="1" dirty="0">
                <a:solidFill>
                  <a:srgbClr val="333333"/>
                </a:solidFill>
                <a:latin typeface="Tahoma"/>
                <a:cs typeface="Tahoma"/>
              </a:rPr>
              <a:t>293</a:t>
            </a:r>
            <a:r>
              <a:rPr sz="423" b="1" spc="18"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grpSp>
        <p:nvGrpSpPr>
          <p:cNvPr id="107" name="object 107"/>
          <p:cNvGrpSpPr/>
          <p:nvPr/>
        </p:nvGrpSpPr>
        <p:grpSpPr>
          <a:xfrm>
            <a:off x="276253" y="5159709"/>
            <a:ext cx="1442234" cy="337046"/>
            <a:chOff x="456968" y="8225456"/>
            <a:chExt cx="2385695" cy="557530"/>
          </a:xfrm>
        </p:grpSpPr>
        <p:sp>
          <p:nvSpPr>
            <p:cNvPr id="108" name="object 108"/>
            <p:cNvSpPr/>
            <p:nvPr/>
          </p:nvSpPr>
          <p:spPr>
            <a:xfrm>
              <a:off x="461539" y="8230025"/>
              <a:ext cx="2376805" cy="548640"/>
            </a:xfrm>
            <a:custGeom>
              <a:avLst/>
              <a:gdLst/>
              <a:ahLst/>
              <a:cxnLst/>
              <a:rect l="l" t="t" r="r" b="b"/>
              <a:pathLst>
                <a:path w="2376805" h="548640">
                  <a:moveTo>
                    <a:pt x="2299388" y="548363"/>
                  </a:moveTo>
                  <a:lnTo>
                    <a:pt x="76853" y="548363"/>
                  </a:lnTo>
                  <a:lnTo>
                    <a:pt x="71504" y="547835"/>
                  </a:lnTo>
                  <a:lnTo>
                    <a:pt x="32066" y="531499"/>
                  </a:lnTo>
                  <a:lnTo>
                    <a:pt x="4193" y="492595"/>
                  </a:lnTo>
                  <a:lnTo>
                    <a:pt x="0" y="471509"/>
                  </a:lnTo>
                  <a:lnTo>
                    <a:pt x="0" y="76853"/>
                  </a:lnTo>
                  <a:lnTo>
                    <a:pt x="16862" y="32065"/>
                  </a:lnTo>
                  <a:lnTo>
                    <a:pt x="55767" y="4193"/>
                  </a:lnTo>
                  <a:lnTo>
                    <a:pt x="76853" y="0"/>
                  </a:lnTo>
                  <a:lnTo>
                    <a:pt x="82252" y="0"/>
                  </a:lnTo>
                  <a:lnTo>
                    <a:pt x="2299388" y="0"/>
                  </a:lnTo>
                  <a:lnTo>
                    <a:pt x="2344179" y="16862"/>
                  </a:lnTo>
                  <a:lnTo>
                    <a:pt x="2372050" y="55765"/>
                  </a:lnTo>
                  <a:lnTo>
                    <a:pt x="2376242" y="76853"/>
                  </a:lnTo>
                  <a:lnTo>
                    <a:pt x="2376242" y="471509"/>
                  </a:lnTo>
                  <a:lnTo>
                    <a:pt x="2359381" y="516296"/>
                  </a:lnTo>
                  <a:lnTo>
                    <a:pt x="2320476" y="544167"/>
                  </a:lnTo>
                  <a:lnTo>
                    <a:pt x="2304738" y="547836"/>
                  </a:lnTo>
                  <a:lnTo>
                    <a:pt x="2299388" y="548363"/>
                  </a:lnTo>
                  <a:close/>
                </a:path>
              </a:pathLst>
            </a:custGeom>
            <a:solidFill>
              <a:srgbClr val="F5F5F5"/>
            </a:solidFill>
          </p:spPr>
          <p:txBody>
            <a:bodyPr wrap="square" lIns="0" tIns="0" rIns="0" bIns="0" rtlCol="0"/>
            <a:lstStyle/>
            <a:p>
              <a:endParaRPr/>
            </a:p>
          </p:txBody>
        </p:sp>
        <p:sp>
          <p:nvSpPr>
            <p:cNvPr id="109" name="object 109"/>
            <p:cNvSpPr/>
            <p:nvPr/>
          </p:nvSpPr>
          <p:spPr>
            <a:xfrm>
              <a:off x="461537" y="8230025"/>
              <a:ext cx="2376805" cy="548640"/>
            </a:xfrm>
            <a:custGeom>
              <a:avLst/>
              <a:gdLst/>
              <a:ahLst/>
              <a:cxnLst/>
              <a:rect l="l" t="t" r="r" b="b"/>
              <a:pathLst>
                <a:path w="2376805" h="548640">
                  <a:moveTo>
                    <a:pt x="82254" y="0"/>
                  </a:moveTo>
                  <a:lnTo>
                    <a:pt x="2293988" y="0"/>
                  </a:lnTo>
                  <a:lnTo>
                    <a:pt x="2299390" y="0"/>
                  </a:lnTo>
                  <a:lnTo>
                    <a:pt x="2304740" y="526"/>
                  </a:lnTo>
                  <a:lnTo>
                    <a:pt x="2344180" y="16862"/>
                  </a:lnTo>
                  <a:lnTo>
                    <a:pt x="2352154" y="24091"/>
                  </a:lnTo>
                  <a:lnTo>
                    <a:pt x="2355973" y="27910"/>
                  </a:lnTo>
                  <a:lnTo>
                    <a:pt x="2359383" y="32065"/>
                  </a:lnTo>
                  <a:lnTo>
                    <a:pt x="2362382" y="36555"/>
                  </a:lnTo>
                  <a:lnTo>
                    <a:pt x="2365385" y="41046"/>
                  </a:lnTo>
                  <a:lnTo>
                    <a:pt x="2367920" y="45786"/>
                  </a:lnTo>
                  <a:lnTo>
                    <a:pt x="2369986" y="50776"/>
                  </a:lnTo>
                  <a:lnTo>
                    <a:pt x="2372052" y="55765"/>
                  </a:lnTo>
                  <a:lnTo>
                    <a:pt x="2373612" y="60909"/>
                  </a:lnTo>
                  <a:lnTo>
                    <a:pt x="2374662" y="66206"/>
                  </a:lnTo>
                  <a:lnTo>
                    <a:pt x="2375718" y="71504"/>
                  </a:lnTo>
                  <a:lnTo>
                    <a:pt x="2376244" y="76853"/>
                  </a:lnTo>
                  <a:lnTo>
                    <a:pt x="2376242" y="82254"/>
                  </a:lnTo>
                  <a:lnTo>
                    <a:pt x="2376242" y="466109"/>
                  </a:lnTo>
                  <a:lnTo>
                    <a:pt x="2365383" y="507315"/>
                  </a:lnTo>
                  <a:lnTo>
                    <a:pt x="2362382" y="511805"/>
                  </a:lnTo>
                  <a:lnTo>
                    <a:pt x="2359383" y="516296"/>
                  </a:lnTo>
                  <a:lnTo>
                    <a:pt x="2325469" y="542101"/>
                  </a:lnTo>
                  <a:lnTo>
                    <a:pt x="2293988" y="548363"/>
                  </a:lnTo>
                  <a:lnTo>
                    <a:pt x="82254" y="548363"/>
                  </a:lnTo>
                  <a:lnTo>
                    <a:pt x="76855" y="548363"/>
                  </a:lnTo>
                  <a:lnTo>
                    <a:pt x="71506" y="547835"/>
                  </a:lnTo>
                  <a:lnTo>
                    <a:pt x="66211" y="546781"/>
                  </a:lnTo>
                  <a:lnTo>
                    <a:pt x="60912" y="545728"/>
                  </a:lnTo>
                  <a:lnTo>
                    <a:pt x="55769" y="544167"/>
                  </a:lnTo>
                  <a:lnTo>
                    <a:pt x="50782" y="542101"/>
                  </a:lnTo>
                  <a:lnTo>
                    <a:pt x="45792" y="540034"/>
                  </a:lnTo>
                  <a:lnTo>
                    <a:pt x="13865" y="511806"/>
                  </a:lnTo>
                  <a:lnTo>
                    <a:pt x="10863" y="507315"/>
                  </a:lnTo>
                  <a:lnTo>
                    <a:pt x="8331" y="502575"/>
                  </a:lnTo>
                  <a:lnTo>
                    <a:pt x="6263" y="497585"/>
                  </a:lnTo>
                  <a:lnTo>
                    <a:pt x="4194" y="492595"/>
                  </a:lnTo>
                  <a:lnTo>
                    <a:pt x="0" y="466109"/>
                  </a:lnTo>
                  <a:lnTo>
                    <a:pt x="0" y="82254"/>
                  </a:lnTo>
                  <a:lnTo>
                    <a:pt x="6263" y="50776"/>
                  </a:lnTo>
                  <a:lnTo>
                    <a:pt x="8331" y="45786"/>
                  </a:lnTo>
                  <a:lnTo>
                    <a:pt x="36562" y="13861"/>
                  </a:lnTo>
                  <a:lnTo>
                    <a:pt x="41053" y="10861"/>
                  </a:lnTo>
                  <a:lnTo>
                    <a:pt x="45792" y="8327"/>
                  </a:lnTo>
                  <a:lnTo>
                    <a:pt x="50782" y="6260"/>
                  </a:lnTo>
                  <a:lnTo>
                    <a:pt x="55769" y="4193"/>
                  </a:lnTo>
                  <a:lnTo>
                    <a:pt x="60912" y="2634"/>
                  </a:lnTo>
                  <a:lnTo>
                    <a:pt x="66211" y="1580"/>
                  </a:lnTo>
                  <a:lnTo>
                    <a:pt x="71506" y="526"/>
                  </a:lnTo>
                  <a:lnTo>
                    <a:pt x="76855" y="0"/>
                  </a:lnTo>
                  <a:lnTo>
                    <a:pt x="82254" y="0"/>
                  </a:lnTo>
                  <a:close/>
                </a:path>
              </a:pathLst>
            </a:custGeom>
            <a:ln w="9139">
              <a:solidFill>
                <a:srgbClr val="666666"/>
              </a:solidFill>
            </a:ln>
          </p:spPr>
          <p:txBody>
            <a:bodyPr wrap="square" lIns="0" tIns="0" rIns="0" bIns="0" rtlCol="0"/>
            <a:lstStyle/>
            <a:p>
              <a:endParaRPr/>
            </a:p>
          </p:txBody>
        </p:sp>
      </p:grpSp>
      <p:grpSp>
        <p:nvGrpSpPr>
          <p:cNvPr id="110" name="object 110"/>
          <p:cNvGrpSpPr/>
          <p:nvPr/>
        </p:nvGrpSpPr>
        <p:grpSpPr>
          <a:xfrm>
            <a:off x="276253" y="4165196"/>
            <a:ext cx="1442234" cy="282151"/>
            <a:chOff x="456968" y="6580365"/>
            <a:chExt cx="2385695" cy="466725"/>
          </a:xfrm>
        </p:grpSpPr>
        <p:sp>
          <p:nvSpPr>
            <p:cNvPr id="111" name="object 111"/>
            <p:cNvSpPr/>
            <p:nvPr/>
          </p:nvSpPr>
          <p:spPr>
            <a:xfrm>
              <a:off x="461539" y="6584934"/>
              <a:ext cx="2376805" cy="457200"/>
            </a:xfrm>
            <a:custGeom>
              <a:avLst/>
              <a:gdLst/>
              <a:ahLst/>
              <a:cxnLst/>
              <a:rect l="l" t="t" r="r" b="b"/>
              <a:pathLst>
                <a:path w="2376805" h="457200">
                  <a:moveTo>
                    <a:pt x="2312198" y="456969"/>
                  </a:moveTo>
                  <a:lnTo>
                    <a:pt x="64045" y="456969"/>
                  </a:lnTo>
                  <a:lnTo>
                    <a:pt x="59589" y="456530"/>
                  </a:lnTo>
                  <a:lnTo>
                    <a:pt x="23261" y="440074"/>
                  </a:lnTo>
                  <a:lnTo>
                    <a:pt x="2196" y="406209"/>
                  </a:lnTo>
                  <a:lnTo>
                    <a:pt x="0" y="392924"/>
                  </a:lnTo>
                  <a:lnTo>
                    <a:pt x="0" y="64044"/>
                  </a:lnTo>
                  <a:lnTo>
                    <a:pt x="14052" y="26721"/>
                  </a:lnTo>
                  <a:lnTo>
                    <a:pt x="46473" y="3495"/>
                  </a:lnTo>
                  <a:lnTo>
                    <a:pt x="64045" y="0"/>
                  </a:lnTo>
                  <a:lnTo>
                    <a:pt x="68543" y="0"/>
                  </a:lnTo>
                  <a:lnTo>
                    <a:pt x="2312198" y="0"/>
                  </a:lnTo>
                  <a:lnTo>
                    <a:pt x="2349523" y="14052"/>
                  </a:lnTo>
                  <a:lnTo>
                    <a:pt x="2372748" y="46471"/>
                  </a:lnTo>
                  <a:lnTo>
                    <a:pt x="2376242" y="64044"/>
                  </a:lnTo>
                  <a:lnTo>
                    <a:pt x="2376242" y="392924"/>
                  </a:lnTo>
                  <a:lnTo>
                    <a:pt x="2362190" y="430246"/>
                  </a:lnTo>
                  <a:lnTo>
                    <a:pt x="2329771" y="453473"/>
                  </a:lnTo>
                  <a:lnTo>
                    <a:pt x="2316656" y="456530"/>
                  </a:lnTo>
                  <a:lnTo>
                    <a:pt x="2312198" y="456969"/>
                  </a:lnTo>
                  <a:close/>
                </a:path>
              </a:pathLst>
            </a:custGeom>
            <a:solidFill>
              <a:srgbClr val="F5F5F5"/>
            </a:solidFill>
          </p:spPr>
          <p:txBody>
            <a:bodyPr wrap="square" lIns="0" tIns="0" rIns="0" bIns="0" rtlCol="0"/>
            <a:lstStyle/>
            <a:p>
              <a:endParaRPr/>
            </a:p>
          </p:txBody>
        </p:sp>
        <p:sp>
          <p:nvSpPr>
            <p:cNvPr id="112" name="object 112"/>
            <p:cNvSpPr/>
            <p:nvPr/>
          </p:nvSpPr>
          <p:spPr>
            <a:xfrm>
              <a:off x="461537" y="6584934"/>
              <a:ext cx="2376805" cy="457200"/>
            </a:xfrm>
            <a:custGeom>
              <a:avLst/>
              <a:gdLst/>
              <a:ahLst/>
              <a:cxnLst/>
              <a:rect l="l" t="t" r="r" b="b"/>
              <a:pathLst>
                <a:path w="2376805" h="457200">
                  <a:moveTo>
                    <a:pt x="68545" y="0"/>
                  </a:moveTo>
                  <a:lnTo>
                    <a:pt x="2307697" y="0"/>
                  </a:lnTo>
                  <a:lnTo>
                    <a:pt x="2312200" y="0"/>
                  </a:lnTo>
                  <a:lnTo>
                    <a:pt x="2316658" y="438"/>
                  </a:lnTo>
                  <a:lnTo>
                    <a:pt x="2321073" y="1316"/>
                  </a:lnTo>
                  <a:lnTo>
                    <a:pt x="2325487" y="2195"/>
                  </a:lnTo>
                  <a:lnTo>
                    <a:pt x="2329773" y="3495"/>
                  </a:lnTo>
                  <a:lnTo>
                    <a:pt x="2333932" y="5217"/>
                  </a:lnTo>
                  <a:lnTo>
                    <a:pt x="2338092" y="6939"/>
                  </a:lnTo>
                  <a:lnTo>
                    <a:pt x="2342041" y="9051"/>
                  </a:lnTo>
                  <a:lnTo>
                    <a:pt x="2345783" y="11552"/>
                  </a:lnTo>
                  <a:lnTo>
                    <a:pt x="2349525" y="14052"/>
                  </a:lnTo>
                  <a:lnTo>
                    <a:pt x="2352985" y="16893"/>
                  </a:lnTo>
                  <a:lnTo>
                    <a:pt x="2356168" y="20076"/>
                  </a:lnTo>
                  <a:lnTo>
                    <a:pt x="2359352" y="23259"/>
                  </a:lnTo>
                  <a:lnTo>
                    <a:pt x="2371027" y="42313"/>
                  </a:lnTo>
                  <a:lnTo>
                    <a:pt x="2372750" y="46471"/>
                  </a:lnTo>
                  <a:lnTo>
                    <a:pt x="2374049" y="50758"/>
                  </a:lnTo>
                  <a:lnTo>
                    <a:pt x="2374926" y="55172"/>
                  </a:lnTo>
                  <a:lnTo>
                    <a:pt x="2375805" y="59586"/>
                  </a:lnTo>
                  <a:lnTo>
                    <a:pt x="2376244" y="64044"/>
                  </a:lnTo>
                  <a:lnTo>
                    <a:pt x="2376242" y="68545"/>
                  </a:lnTo>
                  <a:lnTo>
                    <a:pt x="2376242" y="388424"/>
                  </a:lnTo>
                  <a:lnTo>
                    <a:pt x="2371027" y="414653"/>
                  </a:lnTo>
                  <a:lnTo>
                    <a:pt x="2369306" y="418811"/>
                  </a:lnTo>
                  <a:lnTo>
                    <a:pt x="2367194" y="422761"/>
                  </a:lnTo>
                  <a:lnTo>
                    <a:pt x="2364693" y="426504"/>
                  </a:lnTo>
                  <a:lnTo>
                    <a:pt x="2362191" y="430246"/>
                  </a:lnTo>
                  <a:lnTo>
                    <a:pt x="2359352" y="433709"/>
                  </a:lnTo>
                  <a:lnTo>
                    <a:pt x="2356168" y="436892"/>
                  </a:lnTo>
                  <a:lnTo>
                    <a:pt x="2352985" y="440074"/>
                  </a:lnTo>
                  <a:lnTo>
                    <a:pt x="2349522" y="442916"/>
                  </a:lnTo>
                  <a:lnTo>
                    <a:pt x="2345781" y="445416"/>
                  </a:lnTo>
                  <a:lnTo>
                    <a:pt x="2342039" y="447917"/>
                  </a:lnTo>
                  <a:lnTo>
                    <a:pt x="2338089" y="450028"/>
                  </a:lnTo>
                  <a:lnTo>
                    <a:pt x="2333931" y="451751"/>
                  </a:lnTo>
                  <a:lnTo>
                    <a:pt x="2329773" y="453473"/>
                  </a:lnTo>
                  <a:lnTo>
                    <a:pt x="2325487" y="454774"/>
                  </a:lnTo>
                  <a:lnTo>
                    <a:pt x="2321071" y="455652"/>
                  </a:lnTo>
                  <a:lnTo>
                    <a:pt x="2316658" y="456530"/>
                  </a:lnTo>
                  <a:lnTo>
                    <a:pt x="2312200" y="456969"/>
                  </a:lnTo>
                  <a:lnTo>
                    <a:pt x="2307697" y="456969"/>
                  </a:lnTo>
                  <a:lnTo>
                    <a:pt x="68545" y="456969"/>
                  </a:lnTo>
                  <a:lnTo>
                    <a:pt x="64047" y="456969"/>
                  </a:lnTo>
                  <a:lnTo>
                    <a:pt x="59591" y="456530"/>
                  </a:lnTo>
                  <a:lnTo>
                    <a:pt x="55178" y="455651"/>
                  </a:lnTo>
                  <a:lnTo>
                    <a:pt x="50762" y="454774"/>
                  </a:lnTo>
                  <a:lnTo>
                    <a:pt x="46475" y="453473"/>
                  </a:lnTo>
                  <a:lnTo>
                    <a:pt x="42319" y="451751"/>
                  </a:lnTo>
                  <a:lnTo>
                    <a:pt x="38161" y="450028"/>
                  </a:lnTo>
                  <a:lnTo>
                    <a:pt x="11554" y="426504"/>
                  </a:lnTo>
                  <a:lnTo>
                    <a:pt x="9052" y="422761"/>
                  </a:lnTo>
                  <a:lnTo>
                    <a:pt x="6941" y="418811"/>
                  </a:lnTo>
                  <a:lnTo>
                    <a:pt x="5221" y="414653"/>
                  </a:lnTo>
                  <a:lnTo>
                    <a:pt x="3498" y="410495"/>
                  </a:lnTo>
                  <a:lnTo>
                    <a:pt x="0" y="388424"/>
                  </a:lnTo>
                  <a:lnTo>
                    <a:pt x="0" y="68545"/>
                  </a:lnTo>
                  <a:lnTo>
                    <a:pt x="5221" y="42313"/>
                  </a:lnTo>
                  <a:lnTo>
                    <a:pt x="6941" y="38155"/>
                  </a:lnTo>
                  <a:lnTo>
                    <a:pt x="9054" y="34205"/>
                  </a:lnTo>
                  <a:lnTo>
                    <a:pt x="11555" y="30463"/>
                  </a:lnTo>
                  <a:lnTo>
                    <a:pt x="14054" y="26721"/>
                  </a:lnTo>
                  <a:lnTo>
                    <a:pt x="16895" y="23259"/>
                  </a:lnTo>
                  <a:lnTo>
                    <a:pt x="20079" y="20076"/>
                  </a:lnTo>
                  <a:lnTo>
                    <a:pt x="23263" y="16893"/>
                  </a:lnTo>
                  <a:lnTo>
                    <a:pt x="26724" y="14052"/>
                  </a:lnTo>
                  <a:lnTo>
                    <a:pt x="30466" y="11552"/>
                  </a:lnTo>
                  <a:lnTo>
                    <a:pt x="34207" y="9051"/>
                  </a:lnTo>
                  <a:lnTo>
                    <a:pt x="64047" y="0"/>
                  </a:lnTo>
                  <a:lnTo>
                    <a:pt x="68545" y="0"/>
                  </a:lnTo>
                  <a:close/>
                </a:path>
              </a:pathLst>
            </a:custGeom>
            <a:ln w="9139">
              <a:solidFill>
                <a:srgbClr val="666666"/>
              </a:solidFill>
            </a:ln>
          </p:spPr>
          <p:txBody>
            <a:bodyPr wrap="square" lIns="0" tIns="0" rIns="0" bIns="0" rtlCol="0"/>
            <a:lstStyle/>
            <a:p>
              <a:endParaRPr/>
            </a:p>
          </p:txBody>
        </p:sp>
      </p:grpSp>
      <p:sp>
        <p:nvSpPr>
          <p:cNvPr id="113" name="object 113"/>
          <p:cNvSpPr txBox="1"/>
          <p:nvPr/>
        </p:nvSpPr>
        <p:spPr>
          <a:xfrm>
            <a:off x="345754" y="4002816"/>
            <a:ext cx="1313634" cy="1468094"/>
          </a:xfrm>
          <a:prstGeom prst="rect">
            <a:avLst/>
          </a:prstGeom>
        </p:spPr>
        <p:txBody>
          <a:bodyPr vert="horz" wrap="square" lIns="0" tIns="8445" rIns="0" bIns="0" rtlCol="0">
            <a:spAutoFit/>
          </a:bodyPr>
          <a:lstStyle/>
          <a:p>
            <a:pPr marL="7677">
              <a:lnSpc>
                <a:spcPct val="100000"/>
              </a:lnSpc>
              <a:spcBef>
                <a:spcPts val="66"/>
              </a:spcBef>
            </a:pPr>
            <a:r>
              <a:rPr sz="514" dirty="0">
                <a:solidFill>
                  <a:schemeClr val="tx1"/>
                </a:solidFill>
                <a:latin typeface="Arial MT"/>
                <a:cs typeface="Arial MT"/>
              </a:rPr>
              <a:t>l'imprenditore,</a:t>
            </a:r>
            <a:r>
              <a:rPr sz="514" spc="18" dirty="0">
                <a:solidFill>
                  <a:schemeClr val="tx1"/>
                </a:solidFill>
                <a:latin typeface="Arial MT"/>
                <a:cs typeface="Arial MT"/>
              </a:rPr>
              <a:t> </a:t>
            </a:r>
            <a:r>
              <a:rPr sz="514" dirty="0">
                <a:solidFill>
                  <a:schemeClr val="tx1"/>
                </a:solidFill>
                <a:latin typeface="Arial MT"/>
                <a:cs typeface="Arial MT"/>
              </a:rPr>
              <a:t>in</a:t>
            </a:r>
            <a:r>
              <a:rPr sz="514" spc="21" dirty="0">
                <a:solidFill>
                  <a:schemeClr val="tx1"/>
                </a:solidFill>
                <a:latin typeface="Arial MT"/>
                <a:cs typeface="Arial MT"/>
              </a:rPr>
              <a:t> </a:t>
            </a:r>
            <a:r>
              <a:rPr sz="514" dirty="0">
                <a:solidFill>
                  <a:schemeClr val="tx1"/>
                </a:solidFill>
                <a:latin typeface="Arial MT"/>
                <a:cs typeface="Arial MT"/>
              </a:rPr>
              <a:t>alternativa,</a:t>
            </a:r>
            <a:r>
              <a:rPr sz="514" spc="21" dirty="0">
                <a:solidFill>
                  <a:schemeClr val="tx1"/>
                </a:solidFill>
                <a:latin typeface="Arial MT"/>
                <a:cs typeface="Arial MT"/>
              </a:rPr>
              <a:t> </a:t>
            </a:r>
            <a:r>
              <a:rPr sz="514" spc="-15" dirty="0">
                <a:solidFill>
                  <a:schemeClr val="tx1"/>
                </a:solidFill>
                <a:latin typeface="Arial MT"/>
                <a:cs typeface="Arial MT"/>
              </a:rPr>
              <a:t>può</a:t>
            </a:r>
            <a:endParaRPr sz="514" dirty="0">
              <a:solidFill>
                <a:schemeClr val="tx1"/>
              </a:solidFill>
              <a:latin typeface="Arial MT"/>
              <a:cs typeface="Arial MT"/>
            </a:endParaRPr>
          </a:p>
          <a:p>
            <a:pPr>
              <a:lnSpc>
                <a:spcPct val="100000"/>
              </a:lnSpc>
              <a:spcBef>
                <a:spcPts val="305"/>
              </a:spcBef>
            </a:pPr>
            <a:endParaRPr sz="514" dirty="0">
              <a:latin typeface="Arial MT"/>
              <a:cs typeface="Arial MT"/>
            </a:endParaRPr>
          </a:p>
          <a:p>
            <a:pPr marL="124754" marR="135886" algn="ctr">
              <a:lnSpc>
                <a:spcPct val="102800"/>
              </a:lnSpc>
            </a:pPr>
            <a:r>
              <a:rPr sz="423" b="1" dirty="0">
                <a:solidFill>
                  <a:srgbClr val="333333"/>
                </a:solidFill>
                <a:latin typeface="Tahoma"/>
                <a:cs typeface="Tahoma"/>
              </a:rPr>
              <a:t>PREDISPORRE</a:t>
            </a:r>
            <a:r>
              <a:rPr sz="423" b="1" spc="36" dirty="0">
                <a:solidFill>
                  <a:srgbClr val="333333"/>
                </a:solidFill>
                <a:latin typeface="Tahoma"/>
                <a:cs typeface="Tahoma"/>
              </a:rPr>
              <a:t> </a:t>
            </a:r>
            <a:r>
              <a:rPr sz="423" b="1" dirty="0">
                <a:solidFill>
                  <a:srgbClr val="333333"/>
                </a:solidFill>
                <a:latin typeface="Tahoma"/>
                <a:cs typeface="Tahoma"/>
              </a:rPr>
              <a:t>UN</a:t>
            </a:r>
            <a:r>
              <a:rPr sz="423" b="1" spc="45" dirty="0">
                <a:solidFill>
                  <a:srgbClr val="333333"/>
                </a:solidFill>
                <a:latin typeface="Tahoma"/>
                <a:cs typeface="Tahoma"/>
              </a:rPr>
              <a:t> </a:t>
            </a:r>
            <a:r>
              <a:rPr sz="423" b="1" dirty="0">
                <a:solidFill>
                  <a:srgbClr val="333333"/>
                </a:solidFill>
                <a:latin typeface="Tahoma"/>
                <a:cs typeface="Tahoma"/>
              </a:rPr>
              <a:t>PIANO</a:t>
            </a:r>
            <a:r>
              <a:rPr sz="423" b="1" spc="45" dirty="0">
                <a:solidFill>
                  <a:srgbClr val="333333"/>
                </a:solidFill>
                <a:latin typeface="Tahoma"/>
                <a:cs typeface="Tahoma"/>
              </a:rPr>
              <a:t> </a:t>
            </a:r>
            <a:r>
              <a:rPr sz="423" b="1" spc="-6" dirty="0">
                <a:solidFill>
                  <a:srgbClr val="333333"/>
                </a:solidFill>
                <a:latin typeface="Tahoma"/>
                <a:cs typeface="Tahoma"/>
              </a:rPr>
              <a:t>ATTESTATO</a:t>
            </a:r>
            <a:r>
              <a:rPr sz="423" b="1" spc="302" dirty="0">
                <a:solidFill>
                  <a:srgbClr val="333333"/>
                </a:solidFill>
                <a:latin typeface="Tahoma"/>
                <a:cs typeface="Tahoma"/>
              </a:rPr>
              <a:t> </a:t>
            </a:r>
            <a:r>
              <a:rPr sz="423" b="1" dirty="0">
                <a:solidFill>
                  <a:srgbClr val="333333"/>
                </a:solidFill>
                <a:latin typeface="Tahoma"/>
                <a:cs typeface="Tahoma"/>
              </a:rPr>
              <a:t>DI</a:t>
            </a:r>
            <a:r>
              <a:rPr sz="423" b="1" spc="18" dirty="0">
                <a:solidFill>
                  <a:srgbClr val="333333"/>
                </a:solidFill>
                <a:latin typeface="Tahoma"/>
                <a:cs typeface="Tahoma"/>
              </a:rPr>
              <a:t> </a:t>
            </a:r>
            <a:r>
              <a:rPr sz="423" b="1" spc="-6" dirty="0">
                <a:solidFill>
                  <a:srgbClr val="333333"/>
                </a:solidFill>
                <a:latin typeface="Tahoma"/>
                <a:cs typeface="Tahoma"/>
              </a:rPr>
              <a:t>RISANAMENTO</a:t>
            </a:r>
            <a:endParaRPr sz="423" dirty="0">
              <a:latin typeface="Tahoma"/>
              <a:cs typeface="Tahoma"/>
            </a:endParaRPr>
          </a:p>
          <a:p>
            <a:pPr marR="11132" algn="ctr">
              <a:lnSpc>
                <a:spcPct val="100000"/>
              </a:lnSpc>
              <a:spcBef>
                <a:spcPts val="15"/>
              </a:spcBef>
            </a:pPr>
            <a:r>
              <a:rPr sz="423" b="1" dirty="0">
                <a:solidFill>
                  <a:srgbClr val="333333"/>
                </a:solidFill>
                <a:latin typeface="Tahoma"/>
                <a:cs typeface="Tahoma"/>
              </a:rPr>
              <a:t>art.</a:t>
            </a:r>
            <a:r>
              <a:rPr sz="423" b="1" spc="12" dirty="0">
                <a:solidFill>
                  <a:srgbClr val="333333"/>
                </a:solidFill>
                <a:latin typeface="Tahoma"/>
                <a:cs typeface="Tahoma"/>
              </a:rPr>
              <a:t> </a:t>
            </a:r>
            <a:r>
              <a:rPr sz="423" b="1" dirty="0">
                <a:solidFill>
                  <a:srgbClr val="333333"/>
                </a:solidFill>
                <a:latin typeface="Tahoma"/>
                <a:cs typeface="Tahoma"/>
              </a:rPr>
              <a:t>56</a:t>
            </a:r>
            <a:r>
              <a:rPr sz="423" b="1" spc="12" dirty="0">
                <a:solidFill>
                  <a:srgbClr val="333333"/>
                </a:solidFill>
                <a:latin typeface="Tahoma"/>
                <a:cs typeface="Tahoma"/>
              </a:rPr>
              <a:t> </a:t>
            </a:r>
            <a:r>
              <a:rPr sz="423" b="1" spc="-12" dirty="0">
                <a:solidFill>
                  <a:srgbClr val="333333"/>
                </a:solidFill>
                <a:latin typeface="Tahoma"/>
                <a:cs typeface="Tahoma"/>
              </a:rPr>
              <a:t>CCII</a:t>
            </a:r>
            <a:endParaRPr sz="423" dirty="0">
              <a:latin typeface="Tahoma"/>
              <a:cs typeface="Tahoma"/>
            </a:endParaRPr>
          </a:p>
          <a:p>
            <a:pPr>
              <a:lnSpc>
                <a:spcPct val="100000"/>
              </a:lnSpc>
              <a:spcBef>
                <a:spcPts val="287"/>
              </a:spcBef>
            </a:pPr>
            <a:endParaRPr sz="423" dirty="0">
              <a:latin typeface="Tahoma"/>
              <a:cs typeface="Tahoma"/>
            </a:endParaRPr>
          </a:p>
          <a:p>
            <a:pPr marR="11132" algn="ctr">
              <a:lnSpc>
                <a:spcPct val="100000"/>
              </a:lnSpc>
            </a:pPr>
            <a:r>
              <a:rPr sz="423" b="1" spc="-6" dirty="0">
                <a:solidFill>
                  <a:srgbClr val="333333"/>
                </a:solidFill>
                <a:latin typeface="Tahoma"/>
                <a:cs typeface="Tahoma"/>
              </a:rPr>
              <a:t>DOMANDARE</a:t>
            </a:r>
            <a:endParaRPr sz="423" dirty="0">
              <a:latin typeface="Tahoma"/>
              <a:cs typeface="Tahoma"/>
            </a:endParaRPr>
          </a:p>
          <a:p>
            <a:pPr marL="8061" marR="3071" algn="ctr">
              <a:lnSpc>
                <a:spcPct val="102800"/>
              </a:lnSpc>
            </a:pPr>
            <a:r>
              <a:rPr sz="423" b="1" dirty="0">
                <a:solidFill>
                  <a:srgbClr val="333333"/>
                </a:solidFill>
                <a:latin typeface="Tahoma"/>
                <a:cs typeface="Tahoma"/>
              </a:rPr>
              <a:t>L'OMOLOGA</a:t>
            </a:r>
            <a:r>
              <a:rPr sz="423" b="1" spc="51" dirty="0">
                <a:solidFill>
                  <a:srgbClr val="333333"/>
                </a:solidFill>
                <a:latin typeface="Tahoma"/>
                <a:cs typeface="Tahoma"/>
              </a:rPr>
              <a:t> </a:t>
            </a:r>
            <a:r>
              <a:rPr sz="423" b="1" dirty="0">
                <a:solidFill>
                  <a:srgbClr val="333333"/>
                </a:solidFill>
                <a:latin typeface="Tahoma"/>
                <a:cs typeface="Tahoma"/>
              </a:rPr>
              <a:t>ACCORDI</a:t>
            </a:r>
            <a:r>
              <a:rPr sz="423" b="1" spc="54" dirty="0">
                <a:solidFill>
                  <a:srgbClr val="333333"/>
                </a:solidFill>
                <a:latin typeface="Tahoma"/>
                <a:cs typeface="Tahoma"/>
              </a:rPr>
              <a:t> </a:t>
            </a:r>
            <a:r>
              <a:rPr sz="423" b="1" dirty="0">
                <a:solidFill>
                  <a:srgbClr val="333333"/>
                </a:solidFill>
                <a:latin typeface="Tahoma"/>
                <a:cs typeface="Tahoma"/>
              </a:rPr>
              <a:t>DI</a:t>
            </a:r>
            <a:r>
              <a:rPr sz="423" b="1" spc="54" dirty="0">
                <a:solidFill>
                  <a:srgbClr val="333333"/>
                </a:solidFill>
                <a:latin typeface="Tahoma"/>
                <a:cs typeface="Tahoma"/>
              </a:rPr>
              <a:t> </a:t>
            </a:r>
            <a:r>
              <a:rPr sz="423" b="1" spc="-6" dirty="0">
                <a:solidFill>
                  <a:srgbClr val="333333"/>
                </a:solidFill>
                <a:latin typeface="Tahoma"/>
                <a:cs typeface="Tahoma"/>
              </a:rPr>
              <a:t>RISTRUTTURAZIONE</a:t>
            </a:r>
            <a:r>
              <a:rPr sz="423" b="1" spc="302" dirty="0">
                <a:solidFill>
                  <a:srgbClr val="333333"/>
                </a:solidFill>
                <a:latin typeface="Tahoma"/>
                <a:cs typeface="Tahoma"/>
              </a:rPr>
              <a:t> </a:t>
            </a:r>
            <a:r>
              <a:rPr sz="423" b="1" dirty="0">
                <a:solidFill>
                  <a:srgbClr val="333333"/>
                </a:solidFill>
                <a:latin typeface="Tahoma"/>
                <a:cs typeface="Tahoma"/>
              </a:rPr>
              <a:t>DEI</a:t>
            </a:r>
            <a:r>
              <a:rPr sz="423" b="1" spc="24" dirty="0">
                <a:solidFill>
                  <a:srgbClr val="333333"/>
                </a:solidFill>
                <a:latin typeface="Tahoma"/>
                <a:cs typeface="Tahoma"/>
              </a:rPr>
              <a:t> </a:t>
            </a:r>
            <a:r>
              <a:rPr sz="423" b="1" spc="-6" dirty="0">
                <a:solidFill>
                  <a:srgbClr val="333333"/>
                </a:solidFill>
                <a:latin typeface="Tahoma"/>
                <a:cs typeface="Tahoma"/>
              </a:rPr>
              <a:t>DEBITI</a:t>
            </a:r>
            <a:endParaRPr sz="423" dirty="0">
              <a:latin typeface="Tahoma"/>
              <a:cs typeface="Tahoma"/>
            </a:endParaRPr>
          </a:p>
          <a:p>
            <a:pPr marR="11132" algn="ctr">
              <a:lnSpc>
                <a:spcPct val="100000"/>
              </a:lnSpc>
              <a:spcBef>
                <a:spcPts val="12"/>
              </a:spcBef>
            </a:pPr>
            <a:r>
              <a:rPr sz="423" b="1" dirty="0">
                <a:solidFill>
                  <a:srgbClr val="333333"/>
                </a:solidFill>
                <a:latin typeface="Tahoma"/>
                <a:cs typeface="Tahoma"/>
              </a:rPr>
              <a:t>Art.</a:t>
            </a:r>
            <a:r>
              <a:rPr sz="423" b="1" spc="12" dirty="0">
                <a:solidFill>
                  <a:srgbClr val="333333"/>
                </a:solidFill>
                <a:latin typeface="Tahoma"/>
                <a:cs typeface="Tahoma"/>
              </a:rPr>
              <a:t> </a:t>
            </a:r>
            <a:r>
              <a:rPr sz="423" b="1" dirty="0">
                <a:solidFill>
                  <a:srgbClr val="333333"/>
                </a:solidFill>
                <a:latin typeface="Tahoma"/>
                <a:cs typeface="Tahoma"/>
              </a:rPr>
              <a:t>56</a:t>
            </a:r>
            <a:r>
              <a:rPr sz="423" b="1" spc="12" dirty="0">
                <a:solidFill>
                  <a:srgbClr val="333333"/>
                </a:solidFill>
                <a:latin typeface="Tahoma"/>
                <a:cs typeface="Tahoma"/>
              </a:rPr>
              <a:t> </a:t>
            </a:r>
            <a:r>
              <a:rPr sz="423" b="1" dirty="0">
                <a:solidFill>
                  <a:srgbClr val="333333"/>
                </a:solidFill>
                <a:latin typeface="Tahoma"/>
                <a:cs typeface="Tahoma"/>
              </a:rPr>
              <a:t>e</a:t>
            </a:r>
            <a:r>
              <a:rPr sz="423" b="1" spc="15" dirty="0">
                <a:solidFill>
                  <a:srgbClr val="333333"/>
                </a:solidFill>
                <a:latin typeface="Tahoma"/>
                <a:cs typeface="Tahoma"/>
              </a:rPr>
              <a:t> </a:t>
            </a:r>
            <a:r>
              <a:rPr sz="423" b="1" dirty="0">
                <a:solidFill>
                  <a:srgbClr val="333333"/>
                </a:solidFill>
                <a:latin typeface="Tahoma"/>
                <a:cs typeface="Tahoma"/>
              </a:rPr>
              <a:t>ss.</a:t>
            </a:r>
            <a:r>
              <a:rPr sz="423" b="1" spc="12" dirty="0">
                <a:solidFill>
                  <a:srgbClr val="333333"/>
                </a:solidFill>
                <a:latin typeface="Tahoma"/>
                <a:cs typeface="Tahoma"/>
              </a:rPr>
              <a:t> </a:t>
            </a:r>
            <a:r>
              <a:rPr sz="423" b="1" spc="-12" dirty="0">
                <a:solidFill>
                  <a:srgbClr val="333333"/>
                </a:solidFill>
                <a:latin typeface="Tahoma"/>
                <a:cs typeface="Tahoma"/>
              </a:rPr>
              <a:t>CCII</a:t>
            </a:r>
            <a:endParaRPr sz="423" dirty="0">
              <a:latin typeface="Tahoma"/>
              <a:cs typeface="Tahoma"/>
            </a:endParaRPr>
          </a:p>
          <a:p>
            <a:pPr>
              <a:lnSpc>
                <a:spcPct val="100000"/>
              </a:lnSpc>
              <a:spcBef>
                <a:spcPts val="272"/>
              </a:spcBef>
            </a:pPr>
            <a:endParaRPr sz="423" dirty="0">
              <a:latin typeface="Tahoma"/>
              <a:cs typeface="Tahoma"/>
            </a:endParaRPr>
          </a:p>
          <a:p>
            <a:pPr marL="230315" marR="241446" indent="-384" algn="ctr">
              <a:lnSpc>
                <a:spcPct val="102800"/>
              </a:lnSpc>
              <a:spcBef>
                <a:spcPts val="3"/>
              </a:spcBef>
            </a:pPr>
            <a:r>
              <a:rPr sz="423" b="1" dirty="0">
                <a:solidFill>
                  <a:srgbClr val="333333"/>
                </a:solidFill>
                <a:latin typeface="Tahoma"/>
                <a:cs typeface="Tahoma"/>
              </a:rPr>
              <a:t>PROPORRE</a:t>
            </a:r>
            <a:r>
              <a:rPr sz="423" b="1" spc="45" dirty="0">
                <a:solidFill>
                  <a:srgbClr val="333333"/>
                </a:solidFill>
                <a:latin typeface="Tahoma"/>
                <a:cs typeface="Tahoma"/>
              </a:rPr>
              <a:t> </a:t>
            </a:r>
            <a:r>
              <a:rPr sz="423" b="1" dirty="0">
                <a:solidFill>
                  <a:srgbClr val="333333"/>
                </a:solidFill>
                <a:latin typeface="Tahoma"/>
                <a:cs typeface="Tahoma"/>
              </a:rPr>
              <a:t>LA</a:t>
            </a:r>
            <a:r>
              <a:rPr sz="423" b="1" spc="45" dirty="0">
                <a:solidFill>
                  <a:srgbClr val="333333"/>
                </a:solidFill>
                <a:latin typeface="Tahoma"/>
                <a:cs typeface="Tahoma"/>
              </a:rPr>
              <a:t> </a:t>
            </a:r>
            <a:r>
              <a:rPr sz="423" b="1" dirty="0">
                <a:solidFill>
                  <a:srgbClr val="333333"/>
                </a:solidFill>
                <a:latin typeface="Tahoma"/>
                <a:cs typeface="Tahoma"/>
              </a:rPr>
              <a:t>DOMANDA</a:t>
            </a:r>
            <a:r>
              <a:rPr sz="423" b="1" spc="48" dirty="0">
                <a:solidFill>
                  <a:srgbClr val="333333"/>
                </a:solidFill>
                <a:latin typeface="Tahoma"/>
                <a:cs typeface="Tahoma"/>
              </a:rPr>
              <a:t> </a:t>
            </a:r>
            <a:r>
              <a:rPr sz="423" b="1" spc="-15" dirty="0">
                <a:solidFill>
                  <a:srgbClr val="333333"/>
                </a:solidFill>
                <a:latin typeface="Tahoma"/>
                <a:cs typeface="Tahoma"/>
              </a:rPr>
              <a:t>DI</a:t>
            </a:r>
            <a:r>
              <a:rPr sz="423" b="1" spc="302" dirty="0">
                <a:solidFill>
                  <a:srgbClr val="333333"/>
                </a:solidFill>
                <a:latin typeface="Tahoma"/>
                <a:cs typeface="Tahoma"/>
              </a:rPr>
              <a:t> </a:t>
            </a:r>
            <a:r>
              <a:rPr sz="423" b="1" dirty="0">
                <a:solidFill>
                  <a:srgbClr val="333333"/>
                </a:solidFill>
                <a:latin typeface="Tahoma"/>
                <a:cs typeface="Tahoma"/>
              </a:rPr>
              <a:t>CONCORDATO</a:t>
            </a:r>
            <a:r>
              <a:rPr sz="423" b="1" spc="94" dirty="0">
                <a:solidFill>
                  <a:srgbClr val="333333"/>
                </a:solidFill>
                <a:latin typeface="Tahoma"/>
                <a:cs typeface="Tahoma"/>
              </a:rPr>
              <a:t> </a:t>
            </a:r>
            <a:r>
              <a:rPr sz="423" b="1" spc="-6" dirty="0">
                <a:solidFill>
                  <a:srgbClr val="333333"/>
                </a:solidFill>
                <a:latin typeface="Tahoma"/>
                <a:cs typeface="Tahoma"/>
              </a:rPr>
              <a:t>SEMPLIFICATO</a:t>
            </a:r>
            <a:endParaRPr sz="423" dirty="0">
              <a:latin typeface="Tahoma"/>
              <a:cs typeface="Tahoma"/>
            </a:endParaRPr>
          </a:p>
          <a:p>
            <a:pPr marR="10748" algn="ctr">
              <a:lnSpc>
                <a:spcPct val="100000"/>
              </a:lnSpc>
              <a:spcBef>
                <a:spcPts val="12"/>
              </a:spcBef>
            </a:pPr>
            <a:r>
              <a:rPr sz="423" b="1" dirty="0">
                <a:solidFill>
                  <a:srgbClr val="333333"/>
                </a:solidFill>
                <a:latin typeface="Tahoma"/>
                <a:cs typeface="Tahoma"/>
              </a:rPr>
              <a:t>Art.</a:t>
            </a:r>
            <a:r>
              <a:rPr sz="423" b="1" spc="21" dirty="0">
                <a:solidFill>
                  <a:srgbClr val="333333"/>
                </a:solidFill>
                <a:latin typeface="Tahoma"/>
                <a:cs typeface="Tahoma"/>
              </a:rPr>
              <a:t> </a:t>
            </a:r>
            <a:r>
              <a:rPr sz="423" b="1" dirty="0">
                <a:solidFill>
                  <a:srgbClr val="333333"/>
                </a:solidFill>
                <a:latin typeface="Tahoma"/>
                <a:cs typeface="Tahoma"/>
              </a:rPr>
              <a:t>25</a:t>
            </a:r>
            <a:r>
              <a:rPr sz="423" b="1" spc="21" dirty="0">
                <a:solidFill>
                  <a:srgbClr val="333333"/>
                </a:solidFill>
                <a:latin typeface="Tahoma"/>
                <a:cs typeface="Tahoma"/>
              </a:rPr>
              <a:t> </a:t>
            </a:r>
            <a:r>
              <a:rPr sz="423" b="1" dirty="0">
                <a:solidFill>
                  <a:srgbClr val="333333"/>
                </a:solidFill>
                <a:latin typeface="Tahoma"/>
                <a:cs typeface="Tahoma"/>
              </a:rPr>
              <a:t>sexies</a:t>
            </a:r>
            <a:r>
              <a:rPr sz="423" b="1" spc="21" dirty="0">
                <a:solidFill>
                  <a:srgbClr val="333333"/>
                </a:solidFill>
                <a:latin typeface="Tahoma"/>
                <a:cs typeface="Tahoma"/>
              </a:rPr>
              <a:t> </a:t>
            </a:r>
            <a:r>
              <a:rPr sz="423" b="1" spc="-12" dirty="0">
                <a:solidFill>
                  <a:srgbClr val="333333"/>
                </a:solidFill>
                <a:latin typeface="Tahoma"/>
                <a:cs typeface="Tahoma"/>
              </a:rPr>
              <a:t>CCII</a:t>
            </a:r>
            <a:endParaRPr sz="423" dirty="0">
              <a:latin typeface="Tahoma"/>
              <a:cs typeface="Tahoma"/>
            </a:endParaRPr>
          </a:p>
          <a:p>
            <a:pPr>
              <a:lnSpc>
                <a:spcPct val="100000"/>
              </a:lnSpc>
              <a:spcBef>
                <a:spcPts val="490"/>
              </a:spcBef>
            </a:pPr>
            <a:endParaRPr sz="423" dirty="0">
              <a:latin typeface="Tahoma"/>
              <a:cs typeface="Tahoma"/>
            </a:endParaRPr>
          </a:p>
          <a:p>
            <a:pPr marL="117844" marR="128976" algn="ctr">
              <a:lnSpc>
                <a:spcPct val="102800"/>
              </a:lnSpc>
            </a:pPr>
            <a:r>
              <a:rPr sz="423" b="1" dirty="0">
                <a:solidFill>
                  <a:srgbClr val="333333"/>
                </a:solidFill>
                <a:latin typeface="Tahoma"/>
                <a:cs typeface="Tahoma"/>
              </a:rPr>
              <a:t>ACCEDEREAD</a:t>
            </a:r>
            <a:r>
              <a:rPr sz="423" b="1" spc="54" dirty="0">
                <a:solidFill>
                  <a:srgbClr val="333333"/>
                </a:solidFill>
                <a:latin typeface="Tahoma"/>
                <a:cs typeface="Tahoma"/>
              </a:rPr>
              <a:t> </a:t>
            </a:r>
            <a:r>
              <a:rPr sz="423" b="1" dirty="0">
                <a:solidFill>
                  <a:srgbClr val="333333"/>
                </a:solidFill>
                <a:latin typeface="Tahoma"/>
                <a:cs typeface="Tahoma"/>
              </a:rPr>
              <a:t>UNO</a:t>
            </a:r>
            <a:r>
              <a:rPr sz="423" b="1" spc="54" dirty="0">
                <a:solidFill>
                  <a:srgbClr val="333333"/>
                </a:solidFill>
                <a:latin typeface="Tahoma"/>
                <a:cs typeface="Tahoma"/>
              </a:rPr>
              <a:t> </a:t>
            </a:r>
            <a:r>
              <a:rPr sz="423" b="1" dirty="0">
                <a:solidFill>
                  <a:srgbClr val="333333"/>
                </a:solidFill>
                <a:latin typeface="Tahoma"/>
                <a:cs typeface="Tahoma"/>
              </a:rPr>
              <a:t>DEGLI</a:t>
            </a:r>
            <a:r>
              <a:rPr sz="423" b="1" spc="54" dirty="0">
                <a:solidFill>
                  <a:srgbClr val="333333"/>
                </a:solidFill>
                <a:latin typeface="Tahoma"/>
                <a:cs typeface="Tahoma"/>
              </a:rPr>
              <a:t> </a:t>
            </a:r>
            <a:r>
              <a:rPr sz="423" b="1" spc="-6" dirty="0">
                <a:solidFill>
                  <a:srgbClr val="333333"/>
                </a:solidFill>
                <a:latin typeface="Tahoma"/>
                <a:cs typeface="Tahoma"/>
              </a:rPr>
              <a:t>STRUMENTI</a:t>
            </a:r>
            <a:r>
              <a:rPr sz="423" b="1" spc="302" dirty="0">
                <a:solidFill>
                  <a:srgbClr val="333333"/>
                </a:solidFill>
                <a:latin typeface="Tahoma"/>
                <a:cs typeface="Tahoma"/>
              </a:rPr>
              <a:t> </a:t>
            </a:r>
            <a:r>
              <a:rPr sz="423" b="1" dirty="0">
                <a:solidFill>
                  <a:srgbClr val="333333"/>
                </a:solidFill>
                <a:latin typeface="Tahoma"/>
                <a:cs typeface="Tahoma"/>
              </a:rPr>
              <a:t>DI</a:t>
            </a:r>
            <a:r>
              <a:rPr sz="423" b="1" spc="57" dirty="0">
                <a:solidFill>
                  <a:srgbClr val="333333"/>
                </a:solidFill>
                <a:latin typeface="Tahoma"/>
                <a:cs typeface="Tahoma"/>
              </a:rPr>
              <a:t> </a:t>
            </a:r>
            <a:r>
              <a:rPr sz="423" b="1" dirty="0">
                <a:solidFill>
                  <a:srgbClr val="333333"/>
                </a:solidFill>
                <a:latin typeface="Tahoma"/>
                <a:cs typeface="Tahoma"/>
              </a:rPr>
              <a:t>REGOLAZIONE</a:t>
            </a:r>
            <a:r>
              <a:rPr sz="423" b="1" spc="57" dirty="0">
                <a:solidFill>
                  <a:srgbClr val="333333"/>
                </a:solidFill>
                <a:latin typeface="Tahoma"/>
                <a:cs typeface="Tahoma"/>
              </a:rPr>
              <a:t> </a:t>
            </a:r>
            <a:r>
              <a:rPr sz="423" b="1" spc="-6" dirty="0">
                <a:solidFill>
                  <a:srgbClr val="333333"/>
                </a:solidFill>
                <a:latin typeface="Tahoma"/>
                <a:cs typeface="Tahoma"/>
              </a:rPr>
              <a:t>DELLA</a:t>
            </a:r>
            <a:endParaRPr sz="423" dirty="0">
              <a:latin typeface="Tahoma"/>
              <a:cs typeface="Tahoma"/>
            </a:endParaRPr>
          </a:p>
          <a:p>
            <a:pPr marR="11132" algn="ctr">
              <a:lnSpc>
                <a:spcPct val="100000"/>
              </a:lnSpc>
              <a:spcBef>
                <a:spcPts val="15"/>
              </a:spcBef>
            </a:pPr>
            <a:r>
              <a:rPr sz="423" b="1" dirty="0">
                <a:solidFill>
                  <a:srgbClr val="333333"/>
                </a:solidFill>
                <a:latin typeface="Tahoma"/>
                <a:cs typeface="Tahoma"/>
              </a:rPr>
              <a:t>CRISI</a:t>
            </a:r>
            <a:r>
              <a:rPr sz="423" b="1" spc="24" dirty="0">
                <a:solidFill>
                  <a:srgbClr val="333333"/>
                </a:solidFill>
                <a:latin typeface="Tahoma"/>
                <a:cs typeface="Tahoma"/>
              </a:rPr>
              <a:t> </a:t>
            </a:r>
            <a:r>
              <a:rPr sz="423" b="1" dirty="0">
                <a:solidFill>
                  <a:srgbClr val="333333"/>
                </a:solidFill>
                <a:latin typeface="Tahoma"/>
                <a:cs typeface="Tahoma"/>
              </a:rPr>
              <a:t>E</a:t>
            </a:r>
            <a:r>
              <a:rPr sz="423" b="1" spc="27" dirty="0">
                <a:solidFill>
                  <a:srgbClr val="333333"/>
                </a:solidFill>
                <a:latin typeface="Tahoma"/>
                <a:cs typeface="Tahoma"/>
              </a:rPr>
              <a:t> </a:t>
            </a:r>
            <a:r>
              <a:rPr sz="423" b="1" spc="-6" dirty="0">
                <a:solidFill>
                  <a:srgbClr val="333333"/>
                </a:solidFill>
                <a:latin typeface="Tahoma"/>
                <a:cs typeface="Tahoma"/>
              </a:rPr>
              <a:t>DELL'INSOLVENZA</a:t>
            </a:r>
            <a:endParaRPr sz="423" dirty="0">
              <a:latin typeface="Tahoma"/>
              <a:cs typeface="Tahoma"/>
            </a:endParaRPr>
          </a:p>
          <a:p>
            <a:pPr marR="10748" algn="ctr">
              <a:lnSpc>
                <a:spcPct val="100000"/>
              </a:lnSpc>
              <a:spcBef>
                <a:spcPts val="15"/>
              </a:spcBef>
            </a:pPr>
            <a:r>
              <a:rPr sz="423" b="1" dirty="0">
                <a:solidFill>
                  <a:srgbClr val="333333"/>
                </a:solidFill>
                <a:latin typeface="Tahoma"/>
                <a:cs typeface="Tahoma"/>
              </a:rPr>
              <a:t>art.</a:t>
            </a:r>
            <a:r>
              <a:rPr sz="423" b="1" spc="12" dirty="0">
                <a:solidFill>
                  <a:srgbClr val="333333"/>
                </a:solidFill>
                <a:latin typeface="Tahoma"/>
                <a:cs typeface="Tahoma"/>
              </a:rPr>
              <a:t> </a:t>
            </a:r>
            <a:r>
              <a:rPr sz="423" b="1" dirty="0">
                <a:solidFill>
                  <a:srgbClr val="333333"/>
                </a:solidFill>
                <a:latin typeface="Tahoma"/>
                <a:cs typeface="Tahoma"/>
              </a:rPr>
              <a:t>2</a:t>
            </a:r>
            <a:r>
              <a:rPr sz="423" b="1" spc="15" dirty="0">
                <a:solidFill>
                  <a:srgbClr val="333333"/>
                </a:solidFill>
                <a:latin typeface="Tahoma"/>
                <a:cs typeface="Tahoma"/>
              </a:rPr>
              <a:t> </a:t>
            </a:r>
            <a:r>
              <a:rPr sz="423" b="1" dirty="0">
                <a:solidFill>
                  <a:srgbClr val="333333"/>
                </a:solidFill>
                <a:latin typeface="Tahoma"/>
                <a:cs typeface="Tahoma"/>
              </a:rPr>
              <a:t>lett.</a:t>
            </a:r>
            <a:r>
              <a:rPr sz="423" b="1" spc="15" dirty="0">
                <a:solidFill>
                  <a:srgbClr val="333333"/>
                </a:solidFill>
                <a:latin typeface="Tahoma"/>
                <a:cs typeface="Tahoma"/>
              </a:rPr>
              <a:t> </a:t>
            </a:r>
            <a:r>
              <a:rPr sz="423" b="1" dirty="0">
                <a:solidFill>
                  <a:srgbClr val="333333"/>
                </a:solidFill>
                <a:latin typeface="Tahoma"/>
                <a:cs typeface="Tahoma"/>
              </a:rPr>
              <a:t>m</a:t>
            </a:r>
            <a:r>
              <a:rPr sz="423" b="1" spc="15" dirty="0">
                <a:solidFill>
                  <a:srgbClr val="333333"/>
                </a:solidFill>
                <a:latin typeface="Tahoma"/>
                <a:cs typeface="Tahoma"/>
              </a:rPr>
              <a:t> </a:t>
            </a:r>
            <a:r>
              <a:rPr sz="423" b="1" dirty="0">
                <a:solidFill>
                  <a:srgbClr val="333333"/>
                </a:solidFill>
                <a:latin typeface="Tahoma"/>
                <a:cs typeface="Tahoma"/>
              </a:rPr>
              <a:t>bis</a:t>
            </a:r>
            <a:r>
              <a:rPr sz="423" b="1" spc="15" dirty="0">
                <a:solidFill>
                  <a:srgbClr val="333333"/>
                </a:solidFill>
                <a:latin typeface="Tahoma"/>
                <a:cs typeface="Tahoma"/>
              </a:rPr>
              <a:t> </a:t>
            </a:r>
            <a:r>
              <a:rPr sz="423" b="1" spc="-12" dirty="0">
                <a:solidFill>
                  <a:srgbClr val="333333"/>
                </a:solidFill>
                <a:latin typeface="Tahoma"/>
                <a:cs typeface="Tahoma"/>
              </a:rPr>
              <a:t>CCII</a:t>
            </a:r>
            <a:endParaRPr sz="423" dirty="0">
              <a:latin typeface="Tahoma"/>
              <a:cs typeface="Tahoma"/>
            </a:endParaRPr>
          </a:p>
        </p:txBody>
      </p:sp>
      <p:grpSp>
        <p:nvGrpSpPr>
          <p:cNvPr id="114" name="object 114"/>
          <p:cNvGrpSpPr/>
          <p:nvPr/>
        </p:nvGrpSpPr>
        <p:grpSpPr>
          <a:xfrm>
            <a:off x="5359323" y="1775600"/>
            <a:ext cx="1110562" cy="240692"/>
            <a:chOff x="8865212" y="2627576"/>
            <a:chExt cx="1837055" cy="398145"/>
          </a:xfrm>
        </p:grpSpPr>
        <p:sp>
          <p:nvSpPr>
            <p:cNvPr id="115" name="object 115"/>
            <p:cNvSpPr/>
            <p:nvPr/>
          </p:nvSpPr>
          <p:spPr>
            <a:xfrm>
              <a:off x="8869783" y="2632145"/>
              <a:ext cx="1828164" cy="388620"/>
            </a:xfrm>
            <a:custGeom>
              <a:avLst/>
              <a:gdLst/>
              <a:ahLst/>
              <a:cxnLst/>
              <a:rect l="l" t="t" r="r" b="b"/>
              <a:pathLst>
                <a:path w="1828165" h="388619">
                  <a:moveTo>
                    <a:pt x="1773398" y="388424"/>
                  </a:moveTo>
                  <a:lnTo>
                    <a:pt x="54479" y="388424"/>
                  </a:lnTo>
                  <a:lnTo>
                    <a:pt x="50688" y="388050"/>
                  </a:lnTo>
                  <a:lnTo>
                    <a:pt x="14369" y="368638"/>
                  </a:lnTo>
                  <a:lnTo>
                    <a:pt x="0" y="333943"/>
                  </a:lnTo>
                  <a:lnTo>
                    <a:pt x="0" y="54480"/>
                  </a:lnTo>
                  <a:lnTo>
                    <a:pt x="19783" y="14370"/>
                  </a:lnTo>
                  <a:lnTo>
                    <a:pt x="54479" y="0"/>
                  </a:lnTo>
                  <a:lnTo>
                    <a:pt x="58306" y="0"/>
                  </a:lnTo>
                  <a:lnTo>
                    <a:pt x="1773398" y="0"/>
                  </a:lnTo>
                  <a:lnTo>
                    <a:pt x="1813507" y="19785"/>
                  </a:lnTo>
                  <a:lnTo>
                    <a:pt x="1827877" y="54480"/>
                  </a:lnTo>
                  <a:lnTo>
                    <a:pt x="1827877" y="333943"/>
                  </a:lnTo>
                  <a:lnTo>
                    <a:pt x="1808094" y="374052"/>
                  </a:lnTo>
                  <a:lnTo>
                    <a:pt x="1777191" y="388050"/>
                  </a:lnTo>
                  <a:lnTo>
                    <a:pt x="1773398" y="388424"/>
                  </a:lnTo>
                  <a:close/>
                </a:path>
              </a:pathLst>
            </a:custGeom>
            <a:solidFill>
              <a:srgbClr val="F5F5F5"/>
            </a:solidFill>
          </p:spPr>
          <p:txBody>
            <a:bodyPr wrap="square" lIns="0" tIns="0" rIns="0" bIns="0" rtlCol="0"/>
            <a:lstStyle/>
            <a:p>
              <a:endParaRPr/>
            </a:p>
          </p:txBody>
        </p:sp>
        <p:sp>
          <p:nvSpPr>
            <p:cNvPr id="116" name="object 116"/>
            <p:cNvSpPr/>
            <p:nvPr/>
          </p:nvSpPr>
          <p:spPr>
            <a:xfrm>
              <a:off x="8869782" y="2632145"/>
              <a:ext cx="1828164" cy="388620"/>
            </a:xfrm>
            <a:custGeom>
              <a:avLst/>
              <a:gdLst/>
              <a:ahLst/>
              <a:cxnLst/>
              <a:rect l="l" t="t" r="r" b="b"/>
              <a:pathLst>
                <a:path w="1828165" h="388619">
                  <a:moveTo>
                    <a:pt x="58308" y="0"/>
                  </a:moveTo>
                  <a:lnTo>
                    <a:pt x="1769570" y="0"/>
                  </a:lnTo>
                  <a:lnTo>
                    <a:pt x="1773400" y="0"/>
                  </a:lnTo>
                  <a:lnTo>
                    <a:pt x="1777192" y="373"/>
                  </a:lnTo>
                  <a:lnTo>
                    <a:pt x="1780948" y="1120"/>
                  </a:lnTo>
                  <a:lnTo>
                    <a:pt x="1784703" y="1867"/>
                  </a:lnTo>
                  <a:lnTo>
                    <a:pt x="1788351" y="2973"/>
                  </a:lnTo>
                  <a:lnTo>
                    <a:pt x="1791888" y="4438"/>
                  </a:lnTo>
                  <a:lnTo>
                    <a:pt x="1795425" y="5903"/>
                  </a:lnTo>
                  <a:lnTo>
                    <a:pt x="1818054" y="25914"/>
                  </a:lnTo>
                  <a:lnTo>
                    <a:pt x="1820181" y="29097"/>
                  </a:lnTo>
                  <a:lnTo>
                    <a:pt x="1821976" y="32457"/>
                  </a:lnTo>
                  <a:lnTo>
                    <a:pt x="1823442" y="35995"/>
                  </a:lnTo>
                  <a:lnTo>
                    <a:pt x="1824908" y="39532"/>
                  </a:lnTo>
                  <a:lnTo>
                    <a:pt x="1826013" y="43178"/>
                  </a:lnTo>
                  <a:lnTo>
                    <a:pt x="1826761" y="46933"/>
                  </a:lnTo>
                  <a:lnTo>
                    <a:pt x="1827506" y="50688"/>
                  </a:lnTo>
                  <a:lnTo>
                    <a:pt x="1827879" y="54480"/>
                  </a:lnTo>
                  <a:lnTo>
                    <a:pt x="1827879" y="58309"/>
                  </a:lnTo>
                  <a:lnTo>
                    <a:pt x="1827879" y="330114"/>
                  </a:lnTo>
                  <a:lnTo>
                    <a:pt x="1827879" y="333943"/>
                  </a:lnTo>
                  <a:lnTo>
                    <a:pt x="1827506" y="337735"/>
                  </a:lnTo>
                  <a:lnTo>
                    <a:pt x="1826761" y="341490"/>
                  </a:lnTo>
                  <a:lnTo>
                    <a:pt x="1826013" y="345245"/>
                  </a:lnTo>
                  <a:lnTo>
                    <a:pt x="1824908" y="348891"/>
                  </a:lnTo>
                  <a:lnTo>
                    <a:pt x="1823442" y="352428"/>
                  </a:lnTo>
                  <a:lnTo>
                    <a:pt x="1821976" y="355965"/>
                  </a:lnTo>
                  <a:lnTo>
                    <a:pt x="1820181" y="359325"/>
                  </a:lnTo>
                  <a:lnTo>
                    <a:pt x="1818054" y="362509"/>
                  </a:lnTo>
                  <a:lnTo>
                    <a:pt x="1815928" y="365692"/>
                  </a:lnTo>
                  <a:lnTo>
                    <a:pt x="1791888" y="383985"/>
                  </a:lnTo>
                  <a:lnTo>
                    <a:pt x="1788351" y="385450"/>
                  </a:lnTo>
                  <a:lnTo>
                    <a:pt x="1769570" y="388424"/>
                  </a:lnTo>
                  <a:lnTo>
                    <a:pt x="58308" y="388424"/>
                  </a:lnTo>
                  <a:lnTo>
                    <a:pt x="19784" y="374052"/>
                  </a:lnTo>
                  <a:lnTo>
                    <a:pt x="17078" y="371345"/>
                  </a:lnTo>
                  <a:lnTo>
                    <a:pt x="14371" y="368638"/>
                  </a:lnTo>
                  <a:lnTo>
                    <a:pt x="4442" y="352428"/>
                  </a:lnTo>
                  <a:lnTo>
                    <a:pt x="2976" y="348891"/>
                  </a:lnTo>
                  <a:lnTo>
                    <a:pt x="1869" y="345245"/>
                  </a:lnTo>
                  <a:lnTo>
                    <a:pt x="1122" y="341490"/>
                  </a:lnTo>
                  <a:lnTo>
                    <a:pt x="374" y="337735"/>
                  </a:lnTo>
                  <a:lnTo>
                    <a:pt x="1" y="333943"/>
                  </a:lnTo>
                  <a:lnTo>
                    <a:pt x="0" y="330114"/>
                  </a:lnTo>
                  <a:lnTo>
                    <a:pt x="0" y="58309"/>
                  </a:lnTo>
                  <a:lnTo>
                    <a:pt x="4442" y="35995"/>
                  </a:lnTo>
                  <a:lnTo>
                    <a:pt x="5908" y="32457"/>
                  </a:lnTo>
                  <a:lnTo>
                    <a:pt x="17078" y="17078"/>
                  </a:lnTo>
                  <a:lnTo>
                    <a:pt x="19784" y="14370"/>
                  </a:lnTo>
                  <a:lnTo>
                    <a:pt x="22732" y="11953"/>
                  </a:lnTo>
                  <a:lnTo>
                    <a:pt x="25916" y="9826"/>
                  </a:lnTo>
                  <a:lnTo>
                    <a:pt x="29100" y="7699"/>
                  </a:lnTo>
                  <a:lnTo>
                    <a:pt x="54481" y="0"/>
                  </a:lnTo>
                  <a:lnTo>
                    <a:pt x="58308" y="0"/>
                  </a:lnTo>
                  <a:close/>
                </a:path>
              </a:pathLst>
            </a:custGeom>
            <a:ln w="9139">
              <a:solidFill>
                <a:srgbClr val="666666"/>
              </a:solidFill>
            </a:ln>
          </p:spPr>
          <p:txBody>
            <a:bodyPr wrap="square" lIns="0" tIns="0" rIns="0" bIns="0" rtlCol="0"/>
            <a:lstStyle/>
            <a:p>
              <a:endParaRPr/>
            </a:p>
          </p:txBody>
        </p:sp>
      </p:grpSp>
      <p:sp>
        <p:nvSpPr>
          <p:cNvPr id="117" name="object 117"/>
          <p:cNvSpPr txBox="1"/>
          <p:nvPr/>
        </p:nvSpPr>
        <p:spPr>
          <a:xfrm>
            <a:off x="5409744" y="1785879"/>
            <a:ext cx="1004228" cy="206459"/>
          </a:xfrm>
          <a:prstGeom prst="rect">
            <a:avLst/>
          </a:prstGeom>
        </p:spPr>
        <p:txBody>
          <a:bodyPr vert="horz" wrap="square" lIns="0" tIns="7294" rIns="0" bIns="0" rtlCol="0">
            <a:spAutoFit/>
          </a:bodyPr>
          <a:lstStyle/>
          <a:p>
            <a:pPr marL="7293" marR="3071" algn="ctr">
              <a:lnSpc>
                <a:spcPct val="102800"/>
              </a:lnSpc>
              <a:spcBef>
                <a:spcPts val="57"/>
              </a:spcBef>
            </a:pPr>
            <a:r>
              <a:rPr sz="423" b="1" spc="6" dirty="0">
                <a:solidFill>
                  <a:srgbClr val="333333"/>
                </a:solidFill>
                <a:latin typeface="Tahoma"/>
                <a:cs typeface="Tahoma"/>
              </a:rPr>
              <a:t>PIANO</a:t>
            </a:r>
            <a:r>
              <a:rPr sz="423" b="1" spc="18" dirty="0">
                <a:solidFill>
                  <a:srgbClr val="333333"/>
                </a:solidFill>
                <a:latin typeface="Tahoma"/>
                <a:cs typeface="Tahoma"/>
              </a:rPr>
              <a:t> </a:t>
            </a:r>
            <a:r>
              <a:rPr sz="423" b="1" spc="6" dirty="0">
                <a:solidFill>
                  <a:srgbClr val="333333"/>
                </a:solidFill>
                <a:latin typeface="Tahoma"/>
                <a:cs typeface="Tahoma"/>
              </a:rPr>
              <a:t>DI</a:t>
            </a:r>
            <a:r>
              <a:rPr sz="423" b="1" spc="21" dirty="0">
                <a:solidFill>
                  <a:srgbClr val="333333"/>
                </a:solidFill>
                <a:latin typeface="Tahoma"/>
                <a:cs typeface="Tahoma"/>
              </a:rPr>
              <a:t> </a:t>
            </a:r>
            <a:r>
              <a:rPr sz="423" b="1" spc="6" dirty="0">
                <a:solidFill>
                  <a:srgbClr val="333333"/>
                </a:solidFill>
                <a:latin typeface="Tahoma"/>
                <a:cs typeface="Tahoma"/>
              </a:rPr>
              <a:t>RISTRUTTURAZIONE</a:t>
            </a:r>
            <a:r>
              <a:rPr sz="423" b="1" spc="21" dirty="0">
                <a:solidFill>
                  <a:srgbClr val="333333"/>
                </a:solidFill>
                <a:latin typeface="Tahoma"/>
                <a:cs typeface="Tahoma"/>
              </a:rPr>
              <a:t> </a:t>
            </a:r>
            <a:r>
              <a:rPr sz="423" b="1" spc="-15" dirty="0">
                <a:solidFill>
                  <a:srgbClr val="333333"/>
                </a:solidFill>
                <a:latin typeface="Tahoma"/>
                <a:cs typeface="Tahoma"/>
              </a:rPr>
              <a:t>DEI</a:t>
            </a:r>
            <a:r>
              <a:rPr sz="423" b="1" spc="302" dirty="0">
                <a:solidFill>
                  <a:srgbClr val="333333"/>
                </a:solidFill>
                <a:latin typeface="Tahoma"/>
                <a:cs typeface="Tahoma"/>
              </a:rPr>
              <a:t> </a:t>
            </a:r>
            <a:r>
              <a:rPr sz="423" b="1" dirty="0">
                <a:solidFill>
                  <a:srgbClr val="333333"/>
                </a:solidFill>
                <a:latin typeface="Tahoma"/>
                <a:cs typeface="Tahoma"/>
              </a:rPr>
              <a:t>DEBITI</a:t>
            </a:r>
            <a:r>
              <a:rPr sz="423" b="1" spc="36" dirty="0">
                <a:solidFill>
                  <a:srgbClr val="333333"/>
                </a:solidFill>
                <a:latin typeface="Tahoma"/>
                <a:cs typeface="Tahoma"/>
              </a:rPr>
              <a:t> </a:t>
            </a:r>
            <a:r>
              <a:rPr sz="423" b="1" dirty="0">
                <a:solidFill>
                  <a:srgbClr val="333333"/>
                </a:solidFill>
                <a:latin typeface="Tahoma"/>
                <a:cs typeface="Tahoma"/>
              </a:rPr>
              <a:t>DEL</a:t>
            </a:r>
            <a:r>
              <a:rPr sz="423" b="1" spc="39" dirty="0">
                <a:solidFill>
                  <a:srgbClr val="333333"/>
                </a:solidFill>
                <a:latin typeface="Tahoma"/>
                <a:cs typeface="Tahoma"/>
              </a:rPr>
              <a:t> </a:t>
            </a:r>
            <a:r>
              <a:rPr sz="423" b="1" spc="-6" dirty="0">
                <a:solidFill>
                  <a:srgbClr val="333333"/>
                </a:solidFill>
                <a:latin typeface="Tahoma"/>
                <a:cs typeface="Tahoma"/>
              </a:rPr>
              <a:t>CONSUMATORE</a:t>
            </a:r>
            <a:endParaRPr sz="423">
              <a:latin typeface="Tahoma"/>
              <a:cs typeface="Tahoma"/>
            </a:endParaRPr>
          </a:p>
          <a:p>
            <a:pPr algn="ctr">
              <a:lnSpc>
                <a:spcPct val="100000"/>
              </a:lnSpc>
              <a:spcBef>
                <a:spcPts val="15"/>
              </a:spcBef>
            </a:pPr>
            <a:r>
              <a:rPr sz="423" b="1" dirty="0">
                <a:solidFill>
                  <a:srgbClr val="333333"/>
                </a:solidFill>
                <a:latin typeface="Tahoma"/>
                <a:cs typeface="Tahoma"/>
              </a:rPr>
              <a:t>Artt.</a:t>
            </a:r>
            <a:r>
              <a:rPr sz="423" b="1" spc="27" dirty="0">
                <a:solidFill>
                  <a:srgbClr val="333333"/>
                </a:solidFill>
                <a:latin typeface="Tahoma"/>
                <a:cs typeface="Tahoma"/>
              </a:rPr>
              <a:t> </a:t>
            </a:r>
            <a:r>
              <a:rPr sz="423" b="1" dirty="0">
                <a:solidFill>
                  <a:srgbClr val="333333"/>
                </a:solidFill>
                <a:latin typeface="Tahoma"/>
                <a:cs typeface="Tahoma"/>
              </a:rPr>
              <a:t>67-73</a:t>
            </a:r>
            <a:r>
              <a:rPr sz="423" b="1" spc="30" dirty="0">
                <a:solidFill>
                  <a:srgbClr val="333333"/>
                </a:solidFill>
                <a:latin typeface="Tahoma"/>
                <a:cs typeface="Tahoma"/>
              </a:rPr>
              <a:t> </a:t>
            </a:r>
            <a:r>
              <a:rPr sz="423" b="1" spc="-12" dirty="0">
                <a:solidFill>
                  <a:srgbClr val="333333"/>
                </a:solidFill>
                <a:latin typeface="Tahoma"/>
                <a:cs typeface="Tahoma"/>
              </a:rPr>
              <a:t>CCII</a:t>
            </a:r>
            <a:endParaRPr sz="423">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36BE9428-B5AF-5D29-A111-7321592F168F}"/>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(segue) l'eccezione</a:t>
            </a:r>
          </a:p>
        </p:txBody>
      </p:sp>
      <p:sp>
        <p:nvSpPr>
          <p:cNvPr id="7170" name="Text Box 2">
            <a:extLst>
              <a:ext uri="{FF2B5EF4-FFF2-40B4-BE49-F238E27FC236}">
                <a16:creationId xmlns:a16="http://schemas.microsoft.com/office/drawing/2014/main" id="{05E50BB1-0D9D-8BB9-32AD-CFD8088C439B}"/>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3200">
                <a:latin typeface="Calibri" panose="020F0502020204030204" pitchFamily="34" charset="0"/>
              </a:rPr>
              <a:t>	</a:t>
            </a:r>
          </a:p>
          <a:p>
            <a:pPr algn="just" hangingPunct="1">
              <a:lnSpc>
                <a:spcPct val="100000"/>
              </a:lnSpc>
              <a:spcBef>
                <a:spcPts val="650"/>
              </a:spcBef>
              <a:buClrTx/>
              <a:buFontTx/>
              <a:buNone/>
            </a:pPr>
            <a:r>
              <a:rPr lang="it-IT" altLang="it-IT" sz="3200">
                <a:latin typeface="Calibri" panose="020F0502020204030204" pitchFamily="34" charset="0"/>
              </a:rPr>
              <a:t>L</a:t>
            </a:r>
            <a:r>
              <a:rPr lang="it-IT" altLang="it-IT" sz="2600">
                <a:latin typeface="Calibri" panose="020F0502020204030204" pitchFamily="34" charset="0"/>
              </a:rPr>
              <a:t>a </a:t>
            </a:r>
            <a:r>
              <a:rPr lang="it-IT" altLang="it-IT" sz="2600" b="1">
                <a:latin typeface="Calibri" panose="020F0502020204030204" pitchFamily="34" charset="0"/>
              </a:rPr>
              <a:t>grande impresa</a:t>
            </a:r>
            <a:r>
              <a:rPr lang="it-IT" altLang="it-IT" sz="2600">
                <a:latin typeface="Calibri" panose="020F0502020204030204" pitchFamily="34" charset="0"/>
              </a:rPr>
              <a:t>, invece, come quella </a:t>
            </a:r>
            <a:r>
              <a:rPr lang="it-IT" altLang="it-IT" sz="2600">
                <a:solidFill>
                  <a:srgbClr val="FF0000"/>
                </a:solidFill>
                <a:latin typeface="Calibri" panose="020F0502020204030204" pitchFamily="34" charset="0"/>
              </a:rPr>
              <a:t>bancaria</a:t>
            </a:r>
            <a:r>
              <a:rPr lang="it-IT" altLang="it-IT" sz="2600">
                <a:latin typeface="Calibri" panose="020F0502020204030204" pitchFamily="34" charset="0"/>
              </a:rPr>
              <a:t> o </a:t>
            </a:r>
            <a:r>
              <a:rPr lang="it-IT" altLang="it-IT" sz="2600">
                <a:solidFill>
                  <a:srgbClr val="FF0000"/>
                </a:solidFill>
                <a:latin typeface="Calibri" panose="020F0502020204030204" pitchFamily="34" charset="0"/>
              </a:rPr>
              <a:t>assicurativa</a:t>
            </a:r>
            <a:r>
              <a:rPr lang="it-IT" altLang="it-IT" sz="2600">
                <a:latin typeface="Calibri" panose="020F0502020204030204" pitchFamily="34" charset="0"/>
              </a:rPr>
              <a:t> oppure che occupa un </a:t>
            </a:r>
            <a:r>
              <a:rPr lang="it-IT" altLang="it-IT" sz="2600">
                <a:solidFill>
                  <a:srgbClr val="0000FF"/>
                </a:solidFill>
                <a:latin typeface="Calibri" panose="020F0502020204030204" pitchFamily="34" charset="0"/>
              </a:rPr>
              <a:t>numero elevato di dipendenti</a:t>
            </a:r>
            <a:r>
              <a:rPr lang="it-IT" altLang="it-IT" sz="2600">
                <a:latin typeface="Calibri" panose="020F0502020204030204" pitchFamily="34" charset="0"/>
              </a:rPr>
              <a:t>, quando è insolvente deve, almeno sul piano oggettivo (anche mutando la titolarità soggettiva), proseguire la sua attività, perché la sua soppressione creerebbe un effetto di turbamento ancora più grave sul mercato.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C88A6290-4FDF-2224-5352-59739EBD2173}"/>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Il principio</a:t>
            </a:r>
          </a:p>
        </p:txBody>
      </p:sp>
      <p:sp>
        <p:nvSpPr>
          <p:cNvPr id="8194" name="Text Box 2">
            <a:extLst>
              <a:ext uri="{FF2B5EF4-FFF2-40B4-BE49-F238E27FC236}">
                <a16:creationId xmlns:a16="http://schemas.microsoft.com/office/drawing/2014/main" id="{21BBB49B-79EA-DAB7-E336-D677C90184B0}"/>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2200" dirty="0">
                <a:latin typeface="Calibri" panose="020F0502020204030204" pitchFamily="34" charset="0"/>
              </a:rPr>
              <a:t>	in entrambi i casi, sia che la «terapia» sia la </a:t>
            </a:r>
            <a:r>
              <a:rPr lang="it-IT" altLang="it-IT" sz="2200" dirty="0">
                <a:solidFill>
                  <a:srgbClr val="0000FF"/>
                </a:solidFill>
                <a:latin typeface="Calibri" panose="020F0502020204030204" pitchFamily="34" charset="0"/>
              </a:rPr>
              <a:t>soppressione</a:t>
            </a:r>
            <a:r>
              <a:rPr lang="it-IT" altLang="it-IT" sz="2200" dirty="0">
                <a:latin typeface="Calibri" panose="020F0502020204030204" pitchFamily="34" charset="0"/>
              </a:rPr>
              <a:t>, sia la </a:t>
            </a:r>
            <a:r>
              <a:rPr lang="it-IT" altLang="it-IT" sz="2200" dirty="0">
                <a:solidFill>
                  <a:srgbClr val="0000FF"/>
                </a:solidFill>
                <a:latin typeface="Calibri" panose="020F0502020204030204" pitchFamily="34" charset="0"/>
              </a:rPr>
              <a:t>continuità</a:t>
            </a:r>
            <a:r>
              <a:rPr lang="it-IT" altLang="it-IT" sz="2200" b="1" dirty="0">
                <a:latin typeface="Calibri" panose="020F0502020204030204" pitchFamily="34" charset="0"/>
              </a:rPr>
              <a:t> </a:t>
            </a:r>
          </a:p>
          <a:p>
            <a:pPr algn="just" hangingPunct="1">
              <a:lnSpc>
                <a:spcPct val="100000"/>
              </a:lnSpc>
              <a:spcBef>
                <a:spcPts val="650"/>
              </a:spcBef>
              <a:buClrTx/>
              <a:buFontTx/>
              <a:buNone/>
            </a:pPr>
            <a:r>
              <a:rPr lang="it-IT" altLang="it-IT" sz="2200" b="1" dirty="0">
                <a:latin typeface="Calibri" panose="020F0502020204030204" pitchFamily="34" charset="0"/>
              </a:rPr>
              <a:t>  gli effetti dell'</a:t>
            </a:r>
            <a:r>
              <a:rPr lang="it-IT" altLang="it-IT" sz="2200" b="1" dirty="0">
                <a:solidFill>
                  <a:srgbClr val="FF0000"/>
                </a:solidFill>
                <a:latin typeface="Calibri" panose="020F0502020204030204" pitchFamily="34" charset="0"/>
              </a:rPr>
              <a:t>incapienza/insufficienza</a:t>
            </a:r>
            <a:r>
              <a:rPr lang="it-IT" altLang="it-IT" sz="2200" b="1" dirty="0">
                <a:latin typeface="Calibri" panose="020F0502020204030204" pitchFamily="34" charset="0"/>
              </a:rPr>
              <a:t> del patrimonio ex art. 2740c.c. devono essere:</a:t>
            </a:r>
          </a:p>
          <a:p>
            <a:pPr algn="just" hangingPunct="1">
              <a:lnSpc>
                <a:spcPct val="100000"/>
              </a:lnSpc>
              <a:spcBef>
                <a:spcPts val="650"/>
              </a:spcBef>
              <a:buClrTx/>
              <a:buFontTx/>
              <a:buNone/>
            </a:pPr>
            <a:r>
              <a:rPr lang="it-IT" altLang="it-IT" sz="2200" b="1" dirty="0">
                <a:latin typeface="Calibri" panose="020F0502020204030204" pitchFamily="34" charset="0"/>
              </a:rPr>
              <a:t>  </a:t>
            </a:r>
            <a:r>
              <a:rPr lang="it-IT" altLang="it-IT" sz="2200" b="1" u="sng" dirty="0">
                <a:latin typeface="Calibri" panose="020F0502020204030204" pitchFamily="34" charset="0"/>
              </a:rPr>
              <a:t>proporzionalmente</a:t>
            </a:r>
            <a:r>
              <a:rPr lang="it-IT" altLang="it-IT" sz="2200" b="1" dirty="0">
                <a:latin typeface="Calibri" panose="020F0502020204030204" pitchFamily="34" charset="0"/>
              </a:rPr>
              <a:t> ripartiti tra tutti i creditori</a:t>
            </a:r>
            <a:r>
              <a:rPr lang="it-IT" altLang="it-IT" sz="2200" dirty="0">
                <a:latin typeface="Calibri" panose="020F0502020204030204" pitchFamily="34" charset="0"/>
              </a:rPr>
              <a:t>, </a:t>
            </a:r>
            <a:r>
              <a:rPr lang="it-IT" altLang="it-IT" sz="2200" b="1" dirty="0">
                <a:latin typeface="Calibri" panose="020F0502020204030204" pitchFamily="34" charset="0"/>
              </a:rPr>
              <a:t>in egual misura</a:t>
            </a:r>
            <a:r>
              <a:rPr lang="it-IT" altLang="it-IT" sz="2200" dirty="0">
                <a:latin typeface="Calibri" panose="020F0502020204030204" pitchFamily="34" charset="0"/>
              </a:rPr>
              <a:t>, </a:t>
            </a:r>
          </a:p>
          <a:p>
            <a:pPr algn="just" hangingPunct="1">
              <a:lnSpc>
                <a:spcPct val="100000"/>
              </a:lnSpc>
              <a:spcBef>
                <a:spcPts val="650"/>
              </a:spcBef>
              <a:buClrTx/>
              <a:buFontTx/>
              <a:buNone/>
            </a:pPr>
            <a:r>
              <a:rPr lang="it-IT" altLang="it-IT" sz="2200" dirty="0">
                <a:latin typeface="Calibri" panose="020F0502020204030204" pitchFamily="34" charset="0"/>
              </a:rPr>
              <a:t>   il soddisfacimento del credito deve avvenire nel rispetto della legittimità ex art. 2741 c.c. (</a:t>
            </a:r>
            <a:r>
              <a:rPr lang="it-IT" altLang="it-IT" sz="2200" i="1" dirty="0">
                <a:latin typeface="Calibri" panose="020F0502020204030204" pitchFamily="34" charset="0"/>
              </a:rPr>
              <a:t>par condicio creditorum</a:t>
            </a:r>
            <a:r>
              <a:rPr lang="it-IT" altLang="it-IT" sz="2200" dirty="0">
                <a:latin typeface="Calibri" panose="020F0502020204030204" pitchFamily="34" charset="0"/>
              </a:rPr>
              <a:t>);</a:t>
            </a:r>
          </a:p>
          <a:p>
            <a:pPr algn="just" hangingPunct="1">
              <a:lnSpc>
                <a:spcPct val="100000"/>
              </a:lnSpc>
              <a:spcBef>
                <a:spcPts val="650"/>
              </a:spcBef>
              <a:buClrTx/>
              <a:buFontTx/>
              <a:buNone/>
            </a:pPr>
            <a:r>
              <a:rPr lang="it-IT" altLang="it-IT" sz="2200" dirty="0">
                <a:latin typeface="Calibri" panose="020F0502020204030204" pitchFamily="34" charset="0"/>
              </a:rPr>
              <a:t>  </a:t>
            </a:r>
            <a:r>
              <a:rPr lang="it-IT" altLang="it-IT" sz="2200" b="1" dirty="0">
                <a:latin typeface="Calibri" panose="020F0502020204030204" pitchFamily="34" charset="0"/>
              </a:rPr>
              <a:t>Il principio è però mitigato/derogato dalle c.d. cause legittime di prelazione</a:t>
            </a:r>
          </a:p>
          <a:p>
            <a:pPr algn="ctr" hangingPunct="1">
              <a:lnSpc>
                <a:spcPct val="100000"/>
              </a:lnSpc>
              <a:spcBef>
                <a:spcPts val="650"/>
              </a:spcBef>
              <a:buClrTx/>
              <a:buFontTx/>
              <a:buNone/>
            </a:pPr>
            <a:r>
              <a:rPr lang="it-IT" altLang="it-IT" sz="2200" b="1" dirty="0">
                <a:latin typeface="Calibri" panose="020F0502020204030204" pitchFamily="34" charset="0"/>
              </a:rPr>
              <a:t>    Ergo: proporzionalità Vs </a:t>
            </a:r>
            <a:r>
              <a:rPr lang="it-IT" altLang="it-IT" sz="2200" b="1" u="sng" dirty="0">
                <a:latin typeface="Calibri" panose="020F0502020204030204" pitchFamily="34" charset="0"/>
              </a:rPr>
              <a:t>preferenze</a:t>
            </a:r>
            <a:r>
              <a:rPr lang="it-IT" altLang="it-IT" sz="2200" b="1" dirty="0">
                <a:latin typeface="Calibri" panose="020F0502020204030204" pitchFamily="34" charset="0"/>
              </a:rPr>
              <a:t> </a:t>
            </a:r>
          </a:p>
          <a:p>
            <a:pPr algn="ctr" hangingPunct="1">
              <a:lnSpc>
                <a:spcPct val="100000"/>
              </a:lnSpc>
              <a:spcBef>
                <a:spcPts val="650"/>
              </a:spcBef>
              <a:buClrTx/>
              <a:buFontTx/>
              <a:buNone/>
            </a:pPr>
            <a:endParaRPr lang="it-IT" altLang="it-IT" sz="2200" b="1"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E4825D99-4F0B-2B32-FB7F-A41965A90A17}"/>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Alcune peculiarità</a:t>
            </a:r>
          </a:p>
        </p:txBody>
      </p:sp>
      <p:sp>
        <p:nvSpPr>
          <p:cNvPr id="9218" name="Text Box 2">
            <a:extLst>
              <a:ext uri="{FF2B5EF4-FFF2-40B4-BE49-F238E27FC236}">
                <a16:creationId xmlns:a16="http://schemas.microsoft.com/office/drawing/2014/main" id="{5610A2E0-CEEC-9CF6-6EC6-FECF53958EB3}"/>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3200" dirty="0">
                <a:latin typeface="Calibri" panose="020F0502020204030204" pitchFamily="34" charset="0"/>
              </a:rPr>
              <a:t>	</a:t>
            </a:r>
            <a:r>
              <a:rPr lang="it-IT" altLang="it-IT" sz="2800" dirty="0">
                <a:latin typeface="Calibri" panose="020F0502020204030204" pitchFamily="34" charset="0"/>
              </a:rPr>
              <a:t>Il diritto della crisi d’impresa presenta alcune peculiarità che devono subito essere messe in evidenza:</a:t>
            </a:r>
          </a:p>
          <a:p>
            <a:pPr marL="336550" indent="-328613" hangingPunct="1">
              <a:lnSpc>
                <a:spcPct val="100000"/>
              </a:lnSpc>
              <a:spcBef>
                <a:spcPts val="650"/>
              </a:spcBef>
              <a:buFont typeface="Arial" panose="020B0604020202020204" pitchFamily="34" charset="0"/>
              <a:buChar char="•"/>
            </a:pPr>
            <a:r>
              <a:rPr lang="it-IT" altLang="it-IT" sz="2800" dirty="0">
                <a:latin typeface="Calibri" panose="020F0502020204030204" pitchFamily="34" charset="0"/>
              </a:rPr>
              <a:t>la compresenza di amministrazione e liquidazione;</a:t>
            </a:r>
          </a:p>
          <a:p>
            <a:pPr marL="336550" indent="-328613" hangingPunct="1">
              <a:lnSpc>
                <a:spcPct val="100000"/>
              </a:lnSpc>
              <a:spcBef>
                <a:spcPts val="650"/>
              </a:spcBef>
              <a:buFont typeface="Arial" panose="020B0604020202020204" pitchFamily="34" charset="0"/>
              <a:buChar char="•"/>
            </a:pPr>
            <a:r>
              <a:rPr lang="it-IT" altLang="it-IT" sz="2800" dirty="0">
                <a:latin typeface="Calibri" panose="020F0502020204030204" pitchFamily="34" charset="0"/>
              </a:rPr>
              <a:t>il concorso;</a:t>
            </a:r>
          </a:p>
          <a:p>
            <a:pPr marL="336550" indent="-328613" hangingPunct="1">
              <a:lnSpc>
                <a:spcPct val="100000"/>
              </a:lnSpc>
              <a:spcBef>
                <a:spcPts val="650"/>
              </a:spcBef>
              <a:buFont typeface="Arial" panose="020B0604020202020204" pitchFamily="34" charset="0"/>
              <a:buChar char="•"/>
            </a:pPr>
            <a:r>
              <a:rPr lang="it-IT" altLang="it-IT" sz="2800" dirty="0">
                <a:latin typeface="Calibri" panose="020F0502020204030204" pitchFamily="34" charset="0"/>
              </a:rPr>
              <a:t>la </a:t>
            </a:r>
            <a:r>
              <a:rPr lang="it-IT" altLang="it-IT" sz="2800" dirty="0" err="1">
                <a:latin typeface="Calibri" panose="020F0502020204030204" pitchFamily="34" charset="0"/>
              </a:rPr>
              <a:t>giurisdizionalizzazione</a:t>
            </a:r>
            <a:endParaRPr lang="it-IT" altLang="it-IT" sz="2800" dirty="0">
              <a:latin typeface="Calibri" panose="020F0502020204030204" pitchFamily="34" charset="0"/>
            </a:endParaRPr>
          </a:p>
          <a:p>
            <a:pPr marL="336550" indent="-328613" hangingPunct="1">
              <a:lnSpc>
                <a:spcPct val="100000"/>
              </a:lnSpc>
              <a:spcBef>
                <a:spcPts val="650"/>
              </a:spcBef>
              <a:buFont typeface="Arial" panose="020B0604020202020204" pitchFamily="34" charset="0"/>
              <a:buChar char="•"/>
            </a:pPr>
            <a:r>
              <a:rPr lang="it-IT" altLang="it-IT" sz="2800" dirty="0">
                <a:latin typeface="Calibri" panose="020F0502020204030204" pitchFamily="34" charset="0"/>
              </a:rPr>
              <a:t>Interessi pubblici Vs interessi privatistici</a:t>
            </a:r>
          </a:p>
          <a:p>
            <a:pPr hangingPunct="1">
              <a:lnSpc>
                <a:spcPct val="100000"/>
              </a:lnSpc>
              <a:spcBef>
                <a:spcPts val="650"/>
              </a:spcBef>
              <a:buClrTx/>
              <a:buFontTx/>
              <a:buNone/>
            </a:pPr>
            <a:endParaRPr lang="it-IT" altLang="it-IT" sz="28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3C8C33D9-034C-9F78-AA57-AABC66AB0766}"/>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a:t>1.</a:t>
            </a:r>
            <a:r>
              <a:rPr lang="it-IT" altLang="it-IT" sz="3200">
                <a:solidFill>
                  <a:srgbClr val="0000FF"/>
                </a:solidFill>
              </a:rPr>
              <a:t> Amministrazione e liquidazione</a:t>
            </a:r>
          </a:p>
        </p:txBody>
      </p:sp>
      <p:sp>
        <p:nvSpPr>
          <p:cNvPr id="10242" name="Text Box 2">
            <a:extLst>
              <a:ext uri="{FF2B5EF4-FFF2-40B4-BE49-F238E27FC236}">
                <a16:creationId xmlns:a16="http://schemas.microsoft.com/office/drawing/2014/main" id="{198F6F7F-FB3B-D007-44B2-192D023419B6}"/>
              </a:ext>
            </a:extLst>
          </p:cNvPr>
          <p:cNvSpPr txBox="1">
            <a:spLocks noChangeArrowheads="1"/>
          </p:cNvSpPr>
          <p:nvPr/>
        </p:nvSpPr>
        <p:spPr bwMode="auto">
          <a:xfrm>
            <a:off x="457200" y="1600200"/>
            <a:ext cx="8110538"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3200" dirty="0">
                <a:latin typeface="Calibri" panose="020F0502020204030204" pitchFamily="34" charset="0"/>
              </a:rPr>
              <a:t>	</a:t>
            </a:r>
            <a:r>
              <a:rPr lang="it-IT" altLang="it-IT" sz="2000" dirty="0"/>
              <a:t>Il problema dell’inadempimento del credito non può risolversi con la sola liquidazione, ovvero con la trasformazione in denaro del patrimonio dell’imprenditore e il susseguente riparto: </a:t>
            </a:r>
          </a:p>
          <a:p>
            <a:pPr algn="just" hangingPunct="1">
              <a:lnSpc>
                <a:spcPct val="100000"/>
              </a:lnSpc>
              <a:spcBef>
                <a:spcPts val="650"/>
              </a:spcBef>
              <a:buClrTx/>
              <a:buFontTx/>
              <a:buNone/>
            </a:pPr>
            <a:endParaRPr lang="it-IT" altLang="it-IT" sz="2000" dirty="0"/>
          </a:p>
          <a:p>
            <a:pPr algn="just" hangingPunct="1">
              <a:lnSpc>
                <a:spcPct val="100000"/>
              </a:lnSpc>
              <a:spcBef>
                <a:spcPts val="650"/>
              </a:spcBef>
              <a:buClrTx/>
              <a:buFontTx/>
              <a:buNone/>
            </a:pPr>
            <a:r>
              <a:rPr lang="it-IT" altLang="it-IT" sz="2000" dirty="0"/>
              <a:t>la peculiarità del patrimonio che è </a:t>
            </a:r>
            <a:r>
              <a:rPr lang="it-IT" altLang="it-IT" sz="2000" dirty="0">
                <a:solidFill>
                  <a:srgbClr val="FF0000"/>
                </a:solidFill>
              </a:rPr>
              <a:t>l’azienda</a:t>
            </a:r>
            <a:r>
              <a:rPr lang="it-IT" altLang="it-IT" sz="2000" dirty="0"/>
              <a:t> (art. 2555 c.c.) ovvero un bene produttivo che rende necessaria la regolamentazione di </a:t>
            </a:r>
            <a:r>
              <a:rPr lang="it-IT" altLang="it-IT" sz="2000" dirty="0">
                <a:solidFill>
                  <a:srgbClr val="FF0000"/>
                </a:solidFill>
              </a:rPr>
              <a:t>una articolata fase di amministrazione dell’impresa</a:t>
            </a:r>
            <a:r>
              <a:rPr lang="it-IT" altLang="it-IT" sz="2000" dirty="0"/>
              <a:t>. </a:t>
            </a:r>
          </a:p>
          <a:p>
            <a:pPr algn="just" hangingPunct="1">
              <a:lnSpc>
                <a:spcPct val="100000"/>
              </a:lnSpc>
              <a:spcBef>
                <a:spcPts val="650"/>
              </a:spcBef>
              <a:buClrTx/>
              <a:buFontTx/>
              <a:buNone/>
            </a:pPr>
            <a:r>
              <a:rPr lang="it-IT" altLang="it-IT" sz="2000" dirty="0"/>
              <a:t>   </a:t>
            </a:r>
          </a:p>
          <a:p>
            <a:pPr algn="just" hangingPunct="1">
              <a:lnSpc>
                <a:spcPct val="100000"/>
              </a:lnSpc>
              <a:spcBef>
                <a:spcPts val="650"/>
              </a:spcBef>
              <a:buClrTx/>
              <a:buFontTx/>
              <a:buNone/>
            </a:pPr>
            <a:r>
              <a:rPr lang="it-IT" altLang="it-IT" sz="2000" dirty="0"/>
              <a:t>   Quindi il diritto della crisi d’impresa si sostanzia non solo in liquidazione (come l’esecuzione individuale), ma anche in amministrazione dell’impresa.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1CB58903-928E-D35A-8593-3CA0222B2B83}"/>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2. </a:t>
            </a:r>
            <a:r>
              <a:rPr lang="it-IT" altLang="it-IT" sz="4400">
                <a:solidFill>
                  <a:srgbClr val="0000FF"/>
                </a:solidFill>
              </a:rPr>
              <a:t>Il concorso dal lato attivo</a:t>
            </a:r>
          </a:p>
        </p:txBody>
      </p:sp>
      <p:sp>
        <p:nvSpPr>
          <p:cNvPr id="11266" name="Text Box 2">
            <a:extLst>
              <a:ext uri="{FF2B5EF4-FFF2-40B4-BE49-F238E27FC236}">
                <a16:creationId xmlns:a16="http://schemas.microsoft.com/office/drawing/2014/main" id="{D31E86DF-0E7E-F268-E789-E7D4985C75ED}"/>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3200" dirty="0">
                <a:latin typeface="Calibri" panose="020F0502020204030204" pitchFamily="34" charset="0"/>
              </a:rPr>
              <a:t>	L’ulteriore corollario giuridico della centralità dell’impresa è il </a:t>
            </a:r>
            <a:r>
              <a:rPr lang="it-IT" altLang="it-IT" sz="3200" dirty="0">
                <a:highlight>
                  <a:srgbClr val="FFFF00"/>
                </a:highlight>
                <a:latin typeface="Calibri" panose="020F0502020204030204" pitchFamily="34" charset="0"/>
              </a:rPr>
              <a:t>concorso</a:t>
            </a:r>
            <a:r>
              <a:rPr lang="it-IT" altLang="it-IT" sz="3200" dirty="0">
                <a:latin typeface="Calibri" panose="020F0502020204030204" pitchFamily="34" charset="0"/>
              </a:rPr>
              <a:t> dal lato attivo: </a:t>
            </a:r>
            <a:r>
              <a:rPr lang="it-IT" altLang="it-IT" sz="3200" b="1" dirty="0">
                <a:latin typeface="Calibri" panose="020F0502020204030204" pitchFamily="34" charset="0"/>
              </a:rPr>
              <a:t>tutti i beni che costituiscono l’universalità in cui si sostanzia l’azienda</a:t>
            </a:r>
            <a:r>
              <a:rPr lang="it-IT" altLang="it-IT" sz="3200" dirty="0">
                <a:latin typeface="Calibri" panose="020F0502020204030204" pitchFamily="34" charset="0"/>
              </a:rPr>
              <a:t> (ma non solo: anche i beni personali dell’imprenditore), salvo alcune tipiche esclusioni, sono ricompresi nell’attivo della liquidazione giudiziale.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5F4EC8F9-4919-B56D-2241-DBD4B976FC8C}"/>
              </a:ext>
            </a:extLst>
          </p:cNvPr>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400"/>
              <a:t>3. </a:t>
            </a:r>
            <a:r>
              <a:rPr lang="it-IT" altLang="it-IT" sz="4400">
                <a:solidFill>
                  <a:srgbClr val="0000FF"/>
                </a:solidFill>
              </a:rPr>
              <a:t>Il concorso dal lato passivo</a:t>
            </a:r>
          </a:p>
        </p:txBody>
      </p:sp>
      <p:sp>
        <p:nvSpPr>
          <p:cNvPr id="12290" name="Text Box 2">
            <a:extLst>
              <a:ext uri="{FF2B5EF4-FFF2-40B4-BE49-F238E27FC236}">
                <a16:creationId xmlns:a16="http://schemas.microsoft.com/office/drawing/2014/main" id="{6B36C7A7-D042-1F54-2FE7-FCB8CA92CD6F}"/>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6500" algn="l"/>
                <a:tab pos="6732588" algn="l"/>
                <a:tab pos="7181850" algn="l"/>
                <a:tab pos="7631113" algn="l"/>
                <a:tab pos="8080375" algn="l"/>
                <a:tab pos="8529638" algn="l"/>
                <a:tab pos="8978900" algn="l"/>
                <a:tab pos="9428163" algn="l"/>
                <a:tab pos="9877425" algn="l"/>
                <a:tab pos="10326688" algn="l"/>
                <a:tab pos="10775950" algn="l"/>
                <a:tab pos="10777538" algn="l"/>
                <a:tab pos="10779125" algn="l"/>
                <a:tab pos="1078071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hangingPunct="1">
              <a:lnSpc>
                <a:spcPct val="100000"/>
              </a:lnSpc>
              <a:spcBef>
                <a:spcPts val="650"/>
              </a:spcBef>
              <a:buClrTx/>
              <a:buFontTx/>
              <a:buNone/>
            </a:pPr>
            <a:r>
              <a:rPr lang="it-IT" altLang="it-IT" sz="3200" dirty="0">
                <a:latin typeface="Calibri" panose="020F0502020204030204" pitchFamily="34" charset="0"/>
              </a:rPr>
              <a:t>	</a:t>
            </a:r>
          </a:p>
          <a:p>
            <a:pPr algn="just" hangingPunct="1">
              <a:lnSpc>
                <a:spcPct val="100000"/>
              </a:lnSpc>
              <a:spcBef>
                <a:spcPts val="650"/>
              </a:spcBef>
              <a:buClrTx/>
              <a:buFontTx/>
              <a:buNone/>
            </a:pPr>
            <a:r>
              <a:rPr lang="it-IT" altLang="it-IT" sz="2800" dirty="0">
                <a:latin typeface="Calibri" panose="020F0502020204030204" pitchFamily="34" charset="0"/>
              </a:rPr>
              <a:t>La </a:t>
            </a:r>
            <a:r>
              <a:rPr lang="it-IT" altLang="it-IT" sz="2800" i="1" dirty="0">
                <a:latin typeface="Calibri" panose="020F0502020204030204" pitchFamily="34" charset="0"/>
              </a:rPr>
              <a:t>par condicio creditorum </a:t>
            </a:r>
            <a:r>
              <a:rPr lang="it-IT" altLang="it-IT" sz="2800" dirty="0">
                <a:latin typeface="Calibri" panose="020F0502020204030204" pitchFamily="34" charset="0"/>
              </a:rPr>
              <a:t>si traduce nelle regole del concorso, dal lato passivo, ovvero nella necessità che </a:t>
            </a:r>
            <a:r>
              <a:rPr lang="it-IT" altLang="it-IT" sz="2800" b="1" dirty="0">
                <a:latin typeface="Calibri" panose="020F0502020204030204" pitchFamily="34" charset="0"/>
              </a:rPr>
              <a:t>tutti i creditori partecipino alla liquidazione giudiziale,</a:t>
            </a:r>
            <a:r>
              <a:rPr lang="it-IT" altLang="it-IT" sz="2800" dirty="0">
                <a:latin typeface="Calibri" panose="020F0502020204030204" pitchFamily="34" charset="0"/>
              </a:rPr>
              <a:t> nessuno escluso (viene regolato un apposito procedimento, scandito da termini perentori per favorire la partecipazione e il riconoscimento)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Arial Unicode MS"/>
        <a:cs typeface="Arial Unicode MS"/>
      </a:majorFont>
      <a:minorFont>
        <a:latin typeface="Calibri"/>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Arial Unicode MS"/>
        <a:cs typeface="Arial Unicode MS"/>
      </a:majorFont>
      <a:minorFont>
        <a:latin typeface="Calibri"/>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16533</TotalTime>
  <Words>3331</Words>
  <Application>Microsoft Macintosh PowerPoint</Application>
  <PresentationFormat>Presentazione su schermo (4:3)</PresentationFormat>
  <Paragraphs>279</Paragraphs>
  <Slides>34</Slides>
  <Notes>19</Notes>
  <HiddenSlides>0</HiddenSlides>
  <MMClips>0</MMClips>
  <ScaleCrop>false</ScaleCrop>
  <HeadingPairs>
    <vt:vector size="8" baseType="variant">
      <vt:variant>
        <vt:lpstr>Caratteri utilizzati</vt:lpstr>
      </vt:variant>
      <vt:variant>
        <vt:i4>7</vt:i4>
      </vt:variant>
      <vt:variant>
        <vt:lpstr>Tema</vt:lpstr>
      </vt:variant>
      <vt:variant>
        <vt:i4>2</vt:i4>
      </vt:variant>
      <vt:variant>
        <vt:lpstr>Server OLE incorporati</vt:lpstr>
      </vt:variant>
      <vt:variant>
        <vt:i4>0</vt:i4>
      </vt:variant>
      <vt:variant>
        <vt:lpstr>Titoli diapositive</vt:lpstr>
      </vt:variant>
      <vt:variant>
        <vt:i4>34</vt:i4>
      </vt:variant>
    </vt:vector>
  </HeadingPairs>
  <TitlesOfParts>
    <vt:vector size="43" baseType="lpstr">
      <vt:lpstr>Arial</vt:lpstr>
      <vt:lpstr>Arial MT</vt:lpstr>
      <vt:lpstr>Calibri</vt:lpstr>
      <vt:lpstr>Georgia</vt:lpstr>
      <vt:lpstr>StarSymbol</vt:lpstr>
      <vt:lpstr>Tahoma</vt:lpstr>
      <vt:lpstr>Times New Roman</vt:lpstr>
      <vt:lpstr>Tema di Office</vt:lpstr>
      <vt:lpstr>Tema di Office</vt:lpstr>
      <vt:lpstr>INTRODUZIONE AL DIRITTO DELLA CRISI D’IMPRESA:  ORIGINE E FINALITÁ </vt:lpstr>
      <vt:lpstr>Il diritto della crisi d’impresa  come diritto speciale</vt:lpstr>
      <vt:lpstr>La ragione economica-giuridica</vt:lpstr>
      <vt:lpstr>(segue) l'eccezione</vt:lpstr>
      <vt:lpstr>Il principio</vt:lpstr>
      <vt:lpstr>Alcune peculiarità</vt:lpstr>
      <vt:lpstr>1. Amministrazione e liquidazione</vt:lpstr>
      <vt:lpstr>2. Il concorso dal lato attivo</vt:lpstr>
      <vt:lpstr>3. Il concorso dal lato passivo</vt:lpstr>
      <vt:lpstr>4. La giurisdizionalizzazione</vt:lpstr>
      <vt:lpstr>5. Il rilievo pubblicistico</vt:lpstr>
      <vt:lpstr>Il rilievo privatistico</vt:lpstr>
      <vt:lpstr>Presentazione standard di PowerPoint</vt:lpstr>
      <vt:lpstr>Il fallimento come illecito</vt:lpstr>
      <vt:lpstr>Il fallimento come sanzione</vt:lpstr>
      <vt:lpstr>Dagli anni '80 la disciplina della crisi d'impresa viene finalizzata alla migliore soddisfazione dei creditori </vt:lpstr>
      <vt:lpstr>Il fallimento come “beneficio” dell’imprenditore</vt:lpstr>
      <vt:lpstr>Dal 2006: emerge il prevalere della natura privatistica nella gestione della impresa “diseconomica”</vt:lpstr>
      <vt:lpstr>Il Codice della crisi e dell’insolvenza (d. lgs. 12 gennaio 2019, n. 14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Acquisto e perdita qualità di imprenditore o di soggetto «fallibile»</vt:lpstr>
      <vt:lpstr>Il presupposto oggettivo</vt:lpstr>
      <vt:lpstr>Il presupposto oggettivo</vt:lpstr>
      <vt:lpstr>Il presupposto oggettivo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RICCARDO FAVA</cp:lastModifiedBy>
  <cp:revision>9</cp:revision>
  <cp:lastPrinted>1601-01-01T00:00:00Z</cp:lastPrinted>
  <dcterms:created xsi:type="dcterms:W3CDTF">1601-01-01T00:00:00Z</dcterms:created>
  <dcterms:modified xsi:type="dcterms:W3CDTF">2026-02-15T16:53:18Z</dcterms:modified>
</cp:coreProperties>
</file>