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4"/>
  </p:notesMasterIdLst>
  <p:sldIdLst>
    <p:sldId id="256" r:id="rId2"/>
    <p:sldId id="257" r:id="rId3"/>
    <p:sldId id="265" r:id="rId4"/>
    <p:sldId id="359" r:id="rId5"/>
    <p:sldId id="258" r:id="rId6"/>
    <p:sldId id="457" r:id="rId7"/>
    <p:sldId id="432" r:id="rId8"/>
    <p:sldId id="459" r:id="rId9"/>
    <p:sldId id="449" r:id="rId10"/>
    <p:sldId id="433" r:id="rId11"/>
    <p:sldId id="434" r:id="rId12"/>
    <p:sldId id="270" r:id="rId13"/>
    <p:sldId id="410" r:id="rId14"/>
    <p:sldId id="402" r:id="rId15"/>
    <p:sldId id="472" r:id="rId16"/>
    <p:sldId id="450" r:id="rId17"/>
    <p:sldId id="460" r:id="rId18"/>
    <p:sldId id="461" r:id="rId19"/>
    <p:sldId id="464" r:id="rId20"/>
    <p:sldId id="465" r:id="rId21"/>
    <p:sldId id="466" r:id="rId22"/>
    <p:sldId id="467" r:id="rId23"/>
    <p:sldId id="468" r:id="rId24"/>
    <p:sldId id="469" r:id="rId25"/>
    <p:sldId id="412" r:id="rId26"/>
    <p:sldId id="470" r:id="rId27"/>
    <p:sldId id="444" r:id="rId28"/>
    <p:sldId id="435" r:id="rId29"/>
    <p:sldId id="436" r:id="rId30"/>
    <p:sldId id="439" r:id="rId31"/>
    <p:sldId id="441" r:id="rId32"/>
    <p:sldId id="442" r:id="rId33"/>
    <p:sldId id="440" r:id="rId34"/>
    <p:sldId id="406" r:id="rId35"/>
    <p:sldId id="416" r:id="rId36"/>
    <p:sldId id="445" r:id="rId37"/>
    <p:sldId id="451" r:id="rId38"/>
    <p:sldId id="446" r:id="rId39"/>
    <p:sldId id="452" r:id="rId40"/>
    <p:sldId id="473" r:id="rId41"/>
    <p:sldId id="453" r:id="rId42"/>
    <p:sldId id="418" r:id="rId43"/>
    <p:sldId id="455" r:id="rId44"/>
    <p:sldId id="471" r:id="rId45"/>
    <p:sldId id="456" r:id="rId46"/>
    <p:sldId id="428" r:id="rId47"/>
    <p:sldId id="447" r:id="rId48"/>
    <p:sldId id="454" r:id="rId49"/>
    <p:sldId id="421" r:id="rId50"/>
    <p:sldId id="458" r:id="rId51"/>
    <p:sldId id="262" r:id="rId52"/>
    <p:sldId id="263" r:id="rId53"/>
  </p:sldIdLst>
  <p:sldSz cx="12192000" cy="6858000"/>
  <p:notesSz cx="7315200" cy="9601200"/>
  <p:defaultTextStyle>
    <a:defPPr>
      <a:defRPr lang="it"/>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 S" initials="" lastIdx="0" clrIdx="0"/>
  <p:cmAuthor id="2" name="F S" initials="FS" lastIdx="1" clrIdx="1">
    <p:extLst>
      <p:ext uri="{19B8F6BF-5375-455C-9EA6-DF929625EA0E}">
        <p15:presenceInfo xmlns:p15="http://schemas.microsoft.com/office/powerpoint/2012/main" userId="345bfe394a9ee47e"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647" autoAdjust="0"/>
    <p:restoredTop sz="96374" autoAdjust="0"/>
  </p:normalViewPr>
  <p:slideViewPr>
    <p:cSldViewPr snapToGrid="0">
      <p:cViewPr varScale="1">
        <p:scale>
          <a:sx n="86" d="100"/>
          <a:sy n="86" d="100"/>
        </p:scale>
        <p:origin x="437" y="72"/>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commentAuthors" Target="commentAuthor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9145DBB-8D8A-410F-A829-45A2C2D09F08}"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AR"/>
        </a:p>
      </dgm:t>
    </dgm:pt>
    <dgm:pt modelId="{90F3D940-9D9D-4A32-BD21-0A9E28064BCF}">
      <dgm:prSet phldrT="[Texto]"/>
      <dgm:spPr/>
      <dgm:t>
        <a:bodyPr/>
        <a:lstStyle/>
        <a:p>
          <a:r>
            <a:rPr lang="it" dirty="0"/>
            <a:t>Opere della gioventù (1841-45)</a:t>
          </a:r>
        </a:p>
      </dgm:t>
    </dgm:pt>
    <dgm:pt modelId="{BF13D8E2-D0CE-4132-83B2-CA0265A3EC63}" type="parTrans" cxnId="{38E19C8C-5192-4564-BE38-4E48F7E242B9}">
      <dgm:prSet/>
      <dgm:spPr/>
      <dgm:t>
        <a:bodyPr/>
        <a:lstStyle/>
        <a:p>
          <a:endParaRPr lang="es-AR"/>
        </a:p>
      </dgm:t>
    </dgm:pt>
    <dgm:pt modelId="{7832C14D-8DF5-4493-BE8F-22B61990F9BF}" type="sibTrans" cxnId="{38E19C8C-5192-4564-BE38-4E48F7E242B9}">
      <dgm:prSet/>
      <dgm:spPr/>
      <dgm:t>
        <a:bodyPr/>
        <a:lstStyle/>
        <a:p>
          <a:endParaRPr lang="es-AR"/>
        </a:p>
      </dgm:t>
    </dgm:pt>
    <dgm:pt modelId="{E4392EFF-2C29-4AFD-AF9F-19BFEAD4066F}">
      <dgm:prSet phldrT="[Texto]"/>
      <dgm:spPr/>
      <dgm:t>
        <a:bodyPr/>
        <a:lstStyle/>
        <a:p>
          <a:r>
            <a:rPr lang="it" dirty="0"/>
            <a:t>1841: Tesi di dottorato «Differenza tra la filosofia della natura di Democrito e quella di Epicuro»</a:t>
          </a:r>
          <a:endParaRPr lang="es-AR" dirty="0"/>
        </a:p>
      </dgm:t>
    </dgm:pt>
    <dgm:pt modelId="{B580CB53-FD33-482E-AF9B-AF0502A198C4}" type="parTrans" cxnId="{36971B50-52B5-4B1A-858E-AE23F8DB0D31}">
      <dgm:prSet/>
      <dgm:spPr/>
      <dgm:t>
        <a:bodyPr/>
        <a:lstStyle/>
        <a:p>
          <a:endParaRPr lang="es-AR"/>
        </a:p>
      </dgm:t>
    </dgm:pt>
    <dgm:pt modelId="{C899813E-F1E1-43AD-B10C-E1339D34630B}" type="sibTrans" cxnId="{36971B50-52B5-4B1A-858E-AE23F8DB0D31}">
      <dgm:prSet/>
      <dgm:spPr/>
      <dgm:t>
        <a:bodyPr/>
        <a:lstStyle/>
        <a:p>
          <a:endParaRPr lang="es-AR"/>
        </a:p>
      </dgm:t>
    </dgm:pt>
    <dgm:pt modelId="{6B529FB6-CF71-4398-A247-16C0BE2ECD85}">
      <dgm:prSet phldrT="[Texto]"/>
      <dgm:spPr/>
      <dgm:t>
        <a:bodyPr/>
        <a:lstStyle/>
        <a:p>
          <a:r>
            <a:rPr lang="it" dirty="0"/>
            <a:t>Opere della pausa (1845-46)</a:t>
          </a:r>
        </a:p>
      </dgm:t>
    </dgm:pt>
    <dgm:pt modelId="{BFC413F5-2BCF-43D9-816D-CA34D18D21A3}" type="parTrans" cxnId="{AFDFAE1F-1098-448B-9EFA-05BAAF11470A}">
      <dgm:prSet/>
      <dgm:spPr/>
      <dgm:t>
        <a:bodyPr/>
        <a:lstStyle/>
        <a:p>
          <a:endParaRPr lang="es-AR"/>
        </a:p>
      </dgm:t>
    </dgm:pt>
    <dgm:pt modelId="{8C06C941-53AE-4845-847E-1DFF0D597346}" type="sibTrans" cxnId="{AFDFAE1F-1098-448B-9EFA-05BAAF11470A}">
      <dgm:prSet/>
      <dgm:spPr/>
      <dgm:t>
        <a:bodyPr/>
        <a:lstStyle/>
        <a:p>
          <a:endParaRPr lang="es-AR"/>
        </a:p>
      </dgm:t>
    </dgm:pt>
    <dgm:pt modelId="{7EB95CA6-E107-4D91-8611-C9950A647A16}">
      <dgm:prSet phldrT="[Texto]"/>
      <dgm:spPr/>
      <dgm:t>
        <a:bodyPr/>
        <a:lstStyle/>
        <a:p>
          <a:r>
            <a:rPr lang="it" dirty="0"/>
            <a:t>Tesi su Feuerbach</a:t>
          </a:r>
        </a:p>
      </dgm:t>
    </dgm:pt>
    <dgm:pt modelId="{B98C3170-A6C7-4BC6-9164-F8AC7A468A09}" type="parTrans" cxnId="{5C7A1FF1-0C2F-4CBB-887C-0079DA8DCE2A}">
      <dgm:prSet/>
      <dgm:spPr/>
      <dgm:t>
        <a:bodyPr/>
        <a:lstStyle/>
        <a:p>
          <a:endParaRPr lang="es-AR"/>
        </a:p>
      </dgm:t>
    </dgm:pt>
    <dgm:pt modelId="{9F3862C3-32F8-44FC-93BD-0C0A9C5C0C55}" type="sibTrans" cxnId="{5C7A1FF1-0C2F-4CBB-887C-0079DA8DCE2A}">
      <dgm:prSet/>
      <dgm:spPr/>
      <dgm:t>
        <a:bodyPr/>
        <a:lstStyle/>
        <a:p>
          <a:endParaRPr lang="es-AR"/>
        </a:p>
      </dgm:t>
    </dgm:pt>
    <dgm:pt modelId="{26507E28-5BC9-4F2E-99FB-C1C850871E71}">
      <dgm:prSet phldrT="[Texto]"/>
      <dgm:spPr/>
      <dgm:t>
        <a:bodyPr/>
        <a:lstStyle/>
        <a:p>
          <a:r>
            <a:rPr lang="it" dirty="0"/>
            <a:t>Opere della maturazione teorica (1846-57)</a:t>
          </a:r>
        </a:p>
      </dgm:t>
    </dgm:pt>
    <dgm:pt modelId="{4933B5F1-EC64-44B6-B779-30B0CD982AB6}" type="parTrans" cxnId="{7BFD2CB8-E83B-4B6C-A65A-686F8F62F35B}">
      <dgm:prSet/>
      <dgm:spPr/>
      <dgm:t>
        <a:bodyPr/>
        <a:lstStyle/>
        <a:p>
          <a:endParaRPr lang="es-AR"/>
        </a:p>
      </dgm:t>
    </dgm:pt>
    <dgm:pt modelId="{27DF67C7-77F2-4A6B-81E3-15D61EFD3AEA}" type="sibTrans" cxnId="{7BFD2CB8-E83B-4B6C-A65A-686F8F62F35B}">
      <dgm:prSet/>
      <dgm:spPr/>
      <dgm:t>
        <a:bodyPr/>
        <a:lstStyle/>
        <a:p>
          <a:endParaRPr lang="es-AR"/>
        </a:p>
      </dgm:t>
    </dgm:pt>
    <dgm:pt modelId="{BD6CEC8E-4820-440A-A2D4-84F767D7F18E}">
      <dgm:prSet phldrT="[Texto]"/>
      <dgm:spPr/>
      <dgm:t>
        <a:bodyPr/>
        <a:lstStyle/>
        <a:p>
          <a:r>
            <a:rPr lang="it" dirty="0"/>
            <a:t>1847: La miseria della filosofia . È </a:t>
          </a:r>
          <a:r>
            <a:rPr lang="it" dirty="0" err="1"/>
            <a:t>un</a:t>
          </a:r>
          <a:r>
            <a:rPr lang="it" dirty="0"/>
            <a:t> </a:t>
          </a:r>
          <a:r>
            <a:rPr lang="it" dirty="0" err="1"/>
            <a:t>risposta </a:t>
          </a:r>
          <a:r>
            <a:rPr lang="it" dirty="0"/>
            <a:t>alla </a:t>
          </a:r>
          <a:r>
            <a:rPr lang="it" i="1" dirty="0" err="1"/>
            <a:t>filosofia </a:t>
          </a:r>
          <a:r>
            <a:rPr lang="it" i="1" dirty="0"/>
            <a:t>della </a:t>
          </a:r>
          <a:r>
            <a:rPr lang="it" i="1" dirty="0" err="1"/>
            <a:t>miseria</a:t>
          </a:r>
          <a:r>
            <a:rPr lang="it" i="1" dirty="0"/>
            <a:t> </a:t>
          </a:r>
          <a:r>
            <a:rPr lang="it" dirty="0"/>
            <a:t>di Proudhon</a:t>
          </a:r>
          <a:endParaRPr lang="es-AR" dirty="0"/>
        </a:p>
      </dgm:t>
    </dgm:pt>
    <dgm:pt modelId="{C6CC27BB-B803-4779-8056-A2185F4CF828}" type="parTrans" cxnId="{D611D96A-28B0-4106-9B2E-D74BB0222E3E}">
      <dgm:prSet/>
      <dgm:spPr/>
      <dgm:t>
        <a:bodyPr/>
        <a:lstStyle/>
        <a:p>
          <a:endParaRPr lang="es-AR"/>
        </a:p>
      </dgm:t>
    </dgm:pt>
    <dgm:pt modelId="{9A3DF111-0356-482D-8EA0-B192DD18C974}" type="sibTrans" cxnId="{D611D96A-28B0-4106-9B2E-D74BB0222E3E}">
      <dgm:prSet/>
      <dgm:spPr/>
      <dgm:t>
        <a:bodyPr/>
        <a:lstStyle/>
        <a:p>
          <a:endParaRPr lang="es-AR"/>
        </a:p>
      </dgm:t>
    </dgm:pt>
    <dgm:pt modelId="{1FAE12F2-E107-4392-91A4-39D619F224A4}">
      <dgm:prSet phldrT="[Texto]"/>
      <dgm:spPr/>
      <dgm:t>
        <a:bodyPr/>
        <a:lstStyle/>
        <a:p>
          <a:r>
            <a:rPr lang="it" dirty="0"/>
            <a:t>Opere della maturità (1857-84)</a:t>
          </a:r>
        </a:p>
      </dgm:t>
    </dgm:pt>
    <dgm:pt modelId="{E0D58FE3-DA71-46F5-8B4E-7FE86CF4E20B}" type="parTrans" cxnId="{7BD824DE-1CC2-4B95-BB23-2DE14A1C165C}">
      <dgm:prSet/>
      <dgm:spPr/>
      <dgm:t>
        <a:bodyPr/>
        <a:lstStyle/>
        <a:p>
          <a:endParaRPr lang="es-AR"/>
        </a:p>
      </dgm:t>
    </dgm:pt>
    <dgm:pt modelId="{54AE0499-0625-4A4B-A8D3-67344ACFFC09}" type="sibTrans" cxnId="{7BD824DE-1CC2-4B95-BB23-2DE14A1C165C}">
      <dgm:prSet/>
      <dgm:spPr/>
      <dgm:t>
        <a:bodyPr/>
        <a:lstStyle/>
        <a:p>
          <a:endParaRPr lang="es-AR"/>
        </a:p>
      </dgm:t>
    </dgm:pt>
    <dgm:pt modelId="{A8AB1DEE-364E-44FE-837E-04C9429F917F}">
      <dgm:prSet/>
      <dgm:spPr/>
      <dgm:t>
        <a:bodyPr/>
        <a:lstStyle/>
        <a:p>
          <a:r>
            <a:rPr lang="it" dirty="0"/>
            <a:t>1843: Critica della filosofia del diritto di Hegel</a:t>
          </a:r>
        </a:p>
      </dgm:t>
    </dgm:pt>
    <dgm:pt modelId="{3F88843B-22F7-4130-918D-BCA8D1068D58}" type="parTrans" cxnId="{61CFFF14-B047-4914-9FFD-203D0FAA9F46}">
      <dgm:prSet/>
      <dgm:spPr/>
      <dgm:t>
        <a:bodyPr/>
        <a:lstStyle/>
        <a:p>
          <a:endParaRPr lang="es-AR"/>
        </a:p>
      </dgm:t>
    </dgm:pt>
    <dgm:pt modelId="{660935CB-4C81-4434-B48B-659AAF4024DA}" type="sibTrans" cxnId="{61CFFF14-B047-4914-9FFD-203D0FAA9F46}">
      <dgm:prSet/>
      <dgm:spPr/>
      <dgm:t>
        <a:bodyPr/>
        <a:lstStyle/>
        <a:p>
          <a:endParaRPr lang="es-AR"/>
        </a:p>
      </dgm:t>
    </dgm:pt>
    <dgm:pt modelId="{3FB05C8F-FB8E-4C45-B152-8339CA796BCE}">
      <dgm:prSet/>
      <dgm:spPr/>
      <dgm:t>
        <a:bodyPr/>
        <a:lstStyle/>
        <a:p>
          <a:r>
            <a:rPr lang="it" dirty="0"/>
            <a:t>1843: Sulla questione ebraica</a:t>
          </a:r>
          <a:endParaRPr lang="es-ES" dirty="0"/>
        </a:p>
      </dgm:t>
    </dgm:pt>
    <dgm:pt modelId="{E6F8985D-158E-4B18-94F4-5F5B27722A2D}" type="parTrans" cxnId="{9A4E2E15-7039-4D4A-A7F3-D202E03FC4D2}">
      <dgm:prSet/>
      <dgm:spPr/>
      <dgm:t>
        <a:bodyPr/>
        <a:lstStyle/>
        <a:p>
          <a:endParaRPr lang="es-AR"/>
        </a:p>
      </dgm:t>
    </dgm:pt>
    <dgm:pt modelId="{1014644D-A67C-4FC7-96CD-A836EDE53ECA}" type="sibTrans" cxnId="{9A4E2E15-7039-4D4A-A7F3-D202E03FC4D2}">
      <dgm:prSet/>
      <dgm:spPr/>
      <dgm:t>
        <a:bodyPr/>
        <a:lstStyle/>
        <a:p>
          <a:endParaRPr lang="es-AR"/>
        </a:p>
      </dgm:t>
    </dgm:pt>
    <dgm:pt modelId="{65652247-3FCB-453D-9071-B5B8579D690E}">
      <dgm:prSet/>
      <dgm:spPr/>
      <dgm:t>
        <a:bodyPr/>
        <a:lstStyle/>
        <a:p>
          <a:r>
            <a:rPr lang="it" dirty="0"/>
            <a:t>1844: Manoscritti economici e filosofici del 1844 . È la prima opera in cui Marx realizza riflessioni economiche</a:t>
          </a:r>
          <a:endParaRPr lang="es-ES" dirty="0"/>
        </a:p>
      </dgm:t>
    </dgm:pt>
    <dgm:pt modelId="{F0A93E6F-0C2A-4BF8-B932-3D702EFF7B62}" type="parTrans" cxnId="{BB6B7752-8844-4131-9456-B9A3152CDDEA}">
      <dgm:prSet/>
      <dgm:spPr/>
      <dgm:t>
        <a:bodyPr/>
        <a:lstStyle/>
        <a:p>
          <a:endParaRPr lang="es-AR"/>
        </a:p>
      </dgm:t>
    </dgm:pt>
    <dgm:pt modelId="{997D973D-68BB-4F90-842B-DA3152571C24}" type="sibTrans" cxnId="{BB6B7752-8844-4131-9456-B9A3152CDDEA}">
      <dgm:prSet/>
      <dgm:spPr/>
      <dgm:t>
        <a:bodyPr/>
        <a:lstStyle/>
        <a:p>
          <a:endParaRPr lang="es-AR"/>
        </a:p>
      </dgm:t>
    </dgm:pt>
    <dgm:pt modelId="{72226EA6-23A5-4D22-B5D7-85ECBEFCEAB2}">
      <dgm:prSet/>
      <dgm:spPr/>
      <dgm:t>
        <a:bodyPr/>
        <a:lstStyle/>
        <a:p>
          <a:r>
            <a:rPr lang="it" dirty="0"/>
            <a:t>1845: La Sacra Famiglia</a:t>
          </a:r>
          <a:endParaRPr lang="es-ES" dirty="0"/>
        </a:p>
      </dgm:t>
    </dgm:pt>
    <dgm:pt modelId="{F2E9F565-99D4-4491-B81F-0F177A0F1297}" type="parTrans" cxnId="{AF0F1183-4A09-4825-8DCE-2CCC903CA9E3}">
      <dgm:prSet/>
      <dgm:spPr/>
      <dgm:t>
        <a:bodyPr/>
        <a:lstStyle/>
        <a:p>
          <a:endParaRPr lang="es-AR"/>
        </a:p>
      </dgm:t>
    </dgm:pt>
    <dgm:pt modelId="{F082B7F5-889B-451B-9072-443921BCDE2B}" type="sibTrans" cxnId="{AF0F1183-4A09-4825-8DCE-2CCC903CA9E3}">
      <dgm:prSet/>
      <dgm:spPr/>
      <dgm:t>
        <a:bodyPr/>
        <a:lstStyle/>
        <a:p>
          <a:endParaRPr lang="es-AR"/>
        </a:p>
      </dgm:t>
    </dgm:pt>
    <dgm:pt modelId="{3824BFDD-9132-4EF7-A6D7-AA1E8DA97D88}">
      <dgm:prSet/>
      <dgm:spPr/>
      <dgm:t>
        <a:bodyPr/>
        <a:lstStyle/>
        <a:p>
          <a:r>
            <a:rPr lang="it" dirty="0"/>
            <a:t>L'ideologia tedesca</a:t>
          </a:r>
          <a:endParaRPr lang="es-ES" dirty="0"/>
        </a:p>
      </dgm:t>
    </dgm:pt>
    <dgm:pt modelId="{4F63B42A-4A58-4D18-8D29-78D6FB73DBA1}" type="parTrans" cxnId="{47732714-0CD4-40F2-BE23-83BAD26A30B9}">
      <dgm:prSet/>
      <dgm:spPr/>
      <dgm:t>
        <a:bodyPr/>
        <a:lstStyle/>
        <a:p>
          <a:endParaRPr lang="es-AR"/>
        </a:p>
      </dgm:t>
    </dgm:pt>
    <dgm:pt modelId="{1CDA181C-A6F5-4ABF-8AB2-B20EB37C65B6}" type="sibTrans" cxnId="{47732714-0CD4-40F2-BE23-83BAD26A30B9}">
      <dgm:prSet/>
      <dgm:spPr/>
      <dgm:t>
        <a:bodyPr/>
        <a:lstStyle/>
        <a:p>
          <a:endParaRPr lang="es-AR"/>
        </a:p>
      </dgm:t>
    </dgm:pt>
    <dgm:pt modelId="{1B0C4396-047A-4DEB-81BC-BC30D41130C0}">
      <dgm:prSet/>
      <dgm:spPr/>
      <dgm:t>
        <a:bodyPr/>
        <a:lstStyle/>
        <a:p>
          <a:r>
            <a:rPr lang="it" dirty="0"/>
            <a:t>1848: Manifesto del Partito Comunista</a:t>
          </a:r>
          <a:endParaRPr lang="es-ES" dirty="0"/>
        </a:p>
      </dgm:t>
    </dgm:pt>
    <dgm:pt modelId="{5BCBF46C-4CA5-46F9-8784-1003DD827EC1}" type="parTrans" cxnId="{5EA36D63-6128-4642-BCA7-476FA007545B}">
      <dgm:prSet/>
      <dgm:spPr/>
      <dgm:t>
        <a:bodyPr/>
        <a:lstStyle/>
        <a:p>
          <a:endParaRPr lang="es-AR"/>
        </a:p>
      </dgm:t>
    </dgm:pt>
    <dgm:pt modelId="{03E4EF51-9836-4AB9-A62F-913845345BE9}" type="sibTrans" cxnId="{5EA36D63-6128-4642-BCA7-476FA007545B}">
      <dgm:prSet/>
      <dgm:spPr/>
      <dgm:t>
        <a:bodyPr/>
        <a:lstStyle/>
        <a:p>
          <a:endParaRPr lang="es-AR"/>
        </a:p>
      </dgm:t>
    </dgm:pt>
    <dgm:pt modelId="{FDB0AF3D-B1FF-4BE0-8340-2188E8106A56}">
      <dgm:prSet/>
      <dgm:spPr/>
      <dgm:t>
        <a:bodyPr/>
        <a:lstStyle/>
        <a:p>
          <a:r>
            <a:rPr lang="it" dirty="0"/>
            <a:t>1849: Lavoro salariato e capitale</a:t>
          </a:r>
          <a:endParaRPr lang="es-ES" dirty="0"/>
        </a:p>
      </dgm:t>
    </dgm:pt>
    <dgm:pt modelId="{6DC7FD9F-DCCE-4A3F-B207-140B9CDF2431}" type="parTrans" cxnId="{710C917E-37D6-486E-BE22-95767754D682}">
      <dgm:prSet/>
      <dgm:spPr/>
      <dgm:t>
        <a:bodyPr/>
        <a:lstStyle/>
        <a:p>
          <a:endParaRPr lang="es-AR"/>
        </a:p>
      </dgm:t>
    </dgm:pt>
    <dgm:pt modelId="{29F76C3C-43B2-4581-B0E6-79CDC371A03A}" type="sibTrans" cxnId="{710C917E-37D6-486E-BE22-95767754D682}">
      <dgm:prSet/>
      <dgm:spPr/>
      <dgm:t>
        <a:bodyPr/>
        <a:lstStyle/>
        <a:p>
          <a:endParaRPr lang="es-AR"/>
        </a:p>
      </dgm:t>
    </dgm:pt>
    <dgm:pt modelId="{747DEF31-E6A3-44F9-AFC8-02633862B726}">
      <dgm:prSet/>
      <dgm:spPr/>
      <dgm:t>
        <a:bodyPr/>
        <a:lstStyle/>
        <a:p>
          <a:r>
            <a:rPr lang="it" dirty="0"/>
            <a:t>1850: Lotte di classe in Francia dal 1848 al 1850</a:t>
          </a:r>
        </a:p>
      </dgm:t>
    </dgm:pt>
    <dgm:pt modelId="{16916E2A-7E71-47A7-8AA6-5EB8DE6B35B2}" type="parTrans" cxnId="{31CEE54D-AEE3-4ACD-B2E8-BBD89F9C6C38}">
      <dgm:prSet/>
      <dgm:spPr/>
      <dgm:t>
        <a:bodyPr/>
        <a:lstStyle/>
        <a:p>
          <a:endParaRPr lang="es-AR"/>
        </a:p>
      </dgm:t>
    </dgm:pt>
    <dgm:pt modelId="{0C6C3ADC-37B3-44AB-92AC-F66E8DA1D9C1}" type="sibTrans" cxnId="{31CEE54D-AEE3-4ACD-B2E8-BBD89F9C6C38}">
      <dgm:prSet/>
      <dgm:spPr/>
      <dgm:t>
        <a:bodyPr/>
        <a:lstStyle/>
        <a:p>
          <a:endParaRPr lang="es-AR"/>
        </a:p>
      </dgm:t>
    </dgm:pt>
    <dgm:pt modelId="{90F6645E-C2C4-45B3-BCE5-C7FAAFDD74A5}">
      <dgm:prSet/>
      <dgm:spPr/>
      <dgm:t>
        <a:bodyPr/>
        <a:lstStyle/>
        <a:p>
          <a:r>
            <a:rPr lang="it" dirty="0"/>
            <a:t>1852: Il 18 brumaio di Luigi Bonaparte</a:t>
          </a:r>
        </a:p>
      </dgm:t>
    </dgm:pt>
    <dgm:pt modelId="{E33B4950-2812-4980-BFB4-A0DE9111EA1E}" type="parTrans" cxnId="{1A4A4C40-E867-46CA-9E6A-D340F60D936A}">
      <dgm:prSet/>
      <dgm:spPr/>
      <dgm:t>
        <a:bodyPr/>
        <a:lstStyle/>
        <a:p>
          <a:endParaRPr lang="es-AR"/>
        </a:p>
      </dgm:t>
    </dgm:pt>
    <dgm:pt modelId="{7930B4D7-6A4C-4A62-8200-50A2A81078FD}" type="sibTrans" cxnId="{1A4A4C40-E867-46CA-9E6A-D340F60D936A}">
      <dgm:prSet/>
      <dgm:spPr/>
      <dgm:t>
        <a:bodyPr/>
        <a:lstStyle/>
        <a:p>
          <a:endParaRPr lang="es-AR"/>
        </a:p>
      </dgm:t>
    </dgm:pt>
    <dgm:pt modelId="{F8C37B10-7B48-4FEB-B033-879E15037CFA}">
      <dgm:prSet/>
      <dgm:spPr/>
      <dgm:t>
        <a:bodyPr/>
        <a:lstStyle/>
        <a:p>
          <a:r>
            <a:rPr lang="it" dirty="0"/>
            <a:t>1857: </a:t>
          </a:r>
          <a:r>
            <a:rPr lang="it" i="1" dirty="0" err="1"/>
            <a:t>Grundrisse</a:t>
          </a:r>
          <a:r>
            <a:rPr lang="it" i="1" dirty="0"/>
            <a:t> </a:t>
          </a:r>
          <a:r>
            <a:rPr lang="it" dirty="0"/>
            <a:t>o Elementi fondamentali per la critica dell'economia politica</a:t>
          </a:r>
        </a:p>
      </dgm:t>
    </dgm:pt>
    <dgm:pt modelId="{E4F01A44-3952-4277-908F-4573AEC238BE}" type="parTrans" cxnId="{7A22C6BD-C13A-4280-B7E8-4F0626D98935}">
      <dgm:prSet/>
      <dgm:spPr/>
      <dgm:t>
        <a:bodyPr/>
        <a:lstStyle/>
        <a:p>
          <a:endParaRPr lang="es-AR"/>
        </a:p>
      </dgm:t>
    </dgm:pt>
    <dgm:pt modelId="{3F4A1FBA-B502-48EE-9A5E-558A32D81A4A}" type="sibTrans" cxnId="{7A22C6BD-C13A-4280-B7E8-4F0626D98935}">
      <dgm:prSet/>
      <dgm:spPr/>
      <dgm:t>
        <a:bodyPr/>
        <a:lstStyle/>
        <a:p>
          <a:endParaRPr lang="es-AR"/>
        </a:p>
      </dgm:t>
    </dgm:pt>
    <dgm:pt modelId="{CD07DFE9-062C-48D5-A19D-A4B8A1BD1C6F}">
      <dgm:prSet/>
      <dgm:spPr/>
      <dgm:t>
        <a:bodyPr/>
        <a:lstStyle/>
        <a:p>
          <a:r>
            <a:rPr lang="it" dirty="0"/>
            <a:t>1859: Un contributo alla critica dell'economia politica</a:t>
          </a:r>
        </a:p>
      </dgm:t>
    </dgm:pt>
    <dgm:pt modelId="{48E426B1-8E75-4840-9871-53146B6A5DA6}" type="parTrans" cxnId="{55876844-1C0A-485B-9421-BA7A67978A62}">
      <dgm:prSet/>
      <dgm:spPr/>
      <dgm:t>
        <a:bodyPr/>
        <a:lstStyle/>
        <a:p>
          <a:endParaRPr lang="es-AR"/>
        </a:p>
      </dgm:t>
    </dgm:pt>
    <dgm:pt modelId="{056B35B0-5FE2-4445-ADA0-C98D8478974A}" type="sibTrans" cxnId="{55876844-1C0A-485B-9421-BA7A67978A62}">
      <dgm:prSet/>
      <dgm:spPr/>
      <dgm:t>
        <a:bodyPr/>
        <a:lstStyle/>
        <a:p>
          <a:endParaRPr lang="es-AR"/>
        </a:p>
      </dgm:t>
    </dgm:pt>
    <dgm:pt modelId="{994E1573-227F-41E1-A684-3E3480E9DBD4}">
      <dgm:prSet/>
      <dgm:spPr/>
      <dgm:t>
        <a:bodyPr/>
        <a:lstStyle/>
        <a:p>
          <a:r>
            <a:rPr lang="it" dirty="0"/>
            <a:t>1865: Salario, prezzo e profitto</a:t>
          </a:r>
          <a:endParaRPr lang="es-ES" dirty="0"/>
        </a:p>
      </dgm:t>
    </dgm:pt>
    <dgm:pt modelId="{24EC17FD-791D-41BF-99DA-3FD4CB463F1C}" type="parTrans" cxnId="{D2C1942A-CE07-4BA5-B445-B91D4BBA8A3D}">
      <dgm:prSet/>
      <dgm:spPr/>
      <dgm:t>
        <a:bodyPr/>
        <a:lstStyle/>
        <a:p>
          <a:endParaRPr lang="es-AR"/>
        </a:p>
      </dgm:t>
    </dgm:pt>
    <dgm:pt modelId="{182DBA98-892D-437C-B591-0BC7DB1CD0B8}" type="sibTrans" cxnId="{D2C1942A-CE07-4BA5-B445-B91D4BBA8A3D}">
      <dgm:prSet/>
      <dgm:spPr/>
      <dgm:t>
        <a:bodyPr/>
        <a:lstStyle/>
        <a:p>
          <a:endParaRPr lang="es-AR"/>
        </a:p>
      </dgm:t>
    </dgm:pt>
    <dgm:pt modelId="{AE7952DC-F34C-428C-8C91-F6CC1C08ECA5}">
      <dgm:prSet/>
      <dgm:spPr/>
      <dgm:t>
        <a:bodyPr/>
        <a:lstStyle/>
        <a:p>
          <a:r>
            <a:rPr lang="it" dirty="0"/>
            <a:t>1867: Capitale, volume I ( </a:t>
          </a:r>
          <a:r>
            <a:rPr lang="it" dirty="0" err="1"/>
            <a:t>ultimo</a:t>
          </a:r>
          <a:r>
            <a:rPr lang="it" dirty="0"/>
            <a:t> </a:t>
          </a:r>
          <a:r>
            <a:rPr lang="it" dirty="0" err="1"/>
            <a:t>durante </a:t>
          </a:r>
          <a:r>
            <a:rPr lang="it" dirty="0"/>
            <a:t>la vita di Marx)</a:t>
          </a:r>
          <a:endParaRPr lang="es-ES" dirty="0"/>
        </a:p>
      </dgm:t>
    </dgm:pt>
    <dgm:pt modelId="{ACE2220B-AB10-41ED-843E-CF872AC29875}" type="parTrans" cxnId="{1FEAAF55-E286-4BFF-9E96-AD3568B56A66}">
      <dgm:prSet/>
      <dgm:spPr/>
      <dgm:t>
        <a:bodyPr/>
        <a:lstStyle/>
        <a:p>
          <a:endParaRPr lang="es-AR"/>
        </a:p>
      </dgm:t>
    </dgm:pt>
    <dgm:pt modelId="{2FA0E972-F2A7-41F1-A917-C660A37C3C5F}" type="sibTrans" cxnId="{1FEAAF55-E286-4BFF-9E96-AD3568B56A66}">
      <dgm:prSet/>
      <dgm:spPr/>
      <dgm:t>
        <a:bodyPr/>
        <a:lstStyle/>
        <a:p>
          <a:endParaRPr lang="es-AR"/>
        </a:p>
      </dgm:t>
    </dgm:pt>
    <dgm:pt modelId="{5FB1008D-78E6-45EA-9B32-175E3EFD1118}">
      <dgm:prSet/>
      <dgm:spPr/>
      <dgm:t>
        <a:bodyPr/>
        <a:lstStyle/>
        <a:p>
          <a:r>
            <a:rPr lang="it" dirty="0"/>
            <a:t>1885: Capitale, volume II</a:t>
          </a:r>
          <a:endParaRPr lang="es-ES" dirty="0"/>
        </a:p>
      </dgm:t>
    </dgm:pt>
    <dgm:pt modelId="{B31210FE-144F-472B-99EC-17A583FF7E06}" type="parTrans" cxnId="{B04DBBED-5603-4ED1-BCBE-B4241EFDA611}">
      <dgm:prSet/>
      <dgm:spPr/>
      <dgm:t>
        <a:bodyPr/>
        <a:lstStyle/>
        <a:p>
          <a:endParaRPr lang="es-AR"/>
        </a:p>
      </dgm:t>
    </dgm:pt>
    <dgm:pt modelId="{41072DF6-DEAF-4687-9EA2-379D053193A8}" type="sibTrans" cxnId="{B04DBBED-5603-4ED1-BCBE-B4241EFDA611}">
      <dgm:prSet/>
      <dgm:spPr/>
      <dgm:t>
        <a:bodyPr/>
        <a:lstStyle/>
        <a:p>
          <a:endParaRPr lang="es-AR"/>
        </a:p>
      </dgm:t>
    </dgm:pt>
    <dgm:pt modelId="{5EE1C038-06BD-4C2A-AE04-44DB4F362C56}">
      <dgm:prSet/>
      <dgm:spPr/>
      <dgm:t>
        <a:bodyPr/>
        <a:lstStyle/>
        <a:p>
          <a:r>
            <a:rPr lang="it" dirty="0"/>
            <a:t>1894: Capitale, volume III</a:t>
          </a:r>
          <a:endParaRPr lang="es-ES" dirty="0"/>
        </a:p>
      </dgm:t>
    </dgm:pt>
    <dgm:pt modelId="{4CF026A8-7749-4451-9175-AF6F35F382ED}" type="parTrans" cxnId="{F79F83CD-51EA-49E1-B156-4D8D36E74903}">
      <dgm:prSet/>
      <dgm:spPr/>
      <dgm:t>
        <a:bodyPr/>
        <a:lstStyle/>
        <a:p>
          <a:endParaRPr lang="es-AR"/>
        </a:p>
      </dgm:t>
    </dgm:pt>
    <dgm:pt modelId="{68406D69-0531-469A-9D1F-4C20469AA25C}" type="sibTrans" cxnId="{F79F83CD-51EA-49E1-B156-4D8D36E74903}">
      <dgm:prSet/>
      <dgm:spPr/>
      <dgm:t>
        <a:bodyPr/>
        <a:lstStyle/>
        <a:p>
          <a:endParaRPr lang="es-AR"/>
        </a:p>
      </dgm:t>
    </dgm:pt>
    <dgm:pt modelId="{95A96C92-6ADB-446A-AEAF-63961FCA6FB2}" type="pres">
      <dgm:prSet presAssocID="{C9145DBB-8D8A-410F-A829-45A2C2D09F08}" presName="Name0" presStyleCnt="0">
        <dgm:presLayoutVars>
          <dgm:dir/>
          <dgm:animLvl val="lvl"/>
          <dgm:resizeHandles val="exact"/>
        </dgm:presLayoutVars>
      </dgm:prSet>
      <dgm:spPr/>
    </dgm:pt>
    <dgm:pt modelId="{7002C0A9-37EC-464B-9654-6D341A505A65}" type="pres">
      <dgm:prSet presAssocID="{90F3D940-9D9D-4A32-BD21-0A9E28064BCF}" presName="composite" presStyleCnt="0"/>
      <dgm:spPr/>
    </dgm:pt>
    <dgm:pt modelId="{24A3C45B-6320-4EF9-805B-70FAFEE0D682}" type="pres">
      <dgm:prSet presAssocID="{90F3D940-9D9D-4A32-BD21-0A9E28064BCF}" presName="parTx" presStyleLbl="alignNode1" presStyleIdx="0" presStyleCnt="4">
        <dgm:presLayoutVars>
          <dgm:chMax val="0"/>
          <dgm:chPref val="0"/>
          <dgm:bulletEnabled val="1"/>
        </dgm:presLayoutVars>
      </dgm:prSet>
      <dgm:spPr/>
    </dgm:pt>
    <dgm:pt modelId="{FB57C2B9-8667-4C0F-8FBB-362642C63610}" type="pres">
      <dgm:prSet presAssocID="{90F3D940-9D9D-4A32-BD21-0A9E28064BCF}" presName="desTx" presStyleLbl="alignAccFollowNode1" presStyleIdx="0" presStyleCnt="4">
        <dgm:presLayoutVars>
          <dgm:bulletEnabled val="1"/>
        </dgm:presLayoutVars>
      </dgm:prSet>
      <dgm:spPr/>
    </dgm:pt>
    <dgm:pt modelId="{531C0EC4-A5F3-4E8F-986A-4326E8EF111C}" type="pres">
      <dgm:prSet presAssocID="{7832C14D-8DF5-4493-BE8F-22B61990F9BF}" presName="space" presStyleCnt="0"/>
      <dgm:spPr/>
    </dgm:pt>
    <dgm:pt modelId="{3DFE708B-AC51-4A0C-83C9-41D78530091E}" type="pres">
      <dgm:prSet presAssocID="{6B529FB6-CF71-4398-A247-16C0BE2ECD85}" presName="composite" presStyleCnt="0"/>
      <dgm:spPr/>
    </dgm:pt>
    <dgm:pt modelId="{28332A1C-9B4C-494B-9756-04F4E38473A9}" type="pres">
      <dgm:prSet presAssocID="{6B529FB6-CF71-4398-A247-16C0BE2ECD85}" presName="parTx" presStyleLbl="alignNode1" presStyleIdx="1" presStyleCnt="4">
        <dgm:presLayoutVars>
          <dgm:chMax val="0"/>
          <dgm:chPref val="0"/>
          <dgm:bulletEnabled val="1"/>
        </dgm:presLayoutVars>
      </dgm:prSet>
      <dgm:spPr/>
    </dgm:pt>
    <dgm:pt modelId="{B3C31D2B-B677-4672-8DBE-E34433F7D2FA}" type="pres">
      <dgm:prSet presAssocID="{6B529FB6-CF71-4398-A247-16C0BE2ECD85}" presName="desTx" presStyleLbl="alignAccFollowNode1" presStyleIdx="1" presStyleCnt="4">
        <dgm:presLayoutVars>
          <dgm:bulletEnabled val="1"/>
        </dgm:presLayoutVars>
      </dgm:prSet>
      <dgm:spPr/>
    </dgm:pt>
    <dgm:pt modelId="{485AFC90-F6B9-4BDF-82CF-9847244BFD73}" type="pres">
      <dgm:prSet presAssocID="{8C06C941-53AE-4845-847E-1DFF0D597346}" presName="space" presStyleCnt="0"/>
      <dgm:spPr/>
    </dgm:pt>
    <dgm:pt modelId="{789124DC-5F35-4410-ADA6-151C1D9A4443}" type="pres">
      <dgm:prSet presAssocID="{26507E28-5BC9-4F2E-99FB-C1C850871E71}" presName="composite" presStyleCnt="0"/>
      <dgm:spPr/>
    </dgm:pt>
    <dgm:pt modelId="{AE8E6D19-8D7E-4C0A-A5D8-9B462D4F6E41}" type="pres">
      <dgm:prSet presAssocID="{26507E28-5BC9-4F2E-99FB-C1C850871E71}" presName="parTx" presStyleLbl="alignNode1" presStyleIdx="2" presStyleCnt="4">
        <dgm:presLayoutVars>
          <dgm:chMax val="0"/>
          <dgm:chPref val="0"/>
          <dgm:bulletEnabled val="1"/>
        </dgm:presLayoutVars>
      </dgm:prSet>
      <dgm:spPr/>
    </dgm:pt>
    <dgm:pt modelId="{4F75536D-1FD5-4796-8B0E-10FD27C2E82F}" type="pres">
      <dgm:prSet presAssocID="{26507E28-5BC9-4F2E-99FB-C1C850871E71}" presName="desTx" presStyleLbl="alignAccFollowNode1" presStyleIdx="2" presStyleCnt="4">
        <dgm:presLayoutVars>
          <dgm:bulletEnabled val="1"/>
        </dgm:presLayoutVars>
      </dgm:prSet>
      <dgm:spPr/>
    </dgm:pt>
    <dgm:pt modelId="{2E7B51E4-5E8B-4A09-9682-EA6A00E2AF50}" type="pres">
      <dgm:prSet presAssocID="{27DF67C7-77F2-4A6B-81E3-15D61EFD3AEA}" presName="space" presStyleCnt="0"/>
      <dgm:spPr/>
    </dgm:pt>
    <dgm:pt modelId="{A40A7D86-0F83-4B01-B25D-66DE15EB6B32}" type="pres">
      <dgm:prSet presAssocID="{1FAE12F2-E107-4392-91A4-39D619F224A4}" presName="composite" presStyleCnt="0"/>
      <dgm:spPr/>
    </dgm:pt>
    <dgm:pt modelId="{7623A728-8A36-454B-B271-5FCFA0AC52F4}" type="pres">
      <dgm:prSet presAssocID="{1FAE12F2-E107-4392-91A4-39D619F224A4}" presName="parTx" presStyleLbl="alignNode1" presStyleIdx="3" presStyleCnt="4">
        <dgm:presLayoutVars>
          <dgm:chMax val="0"/>
          <dgm:chPref val="0"/>
          <dgm:bulletEnabled val="1"/>
        </dgm:presLayoutVars>
      </dgm:prSet>
      <dgm:spPr/>
    </dgm:pt>
    <dgm:pt modelId="{0D83E378-82CC-4E69-8599-14F857283C8E}" type="pres">
      <dgm:prSet presAssocID="{1FAE12F2-E107-4392-91A4-39D619F224A4}" presName="desTx" presStyleLbl="alignAccFollowNode1" presStyleIdx="3" presStyleCnt="4">
        <dgm:presLayoutVars>
          <dgm:bulletEnabled val="1"/>
        </dgm:presLayoutVars>
      </dgm:prSet>
      <dgm:spPr/>
    </dgm:pt>
  </dgm:ptLst>
  <dgm:cxnLst>
    <dgm:cxn modelId="{FB1B0005-E47D-4C2B-90A3-5C82201FF523}" type="presOf" srcId="{65652247-3FCB-453D-9071-B5B8579D690E}" destId="{FB57C2B9-8667-4C0F-8FBB-362642C63610}" srcOrd="0" destOrd="3" presId="urn:microsoft.com/office/officeart/2005/8/layout/hList1"/>
    <dgm:cxn modelId="{A4929705-7EA1-4DCC-9FA8-61DA63570B70}" type="presOf" srcId="{A8AB1DEE-364E-44FE-837E-04C9429F917F}" destId="{FB57C2B9-8667-4C0F-8FBB-362642C63610}" srcOrd="0" destOrd="1" presId="urn:microsoft.com/office/officeart/2005/8/layout/hList1"/>
    <dgm:cxn modelId="{47732714-0CD4-40F2-BE23-83BAD26A30B9}" srcId="{6B529FB6-CF71-4398-A247-16C0BE2ECD85}" destId="{3824BFDD-9132-4EF7-A6D7-AA1E8DA97D88}" srcOrd="1" destOrd="0" parTransId="{4F63B42A-4A58-4D18-8D29-78D6FB73DBA1}" sibTransId="{1CDA181C-A6F5-4ABF-8AB2-B20EB37C65B6}"/>
    <dgm:cxn modelId="{61CFFF14-B047-4914-9FFD-203D0FAA9F46}" srcId="{90F3D940-9D9D-4A32-BD21-0A9E28064BCF}" destId="{A8AB1DEE-364E-44FE-837E-04C9429F917F}" srcOrd="1" destOrd="0" parTransId="{3F88843B-22F7-4130-918D-BCA8D1068D58}" sibTransId="{660935CB-4C81-4434-B48B-659AAF4024DA}"/>
    <dgm:cxn modelId="{9A4E2E15-7039-4D4A-A7F3-D202E03FC4D2}" srcId="{90F3D940-9D9D-4A32-BD21-0A9E28064BCF}" destId="{3FB05C8F-FB8E-4C45-B152-8339CA796BCE}" srcOrd="2" destOrd="0" parTransId="{E6F8985D-158E-4B18-94F4-5F5B27722A2D}" sibTransId="{1014644D-A67C-4FC7-96CD-A836EDE53ECA}"/>
    <dgm:cxn modelId="{AFDFAE1F-1098-448B-9EFA-05BAAF11470A}" srcId="{C9145DBB-8D8A-410F-A829-45A2C2D09F08}" destId="{6B529FB6-CF71-4398-A247-16C0BE2ECD85}" srcOrd="1" destOrd="0" parTransId="{BFC413F5-2BCF-43D9-816D-CA34D18D21A3}" sibTransId="{8C06C941-53AE-4845-847E-1DFF0D597346}"/>
    <dgm:cxn modelId="{7E7C0B26-4178-42A9-AFED-7FC444AD5E5D}" type="presOf" srcId="{FDB0AF3D-B1FF-4BE0-8340-2188E8106A56}" destId="{4F75536D-1FD5-4796-8B0E-10FD27C2E82F}" srcOrd="0" destOrd="2" presId="urn:microsoft.com/office/officeart/2005/8/layout/hList1"/>
    <dgm:cxn modelId="{7C82912A-D864-4669-9D5E-AA9A91FAB220}" type="presOf" srcId="{90F6645E-C2C4-45B3-BCE5-C7FAAFDD74A5}" destId="{4F75536D-1FD5-4796-8B0E-10FD27C2E82F}" srcOrd="0" destOrd="4" presId="urn:microsoft.com/office/officeart/2005/8/layout/hList1"/>
    <dgm:cxn modelId="{D2C1942A-CE07-4BA5-B445-B91D4BBA8A3D}" srcId="{1FAE12F2-E107-4392-91A4-39D619F224A4}" destId="{994E1573-227F-41E1-A684-3E3480E9DBD4}" srcOrd="1" destOrd="0" parTransId="{24EC17FD-791D-41BF-99DA-3FD4CB463F1C}" sibTransId="{182DBA98-892D-437C-B591-0BC7DB1CD0B8}"/>
    <dgm:cxn modelId="{16265A2D-84B2-48F5-AB1C-BE53E9DDE472}" type="presOf" srcId="{AE7952DC-F34C-428C-8C91-F6CC1C08ECA5}" destId="{0D83E378-82CC-4E69-8599-14F857283C8E}" srcOrd="0" destOrd="2" presId="urn:microsoft.com/office/officeart/2005/8/layout/hList1"/>
    <dgm:cxn modelId="{C0088634-3DED-42E1-93CA-C457BE4CBED8}" type="presOf" srcId="{C9145DBB-8D8A-410F-A829-45A2C2D09F08}" destId="{95A96C92-6ADB-446A-AEAF-63961FCA6FB2}" srcOrd="0" destOrd="0" presId="urn:microsoft.com/office/officeart/2005/8/layout/hList1"/>
    <dgm:cxn modelId="{1A4A4C40-E867-46CA-9E6A-D340F60D936A}" srcId="{26507E28-5BC9-4F2E-99FB-C1C850871E71}" destId="{90F6645E-C2C4-45B3-BCE5-C7FAAFDD74A5}" srcOrd="4" destOrd="0" parTransId="{E33B4950-2812-4980-BFB4-A0DE9111EA1E}" sibTransId="{7930B4D7-6A4C-4A62-8200-50A2A81078FD}"/>
    <dgm:cxn modelId="{EF7F0C5E-1F02-4250-B92E-F681C4FE881F}" type="presOf" srcId="{90F3D940-9D9D-4A32-BD21-0A9E28064BCF}" destId="{24A3C45B-6320-4EF9-805B-70FAFEE0D682}" srcOrd="0" destOrd="0" presId="urn:microsoft.com/office/officeart/2005/8/layout/hList1"/>
    <dgm:cxn modelId="{C8BB765E-ECEC-44E1-A3EC-58C105A9A6F0}" type="presOf" srcId="{747DEF31-E6A3-44F9-AFC8-02633862B726}" destId="{4F75536D-1FD5-4796-8B0E-10FD27C2E82F}" srcOrd="0" destOrd="3" presId="urn:microsoft.com/office/officeart/2005/8/layout/hList1"/>
    <dgm:cxn modelId="{C5F40863-E415-496A-8AA6-773F031EC417}" type="presOf" srcId="{5EE1C038-06BD-4C2A-AE04-44DB4F362C56}" destId="{0D83E378-82CC-4E69-8599-14F857283C8E}" srcOrd="0" destOrd="4" presId="urn:microsoft.com/office/officeart/2005/8/layout/hList1"/>
    <dgm:cxn modelId="{5EA36D63-6128-4642-BCA7-476FA007545B}" srcId="{26507E28-5BC9-4F2E-99FB-C1C850871E71}" destId="{1B0C4396-047A-4DEB-81BC-BC30D41130C0}" srcOrd="1" destOrd="0" parTransId="{5BCBF46C-4CA5-46F9-8784-1003DD827EC1}" sibTransId="{03E4EF51-9836-4AB9-A62F-913845345BE9}"/>
    <dgm:cxn modelId="{55876844-1C0A-485B-9421-BA7A67978A62}" srcId="{1FAE12F2-E107-4392-91A4-39D619F224A4}" destId="{CD07DFE9-062C-48D5-A19D-A4B8A1BD1C6F}" srcOrd="0" destOrd="0" parTransId="{48E426B1-8E75-4840-9871-53146B6A5DA6}" sibTransId="{056B35B0-5FE2-4445-ADA0-C98D8478974A}"/>
    <dgm:cxn modelId="{D4D8C769-8489-4471-B8C3-2604CCF82AB4}" type="presOf" srcId="{3824BFDD-9132-4EF7-A6D7-AA1E8DA97D88}" destId="{B3C31D2B-B677-4672-8DBE-E34433F7D2FA}" srcOrd="0" destOrd="1" presId="urn:microsoft.com/office/officeart/2005/8/layout/hList1"/>
    <dgm:cxn modelId="{D611D96A-28B0-4106-9B2E-D74BB0222E3E}" srcId="{26507E28-5BC9-4F2E-99FB-C1C850871E71}" destId="{BD6CEC8E-4820-440A-A2D4-84F767D7F18E}" srcOrd="0" destOrd="0" parTransId="{C6CC27BB-B803-4779-8056-A2185F4CF828}" sibTransId="{9A3DF111-0356-482D-8EA0-B192DD18C974}"/>
    <dgm:cxn modelId="{31CEE54D-AEE3-4ACD-B2E8-BBD89F9C6C38}" srcId="{26507E28-5BC9-4F2E-99FB-C1C850871E71}" destId="{747DEF31-E6A3-44F9-AFC8-02633862B726}" srcOrd="3" destOrd="0" parTransId="{16916E2A-7E71-47A7-8AA6-5EB8DE6B35B2}" sibTransId="{0C6C3ADC-37B3-44AB-92AC-F66E8DA1D9C1}"/>
    <dgm:cxn modelId="{4D01076E-8984-4A6B-A5CB-7D22A709DB99}" type="presOf" srcId="{E4392EFF-2C29-4AFD-AF9F-19BFEAD4066F}" destId="{FB57C2B9-8667-4C0F-8FBB-362642C63610}" srcOrd="0" destOrd="0" presId="urn:microsoft.com/office/officeart/2005/8/layout/hList1"/>
    <dgm:cxn modelId="{36971B50-52B5-4B1A-858E-AE23F8DB0D31}" srcId="{90F3D940-9D9D-4A32-BD21-0A9E28064BCF}" destId="{E4392EFF-2C29-4AFD-AF9F-19BFEAD4066F}" srcOrd="0" destOrd="0" parTransId="{B580CB53-FD33-482E-AF9B-AF0502A198C4}" sibTransId="{C899813E-F1E1-43AD-B10C-E1339D34630B}"/>
    <dgm:cxn modelId="{32A73451-1253-4AD1-B53A-03335B890DAD}" type="presOf" srcId="{26507E28-5BC9-4F2E-99FB-C1C850871E71}" destId="{AE8E6D19-8D7E-4C0A-A5D8-9B462D4F6E41}" srcOrd="0" destOrd="0" presId="urn:microsoft.com/office/officeart/2005/8/layout/hList1"/>
    <dgm:cxn modelId="{BB6B7752-8844-4131-9456-B9A3152CDDEA}" srcId="{90F3D940-9D9D-4A32-BD21-0A9E28064BCF}" destId="{65652247-3FCB-453D-9071-B5B8579D690E}" srcOrd="3" destOrd="0" parTransId="{F0A93E6F-0C2A-4BF8-B932-3D702EFF7B62}" sibTransId="{997D973D-68BB-4F90-842B-DA3152571C24}"/>
    <dgm:cxn modelId="{1FEAAF55-E286-4BFF-9E96-AD3568B56A66}" srcId="{1FAE12F2-E107-4392-91A4-39D619F224A4}" destId="{AE7952DC-F34C-428C-8C91-F6CC1C08ECA5}" srcOrd="2" destOrd="0" parTransId="{ACE2220B-AB10-41ED-843E-CF872AC29875}" sibTransId="{2FA0E972-F2A7-41F1-A917-C660A37C3C5F}"/>
    <dgm:cxn modelId="{710C917E-37D6-486E-BE22-95767754D682}" srcId="{26507E28-5BC9-4F2E-99FB-C1C850871E71}" destId="{FDB0AF3D-B1FF-4BE0-8340-2188E8106A56}" srcOrd="2" destOrd="0" parTransId="{6DC7FD9F-DCCE-4A3F-B207-140B9CDF2431}" sibTransId="{29F76C3C-43B2-4581-B0E6-79CDC371A03A}"/>
    <dgm:cxn modelId="{AF0F1183-4A09-4825-8DCE-2CCC903CA9E3}" srcId="{90F3D940-9D9D-4A32-BD21-0A9E28064BCF}" destId="{72226EA6-23A5-4D22-B5D7-85ECBEFCEAB2}" srcOrd="4" destOrd="0" parTransId="{F2E9F565-99D4-4491-B81F-0F177A0F1297}" sibTransId="{F082B7F5-889B-451B-9072-443921BCDE2B}"/>
    <dgm:cxn modelId="{990A1983-6916-41D6-AB43-06F90BE9D5D7}" type="presOf" srcId="{3FB05C8F-FB8E-4C45-B152-8339CA796BCE}" destId="{FB57C2B9-8667-4C0F-8FBB-362642C63610}" srcOrd="0" destOrd="2" presId="urn:microsoft.com/office/officeart/2005/8/layout/hList1"/>
    <dgm:cxn modelId="{38E19C8C-5192-4564-BE38-4E48F7E242B9}" srcId="{C9145DBB-8D8A-410F-A829-45A2C2D09F08}" destId="{90F3D940-9D9D-4A32-BD21-0A9E28064BCF}" srcOrd="0" destOrd="0" parTransId="{BF13D8E2-D0CE-4132-83B2-CA0265A3EC63}" sibTransId="{7832C14D-8DF5-4493-BE8F-22B61990F9BF}"/>
    <dgm:cxn modelId="{8B039296-8044-4BE4-B8ED-5A6AD94C8240}" type="presOf" srcId="{F8C37B10-7B48-4FEB-B033-879E15037CFA}" destId="{4F75536D-1FD5-4796-8B0E-10FD27C2E82F}" srcOrd="0" destOrd="5" presId="urn:microsoft.com/office/officeart/2005/8/layout/hList1"/>
    <dgm:cxn modelId="{7F7EFBA1-D82C-40D3-BA4D-881A1BC9CE96}" type="presOf" srcId="{CD07DFE9-062C-48D5-A19D-A4B8A1BD1C6F}" destId="{0D83E378-82CC-4E69-8599-14F857283C8E}" srcOrd="0" destOrd="0" presId="urn:microsoft.com/office/officeart/2005/8/layout/hList1"/>
    <dgm:cxn modelId="{FA993FB7-6757-44BC-AD9B-3F8FAE0F1340}" type="presOf" srcId="{6B529FB6-CF71-4398-A247-16C0BE2ECD85}" destId="{28332A1C-9B4C-494B-9756-04F4E38473A9}" srcOrd="0" destOrd="0" presId="urn:microsoft.com/office/officeart/2005/8/layout/hList1"/>
    <dgm:cxn modelId="{7BFD2CB8-E83B-4B6C-A65A-686F8F62F35B}" srcId="{C9145DBB-8D8A-410F-A829-45A2C2D09F08}" destId="{26507E28-5BC9-4F2E-99FB-C1C850871E71}" srcOrd="2" destOrd="0" parTransId="{4933B5F1-EC64-44B6-B779-30B0CD982AB6}" sibTransId="{27DF67C7-77F2-4A6B-81E3-15D61EFD3AEA}"/>
    <dgm:cxn modelId="{7A22C6BD-C13A-4280-B7E8-4F0626D98935}" srcId="{26507E28-5BC9-4F2E-99FB-C1C850871E71}" destId="{F8C37B10-7B48-4FEB-B033-879E15037CFA}" srcOrd="5" destOrd="0" parTransId="{E4F01A44-3952-4277-908F-4573AEC238BE}" sibTransId="{3F4A1FBA-B502-48EE-9A5E-558A32D81A4A}"/>
    <dgm:cxn modelId="{1988F3C4-3154-4221-9AD8-A32127526099}" type="presOf" srcId="{994E1573-227F-41E1-A684-3E3480E9DBD4}" destId="{0D83E378-82CC-4E69-8599-14F857283C8E}" srcOrd="0" destOrd="1" presId="urn:microsoft.com/office/officeart/2005/8/layout/hList1"/>
    <dgm:cxn modelId="{F79F83CD-51EA-49E1-B156-4D8D36E74903}" srcId="{1FAE12F2-E107-4392-91A4-39D619F224A4}" destId="{5EE1C038-06BD-4C2A-AE04-44DB4F362C56}" srcOrd="4" destOrd="0" parTransId="{4CF026A8-7749-4451-9175-AF6F35F382ED}" sibTransId="{68406D69-0531-469A-9D1F-4C20469AA25C}"/>
    <dgm:cxn modelId="{58E97ED9-0C63-4504-BE7B-3505A9256992}" type="presOf" srcId="{1B0C4396-047A-4DEB-81BC-BC30D41130C0}" destId="{4F75536D-1FD5-4796-8B0E-10FD27C2E82F}" srcOrd="0" destOrd="1" presId="urn:microsoft.com/office/officeart/2005/8/layout/hList1"/>
    <dgm:cxn modelId="{7BD824DE-1CC2-4B95-BB23-2DE14A1C165C}" srcId="{C9145DBB-8D8A-410F-A829-45A2C2D09F08}" destId="{1FAE12F2-E107-4392-91A4-39D619F224A4}" srcOrd="3" destOrd="0" parTransId="{E0D58FE3-DA71-46F5-8B4E-7FE86CF4E20B}" sibTransId="{54AE0499-0625-4A4B-A8D3-67344ACFFC09}"/>
    <dgm:cxn modelId="{898BF3E5-4A38-4492-878B-1B57CF6E9FDA}" type="presOf" srcId="{BD6CEC8E-4820-440A-A2D4-84F767D7F18E}" destId="{4F75536D-1FD5-4796-8B0E-10FD27C2E82F}" srcOrd="0" destOrd="0" presId="urn:microsoft.com/office/officeart/2005/8/layout/hList1"/>
    <dgm:cxn modelId="{3FE3D8E8-A5F4-4746-8647-D085B726CA01}" type="presOf" srcId="{5FB1008D-78E6-45EA-9B32-175E3EFD1118}" destId="{0D83E378-82CC-4E69-8599-14F857283C8E}" srcOrd="0" destOrd="3" presId="urn:microsoft.com/office/officeart/2005/8/layout/hList1"/>
    <dgm:cxn modelId="{B04DBBED-5603-4ED1-BCBE-B4241EFDA611}" srcId="{1FAE12F2-E107-4392-91A4-39D619F224A4}" destId="{5FB1008D-78E6-45EA-9B32-175E3EFD1118}" srcOrd="3" destOrd="0" parTransId="{B31210FE-144F-472B-99EC-17A583FF7E06}" sibTransId="{41072DF6-DEAF-4687-9EA2-379D053193A8}"/>
    <dgm:cxn modelId="{5C7A1FF1-0C2F-4CBB-887C-0079DA8DCE2A}" srcId="{6B529FB6-CF71-4398-A247-16C0BE2ECD85}" destId="{7EB95CA6-E107-4D91-8611-C9950A647A16}" srcOrd="0" destOrd="0" parTransId="{B98C3170-A6C7-4BC6-9164-F8AC7A468A09}" sibTransId="{9F3862C3-32F8-44FC-93BD-0C0A9C5C0C55}"/>
    <dgm:cxn modelId="{88611AF9-0232-48CA-B3C3-8DC1972F0CE5}" type="presOf" srcId="{1FAE12F2-E107-4392-91A4-39D619F224A4}" destId="{7623A728-8A36-454B-B271-5FCFA0AC52F4}" srcOrd="0" destOrd="0" presId="urn:microsoft.com/office/officeart/2005/8/layout/hList1"/>
    <dgm:cxn modelId="{707DADFC-7CF6-4CA8-AC16-9F79C293A9B5}" type="presOf" srcId="{72226EA6-23A5-4D22-B5D7-85ECBEFCEAB2}" destId="{FB57C2B9-8667-4C0F-8FBB-362642C63610}" srcOrd="0" destOrd="4" presId="urn:microsoft.com/office/officeart/2005/8/layout/hList1"/>
    <dgm:cxn modelId="{190AF5FD-6136-4784-9337-4E4780BF0667}" type="presOf" srcId="{7EB95CA6-E107-4D91-8611-C9950A647A16}" destId="{B3C31D2B-B677-4672-8DBE-E34433F7D2FA}" srcOrd="0" destOrd="0" presId="urn:microsoft.com/office/officeart/2005/8/layout/hList1"/>
    <dgm:cxn modelId="{25E3B2D2-99DD-4399-B6ED-45004EEE8F76}" type="presParOf" srcId="{95A96C92-6ADB-446A-AEAF-63961FCA6FB2}" destId="{7002C0A9-37EC-464B-9654-6D341A505A65}" srcOrd="0" destOrd="0" presId="urn:microsoft.com/office/officeart/2005/8/layout/hList1"/>
    <dgm:cxn modelId="{B7590599-D2E2-4AE2-B7F6-E87CA3B95B02}" type="presParOf" srcId="{7002C0A9-37EC-464B-9654-6D341A505A65}" destId="{24A3C45B-6320-4EF9-805B-70FAFEE0D682}" srcOrd="0" destOrd="0" presId="urn:microsoft.com/office/officeart/2005/8/layout/hList1"/>
    <dgm:cxn modelId="{50743F7D-494D-444D-A297-C96813EB6B0D}" type="presParOf" srcId="{7002C0A9-37EC-464B-9654-6D341A505A65}" destId="{FB57C2B9-8667-4C0F-8FBB-362642C63610}" srcOrd="1" destOrd="0" presId="urn:microsoft.com/office/officeart/2005/8/layout/hList1"/>
    <dgm:cxn modelId="{052EF7D6-7B3D-49CB-A36B-F9CE51872DA3}" type="presParOf" srcId="{95A96C92-6ADB-446A-AEAF-63961FCA6FB2}" destId="{531C0EC4-A5F3-4E8F-986A-4326E8EF111C}" srcOrd="1" destOrd="0" presId="urn:microsoft.com/office/officeart/2005/8/layout/hList1"/>
    <dgm:cxn modelId="{11373218-80B8-4119-8502-2F12657C2DFD}" type="presParOf" srcId="{95A96C92-6ADB-446A-AEAF-63961FCA6FB2}" destId="{3DFE708B-AC51-4A0C-83C9-41D78530091E}" srcOrd="2" destOrd="0" presId="urn:microsoft.com/office/officeart/2005/8/layout/hList1"/>
    <dgm:cxn modelId="{91F94CF3-68E3-4CB5-ACAA-1FB7BEF19D14}" type="presParOf" srcId="{3DFE708B-AC51-4A0C-83C9-41D78530091E}" destId="{28332A1C-9B4C-494B-9756-04F4E38473A9}" srcOrd="0" destOrd="0" presId="urn:microsoft.com/office/officeart/2005/8/layout/hList1"/>
    <dgm:cxn modelId="{9E0D93C0-4075-456F-AD07-3DB1526FA0A5}" type="presParOf" srcId="{3DFE708B-AC51-4A0C-83C9-41D78530091E}" destId="{B3C31D2B-B677-4672-8DBE-E34433F7D2FA}" srcOrd="1" destOrd="0" presId="urn:microsoft.com/office/officeart/2005/8/layout/hList1"/>
    <dgm:cxn modelId="{93028F3F-570D-49D4-BB84-21EB73FE128F}" type="presParOf" srcId="{95A96C92-6ADB-446A-AEAF-63961FCA6FB2}" destId="{485AFC90-F6B9-4BDF-82CF-9847244BFD73}" srcOrd="3" destOrd="0" presId="urn:microsoft.com/office/officeart/2005/8/layout/hList1"/>
    <dgm:cxn modelId="{F440BD49-B5DD-4C32-B7D3-C4AACDF62811}" type="presParOf" srcId="{95A96C92-6ADB-446A-AEAF-63961FCA6FB2}" destId="{789124DC-5F35-4410-ADA6-151C1D9A4443}" srcOrd="4" destOrd="0" presId="urn:microsoft.com/office/officeart/2005/8/layout/hList1"/>
    <dgm:cxn modelId="{B767078B-1946-419A-BE2D-5000A9BB60B2}" type="presParOf" srcId="{789124DC-5F35-4410-ADA6-151C1D9A4443}" destId="{AE8E6D19-8D7E-4C0A-A5D8-9B462D4F6E41}" srcOrd="0" destOrd="0" presId="urn:microsoft.com/office/officeart/2005/8/layout/hList1"/>
    <dgm:cxn modelId="{A19D6829-08EF-4EEF-9F34-415625BAD0BC}" type="presParOf" srcId="{789124DC-5F35-4410-ADA6-151C1D9A4443}" destId="{4F75536D-1FD5-4796-8B0E-10FD27C2E82F}" srcOrd="1" destOrd="0" presId="urn:microsoft.com/office/officeart/2005/8/layout/hList1"/>
    <dgm:cxn modelId="{24869C9B-B328-40EA-BCDC-66F56F573711}" type="presParOf" srcId="{95A96C92-6ADB-446A-AEAF-63961FCA6FB2}" destId="{2E7B51E4-5E8B-4A09-9682-EA6A00E2AF50}" srcOrd="5" destOrd="0" presId="urn:microsoft.com/office/officeart/2005/8/layout/hList1"/>
    <dgm:cxn modelId="{BBB08CB3-1678-434B-94A6-5DF9884DDE64}" type="presParOf" srcId="{95A96C92-6ADB-446A-AEAF-63961FCA6FB2}" destId="{A40A7D86-0F83-4B01-B25D-66DE15EB6B32}" srcOrd="6" destOrd="0" presId="urn:microsoft.com/office/officeart/2005/8/layout/hList1"/>
    <dgm:cxn modelId="{B75BCCFB-1CBC-4048-8786-FC8F9C1F172A}" type="presParOf" srcId="{A40A7D86-0F83-4B01-B25D-66DE15EB6B32}" destId="{7623A728-8A36-454B-B271-5FCFA0AC52F4}" srcOrd="0" destOrd="0" presId="urn:microsoft.com/office/officeart/2005/8/layout/hList1"/>
    <dgm:cxn modelId="{FEABE6BB-4F46-47D6-AF9A-4656C7CC00F2}" type="presParOf" srcId="{A40A7D86-0F83-4B01-B25D-66DE15EB6B32}" destId="{0D83E378-82CC-4E69-8599-14F857283C8E}"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A969DF-734C-4B77-BEF7-B90EE734249B}"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s-ES"/>
        </a:p>
      </dgm:t>
    </dgm:pt>
    <dgm:pt modelId="{FA54D060-C1D9-4DF1-A04E-7960F1A3ED1F}">
      <dgm:prSet phldrT="[Texto]"/>
      <dgm:spPr/>
      <dgm:t>
        <a:bodyPr/>
        <a:lstStyle/>
        <a:p>
          <a:r>
            <a:rPr lang="it" dirty="0"/>
            <a:t>Lavoro</a:t>
          </a:r>
          <a:endParaRPr lang="es-ES" dirty="0"/>
        </a:p>
      </dgm:t>
    </dgm:pt>
    <dgm:pt modelId="{EB37719A-8A23-4746-86E8-813704C8288D}" type="parTrans" cxnId="{AE49297C-89D0-4934-A240-907CEEFFD62D}">
      <dgm:prSet/>
      <dgm:spPr/>
      <dgm:t>
        <a:bodyPr/>
        <a:lstStyle/>
        <a:p>
          <a:endParaRPr lang="es-ES"/>
        </a:p>
      </dgm:t>
    </dgm:pt>
    <dgm:pt modelId="{182EC393-339B-4A50-9C55-3EF58AC5EB05}" type="sibTrans" cxnId="{AE49297C-89D0-4934-A240-907CEEFFD62D}">
      <dgm:prSet/>
      <dgm:spPr/>
      <dgm:t>
        <a:bodyPr/>
        <a:lstStyle/>
        <a:p>
          <a:endParaRPr lang="es-ES"/>
        </a:p>
      </dgm:t>
    </dgm:pt>
    <dgm:pt modelId="{F3C23A44-964B-4BD0-846D-1E4E119B6CB7}">
      <dgm:prSet phldrT="[Texto]"/>
      <dgm:spPr/>
      <dgm:t>
        <a:bodyPr/>
        <a:lstStyle/>
        <a:p>
          <a:r>
            <a:rPr lang="it" dirty="0"/>
            <a:t>Pratica concreta di qualche attività produttiva</a:t>
          </a:r>
          <a:endParaRPr lang="es-ES" dirty="0"/>
        </a:p>
      </dgm:t>
    </dgm:pt>
    <dgm:pt modelId="{E4DDF608-4965-4525-983C-992A033B9303}" type="parTrans" cxnId="{3643E20D-B07E-484F-9E58-A3EE76E8B024}">
      <dgm:prSet/>
      <dgm:spPr/>
      <dgm:t>
        <a:bodyPr/>
        <a:lstStyle/>
        <a:p>
          <a:endParaRPr lang="es-ES"/>
        </a:p>
      </dgm:t>
    </dgm:pt>
    <dgm:pt modelId="{EF187644-B66A-42D7-ACAF-780CAA942EF6}" type="sibTrans" cxnId="{3643E20D-B07E-484F-9E58-A3EE76E8B024}">
      <dgm:prSet/>
      <dgm:spPr/>
      <dgm:t>
        <a:bodyPr/>
        <a:lstStyle/>
        <a:p>
          <a:endParaRPr lang="es-ES"/>
        </a:p>
      </dgm:t>
    </dgm:pt>
    <dgm:pt modelId="{CC6A5F77-6C9E-4CCE-A7EE-02CE87015931}">
      <dgm:prSet phldrT="[Texto]"/>
      <dgm:spPr/>
      <dgm:t>
        <a:bodyPr/>
        <a:lstStyle/>
        <a:p>
          <a:r>
            <a:rPr lang="it" dirty="0"/>
            <a:t>Forza lavoro</a:t>
          </a:r>
          <a:endParaRPr lang="es-ES" dirty="0"/>
        </a:p>
      </dgm:t>
    </dgm:pt>
    <dgm:pt modelId="{201FC5C1-8142-4C51-8AF6-8C2E7B93EE3B}" type="parTrans" cxnId="{B49A4C91-4EE0-4A90-B8F3-55E78983E939}">
      <dgm:prSet/>
      <dgm:spPr/>
      <dgm:t>
        <a:bodyPr/>
        <a:lstStyle/>
        <a:p>
          <a:endParaRPr lang="es-ES"/>
        </a:p>
      </dgm:t>
    </dgm:pt>
    <dgm:pt modelId="{ACE4D178-BD3E-435B-859C-434B7DA04BFB}" type="sibTrans" cxnId="{B49A4C91-4EE0-4A90-B8F3-55E78983E939}">
      <dgm:prSet/>
      <dgm:spPr/>
      <dgm:t>
        <a:bodyPr/>
        <a:lstStyle/>
        <a:p>
          <a:endParaRPr lang="es-ES"/>
        </a:p>
      </dgm:t>
    </dgm:pt>
    <dgm:pt modelId="{FA226F07-87B0-4554-BBC7-86489BEEAC25}">
      <dgm:prSet phldrT="[Texto]"/>
      <dgm:spPr/>
      <dgm:t>
        <a:bodyPr/>
        <a:lstStyle/>
        <a:p>
          <a:r>
            <a:rPr lang="it" dirty="0"/>
            <a:t>Potenziale/capacità del lavoratore di svolgere un'attività produttiva</a:t>
          </a:r>
          <a:endParaRPr lang="es-ES" dirty="0"/>
        </a:p>
      </dgm:t>
    </dgm:pt>
    <dgm:pt modelId="{9C57A09F-2603-44CE-98D0-E7A51CDC464B}" type="parTrans" cxnId="{575A336E-E959-41EB-9444-2B7D98552ADF}">
      <dgm:prSet/>
      <dgm:spPr/>
      <dgm:t>
        <a:bodyPr/>
        <a:lstStyle/>
        <a:p>
          <a:endParaRPr lang="es-ES"/>
        </a:p>
      </dgm:t>
    </dgm:pt>
    <dgm:pt modelId="{C151D2FB-0DBD-41F5-9C55-9D56828517AD}" type="sibTrans" cxnId="{575A336E-E959-41EB-9444-2B7D98552ADF}">
      <dgm:prSet/>
      <dgm:spPr/>
      <dgm:t>
        <a:bodyPr/>
        <a:lstStyle/>
        <a:p>
          <a:endParaRPr lang="es-ES"/>
        </a:p>
      </dgm:t>
    </dgm:pt>
    <dgm:pt modelId="{BB2275C8-1935-450E-ACBF-E9E900B2A1C9}">
      <dgm:prSet phldrT="[Texto]"/>
      <dgm:spPr/>
      <dgm:t>
        <a:bodyPr/>
        <a:lstStyle/>
        <a:p>
          <a:r>
            <a:rPr lang="it" dirty="0"/>
            <a:t>La forza lavoro è ciò che il lavoratore vende</a:t>
          </a:r>
          <a:endParaRPr lang="es-ES" dirty="0"/>
        </a:p>
      </dgm:t>
    </dgm:pt>
    <dgm:pt modelId="{57AB8878-EF3B-417C-8497-CDD1D7CEE3B9}" type="parTrans" cxnId="{F40EFF4B-6861-4DAC-AB23-837AEA44A4BC}">
      <dgm:prSet/>
      <dgm:spPr/>
      <dgm:t>
        <a:bodyPr/>
        <a:lstStyle/>
        <a:p>
          <a:endParaRPr lang="es-ES"/>
        </a:p>
      </dgm:t>
    </dgm:pt>
    <dgm:pt modelId="{FF76EF8D-E255-43BC-919B-FA5CEFFEA05F}" type="sibTrans" cxnId="{F40EFF4B-6861-4DAC-AB23-837AEA44A4BC}">
      <dgm:prSet/>
      <dgm:spPr/>
      <dgm:t>
        <a:bodyPr/>
        <a:lstStyle/>
        <a:p>
          <a:endParaRPr lang="es-ES"/>
        </a:p>
      </dgm:t>
    </dgm:pt>
    <dgm:pt modelId="{3642332D-3C68-498C-BCBC-7FBDAD1A7EE8}" type="pres">
      <dgm:prSet presAssocID="{36A969DF-734C-4B77-BEF7-B90EE734249B}" presName="Name0" presStyleCnt="0">
        <dgm:presLayoutVars>
          <dgm:dir/>
          <dgm:animLvl val="lvl"/>
          <dgm:resizeHandles val="exact"/>
        </dgm:presLayoutVars>
      </dgm:prSet>
      <dgm:spPr/>
    </dgm:pt>
    <dgm:pt modelId="{4BB54ECC-5267-4F37-B927-62E5C9DA91FF}" type="pres">
      <dgm:prSet presAssocID="{FA54D060-C1D9-4DF1-A04E-7960F1A3ED1F}" presName="composite" presStyleCnt="0"/>
      <dgm:spPr/>
    </dgm:pt>
    <dgm:pt modelId="{A53D9B11-1D0D-4F12-AB94-9AC3E8FA2C43}" type="pres">
      <dgm:prSet presAssocID="{FA54D060-C1D9-4DF1-A04E-7960F1A3ED1F}" presName="parTx" presStyleLbl="alignNode1" presStyleIdx="0" presStyleCnt="2">
        <dgm:presLayoutVars>
          <dgm:chMax val="0"/>
          <dgm:chPref val="0"/>
          <dgm:bulletEnabled val="1"/>
        </dgm:presLayoutVars>
      </dgm:prSet>
      <dgm:spPr/>
    </dgm:pt>
    <dgm:pt modelId="{AA3B78C8-2BDD-4EA7-9517-92FE3668B679}" type="pres">
      <dgm:prSet presAssocID="{FA54D060-C1D9-4DF1-A04E-7960F1A3ED1F}" presName="desTx" presStyleLbl="alignAccFollowNode1" presStyleIdx="0" presStyleCnt="2">
        <dgm:presLayoutVars>
          <dgm:bulletEnabled val="1"/>
        </dgm:presLayoutVars>
      </dgm:prSet>
      <dgm:spPr/>
    </dgm:pt>
    <dgm:pt modelId="{259DC7FA-8A80-474F-A758-B42F86933183}" type="pres">
      <dgm:prSet presAssocID="{182EC393-339B-4A50-9C55-3EF58AC5EB05}" presName="space" presStyleCnt="0"/>
      <dgm:spPr/>
    </dgm:pt>
    <dgm:pt modelId="{9BC452EC-BE8D-402D-8971-C7C64B3D2D51}" type="pres">
      <dgm:prSet presAssocID="{CC6A5F77-6C9E-4CCE-A7EE-02CE87015931}" presName="composite" presStyleCnt="0"/>
      <dgm:spPr/>
    </dgm:pt>
    <dgm:pt modelId="{FAD9093E-4177-4408-B5FA-45B69241BF74}" type="pres">
      <dgm:prSet presAssocID="{CC6A5F77-6C9E-4CCE-A7EE-02CE87015931}" presName="parTx" presStyleLbl="alignNode1" presStyleIdx="1" presStyleCnt="2">
        <dgm:presLayoutVars>
          <dgm:chMax val="0"/>
          <dgm:chPref val="0"/>
          <dgm:bulletEnabled val="1"/>
        </dgm:presLayoutVars>
      </dgm:prSet>
      <dgm:spPr/>
    </dgm:pt>
    <dgm:pt modelId="{81268D46-B2FF-4E42-B532-40FA373CF566}" type="pres">
      <dgm:prSet presAssocID="{CC6A5F77-6C9E-4CCE-A7EE-02CE87015931}" presName="desTx" presStyleLbl="alignAccFollowNode1" presStyleIdx="1" presStyleCnt="2">
        <dgm:presLayoutVars>
          <dgm:bulletEnabled val="1"/>
        </dgm:presLayoutVars>
      </dgm:prSet>
      <dgm:spPr/>
    </dgm:pt>
  </dgm:ptLst>
  <dgm:cxnLst>
    <dgm:cxn modelId="{3643E20D-B07E-484F-9E58-A3EE76E8B024}" srcId="{FA54D060-C1D9-4DF1-A04E-7960F1A3ED1F}" destId="{F3C23A44-964B-4BD0-846D-1E4E119B6CB7}" srcOrd="0" destOrd="0" parTransId="{E4DDF608-4965-4525-983C-992A033B9303}" sibTransId="{EF187644-B66A-42D7-ACAF-780CAA942EF6}"/>
    <dgm:cxn modelId="{5D88C02A-9775-4C1F-AA50-CB65E9C51BBD}" type="presOf" srcId="{CC6A5F77-6C9E-4CCE-A7EE-02CE87015931}" destId="{FAD9093E-4177-4408-B5FA-45B69241BF74}" srcOrd="0" destOrd="0" presId="urn:microsoft.com/office/officeart/2005/8/layout/hList1"/>
    <dgm:cxn modelId="{BE35A65B-4A79-4A59-80C9-02BC4C02F33C}" type="presOf" srcId="{BB2275C8-1935-450E-ACBF-E9E900B2A1C9}" destId="{81268D46-B2FF-4E42-B532-40FA373CF566}" srcOrd="0" destOrd="1" presId="urn:microsoft.com/office/officeart/2005/8/layout/hList1"/>
    <dgm:cxn modelId="{2D519F6B-4BA9-4043-9749-4CD12568ACF5}" type="presOf" srcId="{F3C23A44-964B-4BD0-846D-1E4E119B6CB7}" destId="{AA3B78C8-2BDD-4EA7-9517-92FE3668B679}" srcOrd="0" destOrd="0" presId="urn:microsoft.com/office/officeart/2005/8/layout/hList1"/>
    <dgm:cxn modelId="{F40EFF4B-6861-4DAC-AB23-837AEA44A4BC}" srcId="{CC6A5F77-6C9E-4CCE-A7EE-02CE87015931}" destId="{BB2275C8-1935-450E-ACBF-E9E900B2A1C9}" srcOrd="1" destOrd="0" parTransId="{57AB8878-EF3B-417C-8497-CDD1D7CEE3B9}" sibTransId="{FF76EF8D-E255-43BC-919B-FA5CEFFEA05F}"/>
    <dgm:cxn modelId="{575A336E-E959-41EB-9444-2B7D98552ADF}" srcId="{CC6A5F77-6C9E-4CCE-A7EE-02CE87015931}" destId="{FA226F07-87B0-4554-BBC7-86489BEEAC25}" srcOrd="0" destOrd="0" parTransId="{9C57A09F-2603-44CE-98D0-E7A51CDC464B}" sibTransId="{C151D2FB-0DBD-41F5-9C55-9D56828517AD}"/>
    <dgm:cxn modelId="{028A6153-46E1-4713-855E-61EB2675A38B}" type="presOf" srcId="{FA226F07-87B0-4554-BBC7-86489BEEAC25}" destId="{81268D46-B2FF-4E42-B532-40FA373CF566}" srcOrd="0" destOrd="0" presId="urn:microsoft.com/office/officeart/2005/8/layout/hList1"/>
    <dgm:cxn modelId="{AE49297C-89D0-4934-A240-907CEEFFD62D}" srcId="{36A969DF-734C-4B77-BEF7-B90EE734249B}" destId="{FA54D060-C1D9-4DF1-A04E-7960F1A3ED1F}" srcOrd="0" destOrd="0" parTransId="{EB37719A-8A23-4746-86E8-813704C8288D}" sibTransId="{182EC393-339B-4A50-9C55-3EF58AC5EB05}"/>
    <dgm:cxn modelId="{B49A4C91-4EE0-4A90-B8F3-55E78983E939}" srcId="{36A969DF-734C-4B77-BEF7-B90EE734249B}" destId="{CC6A5F77-6C9E-4CCE-A7EE-02CE87015931}" srcOrd="1" destOrd="0" parTransId="{201FC5C1-8142-4C51-8AF6-8C2E7B93EE3B}" sibTransId="{ACE4D178-BD3E-435B-859C-434B7DA04BFB}"/>
    <dgm:cxn modelId="{44983DAF-784F-4863-B4EA-237D7C60ED63}" type="presOf" srcId="{36A969DF-734C-4B77-BEF7-B90EE734249B}" destId="{3642332D-3C68-498C-BCBC-7FBDAD1A7EE8}" srcOrd="0" destOrd="0" presId="urn:microsoft.com/office/officeart/2005/8/layout/hList1"/>
    <dgm:cxn modelId="{4E3CFCDB-BC9D-47A0-8975-E3E49427D1A2}" type="presOf" srcId="{FA54D060-C1D9-4DF1-A04E-7960F1A3ED1F}" destId="{A53D9B11-1D0D-4F12-AB94-9AC3E8FA2C43}" srcOrd="0" destOrd="0" presId="urn:microsoft.com/office/officeart/2005/8/layout/hList1"/>
    <dgm:cxn modelId="{B45F28FA-AC99-4C3E-A282-51F51A848DD3}" type="presParOf" srcId="{3642332D-3C68-498C-BCBC-7FBDAD1A7EE8}" destId="{4BB54ECC-5267-4F37-B927-62E5C9DA91FF}" srcOrd="0" destOrd="0" presId="urn:microsoft.com/office/officeart/2005/8/layout/hList1"/>
    <dgm:cxn modelId="{4FEBFF90-5ADA-48C7-93B2-655434A2AE7F}" type="presParOf" srcId="{4BB54ECC-5267-4F37-B927-62E5C9DA91FF}" destId="{A53D9B11-1D0D-4F12-AB94-9AC3E8FA2C43}" srcOrd="0" destOrd="0" presId="urn:microsoft.com/office/officeart/2005/8/layout/hList1"/>
    <dgm:cxn modelId="{438D56A3-2848-48A2-B4A8-6F8311A7D0F4}" type="presParOf" srcId="{4BB54ECC-5267-4F37-B927-62E5C9DA91FF}" destId="{AA3B78C8-2BDD-4EA7-9517-92FE3668B679}" srcOrd="1" destOrd="0" presId="urn:microsoft.com/office/officeart/2005/8/layout/hList1"/>
    <dgm:cxn modelId="{FF4149AA-F5AC-4CE9-BF82-E7365729CA39}" type="presParOf" srcId="{3642332D-3C68-498C-BCBC-7FBDAD1A7EE8}" destId="{259DC7FA-8A80-474F-A758-B42F86933183}" srcOrd="1" destOrd="0" presId="urn:microsoft.com/office/officeart/2005/8/layout/hList1"/>
    <dgm:cxn modelId="{C30FF595-990E-449B-B14F-B1BE2967FA90}" type="presParOf" srcId="{3642332D-3C68-498C-BCBC-7FBDAD1A7EE8}" destId="{9BC452EC-BE8D-402D-8971-C7C64B3D2D51}" srcOrd="2" destOrd="0" presId="urn:microsoft.com/office/officeart/2005/8/layout/hList1"/>
    <dgm:cxn modelId="{6030BA18-EC4B-4C21-B736-4E88337272F3}" type="presParOf" srcId="{9BC452EC-BE8D-402D-8971-C7C64B3D2D51}" destId="{FAD9093E-4177-4408-B5FA-45B69241BF74}" srcOrd="0" destOrd="0" presId="urn:microsoft.com/office/officeart/2005/8/layout/hList1"/>
    <dgm:cxn modelId="{18049FD6-F4E0-4BA1-9C5C-A4167EC9283C}" type="presParOf" srcId="{9BC452EC-BE8D-402D-8971-C7C64B3D2D51}" destId="{81268D46-B2FF-4E42-B532-40FA373CF566}" srcOrd="1" destOrd="0" presId="urn:microsoft.com/office/officeart/2005/8/layout/h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A3C45B-6320-4EF9-805B-70FAFEE0D682}">
      <dsp:nvSpPr>
        <dsp:cNvPr id="0" name=""/>
        <dsp:cNvSpPr/>
      </dsp:nvSpPr>
      <dsp:spPr>
        <a:xfrm>
          <a:off x="2906" y="58371"/>
          <a:ext cx="1747492" cy="67242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it" sz="1400" kern="1200" dirty="0"/>
            <a:t>Opere della gioventù (1841-45)</a:t>
          </a:r>
        </a:p>
      </dsp:txBody>
      <dsp:txXfrm>
        <a:off x="2906" y="58371"/>
        <a:ext cx="1747492" cy="672421"/>
      </dsp:txXfrm>
    </dsp:sp>
    <dsp:sp modelId="{FB57C2B9-8667-4C0F-8FBB-362642C63610}">
      <dsp:nvSpPr>
        <dsp:cNvPr id="0" name=""/>
        <dsp:cNvSpPr/>
      </dsp:nvSpPr>
      <dsp:spPr>
        <a:xfrm>
          <a:off x="2906" y="730793"/>
          <a:ext cx="1747492" cy="40735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it" sz="1400" kern="1200" dirty="0"/>
            <a:t>1841: Tesi di dottorato «Differenza tra la filosofia della natura di Democrito e quella di Epicuro»</a:t>
          </a:r>
          <a:endParaRPr lang="es-AR" sz="1400" kern="1200" dirty="0"/>
        </a:p>
        <a:p>
          <a:pPr marL="114300" lvl="1" indent="-114300" algn="l" defTabSz="622300">
            <a:lnSpc>
              <a:spcPct val="90000"/>
            </a:lnSpc>
            <a:spcBef>
              <a:spcPct val="0"/>
            </a:spcBef>
            <a:spcAft>
              <a:spcPct val="15000"/>
            </a:spcAft>
            <a:buChar char="•"/>
          </a:pPr>
          <a:r>
            <a:rPr lang="it" sz="1400" kern="1200" dirty="0"/>
            <a:t>1843: Critica della filosofia del diritto di Hegel</a:t>
          </a:r>
        </a:p>
        <a:p>
          <a:pPr marL="114300" lvl="1" indent="-114300" algn="l" defTabSz="622300">
            <a:lnSpc>
              <a:spcPct val="90000"/>
            </a:lnSpc>
            <a:spcBef>
              <a:spcPct val="0"/>
            </a:spcBef>
            <a:spcAft>
              <a:spcPct val="15000"/>
            </a:spcAft>
            <a:buChar char="•"/>
          </a:pPr>
          <a:r>
            <a:rPr lang="it" sz="1400" kern="1200" dirty="0"/>
            <a:t>1843: Sulla questione ebraica</a:t>
          </a:r>
          <a:endParaRPr lang="es-ES" sz="1400" kern="1200" dirty="0"/>
        </a:p>
        <a:p>
          <a:pPr marL="114300" lvl="1" indent="-114300" algn="l" defTabSz="622300">
            <a:lnSpc>
              <a:spcPct val="90000"/>
            </a:lnSpc>
            <a:spcBef>
              <a:spcPct val="0"/>
            </a:spcBef>
            <a:spcAft>
              <a:spcPct val="15000"/>
            </a:spcAft>
            <a:buChar char="•"/>
          </a:pPr>
          <a:r>
            <a:rPr lang="it" sz="1400" kern="1200" dirty="0"/>
            <a:t>1844: Manoscritti economici e filosofici del 1844 . È la prima opera in cui Marx realizza riflessioni economiche</a:t>
          </a:r>
          <a:endParaRPr lang="es-ES" sz="1400" kern="1200" dirty="0"/>
        </a:p>
        <a:p>
          <a:pPr marL="114300" lvl="1" indent="-114300" algn="l" defTabSz="622300">
            <a:lnSpc>
              <a:spcPct val="90000"/>
            </a:lnSpc>
            <a:spcBef>
              <a:spcPct val="0"/>
            </a:spcBef>
            <a:spcAft>
              <a:spcPct val="15000"/>
            </a:spcAft>
            <a:buChar char="•"/>
          </a:pPr>
          <a:r>
            <a:rPr lang="it" sz="1400" kern="1200" dirty="0"/>
            <a:t>1845: La Sacra Famiglia</a:t>
          </a:r>
          <a:endParaRPr lang="es-ES" sz="1400" kern="1200" dirty="0"/>
        </a:p>
      </dsp:txBody>
      <dsp:txXfrm>
        <a:off x="2906" y="730793"/>
        <a:ext cx="1747492" cy="4073579"/>
      </dsp:txXfrm>
    </dsp:sp>
    <dsp:sp modelId="{28332A1C-9B4C-494B-9756-04F4E38473A9}">
      <dsp:nvSpPr>
        <dsp:cNvPr id="0" name=""/>
        <dsp:cNvSpPr/>
      </dsp:nvSpPr>
      <dsp:spPr>
        <a:xfrm>
          <a:off x="1995047" y="58371"/>
          <a:ext cx="1747492" cy="67242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it" sz="1400" kern="1200" dirty="0"/>
            <a:t>Opere della pausa (1845-46)</a:t>
          </a:r>
        </a:p>
      </dsp:txBody>
      <dsp:txXfrm>
        <a:off x="1995047" y="58371"/>
        <a:ext cx="1747492" cy="672421"/>
      </dsp:txXfrm>
    </dsp:sp>
    <dsp:sp modelId="{B3C31D2B-B677-4672-8DBE-E34433F7D2FA}">
      <dsp:nvSpPr>
        <dsp:cNvPr id="0" name=""/>
        <dsp:cNvSpPr/>
      </dsp:nvSpPr>
      <dsp:spPr>
        <a:xfrm>
          <a:off x="1995047" y="730793"/>
          <a:ext cx="1747492" cy="40735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it" sz="1400" kern="1200" dirty="0"/>
            <a:t>Tesi su Feuerbach</a:t>
          </a:r>
        </a:p>
        <a:p>
          <a:pPr marL="114300" lvl="1" indent="-114300" algn="l" defTabSz="622300">
            <a:lnSpc>
              <a:spcPct val="90000"/>
            </a:lnSpc>
            <a:spcBef>
              <a:spcPct val="0"/>
            </a:spcBef>
            <a:spcAft>
              <a:spcPct val="15000"/>
            </a:spcAft>
            <a:buChar char="•"/>
          </a:pPr>
          <a:r>
            <a:rPr lang="it" sz="1400" kern="1200" dirty="0"/>
            <a:t>L'ideologia tedesca</a:t>
          </a:r>
          <a:endParaRPr lang="es-ES" sz="1400" kern="1200" dirty="0"/>
        </a:p>
      </dsp:txBody>
      <dsp:txXfrm>
        <a:off x="1995047" y="730793"/>
        <a:ext cx="1747492" cy="4073579"/>
      </dsp:txXfrm>
    </dsp:sp>
    <dsp:sp modelId="{AE8E6D19-8D7E-4C0A-A5D8-9B462D4F6E41}">
      <dsp:nvSpPr>
        <dsp:cNvPr id="0" name=""/>
        <dsp:cNvSpPr/>
      </dsp:nvSpPr>
      <dsp:spPr>
        <a:xfrm>
          <a:off x="3987188" y="58371"/>
          <a:ext cx="1747492" cy="67242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it" sz="1400" kern="1200" dirty="0"/>
            <a:t>Opere della maturazione teorica (1846-57)</a:t>
          </a:r>
        </a:p>
      </dsp:txBody>
      <dsp:txXfrm>
        <a:off x="3987188" y="58371"/>
        <a:ext cx="1747492" cy="672421"/>
      </dsp:txXfrm>
    </dsp:sp>
    <dsp:sp modelId="{4F75536D-1FD5-4796-8B0E-10FD27C2E82F}">
      <dsp:nvSpPr>
        <dsp:cNvPr id="0" name=""/>
        <dsp:cNvSpPr/>
      </dsp:nvSpPr>
      <dsp:spPr>
        <a:xfrm>
          <a:off x="3987188" y="730793"/>
          <a:ext cx="1747492" cy="40735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it" sz="1400" kern="1200" dirty="0"/>
            <a:t>1847: La miseria della filosofia . È </a:t>
          </a:r>
          <a:r>
            <a:rPr lang="it" sz="1400" kern="1200" dirty="0" err="1"/>
            <a:t>un</a:t>
          </a:r>
          <a:r>
            <a:rPr lang="it" sz="1400" kern="1200" dirty="0"/>
            <a:t> </a:t>
          </a:r>
          <a:r>
            <a:rPr lang="it" sz="1400" kern="1200" dirty="0" err="1"/>
            <a:t>risposta </a:t>
          </a:r>
          <a:r>
            <a:rPr lang="it" sz="1400" kern="1200" dirty="0"/>
            <a:t>alla </a:t>
          </a:r>
          <a:r>
            <a:rPr lang="it" sz="1400" i="1" kern="1200" dirty="0" err="1"/>
            <a:t>filosofia </a:t>
          </a:r>
          <a:r>
            <a:rPr lang="it" sz="1400" i="1" kern="1200" dirty="0"/>
            <a:t>della </a:t>
          </a:r>
          <a:r>
            <a:rPr lang="it" sz="1400" i="1" kern="1200" dirty="0" err="1"/>
            <a:t>miseria</a:t>
          </a:r>
          <a:r>
            <a:rPr lang="it" sz="1400" i="1" kern="1200" dirty="0"/>
            <a:t> </a:t>
          </a:r>
          <a:r>
            <a:rPr lang="it" sz="1400" kern="1200" dirty="0"/>
            <a:t>di Proudhon</a:t>
          </a:r>
          <a:endParaRPr lang="es-AR" sz="1400" kern="1200" dirty="0"/>
        </a:p>
        <a:p>
          <a:pPr marL="114300" lvl="1" indent="-114300" algn="l" defTabSz="622300">
            <a:lnSpc>
              <a:spcPct val="90000"/>
            </a:lnSpc>
            <a:spcBef>
              <a:spcPct val="0"/>
            </a:spcBef>
            <a:spcAft>
              <a:spcPct val="15000"/>
            </a:spcAft>
            <a:buChar char="•"/>
          </a:pPr>
          <a:r>
            <a:rPr lang="it" sz="1400" kern="1200" dirty="0"/>
            <a:t>1848: Manifesto del Partito Comunista</a:t>
          </a:r>
          <a:endParaRPr lang="es-ES" sz="1400" kern="1200" dirty="0"/>
        </a:p>
        <a:p>
          <a:pPr marL="114300" lvl="1" indent="-114300" algn="l" defTabSz="622300">
            <a:lnSpc>
              <a:spcPct val="90000"/>
            </a:lnSpc>
            <a:spcBef>
              <a:spcPct val="0"/>
            </a:spcBef>
            <a:spcAft>
              <a:spcPct val="15000"/>
            </a:spcAft>
            <a:buChar char="•"/>
          </a:pPr>
          <a:r>
            <a:rPr lang="it" sz="1400" kern="1200" dirty="0"/>
            <a:t>1849: Lavoro salariato e capitale</a:t>
          </a:r>
          <a:endParaRPr lang="es-ES" sz="1400" kern="1200" dirty="0"/>
        </a:p>
        <a:p>
          <a:pPr marL="114300" lvl="1" indent="-114300" algn="l" defTabSz="622300">
            <a:lnSpc>
              <a:spcPct val="90000"/>
            </a:lnSpc>
            <a:spcBef>
              <a:spcPct val="0"/>
            </a:spcBef>
            <a:spcAft>
              <a:spcPct val="15000"/>
            </a:spcAft>
            <a:buChar char="•"/>
          </a:pPr>
          <a:r>
            <a:rPr lang="it" sz="1400" kern="1200" dirty="0"/>
            <a:t>1850: Lotte di classe in Francia dal 1848 al 1850</a:t>
          </a:r>
        </a:p>
        <a:p>
          <a:pPr marL="114300" lvl="1" indent="-114300" algn="l" defTabSz="622300">
            <a:lnSpc>
              <a:spcPct val="90000"/>
            </a:lnSpc>
            <a:spcBef>
              <a:spcPct val="0"/>
            </a:spcBef>
            <a:spcAft>
              <a:spcPct val="15000"/>
            </a:spcAft>
            <a:buChar char="•"/>
          </a:pPr>
          <a:r>
            <a:rPr lang="it" sz="1400" kern="1200" dirty="0"/>
            <a:t>1852: Il 18 brumaio di Luigi Bonaparte</a:t>
          </a:r>
        </a:p>
        <a:p>
          <a:pPr marL="114300" lvl="1" indent="-114300" algn="l" defTabSz="622300">
            <a:lnSpc>
              <a:spcPct val="90000"/>
            </a:lnSpc>
            <a:spcBef>
              <a:spcPct val="0"/>
            </a:spcBef>
            <a:spcAft>
              <a:spcPct val="15000"/>
            </a:spcAft>
            <a:buChar char="•"/>
          </a:pPr>
          <a:r>
            <a:rPr lang="it" sz="1400" kern="1200" dirty="0"/>
            <a:t>1857: </a:t>
          </a:r>
          <a:r>
            <a:rPr lang="it" sz="1400" i="1" kern="1200" dirty="0" err="1"/>
            <a:t>Grundrisse</a:t>
          </a:r>
          <a:r>
            <a:rPr lang="it" sz="1400" i="1" kern="1200" dirty="0"/>
            <a:t> </a:t>
          </a:r>
          <a:r>
            <a:rPr lang="it" sz="1400" kern="1200" dirty="0"/>
            <a:t>o Elementi fondamentali per la critica dell'economia politica</a:t>
          </a:r>
        </a:p>
      </dsp:txBody>
      <dsp:txXfrm>
        <a:off x="3987188" y="730793"/>
        <a:ext cx="1747492" cy="4073579"/>
      </dsp:txXfrm>
    </dsp:sp>
    <dsp:sp modelId="{7623A728-8A36-454B-B271-5FCFA0AC52F4}">
      <dsp:nvSpPr>
        <dsp:cNvPr id="0" name=""/>
        <dsp:cNvSpPr/>
      </dsp:nvSpPr>
      <dsp:spPr>
        <a:xfrm>
          <a:off x="5979329" y="58371"/>
          <a:ext cx="1747492" cy="672421"/>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it" sz="1400" kern="1200" dirty="0"/>
            <a:t>Opere della maturità (1857-84)</a:t>
          </a:r>
        </a:p>
      </dsp:txBody>
      <dsp:txXfrm>
        <a:off x="5979329" y="58371"/>
        <a:ext cx="1747492" cy="672421"/>
      </dsp:txXfrm>
    </dsp:sp>
    <dsp:sp modelId="{0D83E378-82CC-4E69-8599-14F857283C8E}">
      <dsp:nvSpPr>
        <dsp:cNvPr id="0" name=""/>
        <dsp:cNvSpPr/>
      </dsp:nvSpPr>
      <dsp:spPr>
        <a:xfrm>
          <a:off x="5979329" y="730793"/>
          <a:ext cx="1747492" cy="4073579"/>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74676" tIns="74676" rIns="99568" bIns="112014" numCol="1" spcCol="1270" anchor="t" anchorCtr="0">
          <a:noAutofit/>
        </a:bodyPr>
        <a:lstStyle/>
        <a:p>
          <a:pPr marL="114300" lvl="1" indent="-114300" algn="l" defTabSz="622300">
            <a:lnSpc>
              <a:spcPct val="90000"/>
            </a:lnSpc>
            <a:spcBef>
              <a:spcPct val="0"/>
            </a:spcBef>
            <a:spcAft>
              <a:spcPct val="15000"/>
            </a:spcAft>
            <a:buChar char="•"/>
          </a:pPr>
          <a:r>
            <a:rPr lang="it" sz="1400" kern="1200" dirty="0"/>
            <a:t>1859: Un contributo alla critica dell'economia politica</a:t>
          </a:r>
        </a:p>
        <a:p>
          <a:pPr marL="114300" lvl="1" indent="-114300" algn="l" defTabSz="622300">
            <a:lnSpc>
              <a:spcPct val="90000"/>
            </a:lnSpc>
            <a:spcBef>
              <a:spcPct val="0"/>
            </a:spcBef>
            <a:spcAft>
              <a:spcPct val="15000"/>
            </a:spcAft>
            <a:buChar char="•"/>
          </a:pPr>
          <a:r>
            <a:rPr lang="it" sz="1400" kern="1200" dirty="0"/>
            <a:t>1865: Salario, prezzo e profitto</a:t>
          </a:r>
          <a:endParaRPr lang="es-ES" sz="1400" kern="1200" dirty="0"/>
        </a:p>
        <a:p>
          <a:pPr marL="114300" lvl="1" indent="-114300" algn="l" defTabSz="622300">
            <a:lnSpc>
              <a:spcPct val="90000"/>
            </a:lnSpc>
            <a:spcBef>
              <a:spcPct val="0"/>
            </a:spcBef>
            <a:spcAft>
              <a:spcPct val="15000"/>
            </a:spcAft>
            <a:buChar char="•"/>
          </a:pPr>
          <a:r>
            <a:rPr lang="it" sz="1400" kern="1200" dirty="0"/>
            <a:t>1867: Capitale, volume I ( </a:t>
          </a:r>
          <a:r>
            <a:rPr lang="it" sz="1400" kern="1200" dirty="0" err="1"/>
            <a:t>ultimo</a:t>
          </a:r>
          <a:r>
            <a:rPr lang="it" sz="1400" kern="1200" dirty="0"/>
            <a:t> </a:t>
          </a:r>
          <a:r>
            <a:rPr lang="it" sz="1400" kern="1200" dirty="0" err="1"/>
            <a:t>durante </a:t>
          </a:r>
          <a:r>
            <a:rPr lang="it" sz="1400" kern="1200" dirty="0"/>
            <a:t>la vita di Marx)</a:t>
          </a:r>
          <a:endParaRPr lang="es-ES" sz="1400" kern="1200" dirty="0"/>
        </a:p>
        <a:p>
          <a:pPr marL="114300" lvl="1" indent="-114300" algn="l" defTabSz="622300">
            <a:lnSpc>
              <a:spcPct val="90000"/>
            </a:lnSpc>
            <a:spcBef>
              <a:spcPct val="0"/>
            </a:spcBef>
            <a:spcAft>
              <a:spcPct val="15000"/>
            </a:spcAft>
            <a:buChar char="•"/>
          </a:pPr>
          <a:r>
            <a:rPr lang="it" sz="1400" kern="1200" dirty="0"/>
            <a:t>1885: Capitale, volume II</a:t>
          </a:r>
          <a:endParaRPr lang="es-ES" sz="1400" kern="1200" dirty="0"/>
        </a:p>
        <a:p>
          <a:pPr marL="114300" lvl="1" indent="-114300" algn="l" defTabSz="622300">
            <a:lnSpc>
              <a:spcPct val="90000"/>
            </a:lnSpc>
            <a:spcBef>
              <a:spcPct val="0"/>
            </a:spcBef>
            <a:spcAft>
              <a:spcPct val="15000"/>
            </a:spcAft>
            <a:buChar char="•"/>
          </a:pPr>
          <a:r>
            <a:rPr lang="it" sz="1400" kern="1200" dirty="0"/>
            <a:t>1894: Capitale, volume III</a:t>
          </a:r>
          <a:endParaRPr lang="es-ES" sz="1400" kern="1200" dirty="0"/>
        </a:p>
      </dsp:txBody>
      <dsp:txXfrm>
        <a:off x="5979329" y="730793"/>
        <a:ext cx="1747492" cy="40735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53D9B11-1D0D-4F12-AB94-9AC3E8FA2C43}">
      <dsp:nvSpPr>
        <dsp:cNvPr id="0" name=""/>
        <dsp:cNvSpPr/>
      </dsp:nvSpPr>
      <dsp:spPr>
        <a:xfrm>
          <a:off x="16" y="335563"/>
          <a:ext cx="1564100" cy="3744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marL="0" lvl="0" indent="0" algn="ctr" defTabSz="577850">
            <a:lnSpc>
              <a:spcPct val="90000"/>
            </a:lnSpc>
            <a:spcBef>
              <a:spcPct val="0"/>
            </a:spcBef>
            <a:spcAft>
              <a:spcPct val="35000"/>
            </a:spcAft>
            <a:buNone/>
          </a:pPr>
          <a:r>
            <a:rPr lang="it" sz="1300" kern="1200" dirty="0"/>
            <a:t>Lavoro</a:t>
          </a:r>
          <a:endParaRPr lang="es-ES" sz="1300" kern="1200" dirty="0"/>
        </a:p>
      </dsp:txBody>
      <dsp:txXfrm>
        <a:off x="16" y="335563"/>
        <a:ext cx="1564100" cy="374400"/>
      </dsp:txXfrm>
    </dsp:sp>
    <dsp:sp modelId="{AA3B78C8-2BDD-4EA7-9517-92FE3668B679}">
      <dsp:nvSpPr>
        <dsp:cNvPr id="0" name=""/>
        <dsp:cNvSpPr/>
      </dsp:nvSpPr>
      <dsp:spPr>
        <a:xfrm>
          <a:off x="16" y="709963"/>
          <a:ext cx="1564100" cy="143520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it" sz="1300" kern="1200" dirty="0"/>
            <a:t>Pratica concreta di qualche attività produttiva</a:t>
          </a:r>
          <a:endParaRPr lang="es-ES" sz="1300" kern="1200" dirty="0"/>
        </a:p>
      </dsp:txBody>
      <dsp:txXfrm>
        <a:off x="16" y="709963"/>
        <a:ext cx="1564100" cy="1435206"/>
      </dsp:txXfrm>
    </dsp:sp>
    <dsp:sp modelId="{FAD9093E-4177-4408-B5FA-45B69241BF74}">
      <dsp:nvSpPr>
        <dsp:cNvPr id="0" name=""/>
        <dsp:cNvSpPr/>
      </dsp:nvSpPr>
      <dsp:spPr>
        <a:xfrm>
          <a:off x="1783090" y="335563"/>
          <a:ext cx="1564100" cy="3744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92456" tIns="52832" rIns="92456" bIns="52832" numCol="1" spcCol="1270" anchor="ctr" anchorCtr="0">
          <a:noAutofit/>
        </a:bodyPr>
        <a:lstStyle/>
        <a:p>
          <a:pPr marL="0" lvl="0" indent="0" algn="ctr" defTabSz="577850">
            <a:lnSpc>
              <a:spcPct val="90000"/>
            </a:lnSpc>
            <a:spcBef>
              <a:spcPct val="0"/>
            </a:spcBef>
            <a:spcAft>
              <a:spcPct val="35000"/>
            </a:spcAft>
            <a:buNone/>
          </a:pPr>
          <a:r>
            <a:rPr lang="it" sz="1300" kern="1200" dirty="0"/>
            <a:t>Forza lavoro</a:t>
          </a:r>
          <a:endParaRPr lang="es-ES" sz="1300" kern="1200" dirty="0"/>
        </a:p>
      </dsp:txBody>
      <dsp:txXfrm>
        <a:off x="1783090" y="335563"/>
        <a:ext cx="1564100" cy="374400"/>
      </dsp:txXfrm>
    </dsp:sp>
    <dsp:sp modelId="{81268D46-B2FF-4E42-B532-40FA373CF566}">
      <dsp:nvSpPr>
        <dsp:cNvPr id="0" name=""/>
        <dsp:cNvSpPr/>
      </dsp:nvSpPr>
      <dsp:spPr>
        <a:xfrm>
          <a:off x="1783090" y="709963"/>
          <a:ext cx="1564100" cy="1435206"/>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69342" tIns="69342" rIns="92456" bIns="104013" numCol="1" spcCol="1270" anchor="t" anchorCtr="0">
          <a:noAutofit/>
        </a:bodyPr>
        <a:lstStyle/>
        <a:p>
          <a:pPr marL="114300" lvl="1" indent="-114300" algn="l" defTabSz="577850">
            <a:lnSpc>
              <a:spcPct val="90000"/>
            </a:lnSpc>
            <a:spcBef>
              <a:spcPct val="0"/>
            </a:spcBef>
            <a:spcAft>
              <a:spcPct val="15000"/>
            </a:spcAft>
            <a:buChar char="•"/>
          </a:pPr>
          <a:r>
            <a:rPr lang="it" sz="1300" kern="1200" dirty="0"/>
            <a:t>Potenziale/capacità del lavoratore di svolgere un'attività produttiva</a:t>
          </a:r>
          <a:endParaRPr lang="es-ES" sz="1300" kern="1200" dirty="0"/>
        </a:p>
        <a:p>
          <a:pPr marL="114300" lvl="1" indent="-114300" algn="l" defTabSz="577850">
            <a:lnSpc>
              <a:spcPct val="90000"/>
            </a:lnSpc>
            <a:spcBef>
              <a:spcPct val="0"/>
            </a:spcBef>
            <a:spcAft>
              <a:spcPct val="15000"/>
            </a:spcAft>
            <a:buChar char="•"/>
          </a:pPr>
          <a:r>
            <a:rPr lang="it" sz="1300" kern="1200" dirty="0"/>
            <a:t>La forza lavoro è ciò che il lavoratore vende</a:t>
          </a:r>
          <a:endParaRPr lang="es-ES" sz="1300" kern="1200" dirty="0"/>
        </a:p>
      </dsp:txBody>
      <dsp:txXfrm>
        <a:off x="1783090" y="709963"/>
        <a:ext cx="1564100" cy="1435206"/>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3169920" cy="481727"/>
          </a:xfrm>
          <a:prstGeom prst="rect">
            <a:avLst/>
          </a:prstGeom>
        </p:spPr>
        <p:txBody>
          <a:bodyPr vert="horz" lIns="96661" tIns="48331" rIns="96661" bIns="48331" rtlCol="0"/>
          <a:lstStyle>
            <a:lvl1pPr algn="l">
              <a:defRPr sz="1300"/>
            </a:lvl1pPr>
          </a:lstStyle>
          <a:p>
            <a:endParaRPr lang="es-AR"/>
          </a:p>
        </p:txBody>
      </p:sp>
      <p:sp>
        <p:nvSpPr>
          <p:cNvPr id="3" name="Marcador de fecha 2"/>
          <p:cNvSpPr>
            <a:spLocks noGrp="1"/>
          </p:cNvSpPr>
          <p:nvPr>
            <p:ph type="dt" idx="1"/>
          </p:nvPr>
        </p:nvSpPr>
        <p:spPr>
          <a:xfrm>
            <a:off x="4143587" y="0"/>
            <a:ext cx="3169920" cy="481727"/>
          </a:xfrm>
          <a:prstGeom prst="rect">
            <a:avLst/>
          </a:prstGeom>
        </p:spPr>
        <p:txBody>
          <a:bodyPr vert="horz" lIns="96661" tIns="48331" rIns="96661" bIns="48331" rtlCol="0"/>
          <a:lstStyle>
            <a:lvl1pPr algn="r">
              <a:defRPr sz="1300"/>
            </a:lvl1pPr>
          </a:lstStyle>
          <a:p>
            <a:fld id="{8C7A94E1-B849-4E2B-9ECE-84FB941630D1}" type="datetimeFigureOut">
              <a:rPr lang="es-AR" smtClean="0"/>
              <a:t>4/4/2024</a:t>
            </a:fld>
            <a:endParaRPr lang="es-AR"/>
          </a:p>
        </p:txBody>
      </p:sp>
      <p:sp>
        <p:nvSpPr>
          <p:cNvPr id="4" name="Marcador de imagen de diapositiva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6661" tIns="48331" rIns="96661" bIns="48331" rtlCol="0" anchor="ctr"/>
          <a:lstStyle/>
          <a:p>
            <a:endParaRPr lang="es-AR"/>
          </a:p>
        </p:txBody>
      </p:sp>
      <p:sp>
        <p:nvSpPr>
          <p:cNvPr id="5" name="Marcador de notas 4"/>
          <p:cNvSpPr>
            <a:spLocks noGrp="1"/>
          </p:cNvSpPr>
          <p:nvPr>
            <p:ph type="body" sz="quarter" idx="3"/>
          </p:nvPr>
        </p:nvSpPr>
        <p:spPr>
          <a:xfrm>
            <a:off x="731520" y="4620577"/>
            <a:ext cx="5852160" cy="3780473"/>
          </a:xfrm>
          <a:prstGeom prst="rect">
            <a:avLst/>
          </a:prstGeom>
        </p:spPr>
        <p:txBody>
          <a:bodyPr vert="horz" lIns="96661" tIns="48331" rIns="96661" bIns="48331"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AR"/>
          </a:p>
        </p:txBody>
      </p:sp>
      <p:sp>
        <p:nvSpPr>
          <p:cNvPr id="6" name="Marcador de pie de página 5"/>
          <p:cNvSpPr>
            <a:spLocks noGrp="1"/>
          </p:cNvSpPr>
          <p:nvPr>
            <p:ph type="ftr" sz="quarter" idx="4"/>
          </p:nvPr>
        </p:nvSpPr>
        <p:spPr>
          <a:xfrm>
            <a:off x="0" y="9119474"/>
            <a:ext cx="3169920" cy="481726"/>
          </a:xfrm>
          <a:prstGeom prst="rect">
            <a:avLst/>
          </a:prstGeom>
        </p:spPr>
        <p:txBody>
          <a:bodyPr vert="horz" lIns="96661" tIns="48331" rIns="96661" bIns="48331" rtlCol="0" anchor="b"/>
          <a:lstStyle>
            <a:lvl1pPr algn="l">
              <a:defRPr sz="1300"/>
            </a:lvl1pPr>
          </a:lstStyle>
          <a:p>
            <a:endParaRPr lang="es-AR"/>
          </a:p>
        </p:txBody>
      </p:sp>
      <p:sp>
        <p:nvSpPr>
          <p:cNvPr id="7" name="Marcador de número de diapositiva 6"/>
          <p:cNvSpPr>
            <a:spLocks noGrp="1"/>
          </p:cNvSpPr>
          <p:nvPr>
            <p:ph type="sldNum" sz="quarter" idx="5"/>
          </p:nvPr>
        </p:nvSpPr>
        <p:spPr>
          <a:xfrm>
            <a:off x="4143587" y="9119474"/>
            <a:ext cx="3169920" cy="481726"/>
          </a:xfrm>
          <a:prstGeom prst="rect">
            <a:avLst/>
          </a:prstGeom>
        </p:spPr>
        <p:txBody>
          <a:bodyPr vert="horz" lIns="96661" tIns="48331" rIns="96661" bIns="48331" rtlCol="0" anchor="b"/>
          <a:lstStyle>
            <a:lvl1pPr algn="r">
              <a:defRPr sz="1300"/>
            </a:lvl1pPr>
          </a:lstStyle>
          <a:p>
            <a:fld id="{A1CAA00C-AD99-4DFB-A71F-2779C5AA6928}" type="slidenum">
              <a:rPr lang="es-AR" smtClean="0"/>
              <a:t>‹N›</a:t>
            </a:fld>
            <a:endParaRPr lang="es-AR"/>
          </a:p>
        </p:txBody>
      </p:sp>
    </p:spTree>
    <p:extLst>
      <p:ext uri="{BB962C8B-B14F-4D97-AF65-F5344CB8AC3E}">
        <p14:creationId xmlns:p14="http://schemas.microsoft.com/office/powerpoint/2010/main" val="14825256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7" name="Date Placeholder 6"/>
          <p:cNvSpPr>
            <a:spLocks noGrp="1"/>
          </p:cNvSpPr>
          <p:nvPr>
            <p:ph type="dt" sz="half" idx="10"/>
          </p:nvPr>
        </p:nvSpPr>
        <p:spPr/>
        <p:txBody>
          <a:bodyPr/>
          <a:lstStyle/>
          <a:p>
            <a:fld id="{A329C118-F46B-48B2-9166-4E3FD88C31E7}" type="datetime1">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364996580"/>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03E3DC85-15BE-4E8F-B2F7-43E2CD8E8AD6}" type="datetime1">
              <a:rPr lang="en-GB" smtClean="0"/>
              <a:t>04/04/2024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97748061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A9C8784-A4C3-45B1-8BFB-44C1F0AD2D82}" type="datetime1">
              <a:rPr lang="en-GB" smtClean="0"/>
              <a:t>04/04/2024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1527577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0E9FDAE2-965F-4DAB-A1AC-4A4324842ADC}" type="datetime1">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7884723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49ACB80E-5C75-42F5-A2FF-4FA2D9C1D2A4}" type="datetime1">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77853429"/>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8" name="Date Placeholder 7"/>
          <p:cNvSpPr>
            <a:spLocks noGrp="1"/>
          </p:cNvSpPr>
          <p:nvPr>
            <p:ph type="dt" sz="half" idx="10"/>
          </p:nvPr>
        </p:nvSpPr>
        <p:spPr/>
        <p:txBody>
          <a:bodyPr/>
          <a:lstStyle/>
          <a:p>
            <a:fld id="{FD12D538-2D16-401D-B2D2-8B01DAA01919}" type="datetime1">
              <a:rPr lang="en-GB" smtClean="0"/>
              <a:t>04/04/2024</a:t>
            </a:fld>
            <a:endParaRPr lang="en-GB"/>
          </a:p>
        </p:txBody>
      </p:sp>
      <p:sp>
        <p:nvSpPr>
          <p:cNvPr id="9" name="Footer Placeholder 8"/>
          <p:cNvSpPr>
            <a:spLocks noGrp="1"/>
          </p:cNvSpPr>
          <p:nvPr>
            <p:ph type="ftr" sz="quarter" idx="11"/>
          </p:nvPr>
        </p:nvSpPr>
        <p:spPr/>
        <p:txBody>
          <a:body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9895042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583436" y="3143250"/>
            <a:ext cx="4270248" cy="2596776"/>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7" name="Date Placeholder 6"/>
          <p:cNvSpPr>
            <a:spLocks noGrp="1"/>
          </p:cNvSpPr>
          <p:nvPr>
            <p:ph type="dt" sz="half" idx="10"/>
          </p:nvPr>
        </p:nvSpPr>
        <p:spPr/>
        <p:txBody>
          <a:bodyPr/>
          <a:lstStyle/>
          <a:p>
            <a:fld id="{E5EFF7F7-9452-4A33-B0ED-FFF5BB98F96A}" type="datetime1">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5A1F972D-FDF8-4D84-8DBC-19A85814D6EC}" type="slidenum">
              <a:rPr lang="en-GB" smtClean="0"/>
              <a:t>‹N›</a:t>
            </a:fld>
            <a:endParaRPr lang="en-GB"/>
          </a:p>
        </p:txBody>
      </p:sp>
      <p:sp>
        <p:nvSpPr>
          <p:cNvPr id="10" name="Title 9"/>
          <p:cNvSpPr>
            <a:spLocks noGrp="1"/>
          </p:cNvSpPr>
          <p:nvPr>
            <p:ph type="title"/>
          </p:nvPr>
        </p:nvSpPr>
        <p:spPr/>
        <p:txBody>
          <a:bodyPr/>
          <a:lstStyle/>
          <a:p>
            <a:r>
              <a:rPr lang="es-ES"/>
              <a:t>Haga clic para modificar el estilo de título del patrón</a:t>
            </a:r>
            <a:endParaRPr lang="en-US" dirty="0"/>
          </a:p>
        </p:txBody>
      </p:sp>
    </p:spTree>
    <p:extLst>
      <p:ext uri="{BB962C8B-B14F-4D97-AF65-F5344CB8AC3E}">
        <p14:creationId xmlns:p14="http://schemas.microsoft.com/office/powerpoint/2010/main" val="1412105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C41BB160-0D68-4DB3-B03C-75DC5545EA1C}" type="datetime1">
              <a:rPr lang="en-GB" smtClean="0"/>
              <a:t>04/04/2024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1665852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387B493-8791-447C-B745-7FA1A0E7476C}" type="datetime1">
              <a:rPr lang="en-GB" smtClean="0"/>
              <a:t>04/04/2024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4925321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s-ES"/>
              <a:t>Haga clic para modificar el estilo de título del patrón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9" name="Date Placeholder 8"/>
          <p:cNvSpPr>
            <a:spLocks noGrp="1"/>
          </p:cNvSpPr>
          <p:nvPr>
            <p:ph type="dt" sz="half" idx="10"/>
          </p:nvPr>
        </p:nvSpPr>
        <p:spPr/>
        <p:txBody>
          <a:bodyPr/>
          <a:lstStyle/>
          <a:p>
            <a:fld id="{5F3D2B68-2E35-415A-A990-AD08E5AA4ED4}" type="datetime1">
              <a:rPr lang="en-GB" smtClean="0"/>
              <a:t>04/04/2024</a:t>
            </a:fld>
            <a:endParaRPr lang="en-GB"/>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1" name="Slide Number Placeholder 10"/>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33098325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F9B99A2-CB54-4923-971C-DFB5E2BF20F3}" type="datetime1">
              <a:rPr lang="en-GB" smtClean="0"/>
              <a:t>04/04/2024</a:t>
            </a:fld>
            <a:endParaRPr lang="en-GB"/>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GB"/>
          </a:p>
        </p:txBody>
      </p:sp>
      <p:sp>
        <p:nvSpPr>
          <p:cNvPr id="10" name="Slide Number Placeholder 9"/>
          <p:cNvSpPr>
            <a:spLocks noGrp="1"/>
          </p:cNvSpPr>
          <p:nvPr>
            <p:ph type="sldNum" sz="quarter" idx="12"/>
          </p:nvPr>
        </p:nvSpPr>
        <p:spPr/>
        <p:txBody>
          <a:bodyPr/>
          <a:lstStyle/>
          <a:p>
            <a:fld id="{5A1F972D-FDF8-4D84-8DBC-19A85814D6EC}" type="slidenum">
              <a:rPr lang="en-GB" smtClean="0"/>
              <a:t>‹N›</a:t>
            </a:fld>
            <a:endParaRPr lang="en-GB"/>
          </a:p>
        </p:txBody>
      </p:sp>
    </p:spTree>
    <p:extLst>
      <p:ext uri="{BB962C8B-B14F-4D97-AF65-F5344CB8AC3E}">
        <p14:creationId xmlns:p14="http://schemas.microsoft.com/office/powerpoint/2010/main" val="22588392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93175C66-0FB7-41AE-AC07-6D1CE02E1488}" type="datetime1">
              <a:rPr lang="en-GB" smtClean="0"/>
              <a:t>04/04/2024</a:t>
            </a:fld>
            <a:endParaRPr lang="en-GB"/>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GB"/>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5A1F972D-FDF8-4D84-8DBC-19A85814D6EC}" type="slidenum">
              <a:rPr lang="en-GB" smtClean="0"/>
              <a:t>‹N›</a:t>
            </a:fld>
            <a:endParaRPr lang="en-GB"/>
          </a:p>
        </p:txBody>
      </p:sp>
    </p:spTree>
    <p:extLst>
      <p:ext uri="{BB962C8B-B14F-4D97-AF65-F5344CB8AC3E}">
        <p14:creationId xmlns:p14="http://schemas.microsoft.com/office/powerpoint/2010/main" val="316416449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7EE24FA-DC62-46FA-8C72-8B65932E88C0}"/>
              </a:ext>
            </a:extLst>
          </p:cNvPr>
          <p:cNvSpPr>
            <a:spLocks noGrp="1"/>
          </p:cNvSpPr>
          <p:nvPr>
            <p:ph type="ctrTitle"/>
          </p:nvPr>
        </p:nvSpPr>
        <p:spPr>
          <a:xfrm>
            <a:off x="1499934" y="2003089"/>
            <a:ext cx="8991600" cy="1645920"/>
          </a:xfrm>
        </p:spPr>
        <p:txBody>
          <a:bodyPr/>
          <a:lstStyle/>
          <a:p>
            <a:r>
              <a:rPr lang="it" dirty="0"/>
              <a:t>Karl Marx (1818-1883)</a:t>
            </a:r>
          </a:p>
        </p:txBody>
      </p:sp>
      <p:sp>
        <p:nvSpPr>
          <p:cNvPr id="5" name="Subtitle 4">
            <a:extLst>
              <a:ext uri="{FF2B5EF4-FFF2-40B4-BE49-F238E27FC236}">
                <a16:creationId xmlns:a16="http://schemas.microsoft.com/office/drawing/2014/main" id="{17CBE734-C3ED-41E3-8E07-CEB5069A1469}"/>
              </a:ext>
            </a:extLst>
          </p:cNvPr>
          <p:cNvSpPr>
            <a:spLocks noGrp="1"/>
          </p:cNvSpPr>
          <p:nvPr>
            <p:ph type="subTitle" idx="1"/>
          </p:nvPr>
        </p:nvSpPr>
        <p:spPr/>
        <p:txBody>
          <a:bodyPr/>
          <a:lstStyle/>
          <a:p>
            <a:endParaRPr lang="es-AR"/>
          </a:p>
        </p:txBody>
      </p:sp>
    </p:spTree>
    <p:extLst>
      <p:ext uri="{BB962C8B-B14F-4D97-AF65-F5344CB8AC3E}">
        <p14:creationId xmlns:p14="http://schemas.microsoft.com/office/powerpoint/2010/main" val="21146790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157AD4B-7CE3-43BC-8EAA-2D8EB4165CE5}"/>
              </a:ext>
            </a:extLst>
          </p:cNvPr>
          <p:cNvSpPr>
            <a:spLocks noGrp="1"/>
          </p:cNvSpPr>
          <p:nvPr>
            <p:ph type="title"/>
          </p:nvPr>
        </p:nvSpPr>
        <p:spPr/>
        <p:txBody>
          <a:bodyPr/>
          <a:lstStyle/>
          <a:p>
            <a:r>
              <a:rPr lang="it" dirty="0"/>
              <a:t>materialismo storico</a:t>
            </a:r>
            <a:endParaRPr lang="es-ES" dirty="0"/>
          </a:p>
        </p:txBody>
      </p:sp>
      <p:sp>
        <p:nvSpPr>
          <p:cNvPr id="3" name="Marcador de contenido 2">
            <a:extLst>
              <a:ext uri="{FF2B5EF4-FFF2-40B4-BE49-F238E27FC236}">
                <a16:creationId xmlns:a16="http://schemas.microsoft.com/office/drawing/2014/main" id="{17BC3F3A-95B3-4103-8482-69680E90CF1C}"/>
              </a:ext>
            </a:extLst>
          </p:cNvPr>
          <p:cNvSpPr>
            <a:spLocks noGrp="1"/>
          </p:cNvSpPr>
          <p:nvPr>
            <p:ph idx="1"/>
          </p:nvPr>
        </p:nvSpPr>
        <p:spPr/>
        <p:txBody>
          <a:bodyPr>
            <a:normAutofit fontScale="85000" lnSpcReduction="10000"/>
          </a:bodyPr>
          <a:lstStyle/>
          <a:p>
            <a:r>
              <a:rPr lang="it" dirty="0"/>
              <a:t>Le trasformazioni della </a:t>
            </a:r>
            <a:r>
              <a:rPr lang="it" i="1" dirty="0"/>
              <a:t>struttura economica </a:t>
            </a:r>
            <a:r>
              <a:rPr lang="it" dirty="0"/>
              <a:t>(il modo di produzione) esercitano un'influenza decisiva sulla </a:t>
            </a:r>
            <a:r>
              <a:rPr lang="it" i="1" dirty="0"/>
              <a:t>sovrastruttura</a:t>
            </a:r>
            <a:r>
              <a:rPr lang="it" dirty="0"/>
              <a:t>, cioè sulle istituzioni e sull'ambiente culturale.</a:t>
            </a:r>
          </a:p>
          <a:p>
            <a:r>
              <a:rPr lang="it" dirty="0"/>
              <a:t>Ecco perché nel Manifesto dice la famosa frase “La storia di tutte le società fino ad oggi è la storia della lotta di classe” (p. 9).</a:t>
            </a:r>
          </a:p>
          <a:p>
            <a:pPr marL="0" indent="0">
              <a:buNone/>
            </a:pPr>
            <a:r>
              <a:rPr lang="it" dirty="0"/>
              <a:t>“ Nella produzione sociale che realizzano, gli uomini entrano in determinati rapporti necessari e indipendenti dalla loro volontà; Questi </a:t>
            </a:r>
            <a:r>
              <a:rPr lang="it" dirty="0">
                <a:solidFill>
                  <a:schemeClr val="accent1"/>
                </a:solidFill>
              </a:rPr>
              <a:t>rapporti di produzione </a:t>
            </a:r>
            <a:r>
              <a:rPr lang="it" dirty="0"/>
              <a:t>corrispondono ad uno stadio definito di sviluppo delle sue </a:t>
            </a:r>
            <a:r>
              <a:rPr lang="it" dirty="0">
                <a:solidFill>
                  <a:schemeClr val="accent1"/>
                </a:solidFill>
              </a:rPr>
              <a:t>forze produttive materiali </a:t>
            </a:r>
            <a:r>
              <a:rPr lang="it" dirty="0"/>
              <a:t>. L'insieme di questi rapporti di produzione costituisce la struttura economica della società, il suo vero fondamento, su cui si ergono le sovrastrutture giuridiche e politiche e alla quale corrispondono determinate forme di coscienza sociale. Il modo di produzione della vita materiale condiziona il processo della vita sociale, politica e intellettuale in generale. Non è la coscienza degli uomini che determina il loro essere, ma, al contrario, il loro essere sociale determina la loro coscienza”. (</a:t>
            </a:r>
            <a:r>
              <a:rPr lang="it" i="1" dirty="0"/>
              <a:t>Contributo alla critica dell'economia politica, </a:t>
            </a:r>
            <a:r>
              <a:rPr lang="it" dirty="0"/>
              <a:t>pp. 7-8)</a:t>
            </a:r>
          </a:p>
        </p:txBody>
      </p:sp>
      <p:sp>
        <p:nvSpPr>
          <p:cNvPr id="4" name="Marcador de número de diapositiva 3">
            <a:extLst>
              <a:ext uri="{FF2B5EF4-FFF2-40B4-BE49-F238E27FC236}">
                <a16:creationId xmlns:a16="http://schemas.microsoft.com/office/drawing/2014/main" id="{BF4C42C3-963A-4A28-8A98-7A2A7BC73F04}"/>
              </a:ext>
            </a:extLst>
          </p:cNvPr>
          <p:cNvSpPr>
            <a:spLocks noGrp="1"/>
          </p:cNvSpPr>
          <p:nvPr>
            <p:ph type="sldNum" sz="quarter" idx="12"/>
          </p:nvPr>
        </p:nvSpPr>
        <p:spPr/>
        <p:txBody>
          <a:bodyPr/>
          <a:lstStyle/>
          <a:p>
            <a:fld id="{5A1F972D-FDF8-4D84-8DBC-19A85814D6EC}" type="slidenum">
              <a:rPr lang="en-GB" smtClean="0"/>
              <a:t>10</a:t>
            </a:fld>
            <a:endParaRPr lang="en-GB"/>
          </a:p>
        </p:txBody>
      </p:sp>
    </p:spTree>
    <p:extLst>
      <p:ext uri="{BB962C8B-B14F-4D97-AF65-F5344CB8AC3E}">
        <p14:creationId xmlns:p14="http://schemas.microsoft.com/office/powerpoint/2010/main" val="11617753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74768C-3C28-42EF-95AE-EB3DC1E52B51}"/>
              </a:ext>
            </a:extLst>
          </p:cNvPr>
          <p:cNvSpPr>
            <a:spLocks noGrp="1"/>
          </p:cNvSpPr>
          <p:nvPr>
            <p:ph type="title"/>
          </p:nvPr>
        </p:nvSpPr>
        <p:spPr/>
        <p:txBody>
          <a:bodyPr/>
          <a:lstStyle/>
          <a:p>
            <a:r>
              <a:rPr lang="it" dirty="0"/>
              <a:t>materialismo storico</a:t>
            </a:r>
            <a:endParaRPr lang="es-ES" dirty="0"/>
          </a:p>
        </p:txBody>
      </p:sp>
      <p:sp>
        <p:nvSpPr>
          <p:cNvPr id="3" name="Marcador de contenido 2">
            <a:extLst>
              <a:ext uri="{FF2B5EF4-FFF2-40B4-BE49-F238E27FC236}">
                <a16:creationId xmlns:a16="http://schemas.microsoft.com/office/drawing/2014/main" id="{76AD830D-836E-472C-82F3-E3F4E2F414FC}"/>
              </a:ext>
            </a:extLst>
          </p:cNvPr>
          <p:cNvSpPr>
            <a:spLocks noGrp="1"/>
          </p:cNvSpPr>
          <p:nvPr>
            <p:ph idx="1"/>
          </p:nvPr>
        </p:nvSpPr>
        <p:spPr/>
        <p:txBody>
          <a:bodyPr/>
          <a:lstStyle/>
          <a:p>
            <a:r>
              <a:rPr lang="it" dirty="0"/>
              <a:t>Per ogni modo di produzione, Marx distingue tra le forze produttive e i rapporti sociali di produzione.</a:t>
            </a:r>
          </a:p>
          <a:p>
            <a:r>
              <a:rPr lang="it" dirty="0"/>
              <a:t>In ogni modo di produzione vi è uno sviluppo delle forze produttive. Ma ad un certo punto i rapporti sociali di produzione diventano un ostacolo all’ulteriore sviluppo di queste forze.</a:t>
            </a:r>
          </a:p>
          <a:p>
            <a:r>
              <a:rPr lang="it" dirty="0"/>
              <a:t>Quando ciò accade, scoppia una crisi e si verifica il passaggio ad un altro modo di produzione.</a:t>
            </a:r>
          </a:p>
        </p:txBody>
      </p:sp>
      <p:sp>
        <p:nvSpPr>
          <p:cNvPr id="4" name="Marcador de número de diapositiva 3">
            <a:extLst>
              <a:ext uri="{FF2B5EF4-FFF2-40B4-BE49-F238E27FC236}">
                <a16:creationId xmlns:a16="http://schemas.microsoft.com/office/drawing/2014/main" id="{1D8B4F37-6CE7-4365-BF40-3E14A9A410E5}"/>
              </a:ext>
            </a:extLst>
          </p:cNvPr>
          <p:cNvSpPr>
            <a:spLocks noGrp="1"/>
          </p:cNvSpPr>
          <p:nvPr>
            <p:ph type="sldNum" sz="quarter" idx="12"/>
          </p:nvPr>
        </p:nvSpPr>
        <p:spPr/>
        <p:txBody>
          <a:bodyPr/>
          <a:lstStyle/>
          <a:p>
            <a:fld id="{5A1F972D-FDF8-4D84-8DBC-19A85814D6EC}" type="slidenum">
              <a:rPr lang="en-GB" smtClean="0"/>
              <a:t>11</a:t>
            </a:fld>
            <a:endParaRPr lang="en-GB"/>
          </a:p>
        </p:txBody>
      </p:sp>
    </p:spTree>
    <p:extLst>
      <p:ext uri="{BB962C8B-B14F-4D97-AF65-F5344CB8AC3E}">
        <p14:creationId xmlns:p14="http://schemas.microsoft.com/office/powerpoint/2010/main" val="75721753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2018F6-80B7-4419-8161-10A177BCE047}"/>
              </a:ext>
            </a:extLst>
          </p:cNvPr>
          <p:cNvSpPr>
            <a:spLocks noGrp="1"/>
          </p:cNvSpPr>
          <p:nvPr>
            <p:ph type="title"/>
          </p:nvPr>
        </p:nvSpPr>
        <p:spPr/>
        <p:txBody>
          <a:bodyPr>
            <a:normAutofit/>
          </a:bodyPr>
          <a:lstStyle/>
          <a:p>
            <a:r>
              <a:rPr lang="it" dirty="0"/>
              <a:t>4. </a:t>
            </a:r>
            <a:r>
              <a:rPr lang="it" dirty="0" err="1"/>
              <a:t>Alienazione</a:t>
            </a:r>
            <a:endParaRPr lang="es-AR" dirty="0"/>
          </a:p>
        </p:txBody>
      </p:sp>
      <p:sp>
        <p:nvSpPr>
          <p:cNvPr id="3" name="Marcador de texto 2">
            <a:extLst>
              <a:ext uri="{FF2B5EF4-FFF2-40B4-BE49-F238E27FC236}">
                <a16:creationId xmlns:a16="http://schemas.microsoft.com/office/drawing/2014/main" id="{FE2808CB-6C1C-47CC-90C5-AD4EF8CC37D0}"/>
              </a:ext>
            </a:extLst>
          </p:cNvPr>
          <p:cNvSpPr>
            <a:spLocks noGrp="1"/>
          </p:cNvSpPr>
          <p:nvPr>
            <p:ph type="body" idx="1"/>
          </p:nvPr>
        </p:nvSpPr>
        <p:spPr/>
        <p:txBody>
          <a:bodyPr/>
          <a:lstStyle/>
          <a:p>
            <a:endParaRPr lang="en-GB"/>
          </a:p>
        </p:txBody>
      </p:sp>
      <p:sp>
        <p:nvSpPr>
          <p:cNvPr id="4" name="Marcador de número de diapositiva 3">
            <a:extLst>
              <a:ext uri="{FF2B5EF4-FFF2-40B4-BE49-F238E27FC236}">
                <a16:creationId xmlns:a16="http://schemas.microsoft.com/office/drawing/2014/main" id="{A50F73C5-F3CB-4C22-827A-28EA4A1F5551}"/>
              </a:ext>
            </a:extLst>
          </p:cNvPr>
          <p:cNvSpPr>
            <a:spLocks noGrp="1"/>
          </p:cNvSpPr>
          <p:nvPr>
            <p:ph type="sldNum" sz="quarter" idx="12"/>
          </p:nvPr>
        </p:nvSpPr>
        <p:spPr/>
        <p:txBody>
          <a:bodyPr/>
          <a:lstStyle/>
          <a:p>
            <a:fld id="{5A1F972D-FDF8-4D84-8DBC-19A85814D6EC}" type="slidenum">
              <a:rPr lang="en-GB" smtClean="0"/>
              <a:t>12</a:t>
            </a:fld>
            <a:endParaRPr lang="en-GB"/>
          </a:p>
        </p:txBody>
      </p:sp>
    </p:spTree>
    <p:extLst>
      <p:ext uri="{BB962C8B-B14F-4D97-AF65-F5344CB8AC3E}">
        <p14:creationId xmlns:p14="http://schemas.microsoft.com/office/powerpoint/2010/main" val="3584614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413C043-3121-4331-9499-163D792A983A}"/>
              </a:ext>
            </a:extLst>
          </p:cNvPr>
          <p:cNvSpPr>
            <a:spLocks noGrp="1"/>
          </p:cNvSpPr>
          <p:nvPr>
            <p:ph type="title"/>
          </p:nvPr>
        </p:nvSpPr>
        <p:spPr/>
        <p:txBody>
          <a:bodyPr/>
          <a:lstStyle/>
          <a:p>
            <a:r>
              <a:rPr lang="it" dirty="0"/>
              <a:t>L'alienazione</a:t>
            </a:r>
          </a:p>
        </p:txBody>
      </p:sp>
      <p:sp>
        <p:nvSpPr>
          <p:cNvPr id="3" name="Marcador de contenido 2">
            <a:extLst>
              <a:ext uri="{FF2B5EF4-FFF2-40B4-BE49-F238E27FC236}">
                <a16:creationId xmlns:a16="http://schemas.microsoft.com/office/drawing/2014/main" id="{132A90E8-9487-4175-9DFD-0338927982AC}"/>
              </a:ext>
            </a:extLst>
          </p:cNvPr>
          <p:cNvSpPr>
            <a:spLocks noGrp="1"/>
          </p:cNvSpPr>
          <p:nvPr>
            <p:ph idx="1"/>
          </p:nvPr>
        </p:nvSpPr>
        <p:spPr>
          <a:xfrm>
            <a:off x="987593" y="2476870"/>
            <a:ext cx="7729728" cy="3923930"/>
          </a:xfrm>
        </p:spPr>
        <p:txBody>
          <a:bodyPr>
            <a:normAutofit fontScale="92500" lnSpcReduction="20000"/>
          </a:bodyPr>
          <a:lstStyle/>
          <a:p>
            <a:r>
              <a:rPr lang="it" dirty="0"/>
              <a:t>Il concetto di alienazione (tratto da Hegel) fu sviluppato nei </a:t>
            </a:r>
            <a:r>
              <a:rPr lang="it" i="1" dirty="0"/>
              <a:t>Manoscritti economico-filosofici </a:t>
            </a:r>
            <a:r>
              <a:rPr lang="it" dirty="0"/>
              <a:t>(1844) </a:t>
            </a:r>
            <a:r>
              <a:rPr lang="it" i="1" dirty="0"/>
              <a:t>.</a:t>
            </a:r>
          </a:p>
          <a:p>
            <a:r>
              <a:rPr lang="it" dirty="0"/>
              <a:t>Esistono tre dimensioni dell’alienazione:</a:t>
            </a:r>
          </a:p>
          <a:p>
            <a:pPr lvl="1"/>
            <a:r>
              <a:rPr lang="it" dirty="0"/>
              <a:t>I lavoratori sono alienati dal proprio lavoro, cioè il prodotto del proprio lavoro gli è </a:t>
            </a:r>
            <a:r>
              <a:rPr lang="it" i="1" dirty="0"/>
              <a:t>estraneo </a:t>
            </a:r>
            <a:endParaRPr lang="it" dirty="0"/>
          </a:p>
          <a:p>
            <a:pPr lvl="1"/>
            <a:r>
              <a:rPr lang="it" dirty="0"/>
              <a:t>I lavoratori sono alienati nel processo produttivo. Il lavoro non è un mezzo attraverso il quale il lavoratore realizza se stesso, bensì è </a:t>
            </a:r>
            <a:r>
              <a:rPr lang="it" i="1" dirty="0"/>
              <a:t>lavoro forzato</a:t>
            </a:r>
            <a:r>
              <a:rPr lang="it" dirty="0"/>
              <a:t>. L'uomo lavora solo perché ha bisogno di soddisfare i suoi bisogni.</a:t>
            </a:r>
          </a:p>
          <a:p>
            <a:pPr lvl="1"/>
            <a:r>
              <a:rPr lang="it" dirty="0"/>
              <a:t>Il lavoratore si vede alienato. Non avendo la possibilità di esprimere la sua umanità attraverso il suo lavoro, gli viene negata la possibilità di essere umano.</a:t>
            </a:r>
          </a:p>
          <a:p>
            <a:r>
              <a:rPr lang="it" dirty="0"/>
              <a:t>Nella società capitalista gli individui non si realizzano attraverso il lavoro, ma il lavoro è un mezzo per ottenere un salario e poter così soddisfare i propri bisogni.</a:t>
            </a:r>
          </a:p>
          <a:p>
            <a:r>
              <a:rPr lang="it" dirty="0"/>
              <a:t>Nel </a:t>
            </a:r>
            <a:r>
              <a:rPr lang="it" i="1" dirty="0"/>
              <a:t>Capitale </a:t>
            </a:r>
            <a:r>
              <a:rPr lang="it" dirty="0"/>
              <a:t>il concetto di </a:t>
            </a:r>
            <a:r>
              <a:rPr lang="it" i="1" dirty="0"/>
              <a:t>alienazione </a:t>
            </a:r>
            <a:r>
              <a:rPr lang="it" dirty="0"/>
              <a:t>cede il posto al </a:t>
            </a:r>
            <a:r>
              <a:rPr lang="it" i="1" dirty="0"/>
              <a:t>feticismo della merce</a:t>
            </a:r>
            <a:r>
              <a:rPr lang="it" dirty="0"/>
              <a:t>.  Alcuni dicono che questo sia parte della rottura di Marx del 1845-46, altri interpreti dicono che questi due concetti sono in realtà due facce della stessa medaglia.</a:t>
            </a:r>
          </a:p>
          <a:p>
            <a:endParaRPr lang="es-AR" dirty="0"/>
          </a:p>
        </p:txBody>
      </p:sp>
      <p:sp>
        <p:nvSpPr>
          <p:cNvPr id="4" name="Marcador de número de diapositiva 3">
            <a:extLst>
              <a:ext uri="{FF2B5EF4-FFF2-40B4-BE49-F238E27FC236}">
                <a16:creationId xmlns:a16="http://schemas.microsoft.com/office/drawing/2014/main" id="{BE12DD85-26D7-44D3-9711-8ED18F6F7B4F}"/>
              </a:ext>
            </a:extLst>
          </p:cNvPr>
          <p:cNvSpPr>
            <a:spLocks noGrp="1"/>
          </p:cNvSpPr>
          <p:nvPr>
            <p:ph type="sldNum" sz="quarter" idx="12"/>
          </p:nvPr>
        </p:nvSpPr>
        <p:spPr/>
        <p:txBody>
          <a:bodyPr/>
          <a:lstStyle/>
          <a:p>
            <a:fld id="{5A1F972D-FDF8-4D84-8DBC-19A85814D6EC}" type="slidenum">
              <a:rPr lang="en-GB" smtClean="0"/>
              <a:t>13</a:t>
            </a:fld>
            <a:endParaRPr lang="en-GB"/>
          </a:p>
        </p:txBody>
      </p:sp>
      <p:sp>
        <p:nvSpPr>
          <p:cNvPr id="5" name="Cerrar llave 4">
            <a:extLst>
              <a:ext uri="{FF2B5EF4-FFF2-40B4-BE49-F238E27FC236}">
                <a16:creationId xmlns:a16="http://schemas.microsoft.com/office/drawing/2014/main" id="{132E2335-9F3A-4B5C-9A67-3F7C44DE0557}"/>
              </a:ext>
            </a:extLst>
          </p:cNvPr>
          <p:cNvSpPr/>
          <p:nvPr/>
        </p:nvSpPr>
        <p:spPr>
          <a:xfrm>
            <a:off x="8588136" y="3429000"/>
            <a:ext cx="325979" cy="1099038"/>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6" name="CuadroTexto 5">
            <a:extLst>
              <a:ext uri="{FF2B5EF4-FFF2-40B4-BE49-F238E27FC236}">
                <a16:creationId xmlns:a16="http://schemas.microsoft.com/office/drawing/2014/main" id="{D9A223EB-A321-404A-B015-A3A4C2799E17}"/>
              </a:ext>
            </a:extLst>
          </p:cNvPr>
          <p:cNvSpPr txBox="1"/>
          <p:nvPr/>
        </p:nvSpPr>
        <p:spPr>
          <a:xfrm>
            <a:off x="9002892" y="3184180"/>
            <a:ext cx="2454338" cy="1600438"/>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400" dirty="0"/>
              <a:t>Tutto ciò poggia su una concezione del lavoro diversa da quella dell’economia classica. Il lavoro è un'attività attraverso la quale l'uomo realizza se stesso, dove l'uomo manifesta la sua umanità.</a:t>
            </a:r>
          </a:p>
        </p:txBody>
      </p:sp>
    </p:spTree>
    <p:extLst>
      <p:ext uri="{BB962C8B-B14F-4D97-AF65-F5344CB8AC3E}">
        <p14:creationId xmlns:p14="http://schemas.microsoft.com/office/powerpoint/2010/main" val="328512603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E9AEB77-B21A-4F1C-B6C2-6B7EE0FF6941}"/>
              </a:ext>
            </a:extLst>
          </p:cNvPr>
          <p:cNvSpPr>
            <a:spLocks noGrp="1"/>
          </p:cNvSpPr>
          <p:nvPr>
            <p:ph type="title"/>
          </p:nvPr>
        </p:nvSpPr>
        <p:spPr>
          <a:xfrm>
            <a:off x="1529179" y="2368819"/>
            <a:ext cx="8991600" cy="1645920"/>
          </a:xfrm>
        </p:spPr>
        <p:txBody>
          <a:bodyPr/>
          <a:lstStyle/>
          <a:p>
            <a:r>
              <a:rPr lang="it" dirty="0"/>
              <a:t>5. </a:t>
            </a:r>
            <a:r>
              <a:rPr lang="it-IT" dirty="0"/>
              <a:t>Il </a:t>
            </a:r>
            <a:r>
              <a:rPr lang="it" dirty="0"/>
              <a:t>Capitale</a:t>
            </a:r>
          </a:p>
        </p:txBody>
      </p:sp>
      <p:sp>
        <p:nvSpPr>
          <p:cNvPr id="3" name="Marcador de texto 2">
            <a:extLst>
              <a:ext uri="{FF2B5EF4-FFF2-40B4-BE49-F238E27FC236}">
                <a16:creationId xmlns:a16="http://schemas.microsoft.com/office/drawing/2014/main" id="{AEDEB2D1-55CA-42D1-95E8-6815F1C55958}"/>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3EDEC447-ABB5-4943-8D5A-008D3D09BC0C}"/>
              </a:ext>
            </a:extLst>
          </p:cNvPr>
          <p:cNvSpPr>
            <a:spLocks noGrp="1"/>
          </p:cNvSpPr>
          <p:nvPr>
            <p:ph type="sldNum" sz="quarter" idx="12"/>
          </p:nvPr>
        </p:nvSpPr>
        <p:spPr/>
        <p:txBody>
          <a:bodyPr/>
          <a:lstStyle/>
          <a:p>
            <a:fld id="{5A1F972D-FDF8-4D84-8DBC-19A85814D6EC}" type="slidenum">
              <a:rPr lang="en-GB" smtClean="0"/>
              <a:t>14</a:t>
            </a:fld>
            <a:endParaRPr lang="en-GB"/>
          </a:p>
        </p:txBody>
      </p:sp>
    </p:spTree>
    <p:extLst>
      <p:ext uri="{BB962C8B-B14F-4D97-AF65-F5344CB8AC3E}">
        <p14:creationId xmlns:p14="http://schemas.microsoft.com/office/powerpoint/2010/main" val="33675657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F514C7-FA49-47D7-8020-71C2C328FAA4}"/>
              </a:ext>
            </a:extLst>
          </p:cNvPr>
          <p:cNvSpPr>
            <a:spLocks noGrp="1"/>
          </p:cNvSpPr>
          <p:nvPr>
            <p:ph type="title"/>
          </p:nvPr>
        </p:nvSpPr>
        <p:spPr/>
        <p:txBody>
          <a:bodyPr/>
          <a:lstStyle/>
          <a:p>
            <a:r>
              <a:rPr lang="it" dirty="0" err="1"/>
              <a:t>Introduzione</a:t>
            </a:r>
            <a:endParaRPr lang="es-AR" dirty="0"/>
          </a:p>
        </p:txBody>
      </p:sp>
      <p:sp>
        <p:nvSpPr>
          <p:cNvPr id="3" name="Content Placeholder 2">
            <a:extLst>
              <a:ext uri="{FF2B5EF4-FFF2-40B4-BE49-F238E27FC236}">
                <a16:creationId xmlns:a16="http://schemas.microsoft.com/office/drawing/2014/main" id="{423756CC-FA61-457F-83B5-54351F732E37}"/>
              </a:ext>
            </a:extLst>
          </p:cNvPr>
          <p:cNvSpPr>
            <a:spLocks noGrp="1"/>
          </p:cNvSpPr>
          <p:nvPr>
            <p:ph idx="1"/>
          </p:nvPr>
        </p:nvSpPr>
        <p:spPr/>
        <p:txBody>
          <a:bodyPr/>
          <a:lstStyle/>
          <a:p>
            <a:pPr marL="0" indent="0">
              <a:buNone/>
            </a:pPr>
            <a:r>
              <a:rPr lang="it" dirty="0"/>
              <a:t>“ La mia ricerca ha portato al risultato che sia le condizioni giuridiche che le forme politiche non possono essere comprese da sole o da quello che è stato chiamato lo sviluppo generale dello spirito umano, ma, al contrario, si trovano nelle condizioni materiali della vita, nella totalità di cui Hegel raggruppa, secondo il procedimento degli inglesi e dei francesi del XVIII secolo, sotto il nome di “società civile”, ma era necessario cercare l'anatomia della società civile nell'economia politica” ( </a:t>
            </a:r>
            <a:r>
              <a:rPr lang="it" i="1" dirty="0"/>
              <a:t>Contributo alla critica della economia politica)</a:t>
            </a:r>
            <a:endParaRPr lang="es-AR" dirty="0"/>
          </a:p>
        </p:txBody>
      </p:sp>
      <p:sp>
        <p:nvSpPr>
          <p:cNvPr id="4" name="Slide Number Placeholder 3">
            <a:extLst>
              <a:ext uri="{FF2B5EF4-FFF2-40B4-BE49-F238E27FC236}">
                <a16:creationId xmlns:a16="http://schemas.microsoft.com/office/drawing/2014/main" id="{45C4CCFD-2C3F-4598-A5AF-CACA0B258830}"/>
              </a:ext>
            </a:extLst>
          </p:cNvPr>
          <p:cNvSpPr>
            <a:spLocks noGrp="1"/>
          </p:cNvSpPr>
          <p:nvPr>
            <p:ph type="sldNum" sz="quarter" idx="12"/>
          </p:nvPr>
        </p:nvSpPr>
        <p:spPr/>
        <p:txBody>
          <a:bodyPr/>
          <a:lstStyle/>
          <a:p>
            <a:fld id="{5A1F972D-FDF8-4D84-8DBC-19A85814D6EC}" type="slidenum">
              <a:rPr lang="en-GB" smtClean="0"/>
              <a:t>15</a:t>
            </a:fld>
            <a:endParaRPr lang="en-GB"/>
          </a:p>
        </p:txBody>
      </p:sp>
    </p:spTree>
    <p:extLst>
      <p:ext uri="{BB962C8B-B14F-4D97-AF65-F5344CB8AC3E}">
        <p14:creationId xmlns:p14="http://schemas.microsoft.com/office/powerpoint/2010/main" val="14603479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CC6305A-00E0-4A6E-A92E-C40CEED45657}"/>
              </a:ext>
            </a:extLst>
          </p:cNvPr>
          <p:cNvSpPr>
            <a:spLocks noGrp="1"/>
          </p:cNvSpPr>
          <p:nvPr>
            <p:ph type="title"/>
          </p:nvPr>
        </p:nvSpPr>
        <p:spPr>
          <a:xfrm>
            <a:off x="2231136" y="520212"/>
            <a:ext cx="7729728" cy="1188720"/>
          </a:xfrm>
        </p:spPr>
        <p:txBody>
          <a:bodyPr/>
          <a:lstStyle/>
          <a:p>
            <a:r>
              <a:rPr lang="it" dirty="0"/>
              <a:t>La merce</a:t>
            </a:r>
          </a:p>
        </p:txBody>
      </p:sp>
      <p:sp>
        <p:nvSpPr>
          <p:cNvPr id="3" name="Marcador de contenido 2">
            <a:extLst>
              <a:ext uri="{FF2B5EF4-FFF2-40B4-BE49-F238E27FC236}">
                <a16:creationId xmlns:a16="http://schemas.microsoft.com/office/drawing/2014/main" id="{C5D8F43C-1BF2-4574-93EC-396F1C6B7246}"/>
              </a:ext>
            </a:extLst>
          </p:cNvPr>
          <p:cNvSpPr>
            <a:spLocks noGrp="1"/>
          </p:cNvSpPr>
          <p:nvPr>
            <p:ph idx="1"/>
          </p:nvPr>
        </p:nvSpPr>
        <p:spPr>
          <a:xfrm>
            <a:off x="1871932" y="2068497"/>
            <a:ext cx="8318740" cy="3969993"/>
          </a:xfrm>
        </p:spPr>
        <p:txBody>
          <a:bodyPr>
            <a:normAutofit fontScale="85000" lnSpcReduction="10000"/>
          </a:bodyPr>
          <a:lstStyle/>
          <a:p>
            <a:r>
              <a:rPr lang="it" dirty="0"/>
              <a:t>Marx inizia la sua opera analizzando la merce, dopo aver chiarito nella prefazione che questo è il capitolo dell'opera più difficile da comprendere.</a:t>
            </a:r>
          </a:p>
          <a:p>
            <a:r>
              <a:rPr lang="it" dirty="0"/>
              <a:t>“La ricchezza delle società in cui domina il modo di produzione capitalistico </a:t>
            </a:r>
            <a:r>
              <a:rPr lang="it" dirty="0">
                <a:solidFill>
                  <a:schemeClr val="accent1"/>
                </a:solidFill>
              </a:rPr>
              <a:t>si presenta </a:t>
            </a:r>
            <a:r>
              <a:rPr lang="it" dirty="0"/>
              <a:t>come una 'enorme accumulazione di merci' , e la merce individuale come la forma elementare di quella ricchezza. La nostra indagine, quindi, comincia con l'analisi della merce …” ( </a:t>
            </a:r>
            <a:r>
              <a:rPr lang="it" i="1" dirty="0"/>
              <a:t>Il Capitale </a:t>
            </a:r>
            <a:r>
              <a:rPr lang="it" dirty="0"/>
              <a:t>, p.43).</a:t>
            </a:r>
          </a:p>
          <a:p>
            <a:endParaRPr lang="es-AR" dirty="0"/>
          </a:p>
          <a:p>
            <a:endParaRPr lang="es-AR" dirty="0"/>
          </a:p>
          <a:p>
            <a:endParaRPr lang="es-AR" dirty="0"/>
          </a:p>
          <a:p>
            <a:endParaRPr lang="es-AR" dirty="0"/>
          </a:p>
          <a:p>
            <a:r>
              <a:rPr lang="it" dirty="0"/>
              <a:t>Ogni merce è necessariamente un valore d'uso, un oggetto utile (questo non vale </a:t>
            </a:r>
            <a:r>
              <a:rPr lang="it-IT" dirty="0"/>
              <a:t>a</a:t>
            </a:r>
            <a:r>
              <a:rPr lang="it" dirty="0"/>
              <a:t>l contrario, non ogni valore d'uso è necessariamente una merce).</a:t>
            </a:r>
          </a:p>
          <a:p>
            <a:r>
              <a:rPr lang="it" dirty="0"/>
              <a:t>Il valore di scambio delle merci “ </a:t>
            </a:r>
            <a:r>
              <a:rPr lang="it" dirty="0">
                <a:solidFill>
                  <a:schemeClr val="accent1"/>
                </a:solidFill>
              </a:rPr>
              <a:t>si presenta </a:t>
            </a:r>
            <a:r>
              <a:rPr lang="it" dirty="0"/>
              <a:t>come un </a:t>
            </a:r>
            <a:r>
              <a:rPr lang="it" i="1" dirty="0"/>
              <a:t>rapporto quantitativo </a:t>
            </a:r>
            <a:r>
              <a:rPr lang="it" dirty="0"/>
              <a:t>, la proporzione in cui valori d’uso di un tipo vengono scambiati con valori d’uso di un altro tipo…” ( </a:t>
            </a:r>
            <a:r>
              <a:rPr lang="it" i="1" dirty="0"/>
              <a:t>Il Capitale </a:t>
            </a:r>
            <a:r>
              <a:rPr lang="it" dirty="0"/>
              <a:t>, p.45).</a:t>
            </a:r>
          </a:p>
        </p:txBody>
      </p:sp>
      <p:sp>
        <p:nvSpPr>
          <p:cNvPr id="4" name="Marcador de número de diapositiva 3">
            <a:extLst>
              <a:ext uri="{FF2B5EF4-FFF2-40B4-BE49-F238E27FC236}">
                <a16:creationId xmlns:a16="http://schemas.microsoft.com/office/drawing/2014/main" id="{549FD22D-92A0-4CD7-A2E1-20E85A472BA8}"/>
              </a:ext>
            </a:extLst>
          </p:cNvPr>
          <p:cNvSpPr>
            <a:spLocks noGrp="1"/>
          </p:cNvSpPr>
          <p:nvPr>
            <p:ph type="sldNum" sz="quarter" idx="12"/>
          </p:nvPr>
        </p:nvSpPr>
        <p:spPr/>
        <p:txBody>
          <a:bodyPr/>
          <a:lstStyle/>
          <a:p>
            <a:fld id="{5A1F972D-FDF8-4D84-8DBC-19A85814D6EC}" type="slidenum">
              <a:rPr lang="en-GB" smtClean="0"/>
              <a:t>16</a:t>
            </a:fld>
            <a:endParaRPr lang="en-GB"/>
          </a:p>
        </p:txBody>
      </p:sp>
      <p:sp>
        <p:nvSpPr>
          <p:cNvPr id="5" name="Flecha: hacia abajo 4">
            <a:extLst>
              <a:ext uri="{FF2B5EF4-FFF2-40B4-BE49-F238E27FC236}">
                <a16:creationId xmlns:a16="http://schemas.microsoft.com/office/drawing/2014/main" id="{9CFCBD70-3CA0-4152-866F-B27177352839}"/>
              </a:ext>
            </a:extLst>
          </p:cNvPr>
          <p:cNvSpPr/>
          <p:nvPr/>
        </p:nvSpPr>
        <p:spPr>
          <a:xfrm>
            <a:off x="8510673" y="3082483"/>
            <a:ext cx="301698" cy="69303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CuadroTexto 5">
            <a:extLst>
              <a:ext uri="{FF2B5EF4-FFF2-40B4-BE49-F238E27FC236}">
                <a16:creationId xmlns:a16="http://schemas.microsoft.com/office/drawing/2014/main" id="{9C5A97D4-9509-4C89-BB87-A89739621F25}"/>
              </a:ext>
            </a:extLst>
          </p:cNvPr>
          <p:cNvSpPr txBox="1"/>
          <p:nvPr/>
        </p:nvSpPr>
        <p:spPr>
          <a:xfrm>
            <a:off x="7211076" y="3811915"/>
            <a:ext cx="2979596" cy="64633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200" dirty="0"/>
              <a:t>Le merci sono il segno visibile della ricchezza, ma ciò non implica per Marx che siano l’</a:t>
            </a:r>
            <a:r>
              <a:rPr lang="it" sz="1200" i="1" dirty="0"/>
              <a:t>essenza </a:t>
            </a:r>
            <a:r>
              <a:rPr lang="it" sz="1200" dirty="0"/>
              <a:t>della ricchezza o </a:t>
            </a:r>
            <a:r>
              <a:rPr lang="it" sz="1200" i="1" dirty="0"/>
              <a:t>del valore </a:t>
            </a:r>
            <a:r>
              <a:rPr lang="it" sz="1200" dirty="0"/>
              <a:t>.</a:t>
            </a:r>
          </a:p>
        </p:txBody>
      </p:sp>
    </p:spTree>
    <p:extLst>
      <p:ext uri="{BB962C8B-B14F-4D97-AF65-F5344CB8AC3E}">
        <p14:creationId xmlns:p14="http://schemas.microsoft.com/office/powerpoint/2010/main" val="5954331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EDA93EA-8075-43C1-8C0A-958CA336B7A7}"/>
              </a:ext>
            </a:extLst>
          </p:cNvPr>
          <p:cNvSpPr>
            <a:spLocks noGrp="1"/>
          </p:cNvSpPr>
          <p:nvPr>
            <p:ph type="title"/>
          </p:nvPr>
        </p:nvSpPr>
        <p:spPr/>
        <p:txBody>
          <a:bodyPr/>
          <a:lstStyle/>
          <a:p>
            <a:r>
              <a:rPr lang="it" dirty="0"/>
              <a:t>La merce</a:t>
            </a:r>
          </a:p>
        </p:txBody>
      </p:sp>
      <p:sp>
        <p:nvSpPr>
          <p:cNvPr id="3" name="Marcador de contenido 2">
            <a:extLst>
              <a:ext uri="{FF2B5EF4-FFF2-40B4-BE49-F238E27FC236}">
                <a16:creationId xmlns:a16="http://schemas.microsoft.com/office/drawing/2014/main" id="{D1885AC5-324D-4266-A440-F56A44DBEE3C}"/>
              </a:ext>
            </a:extLst>
          </p:cNvPr>
          <p:cNvSpPr>
            <a:spLocks noGrp="1"/>
          </p:cNvSpPr>
          <p:nvPr>
            <p:ph idx="1"/>
          </p:nvPr>
        </p:nvSpPr>
        <p:spPr/>
        <p:txBody>
          <a:bodyPr>
            <a:normAutofit fontScale="92500" lnSpcReduction="10000"/>
          </a:bodyPr>
          <a:lstStyle/>
          <a:p>
            <a:pPr marL="0" indent="0">
              <a:buNone/>
            </a:pPr>
            <a:r>
              <a:rPr lang="it" dirty="0"/>
              <a:t>“Prendiamo altre due merci, ad esempio il grano e il ferro. Qualunque sia il suo rapporto di </a:t>
            </a:r>
            <a:r>
              <a:rPr lang="it-IT" dirty="0"/>
              <a:t>s</a:t>
            </a:r>
            <a:r>
              <a:rPr lang="it" dirty="0"/>
              <a:t>cambio, può sempre essere rappresentato da un'equazione in cui una certa quantità di grano è equiparata a una qualsiasi quantità di ferro, ad esempio: 1 </a:t>
            </a:r>
            <a:r>
              <a:rPr lang="it" i="1" dirty="0"/>
              <a:t>quarto </a:t>
            </a:r>
            <a:r>
              <a:rPr lang="it" dirty="0"/>
              <a:t>di grano = </a:t>
            </a:r>
            <a:r>
              <a:rPr lang="it" i="1" dirty="0"/>
              <a:t>a </a:t>
            </a:r>
            <a:r>
              <a:rPr lang="it" dirty="0"/>
              <a:t>quintali di ferro. Cosa denota questa equazione? Che c'è qualcosa di comune, della stessa grandezza, in due cose diverse, entrambe in 1 </a:t>
            </a:r>
            <a:r>
              <a:rPr lang="it" i="1" dirty="0"/>
              <a:t>quarto </a:t>
            </a:r>
            <a:r>
              <a:rPr lang="it" dirty="0"/>
              <a:t>di grano come </a:t>
            </a:r>
            <a:r>
              <a:rPr lang="it-IT" dirty="0"/>
              <a:t>in a </a:t>
            </a:r>
            <a:r>
              <a:rPr lang="it" i="1" dirty="0"/>
              <a:t>quintali </a:t>
            </a:r>
            <a:r>
              <a:rPr lang="it" dirty="0"/>
              <a:t>di ferro”. ( </a:t>
            </a:r>
            <a:r>
              <a:rPr lang="it" i="1" dirty="0"/>
              <a:t>Il Capitale </a:t>
            </a:r>
            <a:r>
              <a:rPr lang="it" dirty="0"/>
              <a:t>, pp.45-6).</a:t>
            </a:r>
          </a:p>
          <a:p>
            <a:r>
              <a:rPr lang="it" dirty="0"/>
              <a:t>C'è qualcosa in comune tra le due cose che le rende </a:t>
            </a:r>
            <a:r>
              <a:rPr lang="it" i="1" dirty="0"/>
              <a:t>commensurabili</a:t>
            </a:r>
            <a:r>
              <a:rPr lang="it" dirty="0"/>
              <a:t>. Questa cosa in comune non può essere una proprietà fisica, poiché proprio nello scambio viene astratto il valore d'uso.</a:t>
            </a:r>
          </a:p>
          <a:p>
            <a:r>
              <a:rPr lang="it" dirty="0"/>
              <a:t>L’unica qualità che rimane è che tutte le merci sono il prodotto del lavoro umano. Questa è l’unica cosa che tutte le merci hanno in comune.</a:t>
            </a:r>
          </a:p>
        </p:txBody>
      </p:sp>
      <p:sp>
        <p:nvSpPr>
          <p:cNvPr id="4" name="Marcador de número de diapositiva 3">
            <a:extLst>
              <a:ext uri="{FF2B5EF4-FFF2-40B4-BE49-F238E27FC236}">
                <a16:creationId xmlns:a16="http://schemas.microsoft.com/office/drawing/2014/main" id="{FA29B434-7BAF-498F-92F6-2BBEE48D7B23}"/>
              </a:ext>
            </a:extLst>
          </p:cNvPr>
          <p:cNvSpPr>
            <a:spLocks noGrp="1"/>
          </p:cNvSpPr>
          <p:nvPr>
            <p:ph type="sldNum" sz="quarter" idx="12"/>
          </p:nvPr>
        </p:nvSpPr>
        <p:spPr/>
        <p:txBody>
          <a:bodyPr/>
          <a:lstStyle/>
          <a:p>
            <a:fld id="{5A1F972D-FDF8-4D84-8DBC-19A85814D6EC}" type="slidenum">
              <a:rPr lang="en-GB" smtClean="0"/>
              <a:t>17</a:t>
            </a:fld>
            <a:endParaRPr lang="en-GB"/>
          </a:p>
        </p:txBody>
      </p:sp>
    </p:spTree>
    <p:extLst>
      <p:ext uri="{BB962C8B-B14F-4D97-AF65-F5344CB8AC3E}">
        <p14:creationId xmlns:p14="http://schemas.microsoft.com/office/powerpoint/2010/main" val="17252803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D76C0B9-146E-4BC8-B83C-F106C11E1281}"/>
              </a:ext>
            </a:extLst>
          </p:cNvPr>
          <p:cNvSpPr>
            <a:spLocks noGrp="1"/>
          </p:cNvSpPr>
          <p:nvPr>
            <p:ph type="title"/>
          </p:nvPr>
        </p:nvSpPr>
        <p:spPr/>
        <p:txBody>
          <a:bodyPr/>
          <a:lstStyle/>
          <a:p>
            <a:r>
              <a:rPr lang="it" dirty="0"/>
              <a:t>La merce</a:t>
            </a:r>
          </a:p>
        </p:txBody>
      </p:sp>
      <p:sp>
        <p:nvSpPr>
          <p:cNvPr id="3" name="Marcador de contenido 2">
            <a:extLst>
              <a:ext uri="{FF2B5EF4-FFF2-40B4-BE49-F238E27FC236}">
                <a16:creationId xmlns:a16="http://schemas.microsoft.com/office/drawing/2014/main" id="{3E8AA500-BE7F-4DC4-AB26-3224150886C2}"/>
              </a:ext>
            </a:extLst>
          </p:cNvPr>
          <p:cNvSpPr>
            <a:spLocks noGrp="1"/>
          </p:cNvSpPr>
          <p:nvPr>
            <p:ph idx="1"/>
          </p:nvPr>
        </p:nvSpPr>
        <p:spPr/>
        <p:txBody>
          <a:bodyPr>
            <a:normAutofit/>
          </a:bodyPr>
          <a:lstStyle/>
          <a:p>
            <a:r>
              <a:rPr lang="it" dirty="0"/>
              <a:t>Tutte le merci sono prodotti del lavoro, considerato come lavoro umano astratto (cioè astraendo dalla qualità concreta del lavoro del muratore, del tessitore, ecc.). Il lavoro astratto è “il dispendio di forza lavoro umana senza riguardo al modo in cui è stato speso” ( </a:t>
            </a:r>
            <a:r>
              <a:rPr lang="it" i="1" dirty="0"/>
              <a:t>Il Capitale</a:t>
            </a:r>
            <a:r>
              <a:rPr lang="it" dirty="0"/>
              <a:t>, p.47).</a:t>
            </a:r>
          </a:p>
          <a:p>
            <a:r>
              <a:rPr lang="it" dirty="0"/>
              <a:t>Un bene ha valore solo perché in esso è cristallizzato astrattamente il lavoro umano. </a:t>
            </a:r>
            <a:r>
              <a:rPr lang="it" i="1" dirty="0"/>
              <a:t>Il valore di scambio </a:t>
            </a:r>
            <a:r>
              <a:rPr lang="it" dirty="0"/>
              <a:t>è il modo in cui il valore </a:t>
            </a:r>
            <a:r>
              <a:rPr lang="it" i="1" dirty="0"/>
              <a:t>si </a:t>
            </a:r>
            <a:r>
              <a:rPr lang="it" dirty="0">
                <a:solidFill>
                  <a:schemeClr val="accent1"/>
                </a:solidFill>
              </a:rPr>
              <a:t>manifesta </a:t>
            </a:r>
            <a:r>
              <a:rPr lang="it" dirty="0"/>
              <a:t>(valore e valore di scambio non sono la stessa cosa).</a:t>
            </a:r>
          </a:p>
          <a:p>
            <a:r>
              <a:rPr lang="it" dirty="0"/>
              <a:t>Il valore è misurato dalla quantità di lavoro contenuta in quel valore d'uso (la quantità di lavoro necessaria in media per produrlo, o </a:t>
            </a:r>
            <a:r>
              <a:rPr lang="it" i="1" dirty="0"/>
              <a:t>tempo di lavoro socialmente necessario</a:t>
            </a:r>
            <a:r>
              <a:rPr lang="it" dirty="0"/>
              <a:t>).</a:t>
            </a:r>
          </a:p>
        </p:txBody>
      </p:sp>
      <p:sp>
        <p:nvSpPr>
          <p:cNvPr id="4" name="Marcador de número de diapositiva 3">
            <a:extLst>
              <a:ext uri="{FF2B5EF4-FFF2-40B4-BE49-F238E27FC236}">
                <a16:creationId xmlns:a16="http://schemas.microsoft.com/office/drawing/2014/main" id="{024CFA9F-28A5-4D26-A07F-7EE4CE65FBED}"/>
              </a:ext>
            </a:extLst>
          </p:cNvPr>
          <p:cNvSpPr>
            <a:spLocks noGrp="1"/>
          </p:cNvSpPr>
          <p:nvPr>
            <p:ph type="sldNum" sz="quarter" idx="12"/>
          </p:nvPr>
        </p:nvSpPr>
        <p:spPr/>
        <p:txBody>
          <a:bodyPr/>
          <a:lstStyle/>
          <a:p>
            <a:fld id="{5A1F972D-FDF8-4D84-8DBC-19A85814D6EC}" type="slidenum">
              <a:rPr lang="en-GB" smtClean="0"/>
              <a:t>18</a:t>
            </a:fld>
            <a:endParaRPr lang="en-GB"/>
          </a:p>
        </p:txBody>
      </p:sp>
    </p:spTree>
    <p:extLst>
      <p:ext uri="{BB962C8B-B14F-4D97-AF65-F5344CB8AC3E}">
        <p14:creationId xmlns:p14="http://schemas.microsoft.com/office/powerpoint/2010/main" val="320198262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B1B2EA-2911-4E73-95B9-F0CD2BB75C80}"/>
              </a:ext>
            </a:extLst>
          </p:cNvPr>
          <p:cNvSpPr>
            <a:spLocks noGrp="1"/>
          </p:cNvSpPr>
          <p:nvPr>
            <p:ph type="title"/>
          </p:nvPr>
        </p:nvSpPr>
        <p:spPr>
          <a:xfrm>
            <a:off x="2231136" y="653974"/>
            <a:ext cx="7729728" cy="1188720"/>
          </a:xfrm>
        </p:spPr>
        <p:txBody>
          <a:bodyPr/>
          <a:lstStyle/>
          <a:p>
            <a:r>
              <a:rPr lang="it" dirty="0"/>
              <a:t>La duplice natura del lavoro</a:t>
            </a:r>
          </a:p>
        </p:txBody>
      </p:sp>
      <p:sp>
        <p:nvSpPr>
          <p:cNvPr id="3" name="Marcador de contenido 2">
            <a:extLst>
              <a:ext uri="{FF2B5EF4-FFF2-40B4-BE49-F238E27FC236}">
                <a16:creationId xmlns:a16="http://schemas.microsoft.com/office/drawing/2014/main" id="{D4155AE4-57BD-490A-9CE3-054BD9A5B707}"/>
              </a:ext>
            </a:extLst>
          </p:cNvPr>
          <p:cNvSpPr>
            <a:spLocks noGrp="1"/>
          </p:cNvSpPr>
          <p:nvPr>
            <p:ph idx="1"/>
          </p:nvPr>
        </p:nvSpPr>
        <p:spPr>
          <a:xfrm>
            <a:off x="2231136" y="2112886"/>
            <a:ext cx="7729728" cy="4172504"/>
          </a:xfrm>
        </p:spPr>
        <p:txBody>
          <a:bodyPr>
            <a:normAutofit/>
          </a:bodyPr>
          <a:lstStyle/>
          <a:p>
            <a:pPr marL="0" indent="0" algn="just">
              <a:buNone/>
            </a:pPr>
            <a:r>
              <a:rPr lang="it" dirty="0"/>
              <a:t>“Così come la giacca e la tela sono </a:t>
            </a:r>
            <a:r>
              <a:rPr lang="it" i="1" dirty="0"/>
              <a:t>valori d’uso</a:t>
            </a:r>
            <a:r>
              <a:rPr lang="it" dirty="0"/>
              <a:t> </a:t>
            </a:r>
            <a:r>
              <a:rPr lang="it" i="1" dirty="0"/>
              <a:t>qualitativamente diversi</a:t>
            </a:r>
            <a:r>
              <a:rPr lang="it" dirty="0"/>
              <a:t>, sono </a:t>
            </a:r>
            <a:r>
              <a:rPr lang="it" i="1" dirty="0"/>
              <a:t>qualitativamente diversi </a:t>
            </a:r>
            <a:r>
              <a:rPr lang="it" dirty="0"/>
              <a:t>i mestieri attraverso i quali vengono a esistere : quello del </a:t>
            </a:r>
            <a:r>
              <a:rPr lang="it" i="1" dirty="0"/>
              <a:t>sarto </a:t>
            </a:r>
            <a:r>
              <a:rPr lang="it" dirty="0"/>
              <a:t>e quello del </a:t>
            </a:r>
            <a:r>
              <a:rPr lang="it" i="1" dirty="0"/>
              <a:t>tessitore</a:t>
            </a:r>
            <a:r>
              <a:rPr lang="it" dirty="0"/>
              <a:t>. Se queste cose non fossero valori d’uso qualitativamente diversi, e quindi il prodotto di lavoro utile qualitativamente diverso, non potrebbero in alcun modo essere contrapposte come </a:t>
            </a:r>
            <a:r>
              <a:rPr lang="it" i="1" dirty="0"/>
              <a:t>merci </a:t>
            </a:r>
            <a:r>
              <a:rPr lang="it" dirty="0"/>
              <a:t>. "Non si scambia una giacca con una giacca, un valore d'uso con lo stesso valore d'uso." ( </a:t>
            </a:r>
            <a:r>
              <a:rPr lang="it" i="1" dirty="0"/>
              <a:t>Capitale, </a:t>
            </a:r>
            <a:r>
              <a:rPr lang="it" dirty="0"/>
              <a:t>p. 51).</a:t>
            </a:r>
          </a:p>
          <a:p>
            <a:pPr algn="just"/>
            <a:r>
              <a:rPr lang="it" dirty="0"/>
              <a:t>Cioè, affinché le merci esistano, deve esserci una divisione sociale del lavoro, dove lavori qualitativamente diversi producono valori d’uso diversi.</a:t>
            </a:r>
          </a:p>
          <a:p>
            <a:pPr algn="just"/>
            <a:r>
              <a:rPr lang="it" dirty="0"/>
              <a:t>I lavori, anche se qualitativamente diversi, rappresentano tutti un dispendio di forza lavoro umana.</a:t>
            </a:r>
          </a:p>
          <a:p>
            <a:pPr algn="just"/>
            <a:r>
              <a:rPr lang="it" dirty="0"/>
              <a:t>Quando questi lavori vengono eseguiti in modo autonomo, indipendente e privato, i prodotti assumono la forma di merci.</a:t>
            </a:r>
          </a:p>
        </p:txBody>
      </p:sp>
      <p:sp>
        <p:nvSpPr>
          <p:cNvPr id="4" name="Marcador de número de diapositiva 3">
            <a:extLst>
              <a:ext uri="{FF2B5EF4-FFF2-40B4-BE49-F238E27FC236}">
                <a16:creationId xmlns:a16="http://schemas.microsoft.com/office/drawing/2014/main" id="{5B51B20E-8FFD-458B-9A24-9BB7FB5C1822}"/>
              </a:ext>
            </a:extLst>
          </p:cNvPr>
          <p:cNvSpPr>
            <a:spLocks noGrp="1"/>
          </p:cNvSpPr>
          <p:nvPr>
            <p:ph type="sldNum" sz="quarter" idx="12"/>
          </p:nvPr>
        </p:nvSpPr>
        <p:spPr/>
        <p:txBody>
          <a:bodyPr/>
          <a:lstStyle/>
          <a:p>
            <a:fld id="{5A1F972D-FDF8-4D84-8DBC-19A85814D6EC}" type="slidenum">
              <a:rPr lang="en-GB" smtClean="0"/>
              <a:t>19</a:t>
            </a:fld>
            <a:endParaRPr lang="en-GB"/>
          </a:p>
        </p:txBody>
      </p:sp>
    </p:spTree>
    <p:extLst>
      <p:ext uri="{BB962C8B-B14F-4D97-AF65-F5344CB8AC3E}">
        <p14:creationId xmlns:p14="http://schemas.microsoft.com/office/powerpoint/2010/main" val="12770038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F14A59-91F1-4664-BB79-28CCEE7FDAFB}"/>
              </a:ext>
            </a:extLst>
          </p:cNvPr>
          <p:cNvSpPr>
            <a:spLocks noGrp="1"/>
          </p:cNvSpPr>
          <p:nvPr>
            <p:ph type="title"/>
          </p:nvPr>
        </p:nvSpPr>
        <p:spPr/>
        <p:txBody>
          <a:bodyPr/>
          <a:lstStyle/>
          <a:p>
            <a:r>
              <a:rPr lang="it" dirty="0"/>
              <a:t> Marx</a:t>
            </a:r>
            <a:endParaRPr lang="es-AR" dirty="0"/>
          </a:p>
        </p:txBody>
      </p:sp>
      <p:sp>
        <p:nvSpPr>
          <p:cNvPr id="3" name="Marcador de contenido 2">
            <a:extLst>
              <a:ext uri="{FF2B5EF4-FFF2-40B4-BE49-F238E27FC236}">
                <a16:creationId xmlns:a16="http://schemas.microsoft.com/office/drawing/2014/main" id="{7F252FF3-37B2-4242-97D3-C6A99A7B8DD7}"/>
              </a:ext>
            </a:extLst>
          </p:cNvPr>
          <p:cNvSpPr>
            <a:spLocks noGrp="1"/>
          </p:cNvSpPr>
          <p:nvPr>
            <p:ph idx="1"/>
          </p:nvPr>
        </p:nvSpPr>
        <p:spPr/>
        <p:txBody>
          <a:bodyPr>
            <a:normAutofit/>
          </a:bodyPr>
          <a:lstStyle/>
          <a:p>
            <a:pPr marL="457200" indent="-457200">
              <a:buFont typeface="+mj-lt"/>
              <a:buAutoNum type="arabicPeriod"/>
            </a:pPr>
            <a:r>
              <a:rPr lang="it" sz="2000" dirty="0"/>
              <a:t>Vita</a:t>
            </a:r>
          </a:p>
          <a:p>
            <a:pPr marL="457200" indent="-457200">
              <a:buFont typeface="+mj-lt"/>
              <a:buAutoNum type="arabicPeriod"/>
            </a:pPr>
            <a:r>
              <a:rPr lang="it" sz="2000" dirty="0"/>
              <a:t>Gioca</a:t>
            </a:r>
          </a:p>
          <a:p>
            <a:pPr marL="457200" indent="-457200">
              <a:buFont typeface="+mj-lt"/>
              <a:buAutoNum type="arabicPeriod"/>
            </a:pPr>
            <a:r>
              <a:rPr lang="it" sz="2000" dirty="0"/>
              <a:t>Il metodo</a:t>
            </a:r>
          </a:p>
          <a:p>
            <a:pPr marL="457200" indent="-457200">
              <a:buFont typeface="+mj-lt"/>
              <a:buAutoNum type="arabicPeriod"/>
            </a:pPr>
            <a:r>
              <a:rPr lang="it" sz="2000" dirty="0"/>
              <a:t>L'alienazione</a:t>
            </a:r>
          </a:p>
          <a:p>
            <a:pPr marL="457200" indent="-457200">
              <a:buFont typeface="+mj-lt"/>
              <a:buAutoNum type="arabicPeriod"/>
            </a:pPr>
            <a:r>
              <a:rPr lang="it" sz="2000" dirty="0"/>
              <a:t>Capitale</a:t>
            </a:r>
          </a:p>
          <a:p>
            <a:pPr marL="457200" indent="-457200">
              <a:buFont typeface="+mj-lt"/>
              <a:buAutoNum type="arabicPeriod"/>
            </a:pPr>
            <a:r>
              <a:rPr lang="it" sz="2000" dirty="0"/>
              <a:t>Riproduzione semplice e riproduzione estesa</a:t>
            </a:r>
          </a:p>
          <a:p>
            <a:pPr marL="457200" indent="-457200">
              <a:buFont typeface="+mj-lt"/>
              <a:buAutoNum type="arabicPeriod"/>
            </a:pPr>
            <a:r>
              <a:rPr lang="it" sz="2000" dirty="0"/>
              <a:t>Il problema della trasformazione</a:t>
            </a:r>
          </a:p>
          <a:p>
            <a:pPr marL="457200" indent="-457200">
              <a:buFont typeface="+mj-lt"/>
              <a:buAutoNum type="arabicPeriod"/>
            </a:pPr>
            <a:r>
              <a:rPr lang="it" sz="2000" dirty="0"/>
              <a:t>Le leggi del movimento del sistema capitalistico</a:t>
            </a:r>
          </a:p>
          <a:p>
            <a:pPr marL="457200" indent="-457200">
              <a:buFont typeface="+mj-lt"/>
              <a:buAutoNum type="arabicPeriod"/>
            </a:pPr>
            <a:r>
              <a:rPr lang="it" sz="2000" dirty="0"/>
              <a:t>Riferimenti bibliografici</a:t>
            </a:r>
          </a:p>
        </p:txBody>
      </p:sp>
      <p:sp>
        <p:nvSpPr>
          <p:cNvPr id="4" name="Marcador de texto 3">
            <a:extLst>
              <a:ext uri="{FF2B5EF4-FFF2-40B4-BE49-F238E27FC236}">
                <a16:creationId xmlns:a16="http://schemas.microsoft.com/office/drawing/2014/main" id="{F47A6F3B-7589-4816-B8C3-76470727BF1C}"/>
              </a:ext>
            </a:extLst>
          </p:cNvPr>
          <p:cNvSpPr>
            <a:spLocks noGrp="1"/>
          </p:cNvSpPr>
          <p:nvPr>
            <p:ph type="body" sz="half" idx="2"/>
          </p:nvPr>
        </p:nvSpPr>
        <p:spPr/>
        <p:txBody>
          <a:bodyPr/>
          <a:lstStyle/>
          <a:p>
            <a:endParaRPr lang="en-GB"/>
          </a:p>
        </p:txBody>
      </p:sp>
      <p:sp>
        <p:nvSpPr>
          <p:cNvPr id="5" name="Marcador de número de diapositiva 4">
            <a:extLst>
              <a:ext uri="{FF2B5EF4-FFF2-40B4-BE49-F238E27FC236}">
                <a16:creationId xmlns:a16="http://schemas.microsoft.com/office/drawing/2014/main" id="{39DECEEC-5FC5-400B-9EC9-8BA0581CA2FE}"/>
              </a:ext>
            </a:extLst>
          </p:cNvPr>
          <p:cNvSpPr>
            <a:spLocks noGrp="1"/>
          </p:cNvSpPr>
          <p:nvPr>
            <p:ph type="sldNum" sz="quarter" idx="12"/>
          </p:nvPr>
        </p:nvSpPr>
        <p:spPr/>
        <p:txBody>
          <a:bodyPr/>
          <a:lstStyle/>
          <a:p>
            <a:fld id="{5A1F972D-FDF8-4D84-8DBC-19A85814D6EC}" type="slidenum">
              <a:rPr lang="en-GB" smtClean="0"/>
              <a:t>2</a:t>
            </a:fld>
            <a:endParaRPr lang="en-GB"/>
          </a:p>
        </p:txBody>
      </p:sp>
    </p:spTree>
    <p:extLst>
      <p:ext uri="{BB962C8B-B14F-4D97-AF65-F5344CB8AC3E}">
        <p14:creationId xmlns:p14="http://schemas.microsoft.com/office/powerpoint/2010/main" val="48256416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7319946-9A69-4656-BDF1-E230BEC20CF5}"/>
              </a:ext>
            </a:extLst>
          </p:cNvPr>
          <p:cNvSpPr>
            <a:spLocks noGrp="1"/>
          </p:cNvSpPr>
          <p:nvPr>
            <p:ph type="title"/>
          </p:nvPr>
        </p:nvSpPr>
        <p:spPr>
          <a:xfrm>
            <a:off x="849297" y="822649"/>
            <a:ext cx="10493406" cy="1188720"/>
          </a:xfrm>
        </p:spPr>
        <p:txBody>
          <a:bodyPr/>
          <a:lstStyle/>
          <a:p>
            <a:r>
              <a:rPr lang="it" dirty="0"/>
              <a:t>La forma del valore o del valore di scambio</a:t>
            </a:r>
          </a:p>
        </p:txBody>
      </p:sp>
      <p:sp>
        <p:nvSpPr>
          <p:cNvPr id="3" name="Marcador de contenido 2">
            <a:extLst>
              <a:ext uri="{FF2B5EF4-FFF2-40B4-BE49-F238E27FC236}">
                <a16:creationId xmlns:a16="http://schemas.microsoft.com/office/drawing/2014/main" id="{E7436AF3-2D87-4DC1-AB4E-61E4CC59B3FB}"/>
              </a:ext>
            </a:extLst>
          </p:cNvPr>
          <p:cNvSpPr>
            <a:spLocks noGrp="1"/>
          </p:cNvSpPr>
          <p:nvPr>
            <p:ph idx="1"/>
          </p:nvPr>
        </p:nvSpPr>
        <p:spPr/>
        <p:txBody>
          <a:bodyPr/>
          <a:lstStyle/>
          <a:p>
            <a:r>
              <a:rPr lang="it" dirty="0"/>
              <a:t>Marx analizza quattro forme, fino a introdurre la forma moneta:</a:t>
            </a:r>
          </a:p>
          <a:p>
            <a:pPr lvl="1"/>
            <a:r>
              <a:rPr lang="it" dirty="0"/>
              <a:t>Forma semplice di valore</a:t>
            </a:r>
          </a:p>
          <a:p>
            <a:pPr lvl="1"/>
            <a:r>
              <a:rPr lang="it" dirty="0"/>
              <a:t>Forma di valore totale o visualizzata</a:t>
            </a:r>
          </a:p>
          <a:p>
            <a:pPr lvl="1"/>
            <a:r>
              <a:rPr lang="it" dirty="0"/>
              <a:t>Forma generale del valore</a:t>
            </a:r>
          </a:p>
          <a:p>
            <a:pPr lvl="1"/>
            <a:r>
              <a:rPr lang="it" dirty="0"/>
              <a:t>Forma di denaro</a:t>
            </a:r>
          </a:p>
        </p:txBody>
      </p:sp>
      <p:sp>
        <p:nvSpPr>
          <p:cNvPr id="4" name="Marcador de número de diapositiva 3">
            <a:extLst>
              <a:ext uri="{FF2B5EF4-FFF2-40B4-BE49-F238E27FC236}">
                <a16:creationId xmlns:a16="http://schemas.microsoft.com/office/drawing/2014/main" id="{3AE76726-5C02-441D-AA5A-4390559F07D8}"/>
              </a:ext>
            </a:extLst>
          </p:cNvPr>
          <p:cNvSpPr>
            <a:spLocks noGrp="1"/>
          </p:cNvSpPr>
          <p:nvPr>
            <p:ph type="sldNum" sz="quarter" idx="12"/>
          </p:nvPr>
        </p:nvSpPr>
        <p:spPr/>
        <p:txBody>
          <a:bodyPr/>
          <a:lstStyle/>
          <a:p>
            <a:fld id="{5A1F972D-FDF8-4D84-8DBC-19A85814D6EC}" type="slidenum">
              <a:rPr lang="en-GB" smtClean="0"/>
              <a:t>20</a:t>
            </a:fld>
            <a:endParaRPr lang="en-GB"/>
          </a:p>
        </p:txBody>
      </p:sp>
    </p:spTree>
    <p:extLst>
      <p:ext uri="{BB962C8B-B14F-4D97-AF65-F5344CB8AC3E}">
        <p14:creationId xmlns:p14="http://schemas.microsoft.com/office/powerpoint/2010/main" val="9633894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972B24-A6D8-4CB1-AC17-2EE13233CBF3}"/>
              </a:ext>
            </a:extLst>
          </p:cNvPr>
          <p:cNvSpPr>
            <a:spLocks noGrp="1"/>
          </p:cNvSpPr>
          <p:nvPr>
            <p:ph type="title"/>
          </p:nvPr>
        </p:nvSpPr>
        <p:spPr/>
        <p:txBody>
          <a:bodyPr/>
          <a:lstStyle/>
          <a:p>
            <a:r>
              <a:rPr lang="it" dirty="0"/>
              <a:t>forma semplice di valore</a:t>
            </a:r>
          </a:p>
        </p:txBody>
      </p:sp>
      <p:sp>
        <p:nvSpPr>
          <p:cNvPr id="4" name="Marcador de número de diapositiva 3">
            <a:extLst>
              <a:ext uri="{FF2B5EF4-FFF2-40B4-BE49-F238E27FC236}">
                <a16:creationId xmlns:a16="http://schemas.microsoft.com/office/drawing/2014/main" id="{1E819EDD-5FEC-4653-A316-2F922486CC97}"/>
              </a:ext>
            </a:extLst>
          </p:cNvPr>
          <p:cNvSpPr>
            <a:spLocks noGrp="1"/>
          </p:cNvSpPr>
          <p:nvPr>
            <p:ph type="sldNum" sz="quarter" idx="12"/>
          </p:nvPr>
        </p:nvSpPr>
        <p:spPr/>
        <p:txBody>
          <a:bodyPr/>
          <a:lstStyle/>
          <a:p>
            <a:fld id="{5A1F972D-FDF8-4D84-8DBC-19A85814D6EC}" type="slidenum">
              <a:rPr lang="en-GB" smtClean="0"/>
              <a:t>21</a:t>
            </a:fld>
            <a:endParaRPr lang="en-GB"/>
          </a:p>
        </p:txBody>
      </p:sp>
      <p:sp>
        <p:nvSpPr>
          <p:cNvPr id="6" name="CuadroTexto 5">
            <a:extLst>
              <a:ext uri="{FF2B5EF4-FFF2-40B4-BE49-F238E27FC236}">
                <a16:creationId xmlns:a16="http://schemas.microsoft.com/office/drawing/2014/main" id="{FB150FEF-2233-41E9-8FB1-D05B42E48F4E}"/>
              </a:ext>
            </a:extLst>
          </p:cNvPr>
          <p:cNvSpPr txBox="1"/>
          <p:nvPr/>
        </p:nvSpPr>
        <p:spPr>
          <a:xfrm>
            <a:off x="1371600" y="4099271"/>
            <a:ext cx="8954219" cy="2062103"/>
          </a:xfrm>
          <a:prstGeom prst="rect">
            <a:avLst/>
          </a:prstGeom>
          <a:noFill/>
        </p:spPr>
        <p:txBody>
          <a:bodyPr wrap="square" rtlCol="0">
            <a:spAutoFit/>
          </a:bodyPr>
          <a:lstStyle/>
          <a:p>
            <a:pPr marL="285750" indent="-285750">
              <a:buFont typeface="Arial" panose="020B0604020202020204" pitchFamily="34" charset="0"/>
              <a:buChar char="•"/>
            </a:pPr>
            <a:r>
              <a:rPr lang="it" sz="1600" dirty="0"/>
              <a:t>In questo caso la tela esprime il suo valore nella giacca. Il valore della tela può essere espresso solo in un'altra merce. La merce equivalente, in questo caso la giacca, fornisce il materiale per l'espressione del valore di un'altra merce. Se l’equazione viene invertita, allora la tela diventa la forma equivalente e la giacca la forma relativa del valore.</a:t>
            </a:r>
          </a:p>
          <a:p>
            <a:pPr marL="285750" indent="-285750">
              <a:buFont typeface="Arial" panose="020B0604020202020204" pitchFamily="34" charset="0"/>
              <a:buChar char="•"/>
            </a:pPr>
            <a:r>
              <a:rPr lang="it" sz="1600" dirty="0"/>
              <a:t>Equiparando la tela alla giacca, riduciamo il lavoro del tessitore e del sarto, che sono qualitativamente diversi, a ciò che hanno in comune, cioè il lavoro astrattamente umano.</a:t>
            </a:r>
          </a:p>
          <a:p>
            <a:pPr marL="285750" indent="-285750">
              <a:buFont typeface="Arial" panose="020B0604020202020204" pitchFamily="34" charset="0"/>
              <a:buChar char="•"/>
            </a:pPr>
            <a:r>
              <a:rPr lang="it" sz="1600" dirty="0"/>
              <a:t>La forma del valore non esprime valore in generale, ma </a:t>
            </a:r>
            <a:r>
              <a:rPr lang="it" sz="1600" i="1" dirty="0"/>
              <a:t>grandezza </a:t>
            </a:r>
            <a:r>
              <a:rPr lang="it" sz="1600" dirty="0"/>
              <a:t>di valore, </a:t>
            </a:r>
            <a:r>
              <a:rPr lang="it" sz="1600" i="1" dirty="0"/>
              <a:t>determinata quantitativamente</a:t>
            </a:r>
            <a:r>
              <a:rPr lang="it" sz="1600" dirty="0"/>
              <a:t>. 1 giacca e 20 metri di tela richiedono lo stesso tempo di lavoro.</a:t>
            </a:r>
          </a:p>
        </p:txBody>
      </p:sp>
      <p:grpSp>
        <p:nvGrpSpPr>
          <p:cNvPr id="3" name="Grupo 2">
            <a:extLst>
              <a:ext uri="{FF2B5EF4-FFF2-40B4-BE49-F238E27FC236}">
                <a16:creationId xmlns:a16="http://schemas.microsoft.com/office/drawing/2014/main" id="{F578E5C5-7442-4E7F-AB75-DEBF16E03D89}"/>
              </a:ext>
            </a:extLst>
          </p:cNvPr>
          <p:cNvGrpSpPr/>
          <p:nvPr/>
        </p:nvGrpSpPr>
        <p:grpSpPr>
          <a:xfrm>
            <a:off x="4221384" y="2504989"/>
            <a:ext cx="3404366" cy="1636111"/>
            <a:chOff x="4319723" y="2838091"/>
            <a:chExt cx="3404366" cy="1636111"/>
          </a:xfrm>
        </p:grpSpPr>
        <p:sp>
          <p:nvSpPr>
            <p:cNvPr id="5" name="CuadroTexto 4">
              <a:extLst>
                <a:ext uri="{FF2B5EF4-FFF2-40B4-BE49-F238E27FC236}">
                  <a16:creationId xmlns:a16="http://schemas.microsoft.com/office/drawing/2014/main" id="{DEE84499-1815-4A33-AC80-5DB6602D613C}"/>
                </a:ext>
              </a:extLst>
            </p:cNvPr>
            <p:cNvSpPr txBox="1"/>
            <p:nvPr/>
          </p:nvSpPr>
          <p:spPr>
            <a:xfrm>
              <a:off x="4528868" y="2838091"/>
              <a:ext cx="3135795" cy="369332"/>
            </a:xfrm>
            <a:prstGeom prst="rect">
              <a:avLst/>
            </a:prstGeom>
            <a:noFill/>
          </p:spPr>
          <p:txBody>
            <a:bodyPr wrap="none" rtlCol="0">
              <a:spAutoFit/>
            </a:bodyPr>
            <a:lstStyle/>
            <a:p>
              <a:r>
                <a:rPr lang="it" dirty="0"/>
                <a:t>20 metri di tela = 1 giacca</a:t>
              </a:r>
            </a:p>
          </p:txBody>
        </p:sp>
        <p:sp>
          <p:nvSpPr>
            <p:cNvPr id="7" name="Cerrar llave 6">
              <a:extLst>
                <a:ext uri="{FF2B5EF4-FFF2-40B4-BE49-F238E27FC236}">
                  <a16:creationId xmlns:a16="http://schemas.microsoft.com/office/drawing/2014/main" id="{CF62A169-E7B6-4D3F-B37F-1D6EAF780842}"/>
                </a:ext>
              </a:extLst>
            </p:cNvPr>
            <p:cNvSpPr/>
            <p:nvPr/>
          </p:nvSpPr>
          <p:spPr>
            <a:xfrm rot="5400000">
              <a:off x="5023578" y="2400284"/>
              <a:ext cx="369333" cy="1777041"/>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8" name="CuadroTexto 7">
              <a:extLst>
                <a:ext uri="{FF2B5EF4-FFF2-40B4-BE49-F238E27FC236}">
                  <a16:creationId xmlns:a16="http://schemas.microsoft.com/office/drawing/2014/main" id="{BB0911D0-FB3C-472B-BE9C-DEC0604F5F39}"/>
                </a:ext>
              </a:extLst>
            </p:cNvPr>
            <p:cNvSpPr txBox="1"/>
            <p:nvPr/>
          </p:nvSpPr>
          <p:spPr>
            <a:xfrm>
              <a:off x="4319723" y="3517565"/>
              <a:ext cx="1777041" cy="646331"/>
            </a:xfrm>
            <a:prstGeom prst="rect">
              <a:avLst/>
            </a:prstGeom>
            <a:noFill/>
          </p:spPr>
          <p:txBody>
            <a:bodyPr wrap="square" rtlCol="0">
              <a:spAutoFit/>
            </a:bodyPr>
            <a:lstStyle/>
            <a:p>
              <a:pPr algn="ctr"/>
              <a:r>
                <a:rPr lang="it" dirty="0"/>
                <a:t>Forma relativa del valore</a:t>
              </a:r>
            </a:p>
          </p:txBody>
        </p:sp>
        <p:sp>
          <p:nvSpPr>
            <p:cNvPr id="9" name="Cerrar llave 8">
              <a:extLst>
                <a:ext uri="{FF2B5EF4-FFF2-40B4-BE49-F238E27FC236}">
                  <a16:creationId xmlns:a16="http://schemas.microsoft.com/office/drawing/2014/main" id="{59D1C274-1B6C-422D-BBA5-A73D9C214DB7}"/>
                </a:ext>
              </a:extLst>
            </p:cNvPr>
            <p:cNvSpPr/>
            <p:nvPr/>
          </p:nvSpPr>
          <p:spPr>
            <a:xfrm rot="5400000">
              <a:off x="6597474" y="2792173"/>
              <a:ext cx="417911" cy="1032873"/>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10" name="CuadroTexto 9">
              <a:extLst>
                <a:ext uri="{FF2B5EF4-FFF2-40B4-BE49-F238E27FC236}">
                  <a16:creationId xmlns:a16="http://schemas.microsoft.com/office/drawing/2014/main" id="{0ADD1F5C-859A-4237-9710-16482A8FD22C}"/>
                </a:ext>
              </a:extLst>
            </p:cNvPr>
            <p:cNvSpPr txBox="1"/>
            <p:nvPr/>
          </p:nvSpPr>
          <p:spPr>
            <a:xfrm>
              <a:off x="5947048" y="3550872"/>
              <a:ext cx="1777041" cy="923330"/>
            </a:xfrm>
            <a:prstGeom prst="rect">
              <a:avLst/>
            </a:prstGeom>
            <a:noFill/>
          </p:spPr>
          <p:txBody>
            <a:bodyPr wrap="square" rtlCol="0">
              <a:spAutoFit/>
            </a:bodyPr>
            <a:lstStyle/>
            <a:p>
              <a:pPr algn="ctr"/>
              <a:r>
                <a:rPr lang="it" dirty="0"/>
                <a:t>Forma equivalente di valore</a:t>
              </a:r>
            </a:p>
          </p:txBody>
        </p:sp>
      </p:grpSp>
    </p:spTree>
    <p:extLst>
      <p:ext uri="{BB962C8B-B14F-4D97-AF65-F5344CB8AC3E}">
        <p14:creationId xmlns:p14="http://schemas.microsoft.com/office/powerpoint/2010/main" val="254649762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22FFC75-C087-4F1B-8874-DD7FA1DF84CF}"/>
              </a:ext>
            </a:extLst>
          </p:cNvPr>
          <p:cNvSpPr>
            <a:spLocks noGrp="1"/>
          </p:cNvSpPr>
          <p:nvPr>
            <p:ph type="title"/>
          </p:nvPr>
        </p:nvSpPr>
        <p:spPr>
          <a:xfrm>
            <a:off x="1209782" y="582952"/>
            <a:ext cx="9772435" cy="1188720"/>
          </a:xfrm>
        </p:spPr>
        <p:txBody>
          <a:bodyPr/>
          <a:lstStyle/>
          <a:p>
            <a:r>
              <a:rPr lang="it" dirty="0"/>
              <a:t>La forma TOTALE del valore</a:t>
            </a:r>
          </a:p>
        </p:txBody>
      </p:sp>
      <p:sp>
        <p:nvSpPr>
          <p:cNvPr id="3" name="Marcador de contenido 2">
            <a:extLst>
              <a:ext uri="{FF2B5EF4-FFF2-40B4-BE49-F238E27FC236}">
                <a16:creationId xmlns:a16="http://schemas.microsoft.com/office/drawing/2014/main" id="{831F323F-1EF2-4B7F-B888-3194C8F7371C}"/>
              </a:ext>
            </a:extLst>
          </p:cNvPr>
          <p:cNvSpPr>
            <a:spLocks noGrp="1"/>
          </p:cNvSpPr>
          <p:nvPr>
            <p:ph idx="1"/>
          </p:nvPr>
        </p:nvSpPr>
        <p:spPr>
          <a:xfrm>
            <a:off x="1926455" y="4084843"/>
            <a:ext cx="8201166" cy="2671064"/>
          </a:xfrm>
        </p:spPr>
        <p:txBody>
          <a:bodyPr>
            <a:normAutofit/>
          </a:bodyPr>
          <a:lstStyle/>
          <a:p>
            <a:pPr marL="0" indent="0">
              <a:buNone/>
            </a:pPr>
            <a:r>
              <a:rPr lang="it" dirty="0"/>
              <a:t>“Attraverso la sua </a:t>
            </a:r>
            <a:r>
              <a:rPr lang="it" i="1" dirty="0"/>
              <a:t>forma di valore </a:t>
            </a:r>
            <a:r>
              <a:rPr lang="it" dirty="0"/>
              <a:t>, la tela ora non è più solo </a:t>
            </a:r>
            <a:r>
              <a:rPr lang="it" i="1" dirty="0"/>
              <a:t>in relazione sociale </a:t>
            </a:r>
            <a:r>
              <a:rPr lang="it" dirty="0"/>
              <a:t>con una </a:t>
            </a:r>
            <a:r>
              <a:rPr lang="it" i="1" dirty="0"/>
              <a:t>singola classe </a:t>
            </a:r>
            <a:r>
              <a:rPr lang="it" dirty="0"/>
              <a:t>di merci, ma con il </a:t>
            </a:r>
            <a:r>
              <a:rPr lang="it" i="1" dirty="0"/>
              <a:t>mondo delle merci</a:t>
            </a:r>
            <a:r>
              <a:rPr lang="it" dirty="0"/>
              <a:t>”. (</a:t>
            </a:r>
            <a:r>
              <a:rPr lang="it" i="1" dirty="0"/>
              <a:t>Capitale, p.78).</a:t>
            </a:r>
          </a:p>
          <a:p>
            <a:r>
              <a:rPr lang="it" dirty="0"/>
              <a:t>Questa forma di valore visualizzata è composta da una somma di semplici espressioni di valore relativo.</a:t>
            </a:r>
          </a:p>
          <a:p>
            <a:r>
              <a:rPr lang="it" dirty="0"/>
              <a:t>Se la tela può essere scambiata con qualsiasi altra merce, allora qualsiasi altra merce può esprimere il suo valore nella tela.</a:t>
            </a:r>
          </a:p>
          <a:p>
            <a:r>
              <a:rPr lang="it" dirty="0"/>
              <a:t>Si ottiene </a:t>
            </a:r>
            <a:r>
              <a:rPr lang="it-IT" dirty="0"/>
              <a:t>così la </a:t>
            </a:r>
            <a:r>
              <a:rPr lang="it-IT" i="1" dirty="0"/>
              <a:t>forma generale </a:t>
            </a:r>
            <a:r>
              <a:rPr lang="it-IT" dirty="0"/>
              <a:t>del valore</a:t>
            </a:r>
            <a:r>
              <a:rPr lang="it" dirty="0"/>
              <a:t> </a:t>
            </a:r>
            <a:endParaRPr lang="es-AR" dirty="0"/>
          </a:p>
        </p:txBody>
      </p:sp>
      <p:sp>
        <p:nvSpPr>
          <p:cNvPr id="4" name="Marcador de número de diapositiva 3">
            <a:extLst>
              <a:ext uri="{FF2B5EF4-FFF2-40B4-BE49-F238E27FC236}">
                <a16:creationId xmlns:a16="http://schemas.microsoft.com/office/drawing/2014/main" id="{80359EEE-1947-4F2E-88D6-B480DAE94748}"/>
              </a:ext>
            </a:extLst>
          </p:cNvPr>
          <p:cNvSpPr>
            <a:spLocks noGrp="1"/>
          </p:cNvSpPr>
          <p:nvPr>
            <p:ph type="sldNum" sz="quarter" idx="12"/>
          </p:nvPr>
        </p:nvSpPr>
        <p:spPr/>
        <p:txBody>
          <a:bodyPr/>
          <a:lstStyle/>
          <a:p>
            <a:fld id="{5A1F972D-FDF8-4D84-8DBC-19A85814D6EC}" type="slidenum">
              <a:rPr lang="en-GB" smtClean="0"/>
              <a:t>22</a:t>
            </a:fld>
            <a:endParaRPr lang="en-GB"/>
          </a:p>
        </p:txBody>
      </p:sp>
      <p:sp>
        <p:nvSpPr>
          <p:cNvPr id="5" name="CuadroTexto 4">
            <a:extLst>
              <a:ext uri="{FF2B5EF4-FFF2-40B4-BE49-F238E27FC236}">
                <a16:creationId xmlns:a16="http://schemas.microsoft.com/office/drawing/2014/main" id="{A67F4E56-0652-471C-B3E0-77C21A5A6FE0}"/>
              </a:ext>
            </a:extLst>
          </p:cNvPr>
          <p:cNvSpPr txBox="1"/>
          <p:nvPr/>
        </p:nvSpPr>
        <p:spPr>
          <a:xfrm>
            <a:off x="2664541" y="2035095"/>
            <a:ext cx="4455350" cy="2031325"/>
          </a:xfrm>
          <a:prstGeom prst="rect">
            <a:avLst/>
          </a:prstGeom>
          <a:noFill/>
        </p:spPr>
        <p:txBody>
          <a:bodyPr wrap="square" rtlCol="0">
            <a:spAutoFit/>
          </a:bodyPr>
          <a:lstStyle/>
          <a:p>
            <a:pPr algn="r"/>
            <a:r>
              <a:rPr lang="it" dirty="0"/>
              <a:t>20 metri di tela = 1 giacca o</a:t>
            </a:r>
          </a:p>
          <a:p>
            <a:pPr algn="r"/>
            <a:r>
              <a:rPr lang="it" dirty="0"/>
              <a:t>   =10 libbre di tè o</a:t>
            </a:r>
          </a:p>
          <a:p>
            <a:pPr algn="r"/>
            <a:r>
              <a:rPr lang="it" dirty="0"/>
              <a:t>= 40 libbre di caffè o</a:t>
            </a:r>
          </a:p>
          <a:p>
            <a:pPr algn="r"/>
            <a:r>
              <a:rPr lang="it" dirty="0"/>
              <a:t>= 1 </a:t>
            </a:r>
            <a:r>
              <a:rPr lang="it" i="1" dirty="0"/>
              <a:t>quarto </a:t>
            </a:r>
            <a:r>
              <a:rPr lang="it" dirty="0"/>
              <a:t>di grano o</a:t>
            </a:r>
          </a:p>
          <a:p>
            <a:pPr algn="r"/>
            <a:r>
              <a:rPr lang="it" dirty="0"/>
              <a:t>= 2 once d'oro o</a:t>
            </a:r>
          </a:p>
          <a:p>
            <a:pPr algn="r"/>
            <a:r>
              <a:rPr lang="it" dirty="0"/>
              <a:t>= ½ tonnellata di ferro</a:t>
            </a:r>
          </a:p>
          <a:p>
            <a:pPr algn="r"/>
            <a:r>
              <a:rPr lang="it" dirty="0"/>
              <a:t>Eccetera.</a:t>
            </a:r>
            <a:endParaRPr lang="es-AR" dirty="0"/>
          </a:p>
        </p:txBody>
      </p:sp>
    </p:spTree>
    <p:extLst>
      <p:ext uri="{BB962C8B-B14F-4D97-AF65-F5344CB8AC3E}">
        <p14:creationId xmlns:p14="http://schemas.microsoft.com/office/powerpoint/2010/main" val="411315148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1D4CCC0-53BD-4170-BC04-6AF9DEE559DD}"/>
              </a:ext>
            </a:extLst>
          </p:cNvPr>
          <p:cNvSpPr>
            <a:spLocks noGrp="1"/>
          </p:cNvSpPr>
          <p:nvPr>
            <p:ph type="title"/>
          </p:nvPr>
        </p:nvSpPr>
        <p:spPr>
          <a:xfrm>
            <a:off x="2231136" y="592002"/>
            <a:ext cx="7729728" cy="1188720"/>
          </a:xfrm>
        </p:spPr>
        <p:txBody>
          <a:bodyPr/>
          <a:lstStyle/>
          <a:p>
            <a:r>
              <a:rPr lang="it" dirty="0"/>
              <a:t>Forma generale del valore</a:t>
            </a:r>
          </a:p>
        </p:txBody>
      </p:sp>
      <p:sp>
        <p:nvSpPr>
          <p:cNvPr id="3" name="Marcador de contenido 2">
            <a:extLst>
              <a:ext uri="{FF2B5EF4-FFF2-40B4-BE49-F238E27FC236}">
                <a16:creationId xmlns:a16="http://schemas.microsoft.com/office/drawing/2014/main" id="{02B91D15-794A-414B-85D6-EFA4D3CF5F64}"/>
              </a:ext>
            </a:extLst>
          </p:cNvPr>
          <p:cNvSpPr>
            <a:spLocks noGrp="1"/>
          </p:cNvSpPr>
          <p:nvPr>
            <p:ph idx="1"/>
          </p:nvPr>
        </p:nvSpPr>
        <p:spPr>
          <a:xfrm>
            <a:off x="1989596" y="4269363"/>
            <a:ext cx="7729728" cy="2919902"/>
          </a:xfrm>
        </p:spPr>
        <p:txBody>
          <a:bodyPr/>
          <a:lstStyle/>
          <a:p>
            <a:r>
              <a:rPr lang="it" dirty="0"/>
              <a:t>Ora tutte le merci rappresentano il loro valore nella stessa merce. La sua forma di valore è semplice e comune a tutti, è </a:t>
            </a:r>
            <a:r>
              <a:rPr lang="it" i="1" dirty="0"/>
              <a:t>una forma generale di valore </a:t>
            </a:r>
            <a:r>
              <a:rPr lang="it" dirty="0"/>
              <a:t>.</a:t>
            </a:r>
          </a:p>
          <a:p>
            <a:r>
              <a:rPr lang="it" dirty="0"/>
              <a:t>In questo caso, la tela è </a:t>
            </a:r>
            <a:r>
              <a:rPr lang="it" b="1" dirty="0"/>
              <a:t>l'equivalente generale</a:t>
            </a:r>
            <a:r>
              <a:rPr lang="it" dirty="0"/>
              <a:t>.</a:t>
            </a:r>
          </a:p>
        </p:txBody>
      </p:sp>
      <p:sp>
        <p:nvSpPr>
          <p:cNvPr id="4" name="Marcador de número de diapositiva 3">
            <a:extLst>
              <a:ext uri="{FF2B5EF4-FFF2-40B4-BE49-F238E27FC236}">
                <a16:creationId xmlns:a16="http://schemas.microsoft.com/office/drawing/2014/main" id="{511CD01D-0F82-4D0D-83CC-41DF14ECF5EF}"/>
              </a:ext>
            </a:extLst>
          </p:cNvPr>
          <p:cNvSpPr>
            <a:spLocks noGrp="1"/>
          </p:cNvSpPr>
          <p:nvPr>
            <p:ph type="sldNum" sz="quarter" idx="12"/>
          </p:nvPr>
        </p:nvSpPr>
        <p:spPr/>
        <p:txBody>
          <a:bodyPr/>
          <a:lstStyle/>
          <a:p>
            <a:fld id="{5A1F972D-FDF8-4D84-8DBC-19A85814D6EC}" type="slidenum">
              <a:rPr lang="en-GB" smtClean="0"/>
              <a:t>23</a:t>
            </a:fld>
            <a:endParaRPr lang="en-GB"/>
          </a:p>
        </p:txBody>
      </p:sp>
      <p:grpSp>
        <p:nvGrpSpPr>
          <p:cNvPr id="5" name="Group 4">
            <a:extLst>
              <a:ext uri="{FF2B5EF4-FFF2-40B4-BE49-F238E27FC236}">
                <a16:creationId xmlns:a16="http://schemas.microsoft.com/office/drawing/2014/main" id="{0DF5D25D-4135-4343-A60A-2F00C9622A04}"/>
              </a:ext>
            </a:extLst>
          </p:cNvPr>
          <p:cNvGrpSpPr/>
          <p:nvPr/>
        </p:nvGrpSpPr>
        <p:grpSpPr>
          <a:xfrm>
            <a:off x="4400664" y="2153412"/>
            <a:ext cx="4782230" cy="2031325"/>
            <a:chOff x="4400664" y="2153412"/>
            <a:chExt cx="4782230" cy="2031325"/>
          </a:xfrm>
        </p:grpSpPr>
        <p:sp>
          <p:nvSpPr>
            <p:cNvPr id="6" name="CuadroTexto 5">
              <a:extLst>
                <a:ext uri="{FF2B5EF4-FFF2-40B4-BE49-F238E27FC236}">
                  <a16:creationId xmlns:a16="http://schemas.microsoft.com/office/drawing/2014/main" id="{C443D73A-DFC4-4AAB-9576-0B428F247250}"/>
                </a:ext>
              </a:extLst>
            </p:cNvPr>
            <p:cNvSpPr txBox="1"/>
            <p:nvPr/>
          </p:nvSpPr>
          <p:spPr>
            <a:xfrm>
              <a:off x="4400664" y="2153412"/>
              <a:ext cx="2371162" cy="2031325"/>
            </a:xfrm>
            <a:prstGeom prst="rect">
              <a:avLst/>
            </a:prstGeom>
            <a:noFill/>
          </p:spPr>
          <p:txBody>
            <a:bodyPr wrap="none" rtlCol="0">
              <a:spAutoFit/>
            </a:bodyPr>
            <a:lstStyle/>
            <a:p>
              <a:r>
                <a:rPr lang="it" dirty="0"/>
                <a:t>1 giacca =</a:t>
              </a:r>
            </a:p>
            <a:p>
              <a:r>
                <a:rPr lang="it" dirty="0"/>
                <a:t>10 libbre di tè =</a:t>
              </a:r>
            </a:p>
            <a:p>
              <a:r>
                <a:rPr lang="it" dirty="0"/>
                <a:t>40 libbre di caffè =</a:t>
              </a:r>
            </a:p>
            <a:p>
              <a:r>
                <a:rPr lang="it" dirty="0"/>
                <a:t>1 </a:t>
              </a:r>
              <a:r>
                <a:rPr lang="it" i="1" dirty="0" err="1"/>
                <a:t>quarto </a:t>
              </a:r>
              <a:r>
                <a:rPr lang="it" dirty="0"/>
                <a:t>di grano =</a:t>
              </a:r>
            </a:p>
            <a:p>
              <a:r>
                <a:rPr lang="it" dirty="0"/>
                <a:t>2 once d'oro =</a:t>
              </a:r>
            </a:p>
            <a:p>
              <a:r>
                <a:rPr lang="it" dirty="0"/>
                <a:t>½ tonnellata di ferro =</a:t>
              </a:r>
            </a:p>
            <a:p>
              <a:r>
                <a:rPr lang="it" dirty="0"/>
                <a:t>ecc. =</a:t>
              </a:r>
            </a:p>
          </p:txBody>
        </p:sp>
        <p:sp>
          <p:nvSpPr>
            <p:cNvPr id="7" name="Cerrar llave 6">
              <a:extLst>
                <a:ext uri="{FF2B5EF4-FFF2-40B4-BE49-F238E27FC236}">
                  <a16:creationId xmlns:a16="http://schemas.microsoft.com/office/drawing/2014/main" id="{684ABD29-B8F2-417D-8805-D9AEAEA2C3F8}"/>
                </a:ext>
              </a:extLst>
            </p:cNvPr>
            <p:cNvSpPr/>
            <p:nvPr/>
          </p:nvSpPr>
          <p:spPr>
            <a:xfrm>
              <a:off x="6849374" y="2238038"/>
              <a:ext cx="301924" cy="1764620"/>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8" name="CuadroTexto 7">
              <a:extLst>
                <a:ext uri="{FF2B5EF4-FFF2-40B4-BE49-F238E27FC236}">
                  <a16:creationId xmlns:a16="http://schemas.microsoft.com/office/drawing/2014/main" id="{25C83018-96A3-4C88-8A5F-D2CB6AD54581}"/>
                </a:ext>
              </a:extLst>
            </p:cNvPr>
            <p:cNvSpPr txBox="1"/>
            <p:nvPr/>
          </p:nvSpPr>
          <p:spPr>
            <a:xfrm>
              <a:off x="7319883" y="2932981"/>
              <a:ext cx="1863011" cy="369332"/>
            </a:xfrm>
            <a:prstGeom prst="rect">
              <a:avLst/>
            </a:prstGeom>
            <a:noFill/>
          </p:spPr>
          <p:txBody>
            <a:bodyPr wrap="none" rtlCol="0">
              <a:spAutoFit/>
            </a:bodyPr>
            <a:lstStyle/>
            <a:p>
              <a:r>
                <a:rPr lang="it" dirty="0"/>
                <a:t>20 metri di tela</a:t>
              </a:r>
            </a:p>
          </p:txBody>
        </p:sp>
      </p:grpSp>
    </p:spTree>
    <p:extLst>
      <p:ext uri="{BB962C8B-B14F-4D97-AF65-F5344CB8AC3E}">
        <p14:creationId xmlns:p14="http://schemas.microsoft.com/office/powerpoint/2010/main" val="391296046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FE4B63E-2CE7-4CBC-8445-E2C3063B2560}"/>
              </a:ext>
            </a:extLst>
          </p:cNvPr>
          <p:cNvSpPr>
            <a:spLocks noGrp="1"/>
          </p:cNvSpPr>
          <p:nvPr>
            <p:ph type="title"/>
          </p:nvPr>
        </p:nvSpPr>
        <p:spPr>
          <a:xfrm>
            <a:off x="2551176" y="542923"/>
            <a:ext cx="7729728" cy="1188720"/>
          </a:xfrm>
        </p:spPr>
        <p:txBody>
          <a:bodyPr/>
          <a:lstStyle/>
          <a:p>
            <a:r>
              <a:rPr lang="it" dirty="0"/>
              <a:t>forma Monetaria</a:t>
            </a:r>
          </a:p>
        </p:txBody>
      </p:sp>
      <p:sp>
        <p:nvSpPr>
          <p:cNvPr id="3" name="Marcador de contenido 2">
            <a:extLst>
              <a:ext uri="{FF2B5EF4-FFF2-40B4-BE49-F238E27FC236}">
                <a16:creationId xmlns:a16="http://schemas.microsoft.com/office/drawing/2014/main" id="{7F06E831-C965-44FB-9C39-906352470B53}"/>
              </a:ext>
            </a:extLst>
          </p:cNvPr>
          <p:cNvSpPr>
            <a:spLocks noGrp="1"/>
          </p:cNvSpPr>
          <p:nvPr>
            <p:ph idx="1"/>
          </p:nvPr>
        </p:nvSpPr>
        <p:spPr>
          <a:xfrm>
            <a:off x="2020584" y="4503651"/>
            <a:ext cx="7729728" cy="2251494"/>
          </a:xfrm>
        </p:spPr>
        <p:txBody>
          <a:bodyPr>
            <a:normAutofit lnSpcReduction="10000"/>
          </a:bodyPr>
          <a:lstStyle/>
          <a:p>
            <a:r>
              <a:rPr lang="it" dirty="0"/>
              <a:t>Qualsiasi merce può assumere la forma di un equivalente generale. Questa merce che funziona come equivalente generale adempie la funzione di denaro.</a:t>
            </a:r>
          </a:p>
          <a:p>
            <a:r>
              <a:rPr lang="it" dirty="0"/>
              <a:t>Questa forma non si differenzia in alcun modo dalla forma generale del valore, salvo che l'oro è ora l'equivalente generale. Per consuetudine sociale la forma dell'equivalente generale è stata definitivamente fissata nella merce oro.</a:t>
            </a:r>
          </a:p>
          <a:p>
            <a:r>
              <a:rPr lang="it" dirty="0"/>
              <a:t>La semplice espressione relativa del valore nella merce che funziona già come merce monetaria è la </a:t>
            </a:r>
            <a:r>
              <a:rPr lang="it" i="1" dirty="0"/>
              <a:t>forma del prezzo: </a:t>
            </a:r>
            <a:r>
              <a:rPr lang="it" dirty="0"/>
              <a:t>20 metri di tela = 2 once d'oro</a:t>
            </a:r>
          </a:p>
          <a:p>
            <a:endParaRPr lang="es-AR" i="1" dirty="0"/>
          </a:p>
        </p:txBody>
      </p:sp>
      <p:sp>
        <p:nvSpPr>
          <p:cNvPr id="4" name="Marcador de número de diapositiva 3">
            <a:extLst>
              <a:ext uri="{FF2B5EF4-FFF2-40B4-BE49-F238E27FC236}">
                <a16:creationId xmlns:a16="http://schemas.microsoft.com/office/drawing/2014/main" id="{197C5E27-A524-43F0-8626-C6F0DFA0773E}"/>
              </a:ext>
            </a:extLst>
          </p:cNvPr>
          <p:cNvSpPr>
            <a:spLocks noGrp="1"/>
          </p:cNvSpPr>
          <p:nvPr>
            <p:ph type="sldNum" sz="quarter" idx="12"/>
          </p:nvPr>
        </p:nvSpPr>
        <p:spPr/>
        <p:txBody>
          <a:bodyPr/>
          <a:lstStyle/>
          <a:p>
            <a:fld id="{5A1F972D-FDF8-4D84-8DBC-19A85814D6EC}" type="slidenum">
              <a:rPr lang="en-GB" smtClean="0"/>
              <a:t>24</a:t>
            </a:fld>
            <a:endParaRPr lang="en-GB"/>
          </a:p>
        </p:txBody>
      </p:sp>
      <p:grpSp>
        <p:nvGrpSpPr>
          <p:cNvPr id="8" name="Group 7">
            <a:extLst>
              <a:ext uri="{FF2B5EF4-FFF2-40B4-BE49-F238E27FC236}">
                <a16:creationId xmlns:a16="http://schemas.microsoft.com/office/drawing/2014/main" id="{60EEAE11-7B6F-4B0E-B0A2-52500F28B41E}"/>
              </a:ext>
            </a:extLst>
          </p:cNvPr>
          <p:cNvGrpSpPr/>
          <p:nvPr/>
        </p:nvGrpSpPr>
        <p:grpSpPr>
          <a:xfrm>
            <a:off x="4400664" y="2153412"/>
            <a:ext cx="4502345" cy="2031325"/>
            <a:chOff x="4400664" y="2153412"/>
            <a:chExt cx="4502345" cy="2031325"/>
          </a:xfrm>
        </p:grpSpPr>
        <p:sp>
          <p:nvSpPr>
            <p:cNvPr id="5" name="CuadroTexto 4">
              <a:extLst>
                <a:ext uri="{FF2B5EF4-FFF2-40B4-BE49-F238E27FC236}">
                  <a16:creationId xmlns:a16="http://schemas.microsoft.com/office/drawing/2014/main" id="{CF36EEB1-D550-4DDB-81B7-E663C4DC3716}"/>
                </a:ext>
              </a:extLst>
            </p:cNvPr>
            <p:cNvSpPr txBox="1"/>
            <p:nvPr/>
          </p:nvSpPr>
          <p:spPr>
            <a:xfrm>
              <a:off x="4400664" y="2153412"/>
              <a:ext cx="2376741" cy="2031325"/>
            </a:xfrm>
            <a:prstGeom prst="rect">
              <a:avLst/>
            </a:prstGeom>
            <a:noFill/>
          </p:spPr>
          <p:txBody>
            <a:bodyPr wrap="none" rtlCol="0">
              <a:spAutoFit/>
            </a:bodyPr>
            <a:lstStyle/>
            <a:p>
              <a:r>
                <a:rPr lang="it" dirty="0"/>
                <a:t>20 metri di tela =</a:t>
              </a:r>
            </a:p>
            <a:p>
              <a:r>
                <a:rPr lang="it" dirty="0"/>
                <a:t>1 giacca =</a:t>
              </a:r>
            </a:p>
            <a:p>
              <a:r>
                <a:rPr lang="it" dirty="0"/>
                <a:t>10 libbre di tè =</a:t>
              </a:r>
            </a:p>
            <a:p>
              <a:r>
                <a:rPr lang="it" dirty="0"/>
                <a:t>40 libbre di caffè =</a:t>
              </a:r>
            </a:p>
            <a:p>
              <a:r>
                <a:rPr lang="it" dirty="0"/>
                <a:t>1 </a:t>
              </a:r>
              <a:r>
                <a:rPr lang="it" i="1" dirty="0" err="1"/>
                <a:t>quarto </a:t>
              </a:r>
              <a:r>
                <a:rPr lang="it" dirty="0"/>
                <a:t>di grano =</a:t>
              </a:r>
            </a:p>
            <a:p>
              <a:r>
                <a:rPr lang="it" dirty="0"/>
                <a:t>½ tonnellata di ferro =</a:t>
              </a:r>
            </a:p>
            <a:p>
              <a:r>
                <a:rPr lang="it" dirty="0"/>
                <a:t>ecc. =</a:t>
              </a:r>
            </a:p>
          </p:txBody>
        </p:sp>
        <p:sp>
          <p:nvSpPr>
            <p:cNvPr id="6" name="Cerrar llave 5">
              <a:extLst>
                <a:ext uri="{FF2B5EF4-FFF2-40B4-BE49-F238E27FC236}">
                  <a16:creationId xmlns:a16="http://schemas.microsoft.com/office/drawing/2014/main" id="{006FB39B-E903-4022-A29C-AFAC77A16DE5}"/>
                </a:ext>
              </a:extLst>
            </p:cNvPr>
            <p:cNvSpPr/>
            <p:nvPr/>
          </p:nvSpPr>
          <p:spPr>
            <a:xfrm>
              <a:off x="6849374" y="2238038"/>
              <a:ext cx="301924" cy="1764620"/>
            </a:xfrm>
            <a:prstGeom prst="rightBrace">
              <a:avLst/>
            </a:prstGeom>
            <a:ln w="28575"/>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7" name="CuadroTexto 6">
              <a:extLst>
                <a:ext uri="{FF2B5EF4-FFF2-40B4-BE49-F238E27FC236}">
                  <a16:creationId xmlns:a16="http://schemas.microsoft.com/office/drawing/2014/main" id="{064D73C5-1FBA-44C3-90DA-8025E3AE52E7}"/>
                </a:ext>
              </a:extLst>
            </p:cNvPr>
            <p:cNvSpPr txBox="1"/>
            <p:nvPr/>
          </p:nvSpPr>
          <p:spPr>
            <a:xfrm>
              <a:off x="7319883" y="2932981"/>
              <a:ext cx="1583126" cy="369332"/>
            </a:xfrm>
            <a:prstGeom prst="rect">
              <a:avLst/>
            </a:prstGeom>
            <a:noFill/>
          </p:spPr>
          <p:txBody>
            <a:bodyPr wrap="none" rtlCol="0">
              <a:spAutoFit/>
            </a:bodyPr>
            <a:lstStyle/>
            <a:p>
              <a:r>
                <a:rPr lang="it" dirty="0"/>
                <a:t>2 once d'oro</a:t>
              </a:r>
            </a:p>
          </p:txBody>
        </p:sp>
      </p:grpSp>
    </p:spTree>
    <p:extLst>
      <p:ext uri="{BB962C8B-B14F-4D97-AF65-F5344CB8AC3E}">
        <p14:creationId xmlns:p14="http://schemas.microsoft.com/office/powerpoint/2010/main" val="306233680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6BC08D-468F-415F-8882-EB56203AF4E6}"/>
              </a:ext>
            </a:extLst>
          </p:cNvPr>
          <p:cNvSpPr>
            <a:spLocks noGrp="1"/>
          </p:cNvSpPr>
          <p:nvPr>
            <p:ph type="title"/>
          </p:nvPr>
        </p:nvSpPr>
        <p:spPr>
          <a:xfrm>
            <a:off x="2231135" y="569343"/>
            <a:ext cx="7729728" cy="1188720"/>
          </a:xfrm>
        </p:spPr>
        <p:txBody>
          <a:bodyPr/>
          <a:lstStyle/>
          <a:p>
            <a:r>
              <a:rPr lang="it" dirty="0"/>
              <a:t>Il feticismo delle merci</a:t>
            </a:r>
          </a:p>
        </p:txBody>
      </p:sp>
      <p:sp>
        <p:nvSpPr>
          <p:cNvPr id="3" name="Content Placeholder 2">
            <a:extLst>
              <a:ext uri="{FF2B5EF4-FFF2-40B4-BE49-F238E27FC236}">
                <a16:creationId xmlns:a16="http://schemas.microsoft.com/office/drawing/2014/main" id="{E841416A-8DDE-40E0-A7A5-1BEBCEEB6167}"/>
              </a:ext>
            </a:extLst>
          </p:cNvPr>
          <p:cNvSpPr>
            <a:spLocks noGrp="1"/>
          </p:cNvSpPr>
          <p:nvPr>
            <p:ph idx="1"/>
          </p:nvPr>
        </p:nvSpPr>
        <p:spPr>
          <a:xfrm>
            <a:off x="2231135" y="2112884"/>
            <a:ext cx="7987063" cy="4470795"/>
          </a:xfrm>
        </p:spPr>
        <p:txBody>
          <a:bodyPr>
            <a:normAutofit fontScale="92500" lnSpcReduction="10000"/>
          </a:bodyPr>
          <a:lstStyle/>
          <a:p>
            <a:pPr marL="0" indent="0">
              <a:buNone/>
            </a:pPr>
            <a:r>
              <a:rPr lang="it" dirty="0"/>
              <a:t>“Se gli oggetti d’uso diventano merci, è solo perché sono </a:t>
            </a:r>
            <a:r>
              <a:rPr lang="it" i="1" dirty="0"/>
              <a:t>prodotti del lavoro privato svolto indipendentemente l’uno dall’altro”. (Il Capitale, </a:t>
            </a:r>
            <a:r>
              <a:rPr lang="it" dirty="0"/>
              <a:t>pag. 89),</a:t>
            </a:r>
          </a:p>
          <a:p>
            <a:r>
              <a:rPr lang="it" dirty="0"/>
              <a:t>Nel sistema capitalista, il lavoratore ha bisogno del prodotto degli altri per la sua sussistenza e per ottenere i mezzi di produzione. Il produttore fa parte della produzione sociale totale, partecipando in modo indipendente alla divisione sociale del lavoro.</a:t>
            </a:r>
          </a:p>
          <a:p>
            <a:r>
              <a:rPr lang="it" dirty="0"/>
              <a:t>La merce media il rapporto tra individui e produzione sociale. La natura sociale del lavoro esiste solo nei prodotti, che diventano merci e stabiliscono tra loro rapporti sociali che i loro produttori non possono stabilire, perché svolgono il lavoro in modo autonomo.</a:t>
            </a:r>
          </a:p>
          <a:p>
            <a:r>
              <a:rPr lang="it" dirty="0"/>
              <a:t>Le merci stabiliscono tra loro rapporti sociali, mentre i produttori si relazionano con le cose, con le merci.</a:t>
            </a:r>
          </a:p>
          <a:p>
            <a:r>
              <a:rPr lang="it" dirty="0"/>
              <a:t>Quando i produttori devono prendere le loro decisioni di produzione, poiché non possono coordinare o pianificare la produzione, devono rispettare il prezzo, o la forma di valore dei beni. Cioè devono mettersi sotto il comando di ciò che producono.</a:t>
            </a:r>
          </a:p>
          <a:p>
            <a:r>
              <a:rPr lang="it" dirty="0"/>
              <a:t>Questa distorsione è ciò che Marx chiama feticismo della merce.</a:t>
            </a:r>
          </a:p>
        </p:txBody>
      </p:sp>
      <p:sp>
        <p:nvSpPr>
          <p:cNvPr id="4" name="Slide Number Placeholder 3">
            <a:extLst>
              <a:ext uri="{FF2B5EF4-FFF2-40B4-BE49-F238E27FC236}">
                <a16:creationId xmlns:a16="http://schemas.microsoft.com/office/drawing/2014/main" id="{C421924A-81BB-4EC5-8887-CBFBD68550AF}"/>
              </a:ext>
            </a:extLst>
          </p:cNvPr>
          <p:cNvSpPr>
            <a:spLocks noGrp="1"/>
          </p:cNvSpPr>
          <p:nvPr>
            <p:ph type="sldNum" sz="quarter" idx="12"/>
          </p:nvPr>
        </p:nvSpPr>
        <p:spPr/>
        <p:txBody>
          <a:bodyPr/>
          <a:lstStyle/>
          <a:p>
            <a:fld id="{5A1F972D-FDF8-4D84-8DBC-19A85814D6EC}" type="slidenum">
              <a:rPr lang="en-GB" smtClean="0"/>
              <a:t>25</a:t>
            </a:fld>
            <a:endParaRPr lang="en-GB"/>
          </a:p>
        </p:txBody>
      </p:sp>
    </p:spTree>
    <p:extLst>
      <p:ext uri="{BB962C8B-B14F-4D97-AF65-F5344CB8AC3E}">
        <p14:creationId xmlns:p14="http://schemas.microsoft.com/office/powerpoint/2010/main" val="25366589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8F0633F-80A8-4220-88AD-8D1D439134A2}"/>
              </a:ext>
            </a:extLst>
          </p:cNvPr>
          <p:cNvSpPr>
            <a:spLocks noGrp="1"/>
          </p:cNvSpPr>
          <p:nvPr>
            <p:ph type="title"/>
          </p:nvPr>
        </p:nvSpPr>
        <p:spPr>
          <a:xfrm>
            <a:off x="2231136" y="523613"/>
            <a:ext cx="7729728" cy="1188720"/>
          </a:xfrm>
        </p:spPr>
        <p:txBody>
          <a:bodyPr>
            <a:normAutofit fontScale="90000"/>
          </a:bodyPr>
          <a:lstStyle/>
          <a:p>
            <a:r>
              <a:rPr lang="it" dirty="0"/>
              <a:t>La circolazione delle merci in un sistema di produttori indipendenti</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D6596163-F5B1-497B-8FB8-FAB6C5EE6F5E}"/>
                  </a:ext>
                </a:extLst>
              </p:cNvPr>
              <p:cNvSpPr>
                <a:spLocks noGrp="1"/>
              </p:cNvSpPr>
              <p:nvPr>
                <p:ph idx="1"/>
              </p:nvPr>
            </p:nvSpPr>
            <p:spPr>
              <a:xfrm>
                <a:off x="2231136" y="2078751"/>
                <a:ext cx="7729728" cy="4410826"/>
              </a:xfrm>
            </p:spPr>
            <p:txBody>
              <a:bodyPr>
                <a:normAutofit lnSpcReduction="10000"/>
              </a:bodyPr>
              <a:lstStyle/>
              <a:p>
                <a:r>
                  <a:rPr lang="it" dirty="0"/>
                  <a:t>In un sistema di produttori indipendenti, i produttori porterebbero i beni prodotti M sul mercato, dove li venderebbero in cambio di denaro D e poi, con quel denaro, comprerebbero altri beni M’ dello stesso valore, ma più in linea con le loro esigenze.</a:t>
                </a:r>
              </a:p>
              <a:p>
                <a:pPr marL="0" indent="0">
                  <a:buNone/>
                </a:pPr>
                <a:endParaRPr lang="es-AR"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𝑀</m:t>
                      </m:r>
                      <m:r>
                        <a:rPr lang="es-AR" i="1">
                          <a:latin typeface="Cambria Math" panose="02040503050406030204" pitchFamily="18" charset="0"/>
                        </a:rPr>
                        <m:t>−</m:t>
                      </m:r>
                      <m:r>
                        <a:rPr lang="es-AR" b="0" i="1" smtClean="0">
                          <a:latin typeface="Cambria Math" panose="02040503050406030204" pitchFamily="18" charset="0"/>
                        </a:rPr>
                        <m:t>𝐷</m:t>
                      </m:r>
                      <m:r>
                        <a:rPr lang="es-AR" i="1">
                          <a:latin typeface="Cambria Math" panose="02040503050406030204" pitchFamily="18" charset="0"/>
                        </a:rPr>
                        <m:t>−</m:t>
                      </m:r>
                      <m:r>
                        <a:rPr lang="es-AR" b="0" i="1" smtClean="0">
                          <a:latin typeface="Cambria Math" panose="02040503050406030204" pitchFamily="18" charset="0"/>
                        </a:rPr>
                        <m:t>𝑀</m:t>
                      </m:r>
                      <m:r>
                        <a:rPr lang="es-AR" i="1">
                          <a:latin typeface="Cambria Math" panose="02040503050406030204" pitchFamily="18" charset="0"/>
                        </a:rPr>
                        <m:t>′</m:t>
                      </m:r>
                    </m:oMath>
                  </m:oMathPara>
                </a14:m>
                <a:endParaRPr lang="es-ES" dirty="0"/>
              </a:p>
              <a:p>
                <a:r>
                  <a:rPr lang="it" dirty="0"/>
                  <a:t>Il motivo di questa trasformazione è semplicemente quello di cambiare i valori d’uso che non consuma con valori più utili.</a:t>
                </a:r>
              </a:p>
              <a:p>
                <a:r>
                  <a:rPr lang="it" dirty="0"/>
                  <a:t>In questo tipo di circolazione il processo termina dopo lo scambio. Il valore della merce acquistata è pari a quello della merce venduta. Una volta che il produttore ha ottenuto l'insieme di beni prescelto, non ha motivo di continuare lo scambio.</a:t>
                </a:r>
              </a:p>
              <a:p>
                <a:r>
                  <a:rPr lang="it" dirty="0"/>
                  <a:t>In questo tipo di circolazione non c'è surplus nel sistema. Se un individuo riesce ad acquistare beni per meno del loro valore, il suo guadagno è controbilanciato dalla perdita di un altro individuo.</a:t>
                </a:r>
              </a:p>
            </p:txBody>
          </p:sp>
        </mc:Choice>
        <mc:Fallback>
          <p:sp>
            <p:nvSpPr>
              <p:cNvPr id="3" name="Marcador de contenido 2">
                <a:extLst>
                  <a:ext uri="{FF2B5EF4-FFF2-40B4-BE49-F238E27FC236}">
                    <a16:creationId xmlns:a16="http://schemas.microsoft.com/office/drawing/2014/main" id="{D6596163-F5B1-497B-8FB8-FAB6C5EE6F5E}"/>
                  </a:ext>
                </a:extLst>
              </p:cNvPr>
              <p:cNvSpPr>
                <a:spLocks noGrp="1" noRot="1" noChangeAspect="1" noMove="1" noResize="1" noEditPoints="1" noAdjustHandles="1" noChangeArrowheads="1" noChangeShapeType="1" noTextEdit="1"/>
              </p:cNvSpPr>
              <p:nvPr>
                <p:ph idx="1"/>
              </p:nvPr>
            </p:nvSpPr>
            <p:spPr>
              <a:xfrm>
                <a:off x="2231136" y="2078751"/>
                <a:ext cx="7729728" cy="4410826"/>
              </a:xfrm>
              <a:blipFill>
                <a:blip r:embed="rId2"/>
                <a:stretch>
                  <a:fillRect l="-473" t="-1243" r="-1183" b="-276"/>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FDFC25E4-6E3C-49BE-87CB-65A3FDC2999C}"/>
              </a:ext>
            </a:extLst>
          </p:cNvPr>
          <p:cNvSpPr>
            <a:spLocks noGrp="1"/>
          </p:cNvSpPr>
          <p:nvPr>
            <p:ph type="sldNum" sz="quarter" idx="12"/>
          </p:nvPr>
        </p:nvSpPr>
        <p:spPr/>
        <p:txBody>
          <a:bodyPr/>
          <a:lstStyle/>
          <a:p>
            <a:fld id="{5A1F972D-FDF8-4D84-8DBC-19A85814D6EC}" type="slidenum">
              <a:rPr lang="en-GB" smtClean="0"/>
              <a:t>26</a:t>
            </a:fld>
            <a:endParaRPr lang="en-GB"/>
          </a:p>
        </p:txBody>
      </p:sp>
    </p:spTree>
    <p:extLst>
      <p:ext uri="{BB962C8B-B14F-4D97-AF65-F5344CB8AC3E}">
        <p14:creationId xmlns:p14="http://schemas.microsoft.com/office/powerpoint/2010/main" val="397402351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BAD4596-0990-43DA-88D9-DCB17942ADDF}"/>
              </a:ext>
            </a:extLst>
          </p:cNvPr>
          <p:cNvSpPr>
            <a:spLocks noGrp="1"/>
          </p:cNvSpPr>
          <p:nvPr>
            <p:ph type="title"/>
          </p:nvPr>
        </p:nvSpPr>
        <p:spPr>
          <a:xfrm>
            <a:off x="815820" y="744539"/>
            <a:ext cx="10422385" cy="1188720"/>
          </a:xfrm>
        </p:spPr>
        <p:txBody>
          <a:bodyPr/>
          <a:lstStyle/>
          <a:p>
            <a:r>
              <a:rPr lang="it" dirty="0"/>
              <a:t>Circolazione nella produzione capitalistica</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5E1F1EA9-282F-4E72-8840-2A448A883BE3}"/>
                  </a:ext>
                </a:extLst>
              </p:cNvPr>
              <p:cNvSpPr>
                <a:spLocks noGrp="1"/>
              </p:cNvSpPr>
              <p:nvPr>
                <p:ph idx="1"/>
              </p:nvPr>
            </p:nvSpPr>
            <p:spPr>
              <a:xfrm>
                <a:off x="1740023" y="2068498"/>
                <a:ext cx="8646851" cy="4589754"/>
              </a:xfrm>
            </p:spPr>
            <p:txBody>
              <a:bodyPr>
                <a:normAutofit fontScale="85000" lnSpcReduction="20000"/>
              </a:bodyPr>
              <a:lstStyle/>
              <a:p>
                <a:r>
                  <a:rPr lang="it" dirty="0"/>
                  <a:t>Il processo di produzione e circolazione nel sistema capitalista è rappresentato così (dove FT è la forza lavoro e MP i mezzi di produzione):</a:t>
                </a:r>
              </a:p>
              <a:p>
                <a:pPr marL="0" indent="0">
                  <a:buNone/>
                </a:pPr>
                <a:endParaRPr lang="es-AR" b="0" i="1" dirty="0">
                  <a:latin typeface="Cambria Math" panose="02040503050406030204" pitchFamily="18" charset="0"/>
                </a:endParaRPr>
              </a:p>
              <a:p>
                <a:pPr marL="0" indent="0">
                  <a:buNone/>
                </a:pPr>
                <a14:m>
                  <m:oMathPara xmlns:m="http://schemas.openxmlformats.org/officeDocument/2006/math">
                    <m:oMathParaPr>
                      <m:jc m:val="centerGroup"/>
                    </m:oMathParaPr>
                    <m:oMath xmlns:m="http://schemas.openxmlformats.org/officeDocument/2006/math">
                      <m:r>
                        <a:rPr lang="es-AR" sz="2200" b="0" i="1" smtClean="0">
                          <a:latin typeface="Cambria Math" panose="02040503050406030204" pitchFamily="18" charset="0"/>
                        </a:rPr>
                        <m:t>𝐷</m:t>
                      </m:r>
                      <m:r>
                        <a:rPr lang="es-AR" sz="2200" b="0" i="1" smtClean="0">
                          <a:latin typeface="Cambria Math" panose="02040503050406030204" pitchFamily="18" charset="0"/>
                        </a:rPr>
                        <m:t>−</m:t>
                      </m:r>
                      <m:r>
                        <a:rPr lang="es-AR" sz="2200" b="0" i="1" smtClean="0">
                          <a:latin typeface="Cambria Math" panose="02040503050406030204" pitchFamily="18" charset="0"/>
                        </a:rPr>
                        <m:t>𝑀</m:t>
                      </m:r>
                      <m:r>
                        <a:rPr lang="es-AR" sz="2200" b="0" i="1" smtClean="0">
                          <a:latin typeface="Cambria Math" panose="02040503050406030204" pitchFamily="18" charset="0"/>
                        </a:rPr>
                        <m:t> </m:t>
                      </m:r>
                      <m:d>
                        <m:dPr>
                          <m:ctrlPr>
                            <a:rPr lang="es-AR" sz="2200" b="0" i="1" smtClean="0">
                              <a:latin typeface="Cambria Math" panose="02040503050406030204" pitchFamily="18" charset="0"/>
                            </a:rPr>
                          </m:ctrlPr>
                        </m:dPr>
                        <m:e>
                          <m:r>
                            <a:rPr lang="es-AR" sz="2200" b="0" i="1" smtClean="0">
                              <a:latin typeface="Cambria Math" panose="02040503050406030204" pitchFamily="18" charset="0"/>
                            </a:rPr>
                            <m:t>𝐹𝑇</m:t>
                          </m:r>
                          <m:r>
                            <a:rPr lang="it-IT" sz="2200" b="0" i="1" smtClean="0">
                              <a:latin typeface="Cambria Math" panose="02040503050406030204" pitchFamily="18" charset="0"/>
                            </a:rPr>
                            <m:t>, </m:t>
                          </m:r>
                          <m:r>
                            <a:rPr lang="es-AR" sz="2200" b="0" i="1" smtClean="0">
                              <a:latin typeface="Cambria Math" panose="02040503050406030204" pitchFamily="18" charset="0"/>
                            </a:rPr>
                            <m:t>𝑀𝑃</m:t>
                          </m:r>
                        </m:e>
                      </m:d>
                      <m:r>
                        <a:rPr lang="es-AR" sz="2200" b="0" i="1" smtClean="0">
                          <a:latin typeface="Cambria Math" panose="02040503050406030204" pitchFamily="18" charset="0"/>
                        </a:rPr>
                        <m:t>…</m:t>
                      </m:r>
                      <m:r>
                        <a:rPr lang="it-IT" sz="2200" b="0" i="1" smtClean="0">
                          <a:latin typeface="Cambria Math" panose="02040503050406030204" pitchFamily="18" charset="0"/>
                        </a:rPr>
                        <m:t>−</m:t>
                      </m:r>
                      <m:sSup>
                        <m:sSupPr>
                          <m:ctrlPr>
                            <a:rPr lang="es-AR" sz="2200" b="0" i="1" smtClean="0">
                              <a:latin typeface="Cambria Math" panose="02040503050406030204" pitchFamily="18" charset="0"/>
                            </a:rPr>
                          </m:ctrlPr>
                        </m:sSupPr>
                        <m:e>
                          <m:r>
                            <a:rPr lang="es-AR" sz="2200" b="0" i="1" smtClean="0">
                              <a:latin typeface="Cambria Math" panose="02040503050406030204" pitchFamily="18" charset="0"/>
                            </a:rPr>
                            <m:t>𝑀</m:t>
                          </m:r>
                        </m:e>
                        <m:sup>
                          <m:r>
                            <a:rPr lang="es-AR" sz="2200" b="0" i="1" smtClean="0">
                              <a:latin typeface="Cambria Math" panose="02040503050406030204" pitchFamily="18" charset="0"/>
                            </a:rPr>
                            <m:t>′</m:t>
                          </m:r>
                        </m:sup>
                      </m:sSup>
                      <m:r>
                        <a:rPr lang="es-AR" sz="2200" b="0" i="1" smtClean="0">
                          <a:latin typeface="Cambria Math" panose="02040503050406030204" pitchFamily="18" charset="0"/>
                        </a:rPr>
                        <m:t>−</m:t>
                      </m:r>
                      <m:r>
                        <a:rPr lang="es-AR" sz="2200" b="0" i="1" smtClean="0">
                          <a:latin typeface="Cambria Math" panose="02040503050406030204" pitchFamily="18" charset="0"/>
                        </a:rPr>
                        <m:t>𝐷</m:t>
                      </m:r>
                      <m:r>
                        <a:rPr lang="es-AR" sz="2200" b="0" i="1" smtClean="0">
                          <a:latin typeface="Cambria Math" panose="02040503050406030204" pitchFamily="18" charset="0"/>
                        </a:rPr>
                        <m:t>′</m:t>
                      </m:r>
                    </m:oMath>
                  </m:oMathPara>
                </a14:m>
                <a:endParaRPr lang="es-ES" sz="2200" dirty="0"/>
              </a:p>
              <a:p>
                <a:pPr marL="0" indent="0">
                  <a:buNone/>
                </a:pPr>
                <a:endParaRPr lang="es-ES" dirty="0"/>
              </a:p>
              <a:p>
                <a:pPr marL="0" indent="0">
                  <a:buNone/>
                </a:pPr>
                <a:endParaRPr lang="es-ES" dirty="0"/>
              </a:p>
              <a:p>
                <a:pPr marL="0" indent="0">
                  <a:buNone/>
                </a:pPr>
                <a:endParaRPr lang="es-ES" dirty="0"/>
              </a:p>
              <a:p>
                <a:pPr marL="0" indent="0">
                  <a:buNone/>
                </a:pPr>
                <a:endParaRPr lang="es-ES" dirty="0"/>
              </a:p>
              <a:p>
                <a:endParaRPr lang="es-ES" dirty="0"/>
              </a:p>
              <a:p>
                <a:endParaRPr lang="es-ES" dirty="0"/>
              </a:p>
              <a:p>
                <a:r>
                  <a:rPr lang="it" dirty="0"/>
                  <a:t>La ragione di questo processo non è, come nel caso precedente, ottenere beni per soddisfare bisogni, ma il fatto che alla fine del processo si ottiene un valore maggiore rispetto a quanto si possedeva all'inizio.</a:t>
                </a:r>
              </a:p>
              <a:p>
                <a:r>
                  <a:rPr lang="it" dirty="0"/>
                  <a:t>Il processo non si estingue una volta giunto alla fine, ma ricrea le condizioni iniziali e si riprenderà il processo con D' come somma di denaro iniziale.</a:t>
                </a:r>
              </a:p>
              <a:p>
                <a:r>
                  <a:rPr lang="it" dirty="0"/>
                  <a:t>Da dove proviene il surplus nel processo di produzione? È perché alcune delle merci acquistate dal capitalista hanno il potere di creare valore. Vedremo che questa merce è la forza lavoro.</a:t>
                </a:r>
              </a:p>
            </p:txBody>
          </p:sp>
        </mc:Choice>
        <mc:Fallback>
          <p:sp>
            <p:nvSpPr>
              <p:cNvPr id="3" name="Marcador de contenido 2">
                <a:extLst>
                  <a:ext uri="{FF2B5EF4-FFF2-40B4-BE49-F238E27FC236}">
                    <a16:creationId xmlns:a16="http://schemas.microsoft.com/office/drawing/2014/main" id="{5E1F1EA9-282F-4E72-8840-2A448A883BE3}"/>
                  </a:ext>
                </a:extLst>
              </p:cNvPr>
              <p:cNvSpPr>
                <a:spLocks noGrp="1" noRot="1" noChangeAspect="1" noMove="1" noResize="1" noEditPoints="1" noAdjustHandles="1" noChangeArrowheads="1" noChangeShapeType="1" noTextEdit="1"/>
              </p:cNvSpPr>
              <p:nvPr>
                <p:ph idx="1"/>
              </p:nvPr>
            </p:nvSpPr>
            <p:spPr>
              <a:xfrm>
                <a:off x="1740023" y="2068498"/>
                <a:ext cx="8646851" cy="4589754"/>
              </a:xfrm>
              <a:blipFill>
                <a:blip r:embed="rId2"/>
                <a:stretch>
                  <a:fillRect l="-211" t="-1195" r="-352"/>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EB733B41-430E-4752-BEF6-B8EED49B77AC}"/>
              </a:ext>
            </a:extLst>
          </p:cNvPr>
          <p:cNvSpPr>
            <a:spLocks noGrp="1"/>
          </p:cNvSpPr>
          <p:nvPr>
            <p:ph type="sldNum" sz="quarter" idx="12"/>
          </p:nvPr>
        </p:nvSpPr>
        <p:spPr/>
        <p:txBody>
          <a:bodyPr/>
          <a:lstStyle/>
          <a:p>
            <a:fld id="{5A1F972D-FDF8-4D84-8DBC-19A85814D6EC}" type="slidenum">
              <a:rPr lang="en-GB" smtClean="0"/>
              <a:t>27</a:t>
            </a:fld>
            <a:endParaRPr lang="en-GB"/>
          </a:p>
        </p:txBody>
      </p:sp>
      <p:sp>
        <p:nvSpPr>
          <p:cNvPr id="5" name="Flecha: hacia abajo 4">
            <a:extLst>
              <a:ext uri="{FF2B5EF4-FFF2-40B4-BE49-F238E27FC236}">
                <a16:creationId xmlns:a16="http://schemas.microsoft.com/office/drawing/2014/main" id="{59AC616A-C14E-47C9-928C-FE46608A4151}"/>
              </a:ext>
            </a:extLst>
          </p:cNvPr>
          <p:cNvSpPr/>
          <p:nvPr/>
        </p:nvSpPr>
        <p:spPr>
          <a:xfrm rot="1691038">
            <a:off x="5210389" y="3325765"/>
            <a:ext cx="100668" cy="36072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6" name="CuadroTexto 5">
            <a:extLst>
              <a:ext uri="{FF2B5EF4-FFF2-40B4-BE49-F238E27FC236}">
                <a16:creationId xmlns:a16="http://schemas.microsoft.com/office/drawing/2014/main" id="{8CFE8992-FFE9-44BE-8018-BAE90AEACD40}"/>
              </a:ext>
            </a:extLst>
          </p:cNvPr>
          <p:cNvSpPr txBox="1"/>
          <p:nvPr/>
        </p:nvSpPr>
        <p:spPr>
          <a:xfrm>
            <a:off x="3626484" y="3853834"/>
            <a:ext cx="1819097" cy="830997"/>
          </a:xfrm>
          <a:prstGeom prst="rect">
            <a:avLst/>
          </a:prstGeom>
          <a:noFill/>
        </p:spPr>
        <p:txBody>
          <a:bodyPr wrap="square" rtlCol="0">
            <a:spAutoFit/>
          </a:bodyPr>
          <a:lstStyle/>
          <a:p>
            <a:r>
              <a:rPr lang="it" sz="1200" dirty="0"/>
              <a:t>Il denaro compra merci, forza lavoro e mezzi di produzione.</a:t>
            </a:r>
            <a:endParaRPr lang="es-ES" sz="1200" dirty="0"/>
          </a:p>
        </p:txBody>
      </p:sp>
      <p:sp>
        <p:nvSpPr>
          <p:cNvPr id="7" name="CuadroTexto 6">
            <a:extLst>
              <a:ext uri="{FF2B5EF4-FFF2-40B4-BE49-F238E27FC236}">
                <a16:creationId xmlns:a16="http://schemas.microsoft.com/office/drawing/2014/main" id="{1F34818D-8847-4A96-B10B-0790A6EA4760}"/>
              </a:ext>
            </a:extLst>
          </p:cNvPr>
          <p:cNvSpPr txBox="1"/>
          <p:nvPr/>
        </p:nvSpPr>
        <p:spPr>
          <a:xfrm>
            <a:off x="5728886" y="3853835"/>
            <a:ext cx="2030136" cy="830997"/>
          </a:xfrm>
          <a:prstGeom prst="rect">
            <a:avLst/>
          </a:prstGeom>
          <a:noFill/>
        </p:spPr>
        <p:txBody>
          <a:bodyPr wrap="square" rtlCol="0">
            <a:spAutoFit/>
          </a:bodyPr>
          <a:lstStyle/>
          <a:p>
            <a:r>
              <a:rPr lang="it" sz="1200" dirty="0"/>
              <a:t>Attraverso il processo produttivo, con MP e FT si ottiene un diverso insieme di beni M'</a:t>
            </a:r>
            <a:endParaRPr lang="es-ES" sz="1200" dirty="0"/>
          </a:p>
        </p:txBody>
      </p:sp>
      <p:sp>
        <p:nvSpPr>
          <p:cNvPr id="8" name="Flecha: hacia abajo 7">
            <a:extLst>
              <a:ext uri="{FF2B5EF4-FFF2-40B4-BE49-F238E27FC236}">
                <a16:creationId xmlns:a16="http://schemas.microsoft.com/office/drawing/2014/main" id="{7F7EE6FC-9386-4DBB-BC0A-F0DB20A3187F}"/>
              </a:ext>
            </a:extLst>
          </p:cNvPr>
          <p:cNvSpPr/>
          <p:nvPr/>
        </p:nvSpPr>
        <p:spPr>
          <a:xfrm>
            <a:off x="6787456" y="3279576"/>
            <a:ext cx="101616" cy="40930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9" name="Flecha: hacia abajo 8">
            <a:extLst>
              <a:ext uri="{FF2B5EF4-FFF2-40B4-BE49-F238E27FC236}">
                <a16:creationId xmlns:a16="http://schemas.microsoft.com/office/drawing/2014/main" id="{CF1E554D-B8AD-4946-BED0-7C394326D390}"/>
              </a:ext>
            </a:extLst>
          </p:cNvPr>
          <p:cNvSpPr/>
          <p:nvPr/>
        </p:nvSpPr>
        <p:spPr>
          <a:xfrm rot="19248089">
            <a:off x="7715127" y="3247286"/>
            <a:ext cx="87790" cy="466364"/>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0" name="CuadroTexto 9">
            <a:extLst>
              <a:ext uri="{FF2B5EF4-FFF2-40B4-BE49-F238E27FC236}">
                <a16:creationId xmlns:a16="http://schemas.microsoft.com/office/drawing/2014/main" id="{8DC3DFE1-5DD2-4297-84FF-DC96F4CEAA13}"/>
              </a:ext>
            </a:extLst>
          </p:cNvPr>
          <p:cNvSpPr txBox="1"/>
          <p:nvPr/>
        </p:nvSpPr>
        <p:spPr>
          <a:xfrm>
            <a:off x="7959507" y="3862219"/>
            <a:ext cx="1654617" cy="646331"/>
          </a:xfrm>
          <a:prstGeom prst="rect">
            <a:avLst/>
          </a:prstGeom>
          <a:noFill/>
        </p:spPr>
        <p:txBody>
          <a:bodyPr wrap="square" rtlCol="0">
            <a:spAutoFit/>
          </a:bodyPr>
          <a:lstStyle/>
          <a:p>
            <a:r>
              <a:rPr lang="it" sz="1200" dirty="0"/>
              <a:t>I beni M' vengono scambiati con la somma di denaro D'&gt;D</a:t>
            </a:r>
            <a:endParaRPr lang="es-ES" sz="1200" dirty="0"/>
          </a:p>
        </p:txBody>
      </p:sp>
    </p:spTree>
    <p:extLst>
      <p:ext uri="{BB962C8B-B14F-4D97-AF65-F5344CB8AC3E}">
        <p14:creationId xmlns:p14="http://schemas.microsoft.com/office/powerpoint/2010/main" val="101026249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819F5AC-D5B2-4C19-A711-0C1727F65B9C}"/>
              </a:ext>
            </a:extLst>
          </p:cNvPr>
          <p:cNvSpPr>
            <a:spLocks noGrp="1"/>
          </p:cNvSpPr>
          <p:nvPr>
            <p:ph type="title"/>
          </p:nvPr>
        </p:nvSpPr>
        <p:spPr/>
        <p:txBody>
          <a:bodyPr/>
          <a:lstStyle/>
          <a:p>
            <a:r>
              <a:rPr lang="it" dirty="0"/>
              <a:t>L</a:t>
            </a:r>
            <a:r>
              <a:rPr lang="it-IT" dirty="0"/>
              <a:t>o sfruttamento</a:t>
            </a:r>
            <a:endParaRPr lang="es-ES" dirty="0"/>
          </a:p>
        </p:txBody>
      </p:sp>
      <p:sp>
        <p:nvSpPr>
          <p:cNvPr id="3" name="Marcador de contenido 2">
            <a:extLst>
              <a:ext uri="{FF2B5EF4-FFF2-40B4-BE49-F238E27FC236}">
                <a16:creationId xmlns:a16="http://schemas.microsoft.com/office/drawing/2014/main" id="{DD1CBD20-359A-4628-8C08-8D01B2098DF9}"/>
              </a:ext>
            </a:extLst>
          </p:cNvPr>
          <p:cNvSpPr>
            <a:spLocks noGrp="1"/>
          </p:cNvSpPr>
          <p:nvPr>
            <p:ph idx="1"/>
          </p:nvPr>
        </p:nvSpPr>
        <p:spPr/>
        <p:txBody>
          <a:bodyPr/>
          <a:lstStyle/>
          <a:p>
            <a:r>
              <a:rPr lang="it" dirty="0"/>
              <a:t>Marx adottò la teoria del valore-lavoro.</a:t>
            </a:r>
          </a:p>
          <a:p>
            <a:r>
              <a:rPr lang="it" dirty="0"/>
              <a:t>La società capitalista si basa sullo sfruttamento dei lavoratori da parte dei capitalisti.</a:t>
            </a:r>
          </a:p>
          <a:p>
            <a:r>
              <a:rPr lang="it" dirty="0"/>
              <a:t>Marx distingueva tra </a:t>
            </a:r>
            <a:r>
              <a:rPr lang="it" i="1" dirty="0"/>
              <a:t>lavoro </a:t>
            </a:r>
            <a:r>
              <a:rPr lang="it" dirty="0"/>
              <a:t>e </a:t>
            </a:r>
            <a:r>
              <a:rPr lang="it" i="1" dirty="0"/>
              <a:t>forza lavoro:</a:t>
            </a:r>
          </a:p>
          <a:p>
            <a:pPr marL="0" indent="0">
              <a:buNone/>
            </a:pPr>
            <a:endParaRPr lang="es-ES" i="1" dirty="0"/>
          </a:p>
        </p:txBody>
      </p:sp>
      <p:sp>
        <p:nvSpPr>
          <p:cNvPr id="4" name="Marcador de número de diapositiva 3">
            <a:extLst>
              <a:ext uri="{FF2B5EF4-FFF2-40B4-BE49-F238E27FC236}">
                <a16:creationId xmlns:a16="http://schemas.microsoft.com/office/drawing/2014/main" id="{932EA125-33ED-4EB9-BE41-B0CFA0B242BF}"/>
              </a:ext>
            </a:extLst>
          </p:cNvPr>
          <p:cNvSpPr>
            <a:spLocks noGrp="1"/>
          </p:cNvSpPr>
          <p:nvPr>
            <p:ph type="sldNum" sz="quarter" idx="12"/>
          </p:nvPr>
        </p:nvSpPr>
        <p:spPr/>
        <p:txBody>
          <a:bodyPr/>
          <a:lstStyle/>
          <a:p>
            <a:fld id="{5A1F972D-FDF8-4D84-8DBC-19A85814D6EC}" type="slidenum">
              <a:rPr lang="en-GB" smtClean="0"/>
              <a:t>28</a:t>
            </a:fld>
            <a:endParaRPr lang="en-GB"/>
          </a:p>
        </p:txBody>
      </p:sp>
      <p:graphicFrame>
        <p:nvGraphicFramePr>
          <p:cNvPr id="5" name="Diagrama 4">
            <a:extLst>
              <a:ext uri="{FF2B5EF4-FFF2-40B4-BE49-F238E27FC236}">
                <a16:creationId xmlns:a16="http://schemas.microsoft.com/office/drawing/2014/main" id="{61C5543B-7D54-4101-B3C1-A0D03B08B1E3}"/>
              </a:ext>
            </a:extLst>
          </p:cNvPr>
          <p:cNvGraphicFramePr/>
          <p:nvPr>
            <p:extLst>
              <p:ext uri="{D42A27DB-BD31-4B8C-83A1-F6EECF244321}">
                <p14:modId xmlns:p14="http://schemas.microsoft.com/office/powerpoint/2010/main" val="1062940950"/>
              </p:ext>
            </p:extLst>
          </p:nvPr>
        </p:nvGraphicFramePr>
        <p:xfrm>
          <a:off x="3091262" y="4189035"/>
          <a:ext cx="3347207" cy="248073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CuadroTexto 5">
            <a:extLst>
              <a:ext uri="{FF2B5EF4-FFF2-40B4-BE49-F238E27FC236}">
                <a16:creationId xmlns:a16="http://schemas.microsoft.com/office/drawing/2014/main" id="{C420443C-9B63-49FF-93D9-F784F5B3F6AA}"/>
              </a:ext>
            </a:extLst>
          </p:cNvPr>
          <p:cNvSpPr txBox="1"/>
          <p:nvPr/>
        </p:nvSpPr>
        <p:spPr>
          <a:xfrm>
            <a:off x="7455545" y="4704589"/>
            <a:ext cx="2998177" cy="1384995"/>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r>
              <a:rPr lang="it" sz="1200" dirty="0"/>
              <a:t>“Per </a:t>
            </a:r>
            <a:r>
              <a:rPr lang="it" sz="1200" i="1" dirty="0"/>
              <a:t>forza lavoro </a:t>
            </a:r>
            <a:r>
              <a:rPr lang="it" sz="1200" dirty="0"/>
              <a:t>o </a:t>
            </a:r>
            <a:r>
              <a:rPr lang="it" sz="1200" i="1" dirty="0"/>
              <a:t>capacità lavorativa </a:t>
            </a:r>
            <a:r>
              <a:rPr lang="it" sz="1200" dirty="0"/>
              <a:t>intendiamo l’insieme delle facoltà fisiche e mentali che esistono nella corporeità, nella personalità vivente di un essere umano e che egli mette in moto quando produce valori d’uso di qualsiasi genere”. ( </a:t>
            </a:r>
            <a:r>
              <a:rPr lang="it" sz="1200" i="1" dirty="0"/>
              <a:t>Capitale, pag. 203)</a:t>
            </a:r>
            <a:endParaRPr lang="es-AR" sz="1200" dirty="0"/>
          </a:p>
        </p:txBody>
      </p:sp>
      <p:sp>
        <p:nvSpPr>
          <p:cNvPr id="7" name="Flecha: a la derecha 6">
            <a:extLst>
              <a:ext uri="{FF2B5EF4-FFF2-40B4-BE49-F238E27FC236}">
                <a16:creationId xmlns:a16="http://schemas.microsoft.com/office/drawing/2014/main" id="{46003E76-B3A8-4E4F-AA95-448FD182E9CA}"/>
              </a:ext>
            </a:extLst>
          </p:cNvPr>
          <p:cNvSpPr/>
          <p:nvPr/>
        </p:nvSpPr>
        <p:spPr>
          <a:xfrm>
            <a:off x="6547449" y="5158596"/>
            <a:ext cx="751146" cy="3450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01045576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C069D94-5D0D-485F-8458-870BF629AFC3}"/>
              </a:ext>
            </a:extLst>
          </p:cNvPr>
          <p:cNvSpPr>
            <a:spLocks noGrp="1"/>
          </p:cNvSpPr>
          <p:nvPr>
            <p:ph type="title"/>
          </p:nvPr>
        </p:nvSpPr>
        <p:spPr/>
        <p:txBody>
          <a:bodyPr/>
          <a:lstStyle/>
          <a:p>
            <a:r>
              <a:rPr lang="it" dirty="0"/>
              <a:t>L</a:t>
            </a:r>
            <a:r>
              <a:rPr lang="it-IT" dirty="0"/>
              <a:t>o sfruttamento</a:t>
            </a:r>
            <a:endParaRPr lang="es-ES" dirty="0"/>
          </a:p>
        </p:txBody>
      </p:sp>
      <p:sp>
        <p:nvSpPr>
          <p:cNvPr id="3" name="Marcador de contenido 2">
            <a:extLst>
              <a:ext uri="{FF2B5EF4-FFF2-40B4-BE49-F238E27FC236}">
                <a16:creationId xmlns:a16="http://schemas.microsoft.com/office/drawing/2014/main" id="{7D66CBEA-3460-4544-9CA1-C89E3AB19C11}"/>
              </a:ext>
            </a:extLst>
          </p:cNvPr>
          <p:cNvSpPr>
            <a:spLocks noGrp="1"/>
          </p:cNvSpPr>
          <p:nvPr>
            <p:ph idx="1"/>
          </p:nvPr>
        </p:nvSpPr>
        <p:spPr/>
        <p:txBody>
          <a:bodyPr>
            <a:normAutofit fontScale="92500"/>
          </a:bodyPr>
          <a:lstStyle/>
          <a:p>
            <a:r>
              <a:rPr lang="it" dirty="0"/>
              <a:t>Il valore della forza lavoro è il mezzo di sussistenza necessario per la riproduzione del lavoratore (e della sua famiglia). Corrisponde cioè ad un salario di sussistenza.</a:t>
            </a:r>
          </a:p>
          <a:p>
            <a:r>
              <a:rPr lang="it" dirty="0"/>
              <a:t>Una volta che il capitalista ha acquisito la forza lavoro, acquisisce il diritto di utilizzarla durante tutta la giornata lavorativa, durante la quale cercherà di far lavorare l'operaio quanto più possibile.</a:t>
            </a:r>
          </a:p>
          <a:p>
            <a:r>
              <a:rPr lang="it" dirty="0"/>
              <a:t>Il numero di ore della giornata lavorativa supera il valore della forza lavoro, cioè il numero di ore necessarie a produrre i mezzi di sussistenza del lavoratore.</a:t>
            </a:r>
          </a:p>
          <a:p>
            <a:r>
              <a:rPr lang="it" dirty="0"/>
              <a:t>Cioè, in un’economia che produce surplus, la quantità di lavoro giornaliero che i lavoratori forniscono in una giornata lavorativa è maggiore della quantità di lavoro richiesta per produrre i loro mezzi di sussistenza.</a:t>
            </a:r>
            <a:endParaRPr lang="es-ES" dirty="0"/>
          </a:p>
        </p:txBody>
      </p:sp>
      <p:sp>
        <p:nvSpPr>
          <p:cNvPr id="4" name="Marcador de número de diapositiva 3">
            <a:extLst>
              <a:ext uri="{FF2B5EF4-FFF2-40B4-BE49-F238E27FC236}">
                <a16:creationId xmlns:a16="http://schemas.microsoft.com/office/drawing/2014/main" id="{7EA3CD58-422F-42D3-B35D-7A57427138DB}"/>
              </a:ext>
            </a:extLst>
          </p:cNvPr>
          <p:cNvSpPr>
            <a:spLocks noGrp="1"/>
          </p:cNvSpPr>
          <p:nvPr>
            <p:ph type="sldNum" sz="quarter" idx="12"/>
          </p:nvPr>
        </p:nvSpPr>
        <p:spPr/>
        <p:txBody>
          <a:bodyPr/>
          <a:lstStyle/>
          <a:p>
            <a:fld id="{5A1F972D-FDF8-4D84-8DBC-19A85814D6EC}" type="slidenum">
              <a:rPr lang="en-GB" smtClean="0"/>
              <a:t>29</a:t>
            </a:fld>
            <a:endParaRPr lang="en-GB"/>
          </a:p>
        </p:txBody>
      </p:sp>
    </p:spTree>
    <p:extLst>
      <p:ext uri="{BB962C8B-B14F-4D97-AF65-F5344CB8AC3E}">
        <p14:creationId xmlns:p14="http://schemas.microsoft.com/office/powerpoint/2010/main" val="3303540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43C1860-F933-4EB4-B109-597B08C78C4F}"/>
              </a:ext>
            </a:extLst>
          </p:cNvPr>
          <p:cNvSpPr>
            <a:spLocks noGrp="1"/>
          </p:cNvSpPr>
          <p:nvPr>
            <p:ph type="title"/>
          </p:nvPr>
        </p:nvSpPr>
        <p:spPr/>
        <p:txBody>
          <a:bodyPr/>
          <a:lstStyle/>
          <a:p>
            <a:r>
              <a:rPr lang="it" dirty="0"/>
              <a:t>1. </a:t>
            </a:r>
            <a:r>
              <a:rPr lang="it" dirty="0" err="1"/>
              <a:t>vita</a:t>
            </a:r>
            <a:endParaRPr lang="en-GB" dirty="0"/>
          </a:p>
        </p:txBody>
      </p:sp>
      <p:sp>
        <p:nvSpPr>
          <p:cNvPr id="3" name="Marcador de texto 2">
            <a:extLst>
              <a:ext uri="{FF2B5EF4-FFF2-40B4-BE49-F238E27FC236}">
                <a16:creationId xmlns:a16="http://schemas.microsoft.com/office/drawing/2014/main" id="{0073C979-3C52-4DE5-92C9-A5E0CEDF66CA}"/>
              </a:ext>
            </a:extLst>
          </p:cNvPr>
          <p:cNvSpPr>
            <a:spLocks noGrp="1"/>
          </p:cNvSpPr>
          <p:nvPr>
            <p:ph type="body" idx="1"/>
          </p:nvPr>
        </p:nvSpPr>
        <p:spPr/>
        <p:txBody>
          <a:bodyPr/>
          <a:lstStyle/>
          <a:p>
            <a:endParaRPr lang="en-GB" dirty="0"/>
          </a:p>
        </p:txBody>
      </p:sp>
      <p:sp>
        <p:nvSpPr>
          <p:cNvPr id="4" name="Marcador de número de diapositiva 3">
            <a:extLst>
              <a:ext uri="{FF2B5EF4-FFF2-40B4-BE49-F238E27FC236}">
                <a16:creationId xmlns:a16="http://schemas.microsoft.com/office/drawing/2014/main" id="{6A54A2F6-BBAC-4ADD-AEFF-7B77A82D1737}"/>
              </a:ext>
            </a:extLst>
          </p:cNvPr>
          <p:cNvSpPr>
            <a:spLocks noGrp="1"/>
          </p:cNvSpPr>
          <p:nvPr>
            <p:ph type="sldNum" sz="quarter" idx="12"/>
          </p:nvPr>
        </p:nvSpPr>
        <p:spPr/>
        <p:txBody>
          <a:bodyPr/>
          <a:lstStyle/>
          <a:p>
            <a:fld id="{5A1F972D-FDF8-4D84-8DBC-19A85814D6EC}" type="slidenum">
              <a:rPr lang="en-GB" smtClean="0"/>
              <a:t>3</a:t>
            </a:fld>
            <a:endParaRPr lang="en-GB"/>
          </a:p>
        </p:txBody>
      </p:sp>
    </p:spTree>
    <p:extLst>
      <p:ext uri="{BB962C8B-B14F-4D97-AF65-F5344CB8AC3E}">
        <p14:creationId xmlns:p14="http://schemas.microsoft.com/office/powerpoint/2010/main" val="121511634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Marcador de número de diapositiva 3">
            <a:extLst>
              <a:ext uri="{FF2B5EF4-FFF2-40B4-BE49-F238E27FC236}">
                <a16:creationId xmlns:a16="http://schemas.microsoft.com/office/drawing/2014/main" id="{EDADB692-3B48-4BF5-9463-904F836C0463}"/>
              </a:ext>
            </a:extLst>
          </p:cNvPr>
          <p:cNvSpPr>
            <a:spLocks noGrp="1"/>
          </p:cNvSpPr>
          <p:nvPr>
            <p:ph type="sldNum" sz="quarter" idx="12"/>
          </p:nvPr>
        </p:nvSpPr>
        <p:spPr/>
        <p:txBody>
          <a:bodyPr/>
          <a:lstStyle/>
          <a:p>
            <a:fld id="{5A1F972D-FDF8-4D84-8DBC-19A85814D6EC}" type="slidenum">
              <a:rPr lang="en-GB" smtClean="0"/>
              <a:t>30</a:t>
            </a:fld>
            <a:endParaRPr lang="en-GB"/>
          </a:p>
        </p:txBody>
      </p:sp>
      <p:grpSp>
        <p:nvGrpSpPr>
          <p:cNvPr id="3" name="Group 2">
            <a:extLst>
              <a:ext uri="{FF2B5EF4-FFF2-40B4-BE49-F238E27FC236}">
                <a16:creationId xmlns:a16="http://schemas.microsoft.com/office/drawing/2014/main" id="{54D93E0B-2F17-4443-AC02-6C66C39F130B}"/>
              </a:ext>
            </a:extLst>
          </p:cNvPr>
          <p:cNvGrpSpPr/>
          <p:nvPr/>
        </p:nvGrpSpPr>
        <p:grpSpPr>
          <a:xfrm>
            <a:off x="2608976" y="3036815"/>
            <a:ext cx="6177096" cy="855677"/>
            <a:chOff x="2608976" y="3036815"/>
            <a:chExt cx="6177096" cy="855677"/>
          </a:xfrm>
        </p:grpSpPr>
        <p:sp>
          <p:nvSpPr>
            <p:cNvPr id="5" name="Rectángulo: esquinas redondeadas 4">
              <a:extLst>
                <a:ext uri="{FF2B5EF4-FFF2-40B4-BE49-F238E27FC236}">
                  <a16:creationId xmlns:a16="http://schemas.microsoft.com/office/drawing/2014/main" id="{43F8BF1B-0397-4951-BF96-C0AE11DFD894}"/>
                </a:ext>
              </a:extLst>
            </p:cNvPr>
            <p:cNvSpPr/>
            <p:nvPr/>
          </p:nvSpPr>
          <p:spPr>
            <a:xfrm>
              <a:off x="2608976" y="3036815"/>
              <a:ext cx="1593908" cy="8556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 dirty="0"/>
                <a:t>Lavoro necessario</a:t>
              </a:r>
              <a:endParaRPr lang="es-ES" dirty="0"/>
            </a:p>
          </p:txBody>
        </p:sp>
        <p:sp>
          <p:nvSpPr>
            <p:cNvPr id="9" name="Rectángulo: esquinas redondeadas 8">
              <a:extLst>
                <a:ext uri="{FF2B5EF4-FFF2-40B4-BE49-F238E27FC236}">
                  <a16:creationId xmlns:a16="http://schemas.microsoft.com/office/drawing/2014/main" id="{75D39355-4DA6-48C8-9845-B176CADA8613}"/>
                </a:ext>
              </a:extLst>
            </p:cNvPr>
            <p:cNvSpPr/>
            <p:nvPr/>
          </p:nvSpPr>
          <p:spPr>
            <a:xfrm>
              <a:off x="4833457" y="3036815"/>
              <a:ext cx="1593908" cy="8556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 dirty="0"/>
                <a:t>Plus lavoro</a:t>
              </a:r>
              <a:endParaRPr lang="es-ES" dirty="0"/>
            </a:p>
          </p:txBody>
        </p:sp>
        <p:sp>
          <p:nvSpPr>
            <p:cNvPr id="10" name="Rectángulo: esquinas redondeadas 9">
              <a:extLst>
                <a:ext uri="{FF2B5EF4-FFF2-40B4-BE49-F238E27FC236}">
                  <a16:creationId xmlns:a16="http://schemas.microsoft.com/office/drawing/2014/main" id="{BD425167-DFEB-4BB7-B7C1-602969024067}"/>
                </a:ext>
              </a:extLst>
            </p:cNvPr>
            <p:cNvSpPr/>
            <p:nvPr/>
          </p:nvSpPr>
          <p:spPr>
            <a:xfrm>
              <a:off x="7192164" y="3036815"/>
              <a:ext cx="1593908" cy="85567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it" dirty="0"/>
                <a:t>Lavoro sociale totale</a:t>
              </a:r>
              <a:endParaRPr lang="es-ES" dirty="0"/>
            </a:p>
          </p:txBody>
        </p:sp>
        <p:sp>
          <p:nvSpPr>
            <p:cNvPr id="11" name="CuadroTexto 10">
              <a:extLst>
                <a:ext uri="{FF2B5EF4-FFF2-40B4-BE49-F238E27FC236}">
                  <a16:creationId xmlns:a16="http://schemas.microsoft.com/office/drawing/2014/main" id="{DEC43EFB-ECCF-4B21-9221-FE90D98C158D}"/>
                </a:ext>
              </a:extLst>
            </p:cNvPr>
            <p:cNvSpPr txBox="1"/>
            <p:nvPr/>
          </p:nvSpPr>
          <p:spPr>
            <a:xfrm>
              <a:off x="4275956" y="3075057"/>
              <a:ext cx="484428" cy="707886"/>
            </a:xfrm>
            <a:prstGeom prst="rect">
              <a:avLst/>
            </a:prstGeom>
            <a:noFill/>
          </p:spPr>
          <p:txBody>
            <a:bodyPr wrap="none" rtlCol="0">
              <a:spAutoFit/>
            </a:bodyPr>
            <a:lstStyle/>
            <a:p>
              <a:r>
                <a:rPr lang="it" sz="4000" dirty="0"/>
                <a:t>+</a:t>
              </a:r>
              <a:endParaRPr lang="es-ES" sz="4000" dirty="0"/>
            </a:p>
          </p:txBody>
        </p:sp>
        <p:sp>
          <p:nvSpPr>
            <p:cNvPr id="12" name="CuadroTexto 11">
              <a:extLst>
                <a:ext uri="{FF2B5EF4-FFF2-40B4-BE49-F238E27FC236}">
                  <a16:creationId xmlns:a16="http://schemas.microsoft.com/office/drawing/2014/main" id="{7AF1628E-F77E-4200-9D57-D9A4947A795B}"/>
                </a:ext>
              </a:extLst>
            </p:cNvPr>
            <p:cNvSpPr txBox="1"/>
            <p:nvPr/>
          </p:nvSpPr>
          <p:spPr>
            <a:xfrm>
              <a:off x="6567550" y="3075057"/>
              <a:ext cx="484428" cy="707886"/>
            </a:xfrm>
            <a:prstGeom prst="rect">
              <a:avLst/>
            </a:prstGeom>
            <a:noFill/>
          </p:spPr>
          <p:txBody>
            <a:bodyPr wrap="none" rtlCol="0">
              <a:spAutoFit/>
            </a:bodyPr>
            <a:lstStyle/>
            <a:p>
              <a:r>
                <a:rPr lang="it" sz="4000" dirty="0"/>
                <a:t>=</a:t>
              </a:r>
              <a:endParaRPr lang="es-ES" sz="4000" dirty="0"/>
            </a:p>
          </p:txBody>
        </p:sp>
      </p:grpSp>
      <p:sp>
        <p:nvSpPr>
          <p:cNvPr id="13" name="Flecha: hacia abajo 12">
            <a:extLst>
              <a:ext uri="{FF2B5EF4-FFF2-40B4-BE49-F238E27FC236}">
                <a16:creationId xmlns:a16="http://schemas.microsoft.com/office/drawing/2014/main" id="{1FB54D92-3BD0-45AF-B43A-EA9561CCE76D}"/>
              </a:ext>
            </a:extLst>
          </p:cNvPr>
          <p:cNvSpPr/>
          <p:nvPr/>
        </p:nvSpPr>
        <p:spPr>
          <a:xfrm>
            <a:off x="3238150" y="4035105"/>
            <a:ext cx="176169" cy="4026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4" name="CuadroTexto 13">
            <a:extLst>
              <a:ext uri="{FF2B5EF4-FFF2-40B4-BE49-F238E27FC236}">
                <a16:creationId xmlns:a16="http://schemas.microsoft.com/office/drawing/2014/main" id="{E21A72FE-596C-4801-BC58-EC65565CCC47}"/>
              </a:ext>
            </a:extLst>
          </p:cNvPr>
          <p:cNvSpPr txBox="1"/>
          <p:nvPr/>
        </p:nvSpPr>
        <p:spPr>
          <a:xfrm>
            <a:off x="1948441" y="4446165"/>
            <a:ext cx="3041518" cy="1077218"/>
          </a:xfrm>
          <a:prstGeom prst="rect">
            <a:avLst/>
          </a:prstGeom>
          <a:noFill/>
        </p:spPr>
        <p:txBody>
          <a:bodyPr wrap="square" rtlCol="0">
            <a:spAutoFit/>
          </a:bodyPr>
          <a:lstStyle/>
          <a:p>
            <a:r>
              <a:rPr lang="it" sz="1600" dirty="0"/>
              <a:t>Lavoro necessario per produrre i mezzi di sussistenza necessari a tutti i lavoratori dell'economia</a:t>
            </a:r>
            <a:endParaRPr lang="es-ES" sz="1600" dirty="0"/>
          </a:p>
        </p:txBody>
      </p:sp>
      <p:sp>
        <p:nvSpPr>
          <p:cNvPr id="15" name="CuadroTexto 14">
            <a:extLst>
              <a:ext uri="{FF2B5EF4-FFF2-40B4-BE49-F238E27FC236}">
                <a16:creationId xmlns:a16="http://schemas.microsoft.com/office/drawing/2014/main" id="{2D4A9C38-0C8E-4901-9805-DB1536D9A0EA}"/>
              </a:ext>
            </a:extLst>
          </p:cNvPr>
          <p:cNvSpPr txBox="1"/>
          <p:nvPr/>
        </p:nvSpPr>
        <p:spPr>
          <a:xfrm>
            <a:off x="6964595" y="4464875"/>
            <a:ext cx="2225213" cy="830997"/>
          </a:xfrm>
          <a:prstGeom prst="rect">
            <a:avLst/>
          </a:prstGeom>
          <a:noFill/>
        </p:spPr>
        <p:txBody>
          <a:bodyPr wrap="square" rtlCol="0">
            <a:spAutoFit/>
          </a:bodyPr>
          <a:lstStyle/>
          <a:p>
            <a:r>
              <a:rPr lang="it" sz="1600" dirty="0"/>
              <a:t>Quantità totale di lavoro svolto nell’economia</a:t>
            </a:r>
            <a:endParaRPr lang="es-ES" sz="1600" dirty="0"/>
          </a:p>
        </p:txBody>
      </p:sp>
      <p:sp>
        <p:nvSpPr>
          <p:cNvPr id="16" name="Flecha: hacia abajo 15">
            <a:extLst>
              <a:ext uri="{FF2B5EF4-FFF2-40B4-BE49-F238E27FC236}">
                <a16:creationId xmlns:a16="http://schemas.microsoft.com/office/drawing/2014/main" id="{0F575F04-CD8E-4065-A806-D7CF8BC92BDA}"/>
              </a:ext>
            </a:extLst>
          </p:cNvPr>
          <p:cNvSpPr/>
          <p:nvPr/>
        </p:nvSpPr>
        <p:spPr>
          <a:xfrm>
            <a:off x="5454242" y="4043494"/>
            <a:ext cx="176169" cy="4026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7" name="Flecha: hacia abajo 16">
            <a:extLst>
              <a:ext uri="{FF2B5EF4-FFF2-40B4-BE49-F238E27FC236}">
                <a16:creationId xmlns:a16="http://schemas.microsoft.com/office/drawing/2014/main" id="{EC35F3DD-93DB-4916-B7D4-1B5C6C7ADB65}"/>
              </a:ext>
            </a:extLst>
          </p:cNvPr>
          <p:cNvSpPr/>
          <p:nvPr/>
        </p:nvSpPr>
        <p:spPr>
          <a:xfrm>
            <a:off x="7901033" y="3974394"/>
            <a:ext cx="176169" cy="4026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
          </a:p>
        </p:txBody>
      </p:sp>
      <p:sp>
        <p:nvSpPr>
          <p:cNvPr id="18" name="CuadroTexto 17">
            <a:extLst>
              <a:ext uri="{FF2B5EF4-FFF2-40B4-BE49-F238E27FC236}">
                <a16:creationId xmlns:a16="http://schemas.microsoft.com/office/drawing/2014/main" id="{41DB119C-2EC9-4749-A9D6-6A0A8911D992}"/>
              </a:ext>
            </a:extLst>
          </p:cNvPr>
          <p:cNvSpPr txBox="1"/>
          <p:nvPr/>
        </p:nvSpPr>
        <p:spPr>
          <a:xfrm>
            <a:off x="4989959" y="4437776"/>
            <a:ext cx="1974636" cy="1077218"/>
          </a:xfrm>
          <a:prstGeom prst="rect">
            <a:avLst/>
          </a:prstGeom>
          <a:noFill/>
        </p:spPr>
        <p:txBody>
          <a:bodyPr wrap="square" rtlCol="0">
            <a:spAutoFit/>
          </a:bodyPr>
          <a:lstStyle/>
          <a:p>
            <a:r>
              <a:rPr lang="it" sz="1600" dirty="0"/>
              <a:t>Lavoro aggiuntivo al lavoro necessario svolto durante la giornata lavorativa</a:t>
            </a:r>
            <a:endParaRPr lang="es-ES" sz="1600" dirty="0"/>
          </a:p>
        </p:txBody>
      </p:sp>
      <p:sp>
        <p:nvSpPr>
          <p:cNvPr id="7" name="Titolo 6">
            <a:extLst>
              <a:ext uri="{FF2B5EF4-FFF2-40B4-BE49-F238E27FC236}">
                <a16:creationId xmlns:a16="http://schemas.microsoft.com/office/drawing/2014/main" id="{404CDBDC-8A04-4C1B-BFB3-109DD3B02ACA}"/>
              </a:ext>
            </a:extLst>
          </p:cNvPr>
          <p:cNvSpPr>
            <a:spLocks noGrp="1"/>
          </p:cNvSpPr>
          <p:nvPr>
            <p:ph type="title"/>
          </p:nvPr>
        </p:nvSpPr>
        <p:spPr/>
        <p:txBody>
          <a:bodyPr/>
          <a:lstStyle/>
          <a:p>
            <a:r>
              <a:rPr lang="it-IT" dirty="0"/>
              <a:t>Lo sfruttamento</a:t>
            </a:r>
          </a:p>
        </p:txBody>
      </p:sp>
    </p:spTree>
    <p:extLst>
      <p:ext uri="{BB962C8B-B14F-4D97-AF65-F5344CB8AC3E}">
        <p14:creationId xmlns:p14="http://schemas.microsoft.com/office/powerpoint/2010/main" val="40556228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C38F447-69B3-4977-840D-1AC2CD5FC85D}"/>
              </a:ext>
            </a:extLst>
          </p:cNvPr>
          <p:cNvSpPr>
            <a:spLocks noGrp="1"/>
          </p:cNvSpPr>
          <p:nvPr>
            <p:ph type="title"/>
          </p:nvPr>
        </p:nvSpPr>
        <p:spPr/>
        <p:txBody>
          <a:bodyPr/>
          <a:lstStyle/>
          <a:p>
            <a:r>
              <a:rPr lang="it" dirty="0"/>
              <a:t>Il plusvalore</a:t>
            </a:r>
            <a:endParaRPr lang="es-ES" dirty="0"/>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D0F421CD-A874-4BDB-8217-E7637E34A07D}"/>
                  </a:ext>
                </a:extLst>
              </p:cNvPr>
              <p:cNvSpPr>
                <a:spLocks noGrp="1"/>
              </p:cNvSpPr>
              <p:nvPr>
                <p:ph idx="1"/>
              </p:nvPr>
            </p:nvSpPr>
            <p:spPr>
              <a:xfrm>
                <a:off x="1988598" y="2405850"/>
                <a:ext cx="8495930" cy="4177830"/>
              </a:xfrm>
            </p:spPr>
            <p:txBody>
              <a:bodyPr>
                <a:normAutofit fontScale="92500" lnSpcReduction="10000"/>
              </a:bodyPr>
              <a:lstStyle/>
              <a:p>
                <a:r>
                  <a:rPr lang="it" dirty="0"/>
                  <a:t>L: servizio sociale totale</a:t>
                </a:r>
              </a:p>
              <a:p>
                <a:r>
                  <a:rPr lang="it" dirty="0"/>
                  <a:t>LN: lavoro necessario</a:t>
                </a:r>
              </a:p>
              <a:p>
                <a:r>
                  <a:rPr lang="it" dirty="0"/>
                  <a:t>PL: plusvalore o surplus</a:t>
                </a:r>
                <a:endParaRPr lang="es-ES" dirty="0"/>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𝑃𝐿</m:t>
                      </m:r>
                      <m:r>
                        <a:rPr lang="es-AR" b="0" i="1" smtClean="0">
                          <a:latin typeface="Cambria Math" panose="02040503050406030204" pitchFamily="18" charset="0"/>
                        </a:rPr>
                        <m:t>=</m:t>
                      </m:r>
                      <m:r>
                        <a:rPr lang="es-AR" b="0" i="1" smtClean="0">
                          <a:latin typeface="Cambria Math" panose="02040503050406030204" pitchFamily="18" charset="0"/>
                        </a:rPr>
                        <m:t>𝐿</m:t>
                      </m:r>
                      <m:r>
                        <a:rPr lang="es-AR" b="0" i="1" smtClean="0">
                          <a:latin typeface="Cambria Math" panose="02040503050406030204" pitchFamily="18" charset="0"/>
                        </a:rPr>
                        <m:t>−</m:t>
                      </m:r>
                      <m:r>
                        <a:rPr lang="es-AR" b="0" i="1" smtClean="0">
                          <a:latin typeface="Cambria Math" panose="02040503050406030204" pitchFamily="18" charset="0"/>
                        </a:rPr>
                        <m:t>𝐿𝑁</m:t>
                      </m:r>
                    </m:oMath>
                  </m:oMathPara>
                </a14:m>
                <a:endParaRPr lang="es-AR" b="0" dirty="0"/>
              </a:p>
              <a:p>
                <a:r>
                  <a:rPr lang="it" dirty="0"/>
                  <a:t>La cosa interessante è che i lavoratori ricevono l’intero valore della loro forza lavoro, che è il valore dei loro mezzi di sussistenza, cioè la quantità di lavoro contenuta nei loro mezzi di sussistenza.</a:t>
                </a:r>
              </a:p>
              <a:p>
                <a:r>
                  <a:rPr lang="it" dirty="0"/>
                  <a:t>Marx insiste affinché venga rispettato il criterio di giustizia economica che governa il capitalismo, cioè lo “scambio di valori uguali”. I lavoratori ricevono l’intero valore della loro forza lavoro.</a:t>
                </a:r>
              </a:p>
              <a:p>
                <a:r>
                  <a:rPr lang="it" dirty="0"/>
                  <a:t>Il plusvalore corrisponde al lavoro non retribuito.</a:t>
                </a:r>
              </a:p>
              <a:p>
                <a:r>
                  <a:rPr lang="it" dirty="0"/>
                  <a:t>Il tasso di sfruttamento </a:t>
                </a:r>
                <a:r>
                  <a:rPr lang="it" i="1" dirty="0"/>
                  <a:t>e </a:t>
                </a:r>
                <a:r>
                  <a:rPr lang="it" dirty="0"/>
                  <a:t>è il rapporto tra pluslavoro e lavoro retribuito (o necessario):</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𝑒</m:t>
                      </m:r>
                      <m:r>
                        <a:rPr lang="es-AR" b="0" i="1" smtClean="0">
                          <a:latin typeface="Cambria Math" panose="02040503050406030204" pitchFamily="18" charset="0"/>
                        </a:rPr>
                        <m:t>=</m:t>
                      </m:r>
                      <m:f>
                        <m:fPr>
                          <m:type m:val="skw"/>
                          <m:ctrlPr>
                            <a:rPr lang="es-AR" b="0" i="1" smtClean="0">
                              <a:latin typeface="Cambria Math" panose="02040503050406030204" pitchFamily="18" charset="0"/>
                            </a:rPr>
                          </m:ctrlPr>
                        </m:fPr>
                        <m:num>
                          <m:r>
                            <a:rPr lang="es-AR" b="0" i="1" smtClean="0">
                              <a:latin typeface="Cambria Math" panose="02040503050406030204" pitchFamily="18" charset="0"/>
                            </a:rPr>
                            <m:t>𝑃𝐿</m:t>
                          </m:r>
                        </m:num>
                        <m:den>
                          <m:r>
                            <a:rPr lang="es-AR" b="0" i="1" smtClean="0">
                              <a:latin typeface="Cambria Math" panose="02040503050406030204" pitchFamily="18" charset="0"/>
                            </a:rPr>
                            <m:t>𝐿𝑁</m:t>
                          </m:r>
                        </m:den>
                      </m:f>
                    </m:oMath>
                  </m:oMathPara>
                </a14:m>
                <a:endParaRPr lang="es-AR" dirty="0"/>
              </a:p>
              <a:p>
                <a:pPr marL="0" indent="0">
                  <a:buNone/>
                </a:pPr>
                <a:endParaRPr lang="es-AR" dirty="0"/>
              </a:p>
            </p:txBody>
          </p:sp>
        </mc:Choice>
        <mc:Fallback>
          <p:sp>
            <p:nvSpPr>
              <p:cNvPr id="3" name="Marcador de contenido 2">
                <a:extLst>
                  <a:ext uri="{FF2B5EF4-FFF2-40B4-BE49-F238E27FC236}">
                    <a16:creationId xmlns:a16="http://schemas.microsoft.com/office/drawing/2014/main" id="{D0F421CD-A874-4BDB-8217-E7637E34A07D}"/>
                  </a:ext>
                </a:extLst>
              </p:cNvPr>
              <p:cNvSpPr>
                <a:spLocks noGrp="1" noRot="1" noChangeAspect="1" noMove="1" noResize="1" noEditPoints="1" noAdjustHandles="1" noChangeArrowheads="1" noChangeShapeType="1" noTextEdit="1"/>
              </p:cNvSpPr>
              <p:nvPr>
                <p:ph idx="1"/>
              </p:nvPr>
            </p:nvSpPr>
            <p:spPr>
              <a:xfrm>
                <a:off x="1988598" y="2405850"/>
                <a:ext cx="8495930" cy="4177830"/>
              </a:xfrm>
              <a:blipFill>
                <a:blip r:embed="rId2"/>
                <a:stretch>
                  <a:fillRect l="-359" t="-1168" b="-14745"/>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0337F000-A9A3-4A38-852D-36646267CCF0}"/>
              </a:ext>
            </a:extLst>
          </p:cNvPr>
          <p:cNvSpPr>
            <a:spLocks noGrp="1"/>
          </p:cNvSpPr>
          <p:nvPr>
            <p:ph type="sldNum" sz="quarter" idx="12"/>
          </p:nvPr>
        </p:nvSpPr>
        <p:spPr/>
        <p:txBody>
          <a:bodyPr/>
          <a:lstStyle/>
          <a:p>
            <a:fld id="{5A1F972D-FDF8-4D84-8DBC-19A85814D6EC}" type="slidenum">
              <a:rPr lang="en-GB" smtClean="0"/>
              <a:t>31</a:t>
            </a:fld>
            <a:endParaRPr lang="en-GB"/>
          </a:p>
        </p:txBody>
      </p:sp>
    </p:spTree>
    <p:extLst>
      <p:ext uri="{BB962C8B-B14F-4D97-AF65-F5344CB8AC3E}">
        <p14:creationId xmlns:p14="http://schemas.microsoft.com/office/powerpoint/2010/main" val="365183524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E3DDF2-8D3F-46AA-B6AF-3F4D60A7BE44}"/>
              </a:ext>
            </a:extLst>
          </p:cNvPr>
          <p:cNvSpPr>
            <a:spLocks noGrp="1"/>
          </p:cNvSpPr>
          <p:nvPr>
            <p:ph type="title"/>
          </p:nvPr>
        </p:nvSpPr>
        <p:spPr/>
        <p:txBody>
          <a:bodyPr/>
          <a:lstStyle/>
          <a:p>
            <a:r>
              <a:rPr lang="it" dirty="0"/>
              <a:t>Plusval</a:t>
            </a:r>
            <a:r>
              <a:rPr lang="it-IT" dirty="0"/>
              <a:t>ore</a:t>
            </a:r>
            <a:r>
              <a:rPr lang="it" dirty="0"/>
              <a:t> relativ</a:t>
            </a:r>
            <a:r>
              <a:rPr lang="it-IT" dirty="0"/>
              <a:t>o</a:t>
            </a:r>
            <a:r>
              <a:rPr lang="it" dirty="0"/>
              <a:t> e assolut</a:t>
            </a:r>
            <a:r>
              <a:rPr lang="it-IT" dirty="0"/>
              <a:t>o</a:t>
            </a:r>
            <a:endParaRPr lang="es-ES" dirty="0"/>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4EFE1E76-77AB-451C-B8FF-E8E4769A9544}"/>
                  </a:ext>
                </a:extLst>
              </p:cNvPr>
              <p:cNvSpPr>
                <a:spLocks noGrp="1"/>
              </p:cNvSpPr>
              <p:nvPr>
                <p:ph idx="1"/>
              </p:nvPr>
            </p:nvSpPr>
            <p:spPr>
              <a:xfrm>
                <a:off x="2041864" y="2521258"/>
                <a:ext cx="8114190" cy="3986074"/>
              </a:xfrm>
            </p:spPr>
            <p:txBody>
              <a:bodyPr/>
              <a:lstStyle/>
              <a:p>
                <a:r>
                  <a:rPr lang="it" dirty="0"/>
                  <a:t>Il </a:t>
                </a:r>
                <a:r>
                  <a:rPr lang="it" i="1" dirty="0"/>
                  <a:t>plusvalore assoluto </a:t>
                </a:r>
                <a:r>
                  <a:rPr lang="it" dirty="0"/>
                  <a:t>è quello dovuto al prolungamento della giornata lavorativa (cioè il numeratore aumenta di </a:t>
                </a:r>
                <a14:m>
                  <m:oMath xmlns:m="http://schemas.openxmlformats.org/officeDocument/2006/math">
                    <m:r>
                      <a:rPr lang="es-AR" b="0" i="1" smtClean="0">
                        <a:latin typeface="Cambria Math" panose="02040503050406030204" pitchFamily="18" charset="0"/>
                      </a:rPr>
                      <m:t>𝑒</m:t>
                    </m:r>
                    <m:r>
                      <a:rPr lang="es-AR" i="1">
                        <a:latin typeface="Cambria Math" panose="02040503050406030204" pitchFamily="18" charset="0"/>
                      </a:rPr>
                      <m:t>=</m:t>
                    </m:r>
                    <m:f>
                      <m:fPr>
                        <m:type m:val="skw"/>
                        <m:ctrlPr>
                          <a:rPr lang="es-AR" i="1">
                            <a:latin typeface="Cambria Math" panose="02040503050406030204" pitchFamily="18" charset="0"/>
                          </a:rPr>
                        </m:ctrlPr>
                      </m:fPr>
                      <m:num>
                        <m:r>
                          <a:rPr lang="es-AR" i="1">
                            <a:latin typeface="Cambria Math" panose="02040503050406030204" pitchFamily="18" charset="0"/>
                          </a:rPr>
                          <m:t>𝑃𝐿</m:t>
                        </m:r>
                      </m:num>
                      <m:den>
                        <m:r>
                          <a:rPr lang="es-AR" i="1">
                            <a:latin typeface="Cambria Math" panose="02040503050406030204" pitchFamily="18" charset="0"/>
                          </a:rPr>
                          <m:t>𝐿𝑁</m:t>
                        </m:r>
                      </m:den>
                    </m:f>
                  </m:oMath>
                </a14:m>
                <a:r>
                  <a:rPr lang="it" dirty="0"/>
                  <a:t>.</a:t>
                </a:r>
              </a:p>
              <a:p>
                <a:r>
                  <a:rPr lang="it" i="1" dirty="0"/>
                  <a:t>Il plusvalore relativo </a:t>
                </a:r>
                <a:r>
                  <a:rPr lang="it" dirty="0"/>
                  <a:t>è quello che risulta dalla riduzione del valore della forza lavoro, cioè da una riduzione del denominatore in </a:t>
                </a:r>
                <a14:m>
                  <m:oMath xmlns:m="http://schemas.openxmlformats.org/officeDocument/2006/math">
                    <m:r>
                      <m:rPr>
                        <m:sty m:val="p"/>
                      </m:rPr>
                      <a:rPr lang="es-AR" b="0" i="0" smtClean="0">
                        <a:latin typeface="Cambria Math" panose="02040503050406030204" pitchFamily="18" charset="0"/>
                      </a:rPr>
                      <m:t>e</m:t>
                    </m:r>
                    <m:r>
                      <a:rPr lang="es-AR" i="1">
                        <a:latin typeface="Cambria Math" panose="02040503050406030204" pitchFamily="18" charset="0"/>
                      </a:rPr>
                      <m:t>=</m:t>
                    </m:r>
                    <m:f>
                      <m:fPr>
                        <m:type m:val="skw"/>
                        <m:ctrlPr>
                          <a:rPr lang="es-AR" i="1">
                            <a:latin typeface="Cambria Math" panose="02040503050406030204" pitchFamily="18" charset="0"/>
                          </a:rPr>
                        </m:ctrlPr>
                      </m:fPr>
                      <m:num>
                        <m:r>
                          <a:rPr lang="es-AR" i="1">
                            <a:latin typeface="Cambria Math" panose="02040503050406030204" pitchFamily="18" charset="0"/>
                          </a:rPr>
                          <m:t>𝑃𝐿</m:t>
                        </m:r>
                      </m:num>
                      <m:den>
                        <m:r>
                          <a:rPr lang="es-AR" i="1">
                            <a:latin typeface="Cambria Math" panose="02040503050406030204" pitchFamily="18" charset="0"/>
                          </a:rPr>
                          <m:t>𝐿𝑁</m:t>
                        </m:r>
                      </m:den>
                    </m:f>
                  </m:oMath>
                </a14:m>
                <a:r>
                  <a:rPr lang="it" dirty="0"/>
                  <a:t>.</a:t>
                </a:r>
              </a:p>
              <a:p>
                <a:r>
                  <a:rPr lang="it" dirty="0"/>
                  <a:t>Il plusvalore relativo è il modo più utilizzato dai capitalisti per aumentare il plusvalore.  Aumentando la produttività nei settori che producono beni salariali, si riduce il lavoro necessario per ottenerli, e quindi </a:t>
                </a:r>
                <a:r>
                  <a:rPr lang="it" i="1" dirty="0"/>
                  <a:t>LN </a:t>
                </a:r>
                <a:r>
                  <a:rPr lang="it" dirty="0"/>
                  <a:t>.</a:t>
                </a:r>
              </a:p>
              <a:p>
                <a:r>
                  <a:rPr lang="it" dirty="0"/>
                  <a:t>Marx dimostra che il surplus si forma durante il processo produttivo e non durante lo scambio, come sostenevano ad esempio i mercantilisti.</a:t>
                </a:r>
              </a:p>
              <a:p>
                <a:endParaRPr lang="es-ES" dirty="0"/>
              </a:p>
            </p:txBody>
          </p:sp>
        </mc:Choice>
        <mc:Fallback>
          <p:sp>
            <p:nvSpPr>
              <p:cNvPr id="3" name="Marcador de contenido 2">
                <a:extLst>
                  <a:ext uri="{FF2B5EF4-FFF2-40B4-BE49-F238E27FC236}">
                    <a16:creationId xmlns:a16="http://schemas.microsoft.com/office/drawing/2014/main" id="{4EFE1E76-77AB-451C-B8FF-E8E4769A9544}"/>
                  </a:ext>
                </a:extLst>
              </p:cNvPr>
              <p:cNvSpPr>
                <a:spLocks noGrp="1" noRot="1" noChangeAspect="1" noMove="1" noResize="1" noEditPoints="1" noAdjustHandles="1" noChangeArrowheads="1" noChangeShapeType="1" noTextEdit="1"/>
              </p:cNvSpPr>
              <p:nvPr>
                <p:ph idx="1"/>
              </p:nvPr>
            </p:nvSpPr>
            <p:spPr>
              <a:xfrm>
                <a:off x="2041864" y="2521258"/>
                <a:ext cx="8114190" cy="3986074"/>
              </a:xfrm>
              <a:blipFill>
                <a:blip r:embed="rId2"/>
                <a:stretch>
                  <a:fillRect l="-526" t="-3828"/>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F8AB08F9-FB9B-4719-B518-8BFAD65A4646}"/>
              </a:ext>
            </a:extLst>
          </p:cNvPr>
          <p:cNvSpPr>
            <a:spLocks noGrp="1"/>
          </p:cNvSpPr>
          <p:nvPr>
            <p:ph type="sldNum" sz="quarter" idx="12"/>
          </p:nvPr>
        </p:nvSpPr>
        <p:spPr/>
        <p:txBody>
          <a:bodyPr/>
          <a:lstStyle/>
          <a:p>
            <a:fld id="{5A1F972D-FDF8-4D84-8DBC-19A85814D6EC}" type="slidenum">
              <a:rPr lang="en-GB" smtClean="0"/>
              <a:t>32</a:t>
            </a:fld>
            <a:endParaRPr lang="en-GB"/>
          </a:p>
        </p:txBody>
      </p:sp>
    </p:spTree>
    <p:extLst>
      <p:ext uri="{BB962C8B-B14F-4D97-AF65-F5344CB8AC3E}">
        <p14:creationId xmlns:p14="http://schemas.microsoft.com/office/powerpoint/2010/main" val="247007784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4BF8D5B-717B-48B1-9673-9134C7562E96}"/>
              </a:ext>
            </a:extLst>
          </p:cNvPr>
          <p:cNvSpPr>
            <a:spLocks noGrp="1"/>
          </p:cNvSpPr>
          <p:nvPr>
            <p:ph type="title"/>
          </p:nvPr>
        </p:nvSpPr>
        <p:spPr/>
        <p:txBody>
          <a:bodyPr/>
          <a:lstStyle/>
          <a:p>
            <a:r>
              <a:rPr lang="it" dirty="0"/>
              <a:t>il capitale</a:t>
            </a:r>
            <a:endParaRPr lang="es-ES" dirty="0"/>
          </a:p>
        </p:txBody>
      </p:sp>
      <p:sp>
        <p:nvSpPr>
          <p:cNvPr id="3" name="Marcador de contenido 2">
            <a:extLst>
              <a:ext uri="{FF2B5EF4-FFF2-40B4-BE49-F238E27FC236}">
                <a16:creationId xmlns:a16="http://schemas.microsoft.com/office/drawing/2014/main" id="{94D400A8-3DBD-4472-8096-D0B75D4B0805}"/>
              </a:ext>
            </a:extLst>
          </p:cNvPr>
          <p:cNvSpPr>
            <a:spLocks noGrp="1"/>
          </p:cNvSpPr>
          <p:nvPr>
            <p:ph idx="1"/>
          </p:nvPr>
        </p:nvSpPr>
        <p:spPr/>
        <p:txBody>
          <a:bodyPr/>
          <a:lstStyle/>
          <a:p>
            <a:r>
              <a:rPr lang="it" dirty="0"/>
              <a:t>Per Marx il capitale è una relazione sociale </a:t>
            </a:r>
            <a:r>
              <a:rPr lang="it-IT" dirty="0"/>
              <a:t>di produzione</a:t>
            </a:r>
            <a:r>
              <a:rPr lang="it" dirty="0"/>
              <a:t>. È la capacità di controllare i mezzi di produzione e la stessa forza lavoro.</a:t>
            </a:r>
          </a:p>
          <a:p>
            <a:r>
              <a:rPr lang="it" dirty="0"/>
              <a:t>L'origine del capitale coincide con la formazione di una classe di lavoratori espropriati dei loro mezzi di produzione.</a:t>
            </a:r>
          </a:p>
          <a:p>
            <a:r>
              <a:rPr lang="it" dirty="0"/>
              <a:t>Avvenuta nel passaggio dal feudalesimo al capitalismo, è quella che Marx chiamava </a:t>
            </a:r>
            <a:r>
              <a:rPr lang="it" i="1" dirty="0"/>
              <a:t>accumulazione originaria </a:t>
            </a:r>
            <a:r>
              <a:rPr lang="it" dirty="0"/>
              <a:t>.</a:t>
            </a:r>
            <a:endParaRPr lang="es-ES" dirty="0"/>
          </a:p>
        </p:txBody>
      </p:sp>
      <p:sp>
        <p:nvSpPr>
          <p:cNvPr id="4" name="Marcador de número de diapositiva 3">
            <a:extLst>
              <a:ext uri="{FF2B5EF4-FFF2-40B4-BE49-F238E27FC236}">
                <a16:creationId xmlns:a16="http://schemas.microsoft.com/office/drawing/2014/main" id="{0B2EEBFE-5C7F-4A30-9D2B-A32BC3570D39}"/>
              </a:ext>
            </a:extLst>
          </p:cNvPr>
          <p:cNvSpPr>
            <a:spLocks noGrp="1"/>
          </p:cNvSpPr>
          <p:nvPr>
            <p:ph type="sldNum" sz="quarter" idx="12"/>
          </p:nvPr>
        </p:nvSpPr>
        <p:spPr/>
        <p:txBody>
          <a:bodyPr/>
          <a:lstStyle/>
          <a:p>
            <a:fld id="{5A1F972D-FDF8-4D84-8DBC-19A85814D6EC}" type="slidenum">
              <a:rPr lang="en-GB" smtClean="0"/>
              <a:t>33</a:t>
            </a:fld>
            <a:endParaRPr lang="en-GB"/>
          </a:p>
        </p:txBody>
      </p:sp>
    </p:spTree>
    <p:extLst>
      <p:ext uri="{BB962C8B-B14F-4D97-AF65-F5344CB8AC3E}">
        <p14:creationId xmlns:p14="http://schemas.microsoft.com/office/powerpoint/2010/main" val="387130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2A3E2A2-2FFC-4F58-A7F5-011E4D43C9FB}"/>
              </a:ext>
            </a:extLst>
          </p:cNvPr>
          <p:cNvSpPr>
            <a:spLocks noGrp="1"/>
          </p:cNvSpPr>
          <p:nvPr>
            <p:ph type="title"/>
          </p:nvPr>
        </p:nvSpPr>
        <p:spPr/>
        <p:txBody>
          <a:bodyPr/>
          <a:lstStyle/>
          <a:p>
            <a:r>
              <a:rPr lang="it" dirty="0"/>
              <a:t>6. Riproduzione semplice e riproduzione allargata</a:t>
            </a:r>
          </a:p>
        </p:txBody>
      </p:sp>
      <p:sp>
        <p:nvSpPr>
          <p:cNvPr id="3" name="Marcador de texto 2">
            <a:extLst>
              <a:ext uri="{FF2B5EF4-FFF2-40B4-BE49-F238E27FC236}">
                <a16:creationId xmlns:a16="http://schemas.microsoft.com/office/drawing/2014/main" id="{E29A39E1-A174-4588-A484-2CFAF19B9DC5}"/>
              </a:ext>
            </a:extLst>
          </p:cNvPr>
          <p:cNvSpPr>
            <a:spLocks noGrp="1"/>
          </p:cNvSpPr>
          <p:nvPr>
            <p:ph type="body" idx="1"/>
          </p:nvPr>
        </p:nvSpPr>
        <p:spPr/>
        <p:txBody>
          <a:bodyPr/>
          <a:lstStyle/>
          <a:p>
            <a:endParaRPr lang="es-AR"/>
          </a:p>
        </p:txBody>
      </p:sp>
      <p:sp>
        <p:nvSpPr>
          <p:cNvPr id="4" name="Marcador de número de diapositiva 3">
            <a:extLst>
              <a:ext uri="{FF2B5EF4-FFF2-40B4-BE49-F238E27FC236}">
                <a16:creationId xmlns:a16="http://schemas.microsoft.com/office/drawing/2014/main" id="{28A770BF-4BFD-44EC-ABCB-181205C19D2D}"/>
              </a:ext>
            </a:extLst>
          </p:cNvPr>
          <p:cNvSpPr>
            <a:spLocks noGrp="1"/>
          </p:cNvSpPr>
          <p:nvPr>
            <p:ph type="sldNum" sz="quarter" idx="12"/>
          </p:nvPr>
        </p:nvSpPr>
        <p:spPr/>
        <p:txBody>
          <a:bodyPr/>
          <a:lstStyle/>
          <a:p>
            <a:fld id="{5A1F972D-FDF8-4D84-8DBC-19A85814D6EC}" type="slidenum">
              <a:rPr lang="en-GB" smtClean="0"/>
              <a:t>34</a:t>
            </a:fld>
            <a:endParaRPr lang="en-GB"/>
          </a:p>
        </p:txBody>
      </p:sp>
    </p:spTree>
    <p:extLst>
      <p:ext uri="{BB962C8B-B14F-4D97-AF65-F5344CB8AC3E}">
        <p14:creationId xmlns:p14="http://schemas.microsoft.com/office/powerpoint/2010/main" val="27904394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00B238-948E-4C5C-8114-266E781FDAAE}"/>
              </a:ext>
            </a:extLst>
          </p:cNvPr>
          <p:cNvSpPr>
            <a:spLocks noGrp="1"/>
          </p:cNvSpPr>
          <p:nvPr>
            <p:ph type="title"/>
          </p:nvPr>
        </p:nvSpPr>
        <p:spPr/>
        <p:txBody>
          <a:bodyPr/>
          <a:lstStyle/>
          <a:p>
            <a:r>
              <a:rPr lang="it" dirty="0"/>
              <a:t>Riproduzione semplice</a:t>
            </a:r>
          </a:p>
        </p:txBody>
      </p:sp>
      <p:sp>
        <p:nvSpPr>
          <p:cNvPr id="3" name="Marcador de contenido 2">
            <a:extLst>
              <a:ext uri="{FF2B5EF4-FFF2-40B4-BE49-F238E27FC236}">
                <a16:creationId xmlns:a16="http://schemas.microsoft.com/office/drawing/2014/main" id="{CB8DBA7A-3620-465A-8A3D-6548C1D7DEFA}"/>
              </a:ext>
            </a:extLst>
          </p:cNvPr>
          <p:cNvSpPr>
            <a:spLocks noGrp="1"/>
          </p:cNvSpPr>
          <p:nvPr>
            <p:ph idx="1"/>
          </p:nvPr>
        </p:nvSpPr>
        <p:spPr>
          <a:xfrm>
            <a:off x="2134900" y="2509599"/>
            <a:ext cx="7729728" cy="3101983"/>
          </a:xfrm>
        </p:spPr>
        <p:txBody>
          <a:bodyPr>
            <a:normAutofit fontScale="85000" lnSpcReduction="10000"/>
          </a:bodyPr>
          <a:lstStyle/>
          <a:p>
            <a:r>
              <a:rPr lang="it" dirty="0"/>
              <a:t>La riproduzione semplice e la riproduzione allargat</a:t>
            </a:r>
            <a:r>
              <a:rPr lang="it-IT" dirty="0"/>
              <a:t>a</a:t>
            </a:r>
            <a:r>
              <a:rPr lang="it" dirty="0"/>
              <a:t> sono state discusse nel Libro II del </a:t>
            </a:r>
            <a:r>
              <a:rPr lang="it" i="1" dirty="0"/>
              <a:t>Capitale </a:t>
            </a:r>
            <a:endParaRPr lang="it" dirty="0"/>
          </a:p>
          <a:p>
            <a:r>
              <a:rPr lang="it" dirty="0"/>
              <a:t>Nel caso della riproduzione semplice, i livelli di produzione rimangono costanti periodo dopo periodo. Se c'è un surplus, sarà utilizzato per il consumo di lusso o per il consumo dei lavoratori disoccupati o improduttivi, ma non per l'acquisto di mezzi di produzione.</a:t>
            </a:r>
          </a:p>
          <a:p>
            <a:r>
              <a:rPr lang="it" dirty="0"/>
              <a:t>Esistono due settori, uno che produce mezzi di produzione (settore 1) e uno che produce beni di consumo (settore 2).</a:t>
            </a:r>
          </a:p>
          <a:p>
            <a:r>
              <a:rPr lang="it" dirty="0"/>
              <a:t>Il sistema è riproducibile quando la quantità di mezzi di produzione da essi generati è pari alla quantità utilizzata nei processi produttivi dei due settori. Cioè in questo caso il settore 1 produce solo per sostituire il valore dei mezzi di produzione (compensare l'ammortamento), e quello dei beni di consumo, quanto necessario come mezzo di sussistenza per i lavoratori più la quota utilizzata come consumo di lusso o dai lavoratori disoccupati . Il surplus viene speso solo in beni di consumo, non vi sono investimenti in nuovi mezzi di produzione.</a:t>
            </a:r>
          </a:p>
        </p:txBody>
      </p:sp>
      <p:sp>
        <p:nvSpPr>
          <p:cNvPr id="4" name="Marcador de número de diapositiva 3">
            <a:extLst>
              <a:ext uri="{FF2B5EF4-FFF2-40B4-BE49-F238E27FC236}">
                <a16:creationId xmlns:a16="http://schemas.microsoft.com/office/drawing/2014/main" id="{4C78E896-0564-43C4-84DA-7B414B07C250}"/>
              </a:ext>
            </a:extLst>
          </p:cNvPr>
          <p:cNvSpPr>
            <a:spLocks noGrp="1"/>
          </p:cNvSpPr>
          <p:nvPr>
            <p:ph type="sldNum" sz="quarter" idx="12"/>
          </p:nvPr>
        </p:nvSpPr>
        <p:spPr/>
        <p:txBody>
          <a:bodyPr/>
          <a:lstStyle/>
          <a:p>
            <a:fld id="{5A1F972D-FDF8-4D84-8DBC-19A85814D6EC}" type="slidenum">
              <a:rPr lang="en-GB" smtClean="0"/>
              <a:t>35</a:t>
            </a:fld>
            <a:endParaRPr lang="en-GB"/>
          </a:p>
        </p:txBody>
      </p:sp>
    </p:spTree>
    <p:extLst>
      <p:ext uri="{BB962C8B-B14F-4D97-AF65-F5344CB8AC3E}">
        <p14:creationId xmlns:p14="http://schemas.microsoft.com/office/powerpoint/2010/main" val="193568409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B00B238-948E-4C5C-8114-266E781FDAAE}"/>
              </a:ext>
            </a:extLst>
          </p:cNvPr>
          <p:cNvSpPr>
            <a:spLocks noGrp="1"/>
          </p:cNvSpPr>
          <p:nvPr>
            <p:ph type="title"/>
          </p:nvPr>
        </p:nvSpPr>
        <p:spPr/>
        <p:txBody>
          <a:bodyPr/>
          <a:lstStyle/>
          <a:p>
            <a:r>
              <a:rPr lang="it" dirty="0"/>
              <a:t>Riproduzione semplice</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CB8DBA7A-3620-465A-8A3D-6548C1D7DEFA}"/>
                  </a:ext>
                </a:extLst>
              </p:cNvPr>
              <p:cNvSpPr>
                <a:spLocks noGrp="1"/>
              </p:cNvSpPr>
              <p:nvPr>
                <p:ph idx="1"/>
              </p:nvPr>
            </p:nvSpPr>
            <p:spPr>
              <a:xfrm>
                <a:off x="1862356" y="2466363"/>
                <a:ext cx="8002272" cy="3145219"/>
              </a:xfrm>
            </p:spPr>
            <p:txBody>
              <a:bodyPr>
                <a:normAutofit/>
              </a:bodyPr>
              <a:lstStyle/>
              <a:p>
                <a:pPr>
                  <a:spcBef>
                    <a:spcPts val="0"/>
                  </a:spcBef>
                </a:pPr>
                <a:r>
                  <a:rPr lang="it" i="1" dirty="0"/>
                  <a:t>s: surplus</a:t>
                </a:r>
              </a:p>
              <a:p>
                <a:pPr>
                  <a:spcBef>
                    <a:spcPts val="0"/>
                  </a:spcBef>
                </a:pPr>
                <a:r>
                  <a:rPr lang="it" i="1" dirty="0"/>
                  <a:t>v: capitale variabile: valore </a:t>
                </a:r>
                <a:r>
                  <a:rPr lang="it" dirty="0"/>
                  <a:t>dei beni di sussistenza dei lavoratori, cioè il lavoro necessario per produrre tali beni di sussistenza.</a:t>
                </a:r>
              </a:p>
              <a:p>
                <a:pPr>
                  <a:spcBef>
                    <a:spcPts val="0"/>
                  </a:spcBef>
                </a:pPr>
                <a:r>
                  <a:rPr lang="it" i="1" dirty="0"/>
                  <a:t>c: capitale costante: valore </a:t>
                </a:r>
                <a:r>
                  <a:rPr lang="it" dirty="0"/>
                  <a:t>dei mezzi di produzione, cioè tempo di lavoro necessario per produrre tali mezzi di produzione. Marx lo chiama anche </a:t>
                </a:r>
                <a:r>
                  <a:rPr lang="it" i="1" dirty="0"/>
                  <a:t>lavoro morto</a:t>
                </a:r>
                <a:r>
                  <a:rPr lang="it" dirty="0"/>
                  <a:t>, che acquista valore solo se combinato con il lavoro vivo, che è l’unica cosa che ha la capacità di trasformare questo lavoro morto in valore.</a:t>
                </a:r>
              </a:p>
              <a:p>
                <a:pPr>
                  <a:spcBef>
                    <a:spcPts val="0"/>
                  </a:spcBef>
                </a:pPr>
                <a:r>
                  <a:rPr lang="it" dirty="0"/>
                  <a:t>Il valore totale di qualsiasi merce </a:t>
                </a:r>
                <a:r>
                  <a:rPr lang="it" i="1" dirty="0"/>
                  <a:t>m </a:t>
                </a:r>
                <a:r>
                  <a:rPr lang="it" dirty="0"/>
                  <a:t>è</a:t>
                </a:r>
              </a:p>
              <a:p>
                <a:pPr marL="0" indent="0">
                  <a:spcBef>
                    <a:spcPts val="0"/>
                  </a:spcBef>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𝑚</m:t>
                      </m:r>
                      <m:r>
                        <a:rPr lang="es-AR" b="0" i="1" smtClean="0">
                          <a:latin typeface="Cambria Math" panose="02040503050406030204" pitchFamily="18" charset="0"/>
                        </a:rPr>
                        <m:t>=</m:t>
                      </m:r>
                      <m:r>
                        <a:rPr lang="es-AR" b="0" i="1" smtClean="0">
                          <a:latin typeface="Cambria Math" panose="02040503050406030204" pitchFamily="18" charset="0"/>
                        </a:rPr>
                        <m:t>𝑐</m:t>
                      </m:r>
                      <m:r>
                        <a:rPr lang="es-AR" b="0" i="1" smtClean="0">
                          <a:latin typeface="Cambria Math" panose="02040503050406030204" pitchFamily="18" charset="0"/>
                        </a:rPr>
                        <m:t>+</m:t>
                      </m:r>
                      <m:r>
                        <a:rPr lang="es-AR" b="0" i="1" smtClean="0">
                          <a:latin typeface="Cambria Math" panose="02040503050406030204" pitchFamily="18" charset="0"/>
                        </a:rPr>
                        <m:t>𝑣</m:t>
                      </m:r>
                      <m:r>
                        <a:rPr lang="es-AR" b="0" i="1" smtClean="0">
                          <a:latin typeface="Cambria Math" panose="02040503050406030204" pitchFamily="18" charset="0"/>
                        </a:rPr>
                        <m:t>+</m:t>
                      </m:r>
                      <m:r>
                        <a:rPr lang="es-AR" b="0" i="1" smtClean="0">
                          <a:latin typeface="Cambria Math" panose="02040503050406030204" pitchFamily="18" charset="0"/>
                        </a:rPr>
                        <m:t>𝑠</m:t>
                      </m:r>
                    </m:oMath>
                  </m:oMathPara>
                </a14:m>
                <a:endParaRPr lang="es-AR" dirty="0"/>
              </a:p>
              <a:p>
                <a:pPr>
                  <a:spcBef>
                    <a:spcPts val="0"/>
                  </a:spcBef>
                </a:pPr>
                <a:endParaRPr lang="es-AR" dirty="0"/>
              </a:p>
            </p:txBody>
          </p:sp>
        </mc:Choice>
        <mc:Fallback>
          <p:sp>
            <p:nvSpPr>
              <p:cNvPr id="3" name="Marcador de contenido 2">
                <a:extLst>
                  <a:ext uri="{FF2B5EF4-FFF2-40B4-BE49-F238E27FC236}">
                    <a16:creationId xmlns:a16="http://schemas.microsoft.com/office/drawing/2014/main" id="{CB8DBA7A-3620-465A-8A3D-6548C1D7DEFA}"/>
                  </a:ext>
                </a:extLst>
              </p:cNvPr>
              <p:cNvSpPr>
                <a:spLocks noGrp="1" noRot="1" noChangeAspect="1" noMove="1" noResize="1" noEditPoints="1" noAdjustHandles="1" noChangeArrowheads="1" noChangeShapeType="1" noTextEdit="1"/>
              </p:cNvSpPr>
              <p:nvPr>
                <p:ph idx="1"/>
              </p:nvPr>
            </p:nvSpPr>
            <p:spPr>
              <a:xfrm>
                <a:off x="1862356" y="2466363"/>
                <a:ext cx="8002272" cy="3145219"/>
              </a:xfrm>
              <a:blipFill>
                <a:blip r:embed="rId2"/>
                <a:stretch>
                  <a:fillRect l="-534" t="-1163" r="-762"/>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4C78E896-0564-43C4-84DA-7B414B07C250}"/>
              </a:ext>
            </a:extLst>
          </p:cNvPr>
          <p:cNvSpPr>
            <a:spLocks noGrp="1"/>
          </p:cNvSpPr>
          <p:nvPr>
            <p:ph type="sldNum" sz="quarter" idx="12"/>
          </p:nvPr>
        </p:nvSpPr>
        <p:spPr/>
        <p:txBody>
          <a:bodyPr/>
          <a:lstStyle/>
          <a:p>
            <a:fld id="{5A1F972D-FDF8-4D84-8DBC-19A85814D6EC}" type="slidenum">
              <a:rPr lang="en-GB" smtClean="0"/>
              <a:t>36</a:t>
            </a:fld>
            <a:endParaRPr lang="en-GB"/>
          </a:p>
        </p:txBody>
      </p:sp>
      <p:cxnSp>
        <p:nvCxnSpPr>
          <p:cNvPr id="6" name="Conector recto de flecha 5">
            <a:extLst>
              <a:ext uri="{FF2B5EF4-FFF2-40B4-BE49-F238E27FC236}">
                <a16:creationId xmlns:a16="http://schemas.microsoft.com/office/drawing/2014/main" id="{7D520E75-FC76-41E1-880D-D7426F235D33}"/>
              </a:ext>
            </a:extLst>
          </p:cNvPr>
          <p:cNvCxnSpPr/>
          <p:nvPr/>
        </p:nvCxnSpPr>
        <p:spPr>
          <a:xfrm>
            <a:off x="5710687" y="5003321"/>
            <a:ext cx="0" cy="284671"/>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7" name="CuadroTexto 6">
            <a:extLst>
              <a:ext uri="{FF2B5EF4-FFF2-40B4-BE49-F238E27FC236}">
                <a16:creationId xmlns:a16="http://schemas.microsoft.com/office/drawing/2014/main" id="{94D531CC-8123-463B-8BD6-4F1F56C4869B}"/>
              </a:ext>
            </a:extLst>
          </p:cNvPr>
          <p:cNvSpPr txBox="1"/>
          <p:nvPr/>
        </p:nvSpPr>
        <p:spPr>
          <a:xfrm>
            <a:off x="4307595" y="5357879"/>
            <a:ext cx="3576809" cy="830997"/>
          </a:xfrm>
          <a:prstGeom prst="rect">
            <a:avLst/>
          </a:prstGeom>
          <a:noFill/>
        </p:spPr>
        <p:txBody>
          <a:bodyPr wrap="square" rtlCol="0">
            <a:spAutoFit/>
          </a:bodyPr>
          <a:lstStyle/>
          <a:p>
            <a:r>
              <a:rPr lang="it" sz="1200" i="1" dirty="0"/>
              <a:t>c </a:t>
            </a:r>
            <a:r>
              <a:rPr lang="it" sz="1200" dirty="0"/>
              <a:t>in questo caso non è lo stock di capitale, ma il flusso di servizi di quel capitale utilizzato per la merce </a:t>
            </a:r>
            <a:r>
              <a:rPr lang="it" sz="1200" i="1" dirty="0"/>
              <a:t>m, </a:t>
            </a:r>
            <a:r>
              <a:rPr lang="it" sz="1200" dirty="0"/>
              <a:t>cioè materie prime, carburante, ammortamento dei macchinari, ecc.</a:t>
            </a:r>
            <a:endParaRPr lang="es-AR" sz="1200" i="1" dirty="0"/>
          </a:p>
        </p:txBody>
      </p:sp>
    </p:spTree>
    <p:extLst>
      <p:ext uri="{BB962C8B-B14F-4D97-AF65-F5344CB8AC3E}">
        <p14:creationId xmlns:p14="http://schemas.microsoft.com/office/powerpoint/2010/main" val="39086927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E75D576-87E7-492E-AB3C-64A376BE02C6}"/>
              </a:ext>
            </a:extLst>
          </p:cNvPr>
          <p:cNvSpPr>
            <a:spLocks noGrp="1"/>
          </p:cNvSpPr>
          <p:nvPr>
            <p:ph type="title"/>
          </p:nvPr>
        </p:nvSpPr>
        <p:spPr/>
        <p:txBody>
          <a:bodyPr/>
          <a:lstStyle/>
          <a:p>
            <a:r>
              <a:rPr lang="it" dirty="0"/>
              <a:t>esempio</a:t>
            </a:r>
          </a:p>
        </p:txBody>
      </p:sp>
      <p:sp>
        <p:nvSpPr>
          <p:cNvPr id="3" name="Marcador de contenido 2">
            <a:extLst>
              <a:ext uri="{FF2B5EF4-FFF2-40B4-BE49-F238E27FC236}">
                <a16:creationId xmlns:a16="http://schemas.microsoft.com/office/drawing/2014/main" id="{F989AD4E-5BED-46EB-A424-A0E0C43F2A0C}"/>
              </a:ext>
            </a:extLst>
          </p:cNvPr>
          <p:cNvSpPr>
            <a:spLocks noGrp="1"/>
          </p:cNvSpPr>
          <p:nvPr>
            <p:ph idx="1"/>
          </p:nvPr>
        </p:nvSpPr>
        <p:spPr/>
        <p:txBody>
          <a:bodyPr/>
          <a:lstStyle/>
          <a:p>
            <a:r>
              <a:rPr lang="it" dirty="0"/>
              <a:t>Supponiamo che la giornata lavorativa duri 8 ore e che la produzione dei beni di sussistenza di un lavoratore richieda 5 ore.  Allora </a:t>
            </a:r>
            <a:r>
              <a:rPr lang="it" i="1" dirty="0"/>
              <a:t>v </a:t>
            </a:r>
            <a:r>
              <a:rPr lang="it" dirty="0"/>
              <a:t>= 5. Supponiamo che anche i servizi di capitale utilizzati in una giornata siano pari a </a:t>
            </a:r>
            <a:r>
              <a:rPr lang="it" i="1" dirty="0"/>
              <a:t>c = </a:t>
            </a:r>
            <a:r>
              <a:rPr lang="it" dirty="0"/>
              <a:t>5. Poiché la giornata lavorativa è composta da 8 ore, il lavoro non retribuito o pluslavoro è </a:t>
            </a:r>
            <a:r>
              <a:rPr lang="it" i="1" dirty="0"/>
              <a:t>s = </a:t>
            </a:r>
            <a:r>
              <a:rPr lang="it" dirty="0"/>
              <a:t>3.</a:t>
            </a:r>
          </a:p>
          <a:p>
            <a:r>
              <a:rPr lang="it" dirty="0"/>
              <a:t>In questo caso </a:t>
            </a:r>
            <a:r>
              <a:rPr lang="it" i="1" dirty="0"/>
              <a:t>m </a:t>
            </a:r>
            <a:r>
              <a:rPr lang="it" dirty="0"/>
              <a:t>= 13, il capitale totale utilizzato è </a:t>
            </a:r>
            <a:r>
              <a:rPr lang="it" i="1" dirty="0"/>
              <a:t>c + v = 10 </a:t>
            </a:r>
            <a:r>
              <a:rPr lang="it" dirty="0"/>
              <a:t>e il tasso di sfruttamento </a:t>
            </a:r>
            <a:r>
              <a:rPr lang="it" i="1" dirty="0"/>
              <a:t>s/v = 3/5=60%.</a:t>
            </a:r>
            <a:endParaRPr lang="es-AR" dirty="0"/>
          </a:p>
        </p:txBody>
      </p:sp>
      <p:sp>
        <p:nvSpPr>
          <p:cNvPr id="4" name="Marcador de número de diapositiva 3">
            <a:extLst>
              <a:ext uri="{FF2B5EF4-FFF2-40B4-BE49-F238E27FC236}">
                <a16:creationId xmlns:a16="http://schemas.microsoft.com/office/drawing/2014/main" id="{D4DD595C-21C4-4F1D-B535-FE839FCA7FFD}"/>
              </a:ext>
            </a:extLst>
          </p:cNvPr>
          <p:cNvSpPr>
            <a:spLocks noGrp="1"/>
          </p:cNvSpPr>
          <p:nvPr>
            <p:ph type="sldNum" sz="quarter" idx="12"/>
          </p:nvPr>
        </p:nvSpPr>
        <p:spPr/>
        <p:txBody>
          <a:bodyPr/>
          <a:lstStyle/>
          <a:p>
            <a:fld id="{5A1F972D-FDF8-4D84-8DBC-19A85814D6EC}" type="slidenum">
              <a:rPr lang="en-GB" smtClean="0"/>
              <a:t>37</a:t>
            </a:fld>
            <a:endParaRPr lang="en-GB"/>
          </a:p>
        </p:txBody>
      </p:sp>
    </p:spTree>
    <p:extLst>
      <p:ext uri="{BB962C8B-B14F-4D97-AF65-F5344CB8AC3E}">
        <p14:creationId xmlns:p14="http://schemas.microsoft.com/office/powerpoint/2010/main" val="1175968384"/>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9DE712-3CAD-4F5E-9C55-29D2F5D064FF}"/>
              </a:ext>
            </a:extLst>
          </p:cNvPr>
          <p:cNvSpPr>
            <a:spLocks noGrp="1"/>
          </p:cNvSpPr>
          <p:nvPr>
            <p:ph type="title"/>
          </p:nvPr>
        </p:nvSpPr>
        <p:spPr/>
        <p:txBody>
          <a:bodyPr/>
          <a:lstStyle/>
          <a:p>
            <a:r>
              <a:rPr lang="it" dirty="0"/>
              <a:t>Riproduzione semplice</a:t>
            </a:r>
            <a:endParaRPr lang="es-ES" dirty="0"/>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835B1039-36F1-4060-ABB3-76EA858703AF}"/>
                  </a:ext>
                </a:extLst>
              </p:cNvPr>
              <p:cNvSpPr>
                <a:spLocks noGrp="1"/>
              </p:cNvSpPr>
              <p:nvPr>
                <p:ph idx="1"/>
              </p:nvPr>
            </p:nvSpPr>
            <p:spPr>
              <a:xfrm>
                <a:off x="2231136" y="2432482"/>
                <a:ext cx="7729728" cy="4039339"/>
              </a:xfrm>
            </p:spPr>
            <p:txBody>
              <a:bodyPr>
                <a:normAutofit fontScale="92500" lnSpcReduction="20000"/>
              </a:bodyPr>
              <a:lstStyle/>
              <a:p>
                <a:pPr>
                  <a:spcBef>
                    <a:spcPts val="0"/>
                  </a:spcBef>
                </a:pPr>
                <a:r>
                  <a:rPr lang="it" i="1" dirty="0"/>
                  <a:t>C: </a:t>
                </a:r>
                <a:r>
                  <a:rPr lang="it" dirty="0"/>
                  <a:t>valore della produzione del settore 1</a:t>
                </a:r>
              </a:p>
              <a:p>
                <a:pPr>
                  <a:spcBef>
                    <a:spcPts val="0"/>
                  </a:spcBef>
                </a:pPr>
                <a:r>
                  <a:rPr lang="it" i="1" dirty="0"/>
                  <a:t>V: </a:t>
                </a:r>
                <a:r>
                  <a:rPr lang="it" dirty="0"/>
                  <a:t>valore della produzione del settore 2</a:t>
                </a:r>
              </a:p>
              <a:p>
                <a:pPr marL="0" indent="0">
                  <a:spcBef>
                    <a:spcPts val="0"/>
                  </a:spcBef>
                  <a:buNone/>
                </a:pPr>
                <a:endParaRPr lang="es-AR" dirty="0"/>
              </a:p>
              <a:p>
                <a:pPr marL="0" indent="0">
                  <a:spcBef>
                    <a:spcPts val="0"/>
                  </a:spcBef>
                  <a:buNone/>
                </a:pPr>
                <a14:m>
                  <m:oMathPara xmlns:m="http://schemas.openxmlformats.org/officeDocument/2006/math">
                    <m:oMathParaPr>
                      <m:jc m:val="centerGroup"/>
                    </m:oMathParaPr>
                    <m:oMath xmlns:m="http://schemas.openxmlformats.org/officeDocument/2006/math">
                      <m:m>
                        <m:mPr>
                          <m:mcs>
                            <m:mc>
                              <m:mcPr>
                                <m:count m:val="1"/>
                                <m:mcJc m:val="center"/>
                              </m:mcPr>
                            </m:mc>
                          </m:mcs>
                          <m:ctrlPr>
                            <a:rPr lang="es-AR" i="1">
                              <a:latin typeface="Cambria Math" panose="02040503050406030204" pitchFamily="18" charset="0"/>
                            </a:rPr>
                          </m:ctrlPr>
                        </m:mPr>
                        <m:mr>
                          <m:e>
                            <m:r>
                              <a:rPr lang="es-AR" i="1">
                                <a:latin typeface="Cambria Math" panose="02040503050406030204" pitchFamily="18" charset="0"/>
                              </a:rPr>
                              <m:t>𝐶</m:t>
                            </m:r>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i="1">
                                    <a:latin typeface="Cambria Math" panose="02040503050406030204" pitchFamily="18" charset="0"/>
                                  </a:rPr>
                                  <m:t>1</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𝑣</m:t>
                                </m:r>
                              </m:e>
                              <m:sub>
                                <m:r>
                                  <a:rPr lang="es-AR" i="1">
                                    <a:latin typeface="Cambria Math" panose="02040503050406030204" pitchFamily="18" charset="0"/>
                                  </a:rPr>
                                  <m:t>1</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𝑠</m:t>
                                </m:r>
                              </m:e>
                              <m:sub>
                                <m:r>
                                  <a:rPr lang="es-AR" i="1">
                                    <a:latin typeface="Cambria Math" panose="02040503050406030204" pitchFamily="18" charset="0"/>
                                  </a:rPr>
                                  <m:t>1</m:t>
                                </m:r>
                              </m:sub>
                            </m:sSub>
                          </m:e>
                        </m:mr>
                        <m:mr>
                          <m:e>
                            <m:r>
                              <a:rPr lang="es-AR" i="1">
                                <a:latin typeface="Cambria Math" panose="02040503050406030204" pitchFamily="18" charset="0"/>
                              </a:rPr>
                              <m:t>𝑉</m:t>
                            </m:r>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i="1">
                                    <a:latin typeface="Cambria Math" panose="02040503050406030204" pitchFamily="18" charset="0"/>
                                  </a:rPr>
                                  <m:t>2</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𝑣</m:t>
                                </m:r>
                              </m:e>
                              <m:sub>
                                <m:r>
                                  <a:rPr lang="es-AR" i="1">
                                    <a:latin typeface="Cambria Math" panose="02040503050406030204" pitchFamily="18" charset="0"/>
                                  </a:rPr>
                                  <m:t>2</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𝑠</m:t>
                                </m:r>
                              </m:e>
                              <m:sub>
                                <m:r>
                                  <a:rPr lang="es-AR" i="1">
                                    <a:latin typeface="Cambria Math" panose="02040503050406030204" pitchFamily="18" charset="0"/>
                                  </a:rPr>
                                  <m:t>2</m:t>
                                </m:r>
                              </m:sub>
                            </m:sSub>
                          </m:e>
                        </m:mr>
                      </m:m>
                    </m:oMath>
                  </m:oMathPara>
                </a14:m>
                <a:endParaRPr lang="es-AR" dirty="0"/>
              </a:p>
              <a:p>
                <a:r>
                  <a:rPr lang="it" dirty="0"/>
                  <a:t>Perché abbia luogo la riproduzione semplice, la produzione di capitale costante </a:t>
                </a:r>
                <a:r>
                  <a:rPr lang="it" i="1" dirty="0"/>
                  <a:t>C </a:t>
                </a:r>
                <a:r>
                  <a:rPr lang="it" dirty="0"/>
                  <a:t>deve essere uguale a quella utilizzata da entrambi i settori per la produzione:</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𝐶</m:t>
                      </m:r>
                      <m:r>
                        <a:rPr lang="es-AR" b="0" i="1" smtClean="0">
                          <a:latin typeface="Cambria Math" panose="02040503050406030204" pitchFamily="18" charset="0"/>
                        </a:rPr>
                        <m:t>= </m:t>
                      </m:r>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i="1">
                              <a:latin typeface="Cambria Math" panose="02040503050406030204" pitchFamily="18" charset="0"/>
                            </a:rPr>
                            <m:t>1</m:t>
                          </m:r>
                        </m:sub>
                      </m:sSub>
                      <m:r>
                        <a:rPr lang="es-AR" i="1">
                          <a:latin typeface="Cambria Math" panose="02040503050406030204" pitchFamily="18" charset="0"/>
                        </a:rPr>
                        <m:t>+</m:t>
                      </m:r>
                      <m:sSub>
                        <m:sSubPr>
                          <m:ctrlPr>
                            <a:rPr lang="es-AR" i="1" smtClean="0">
                              <a:latin typeface="Cambria Math" panose="02040503050406030204" pitchFamily="18" charset="0"/>
                            </a:rPr>
                          </m:ctrlPr>
                        </m:sSubPr>
                        <m:e>
                          <m:r>
                            <a:rPr lang="es-AR" b="0" i="1" smtClean="0">
                              <a:latin typeface="Cambria Math" panose="02040503050406030204" pitchFamily="18" charset="0"/>
                            </a:rPr>
                            <m:t>𝑐</m:t>
                          </m:r>
                        </m:e>
                        <m:sub>
                          <m:r>
                            <a:rPr lang="es-AR" b="0" i="1" smtClean="0">
                              <a:latin typeface="Cambria Math" panose="02040503050406030204" pitchFamily="18" charset="0"/>
                            </a:rPr>
                            <m:t>2</m:t>
                          </m:r>
                        </m:sub>
                      </m:sSub>
                    </m:oMath>
                  </m:oMathPara>
                </a14:m>
                <a:endParaRPr lang="es-ES" dirty="0"/>
              </a:p>
              <a:p>
                <a:r>
                  <a:rPr lang="it" dirty="0"/>
                  <a:t>Allo stesso modo, la produzione del settore dei beni di consumo deve essere uguale ai beni di consumo utilizzati dai due settori.Ricordiamo che in uno schema di riproduzione semplice, il surplus dei due settori deve essere utilizzato solo per consumare beni di consumo. non è un investimento):</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𝑉</m:t>
                      </m:r>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1</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2</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𝑠</m:t>
                          </m:r>
                        </m:e>
                        <m:sub>
                          <m:r>
                            <a:rPr lang="es-AR" b="0" i="1" smtClean="0">
                              <a:latin typeface="Cambria Math" panose="02040503050406030204" pitchFamily="18" charset="0"/>
                            </a:rPr>
                            <m:t>1</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𝑠</m:t>
                          </m:r>
                        </m:e>
                        <m:sub>
                          <m:r>
                            <a:rPr lang="es-AR" b="0" i="1" smtClean="0">
                              <a:latin typeface="Cambria Math" panose="02040503050406030204" pitchFamily="18" charset="0"/>
                            </a:rPr>
                            <m:t>2</m:t>
                          </m:r>
                        </m:sub>
                      </m:sSub>
                    </m:oMath>
                  </m:oMathPara>
                </a14:m>
                <a:endParaRPr lang="es-ES" dirty="0"/>
              </a:p>
              <a:p>
                <a:r>
                  <a:rPr lang="it" dirty="0"/>
                  <a:t>La condizione affinché queste uguaglianze siano soddisfatte è</a:t>
                </a:r>
                <a14:m>
                  <m:oMath xmlns:m="http://schemas.openxmlformats.org/officeDocument/2006/math">
                    <m:sSub>
                      <m:sSubPr>
                        <m:ctrlPr>
                          <a:rPr lang="es-ES" i="1" smtClean="0">
                            <a:latin typeface="Cambria Math" panose="02040503050406030204" pitchFamily="18" charset="0"/>
                          </a:rPr>
                        </m:ctrlPr>
                      </m:sSubPr>
                      <m:e>
                        <m:r>
                          <a:rPr lang="it-IT" b="0" i="1" smtClean="0">
                            <a:latin typeface="Cambria Math" panose="02040503050406030204" pitchFamily="18" charset="0"/>
                          </a:rPr>
                          <m:t> </m:t>
                        </m:r>
                        <m:r>
                          <a:rPr lang="es-AR" b="0" i="1" smtClean="0">
                            <a:latin typeface="Cambria Math" panose="02040503050406030204" pitchFamily="18" charset="0"/>
                          </a:rPr>
                          <m:t>𝑐</m:t>
                        </m:r>
                      </m:e>
                      <m:sub>
                        <m:r>
                          <a:rPr lang="es-AR" b="0" i="1" smtClean="0">
                            <a:latin typeface="Cambria Math" panose="02040503050406030204" pitchFamily="18" charset="0"/>
                          </a:rPr>
                          <m:t>2</m:t>
                        </m:r>
                      </m:sub>
                    </m:sSub>
                    <m:r>
                      <a:rPr lang="es-AR" b="0" i="1" smtClean="0">
                        <a:latin typeface="Cambria Math" panose="02040503050406030204" pitchFamily="18" charset="0"/>
                      </a:rPr>
                      <m:t>=</m:t>
                    </m:r>
                  </m:oMath>
                </a14:m>
                <a:r>
                  <a:rPr lang="it" dirty="0"/>
                  <a:t> </a:t>
                </a:r>
                <a14:m>
                  <m:oMath xmlns:m="http://schemas.openxmlformats.org/officeDocument/2006/math">
                    <m:sSub>
                      <m:sSubPr>
                        <m:ctrlPr>
                          <a:rPr lang="es-AR" i="1">
                            <a:latin typeface="Cambria Math" panose="02040503050406030204" pitchFamily="18" charset="0"/>
                          </a:rPr>
                        </m:ctrlPr>
                      </m:sSubPr>
                      <m:e>
                        <m:r>
                          <a:rPr lang="es-AR" i="1">
                            <a:latin typeface="Cambria Math" panose="02040503050406030204" pitchFamily="18" charset="0"/>
                          </a:rPr>
                          <m:t>𝑣</m:t>
                        </m:r>
                      </m:e>
                      <m:sub>
                        <m:r>
                          <a:rPr lang="es-AR" i="1">
                            <a:latin typeface="Cambria Math" panose="02040503050406030204" pitchFamily="18" charset="0"/>
                          </a:rPr>
                          <m:t>1</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𝑠</m:t>
                        </m:r>
                      </m:e>
                      <m:sub>
                        <m:r>
                          <a:rPr lang="es-AR" i="1">
                            <a:latin typeface="Cambria Math" panose="02040503050406030204" pitchFamily="18" charset="0"/>
                          </a:rPr>
                          <m:t>1</m:t>
                        </m:r>
                      </m:sub>
                    </m:sSub>
                  </m:oMath>
                </a14:m>
                <a:r>
                  <a:rPr lang="it" dirty="0"/>
                  <a:t>(ovvero, i beni salario acquistati dal settore 1 dal settore 2 sono equivalenti al capitale costante acquistato dal settore 2 dal settore 1).</a:t>
                </a:r>
              </a:p>
              <a:p>
                <a:endParaRPr lang="es-ES" dirty="0"/>
              </a:p>
            </p:txBody>
          </p:sp>
        </mc:Choice>
        <mc:Fallback>
          <p:sp>
            <p:nvSpPr>
              <p:cNvPr id="3" name="Marcador de contenido 2">
                <a:extLst>
                  <a:ext uri="{FF2B5EF4-FFF2-40B4-BE49-F238E27FC236}">
                    <a16:creationId xmlns:a16="http://schemas.microsoft.com/office/drawing/2014/main" id="{835B1039-36F1-4060-ABB3-76EA858703AF}"/>
                  </a:ext>
                </a:extLst>
              </p:cNvPr>
              <p:cNvSpPr>
                <a:spLocks noGrp="1" noRot="1" noChangeAspect="1" noMove="1" noResize="1" noEditPoints="1" noAdjustHandles="1" noChangeArrowheads="1" noChangeShapeType="1" noTextEdit="1"/>
              </p:cNvSpPr>
              <p:nvPr>
                <p:ph idx="1"/>
              </p:nvPr>
            </p:nvSpPr>
            <p:spPr>
              <a:xfrm>
                <a:off x="2231136" y="2432482"/>
                <a:ext cx="7729728" cy="4039339"/>
              </a:xfrm>
              <a:blipFill>
                <a:blip r:embed="rId2"/>
                <a:stretch>
                  <a:fillRect l="-394" t="-1659"/>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4038FF70-9D0B-4181-8BE0-183D539161BB}"/>
              </a:ext>
            </a:extLst>
          </p:cNvPr>
          <p:cNvSpPr>
            <a:spLocks noGrp="1"/>
          </p:cNvSpPr>
          <p:nvPr>
            <p:ph type="sldNum" sz="quarter" idx="12"/>
          </p:nvPr>
        </p:nvSpPr>
        <p:spPr/>
        <p:txBody>
          <a:bodyPr/>
          <a:lstStyle/>
          <a:p>
            <a:fld id="{5A1F972D-FDF8-4D84-8DBC-19A85814D6EC}" type="slidenum">
              <a:rPr lang="en-GB" smtClean="0"/>
              <a:t>38</a:t>
            </a:fld>
            <a:endParaRPr lang="en-GB"/>
          </a:p>
        </p:txBody>
      </p:sp>
    </p:spTree>
    <p:extLst>
      <p:ext uri="{BB962C8B-B14F-4D97-AF65-F5344CB8AC3E}">
        <p14:creationId xmlns:p14="http://schemas.microsoft.com/office/powerpoint/2010/main" val="226885641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DB8F36D-6C63-4E5D-A922-4CD3E435EAFB}"/>
              </a:ext>
            </a:extLst>
          </p:cNvPr>
          <p:cNvSpPr>
            <a:spLocks noGrp="1"/>
          </p:cNvSpPr>
          <p:nvPr>
            <p:ph type="title"/>
          </p:nvPr>
        </p:nvSpPr>
        <p:spPr>
          <a:xfrm>
            <a:off x="2231136" y="826756"/>
            <a:ext cx="7729728" cy="1188720"/>
          </a:xfrm>
        </p:spPr>
        <p:txBody>
          <a:bodyPr/>
          <a:lstStyle/>
          <a:p>
            <a:r>
              <a:rPr lang="it" dirty="0"/>
              <a:t>Riproduzione allargata</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9662A1B5-A330-42B3-BE3E-D3E395ECDE26}"/>
                  </a:ext>
                </a:extLst>
              </p:cNvPr>
              <p:cNvSpPr>
                <a:spLocks noGrp="1"/>
              </p:cNvSpPr>
              <p:nvPr>
                <p:ph idx="1"/>
              </p:nvPr>
            </p:nvSpPr>
            <p:spPr>
              <a:xfrm>
                <a:off x="1356991" y="2254928"/>
                <a:ext cx="7856020" cy="3875754"/>
              </a:xfrm>
            </p:spPr>
            <p:txBody>
              <a:bodyPr>
                <a:normAutofit fontScale="85000" lnSpcReduction="10000"/>
              </a:bodyPr>
              <a:lstStyle/>
              <a:p>
                <a:r>
                  <a:rPr lang="it" dirty="0"/>
                  <a:t>Nel caso della riproduzione ampliata, una certa proporzione </a:t>
                </a:r>
                <a:r>
                  <a:rPr lang="it" i="1" dirty="0"/>
                  <a:t>q </a:t>
                </a:r>
                <a:r>
                  <a:rPr lang="it" dirty="0"/>
                  <a:t>del surplus viene utilizzata per l’accumulazione di nuovi beni capitali. Ora la produzione del settore C non deve più essere uguale a </a:t>
                </a:r>
                <a14:m>
                  <m:oMath xmlns:m="http://schemas.openxmlformats.org/officeDocument/2006/math">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i="1">
                            <a:latin typeface="Cambria Math" panose="02040503050406030204" pitchFamily="18" charset="0"/>
                          </a:rPr>
                          <m:t>1</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i="1">
                            <a:latin typeface="Cambria Math" panose="02040503050406030204" pitchFamily="18" charset="0"/>
                          </a:rPr>
                          <m:t>2</m:t>
                        </m:r>
                      </m:sub>
                    </m:sSub>
                  </m:oMath>
                </a14:m>
                <a:r>
                  <a:rPr lang="it" dirty="0"/>
                  <a:t>, ma è maggiore:</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𝐶</m:t>
                      </m:r>
                      <m:r>
                        <a:rPr lang="es-AR" b="0" i="1" smtClean="0">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i="1">
                              <a:latin typeface="Cambria Math" panose="02040503050406030204" pitchFamily="18" charset="0"/>
                            </a:rPr>
                            <m:t>1</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i="1">
                              <a:latin typeface="Cambria Math" panose="02040503050406030204" pitchFamily="18" charset="0"/>
                            </a:rPr>
                            <m:t>2</m:t>
                          </m:r>
                        </m:sub>
                      </m:sSub>
                      <m:r>
                        <a:rPr lang="es-AR" b="0" i="1" smtClean="0">
                          <a:latin typeface="Cambria Math" panose="02040503050406030204" pitchFamily="18" charset="0"/>
                        </a:rPr>
                        <m:t>+</m:t>
                      </m:r>
                      <m:r>
                        <a:rPr lang="es-AR" b="0" i="1" smtClean="0">
                          <a:latin typeface="Cambria Math" panose="02040503050406030204" pitchFamily="18" charset="0"/>
                        </a:rPr>
                        <m:t>𝑞</m:t>
                      </m:r>
                      <m:d>
                        <m:dPr>
                          <m:ctrlPr>
                            <a:rPr lang="es-AR" b="0" i="1" smtClean="0">
                              <a:latin typeface="Cambria Math" panose="02040503050406030204" pitchFamily="18" charset="0"/>
                            </a:rPr>
                          </m:ctrlPr>
                        </m:dPr>
                        <m:e>
                          <m:sSub>
                            <m:sSubPr>
                              <m:ctrlPr>
                                <a:rPr lang="es-AR" b="0" i="1" smtClean="0">
                                  <a:latin typeface="Cambria Math" panose="02040503050406030204" pitchFamily="18" charset="0"/>
                                </a:rPr>
                              </m:ctrlPr>
                            </m:sSubPr>
                            <m:e>
                              <m:r>
                                <a:rPr lang="es-AR" b="0" i="1" smtClean="0">
                                  <a:latin typeface="Cambria Math" panose="02040503050406030204" pitchFamily="18" charset="0"/>
                                </a:rPr>
                                <m:t>𝑠</m:t>
                              </m:r>
                            </m:e>
                            <m:sub>
                              <m:r>
                                <a:rPr lang="es-AR" b="0" i="1" smtClean="0">
                                  <a:latin typeface="Cambria Math" panose="02040503050406030204" pitchFamily="18" charset="0"/>
                                </a:rPr>
                                <m:t>1</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𝑠</m:t>
                              </m:r>
                            </m:e>
                            <m:sub>
                              <m:r>
                                <a:rPr lang="es-AR" b="0" i="1" smtClean="0">
                                  <a:latin typeface="Cambria Math" panose="02040503050406030204" pitchFamily="18" charset="0"/>
                                </a:rPr>
                                <m:t>2</m:t>
                              </m:r>
                            </m:sub>
                          </m:sSub>
                        </m:e>
                      </m:d>
                    </m:oMath>
                  </m:oMathPara>
                </a14:m>
                <a:endParaRPr lang="es-AR" b="0" dirty="0"/>
              </a:p>
              <a:p>
                <a:r>
                  <a:rPr lang="it" dirty="0"/>
                  <a:t>Allo stesso modo, l’altra parte del surplus </a:t>
                </a:r>
                <a14:m>
                  <m:oMath xmlns:m="http://schemas.openxmlformats.org/officeDocument/2006/math">
                    <m:r>
                      <a:rPr lang="es-AR" b="0" i="1" smtClean="0">
                        <a:latin typeface="Cambria Math" panose="02040503050406030204" pitchFamily="18" charset="0"/>
                      </a:rPr>
                      <m:t>1−</m:t>
                    </m:r>
                    <m:r>
                      <a:rPr lang="es-AR" b="0" i="1" smtClean="0">
                        <a:latin typeface="Cambria Math" panose="02040503050406030204" pitchFamily="18" charset="0"/>
                      </a:rPr>
                      <m:t>𝑞</m:t>
                    </m:r>
                  </m:oMath>
                </a14:m>
                <a:r>
                  <a:rPr lang="it" dirty="0"/>
                  <a:t>dovrà essere utilizzata per incrementare i mezzi di sussistenza necessari alla crescita del numero dei lavoratori occupati:</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𝑉</m:t>
                      </m:r>
                      <m:r>
                        <a:rPr lang="es-AR" b="0" i="1" smtClean="0">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𝑣</m:t>
                          </m:r>
                        </m:e>
                        <m:sub>
                          <m:r>
                            <a:rPr lang="es-AR" i="1">
                              <a:latin typeface="Cambria Math" panose="02040503050406030204" pitchFamily="18" charset="0"/>
                            </a:rPr>
                            <m:t>1</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𝑣</m:t>
                          </m:r>
                        </m:e>
                        <m:sub>
                          <m:r>
                            <a:rPr lang="es-AR" i="1">
                              <a:latin typeface="Cambria Math" panose="02040503050406030204" pitchFamily="18" charset="0"/>
                            </a:rPr>
                            <m:t>2</m:t>
                          </m:r>
                        </m:sub>
                      </m:sSub>
                      <m:r>
                        <a:rPr lang="es-AR" i="1">
                          <a:latin typeface="Cambria Math" panose="02040503050406030204" pitchFamily="18" charset="0"/>
                        </a:rPr>
                        <m:t>+</m:t>
                      </m:r>
                      <m:d>
                        <m:dPr>
                          <m:ctrlPr>
                            <a:rPr lang="es-AR" i="1" smtClean="0">
                              <a:latin typeface="Cambria Math" panose="02040503050406030204" pitchFamily="18" charset="0"/>
                            </a:rPr>
                          </m:ctrlPr>
                        </m:dPr>
                        <m:e>
                          <m:r>
                            <a:rPr lang="es-AR" b="0" i="1" smtClean="0">
                              <a:latin typeface="Cambria Math" panose="02040503050406030204" pitchFamily="18" charset="0"/>
                            </a:rPr>
                            <m:t>1−</m:t>
                          </m:r>
                          <m:r>
                            <a:rPr lang="es-AR" b="0" i="1" smtClean="0">
                              <a:latin typeface="Cambria Math" panose="02040503050406030204" pitchFamily="18" charset="0"/>
                            </a:rPr>
                            <m:t>𝑞</m:t>
                          </m:r>
                        </m:e>
                      </m:d>
                      <m:r>
                        <a:rPr lang="es-AR" b="0" i="1" smtClean="0">
                          <a:latin typeface="Cambria Math" panose="02040503050406030204" pitchFamily="18" charset="0"/>
                        </a:rPr>
                        <m:t>(</m:t>
                      </m:r>
                      <m:sSub>
                        <m:sSubPr>
                          <m:ctrlPr>
                            <a:rPr lang="es-AR" i="1" smtClean="0">
                              <a:latin typeface="Cambria Math" panose="02040503050406030204" pitchFamily="18" charset="0"/>
                            </a:rPr>
                          </m:ctrlPr>
                        </m:sSubPr>
                        <m:e>
                          <m:r>
                            <a:rPr lang="es-AR" i="1">
                              <a:latin typeface="Cambria Math" panose="02040503050406030204" pitchFamily="18" charset="0"/>
                            </a:rPr>
                            <m:t>𝑠</m:t>
                          </m:r>
                        </m:e>
                        <m:sub>
                          <m:r>
                            <a:rPr lang="es-AR" i="1">
                              <a:latin typeface="Cambria Math" panose="02040503050406030204" pitchFamily="18" charset="0"/>
                            </a:rPr>
                            <m:t>1</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𝑠</m:t>
                          </m:r>
                        </m:e>
                        <m:sub>
                          <m:r>
                            <a:rPr lang="es-AR" i="1">
                              <a:latin typeface="Cambria Math" panose="02040503050406030204" pitchFamily="18" charset="0"/>
                            </a:rPr>
                            <m:t>2</m:t>
                          </m:r>
                        </m:sub>
                      </m:sSub>
                      <m:r>
                        <a:rPr lang="es-AR" b="0" i="1" smtClean="0">
                          <a:latin typeface="Cambria Math" panose="02040503050406030204" pitchFamily="18" charset="0"/>
                        </a:rPr>
                        <m:t>)</m:t>
                      </m:r>
                    </m:oMath>
                  </m:oMathPara>
                </a14:m>
                <a:endParaRPr lang="es-AR" dirty="0"/>
              </a:p>
              <a:p>
                <a:r>
                  <a:rPr lang="it" dirty="0"/>
                  <a:t>In questo caso non esiste un semplice rapporto di scambio tra i due settori che assicuri la riproduzione dell’economia.</a:t>
                </a:r>
              </a:p>
              <a:p>
                <a:r>
                  <a:rPr lang="it" dirty="0"/>
                  <a:t>Ciò potrebbe portare a crisi in cui un settore cresce in modo sproporzionato rispetto all’altro.</a:t>
                </a:r>
              </a:p>
              <a:p>
                <a:r>
                  <a:rPr lang="it" dirty="0"/>
                  <a:t>Secondo l'interpretazione di alcuni, come quella di Tugan Baranowski , le crisi non potevano che essere sproporzionate tra i settori. Altri come Dobb dicono che Marx, alla fine del volume II, esplorò la possibilità di una crisi di realizzazione, cioè che i capitalisti non potessero vendere con successo tutti i loro prodotti sul mercato, ad esempio, a causa del ridotto potere d’acquisto dei Lavoratori.</a:t>
                </a:r>
              </a:p>
            </p:txBody>
          </p:sp>
        </mc:Choice>
        <mc:Fallback>
          <p:sp>
            <p:nvSpPr>
              <p:cNvPr id="3" name="Marcador de contenido 2">
                <a:extLst>
                  <a:ext uri="{FF2B5EF4-FFF2-40B4-BE49-F238E27FC236}">
                    <a16:creationId xmlns:a16="http://schemas.microsoft.com/office/drawing/2014/main" id="{9662A1B5-A330-42B3-BE3E-D3E395ECDE26}"/>
                  </a:ext>
                </a:extLst>
              </p:cNvPr>
              <p:cNvSpPr>
                <a:spLocks noGrp="1" noRot="1" noChangeAspect="1" noMove="1" noResize="1" noEditPoints="1" noAdjustHandles="1" noChangeArrowheads="1" noChangeShapeType="1" noTextEdit="1"/>
              </p:cNvSpPr>
              <p:nvPr>
                <p:ph idx="1"/>
              </p:nvPr>
            </p:nvSpPr>
            <p:spPr>
              <a:xfrm>
                <a:off x="1356991" y="2254928"/>
                <a:ext cx="7856020" cy="3875754"/>
              </a:xfrm>
              <a:blipFill>
                <a:blip r:embed="rId2"/>
                <a:stretch>
                  <a:fillRect l="-233" t="-943" r="-621"/>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2CF4C0F9-B64B-4042-84BD-19487EB4DC5A}"/>
              </a:ext>
            </a:extLst>
          </p:cNvPr>
          <p:cNvSpPr>
            <a:spLocks noGrp="1"/>
          </p:cNvSpPr>
          <p:nvPr>
            <p:ph type="sldNum" sz="quarter" idx="12"/>
          </p:nvPr>
        </p:nvSpPr>
        <p:spPr/>
        <p:txBody>
          <a:bodyPr/>
          <a:lstStyle/>
          <a:p>
            <a:fld id="{5A1F972D-FDF8-4D84-8DBC-19A85814D6EC}" type="slidenum">
              <a:rPr lang="en-GB" smtClean="0"/>
              <a:t>39</a:t>
            </a:fld>
            <a:endParaRPr lang="en-GB"/>
          </a:p>
        </p:txBody>
      </p:sp>
      <p:sp>
        <p:nvSpPr>
          <p:cNvPr id="5" name="CuadroTexto 4">
            <a:extLst>
              <a:ext uri="{FF2B5EF4-FFF2-40B4-BE49-F238E27FC236}">
                <a16:creationId xmlns:a16="http://schemas.microsoft.com/office/drawing/2014/main" id="{B5851D84-5B1E-499A-8050-29A167EE82F2}"/>
              </a:ext>
            </a:extLst>
          </p:cNvPr>
          <p:cNvSpPr txBox="1"/>
          <p:nvPr/>
        </p:nvSpPr>
        <p:spPr>
          <a:xfrm>
            <a:off x="10092796" y="3637692"/>
            <a:ext cx="1835435" cy="249299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r>
              <a:rPr lang="it" sz="1200" dirty="0"/>
              <a:t>Questo tipo di differenze interpretative sono molto comuni in letteratura. In questo caso, il fatto che tali questioni siano affrontate nei volumi II e III, pubblicati postumi e curati da Engels, tali differenze risultano accentuate poiché, trattandosi di un'opera incompiuta, alcuni aspetti non sono del tutto chiari.</a:t>
            </a:r>
          </a:p>
        </p:txBody>
      </p:sp>
      <p:sp>
        <p:nvSpPr>
          <p:cNvPr id="6" name="Flecha: a la derecha 5">
            <a:extLst>
              <a:ext uri="{FF2B5EF4-FFF2-40B4-BE49-F238E27FC236}">
                <a16:creationId xmlns:a16="http://schemas.microsoft.com/office/drawing/2014/main" id="{1A98505A-D660-42BC-9C21-51AE28706016}"/>
              </a:ext>
            </a:extLst>
          </p:cNvPr>
          <p:cNvSpPr/>
          <p:nvPr/>
        </p:nvSpPr>
        <p:spPr>
          <a:xfrm>
            <a:off x="9213011" y="4925683"/>
            <a:ext cx="747853" cy="345057"/>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74820636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54FD1E-88D1-48C3-AAA7-2F253D45D32B}"/>
              </a:ext>
            </a:extLst>
          </p:cNvPr>
          <p:cNvSpPr>
            <a:spLocks noGrp="1"/>
          </p:cNvSpPr>
          <p:nvPr>
            <p:ph type="title"/>
          </p:nvPr>
        </p:nvSpPr>
        <p:spPr/>
        <p:txBody>
          <a:bodyPr/>
          <a:lstStyle/>
          <a:p>
            <a:r>
              <a:rPr lang="it" dirty="0"/>
              <a:t>Karl </a:t>
            </a:r>
            <a:r>
              <a:rPr lang="it" dirty="0" err="1"/>
              <a:t>Marx </a:t>
            </a:r>
            <a:r>
              <a:rPr lang="it" dirty="0"/>
              <a:t>: la vita</a:t>
            </a:r>
          </a:p>
        </p:txBody>
      </p:sp>
      <p:sp>
        <p:nvSpPr>
          <p:cNvPr id="3" name="Content Placeholder 2">
            <a:extLst>
              <a:ext uri="{FF2B5EF4-FFF2-40B4-BE49-F238E27FC236}">
                <a16:creationId xmlns:a16="http://schemas.microsoft.com/office/drawing/2014/main" id="{946DA8F6-C2B7-4C05-A48E-7AF71DB8FDA1}"/>
              </a:ext>
            </a:extLst>
          </p:cNvPr>
          <p:cNvSpPr>
            <a:spLocks noGrp="1"/>
          </p:cNvSpPr>
          <p:nvPr>
            <p:ph idx="1"/>
          </p:nvPr>
        </p:nvSpPr>
        <p:spPr>
          <a:xfrm>
            <a:off x="1705708" y="2484408"/>
            <a:ext cx="8449020" cy="4099272"/>
          </a:xfrm>
        </p:spPr>
        <p:txBody>
          <a:bodyPr>
            <a:normAutofit/>
          </a:bodyPr>
          <a:lstStyle/>
          <a:p>
            <a:r>
              <a:rPr lang="it" dirty="0"/>
              <a:t>Marx è nato nel 1818 in Prussia.</a:t>
            </a:r>
          </a:p>
          <a:p>
            <a:r>
              <a:rPr lang="it" dirty="0"/>
              <a:t>Nel 1842 emigrò a Parigi, dove conobbe Friedrich Engels (1820-1895), che fu suo amico e collaboratore per tutta la vita.</a:t>
            </a:r>
          </a:p>
          <a:p>
            <a:r>
              <a:rPr lang="it" dirty="0"/>
              <a:t>Nel 1845 fu espulso da Parigi e si trasferì a Bruxelles.</a:t>
            </a:r>
          </a:p>
          <a:p>
            <a:r>
              <a:rPr lang="it" dirty="0"/>
              <a:t>Nel 1848, su incarico della Lega dei Comunisti, scrisse insieme ad Engels il </a:t>
            </a:r>
            <a:r>
              <a:rPr lang="it" i="1" dirty="0"/>
              <a:t>Manifesto del Partito Comunista </a:t>
            </a:r>
            <a:r>
              <a:rPr lang="it" dirty="0"/>
              <a:t>.</a:t>
            </a:r>
          </a:p>
          <a:p>
            <a:r>
              <a:rPr lang="it" dirty="0"/>
              <a:t>Successivamente Marx partecipò alle rivolte del 1848. Quando queste rivolte si placarono, si trasferì a Londra.</a:t>
            </a:r>
          </a:p>
          <a:p>
            <a:r>
              <a:rPr lang="it" dirty="0"/>
              <a:t>Qui trascorse il resto della sua vita studiando nella biblioteca </a:t>
            </a:r>
            <a:r>
              <a:rPr lang="it" i="1" dirty="0"/>
              <a:t>del British Museum</a:t>
            </a:r>
            <a:r>
              <a:rPr lang="it" dirty="0"/>
              <a:t>.</a:t>
            </a:r>
          </a:p>
          <a:p>
            <a:endParaRPr lang="es-AR" dirty="0"/>
          </a:p>
          <a:p>
            <a:endParaRPr lang="es-AR" dirty="0"/>
          </a:p>
        </p:txBody>
      </p:sp>
      <p:sp>
        <p:nvSpPr>
          <p:cNvPr id="4" name="Slide Number Placeholder 3">
            <a:extLst>
              <a:ext uri="{FF2B5EF4-FFF2-40B4-BE49-F238E27FC236}">
                <a16:creationId xmlns:a16="http://schemas.microsoft.com/office/drawing/2014/main" id="{E2C2EA1D-0560-4846-8002-CF365A760232}"/>
              </a:ext>
            </a:extLst>
          </p:cNvPr>
          <p:cNvSpPr>
            <a:spLocks noGrp="1"/>
          </p:cNvSpPr>
          <p:nvPr>
            <p:ph type="sldNum" sz="quarter" idx="12"/>
          </p:nvPr>
        </p:nvSpPr>
        <p:spPr/>
        <p:txBody>
          <a:bodyPr/>
          <a:lstStyle/>
          <a:p>
            <a:fld id="{5A1F972D-FDF8-4D84-8DBC-19A85814D6EC}" type="slidenum">
              <a:rPr lang="en-GB" smtClean="0"/>
              <a:t>4</a:t>
            </a:fld>
            <a:endParaRPr lang="en-GB"/>
          </a:p>
        </p:txBody>
      </p:sp>
    </p:spTree>
    <p:extLst>
      <p:ext uri="{BB962C8B-B14F-4D97-AF65-F5344CB8AC3E}">
        <p14:creationId xmlns:p14="http://schemas.microsoft.com/office/powerpoint/2010/main" val="34519985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CB7717-1B67-4514-9B25-E15BFDE06D1B}"/>
              </a:ext>
            </a:extLst>
          </p:cNvPr>
          <p:cNvSpPr>
            <a:spLocks noGrp="1"/>
          </p:cNvSpPr>
          <p:nvPr>
            <p:ph type="title"/>
          </p:nvPr>
        </p:nvSpPr>
        <p:spPr/>
        <p:txBody>
          <a:bodyPr/>
          <a:lstStyle/>
          <a:p>
            <a:r>
              <a:rPr lang="it" dirty="0"/>
              <a:t>Le crisi</a:t>
            </a:r>
          </a:p>
        </p:txBody>
      </p:sp>
      <p:sp>
        <p:nvSpPr>
          <p:cNvPr id="4" name="Slide Number Placeholder 3">
            <a:extLst>
              <a:ext uri="{FF2B5EF4-FFF2-40B4-BE49-F238E27FC236}">
                <a16:creationId xmlns:a16="http://schemas.microsoft.com/office/drawing/2014/main" id="{ED7B36AF-EDB1-4846-BC1A-88D98011314C}"/>
              </a:ext>
            </a:extLst>
          </p:cNvPr>
          <p:cNvSpPr>
            <a:spLocks noGrp="1"/>
          </p:cNvSpPr>
          <p:nvPr>
            <p:ph type="sldNum" sz="quarter" idx="12"/>
          </p:nvPr>
        </p:nvSpPr>
        <p:spPr/>
        <p:txBody>
          <a:bodyPr/>
          <a:lstStyle/>
          <a:p>
            <a:fld id="{5A1F972D-FDF8-4D84-8DBC-19A85814D6EC}" type="slidenum">
              <a:rPr lang="en-GB" smtClean="0"/>
              <a:t>40</a:t>
            </a:fld>
            <a:endParaRPr lang="en-GB"/>
          </a:p>
        </p:txBody>
      </p:sp>
      <p:grpSp>
        <p:nvGrpSpPr>
          <p:cNvPr id="10" name="Group 9">
            <a:extLst>
              <a:ext uri="{FF2B5EF4-FFF2-40B4-BE49-F238E27FC236}">
                <a16:creationId xmlns:a16="http://schemas.microsoft.com/office/drawing/2014/main" id="{41C0333D-CFAB-4772-8959-97E09DAC9C13}"/>
              </a:ext>
            </a:extLst>
          </p:cNvPr>
          <p:cNvGrpSpPr/>
          <p:nvPr/>
        </p:nvGrpSpPr>
        <p:grpSpPr>
          <a:xfrm>
            <a:off x="4598079" y="2633417"/>
            <a:ext cx="2995841" cy="1591165"/>
            <a:chOff x="4535957" y="2849880"/>
            <a:chExt cx="2995841" cy="1591165"/>
          </a:xfrm>
        </p:grpSpPr>
        <p:sp>
          <p:nvSpPr>
            <p:cNvPr id="5" name="TextBox 4">
              <a:extLst>
                <a:ext uri="{FF2B5EF4-FFF2-40B4-BE49-F238E27FC236}">
                  <a16:creationId xmlns:a16="http://schemas.microsoft.com/office/drawing/2014/main" id="{39B12497-2B63-4D43-AAC2-19CCC6FEDA40}"/>
                </a:ext>
              </a:extLst>
            </p:cNvPr>
            <p:cNvSpPr txBox="1"/>
            <p:nvPr/>
          </p:nvSpPr>
          <p:spPr>
            <a:xfrm>
              <a:off x="4876800" y="2849880"/>
              <a:ext cx="1950720" cy="461665"/>
            </a:xfrm>
            <a:prstGeom prst="rect">
              <a:avLst/>
            </a:prstGeom>
            <a:noFill/>
          </p:spPr>
          <p:txBody>
            <a:bodyPr wrap="square" rtlCol="0">
              <a:spAutoFit/>
            </a:bodyPr>
            <a:lstStyle/>
            <a:p>
              <a:pPr algn="ctr"/>
              <a:r>
                <a:rPr lang="it" sz="2400" dirty="0">
                  <a:effectLst/>
                  <a:latin typeface="Calibri" panose="020F0502020204030204" pitchFamily="34" charset="0"/>
                  <a:ea typeface="Calibri" panose="020F0502020204030204" pitchFamily="34" charset="0"/>
                  <a:cs typeface="Times New Roman" panose="02020603050405020304" pitchFamily="18" charset="0"/>
                </a:rPr>
                <a:t>M – D – M'</a:t>
              </a:r>
              <a:endParaRPr lang="es-AR" sz="2400" dirty="0"/>
            </a:p>
          </p:txBody>
        </p:sp>
        <p:sp>
          <p:nvSpPr>
            <p:cNvPr id="6" name="Right Brace 5">
              <a:extLst>
                <a:ext uri="{FF2B5EF4-FFF2-40B4-BE49-F238E27FC236}">
                  <a16:creationId xmlns:a16="http://schemas.microsoft.com/office/drawing/2014/main" id="{BE42F437-5680-464D-BD90-B79337FF03A5}"/>
                </a:ext>
              </a:extLst>
            </p:cNvPr>
            <p:cNvSpPr/>
            <p:nvPr/>
          </p:nvSpPr>
          <p:spPr>
            <a:xfrm rot="5400000">
              <a:off x="5323827" y="3176671"/>
              <a:ext cx="426720" cy="69646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7" name="Right Brace 6">
              <a:extLst>
                <a:ext uri="{FF2B5EF4-FFF2-40B4-BE49-F238E27FC236}">
                  <a16:creationId xmlns:a16="http://schemas.microsoft.com/office/drawing/2014/main" id="{094B6E67-70D2-4FD3-A981-98DA0C9FADA4}"/>
                </a:ext>
              </a:extLst>
            </p:cNvPr>
            <p:cNvSpPr/>
            <p:nvPr/>
          </p:nvSpPr>
          <p:spPr>
            <a:xfrm rot="5400000">
              <a:off x="6106629" y="3198222"/>
              <a:ext cx="426720" cy="696468"/>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8" name="TextBox 7">
              <a:extLst>
                <a:ext uri="{FF2B5EF4-FFF2-40B4-BE49-F238E27FC236}">
                  <a16:creationId xmlns:a16="http://schemas.microsoft.com/office/drawing/2014/main" id="{40D6CECF-3982-42B7-BFF8-B29EF4B0C47E}"/>
                </a:ext>
              </a:extLst>
            </p:cNvPr>
            <p:cNvSpPr txBox="1"/>
            <p:nvPr/>
          </p:nvSpPr>
          <p:spPr>
            <a:xfrm>
              <a:off x="4535957" y="3794714"/>
              <a:ext cx="1560043" cy="646331"/>
            </a:xfrm>
            <a:prstGeom prst="rect">
              <a:avLst/>
            </a:prstGeom>
            <a:noFill/>
          </p:spPr>
          <p:txBody>
            <a:bodyPr wrap="square" rtlCol="0">
              <a:spAutoFit/>
            </a:bodyPr>
            <a:lstStyle/>
            <a:p>
              <a:pPr algn="ctr"/>
              <a:r>
                <a:rPr lang="it" dirty="0"/>
                <a:t>Prima metamorfosi</a:t>
              </a:r>
            </a:p>
          </p:txBody>
        </p:sp>
        <p:sp>
          <p:nvSpPr>
            <p:cNvPr id="9" name="TextBox 8">
              <a:extLst>
                <a:ext uri="{FF2B5EF4-FFF2-40B4-BE49-F238E27FC236}">
                  <a16:creationId xmlns:a16="http://schemas.microsoft.com/office/drawing/2014/main" id="{21356612-81E3-4060-B616-A22895EC05AF}"/>
                </a:ext>
              </a:extLst>
            </p:cNvPr>
            <p:cNvSpPr txBox="1"/>
            <p:nvPr/>
          </p:nvSpPr>
          <p:spPr>
            <a:xfrm>
              <a:off x="5971755" y="3794714"/>
              <a:ext cx="1560043" cy="646331"/>
            </a:xfrm>
            <a:prstGeom prst="rect">
              <a:avLst/>
            </a:prstGeom>
            <a:noFill/>
          </p:spPr>
          <p:txBody>
            <a:bodyPr wrap="square" rtlCol="0">
              <a:spAutoFit/>
            </a:bodyPr>
            <a:lstStyle/>
            <a:p>
              <a:pPr algn="ctr"/>
              <a:r>
                <a:rPr lang="it" dirty="0"/>
                <a:t>Seconda metamorfosi</a:t>
              </a:r>
            </a:p>
          </p:txBody>
        </p:sp>
      </p:grpSp>
      <p:sp>
        <p:nvSpPr>
          <p:cNvPr id="11" name="TextBox 10">
            <a:extLst>
              <a:ext uri="{FF2B5EF4-FFF2-40B4-BE49-F238E27FC236}">
                <a16:creationId xmlns:a16="http://schemas.microsoft.com/office/drawing/2014/main" id="{FD17AF57-A1C4-4ADD-B028-9B18506FBD4C}"/>
              </a:ext>
            </a:extLst>
          </p:cNvPr>
          <p:cNvSpPr txBox="1"/>
          <p:nvPr/>
        </p:nvSpPr>
        <p:spPr>
          <a:xfrm>
            <a:off x="1327693" y="4484976"/>
            <a:ext cx="9796989" cy="2308324"/>
          </a:xfrm>
          <a:prstGeom prst="rect">
            <a:avLst/>
          </a:prstGeom>
          <a:noFill/>
        </p:spPr>
        <p:txBody>
          <a:bodyPr wrap="square" rtlCol="0">
            <a:spAutoFit/>
          </a:bodyPr>
          <a:lstStyle/>
          <a:p>
            <a:r>
              <a:rPr lang="it" sz="1800" i="1"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“Nessuno può vendere senza che qualcun altro acquisti da lui. Ma nessuno ha bisogno di comprare subito solo perché ha venduto”. (Il Capitale, vol. I, p.138)</a:t>
            </a:r>
          </a:p>
          <a:p>
            <a:endParaRPr lang="es-AR" i="1" dirty="0">
              <a:solidFill>
                <a:srgbClr val="404040"/>
              </a:solidFill>
              <a:latin typeface="Calibri" panose="020F0502020204030204" pitchFamily="34" charset="0"/>
              <a:ea typeface="Calibri" panose="020F0502020204030204" pitchFamily="34" charset="0"/>
              <a:cs typeface="Times New Roman" panose="02020603050405020304" pitchFamily="18" charset="0"/>
            </a:endParaRPr>
          </a:p>
          <a:p>
            <a:r>
              <a:rPr lang="it" sz="1800" i="1"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rPr>
              <a:t>“Queste forme comportano la possibilità, ma solo la possibilità, di crisi. Perché questa possibilità si sviluppi e diventi realtà è necessario tutto un insieme di condizioni che ancora non esistono, in alcun modo, a livello della semplice circolazione delle merci. (Ib., p.139)</a:t>
            </a:r>
          </a:p>
          <a:p>
            <a:endParaRPr lang="es-AR" sz="1800" i="1" dirty="0">
              <a:solidFill>
                <a:srgbClr val="404040"/>
              </a:solidFill>
              <a:effectLst/>
              <a:latin typeface="Calibri" panose="020F0502020204030204" pitchFamily="34" charset="0"/>
              <a:ea typeface="Calibri" panose="020F0502020204030204" pitchFamily="34" charset="0"/>
              <a:cs typeface="Times New Roman" panose="02020603050405020304" pitchFamily="18" charset="0"/>
            </a:endParaRPr>
          </a:p>
          <a:p>
            <a:endParaRPr lang="es-AR" dirty="0"/>
          </a:p>
        </p:txBody>
      </p:sp>
    </p:spTree>
    <p:extLst>
      <p:ext uri="{BB962C8B-B14F-4D97-AF65-F5344CB8AC3E}">
        <p14:creationId xmlns:p14="http://schemas.microsoft.com/office/powerpoint/2010/main" val="2629125394"/>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E8E34EE-3AF9-4900-99C6-7993FDEC3471}"/>
              </a:ext>
            </a:extLst>
          </p:cNvPr>
          <p:cNvSpPr>
            <a:spLocks noGrp="1"/>
          </p:cNvSpPr>
          <p:nvPr>
            <p:ph type="title"/>
          </p:nvPr>
        </p:nvSpPr>
        <p:spPr>
          <a:xfrm>
            <a:off x="2231136" y="949452"/>
            <a:ext cx="7729728" cy="1188720"/>
          </a:xfrm>
        </p:spPr>
        <p:txBody>
          <a:bodyPr/>
          <a:lstStyle/>
          <a:p>
            <a:r>
              <a:rPr lang="it" dirty="0"/>
              <a:t>Say </a:t>
            </a:r>
            <a:endParaRPr lang="es-AR" dirty="0"/>
          </a:p>
        </p:txBody>
      </p:sp>
      <p:sp>
        <p:nvSpPr>
          <p:cNvPr id="3" name="Marcador de contenido 2">
            <a:extLst>
              <a:ext uri="{FF2B5EF4-FFF2-40B4-BE49-F238E27FC236}">
                <a16:creationId xmlns:a16="http://schemas.microsoft.com/office/drawing/2014/main" id="{29446719-54BC-42DC-88FE-ACE4FABEB175}"/>
              </a:ext>
            </a:extLst>
          </p:cNvPr>
          <p:cNvSpPr>
            <a:spLocks noGrp="1"/>
          </p:cNvSpPr>
          <p:nvPr>
            <p:ph idx="1"/>
          </p:nvPr>
        </p:nvSpPr>
        <p:spPr/>
        <p:txBody>
          <a:bodyPr/>
          <a:lstStyle/>
          <a:p>
            <a:r>
              <a:rPr lang="it-IT" dirty="0"/>
              <a:t>Marx rigetta </a:t>
            </a:r>
            <a:r>
              <a:rPr lang="it" dirty="0"/>
              <a:t>la legge di Say</a:t>
            </a:r>
            <a:endParaRPr lang="es-AR" dirty="0"/>
          </a:p>
          <a:p>
            <a:endParaRPr lang="es-AR" dirty="0"/>
          </a:p>
          <a:p>
            <a:r>
              <a:rPr lang="it" dirty="0"/>
              <a:t>Interpretazioni delle crisi in Marx:</a:t>
            </a:r>
          </a:p>
          <a:p>
            <a:pPr lvl="1"/>
            <a:r>
              <a:rPr lang="it" dirty="0"/>
              <a:t>Crisi dovuta al sottoconsumo</a:t>
            </a:r>
          </a:p>
          <a:p>
            <a:pPr lvl="1"/>
            <a:r>
              <a:rPr lang="it" dirty="0"/>
              <a:t>Crisi dovuta allo squilibrio tra settori</a:t>
            </a:r>
          </a:p>
          <a:p>
            <a:pPr lvl="1"/>
            <a:r>
              <a:rPr lang="it" dirty="0"/>
              <a:t>Crisi derivate dalla legge della caduta tendenziale del saggio del profitto</a:t>
            </a:r>
          </a:p>
        </p:txBody>
      </p:sp>
      <p:sp>
        <p:nvSpPr>
          <p:cNvPr id="4" name="Marcador de número de diapositiva 3">
            <a:extLst>
              <a:ext uri="{FF2B5EF4-FFF2-40B4-BE49-F238E27FC236}">
                <a16:creationId xmlns:a16="http://schemas.microsoft.com/office/drawing/2014/main" id="{2D301D50-512A-47E9-AFA5-7B06CEC3BDE0}"/>
              </a:ext>
            </a:extLst>
          </p:cNvPr>
          <p:cNvSpPr>
            <a:spLocks noGrp="1"/>
          </p:cNvSpPr>
          <p:nvPr>
            <p:ph type="sldNum" sz="quarter" idx="12"/>
          </p:nvPr>
        </p:nvSpPr>
        <p:spPr/>
        <p:txBody>
          <a:bodyPr/>
          <a:lstStyle/>
          <a:p>
            <a:fld id="{5A1F972D-FDF8-4D84-8DBC-19A85814D6EC}" type="slidenum">
              <a:rPr lang="en-GB" smtClean="0"/>
              <a:t>41</a:t>
            </a:fld>
            <a:endParaRPr lang="en-GB"/>
          </a:p>
        </p:txBody>
      </p:sp>
    </p:spTree>
    <p:extLst>
      <p:ext uri="{BB962C8B-B14F-4D97-AF65-F5344CB8AC3E}">
        <p14:creationId xmlns:p14="http://schemas.microsoft.com/office/powerpoint/2010/main" val="317773836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ADDAD5-73F6-41C0-B3B6-0F979E2C9701}"/>
              </a:ext>
            </a:extLst>
          </p:cNvPr>
          <p:cNvSpPr>
            <a:spLocks noGrp="1"/>
          </p:cNvSpPr>
          <p:nvPr>
            <p:ph type="title"/>
          </p:nvPr>
        </p:nvSpPr>
        <p:spPr/>
        <p:txBody>
          <a:bodyPr/>
          <a:lstStyle/>
          <a:p>
            <a:r>
              <a:rPr lang="it" dirty="0"/>
              <a:t>7. Il problema della trasformazione</a:t>
            </a:r>
          </a:p>
        </p:txBody>
      </p:sp>
      <p:sp>
        <p:nvSpPr>
          <p:cNvPr id="3" name="Text Placeholder 2">
            <a:extLst>
              <a:ext uri="{FF2B5EF4-FFF2-40B4-BE49-F238E27FC236}">
                <a16:creationId xmlns:a16="http://schemas.microsoft.com/office/drawing/2014/main" id="{A5F104E2-E568-45CD-9E4A-63D00FCE01E0}"/>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D857A99F-B794-48CD-B0DA-D266CA6152BF}"/>
              </a:ext>
            </a:extLst>
          </p:cNvPr>
          <p:cNvSpPr>
            <a:spLocks noGrp="1"/>
          </p:cNvSpPr>
          <p:nvPr>
            <p:ph type="sldNum" sz="quarter" idx="12"/>
          </p:nvPr>
        </p:nvSpPr>
        <p:spPr/>
        <p:txBody>
          <a:bodyPr/>
          <a:lstStyle/>
          <a:p>
            <a:fld id="{5A1F972D-FDF8-4D84-8DBC-19A85814D6EC}" type="slidenum">
              <a:rPr lang="en-GB" smtClean="0"/>
              <a:t>42</a:t>
            </a:fld>
            <a:endParaRPr lang="en-GB"/>
          </a:p>
        </p:txBody>
      </p:sp>
    </p:spTree>
    <p:extLst>
      <p:ext uri="{BB962C8B-B14F-4D97-AF65-F5344CB8AC3E}">
        <p14:creationId xmlns:p14="http://schemas.microsoft.com/office/powerpoint/2010/main" val="361655947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057E64-2177-4188-AD0D-90D2047A1FA5}"/>
              </a:ext>
            </a:extLst>
          </p:cNvPr>
          <p:cNvSpPr>
            <a:spLocks noGrp="1"/>
          </p:cNvSpPr>
          <p:nvPr>
            <p:ph type="title"/>
          </p:nvPr>
        </p:nvSpPr>
        <p:spPr/>
        <p:txBody>
          <a:bodyPr/>
          <a:lstStyle/>
          <a:p>
            <a:r>
              <a:rPr lang="it" dirty="0"/>
              <a:t>Il problema della trasformazione</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58ABB909-E2F8-42A3-8452-B32603344549}"/>
                  </a:ext>
                </a:extLst>
              </p:cNvPr>
              <p:cNvSpPr>
                <a:spLocks noGrp="1"/>
              </p:cNvSpPr>
              <p:nvPr>
                <p:ph idx="1"/>
              </p:nvPr>
            </p:nvSpPr>
            <p:spPr>
              <a:xfrm>
                <a:off x="1863307" y="2553419"/>
                <a:ext cx="8419380" cy="3664501"/>
              </a:xfrm>
            </p:spPr>
            <p:txBody>
              <a:bodyPr>
                <a:normAutofit/>
              </a:bodyPr>
              <a:lstStyle/>
              <a:p>
                <a:r>
                  <a:rPr lang="it" dirty="0"/>
                  <a:t>Marx era consapevole che in un’economia capitalista i beni non venivano scambiati a prezzi determinati dal valore del lavoro.</a:t>
                </a:r>
              </a:p>
              <a:p>
                <a:r>
                  <a:rPr lang="it" dirty="0"/>
                  <a:t>Il saggio di profitto </a:t>
                </a:r>
                <a:r>
                  <a:rPr lang="it" i="1" dirty="0"/>
                  <a:t>r </a:t>
                </a:r>
                <a:r>
                  <a:rPr lang="it" dirty="0"/>
                  <a:t>è calcolato come surplus rispetto al capitale investito, ovvero:</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𝑟</m:t>
                      </m:r>
                      <m:r>
                        <a:rPr lang="es-AR" b="0" i="1" smtClean="0">
                          <a:latin typeface="Cambria Math" panose="02040503050406030204" pitchFamily="18" charset="0"/>
                        </a:rPr>
                        <m:t>=</m:t>
                      </m:r>
                      <m:f>
                        <m:fPr>
                          <m:ctrlPr>
                            <a:rPr lang="es-AR" b="0" i="1" smtClean="0">
                              <a:latin typeface="Cambria Math" panose="02040503050406030204" pitchFamily="18" charset="0"/>
                            </a:rPr>
                          </m:ctrlPr>
                        </m:fPr>
                        <m:num>
                          <m:r>
                            <a:rPr lang="es-AR" b="0" i="1" smtClean="0">
                              <a:latin typeface="Cambria Math" panose="02040503050406030204" pitchFamily="18" charset="0"/>
                            </a:rPr>
                            <m:t>𝑠</m:t>
                          </m:r>
                        </m:num>
                        <m:den>
                          <m:r>
                            <a:rPr lang="es-AR" b="0" i="1" smtClean="0">
                              <a:latin typeface="Cambria Math" panose="02040503050406030204" pitchFamily="18" charset="0"/>
                            </a:rPr>
                            <m:t>𝑐</m:t>
                          </m:r>
                          <m:r>
                            <a:rPr lang="es-AR" b="0" i="1" smtClean="0">
                              <a:latin typeface="Cambria Math" panose="02040503050406030204" pitchFamily="18" charset="0"/>
                            </a:rPr>
                            <m:t>+</m:t>
                          </m:r>
                          <m:r>
                            <a:rPr lang="es-AR" b="0" i="1" smtClean="0">
                              <a:latin typeface="Cambria Math" panose="02040503050406030204" pitchFamily="18" charset="0"/>
                            </a:rPr>
                            <m:t>𝑣</m:t>
                          </m:r>
                        </m:den>
                      </m:f>
                    </m:oMath>
                  </m:oMathPara>
                </a14:m>
                <a:endParaRPr lang="es-AR" dirty="0"/>
              </a:p>
              <a:p>
                <a:r>
                  <a:rPr lang="it" dirty="0"/>
                  <a:t>Dividendo numeratore e denominatore per </a:t>
                </a:r>
                <a:r>
                  <a:rPr lang="it" i="1" dirty="0"/>
                  <a:t>v </a:t>
                </a:r>
                <a:r>
                  <a:rPr lang="it" dirty="0"/>
                  <a:t>otteniamo:</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𝑟</m:t>
                      </m:r>
                      <m:r>
                        <a:rPr lang="es-AR" b="0" i="1" smtClean="0">
                          <a:latin typeface="Cambria Math" panose="02040503050406030204" pitchFamily="18" charset="0"/>
                        </a:rPr>
                        <m:t>=</m:t>
                      </m:r>
                      <m:f>
                        <m:fPr>
                          <m:ctrlPr>
                            <a:rPr lang="es-AR" b="0" i="1" smtClean="0">
                              <a:latin typeface="Cambria Math" panose="02040503050406030204" pitchFamily="18" charset="0"/>
                            </a:rPr>
                          </m:ctrlPr>
                        </m:fPr>
                        <m:num>
                          <m:f>
                            <m:fPr>
                              <m:type m:val="skw"/>
                              <m:ctrlPr>
                                <a:rPr lang="es-AR" b="0" i="1" smtClean="0">
                                  <a:latin typeface="Cambria Math" panose="02040503050406030204" pitchFamily="18" charset="0"/>
                                </a:rPr>
                              </m:ctrlPr>
                            </m:fPr>
                            <m:num>
                              <m:r>
                                <a:rPr lang="es-AR" b="0" i="1" smtClean="0">
                                  <a:latin typeface="Cambria Math" panose="02040503050406030204" pitchFamily="18" charset="0"/>
                                </a:rPr>
                                <m:t>𝑠</m:t>
                              </m:r>
                            </m:num>
                            <m:den>
                              <m:r>
                                <a:rPr lang="es-AR" b="0" i="1" smtClean="0">
                                  <a:latin typeface="Cambria Math" panose="02040503050406030204" pitchFamily="18" charset="0"/>
                                </a:rPr>
                                <m:t>𝑣</m:t>
                              </m:r>
                            </m:den>
                          </m:f>
                        </m:num>
                        <m:den>
                          <m:r>
                            <a:rPr lang="es-AR" b="0" i="1" smtClean="0">
                              <a:latin typeface="Cambria Math" panose="02040503050406030204" pitchFamily="18" charset="0"/>
                            </a:rPr>
                            <m:t>1+</m:t>
                          </m:r>
                          <m:f>
                            <m:fPr>
                              <m:type m:val="skw"/>
                              <m:ctrlPr>
                                <a:rPr lang="es-AR" b="0" i="1" smtClean="0">
                                  <a:latin typeface="Cambria Math" panose="02040503050406030204" pitchFamily="18" charset="0"/>
                                </a:rPr>
                              </m:ctrlPr>
                            </m:fPr>
                            <m:num>
                              <m:r>
                                <a:rPr lang="es-AR" b="0" i="1" smtClean="0">
                                  <a:latin typeface="Cambria Math" panose="02040503050406030204" pitchFamily="18" charset="0"/>
                                </a:rPr>
                                <m:t>𝑐</m:t>
                              </m:r>
                            </m:num>
                            <m:den>
                              <m:r>
                                <a:rPr lang="es-AR" b="0" i="1" smtClean="0">
                                  <a:latin typeface="Cambria Math" panose="02040503050406030204" pitchFamily="18" charset="0"/>
                                </a:rPr>
                                <m:t>𝑣</m:t>
                              </m:r>
                            </m:den>
                          </m:f>
                        </m:den>
                      </m:f>
                    </m:oMath>
                  </m:oMathPara>
                </a14:m>
                <a:endParaRPr lang="es-AR" dirty="0"/>
              </a:p>
              <a:p>
                <a:r>
                  <a:rPr lang="it" dirty="0"/>
                  <a:t>Marx chiamava </a:t>
                </a:r>
                <a14:m>
                  <m:oMath xmlns:m="http://schemas.openxmlformats.org/officeDocument/2006/math">
                    <m:f>
                      <m:fPr>
                        <m:type m:val="skw"/>
                        <m:ctrlPr>
                          <a:rPr lang="es-AR" i="1" smtClean="0">
                            <a:latin typeface="Cambria Math" panose="02040503050406030204" pitchFamily="18" charset="0"/>
                          </a:rPr>
                        </m:ctrlPr>
                      </m:fPr>
                      <m:num>
                        <m:r>
                          <a:rPr lang="es-AR" b="0" i="1" smtClean="0">
                            <a:latin typeface="Cambria Math" panose="02040503050406030204" pitchFamily="18" charset="0"/>
                          </a:rPr>
                          <m:t>𝑐</m:t>
                        </m:r>
                      </m:num>
                      <m:den>
                        <m:r>
                          <a:rPr lang="es-AR" b="0" i="1" smtClean="0">
                            <a:latin typeface="Cambria Math" panose="02040503050406030204" pitchFamily="18" charset="0"/>
                          </a:rPr>
                          <m:t>𝑣</m:t>
                        </m:r>
                      </m:den>
                    </m:f>
                  </m:oMath>
                </a14:m>
                <a:r>
                  <a:rPr lang="it" dirty="0"/>
                  <a:t>  la composizione organica del capitale.</a:t>
                </a:r>
              </a:p>
              <a:p>
                <a:endParaRPr lang="es-AR" dirty="0"/>
              </a:p>
            </p:txBody>
          </p:sp>
        </mc:Choice>
        <mc:Fallback>
          <p:sp>
            <p:nvSpPr>
              <p:cNvPr id="3" name="Marcador de contenido 2">
                <a:extLst>
                  <a:ext uri="{FF2B5EF4-FFF2-40B4-BE49-F238E27FC236}">
                    <a16:creationId xmlns:a16="http://schemas.microsoft.com/office/drawing/2014/main" id="{58ABB909-E2F8-42A3-8452-B32603344549}"/>
                  </a:ext>
                </a:extLst>
              </p:cNvPr>
              <p:cNvSpPr>
                <a:spLocks noGrp="1" noRot="1" noChangeAspect="1" noMove="1" noResize="1" noEditPoints="1" noAdjustHandles="1" noChangeArrowheads="1" noChangeShapeType="1" noTextEdit="1"/>
              </p:cNvSpPr>
              <p:nvPr>
                <p:ph idx="1"/>
              </p:nvPr>
            </p:nvSpPr>
            <p:spPr>
              <a:xfrm>
                <a:off x="1863307" y="2553419"/>
                <a:ext cx="8419380" cy="3664501"/>
              </a:xfrm>
              <a:blipFill>
                <a:blip r:embed="rId2"/>
                <a:stretch>
                  <a:fillRect l="-507" t="-998"/>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CFFC6045-0068-48FF-84DE-A99423CA187F}"/>
              </a:ext>
            </a:extLst>
          </p:cNvPr>
          <p:cNvSpPr>
            <a:spLocks noGrp="1"/>
          </p:cNvSpPr>
          <p:nvPr>
            <p:ph type="sldNum" sz="quarter" idx="12"/>
          </p:nvPr>
        </p:nvSpPr>
        <p:spPr/>
        <p:txBody>
          <a:bodyPr/>
          <a:lstStyle/>
          <a:p>
            <a:fld id="{5A1F972D-FDF8-4D84-8DBC-19A85814D6EC}" type="slidenum">
              <a:rPr lang="en-GB" smtClean="0"/>
              <a:t>43</a:t>
            </a:fld>
            <a:endParaRPr lang="en-GB"/>
          </a:p>
        </p:txBody>
      </p:sp>
    </p:spTree>
    <p:extLst>
      <p:ext uri="{BB962C8B-B14F-4D97-AF65-F5344CB8AC3E}">
        <p14:creationId xmlns:p14="http://schemas.microsoft.com/office/powerpoint/2010/main" val="91067248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FE057E64-2177-4188-AD0D-90D2047A1FA5}"/>
              </a:ext>
            </a:extLst>
          </p:cNvPr>
          <p:cNvSpPr>
            <a:spLocks noGrp="1"/>
          </p:cNvSpPr>
          <p:nvPr>
            <p:ph type="title"/>
          </p:nvPr>
        </p:nvSpPr>
        <p:spPr/>
        <p:txBody>
          <a:bodyPr/>
          <a:lstStyle/>
          <a:p>
            <a:r>
              <a:rPr lang="it" dirty="0"/>
              <a:t>Il problema della trasformazione</a:t>
            </a:r>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58ABB909-E2F8-42A3-8452-B32603344549}"/>
                  </a:ext>
                </a:extLst>
              </p:cNvPr>
              <p:cNvSpPr>
                <a:spLocks noGrp="1"/>
              </p:cNvSpPr>
              <p:nvPr>
                <p:ph idx="1"/>
              </p:nvPr>
            </p:nvSpPr>
            <p:spPr>
              <a:xfrm>
                <a:off x="1748900" y="2299317"/>
                <a:ext cx="8735627" cy="4358935"/>
              </a:xfrm>
            </p:spPr>
            <p:txBody>
              <a:bodyPr>
                <a:normAutofit fontScale="85000" lnSpcReduction="10000"/>
              </a:bodyPr>
              <a:lstStyle/>
              <a:p>
                <a:r>
                  <a:rPr lang="it" dirty="0"/>
                  <a:t>Se prendiamo i due settori esaminati sopra, i rispettivi tassi di profitto possono essere calcolati come segue:</a:t>
                </a:r>
              </a:p>
              <a:p>
                <a:pPr marL="0" indent="0">
                  <a:buNone/>
                </a:pPr>
                <a14:m>
                  <m:oMathPara xmlns:m="http://schemas.openxmlformats.org/officeDocument/2006/math">
                    <m:oMathParaPr>
                      <m:jc m:val="centerGroup"/>
                    </m:oMathParaPr>
                    <m:oMath xmlns:m="http://schemas.openxmlformats.org/officeDocument/2006/math">
                      <m:m>
                        <m:mPr>
                          <m:mcs>
                            <m:mc>
                              <m:mcPr>
                                <m:count m:val="1"/>
                                <m:mcJc m:val="center"/>
                              </m:mcPr>
                            </m:mc>
                          </m:mcs>
                          <m:ctrlPr>
                            <a:rPr lang="es-AR" i="1" smtClean="0">
                              <a:latin typeface="Cambria Math" panose="02040503050406030204" pitchFamily="18" charset="0"/>
                            </a:rPr>
                          </m:ctrlPr>
                        </m:mPr>
                        <m:mr>
                          <m:e>
                            <m:sSub>
                              <m:sSubPr>
                                <m:ctrlPr>
                                  <a:rPr lang="es-AR" i="1" smtClean="0">
                                    <a:latin typeface="Cambria Math" panose="02040503050406030204" pitchFamily="18" charset="0"/>
                                  </a:rPr>
                                </m:ctrlPr>
                              </m:sSubPr>
                              <m:e>
                                <m:r>
                                  <a:rPr lang="es-AR" b="0" i="1" smtClean="0">
                                    <a:latin typeface="Cambria Math" panose="02040503050406030204" pitchFamily="18" charset="0"/>
                                  </a:rPr>
                                  <m:t>𝑟</m:t>
                                </m:r>
                              </m:e>
                              <m:sub>
                                <m:r>
                                  <a:rPr lang="es-AR" b="0" i="1" smtClean="0">
                                    <a:latin typeface="Cambria Math" panose="02040503050406030204" pitchFamily="18" charset="0"/>
                                  </a:rPr>
                                  <m:t>1</m:t>
                                </m:r>
                              </m:sub>
                            </m:sSub>
                            <m:r>
                              <m:rPr>
                                <m:brk m:alnAt="7"/>
                              </m:rPr>
                              <a:rPr lang="es-AR" b="0" i="1" smtClean="0">
                                <a:latin typeface="Cambria Math" panose="02040503050406030204" pitchFamily="18" charset="0"/>
                              </a:rPr>
                              <m:t>=</m:t>
                            </m:r>
                            <m:f>
                              <m:fPr>
                                <m:ctrlPr>
                                  <a:rPr lang="es-AR" b="0" i="1" smtClean="0">
                                    <a:latin typeface="Cambria Math" panose="02040503050406030204" pitchFamily="18" charset="0"/>
                                  </a:rPr>
                                </m:ctrlPr>
                              </m:fPr>
                              <m:num>
                                <m:f>
                                  <m:fPr>
                                    <m:type m:val="skw"/>
                                    <m:ctrlPr>
                                      <a:rPr lang="es-AR" b="0" i="1" smtClean="0">
                                        <a:latin typeface="Cambria Math" panose="02040503050406030204" pitchFamily="18" charset="0"/>
                                      </a:rPr>
                                    </m:ctrlPr>
                                  </m:fPr>
                                  <m:num>
                                    <m:sSub>
                                      <m:sSubPr>
                                        <m:ctrlPr>
                                          <a:rPr lang="es-AR" b="0" i="1" smtClean="0">
                                            <a:latin typeface="Cambria Math" panose="02040503050406030204" pitchFamily="18" charset="0"/>
                                          </a:rPr>
                                        </m:ctrlPr>
                                      </m:sSubPr>
                                      <m:e>
                                        <m:r>
                                          <a:rPr lang="es-AR" b="0" i="1" smtClean="0">
                                            <a:latin typeface="Cambria Math" panose="02040503050406030204" pitchFamily="18" charset="0"/>
                                          </a:rPr>
                                          <m:t>𝑠</m:t>
                                        </m:r>
                                      </m:e>
                                      <m:sub>
                                        <m:r>
                                          <a:rPr lang="es-AR" b="0" i="1" smtClean="0">
                                            <a:latin typeface="Cambria Math" panose="02040503050406030204" pitchFamily="18" charset="0"/>
                                          </a:rPr>
                                          <m:t>1</m:t>
                                        </m:r>
                                      </m:sub>
                                    </m:sSub>
                                  </m:num>
                                  <m:den>
                                    <m:sSub>
                                      <m:sSubPr>
                                        <m:ctrlPr>
                                          <a:rPr lang="es-AR" b="0"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1</m:t>
                                        </m:r>
                                      </m:sub>
                                    </m:sSub>
                                  </m:den>
                                </m:f>
                              </m:num>
                              <m:den>
                                <m:r>
                                  <a:rPr lang="es-AR" b="0" i="1" smtClean="0">
                                    <a:latin typeface="Cambria Math" panose="02040503050406030204" pitchFamily="18" charset="0"/>
                                  </a:rPr>
                                  <m:t>1+</m:t>
                                </m:r>
                                <m:f>
                                  <m:fPr>
                                    <m:type m:val="skw"/>
                                    <m:ctrlPr>
                                      <a:rPr lang="es-AR" b="0" i="1" smtClean="0">
                                        <a:latin typeface="Cambria Math" panose="02040503050406030204" pitchFamily="18" charset="0"/>
                                      </a:rPr>
                                    </m:ctrlPr>
                                  </m:fPr>
                                  <m:num>
                                    <m:sSub>
                                      <m:sSubPr>
                                        <m:ctrlPr>
                                          <a:rPr lang="es-AR" b="0" i="1" smtClean="0">
                                            <a:latin typeface="Cambria Math" panose="02040503050406030204" pitchFamily="18" charset="0"/>
                                          </a:rPr>
                                        </m:ctrlPr>
                                      </m:sSubPr>
                                      <m:e>
                                        <m:r>
                                          <a:rPr lang="es-AR" b="0" i="1" smtClean="0">
                                            <a:latin typeface="Cambria Math" panose="02040503050406030204" pitchFamily="18" charset="0"/>
                                          </a:rPr>
                                          <m:t>𝑐</m:t>
                                        </m:r>
                                      </m:e>
                                      <m:sub>
                                        <m:r>
                                          <a:rPr lang="es-AR" b="0" i="1" smtClean="0">
                                            <a:latin typeface="Cambria Math" panose="02040503050406030204" pitchFamily="18" charset="0"/>
                                          </a:rPr>
                                          <m:t>1</m:t>
                                        </m:r>
                                      </m:sub>
                                    </m:sSub>
                                  </m:num>
                                  <m:den>
                                    <m:sSub>
                                      <m:sSubPr>
                                        <m:ctrlPr>
                                          <a:rPr lang="es-AR" b="0"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1</m:t>
                                        </m:r>
                                      </m:sub>
                                    </m:sSub>
                                  </m:den>
                                </m:f>
                              </m:den>
                            </m:f>
                          </m:e>
                        </m:mr>
                        <m:mr>
                          <m:e>
                            <m:sSub>
                              <m:sSubPr>
                                <m:ctrlPr>
                                  <a:rPr lang="es-AR" i="1">
                                    <a:latin typeface="Cambria Math" panose="02040503050406030204" pitchFamily="18" charset="0"/>
                                  </a:rPr>
                                </m:ctrlPr>
                              </m:sSubPr>
                              <m:e>
                                <m:r>
                                  <a:rPr lang="es-AR" i="1">
                                    <a:latin typeface="Cambria Math" panose="02040503050406030204" pitchFamily="18" charset="0"/>
                                  </a:rPr>
                                  <m:t>𝑟</m:t>
                                </m:r>
                              </m:e>
                              <m:sub>
                                <m:r>
                                  <a:rPr lang="es-AR" b="0" i="1" smtClean="0">
                                    <a:latin typeface="Cambria Math" panose="02040503050406030204" pitchFamily="18" charset="0"/>
                                  </a:rPr>
                                  <m:t>2</m:t>
                                </m:r>
                              </m:sub>
                            </m:sSub>
                            <m:r>
                              <m:rPr>
                                <m:brk m:alnAt="7"/>
                              </m:rPr>
                              <a:rPr lang="es-AR" i="1">
                                <a:latin typeface="Cambria Math" panose="02040503050406030204" pitchFamily="18" charset="0"/>
                              </a:rPr>
                              <m:t>=</m:t>
                            </m:r>
                            <m:f>
                              <m:fPr>
                                <m:ctrlPr>
                                  <a:rPr lang="es-AR" i="1">
                                    <a:latin typeface="Cambria Math" panose="02040503050406030204" pitchFamily="18" charset="0"/>
                                  </a:rPr>
                                </m:ctrlPr>
                              </m:fPr>
                              <m:num>
                                <m:f>
                                  <m:fPr>
                                    <m:type m:val="skw"/>
                                    <m:ctrlPr>
                                      <a:rPr lang="es-AR" i="1">
                                        <a:latin typeface="Cambria Math" panose="02040503050406030204" pitchFamily="18" charset="0"/>
                                      </a:rPr>
                                    </m:ctrlPr>
                                  </m:fPr>
                                  <m:num>
                                    <m:sSub>
                                      <m:sSubPr>
                                        <m:ctrlPr>
                                          <a:rPr lang="es-AR" i="1">
                                            <a:latin typeface="Cambria Math" panose="02040503050406030204" pitchFamily="18" charset="0"/>
                                          </a:rPr>
                                        </m:ctrlPr>
                                      </m:sSubPr>
                                      <m:e>
                                        <m:r>
                                          <a:rPr lang="es-AR" i="1">
                                            <a:latin typeface="Cambria Math" panose="02040503050406030204" pitchFamily="18" charset="0"/>
                                          </a:rPr>
                                          <m:t>𝑠</m:t>
                                        </m:r>
                                      </m:e>
                                      <m:sub>
                                        <m:r>
                                          <a:rPr lang="es-AR" b="0" i="1" smtClean="0">
                                            <a:latin typeface="Cambria Math" panose="02040503050406030204" pitchFamily="18" charset="0"/>
                                          </a:rPr>
                                          <m:t>2</m:t>
                                        </m:r>
                                      </m:sub>
                                    </m:sSub>
                                  </m:num>
                                  <m:den>
                                    <m:sSub>
                                      <m:sSubPr>
                                        <m:ctrlPr>
                                          <a:rPr lang="es-AR" i="1">
                                            <a:latin typeface="Cambria Math" panose="02040503050406030204" pitchFamily="18" charset="0"/>
                                          </a:rPr>
                                        </m:ctrlPr>
                                      </m:sSubPr>
                                      <m:e>
                                        <m:r>
                                          <a:rPr lang="es-AR" i="1">
                                            <a:latin typeface="Cambria Math" panose="02040503050406030204" pitchFamily="18" charset="0"/>
                                          </a:rPr>
                                          <m:t>𝑣</m:t>
                                        </m:r>
                                      </m:e>
                                      <m:sub>
                                        <m:r>
                                          <a:rPr lang="es-AR" b="0" i="1" smtClean="0">
                                            <a:latin typeface="Cambria Math" panose="02040503050406030204" pitchFamily="18" charset="0"/>
                                          </a:rPr>
                                          <m:t>2</m:t>
                                        </m:r>
                                      </m:sub>
                                    </m:sSub>
                                  </m:den>
                                </m:f>
                              </m:num>
                              <m:den>
                                <m:r>
                                  <a:rPr lang="es-AR" i="1">
                                    <a:latin typeface="Cambria Math" panose="02040503050406030204" pitchFamily="18" charset="0"/>
                                  </a:rPr>
                                  <m:t>1+</m:t>
                                </m:r>
                                <m:f>
                                  <m:fPr>
                                    <m:type m:val="skw"/>
                                    <m:ctrlPr>
                                      <a:rPr lang="es-AR" i="1">
                                        <a:latin typeface="Cambria Math" panose="02040503050406030204" pitchFamily="18" charset="0"/>
                                      </a:rPr>
                                    </m:ctrlPr>
                                  </m:fPr>
                                  <m:num>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b="0" i="1" smtClean="0">
                                            <a:latin typeface="Cambria Math" panose="02040503050406030204" pitchFamily="18" charset="0"/>
                                          </a:rPr>
                                          <m:t>2</m:t>
                                        </m:r>
                                      </m:sub>
                                    </m:sSub>
                                  </m:num>
                                  <m:den>
                                    <m:sSub>
                                      <m:sSubPr>
                                        <m:ctrlPr>
                                          <a:rPr lang="es-AR" i="1">
                                            <a:latin typeface="Cambria Math" panose="02040503050406030204" pitchFamily="18" charset="0"/>
                                          </a:rPr>
                                        </m:ctrlPr>
                                      </m:sSubPr>
                                      <m:e>
                                        <m:r>
                                          <a:rPr lang="es-AR" i="1">
                                            <a:latin typeface="Cambria Math" panose="02040503050406030204" pitchFamily="18" charset="0"/>
                                          </a:rPr>
                                          <m:t>𝑣</m:t>
                                        </m:r>
                                      </m:e>
                                      <m:sub>
                                        <m:r>
                                          <a:rPr lang="es-AR" b="0" i="1" smtClean="0">
                                            <a:latin typeface="Cambria Math" panose="02040503050406030204" pitchFamily="18" charset="0"/>
                                          </a:rPr>
                                          <m:t>2</m:t>
                                        </m:r>
                                      </m:sub>
                                    </m:sSub>
                                  </m:den>
                                </m:f>
                              </m:den>
                            </m:f>
                          </m:e>
                        </m:mr>
                      </m:m>
                    </m:oMath>
                  </m:oMathPara>
                </a14:m>
                <a:endParaRPr lang="es-AR" dirty="0"/>
              </a:p>
              <a:p>
                <a:r>
                  <a:rPr lang="it" dirty="0"/>
                  <a:t>Se c’è libera concorrenza, la giornata lavorativa è la stessa in entrambi i settori e anche il salario, quindi il tasso di sfruttamento </a:t>
                </a:r>
                <a14:m>
                  <m:oMath xmlns:m="http://schemas.openxmlformats.org/officeDocument/2006/math">
                    <m:f>
                      <m:fPr>
                        <m:type m:val="skw"/>
                        <m:ctrlPr>
                          <a:rPr lang="es-AR" i="1" smtClean="0">
                            <a:latin typeface="Cambria Math" panose="02040503050406030204" pitchFamily="18" charset="0"/>
                          </a:rPr>
                        </m:ctrlPr>
                      </m:fPr>
                      <m:num>
                        <m:r>
                          <a:rPr lang="es-AR" b="0" i="1" smtClean="0">
                            <a:latin typeface="Cambria Math" panose="02040503050406030204" pitchFamily="18" charset="0"/>
                          </a:rPr>
                          <m:t>𝑠</m:t>
                        </m:r>
                      </m:num>
                      <m:den>
                        <m:r>
                          <a:rPr lang="es-AR" b="0" i="1" smtClean="0">
                            <a:latin typeface="Cambria Math" panose="02040503050406030204" pitchFamily="18" charset="0"/>
                          </a:rPr>
                          <m:t>𝑣</m:t>
                        </m:r>
                      </m:den>
                    </m:f>
                  </m:oMath>
                </a14:m>
                <a:r>
                  <a:rPr lang="it" dirty="0"/>
                  <a:t>è lo stesso nel settore 1 e nel settore 2. Quindi se il tasso di profitto è uniforme in tutta l’economia, deve essere </a:t>
                </a:r>
                <a14:m>
                  <m:oMath xmlns:m="http://schemas.openxmlformats.org/officeDocument/2006/math">
                    <m:f>
                      <m:fPr>
                        <m:type m:val="skw"/>
                        <m:ctrlPr>
                          <a:rPr lang="es-AR" i="1" smtClean="0">
                            <a:latin typeface="Cambria Math" panose="02040503050406030204" pitchFamily="18" charset="0"/>
                          </a:rPr>
                        </m:ctrlPr>
                      </m:fPr>
                      <m:num>
                        <m:sSub>
                          <m:sSubPr>
                            <m:ctrlPr>
                              <a:rPr lang="es-AR" i="1" smtClean="0">
                                <a:latin typeface="Cambria Math" panose="02040503050406030204" pitchFamily="18" charset="0"/>
                              </a:rPr>
                            </m:ctrlPr>
                          </m:sSubPr>
                          <m:e>
                            <m:r>
                              <a:rPr lang="es-AR" b="0" i="1" smtClean="0">
                                <a:latin typeface="Cambria Math" panose="02040503050406030204" pitchFamily="18" charset="0"/>
                              </a:rPr>
                              <m:t>𝑐</m:t>
                            </m:r>
                          </m:e>
                          <m:sub>
                            <m:r>
                              <a:rPr lang="es-AR" b="0" i="1" smtClean="0">
                                <a:latin typeface="Cambria Math" panose="02040503050406030204" pitchFamily="18" charset="0"/>
                              </a:rPr>
                              <m:t>1</m:t>
                            </m:r>
                          </m:sub>
                        </m:sSub>
                      </m:num>
                      <m:den>
                        <m:sSub>
                          <m:sSubPr>
                            <m:ctrlPr>
                              <a:rPr lang="es-AR"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1</m:t>
                            </m:r>
                          </m:sub>
                        </m:sSub>
                      </m:den>
                    </m:f>
                    <m:r>
                      <a:rPr lang="es-AR" b="0" i="1" smtClean="0">
                        <a:latin typeface="Cambria Math" panose="02040503050406030204" pitchFamily="18" charset="0"/>
                      </a:rPr>
                      <m:t>=</m:t>
                    </m:r>
                    <m:f>
                      <m:fPr>
                        <m:type m:val="skw"/>
                        <m:ctrlPr>
                          <a:rPr lang="es-AR" b="0" i="1" smtClean="0">
                            <a:latin typeface="Cambria Math" panose="02040503050406030204" pitchFamily="18" charset="0"/>
                          </a:rPr>
                        </m:ctrlPr>
                      </m:fPr>
                      <m:num>
                        <m:sSub>
                          <m:sSubPr>
                            <m:ctrlPr>
                              <a:rPr lang="es-AR" b="0" i="1" smtClean="0">
                                <a:latin typeface="Cambria Math" panose="02040503050406030204" pitchFamily="18" charset="0"/>
                              </a:rPr>
                            </m:ctrlPr>
                          </m:sSubPr>
                          <m:e>
                            <m:r>
                              <a:rPr lang="es-AR" b="0" i="1" smtClean="0">
                                <a:latin typeface="Cambria Math" panose="02040503050406030204" pitchFamily="18" charset="0"/>
                              </a:rPr>
                              <m:t>𝑐</m:t>
                            </m:r>
                          </m:e>
                          <m:sub>
                            <m:r>
                              <a:rPr lang="es-AR" b="0" i="1" smtClean="0">
                                <a:latin typeface="Cambria Math" panose="02040503050406030204" pitchFamily="18" charset="0"/>
                              </a:rPr>
                              <m:t>2</m:t>
                            </m:r>
                          </m:sub>
                        </m:sSub>
                      </m:num>
                      <m:den>
                        <m:sSub>
                          <m:sSubPr>
                            <m:ctrlPr>
                              <a:rPr lang="es-AR" b="0"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2</m:t>
                            </m:r>
                          </m:sub>
                        </m:sSub>
                      </m:den>
                    </m:f>
                    <m:r>
                      <a:rPr lang="es-AR" b="0" i="1" smtClean="0">
                        <a:latin typeface="Cambria Math" panose="02040503050406030204" pitchFamily="18" charset="0"/>
                      </a:rPr>
                      <m:t>.</m:t>
                    </m:r>
                  </m:oMath>
                </a14:m>
                <a:r>
                  <a:rPr lang="it" dirty="0"/>
                  <a:t>Ma è molto irrealistico supporre che la composizione organica del capitale sia la stessa in tutti i settori, poiché hanno tecniche di produzione diverse.</a:t>
                </a:r>
              </a:p>
              <a:p>
                <a:r>
                  <a:rPr lang="it" dirty="0"/>
                  <a:t>Per risolvere questo problema, Marx propose di abbandonare il valore del lavoro come misura del valore e di adottare i prezzi di produzione. Per questo, ha calcolato il tasso di profitto medio dell’economia come:</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𝑟</m:t>
                      </m:r>
                      <m:r>
                        <a:rPr lang="es-AR" b="0" i="1" smtClean="0">
                          <a:latin typeface="Cambria Math" panose="02040503050406030204" pitchFamily="18" charset="0"/>
                        </a:rPr>
                        <m:t>=</m:t>
                      </m:r>
                      <m:f>
                        <m:fPr>
                          <m:ctrlPr>
                            <a:rPr lang="es-AR" b="0" i="1" smtClean="0">
                              <a:latin typeface="Cambria Math" panose="02040503050406030204" pitchFamily="18" charset="0"/>
                            </a:rPr>
                          </m:ctrlPr>
                        </m:fPr>
                        <m:num>
                          <m:sSub>
                            <m:sSubPr>
                              <m:ctrlPr>
                                <a:rPr lang="es-AR" b="0" i="1" smtClean="0">
                                  <a:latin typeface="Cambria Math" panose="02040503050406030204" pitchFamily="18" charset="0"/>
                                </a:rPr>
                              </m:ctrlPr>
                            </m:sSubPr>
                            <m:e>
                              <m:r>
                                <a:rPr lang="es-AR" b="0" i="1" smtClean="0">
                                  <a:latin typeface="Cambria Math" panose="02040503050406030204" pitchFamily="18" charset="0"/>
                                </a:rPr>
                                <m:t>𝑠</m:t>
                              </m:r>
                            </m:e>
                            <m:sub>
                              <m:r>
                                <a:rPr lang="es-AR" b="0" i="1" smtClean="0">
                                  <a:latin typeface="Cambria Math" panose="02040503050406030204" pitchFamily="18" charset="0"/>
                                </a:rPr>
                                <m:t>1</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𝑠</m:t>
                              </m:r>
                            </m:e>
                            <m:sub>
                              <m:r>
                                <a:rPr lang="es-AR" b="0" i="1" smtClean="0">
                                  <a:latin typeface="Cambria Math" panose="02040503050406030204" pitchFamily="18" charset="0"/>
                                </a:rPr>
                                <m:t>2</m:t>
                              </m:r>
                            </m:sub>
                          </m:sSub>
                        </m:num>
                        <m:den>
                          <m:sSub>
                            <m:sSubPr>
                              <m:ctrlPr>
                                <a:rPr lang="es-AR" b="0"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1</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2</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𝑐</m:t>
                              </m:r>
                            </m:e>
                            <m:sub>
                              <m:r>
                                <a:rPr lang="es-AR" b="0" i="1" smtClean="0">
                                  <a:latin typeface="Cambria Math" panose="02040503050406030204" pitchFamily="18" charset="0"/>
                                </a:rPr>
                                <m:t>1</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𝑐</m:t>
                              </m:r>
                            </m:e>
                            <m:sub>
                              <m:r>
                                <a:rPr lang="es-AR" b="0" i="1" smtClean="0">
                                  <a:latin typeface="Cambria Math" panose="02040503050406030204" pitchFamily="18" charset="0"/>
                                </a:rPr>
                                <m:t>2</m:t>
                              </m:r>
                            </m:sub>
                          </m:sSub>
                        </m:den>
                      </m:f>
                    </m:oMath>
                  </m:oMathPara>
                </a14:m>
                <a:endParaRPr lang="es-AR" dirty="0"/>
              </a:p>
              <a:p>
                <a:pPr marL="0" indent="0">
                  <a:buNone/>
                </a:pPr>
                <a:r>
                  <a:rPr lang="it" dirty="0"/>
                  <a:t>E ha applicato questo tasso di profitto a ciascun settore per ottenere i prezzi:</a:t>
                </a:r>
              </a:p>
              <a:p>
                <a:pPr marL="0" indent="0">
                  <a:buNone/>
                </a:pPr>
                <a14:m>
                  <m:oMathPara xmlns:m="http://schemas.openxmlformats.org/officeDocument/2006/math">
                    <m:oMathParaPr>
                      <m:jc m:val="centerGroup"/>
                    </m:oMathParaPr>
                    <m:oMath xmlns:m="http://schemas.openxmlformats.org/officeDocument/2006/math">
                      <m:m>
                        <m:mPr>
                          <m:mcs>
                            <m:mc>
                              <m:mcPr>
                                <m:count m:val="1"/>
                                <m:mcJc m:val="center"/>
                              </m:mcPr>
                            </m:mc>
                          </m:mcs>
                          <m:ctrlPr>
                            <a:rPr lang="es-AR" i="1" smtClean="0">
                              <a:latin typeface="Cambria Math" panose="02040503050406030204" pitchFamily="18" charset="0"/>
                            </a:rPr>
                          </m:ctrlPr>
                        </m:mPr>
                        <m:mr>
                          <m:e>
                            <m:d>
                              <m:dPr>
                                <m:ctrlPr>
                                  <a:rPr lang="es-AR" i="1" smtClean="0">
                                    <a:latin typeface="Cambria Math" panose="02040503050406030204" pitchFamily="18" charset="0"/>
                                  </a:rPr>
                                </m:ctrlPr>
                              </m:dPr>
                              <m:e>
                                <m:sSub>
                                  <m:sSubPr>
                                    <m:ctrlPr>
                                      <a:rPr lang="es-AR" i="1" smtClean="0">
                                        <a:latin typeface="Cambria Math" panose="02040503050406030204" pitchFamily="18" charset="0"/>
                                      </a:rPr>
                                    </m:ctrlPr>
                                  </m:sSubPr>
                                  <m:e>
                                    <m:r>
                                      <a:rPr lang="es-AR" b="0" i="1" smtClean="0">
                                        <a:latin typeface="Cambria Math" panose="02040503050406030204" pitchFamily="18" charset="0"/>
                                      </a:rPr>
                                      <m:t>𝑐</m:t>
                                    </m:r>
                                  </m:e>
                                  <m:sub>
                                    <m:r>
                                      <a:rPr lang="es-AR" b="0" i="1" smtClean="0">
                                        <a:latin typeface="Cambria Math" panose="02040503050406030204" pitchFamily="18" charset="0"/>
                                      </a:rPr>
                                      <m:t>1</m:t>
                                    </m:r>
                                  </m:sub>
                                </m:sSub>
                                <m: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𝑣</m:t>
                                    </m:r>
                                  </m:e>
                                  <m:sub>
                                    <m:r>
                                      <a:rPr lang="es-AR" b="0" i="1" smtClean="0">
                                        <a:latin typeface="Cambria Math" panose="02040503050406030204" pitchFamily="18" charset="0"/>
                                      </a:rPr>
                                      <m:t>1</m:t>
                                    </m:r>
                                  </m:sub>
                                </m:sSub>
                              </m:e>
                            </m:d>
                            <m:d>
                              <m:dPr>
                                <m:ctrlPr>
                                  <a:rPr lang="es-AR" i="1" smtClean="0">
                                    <a:latin typeface="Cambria Math" panose="02040503050406030204" pitchFamily="18" charset="0"/>
                                  </a:rPr>
                                </m:ctrlPr>
                              </m:dPr>
                              <m:e>
                                <m:r>
                                  <a:rPr lang="es-AR" b="0" i="1" smtClean="0">
                                    <a:latin typeface="Cambria Math" panose="02040503050406030204" pitchFamily="18" charset="0"/>
                                  </a:rPr>
                                  <m:t>1+</m:t>
                                </m:r>
                                <m:r>
                                  <a:rPr lang="es-AR" b="0" i="1" smtClean="0">
                                    <a:latin typeface="Cambria Math" panose="02040503050406030204" pitchFamily="18" charset="0"/>
                                  </a:rPr>
                                  <m:t>𝑟</m:t>
                                </m:r>
                              </m:e>
                            </m:d>
                            <m:r>
                              <m:rPr>
                                <m:brk m:alnAt="7"/>
                              </m:rPr>
                              <a:rPr lang="es-AR" b="0" i="1" smtClean="0">
                                <a:latin typeface="Cambria Math" panose="02040503050406030204" pitchFamily="18" charset="0"/>
                              </a:rPr>
                              <m:t>=</m:t>
                            </m:r>
                            <m:sSub>
                              <m:sSubPr>
                                <m:ctrlPr>
                                  <a:rPr lang="es-AR" b="0" i="1" smtClean="0">
                                    <a:latin typeface="Cambria Math" panose="02040503050406030204" pitchFamily="18" charset="0"/>
                                  </a:rPr>
                                </m:ctrlPr>
                              </m:sSubPr>
                              <m:e>
                                <m:r>
                                  <a:rPr lang="es-AR" b="0" i="1" smtClean="0">
                                    <a:latin typeface="Cambria Math" panose="02040503050406030204" pitchFamily="18" charset="0"/>
                                  </a:rPr>
                                  <m:t>𝑝</m:t>
                                </m:r>
                              </m:e>
                              <m:sub>
                                <m:r>
                                  <a:rPr lang="es-AR" b="0" i="1" smtClean="0">
                                    <a:latin typeface="Cambria Math" panose="02040503050406030204" pitchFamily="18" charset="0"/>
                                  </a:rPr>
                                  <m:t>1</m:t>
                                </m:r>
                              </m:sub>
                            </m:sSub>
                          </m:e>
                        </m:mr>
                        <m:mr>
                          <m:e>
                            <m:d>
                              <m:dPr>
                                <m:ctrlPr>
                                  <a:rPr lang="es-AR" i="1">
                                    <a:latin typeface="Cambria Math" panose="02040503050406030204" pitchFamily="18" charset="0"/>
                                  </a:rPr>
                                </m:ctrlPr>
                              </m:dPr>
                              <m:e>
                                <m:sSub>
                                  <m:sSubPr>
                                    <m:ctrlPr>
                                      <a:rPr lang="es-AR" i="1">
                                        <a:latin typeface="Cambria Math" panose="02040503050406030204" pitchFamily="18" charset="0"/>
                                      </a:rPr>
                                    </m:ctrlPr>
                                  </m:sSubPr>
                                  <m:e>
                                    <m:r>
                                      <a:rPr lang="es-AR" i="1">
                                        <a:latin typeface="Cambria Math" panose="02040503050406030204" pitchFamily="18" charset="0"/>
                                      </a:rPr>
                                      <m:t>𝑐</m:t>
                                    </m:r>
                                  </m:e>
                                  <m:sub>
                                    <m:r>
                                      <a:rPr lang="es-AR" b="0" i="1" smtClean="0">
                                        <a:latin typeface="Cambria Math" panose="02040503050406030204" pitchFamily="18" charset="0"/>
                                      </a:rPr>
                                      <m:t>2</m:t>
                                    </m:r>
                                  </m:sub>
                                </m:sSub>
                                <m: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𝑣</m:t>
                                    </m:r>
                                  </m:e>
                                  <m:sub>
                                    <m:r>
                                      <a:rPr lang="es-AR" b="0" i="1" smtClean="0">
                                        <a:latin typeface="Cambria Math" panose="02040503050406030204" pitchFamily="18" charset="0"/>
                                      </a:rPr>
                                      <m:t>2</m:t>
                                    </m:r>
                                  </m:sub>
                                </m:sSub>
                              </m:e>
                            </m:d>
                            <m:d>
                              <m:dPr>
                                <m:ctrlPr>
                                  <a:rPr lang="es-AR" i="1">
                                    <a:latin typeface="Cambria Math" panose="02040503050406030204" pitchFamily="18" charset="0"/>
                                  </a:rPr>
                                </m:ctrlPr>
                              </m:dPr>
                              <m:e>
                                <m:r>
                                  <a:rPr lang="es-AR" i="1">
                                    <a:latin typeface="Cambria Math" panose="02040503050406030204" pitchFamily="18" charset="0"/>
                                  </a:rPr>
                                  <m:t>1+</m:t>
                                </m:r>
                                <m:r>
                                  <a:rPr lang="es-AR" i="1">
                                    <a:latin typeface="Cambria Math" panose="02040503050406030204" pitchFamily="18" charset="0"/>
                                  </a:rPr>
                                  <m:t>𝑟</m:t>
                                </m:r>
                              </m:e>
                            </m:d>
                            <m:r>
                              <m:rPr>
                                <m:brk m:alnAt="7"/>
                              </m:rPr>
                              <a:rPr lang="es-AR" i="1">
                                <a:latin typeface="Cambria Math" panose="02040503050406030204" pitchFamily="18" charset="0"/>
                              </a:rPr>
                              <m:t>=</m:t>
                            </m:r>
                            <m:sSub>
                              <m:sSubPr>
                                <m:ctrlPr>
                                  <a:rPr lang="es-AR" i="1">
                                    <a:latin typeface="Cambria Math" panose="02040503050406030204" pitchFamily="18" charset="0"/>
                                  </a:rPr>
                                </m:ctrlPr>
                              </m:sSubPr>
                              <m:e>
                                <m:r>
                                  <a:rPr lang="es-AR" i="1">
                                    <a:latin typeface="Cambria Math" panose="02040503050406030204" pitchFamily="18" charset="0"/>
                                  </a:rPr>
                                  <m:t>𝑝</m:t>
                                </m:r>
                              </m:e>
                              <m:sub>
                                <m:r>
                                  <a:rPr lang="es-AR" b="0" i="1" smtClean="0">
                                    <a:latin typeface="Cambria Math" panose="02040503050406030204" pitchFamily="18" charset="0"/>
                                  </a:rPr>
                                  <m:t>2</m:t>
                                </m:r>
                              </m:sub>
                            </m:sSub>
                          </m:e>
                        </m:mr>
                      </m:m>
                    </m:oMath>
                  </m:oMathPara>
                </a14:m>
                <a:endParaRPr lang="es-AR" dirty="0"/>
              </a:p>
              <a:p>
                <a:endParaRPr lang="es-AR" dirty="0"/>
              </a:p>
            </p:txBody>
          </p:sp>
        </mc:Choice>
        <mc:Fallback>
          <p:sp>
            <p:nvSpPr>
              <p:cNvPr id="3" name="Marcador de contenido 2">
                <a:extLst>
                  <a:ext uri="{FF2B5EF4-FFF2-40B4-BE49-F238E27FC236}">
                    <a16:creationId xmlns:a16="http://schemas.microsoft.com/office/drawing/2014/main" id="{58ABB909-E2F8-42A3-8452-B32603344549}"/>
                  </a:ext>
                </a:extLst>
              </p:cNvPr>
              <p:cNvSpPr>
                <a:spLocks noGrp="1" noRot="1" noChangeAspect="1" noMove="1" noResize="1" noEditPoints="1" noAdjustHandles="1" noChangeArrowheads="1" noChangeShapeType="1" noTextEdit="1"/>
              </p:cNvSpPr>
              <p:nvPr>
                <p:ph idx="1"/>
              </p:nvPr>
            </p:nvSpPr>
            <p:spPr>
              <a:xfrm>
                <a:off x="1748900" y="2299317"/>
                <a:ext cx="8735627" cy="4358935"/>
              </a:xfrm>
              <a:blipFill>
                <a:blip r:embed="rId2"/>
                <a:stretch>
                  <a:fillRect l="-279" t="-839" r="-279"/>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CFFC6045-0068-48FF-84DE-A99423CA187F}"/>
              </a:ext>
            </a:extLst>
          </p:cNvPr>
          <p:cNvSpPr>
            <a:spLocks noGrp="1"/>
          </p:cNvSpPr>
          <p:nvPr>
            <p:ph type="sldNum" sz="quarter" idx="12"/>
          </p:nvPr>
        </p:nvSpPr>
        <p:spPr/>
        <p:txBody>
          <a:bodyPr/>
          <a:lstStyle/>
          <a:p>
            <a:fld id="{5A1F972D-FDF8-4D84-8DBC-19A85814D6EC}" type="slidenum">
              <a:rPr lang="en-GB" smtClean="0"/>
              <a:t>44</a:t>
            </a:fld>
            <a:endParaRPr lang="en-GB"/>
          </a:p>
        </p:txBody>
      </p:sp>
    </p:spTree>
    <p:extLst>
      <p:ext uri="{BB962C8B-B14F-4D97-AF65-F5344CB8AC3E}">
        <p14:creationId xmlns:p14="http://schemas.microsoft.com/office/powerpoint/2010/main" val="7324656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BDCD2D0-1E11-44C9-9514-F5277109B3A3}"/>
              </a:ext>
            </a:extLst>
          </p:cNvPr>
          <p:cNvSpPr>
            <a:spLocks noGrp="1"/>
          </p:cNvSpPr>
          <p:nvPr>
            <p:ph type="title"/>
          </p:nvPr>
        </p:nvSpPr>
        <p:spPr/>
        <p:txBody>
          <a:bodyPr/>
          <a:lstStyle/>
          <a:p>
            <a:r>
              <a:rPr lang="it" dirty="0"/>
              <a:t>Il problema della trasformazione</a:t>
            </a:r>
          </a:p>
        </p:txBody>
      </p:sp>
      <p:sp>
        <p:nvSpPr>
          <p:cNvPr id="3" name="Marcador de contenido 2">
            <a:extLst>
              <a:ext uri="{FF2B5EF4-FFF2-40B4-BE49-F238E27FC236}">
                <a16:creationId xmlns:a16="http://schemas.microsoft.com/office/drawing/2014/main" id="{B9448994-6128-43AB-9ED0-B20AAC66B737}"/>
              </a:ext>
            </a:extLst>
          </p:cNvPr>
          <p:cNvSpPr>
            <a:spLocks noGrp="1"/>
          </p:cNvSpPr>
          <p:nvPr>
            <p:ph idx="1"/>
          </p:nvPr>
        </p:nvSpPr>
        <p:spPr/>
        <p:txBody>
          <a:bodyPr>
            <a:normAutofit fontScale="92500" lnSpcReduction="10000"/>
          </a:bodyPr>
          <a:lstStyle/>
          <a:p>
            <a:r>
              <a:rPr lang="it" dirty="0"/>
              <a:t>Il surplus non viene appropriato dal settore che lo ha originato, ma in base al settore in cui è stato investito il capitale.</a:t>
            </a:r>
          </a:p>
          <a:p>
            <a:r>
              <a:rPr lang="it" dirty="0"/>
              <a:t>Il problema con questo processo è che i beni vengono scambiati a prezzi di produzione se considerati come prodotti, ma sono misurati in lavoro se considerati come input.</a:t>
            </a:r>
          </a:p>
          <a:p>
            <a:r>
              <a:rPr lang="it" dirty="0"/>
              <a:t>Una soluzione fu proposta da </a:t>
            </a:r>
            <a:r>
              <a:rPr lang="it" dirty="0" err="1"/>
              <a:t>Bortkiewicz </a:t>
            </a:r>
            <a:r>
              <a:rPr lang="it" dirty="0"/>
              <a:t>nel 1907, che propose di misurare anche gli input nei prezzi di produzione. Ma anche questa soluzione presentava alcuni problemi.</a:t>
            </a:r>
          </a:p>
          <a:p>
            <a:r>
              <a:rPr lang="it" dirty="0"/>
              <a:t>Questo era un aspetto molto discusso, perché alcuni affermavano che se il problema della trasformazione non fosse stato risolto, l'intero sistema di Marx sarebbe crollato e la teoria del valore-lavoro avrebbe dovuto essere abbandonata.</a:t>
            </a:r>
          </a:p>
        </p:txBody>
      </p:sp>
      <p:sp>
        <p:nvSpPr>
          <p:cNvPr id="4" name="Marcador de número de diapositiva 3">
            <a:extLst>
              <a:ext uri="{FF2B5EF4-FFF2-40B4-BE49-F238E27FC236}">
                <a16:creationId xmlns:a16="http://schemas.microsoft.com/office/drawing/2014/main" id="{14A789C7-04D0-4B9A-9777-1B563D7FA2DE}"/>
              </a:ext>
            </a:extLst>
          </p:cNvPr>
          <p:cNvSpPr>
            <a:spLocks noGrp="1"/>
          </p:cNvSpPr>
          <p:nvPr>
            <p:ph type="sldNum" sz="quarter" idx="12"/>
          </p:nvPr>
        </p:nvSpPr>
        <p:spPr/>
        <p:txBody>
          <a:bodyPr/>
          <a:lstStyle/>
          <a:p>
            <a:fld id="{5A1F972D-FDF8-4D84-8DBC-19A85814D6EC}" type="slidenum">
              <a:rPr lang="en-GB" smtClean="0"/>
              <a:t>45</a:t>
            </a:fld>
            <a:endParaRPr lang="en-GB"/>
          </a:p>
        </p:txBody>
      </p:sp>
    </p:spTree>
    <p:extLst>
      <p:ext uri="{BB962C8B-B14F-4D97-AF65-F5344CB8AC3E}">
        <p14:creationId xmlns:p14="http://schemas.microsoft.com/office/powerpoint/2010/main" val="148343331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AB5F40-C483-49DC-8379-3715B1FF9447}"/>
              </a:ext>
            </a:extLst>
          </p:cNvPr>
          <p:cNvSpPr>
            <a:spLocks noGrp="1"/>
          </p:cNvSpPr>
          <p:nvPr>
            <p:ph type="title"/>
          </p:nvPr>
        </p:nvSpPr>
        <p:spPr/>
        <p:txBody>
          <a:bodyPr/>
          <a:lstStyle/>
          <a:p>
            <a:r>
              <a:rPr lang="it" dirty="0"/>
              <a:t>8. Le leggi d</a:t>
            </a:r>
            <a:r>
              <a:rPr lang="it-IT" dirty="0"/>
              <a:t>i</a:t>
            </a:r>
            <a:r>
              <a:rPr lang="it" dirty="0"/>
              <a:t> movimento del capitalismo</a:t>
            </a:r>
          </a:p>
        </p:txBody>
      </p:sp>
      <p:sp>
        <p:nvSpPr>
          <p:cNvPr id="3" name="Text Placeholder 2">
            <a:extLst>
              <a:ext uri="{FF2B5EF4-FFF2-40B4-BE49-F238E27FC236}">
                <a16:creationId xmlns:a16="http://schemas.microsoft.com/office/drawing/2014/main" id="{58BF5554-DCEF-4F20-BD07-AEC2F5C4D078}"/>
              </a:ext>
            </a:extLst>
          </p:cNvPr>
          <p:cNvSpPr>
            <a:spLocks noGrp="1"/>
          </p:cNvSpPr>
          <p:nvPr>
            <p:ph type="body" idx="1"/>
          </p:nvPr>
        </p:nvSpPr>
        <p:spPr/>
        <p:txBody>
          <a:bodyPr/>
          <a:lstStyle/>
          <a:p>
            <a:endParaRPr lang="es-AR"/>
          </a:p>
        </p:txBody>
      </p:sp>
      <p:sp>
        <p:nvSpPr>
          <p:cNvPr id="4" name="Slide Number Placeholder 3">
            <a:extLst>
              <a:ext uri="{FF2B5EF4-FFF2-40B4-BE49-F238E27FC236}">
                <a16:creationId xmlns:a16="http://schemas.microsoft.com/office/drawing/2014/main" id="{DCEF3892-974B-4067-876A-60361CCBA8DA}"/>
              </a:ext>
            </a:extLst>
          </p:cNvPr>
          <p:cNvSpPr>
            <a:spLocks noGrp="1"/>
          </p:cNvSpPr>
          <p:nvPr>
            <p:ph type="sldNum" sz="quarter" idx="12"/>
          </p:nvPr>
        </p:nvSpPr>
        <p:spPr/>
        <p:txBody>
          <a:bodyPr/>
          <a:lstStyle/>
          <a:p>
            <a:fld id="{5A1F972D-FDF8-4D84-8DBC-19A85814D6EC}" type="slidenum">
              <a:rPr lang="en-GB" smtClean="0"/>
              <a:t>46</a:t>
            </a:fld>
            <a:endParaRPr lang="en-GB"/>
          </a:p>
        </p:txBody>
      </p:sp>
    </p:spTree>
    <p:extLst>
      <p:ext uri="{BB962C8B-B14F-4D97-AF65-F5344CB8AC3E}">
        <p14:creationId xmlns:p14="http://schemas.microsoft.com/office/powerpoint/2010/main" val="423480396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14EFA4-34A8-482B-8161-2FE2F8F3CD73}"/>
              </a:ext>
            </a:extLst>
          </p:cNvPr>
          <p:cNvSpPr>
            <a:spLocks noGrp="1"/>
          </p:cNvSpPr>
          <p:nvPr>
            <p:ph type="title"/>
          </p:nvPr>
        </p:nvSpPr>
        <p:spPr/>
        <p:txBody>
          <a:bodyPr/>
          <a:lstStyle/>
          <a:p>
            <a:r>
              <a:rPr lang="it" dirty="0"/>
              <a:t>La tendenza del tasso di profitto a diminuire</a:t>
            </a:r>
            <a:endParaRPr lang="es-ES" dirty="0"/>
          </a:p>
        </p:txBody>
      </p:sp>
      <mc:AlternateContent xmlns:mc="http://schemas.openxmlformats.org/markup-compatibility/2006">
        <mc:Choice xmlns:a14="http://schemas.microsoft.com/office/drawing/2010/main" Requires="a14">
          <p:sp>
            <p:nvSpPr>
              <p:cNvPr id="3" name="Marcador de contenido 2">
                <a:extLst>
                  <a:ext uri="{FF2B5EF4-FFF2-40B4-BE49-F238E27FC236}">
                    <a16:creationId xmlns:a16="http://schemas.microsoft.com/office/drawing/2014/main" id="{A078E105-3BFA-42EE-835B-65A888F5895E}"/>
                  </a:ext>
                </a:extLst>
              </p:cNvPr>
              <p:cNvSpPr>
                <a:spLocks noGrp="1"/>
              </p:cNvSpPr>
              <p:nvPr>
                <p:ph idx="1"/>
              </p:nvPr>
            </p:nvSpPr>
            <p:spPr>
              <a:xfrm>
                <a:off x="2086252" y="2379216"/>
                <a:ext cx="8300622" cy="4204463"/>
              </a:xfrm>
            </p:spPr>
            <p:txBody>
              <a:bodyPr>
                <a:normAutofit fontScale="92500" lnSpcReduction="20000"/>
              </a:bodyPr>
              <a:lstStyle/>
              <a:p>
                <a:r>
                  <a:rPr lang="it" dirty="0"/>
                  <a:t>Abbiamo visto che Marx definiva il tasso di profitto come il plusvalore sul totale del capitale anticipato (costante e variabile):</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𝑟</m:t>
                      </m:r>
                      <m:r>
                        <a:rPr lang="es-AR" b="0" i="1" smtClean="0">
                          <a:latin typeface="Cambria Math" panose="02040503050406030204" pitchFamily="18" charset="0"/>
                        </a:rPr>
                        <m:t>=</m:t>
                      </m:r>
                      <m:box>
                        <m:boxPr>
                          <m:ctrlPr>
                            <a:rPr lang="es-AR" b="0" i="1" smtClean="0">
                              <a:latin typeface="Cambria Math" panose="02040503050406030204" pitchFamily="18" charset="0"/>
                            </a:rPr>
                          </m:ctrlPr>
                        </m:boxPr>
                        <m:e>
                          <m:argPr>
                            <m:argSz m:val="-1"/>
                          </m:argPr>
                          <m:f>
                            <m:fPr>
                              <m:ctrlPr>
                                <a:rPr lang="es-AR" b="0" i="1" smtClean="0">
                                  <a:latin typeface="Cambria Math" panose="02040503050406030204" pitchFamily="18" charset="0"/>
                                </a:rPr>
                              </m:ctrlPr>
                            </m:fPr>
                            <m:num>
                              <m:r>
                                <a:rPr lang="es-AR" b="0" i="1" smtClean="0">
                                  <a:latin typeface="Cambria Math" panose="02040503050406030204" pitchFamily="18" charset="0"/>
                                </a:rPr>
                                <m:t>𝑠</m:t>
                              </m:r>
                            </m:num>
                            <m:den>
                              <m:r>
                                <a:rPr lang="es-AR" b="0" i="1" smtClean="0">
                                  <a:latin typeface="Cambria Math" panose="02040503050406030204" pitchFamily="18" charset="0"/>
                                </a:rPr>
                                <m:t>𝑐</m:t>
                              </m:r>
                              <m:r>
                                <a:rPr lang="es-AR" b="0" i="1" smtClean="0">
                                  <a:latin typeface="Cambria Math" panose="02040503050406030204" pitchFamily="18" charset="0"/>
                                </a:rPr>
                                <m:t>+</m:t>
                              </m:r>
                              <m:r>
                                <a:rPr lang="es-AR" b="0" i="1" smtClean="0">
                                  <a:latin typeface="Cambria Math" panose="02040503050406030204" pitchFamily="18" charset="0"/>
                                </a:rPr>
                                <m:t>𝑣</m:t>
                              </m:r>
                            </m:den>
                          </m:f>
                        </m:e>
                      </m:box>
                    </m:oMath>
                  </m:oMathPara>
                </a14:m>
                <a:endParaRPr lang="es-ES" dirty="0"/>
              </a:p>
              <a:p>
                <a:r>
                  <a:rPr lang="it" dirty="0"/>
                  <a:t>Dividendo numeratore e denominatore per </a:t>
                </a:r>
                <a:r>
                  <a:rPr lang="it" i="1" dirty="0"/>
                  <a:t>v </a:t>
                </a:r>
                <a:r>
                  <a:rPr lang="it" dirty="0"/>
                  <a:t>otteniamo:</a:t>
                </a:r>
              </a:p>
              <a:p>
                <a:pPr marL="0" indent="0">
                  <a:buNone/>
                </a:pPr>
                <a14:m>
                  <m:oMathPara xmlns:m="http://schemas.openxmlformats.org/officeDocument/2006/math">
                    <m:oMathParaPr>
                      <m:jc m:val="centerGroup"/>
                    </m:oMathParaPr>
                    <m:oMath xmlns:m="http://schemas.openxmlformats.org/officeDocument/2006/math">
                      <m:r>
                        <a:rPr lang="es-AR" b="0" i="1" smtClean="0">
                          <a:latin typeface="Cambria Math" panose="02040503050406030204" pitchFamily="18" charset="0"/>
                        </a:rPr>
                        <m:t>𝑟</m:t>
                      </m:r>
                      <m:r>
                        <a:rPr lang="es-AR" b="0" i="1" smtClean="0">
                          <a:latin typeface="Cambria Math" panose="02040503050406030204" pitchFamily="18" charset="0"/>
                        </a:rPr>
                        <m:t>=</m:t>
                      </m:r>
                      <m:f>
                        <m:fPr>
                          <m:ctrlPr>
                            <a:rPr lang="es-AR" b="0" i="1" smtClean="0">
                              <a:latin typeface="Cambria Math" panose="02040503050406030204" pitchFamily="18" charset="0"/>
                            </a:rPr>
                          </m:ctrlPr>
                        </m:fPr>
                        <m:num>
                          <m:f>
                            <m:fPr>
                              <m:type m:val="skw"/>
                              <m:ctrlPr>
                                <a:rPr lang="es-AR" b="0" i="1" smtClean="0">
                                  <a:latin typeface="Cambria Math" panose="02040503050406030204" pitchFamily="18" charset="0"/>
                                </a:rPr>
                              </m:ctrlPr>
                            </m:fPr>
                            <m:num>
                              <m:r>
                                <a:rPr lang="es-AR" b="0" i="1" smtClean="0">
                                  <a:latin typeface="Cambria Math" panose="02040503050406030204" pitchFamily="18" charset="0"/>
                                </a:rPr>
                                <m:t>𝑠</m:t>
                              </m:r>
                            </m:num>
                            <m:den>
                              <m:r>
                                <a:rPr lang="es-AR" b="0" i="1" smtClean="0">
                                  <a:latin typeface="Cambria Math" panose="02040503050406030204" pitchFamily="18" charset="0"/>
                                </a:rPr>
                                <m:t>𝑣</m:t>
                              </m:r>
                            </m:den>
                          </m:f>
                        </m:num>
                        <m:den>
                          <m:f>
                            <m:fPr>
                              <m:type m:val="skw"/>
                              <m:ctrlPr>
                                <a:rPr lang="es-AR" b="0" i="1" smtClean="0">
                                  <a:latin typeface="Cambria Math" panose="02040503050406030204" pitchFamily="18" charset="0"/>
                                </a:rPr>
                              </m:ctrlPr>
                            </m:fPr>
                            <m:num>
                              <m:r>
                                <a:rPr lang="es-AR" b="0" i="1" smtClean="0">
                                  <a:latin typeface="Cambria Math" panose="02040503050406030204" pitchFamily="18" charset="0"/>
                                </a:rPr>
                                <m:t>𝑐</m:t>
                              </m:r>
                            </m:num>
                            <m:den>
                              <m:r>
                                <a:rPr lang="es-AR" b="0" i="1" smtClean="0">
                                  <a:latin typeface="Cambria Math" panose="02040503050406030204" pitchFamily="18" charset="0"/>
                                </a:rPr>
                                <m:t>𝑣</m:t>
                              </m:r>
                            </m:den>
                          </m:f>
                          <m:r>
                            <a:rPr lang="es-AR" b="0" i="1" smtClean="0">
                              <a:latin typeface="Cambria Math" panose="02040503050406030204" pitchFamily="18" charset="0"/>
                            </a:rPr>
                            <m:t>+1</m:t>
                          </m:r>
                        </m:den>
                      </m:f>
                    </m:oMath>
                  </m:oMathPara>
                </a14:m>
                <a:endParaRPr lang="es-ES" dirty="0"/>
              </a:p>
              <a:p>
                <a:r>
                  <a:rPr lang="it" dirty="0"/>
                  <a:t>Marx chiama </a:t>
                </a:r>
                <a14:m>
                  <m:oMath xmlns:m="http://schemas.openxmlformats.org/officeDocument/2006/math">
                    <m:f>
                      <m:fPr>
                        <m:type m:val="skw"/>
                        <m:ctrlPr>
                          <a:rPr lang="es-ES" i="1" smtClean="0">
                            <a:latin typeface="Cambria Math" panose="02040503050406030204" pitchFamily="18" charset="0"/>
                          </a:rPr>
                        </m:ctrlPr>
                      </m:fPr>
                      <m:num>
                        <m:r>
                          <a:rPr lang="es-AR" b="0" i="1" smtClean="0">
                            <a:latin typeface="Cambria Math" panose="02040503050406030204" pitchFamily="18" charset="0"/>
                          </a:rPr>
                          <m:t>𝑐</m:t>
                        </m:r>
                      </m:num>
                      <m:den>
                        <m:r>
                          <a:rPr lang="es-AR" b="0" i="1" smtClean="0">
                            <a:latin typeface="Cambria Math" panose="02040503050406030204" pitchFamily="18" charset="0"/>
                          </a:rPr>
                          <m:t>𝑣</m:t>
                        </m:r>
                      </m:den>
                    </m:f>
                    <m:r>
                      <a:rPr lang="es-AR" b="0" i="0" smtClean="0">
                        <a:latin typeface="Cambria Math" panose="02040503050406030204" pitchFamily="18" charset="0"/>
                      </a:rPr>
                      <m:t> </m:t>
                    </m:r>
                  </m:oMath>
                </a14:m>
                <a:r>
                  <a:rPr lang="it" dirty="0"/>
                  <a:t>la composizione organica del capitale, e abbiamo già visto che </a:t>
                </a:r>
                <a14:m>
                  <m:oMath xmlns:m="http://schemas.openxmlformats.org/officeDocument/2006/math">
                    <m:f>
                      <m:fPr>
                        <m:type m:val="skw"/>
                        <m:ctrlPr>
                          <a:rPr lang="es-ES" i="1" smtClean="0">
                            <a:latin typeface="Cambria Math" panose="02040503050406030204" pitchFamily="18" charset="0"/>
                          </a:rPr>
                        </m:ctrlPr>
                      </m:fPr>
                      <m:num>
                        <m:r>
                          <a:rPr lang="es-AR" b="0" i="1" smtClean="0">
                            <a:latin typeface="Cambria Math" panose="02040503050406030204" pitchFamily="18" charset="0"/>
                          </a:rPr>
                          <m:t>𝑠</m:t>
                        </m:r>
                      </m:num>
                      <m:den>
                        <m:r>
                          <a:rPr lang="es-AR" b="0" i="1" smtClean="0">
                            <a:latin typeface="Cambria Math" panose="02040503050406030204" pitchFamily="18" charset="0"/>
                          </a:rPr>
                          <m:t>𝑣</m:t>
                        </m:r>
                      </m:den>
                    </m:f>
                    <m:r>
                      <a:rPr lang="es-AR" b="0" i="1" smtClean="0">
                        <a:latin typeface="Cambria Math" panose="02040503050406030204" pitchFamily="18" charset="0"/>
                      </a:rPr>
                      <m:t> </m:t>
                    </m:r>
                  </m:oMath>
                </a14:m>
                <a:r>
                  <a:rPr lang="it" dirty="0"/>
                  <a:t>è il tasso di sfruttamento.</a:t>
                </a:r>
              </a:p>
              <a:p>
                <a:r>
                  <a:rPr lang="it" dirty="0"/>
                  <a:t>Per aumentare il plusvalore, i capitalisti cercano di ridurre il valore del lavoro </a:t>
                </a:r>
                <a:r>
                  <a:rPr lang="it" i="1" dirty="0"/>
                  <a:t>introducendo </a:t>
                </a:r>
                <a:r>
                  <a:rPr lang="it" dirty="0"/>
                  <a:t>nuove tecniche e macchinari. In questo modo aumenta il plusvalore ma aumenta anche la composizione organica del capitale perché </a:t>
                </a:r>
                <a14:m>
                  <m:oMath xmlns:m="http://schemas.openxmlformats.org/officeDocument/2006/math">
                    <m:f>
                      <m:fPr>
                        <m:type m:val="skw"/>
                        <m:ctrlPr>
                          <a:rPr lang="es-ES" i="1">
                            <a:latin typeface="Cambria Math" panose="02040503050406030204" pitchFamily="18" charset="0"/>
                          </a:rPr>
                        </m:ctrlPr>
                      </m:fPr>
                      <m:num>
                        <m:r>
                          <a:rPr lang="es-AR" i="1">
                            <a:latin typeface="Cambria Math" panose="02040503050406030204" pitchFamily="18" charset="0"/>
                          </a:rPr>
                          <m:t>𝑐</m:t>
                        </m:r>
                      </m:num>
                      <m:den>
                        <m:r>
                          <a:rPr lang="es-AR" i="1">
                            <a:latin typeface="Cambria Math" panose="02040503050406030204" pitchFamily="18" charset="0"/>
                          </a:rPr>
                          <m:t>𝑣</m:t>
                        </m:r>
                      </m:den>
                    </m:f>
                  </m:oMath>
                </a14:m>
                <a:r>
                  <a:rPr lang="it" dirty="0"/>
                  <a:t>si riduce </a:t>
                </a:r>
                <a:r>
                  <a:rPr lang="it" i="1" dirty="0"/>
                  <a:t>v e </a:t>
                </a:r>
                <a:r>
                  <a:rPr lang="it" dirty="0"/>
                  <a:t>aumenta </a:t>
                </a:r>
                <a:r>
                  <a:rPr lang="it" i="1" dirty="0"/>
                  <a:t>c </a:t>
                </a:r>
                <a:r>
                  <a:rPr lang="it" dirty="0"/>
                  <a:t>. Ma nel lungo periodo il tasso di sfruttamento </a:t>
                </a:r>
                <a14:m>
                  <m:oMath xmlns:m="http://schemas.openxmlformats.org/officeDocument/2006/math">
                    <m:f>
                      <m:fPr>
                        <m:type m:val="skw"/>
                        <m:ctrlPr>
                          <a:rPr lang="es-ES" i="1">
                            <a:latin typeface="Cambria Math" panose="02040503050406030204" pitchFamily="18" charset="0"/>
                          </a:rPr>
                        </m:ctrlPr>
                      </m:fPr>
                      <m:num>
                        <m:r>
                          <a:rPr lang="es-AR" i="1">
                            <a:latin typeface="Cambria Math" panose="02040503050406030204" pitchFamily="18" charset="0"/>
                          </a:rPr>
                          <m:t>𝑠</m:t>
                        </m:r>
                      </m:num>
                      <m:den>
                        <m:r>
                          <a:rPr lang="es-AR" i="1">
                            <a:latin typeface="Cambria Math" panose="02040503050406030204" pitchFamily="18" charset="0"/>
                          </a:rPr>
                          <m:t>𝑣</m:t>
                        </m:r>
                      </m:den>
                    </m:f>
                  </m:oMath>
                </a14:m>
                <a:r>
                  <a:rPr lang="it" dirty="0"/>
                  <a:t>ha un limite perché la giornata lavorativa è limitata e </a:t>
                </a:r>
                <a:r>
                  <a:rPr lang="it" i="1" dirty="0"/>
                  <a:t>v </a:t>
                </a:r>
                <a:r>
                  <a:rPr lang="it" dirty="0"/>
                  <a:t>non può scendere a 0. D’altro canto non vi è alcun limite alla crescita del capitale costante </a:t>
                </a:r>
                <a:r>
                  <a:rPr lang="it" i="1" dirty="0"/>
                  <a:t>c. </a:t>
                </a:r>
                <a:r>
                  <a:rPr lang="it" dirty="0"/>
                  <a:t>Al contrario, i capitalisti introducono nuove macchine per aumentare il plusvalore, quindi </a:t>
                </a:r>
                <a:r>
                  <a:rPr lang="it" i="1" dirty="0"/>
                  <a:t>c </a:t>
                </a:r>
                <a:r>
                  <a:rPr lang="it" dirty="0"/>
                  <a:t>aumenta costantemente, riducendo il tasso di profitto </a:t>
                </a:r>
                <a:r>
                  <a:rPr lang="it" i="1" dirty="0"/>
                  <a:t>r </a:t>
                </a:r>
                <a:r>
                  <a:rPr lang="it" dirty="0"/>
                  <a:t>.</a:t>
                </a:r>
              </a:p>
              <a:p>
                <a:r>
                  <a:rPr lang="it" dirty="0"/>
                  <a:t>Vale a dire, c’è una tendenza al calo del tasso di profitto.</a:t>
                </a:r>
              </a:p>
            </p:txBody>
          </p:sp>
        </mc:Choice>
        <mc:Fallback>
          <p:sp>
            <p:nvSpPr>
              <p:cNvPr id="3" name="Marcador de contenido 2">
                <a:extLst>
                  <a:ext uri="{FF2B5EF4-FFF2-40B4-BE49-F238E27FC236}">
                    <a16:creationId xmlns:a16="http://schemas.microsoft.com/office/drawing/2014/main" id="{A078E105-3BFA-42EE-835B-65A888F5895E}"/>
                  </a:ext>
                </a:extLst>
              </p:cNvPr>
              <p:cNvSpPr>
                <a:spLocks noGrp="1" noRot="1" noChangeAspect="1" noMove="1" noResize="1" noEditPoints="1" noAdjustHandles="1" noChangeArrowheads="1" noChangeShapeType="1" noTextEdit="1"/>
              </p:cNvSpPr>
              <p:nvPr>
                <p:ph idx="1"/>
              </p:nvPr>
            </p:nvSpPr>
            <p:spPr>
              <a:xfrm>
                <a:off x="2086252" y="2379216"/>
                <a:ext cx="8300622" cy="4204463"/>
              </a:xfrm>
              <a:blipFill>
                <a:blip r:embed="rId2"/>
                <a:stretch>
                  <a:fillRect l="-367" t="-1594" r="-1101" b="-435"/>
                </a:stretch>
              </a:blipFill>
            </p:spPr>
            <p:txBody>
              <a:bodyPr/>
              <a:lstStyle/>
              <a:p>
                <a:r>
                  <a:rPr lang="it-IT">
                    <a:noFill/>
                  </a:rPr>
                  <a:t> </a:t>
                </a:r>
              </a:p>
            </p:txBody>
          </p:sp>
        </mc:Fallback>
      </mc:AlternateContent>
      <p:sp>
        <p:nvSpPr>
          <p:cNvPr id="4" name="Marcador de número de diapositiva 3">
            <a:extLst>
              <a:ext uri="{FF2B5EF4-FFF2-40B4-BE49-F238E27FC236}">
                <a16:creationId xmlns:a16="http://schemas.microsoft.com/office/drawing/2014/main" id="{1944ED4A-2572-4D45-A94D-E71EBAED637F}"/>
              </a:ext>
            </a:extLst>
          </p:cNvPr>
          <p:cNvSpPr>
            <a:spLocks noGrp="1"/>
          </p:cNvSpPr>
          <p:nvPr>
            <p:ph type="sldNum" sz="quarter" idx="12"/>
          </p:nvPr>
        </p:nvSpPr>
        <p:spPr/>
        <p:txBody>
          <a:bodyPr/>
          <a:lstStyle/>
          <a:p>
            <a:fld id="{5A1F972D-FDF8-4D84-8DBC-19A85814D6EC}" type="slidenum">
              <a:rPr lang="en-GB" smtClean="0"/>
              <a:t>47</a:t>
            </a:fld>
            <a:endParaRPr lang="en-GB"/>
          </a:p>
        </p:txBody>
      </p:sp>
    </p:spTree>
    <p:extLst>
      <p:ext uri="{BB962C8B-B14F-4D97-AF65-F5344CB8AC3E}">
        <p14:creationId xmlns:p14="http://schemas.microsoft.com/office/powerpoint/2010/main" val="162682602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D14EFA4-34A8-482B-8161-2FE2F8F3CD73}"/>
              </a:ext>
            </a:extLst>
          </p:cNvPr>
          <p:cNvSpPr>
            <a:spLocks noGrp="1"/>
          </p:cNvSpPr>
          <p:nvPr>
            <p:ph type="title"/>
          </p:nvPr>
        </p:nvSpPr>
        <p:spPr/>
        <p:txBody>
          <a:bodyPr/>
          <a:lstStyle/>
          <a:p>
            <a:r>
              <a:rPr lang="it" dirty="0"/>
              <a:t>La tendenza del tasso di profitto a diminuire</a:t>
            </a:r>
            <a:endParaRPr lang="es-ES" dirty="0"/>
          </a:p>
        </p:txBody>
      </p:sp>
      <p:sp>
        <p:nvSpPr>
          <p:cNvPr id="3" name="Marcador de contenido 2">
            <a:extLst>
              <a:ext uri="{FF2B5EF4-FFF2-40B4-BE49-F238E27FC236}">
                <a16:creationId xmlns:a16="http://schemas.microsoft.com/office/drawing/2014/main" id="{A078E105-3BFA-42EE-835B-65A888F5895E}"/>
              </a:ext>
            </a:extLst>
          </p:cNvPr>
          <p:cNvSpPr>
            <a:spLocks noGrp="1"/>
          </p:cNvSpPr>
          <p:nvPr>
            <p:ph idx="1"/>
          </p:nvPr>
        </p:nvSpPr>
        <p:spPr/>
        <p:txBody>
          <a:bodyPr>
            <a:normAutofit/>
          </a:bodyPr>
          <a:lstStyle/>
          <a:p>
            <a:r>
              <a:rPr lang="it" dirty="0"/>
              <a:t>Marx riconosceva contro le tendenze che potrebbero ritardare la caduta del saggio di profitto:</a:t>
            </a:r>
          </a:p>
          <a:p>
            <a:pPr lvl="1"/>
            <a:r>
              <a:rPr lang="it" dirty="0"/>
              <a:t>Aumenti del </a:t>
            </a:r>
            <a:r>
              <a:rPr lang="it-IT" dirty="0"/>
              <a:t>plusvalore</a:t>
            </a:r>
            <a:r>
              <a:rPr lang="it" dirty="0"/>
              <a:t> relativ</a:t>
            </a:r>
            <a:r>
              <a:rPr lang="it-IT" dirty="0"/>
              <a:t>o</a:t>
            </a:r>
            <a:r>
              <a:rPr lang="it" dirty="0"/>
              <a:t> e assolut</a:t>
            </a:r>
            <a:r>
              <a:rPr lang="it-IT" dirty="0"/>
              <a:t>o</a:t>
            </a:r>
            <a:endParaRPr lang="it" dirty="0"/>
          </a:p>
          <a:p>
            <a:pPr lvl="1"/>
            <a:r>
              <a:rPr lang="it" dirty="0"/>
              <a:t>Investimenti all’estero quando i capitalisti vedevano una caduta del tasso di profitto a livello nazionale.</a:t>
            </a:r>
          </a:p>
          <a:p>
            <a:pPr lvl="1"/>
            <a:r>
              <a:rPr lang="it" dirty="0"/>
              <a:t>Progresso tecnico nella produzione di beni d'investimento, che riduce il valore del lavoro del capitale costante </a:t>
            </a:r>
            <a:r>
              <a:rPr lang="it" i="1" dirty="0"/>
              <a:t>c </a:t>
            </a:r>
            <a:r>
              <a:rPr lang="it" dirty="0"/>
              <a:t>.</a:t>
            </a:r>
          </a:p>
        </p:txBody>
      </p:sp>
      <p:sp>
        <p:nvSpPr>
          <p:cNvPr id="4" name="Marcador de número de diapositiva 3">
            <a:extLst>
              <a:ext uri="{FF2B5EF4-FFF2-40B4-BE49-F238E27FC236}">
                <a16:creationId xmlns:a16="http://schemas.microsoft.com/office/drawing/2014/main" id="{1944ED4A-2572-4D45-A94D-E71EBAED637F}"/>
              </a:ext>
            </a:extLst>
          </p:cNvPr>
          <p:cNvSpPr>
            <a:spLocks noGrp="1"/>
          </p:cNvSpPr>
          <p:nvPr>
            <p:ph type="sldNum" sz="quarter" idx="12"/>
          </p:nvPr>
        </p:nvSpPr>
        <p:spPr/>
        <p:txBody>
          <a:bodyPr/>
          <a:lstStyle/>
          <a:p>
            <a:fld id="{5A1F972D-FDF8-4D84-8DBC-19A85814D6EC}" type="slidenum">
              <a:rPr lang="en-GB" smtClean="0"/>
              <a:t>48</a:t>
            </a:fld>
            <a:endParaRPr lang="en-GB"/>
          </a:p>
        </p:txBody>
      </p:sp>
    </p:spTree>
    <p:extLst>
      <p:ext uri="{BB962C8B-B14F-4D97-AF65-F5344CB8AC3E}">
        <p14:creationId xmlns:p14="http://schemas.microsoft.com/office/powerpoint/2010/main" val="3592360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64CACA-1487-418E-8B73-AC0412F482C2}"/>
              </a:ext>
            </a:extLst>
          </p:cNvPr>
          <p:cNvSpPr>
            <a:spLocks noGrp="1"/>
          </p:cNvSpPr>
          <p:nvPr>
            <p:ph type="title"/>
          </p:nvPr>
        </p:nvSpPr>
        <p:spPr/>
        <p:txBody>
          <a:bodyPr/>
          <a:lstStyle/>
          <a:p>
            <a:r>
              <a:rPr lang="it" dirty="0"/>
              <a:t>L'Esercito Industriale </a:t>
            </a:r>
            <a:r>
              <a:rPr lang="it-IT" dirty="0"/>
              <a:t>di riserva</a:t>
            </a:r>
            <a:endParaRPr lang="it" dirty="0"/>
          </a:p>
        </p:txBody>
      </p:sp>
      <p:sp>
        <p:nvSpPr>
          <p:cNvPr id="3" name="Content Placeholder 2">
            <a:extLst>
              <a:ext uri="{FF2B5EF4-FFF2-40B4-BE49-F238E27FC236}">
                <a16:creationId xmlns:a16="http://schemas.microsoft.com/office/drawing/2014/main" id="{9D40BC65-37B2-4406-AC50-526A4B165B6B}"/>
              </a:ext>
            </a:extLst>
          </p:cNvPr>
          <p:cNvSpPr>
            <a:spLocks noGrp="1"/>
          </p:cNvSpPr>
          <p:nvPr>
            <p:ph idx="1"/>
          </p:nvPr>
        </p:nvSpPr>
        <p:spPr/>
        <p:txBody>
          <a:bodyPr>
            <a:normAutofit fontScale="92500" lnSpcReduction="20000"/>
          </a:bodyPr>
          <a:lstStyle/>
          <a:p>
            <a:r>
              <a:rPr lang="it" dirty="0"/>
              <a:t>I cambiamenti nelle tecniche di produzione che accompagnano l’accumulazione generalmente riducono la quantità di lavoro necessaria per produrre una data quantità di beni.</a:t>
            </a:r>
          </a:p>
          <a:p>
            <a:r>
              <a:rPr lang="it" dirty="0"/>
              <a:t>Questa persistenza della disoccupazione è caratteristica della produzione capitalistica.</a:t>
            </a:r>
          </a:p>
          <a:p>
            <a:r>
              <a:rPr lang="it" dirty="0"/>
              <a:t>Marx chiama questi lavoratori disoccupati </a:t>
            </a:r>
            <a:r>
              <a:rPr lang="it" i="1" dirty="0"/>
              <a:t>l’esercito di riserva industriale </a:t>
            </a:r>
            <a:r>
              <a:rPr lang="it" dirty="0"/>
              <a:t>. Nei momenti in cui l’accumulazione crea più posti di lavoro di quanti ne distrugge, ci si rivolge a questi lavoratori, ma quando accade il contrario, la disoccupazione aumenta.</a:t>
            </a:r>
          </a:p>
          <a:p>
            <a:r>
              <a:rPr lang="it" dirty="0"/>
              <a:t>Inoltre, esiste un </a:t>
            </a:r>
            <a:r>
              <a:rPr lang="it" i="1" dirty="0"/>
              <a:t>esercito di riserva industriale latente </a:t>
            </a:r>
            <a:r>
              <a:rPr lang="it" dirty="0"/>
              <a:t>tra i lavoratori agricoli.</a:t>
            </a:r>
          </a:p>
          <a:p>
            <a:r>
              <a:rPr lang="it" dirty="0"/>
              <a:t>Il costante rinnovamento dell’esercito di riserva industriale è ciò che crea salari di sussistenza.</a:t>
            </a:r>
          </a:p>
        </p:txBody>
      </p:sp>
      <p:sp>
        <p:nvSpPr>
          <p:cNvPr id="4" name="Slide Number Placeholder 3">
            <a:extLst>
              <a:ext uri="{FF2B5EF4-FFF2-40B4-BE49-F238E27FC236}">
                <a16:creationId xmlns:a16="http://schemas.microsoft.com/office/drawing/2014/main" id="{3A3845EB-3211-4530-B024-5566BF8BBCF8}"/>
              </a:ext>
            </a:extLst>
          </p:cNvPr>
          <p:cNvSpPr>
            <a:spLocks noGrp="1"/>
          </p:cNvSpPr>
          <p:nvPr>
            <p:ph type="sldNum" sz="quarter" idx="12"/>
          </p:nvPr>
        </p:nvSpPr>
        <p:spPr/>
        <p:txBody>
          <a:bodyPr/>
          <a:lstStyle/>
          <a:p>
            <a:fld id="{5A1F972D-FDF8-4D84-8DBC-19A85814D6EC}" type="slidenum">
              <a:rPr lang="en-GB" smtClean="0"/>
              <a:t>49</a:t>
            </a:fld>
            <a:endParaRPr lang="en-GB"/>
          </a:p>
        </p:txBody>
      </p:sp>
    </p:spTree>
    <p:extLst>
      <p:ext uri="{BB962C8B-B14F-4D97-AF65-F5344CB8AC3E}">
        <p14:creationId xmlns:p14="http://schemas.microsoft.com/office/powerpoint/2010/main" val="104088599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E34D0D-CF7A-4BD8-A891-83C784B7A926}"/>
              </a:ext>
            </a:extLst>
          </p:cNvPr>
          <p:cNvSpPr>
            <a:spLocks noGrp="1"/>
          </p:cNvSpPr>
          <p:nvPr>
            <p:ph type="title"/>
          </p:nvPr>
        </p:nvSpPr>
        <p:spPr>
          <a:xfrm>
            <a:off x="1419547" y="2416810"/>
            <a:ext cx="8991600" cy="1645920"/>
          </a:xfrm>
        </p:spPr>
        <p:txBody>
          <a:bodyPr/>
          <a:lstStyle/>
          <a:p>
            <a:r>
              <a:rPr lang="it" dirty="0"/>
              <a:t>2. opere</a:t>
            </a:r>
          </a:p>
        </p:txBody>
      </p:sp>
      <p:sp>
        <p:nvSpPr>
          <p:cNvPr id="4" name="Marcador de número de diapositiva 3">
            <a:extLst>
              <a:ext uri="{FF2B5EF4-FFF2-40B4-BE49-F238E27FC236}">
                <a16:creationId xmlns:a16="http://schemas.microsoft.com/office/drawing/2014/main" id="{C425A89F-3A8C-4764-B798-6E5C594E4103}"/>
              </a:ext>
            </a:extLst>
          </p:cNvPr>
          <p:cNvSpPr>
            <a:spLocks noGrp="1"/>
          </p:cNvSpPr>
          <p:nvPr>
            <p:ph type="sldNum" sz="quarter" idx="12"/>
          </p:nvPr>
        </p:nvSpPr>
        <p:spPr/>
        <p:txBody>
          <a:bodyPr/>
          <a:lstStyle/>
          <a:p>
            <a:fld id="{5A1F972D-FDF8-4D84-8DBC-19A85814D6EC}" type="slidenum">
              <a:rPr lang="en-GB" smtClean="0"/>
              <a:t>5</a:t>
            </a:fld>
            <a:endParaRPr lang="en-GB"/>
          </a:p>
        </p:txBody>
      </p:sp>
    </p:spTree>
    <p:extLst>
      <p:ext uri="{BB962C8B-B14F-4D97-AF65-F5344CB8AC3E}">
        <p14:creationId xmlns:p14="http://schemas.microsoft.com/office/powerpoint/2010/main" val="135564592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505C7F-E64E-4945-8921-3C62E4205BEA}"/>
              </a:ext>
            </a:extLst>
          </p:cNvPr>
          <p:cNvSpPr>
            <a:spLocks noGrp="1"/>
          </p:cNvSpPr>
          <p:nvPr>
            <p:ph type="title"/>
          </p:nvPr>
        </p:nvSpPr>
        <p:spPr/>
        <p:txBody>
          <a:bodyPr>
            <a:normAutofit fontScale="90000"/>
          </a:bodyPr>
          <a:lstStyle/>
          <a:p>
            <a:r>
              <a:rPr lang="it" dirty="0"/>
              <a:t>Contraddizione tra forze produttive e rapporti di produzione</a:t>
            </a:r>
          </a:p>
        </p:txBody>
      </p:sp>
      <p:sp>
        <p:nvSpPr>
          <p:cNvPr id="3" name="Marcador de contenido 2">
            <a:extLst>
              <a:ext uri="{FF2B5EF4-FFF2-40B4-BE49-F238E27FC236}">
                <a16:creationId xmlns:a16="http://schemas.microsoft.com/office/drawing/2014/main" id="{E026F872-A222-4042-9886-0BF4B3E2D07F}"/>
              </a:ext>
            </a:extLst>
          </p:cNvPr>
          <p:cNvSpPr>
            <a:spLocks noGrp="1"/>
          </p:cNvSpPr>
          <p:nvPr>
            <p:ph idx="1"/>
          </p:nvPr>
        </p:nvSpPr>
        <p:spPr>
          <a:xfrm>
            <a:off x="1935331" y="2432482"/>
            <a:ext cx="8424909" cy="3785438"/>
          </a:xfrm>
        </p:spPr>
        <p:txBody>
          <a:bodyPr>
            <a:normAutofit fontScale="77500" lnSpcReduction="20000"/>
          </a:bodyPr>
          <a:lstStyle/>
          <a:p>
            <a:r>
              <a:rPr lang="it" dirty="0"/>
              <a:t>Le </a:t>
            </a:r>
            <a:r>
              <a:rPr lang="it" i="1" dirty="0"/>
              <a:t>forze produttive </a:t>
            </a:r>
            <a:r>
              <a:rPr lang="it" dirty="0"/>
              <a:t>non sono la produttività del lavoro, sono le forze degli individui stessi, lo sviluppo dell'energia umana.</a:t>
            </a:r>
          </a:p>
          <a:p>
            <a:r>
              <a:rPr lang="it" i="1" dirty="0"/>
              <a:t>I rapporti di produzione </a:t>
            </a:r>
            <a:r>
              <a:rPr lang="it" dirty="0"/>
              <a:t>sono l’insieme delle relazioni sociali istituzionalizzate: rapporti di proprietà, divisione del lavoro, ecc.</a:t>
            </a:r>
          </a:p>
          <a:p>
            <a:r>
              <a:rPr lang="it" dirty="0"/>
              <a:t>Marx sosteneva che nel corso della storia i rapporti di produzione ad un certo punto cominciano ad agire come una restrizione sulle forze produttive, sulla soddisfazione dei bisogni (di realizzazione materiale e individuale) che essi stessi hanno dato origine. I rapporti di produzione vengono poi messi in discussione da chi soffre di questa restrizione. Questa messa in discussione dei rapporti di produzione è conflittuale perché mette in discussione la distribuzione dei rapporti di proprietà sui beni e il dominio sulle persone.</a:t>
            </a:r>
          </a:p>
          <a:p>
            <a:r>
              <a:rPr lang="it" dirty="0"/>
              <a:t>Quando questa contraddizione tra forze produttive e rapporti di produzione è sufficientemente forte, avviene una rivoluzione e il modo di produzione cambia.</a:t>
            </a:r>
          </a:p>
          <a:p>
            <a:r>
              <a:rPr lang="it" dirty="0"/>
              <a:t>Marx ha sottolineato che in questi conflitti, che si ripetono nella storia, nessuno ha messo in discussione la subordinazione degli individui alla divisione del lavoro.</a:t>
            </a:r>
          </a:p>
          <a:p>
            <a:r>
              <a:rPr lang="it" dirty="0"/>
              <a:t>Esempio del passaggio dal feudalesimo al capitalismo: con lo sviluppo delle forze produttive, durante il feudalesimo nasce una classe (che sarà poi la borghesia) che vede la sua attività limitata dalle corporazioni. Quella classe combatterà contro quei rapporti di produzione che impediscono loro di sviluppare le proprie forze produttive, ma lo farà solo per istituire il lavoro salariato.</a:t>
            </a:r>
          </a:p>
          <a:p>
            <a:endParaRPr lang="es-AR" dirty="0"/>
          </a:p>
        </p:txBody>
      </p:sp>
      <p:sp>
        <p:nvSpPr>
          <p:cNvPr id="4" name="Marcador de número de diapositiva 3">
            <a:extLst>
              <a:ext uri="{FF2B5EF4-FFF2-40B4-BE49-F238E27FC236}">
                <a16:creationId xmlns:a16="http://schemas.microsoft.com/office/drawing/2014/main" id="{FAEC81FE-28E8-43B3-AD17-6A3761BA777F}"/>
              </a:ext>
            </a:extLst>
          </p:cNvPr>
          <p:cNvSpPr>
            <a:spLocks noGrp="1"/>
          </p:cNvSpPr>
          <p:nvPr>
            <p:ph type="sldNum" sz="quarter" idx="12"/>
          </p:nvPr>
        </p:nvSpPr>
        <p:spPr/>
        <p:txBody>
          <a:bodyPr/>
          <a:lstStyle/>
          <a:p>
            <a:fld id="{5A1F972D-FDF8-4D84-8DBC-19A85814D6EC}" type="slidenum">
              <a:rPr lang="en-GB" smtClean="0"/>
              <a:t>50</a:t>
            </a:fld>
            <a:endParaRPr lang="en-GB"/>
          </a:p>
        </p:txBody>
      </p:sp>
    </p:spTree>
    <p:extLst>
      <p:ext uri="{BB962C8B-B14F-4D97-AF65-F5344CB8AC3E}">
        <p14:creationId xmlns:p14="http://schemas.microsoft.com/office/powerpoint/2010/main" val="20497689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3C89415-C688-42A0-86AA-37CAD58D4087}"/>
              </a:ext>
            </a:extLst>
          </p:cNvPr>
          <p:cNvSpPr>
            <a:spLocks noGrp="1"/>
          </p:cNvSpPr>
          <p:nvPr>
            <p:ph type="title"/>
          </p:nvPr>
        </p:nvSpPr>
        <p:spPr/>
        <p:txBody>
          <a:bodyPr/>
          <a:lstStyle/>
          <a:p>
            <a:r>
              <a:rPr lang="it" dirty="0"/>
              <a:t>9. Riferimenti bibliografic</a:t>
            </a:r>
            <a:r>
              <a:rPr lang="it-IT" dirty="0"/>
              <a:t>i</a:t>
            </a:r>
            <a:endParaRPr lang="it" dirty="0"/>
          </a:p>
        </p:txBody>
      </p:sp>
      <p:sp>
        <p:nvSpPr>
          <p:cNvPr id="3" name="Marcador de texto 2">
            <a:extLst>
              <a:ext uri="{FF2B5EF4-FFF2-40B4-BE49-F238E27FC236}">
                <a16:creationId xmlns:a16="http://schemas.microsoft.com/office/drawing/2014/main" id="{A0B277CF-691B-4FE1-9CB5-5412BAE09960}"/>
              </a:ext>
            </a:extLst>
          </p:cNvPr>
          <p:cNvSpPr>
            <a:spLocks noGrp="1"/>
          </p:cNvSpPr>
          <p:nvPr>
            <p:ph type="body" idx="1"/>
          </p:nvPr>
        </p:nvSpPr>
        <p:spPr/>
        <p:txBody>
          <a:bodyPr/>
          <a:lstStyle/>
          <a:p>
            <a:endParaRPr lang="en-GB" dirty="0"/>
          </a:p>
        </p:txBody>
      </p:sp>
      <p:sp>
        <p:nvSpPr>
          <p:cNvPr id="4" name="Marcador de número de diapositiva 3">
            <a:extLst>
              <a:ext uri="{FF2B5EF4-FFF2-40B4-BE49-F238E27FC236}">
                <a16:creationId xmlns:a16="http://schemas.microsoft.com/office/drawing/2014/main" id="{92E784F2-CDE2-493C-A270-4F0FE1FFA155}"/>
              </a:ext>
            </a:extLst>
          </p:cNvPr>
          <p:cNvSpPr>
            <a:spLocks noGrp="1"/>
          </p:cNvSpPr>
          <p:nvPr>
            <p:ph type="sldNum" sz="quarter" idx="12"/>
          </p:nvPr>
        </p:nvSpPr>
        <p:spPr/>
        <p:txBody>
          <a:bodyPr/>
          <a:lstStyle/>
          <a:p>
            <a:fld id="{5A1F972D-FDF8-4D84-8DBC-19A85814D6EC}" type="slidenum">
              <a:rPr lang="en-GB" smtClean="0"/>
              <a:t>51</a:t>
            </a:fld>
            <a:endParaRPr lang="en-GB"/>
          </a:p>
        </p:txBody>
      </p:sp>
    </p:spTree>
    <p:extLst>
      <p:ext uri="{BB962C8B-B14F-4D97-AF65-F5344CB8AC3E}">
        <p14:creationId xmlns:p14="http://schemas.microsoft.com/office/powerpoint/2010/main" val="1143476542"/>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258E374-AFA6-49EB-90C4-71E731CEDE8F}"/>
              </a:ext>
            </a:extLst>
          </p:cNvPr>
          <p:cNvSpPr>
            <a:spLocks noGrp="1"/>
          </p:cNvSpPr>
          <p:nvPr>
            <p:ph type="title"/>
          </p:nvPr>
        </p:nvSpPr>
        <p:spPr/>
        <p:txBody>
          <a:bodyPr/>
          <a:lstStyle/>
          <a:p>
            <a:r>
              <a:rPr lang="it" dirty="0"/>
              <a:t>Bibliografia</a:t>
            </a:r>
          </a:p>
        </p:txBody>
      </p:sp>
      <p:sp>
        <p:nvSpPr>
          <p:cNvPr id="3" name="Marcador de contenido 2">
            <a:extLst>
              <a:ext uri="{FF2B5EF4-FFF2-40B4-BE49-F238E27FC236}">
                <a16:creationId xmlns:a16="http://schemas.microsoft.com/office/drawing/2014/main" id="{0F049B63-C9F3-45A8-A188-C1E1F8CE10EE}"/>
              </a:ext>
            </a:extLst>
          </p:cNvPr>
          <p:cNvSpPr>
            <a:spLocks noGrp="1"/>
          </p:cNvSpPr>
          <p:nvPr>
            <p:ph idx="1"/>
          </p:nvPr>
        </p:nvSpPr>
        <p:spPr>
          <a:xfrm>
            <a:off x="2124075" y="2524126"/>
            <a:ext cx="7962899" cy="3524250"/>
          </a:xfrm>
        </p:spPr>
        <p:txBody>
          <a:bodyPr>
            <a:normAutofit/>
          </a:bodyPr>
          <a:lstStyle/>
          <a:p>
            <a:endParaRPr lang="en-US" dirty="0"/>
          </a:p>
          <a:p>
            <a:r>
              <a:rPr lang="it"/>
              <a:t>Bibliografia </a:t>
            </a:r>
            <a:r>
              <a:rPr lang="it" dirty="0"/>
              <a:t>facoltativa:</a:t>
            </a:r>
          </a:p>
          <a:p>
            <a:pPr lvl="1"/>
            <a:r>
              <a:rPr lang="it" dirty="0"/>
              <a:t>Dobb, M. </a:t>
            </a:r>
            <a:r>
              <a:rPr lang="it" i="1" dirty="0"/>
              <a:t>Teorie del valore e della distribuzione a partire da Adam Smith, cap. 6, </a:t>
            </a:r>
            <a:r>
              <a:rPr lang="it" dirty="0"/>
              <a:t>Cambridge University Press, 1973.</a:t>
            </a:r>
            <a:endParaRPr lang="en-US" i="1" dirty="0"/>
          </a:p>
          <a:p>
            <a:pPr lvl="1"/>
            <a:r>
              <a:rPr lang="it" dirty="0"/>
              <a:t>Marx, K. (1848), </a:t>
            </a:r>
            <a:r>
              <a:rPr lang="it" i="1" dirty="0" err="1"/>
              <a:t>Manifesto del </a:t>
            </a:r>
            <a:r>
              <a:rPr lang="it" i="1" dirty="0"/>
              <a:t>partito </a:t>
            </a:r>
            <a:r>
              <a:rPr lang="it" i="1" dirty="0" err="1"/>
              <a:t>comunista</a:t>
            </a:r>
            <a:endParaRPr lang="en-US" i="1" dirty="0"/>
          </a:p>
          <a:p>
            <a:pPr lvl="1"/>
            <a:r>
              <a:rPr lang="it" dirty="0"/>
              <a:t>Marx, K. (1859) </a:t>
            </a:r>
            <a:r>
              <a:rPr lang="it" i="1" dirty="0" err="1"/>
              <a:t>, Contributo </a:t>
            </a:r>
            <a:r>
              <a:rPr lang="it" i="1" dirty="0"/>
              <a:t>alla </a:t>
            </a:r>
            <a:r>
              <a:rPr lang="it" i="1" dirty="0" err="1"/>
              <a:t>critica </a:t>
            </a:r>
            <a:r>
              <a:rPr lang="it" i="1" dirty="0"/>
              <a:t>economica </a:t>
            </a:r>
            <a:r>
              <a:rPr lang="it" i="1" dirty="0" err="1"/>
              <a:t>politica</a:t>
            </a:r>
            <a:endParaRPr lang="es-AR" dirty="0"/>
          </a:p>
          <a:p>
            <a:pPr lvl="1"/>
            <a:endParaRPr lang="en-US" dirty="0"/>
          </a:p>
          <a:p>
            <a:pPr lvl="1"/>
            <a:endParaRPr lang="en-US" dirty="0"/>
          </a:p>
          <a:p>
            <a:endParaRPr lang="es-ES" dirty="0"/>
          </a:p>
          <a:p>
            <a:endParaRPr lang="es-ES" dirty="0"/>
          </a:p>
        </p:txBody>
      </p:sp>
      <p:sp>
        <p:nvSpPr>
          <p:cNvPr id="4" name="Marcador de número de diapositiva 3">
            <a:extLst>
              <a:ext uri="{FF2B5EF4-FFF2-40B4-BE49-F238E27FC236}">
                <a16:creationId xmlns:a16="http://schemas.microsoft.com/office/drawing/2014/main" id="{79DFF4A1-918B-4355-A579-7A71FF413F5C}"/>
              </a:ext>
            </a:extLst>
          </p:cNvPr>
          <p:cNvSpPr>
            <a:spLocks noGrp="1"/>
          </p:cNvSpPr>
          <p:nvPr>
            <p:ph type="sldNum" sz="quarter" idx="12"/>
          </p:nvPr>
        </p:nvSpPr>
        <p:spPr/>
        <p:txBody>
          <a:bodyPr/>
          <a:lstStyle/>
          <a:p>
            <a:fld id="{5A1F972D-FDF8-4D84-8DBC-19A85814D6EC}" type="slidenum">
              <a:rPr lang="en-GB" smtClean="0"/>
              <a:t>52</a:t>
            </a:fld>
            <a:endParaRPr lang="en-GB"/>
          </a:p>
        </p:txBody>
      </p:sp>
    </p:spTree>
    <p:extLst>
      <p:ext uri="{BB962C8B-B14F-4D97-AF65-F5344CB8AC3E}">
        <p14:creationId xmlns:p14="http://schemas.microsoft.com/office/powerpoint/2010/main" val="90991144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C129C7-B010-4F72-97D5-E76190A57205}"/>
              </a:ext>
            </a:extLst>
          </p:cNvPr>
          <p:cNvSpPr>
            <a:spLocks noGrp="1"/>
          </p:cNvSpPr>
          <p:nvPr>
            <p:ph type="title"/>
          </p:nvPr>
        </p:nvSpPr>
        <p:spPr>
          <a:xfrm>
            <a:off x="2003357" y="503053"/>
            <a:ext cx="7729728" cy="1188720"/>
          </a:xfrm>
        </p:spPr>
        <p:txBody>
          <a:bodyPr/>
          <a:lstStyle/>
          <a:p>
            <a:r>
              <a:rPr lang="it" dirty="0"/>
              <a:t>OPERE</a:t>
            </a:r>
          </a:p>
        </p:txBody>
      </p:sp>
      <p:sp>
        <p:nvSpPr>
          <p:cNvPr id="4" name="Marcador de número de diapositiva 3">
            <a:extLst>
              <a:ext uri="{FF2B5EF4-FFF2-40B4-BE49-F238E27FC236}">
                <a16:creationId xmlns:a16="http://schemas.microsoft.com/office/drawing/2014/main" id="{E7C16E83-3F39-4874-9121-67FCE1F0B18F}"/>
              </a:ext>
            </a:extLst>
          </p:cNvPr>
          <p:cNvSpPr>
            <a:spLocks noGrp="1"/>
          </p:cNvSpPr>
          <p:nvPr>
            <p:ph type="sldNum" sz="quarter" idx="12"/>
          </p:nvPr>
        </p:nvSpPr>
        <p:spPr/>
        <p:txBody>
          <a:bodyPr/>
          <a:lstStyle/>
          <a:p>
            <a:fld id="{5A1F972D-FDF8-4D84-8DBC-19A85814D6EC}" type="slidenum">
              <a:rPr lang="en-GB" smtClean="0"/>
              <a:t>6</a:t>
            </a:fld>
            <a:endParaRPr lang="en-GB"/>
          </a:p>
        </p:txBody>
      </p:sp>
      <p:graphicFrame>
        <p:nvGraphicFramePr>
          <p:cNvPr id="7" name="Diagrama 6">
            <a:extLst>
              <a:ext uri="{FF2B5EF4-FFF2-40B4-BE49-F238E27FC236}">
                <a16:creationId xmlns:a16="http://schemas.microsoft.com/office/drawing/2014/main" id="{E67B09B6-FDBF-493B-916C-3911BC2401E5}"/>
              </a:ext>
            </a:extLst>
          </p:cNvPr>
          <p:cNvGraphicFramePr/>
          <p:nvPr>
            <p:extLst>
              <p:ext uri="{D42A27DB-BD31-4B8C-83A1-F6EECF244321}">
                <p14:modId xmlns:p14="http://schemas.microsoft.com/office/powerpoint/2010/main" val="4137988481"/>
              </p:ext>
            </p:extLst>
          </p:nvPr>
        </p:nvGraphicFramePr>
        <p:xfrm>
          <a:off x="1067318" y="1995255"/>
          <a:ext cx="7729728" cy="48627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8" name="CuadroTexto 7">
            <a:extLst>
              <a:ext uri="{FF2B5EF4-FFF2-40B4-BE49-F238E27FC236}">
                <a16:creationId xmlns:a16="http://schemas.microsoft.com/office/drawing/2014/main" id="{0740BD61-11D6-4FDC-8A6D-3108488553E5}"/>
              </a:ext>
            </a:extLst>
          </p:cNvPr>
          <p:cNvSpPr txBox="1"/>
          <p:nvPr/>
        </p:nvSpPr>
        <p:spPr>
          <a:xfrm>
            <a:off x="9960864" y="2771899"/>
            <a:ext cx="1909314" cy="286232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it" sz="1200" dirty="0"/>
              <a:t>Questa classificazione è abbastanza controversa, alcuni sostengono che vi sia una rottura nel 1845-46, che indica un “Marx ideologico” prima di quella data e un “Marx scientifico” dopo.  Altri dicono che c'è una perfetta continuità tra le opere, che sono complementari e affrontano aspetti diversi della realtà.</a:t>
            </a:r>
          </a:p>
          <a:p>
            <a:r>
              <a:rPr lang="it" sz="1200" dirty="0"/>
              <a:t>Entrambe le posizioni hanno del vero, ci sono continuità e rotture.</a:t>
            </a:r>
          </a:p>
        </p:txBody>
      </p:sp>
      <p:sp>
        <p:nvSpPr>
          <p:cNvPr id="9" name="Flecha: a la derecha 8">
            <a:extLst>
              <a:ext uri="{FF2B5EF4-FFF2-40B4-BE49-F238E27FC236}">
                <a16:creationId xmlns:a16="http://schemas.microsoft.com/office/drawing/2014/main" id="{D7D2E57D-6745-4B95-952C-C89EB7835971}"/>
              </a:ext>
            </a:extLst>
          </p:cNvPr>
          <p:cNvSpPr/>
          <p:nvPr/>
        </p:nvSpPr>
        <p:spPr>
          <a:xfrm rot="10800000">
            <a:off x="9003323" y="3947746"/>
            <a:ext cx="729762" cy="342900"/>
          </a:xfrm>
          <a:prstGeom prst="rightArrow">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6206436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588A4FA-CC3D-4CF6-81CC-24A3B7683A74}"/>
              </a:ext>
            </a:extLst>
          </p:cNvPr>
          <p:cNvSpPr>
            <a:spLocks noGrp="1"/>
          </p:cNvSpPr>
          <p:nvPr>
            <p:ph type="title"/>
          </p:nvPr>
        </p:nvSpPr>
        <p:spPr>
          <a:xfrm>
            <a:off x="1600200" y="2344951"/>
            <a:ext cx="8991600" cy="1645920"/>
          </a:xfrm>
        </p:spPr>
        <p:txBody>
          <a:bodyPr/>
          <a:lstStyle/>
          <a:p>
            <a:r>
              <a:rPr lang="it" dirty="0"/>
              <a:t>3. Il metodo</a:t>
            </a:r>
            <a:endParaRPr lang="es-ES" dirty="0"/>
          </a:p>
        </p:txBody>
      </p:sp>
      <p:sp>
        <p:nvSpPr>
          <p:cNvPr id="4" name="Marcador de número de diapositiva 3">
            <a:extLst>
              <a:ext uri="{FF2B5EF4-FFF2-40B4-BE49-F238E27FC236}">
                <a16:creationId xmlns:a16="http://schemas.microsoft.com/office/drawing/2014/main" id="{5BC469BA-9CAE-4F71-95D6-EE85E782B975}"/>
              </a:ext>
            </a:extLst>
          </p:cNvPr>
          <p:cNvSpPr>
            <a:spLocks noGrp="1"/>
          </p:cNvSpPr>
          <p:nvPr>
            <p:ph type="sldNum" sz="quarter" idx="12"/>
          </p:nvPr>
        </p:nvSpPr>
        <p:spPr/>
        <p:txBody>
          <a:bodyPr/>
          <a:lstStyle/>
          <a:p>
            <a:fld id="{5A1F972D-FDF8-4D84-8DBC-19A85814D6EC}" type="slidenum">
              <a:rPr lang="en-GB" smtClean="0"/>
              <a:t>7</a:t>
            </a:fld>
            <a:endParaRPr lang="en-GB"/>
          </a:p>
        </p:txBody>
      </p:sp>
    </p:spTree>
    <p:extLst>
      <p:ext uri="{BB962C8B-B14F-4D97-AF65-F5344CB8AC3E}">
        <p14:creationId xmlns:p14="http://schemas.microsoft.com/office/powerpoint/2010/main" val="14447203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B39B0FB-A173-4A2B-A68D-B355D7524A46}"/>
              </a:ext>
            </a:extLst>
          </p:cNvPr>
          <p:cNvSpPr>
            <a:spLocks noGrp="1"/>
          </p:cNvSpPr>
          <p:nvPr>
            <p:ph type="title"/>
          </p:nvPr>
        </p:nvSpPr>
        <p:spPr/>
        <p:txBody>
          <a:bodyPr/>
          <a:lstStyle/>
          <a:p>
            <a:r>
              <a:rPr lang="it" dirty="0"/>
              <a:t>materialismo storico</a:t>
            </a:r>
          </a:p>
        </p:txBody>
      </p:sp>
      <p:sp>
        <p:nvSpPr>
          <p:cNvPr id="3" name="Marcador de contenido 2">
            <a:extLst>
              <a:ext uri="{FF2B5EF4-FFF2-40B4-BE49-F238E27FC236}">
                <a16:creationId xmlns:a16="http://schemas.microsoft.com/office/drawing/2014/main" id="{0D21F804-74FF-4254-A5C6-81A9EF70CE2F}"/>
              </a:ext>
            </a:extLst>
          </p:cNvPr>
          <p:cNvSpPr>
            <a:spLocks noGrp="1"/>
          </p:cNvSpPr>
          <p:nvPr>
            <p:ph idx="1"/>
          </p:nvPr>
        </p:nvSpPr>
        <p:spPr>
          <a:xfrm>
            <a:off x="2068497" y="2583402"/>
            <a:ext cx="8176334" cy="3719744"/>
          </a:xfrm>
        </p:spPr>
        <p:txBody>
          <a:bodyPr>
            <a:normAutofit/>
          </a:bodyPr>
          <a:lstStyle/>
          <a:p>
            <a:r>
              <a:rPr lang="it" dirty="0"/>
              <a:t>Marx per tutta la sua vita si è posto l'obiettivo di spiegare i processi di trasformazione sociale.</a:t>
            </a:r>
            <a:endParaRPr lang="es-AR" dirty="0"/>
          </a:p>
          <a:p>
            <a:r>
              <a:rPr lang="it" dirty="0"/>
              <a:t>Il metodo utilizzato da Marx è stato solitamente chiamato </a:t>
            </a:r>
            <a:r>
              <a:rPr lang="it" i="1" dirty="0"/>
              <a:t>materialismo storico</a:t>
            </a:r>
            <a:r>
              <a:rPr lang="it" dirty="0"/>
              <a:t>.</a:t>
            </a:r>
          </a:p>
          <a:p>
            <a:r>
              <a:rPr lang="it" dirty="0"/>
              <a:t>Marx non definisce mai esplicitamente cosa sia il materialismo storico, motivo per cui i dibattiti sulla questione non sono risolti.</a:t>
            </a:r>
          </a:p>
          <a:p>
            <a:r>
              <a:rPr lang="it" dirty="0"/>
              <a:t>Marx cerca di superare il dualismo tra empirismo e idealismo speculativo (Hegel):</a:t>
            </a:r>
          </a:p>
          <a:p>
            <a:pPr lvl="1"/>
            <a:r>
              <a:rPr lang="it" dirty="0"/>
              <a:t>Marx parte dalla realtà, cioè dal modo in cui appaiono i fenomeni.  Allo stesso modo, la realtà è anche il punto di arrivo della conoscenza.</a:t>
            </a:r>
          </a:p>
          <a:p>
            <a:pPr lvl="1"/>
            <a:r>
              <a:rPr lang="it" dirty="0"/>
              <a:t>Attraverso l'astrazione, che deve partire dalla realtà, è possibile dare un senso alla storia, ritrovare le sue leggi di movimento.</a:t>
            </a:r>
          </a:p>
        </p:txBody>
      </p:sp>
      <p:sp>
        <p:nvSpPr>
          <p:cNvPr id="4" name="Marcador de número de diapositiva 3">
            <a:extLst>
              <a:ext uri="{FF2B5EF4-FFF2-40B4-BE49-F238E27FC236}">
                <a16:creationId xmlns:a16="http://schemas.microsoft.com/office/drawing/2014/main" id="{C91F1045-03DA-4FA4-989A-C4AEB4EC89A2}"/>
              </a:ext>
            </a:extLst>
          </p:cNvPr>
          <p:cNvSpPr>
            <a:spLocks noGrp="1"/>
          </p:cNvSpPr>
          <p:nvPr>
            <p:ph type="sldNum" sz="quarter" idx="12"/>
          </p:nvPr>
        </p:nvSpPr>
        <p:spPr/>
        <p:txBody>
          <a:bodyPr/>
          <a:lstStyle/>
          <a:p>
            <a:fld id="{5A1F972D-FDF8-4D84-8DBC-19A85814D6EC}" type="slidenum">
              <a:rPr lang="en-GB" smtClean="0"/>
              <a:t>8</a:t>
            </a:fld>
            <a:endParaRPr lang="en-GB"/>
          </a:p>
        </p:txBody>
      </p:sp>
    </p:spTree>
    <p:extLst>
      <p:ext uri="{BB962C8B-B14F-4D97-AF65-F5344CB8AC3E}">
        <p14:creationId xmlns:p14="http://schemas.microsoft.com/office/powerpoint/2010/main" val="18783603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97A2CA4-D1DE-4827-8F4F-918B43C9E7FE}"/>
              </a:ext>
            </a:extLst>
          </p:cNvPr>
          <p:cNvSpPr>
            <a:spLocks noGrp="1"/>
          </p:cNvSpPr>
          <p:nvPr>
            <p:ph type="title"/>
          </p:nvPr>
        </p:nvSpPr>
        <p:spPr/>
        <p:txBody>
          <a:bodyPr/>
          <a:lstStyle/>
          <a:p>
            <a:r>
              <a:rPr lang="it" dirty="0"/>
              <a:t>materialismo storico</a:t>
            </a:r>
          </a:p>
        </p:txBody>
      </p:sp>
      <p:sp>
        <p:nvSpPr>
          <p:cNvPr id="3" name="Marcador de contenido 2">
            <a:extLst>
              <a:ext uri="{FF2B5EF4-FFF2-40B4-BE49-F238E27FC236}">
                <a16:creationId xmlns:a16="http://schemas.microsoft.com/office/drawing/2014/main" id="{499243CC-87AB-4E63-A8C6-A9F5F87C41C9}"/>
              </a:ext>
            </a:extLst>
          </p:cNvPr>
          <p:cNvSpPr>
            <a:spLocks noGrp="1"/>
          </p:cNvSpPr>
          <p:nvPr>
            <p:ph idx="1"/>
          </p:nvPr>
        </p:nvSpPr>
        <p:spPr>
          <a:xfrm>
            <a:off x="2231136" y="2496001"/>
            <a:ext cx="7987062" cy="3721919"/>
          </a:xfrm>
        </p:spPr>
        <p:txBody>
          <a:bodyPr>
            <a:normAutofit/>
          </a:bodyPr>
          <a:lstStyle/>
          <a:p>
            <a:endParaRPr lang="es-ES" dirty="0"/>
          </a:p>
          <a:p>
            <a:r>
              <a:rPr lang="it" dirty="0"/>
              <a:t>Marx sosteneva che gli economisti classici avevano confuso le leggi del movimento dell’economia con le leggi naturali, senza tenere conto che queste leggi erano specifiche di una particolare fase della storia umana.</a:t>
            </a:r>
          </a:p>
          <a:p>
            <a:r>
              <a:rPr lang="it" dirty="0"/>
              <a:t>Non esiste un unico modo per organizzare le relazioni economiche tra gli individui.</a:t>
            </a:r>
          </a:p>
          <a:p>
            <a:r>
              <a:rPr lang="it" dirty="0"/>
              <a:t>Marx distingueva tra </a:t>
            </a:r>
            <a:r>
              <a:rPr lang="it" i="1" dirty="0"/>
              <a:t>struttura </a:t>
            </a:r>
            <a:r>
              <a:rPr lang="it" dirty="0"/>
              <a:t>della società e </a:t>
            </a:r>
            <a:r>
              <a:rPr lang="it" i="1" dirty="0"/>
              <a:t>sovrastruttura </a:t>
            </a:r>
            <a:r>
              <a:rPr lang="it" dirty="0"/>
              <a:t>.</a:t>
            </a:r>
          </a:p>
          <a:p>
            <a:r>
              <a:rPr lang="it" dirty="0"/>
              <a:t>La </a:t>
            </a:r>
            <a:r>
              <a:rPr lang="it" i="1" dirty="0"/>
              <a:t>struttura </a:t>
            </a:r>
            <a:r>
              <a:rPr lang="it" dirty="0"/>
              <a:t>della società, o base economica, comprende i modi di produzione, scambio, distribuzione e consumo.</a:t>
            </a:r>
          </a:p>
          <a:p>
            <a:r>
              <a:rPr lang="it" dirty="0"/>
              <a:t>La </a:t>
            </a:r>
            <a:r>
              <a:rPr lang="it" i="1" dirty="0" err="1"/>
              <a:t>sovrastruttura </a:t>
            </a:r>
            <a:r>
              <a:rPr lang="it" dirty="0"/>
              <a:t>comprende aspetti istituzionali, politica, religione, arte, ecc.</a:t>
            </a:r>
          </a:p>
          <a:p>
            <a:endParaRPr lang="es-AR" dirty="0"/>
          </a:p>
        </p:txBody>
      </p:sp>
      <p:sp>
        <p:nvSpPr>
          <p:cNvPr id="4" name="Marcador de número de diapositiva 3">
            <a:extLst>
              <a:ext uri="{FF2B5EF4-FFF2-40B4-BE49-F238E27FC236}">
                <a16:creationId xmlns:a16="http://schemas.microsoft.com/office/drawing/2014/main" id="{9B7DA3D4-804D-4880-A122-C1F76A63E31C}"/>
              </a:ext>
            </a:extLst>
          </p:cNvPr>
          <p:cNvSpPr>
            <a:spLocks noGrp="1"/>
          </p:cNvSpPr>
          <p:nvPr>
            <p:ph type="sldNum" sz="quarter" idx="12"/>
          </p:nvPr>
        </p:nvSpPr>
        <p:spPr/>
        <p:txBody>
          <a:bodyPr/>
          <a:lstStyle/>
          <a:p>
            <a:fld id="{5A1F972D-FDF8-4D84-8DBC-19A85814D6EC}" type="slidenum">
              <a:rPr lang="en-GB" smtClean="0"/>
              <a:t>9</a:t>
            </a:fld>
            <a:endParaRPr lang="en-GB"/>
          </a:p>
        </p:txBody>
      </p:sp>
    </p:spTree>
    <p:extLst>
      <p:ext uri="{BB962C8B-B14F-4D97-AF65-F5344CB8AC3E}">
        <p14:creationId xmlns:p14="http://schemas.microsoft.com/office/powerpoint/2010/main" val="1961783932"/>
      </p:ext>
    </p:extLst>
  </p:cSld>
  <p:clrMapOvr>
    <a:masterClrMapping/>
  </p:clrMapOvr>
</p:sld>
</file>

<file path=ppt/theme/theme1.xml><?xml version="1.0" encoding="utf-8"?>
<a:theme xmlns:a="http://schemas.openxmlformats.org/drawingml/2006/main" name="Paquete">
  <a:themeElements>
    <a:clrScheme name="Paquete">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quete">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quete">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TM10001115[[fn=Paquete]]</Template>
  <TotalTime>15457</TotalTime>
  <Words>5533</Words>
  <Application>Microsoft Office PowerPoint</Application>
  <PresentationFormat>Widescreen</PresentationFormat>
  <Paragraphs>382</Paragraphs>
  <Slides>52</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52</vt:i4>
      </vt:variant>
    </vt:vector>
  </HeadingPairs>
  <TitlesOfParts>
    <vt:vector size="58" baseType="lpstr">
      <vt:lpstr>Arial</vt:lpstr>
      <vt:lpstr>Calibri</vt:lpstr>
      <vt:lpstr>Cambria Math</vt:lpstr>
      <vt:lpstr>Gill Sans MT</vt:lpstr>
      <vt:lpstr>Times New Roman</vt:lpstr>
      <vt:lpstr>Paquete</vt:lpstr>
      <vt:lpstr>Karl Marx (1818-1883)</vt:lpstr>
      <vt:lpstr> Marx</vt:lpstr>
      <vt:lpstr>1. vita</vt:lpstr>
      <vt:lpstr>Karl Marx : la vita</vt:lpstr>
      <vt:lpstr>2. opere</vt:lpstr>
      <vt:lpstr>OPERE</vt:lpstr>
      <vt:lpstr>3. Il metodo</vt:lpstr>
      <vt:lpstr>materialismo storico</vt:lpstr>
      <vt:lpstr>materialismo storico</vt:lpstr>
      <vt:lpstr>materialismo storico</vt:lpstr>
      <vt:lpstr>materialismo storico</vt:lpstr>
      <vt:lpstr>4. Alienazione</vt:lpstr>
      <vt:lpstr>L'alienazione</vt:lpstr>
      <vt:lpstr>5. Il Capitale</vt:lpstr>
      <vt:lpstr>Introduzione</vt:lpstr>
      <vt:lpstr>La merce</vt:lpstr>
      <vt:lpstr>La merce</vt:lpstr>
      <vt:lpstr>La merce</vt:lpstr>
      <vt:lpstr>La duplice natura del lavoro</vt:lpstr>
      <vt:lpstr>La forma del valore o del valore di scambio</vt:lpstr>
      <vt:lpstr>forma semplice di valore</vt:lpstr>
      <vt:lpstr>La forma TOTALE del valore</vt:lpstr>
      <vt:lpstr>Forma generale del valore</vt:lpstr>
      <vt:lpstr>forma Monetaria</vt:lpstr>
      <vt:lpstr>Il feticismo delle merci</vt:lpstr>
      <vt:lpstr>La circolazione delle merci in un sistema di produttori indipendenti</vt:lpstr>
      <vt:lpstr>Circolazione nella produzione capitalistica</vt:lpstr>
      <vt:lpstr>Lo sfruttamento</vt:lpstr>
      <vt:lpstr>Lo sfruttamento</vt:lpstr>
      <vt:lpstr>Lo sfruttamento</vt:lpstr>
      <vt:lpstr>Il plusvalore</vt:lpstr>
      <vt:lpstr>Plusvalore relativo e assoluto</vt:lpstr>
      <vt:lpstr>il capitale</vt:lpstr>
      <vt:lpstr>6. Riproduzione semplice e riproduzione allargata</vt:lpstr>
      <vt:lpstr>Riproduzione semplice</vt:lpstr>
      <vt:lpstr>Riproduzione semplice</vt:lpstr>
      <vt:lpstr>esempio</vt:lpstr>
      <vt:lpstr>Riproduzione semplice</vt:lpstr>
      <vt:lpstr>Riproduzione allargata</vt:lpstr>
      <vt:lpstr>Le crisi</vt:lpstr>
      <vt:lpstr>Say </vt:lpstr>
      <vt:lpstr>7. Il problema della trasformazione</vt:lpstr>
      <vt:lpstr>Il problema della trasformazione</vt:lpstr>
      <vt:lpstr>Il problema della trasformazione</vt:lpstr>
      <vt:lpstr>Il problema della trasformazione</vt:lpstr>
      <vt:lpstr>8. Le leggi di movimento del capitalismo</vt:lpstr>
      <vt:lpstr>La tendenza del tasso di profitto a diminuire</vt:lpstr>
      <vt:lpstr>La tendenza del tasso di profitto a diminuire</vt:lpstr>
      <vt:lpstr>L'Esercito Industriale di riserva</vt:lpstr>
      <vt:lpstr>Contraddizione tra forze produttive e rapporti di produzione</vt:lpstr>
      <vt:lpstr>9. Riferimenti bibliografici</vt:lpstr>
      <vt:lpstr>Bibliografia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Clase 1: Mercantilismo</dc:title>
  <dc:creator>F S</dc:creator>
  <cp:lastModifiedBy>utente</cp:lastModifiedBy>
  <cp:revision>404</cp:revision>
  <cp:lastPrinted>2020-07-01T13:39:00Z</cp:lastPrinted>
  <dcterms:created xsi:type="dcterms:W3CDTF">2020-04-06T13:48:39Z</dcterms:created>
  <dcterms:modified xsi:type="dcterms:W3CDTF">2024-04-04T09:19:00Z</dcterms:modified>
</cp:coreProperties>
</file>