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5"/>
  </p:notesMasterIdLst>
  <p:sldIdLst>
    <p:sldId id="256" r:id="rId2"/>
    <p:sldId id="257" r:id="rId3"/>
    <p:sldId id="265" r:id="rId4"/>
    <p:sldId id="502" r:id="rId5"/>
    <p:sldId id="460" r:id="rId6"/>
    <p:sldId id="512" r:id="rId7"/>
    <p:sldId id="503" r:id="rId8"/>
    <p:sldId id="504" r:id="rId9"/>
    <p:sldId id="505" r:id="rId10"/>
    <p:sldId id="458" r:id="rId11"/>
    <p:sldId id="461" r:id="rId12"/>
    <p:sldId id="462" r:id="rId13"/>
    <p:sldId id="466" r:id="rId14"/>
    <p:sldId id="513" r:id="rId15"/>
    <p:sldId id="463" r:id="rId16"/>
    <p:sldId id="464" r:id="rId17"/>
    <p:sldId id="465" r:id="rId18"/>
    <p:sldId id="467" r:id="rId19"/>
    <p:sldId id="469" r:id="rId20"/>
    <p:sldId id="470" r:id="rId21"/>
    <p:sldId id="471" r:id="rId22"/>
    <p:sldId id="472" r:id="rId23"/>
    <p:sldId id="473" r:id="rId24"/>
    <p:sldId id="474" r:id="rId25"/>
    <p:sldId id="475" r:id="rId26"/>
    <p:sldId id="476" r:id="rId27"/>
    <p:sldId id="507" r:id="rId28"/>
    <p:sldId id="506" r:id="rId29"/>
    <p:sldId id="477" r:id="rId30"/>
    <p:sldId id="479" r:id="rId31"/>
    <p:sldId id="480" r:id="rId32"/>
    <p:sldId id="481" r:id="rId33"/>
    <p:sldId id="482" r:id="rId34"/>
    <p:sldId id="485" r:id="rId35"/>
    <p:sldId id="486" r:id="rId36"/>
    <p:sldId id="487" r:id="rId37"/>
    <p:sldId id="488" r:id="rId38"/>
    <p:sldId id="490" r:id="rId39"/>
    <p:sldId id="491" r:id="rId40"/>
    <p:sldId id="508" r:id="rId41"/>
    <p:sldId id="509" r:id="rId42"/>
    <p:sldId id="492" r:id="rId43"/>
    <p:sldId id="494" r:id="rId44"/>
    <p:sldId id="495" r:id="rId45"/>
    <p:sldId id="496" r:id="rId46"/>
    <p:sldId id="498" r:id="rId47"/>
    <p:sldId id="499" r:id="rId48"/>
    <p:sldId id="500" r:id="rId49"/>
    <p:sldId id="501" r:id="rId50"/>
    <p:sldId id="515" r:id="rId51"/>
    <p:sldId id="514" r:id="rId52"/>
    <p:sldId id="262" r:id="rId53"/>
    <p:sldId id="263" r:id="rId54"/>
  </p:sldIdLst>
  <p:sldSz cx="12192000" cy="6858000"/>
  <p:notesSz cx="7315200" cy="9601200"/>
  <p:defaultTextStyle>
    <a:defPPr>
      <a:defRPr lang="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 S" initials="" lastIdx="0" clrIdx="0"/>
  <p:cmAuthor id="2" name="F S" initials="FS" lastIdx="1" clrIdx="1">
    <p:extLst>
      <p:ext uri="{19B8F6BF-5375-455C-9EA6-DF929625EA0E}">
        <p15:presenceInfo xmlns:p15="http://schemas.microsoft.com/office/powerpoint/2012/main" userId="345bfe394a9ee4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47" autoAdjust="0"/>
    <p:restoredTop sz="96374" autoAdjust="0"/>
  </p:normalViewPr>
  <p:slideViewPr>
    <p:cSldViewPr snapToGrid="0">
      <p:cViewPr varScale="1">
        <p:scale>
          <a:sx n="86" d="100"/>
          <a:sy n="86" d="100"/>
        </p:scale>
        <p:origin x="437"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s-AR"/>
          </a:p>
        </p:txBody>
      </p:sp>
      <p:sp>
        <p:nvSpPr>
          <p:cNvPr id="3" name="Marcador de fech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C7A94E1-B849-4E2B-9ECE-84FB941630D1}" type="datetimeFigureOut">
              <a:rPr lang="es-AR" smtClean="0"/>
              <a:t>15/4/2024</a:t>
            </a:fld>
            <a:endParaRPr lang="es-AR"/>
          </a:p>
        </p:txBody>
      </p:sp>
      <p:sp>
        <p:nvSpPr>
          <p:cNvPr id="4" name="Marcador de imagen d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s-AR"/>
          </a:p>
        </p:txBody>
      </p:sp>
      <p:sp>
        <p:nvSpPr>
          <p:cNvPr id="5" name="Marcador de notas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s-AR"/>
          </a:p>
        </p:txBody>
      </p:sp>
      <p:sp>
        <p:nvSpPr>
          <p:cNvPr id="7" name="Marcador de número de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1CAA00C-AD99-4DFB-A71F-2779C5AA6928}" type="slidenum">
              <a:rPr lang="es-AR" smtClean="0"/>
              <a:t>‹N›</a:t>
            </a:fld>
            <a:endParaRPr lang="es-AR"/>
          </a:p>
        </p:txBody>
      </p:sp>
    </p:spTree>
    <p:extLst>
      <p:ext uri="{BB962C8B-B14F-4D97-AF65-F5344CB8AC3E}">
        <p14:creationId xmlns:p14="http://schemas.microsoft.com/office/powerpoint/2010/main" val="1482525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A329C118-F46B-48B2-9166-4E3FD88C31E7}" type="datetime1">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1F972D-FDF8-4D84-8DBC-19A85814D6EC}" type="slidenum">
              <a:rPr lang="en-GB" smtClean="0"/>
              <a:t>‹N›</a:t>
            </a:fld>
            <a:endParaRPr lang="en-GB"/>
          </a:p>
        </p:txBody>
      </p:sp>
    </p:spTree>
    <p:extLst>
      <p:ext uri="{BB962C8B-B14F-4D97-AF65-F5344CB8AC3E}">
        <p14:creationId xmlns:p14="http://schemas.microsoft.com/office/powerpoint/2010/main" val="236499658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E3DC85-15BE-4E8F-B2F7-43E2CD8E8AD6}" type="datetime1">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F972D-FDF8-4D84-8DBC-19A85814D6EC}" type="slidenum">
              <a:rPr lang="en-GB" smtClean="0"/>
              <a:t>‹N›</a:t>
            </a:fld>
            <a:endParaRPr lang="en-GB"/>
          </a:p>
        </p:txBody>
      </p:sp>
    </p:spTree>
    <p:extLst>
      <p:ext uri="{BB962C8B-B14F-4D97-AF65-F5344CB8AC3E}">
        <p14:creationId xmlns:p14="http://schemas.microsoft.com/office/powerpoint/2010/main" val="397748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A9C8784-A4C3-45B1-8BFB-44C1F0AD2D82}" type="datetime1">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F972D-FDF8-4D84-8DBC-19A85814D6EC}" type="slidenum">
              <a:rPr lang="en-GB" smtClean="0"/>
              <a:t>‹N›</a:t>
            </a:fld>
            <a:endParaRPr lang="en-GB"/>
          </a:p>
        </p:txBody>
      </p:sp>
    </p:spTree>
    <p:extLst>
      <p:ext uri="{BB962C8B-B14F-4D97-AF65-F5344CB8AC3E}">
        <p14:creationId xmlns:p14="http://schemas.microsoft.com/office/powerpoint/2010/main" val="215275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E9FDAE2-965F-4DAB-A1AC-4A4324842ADC}" type="datetime1">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1F972D-FDF8-4D84-8DBC-19A85814D6EC}" type="slidenum">
              <a:rPr lang="en-GB" smtClean="0"/>
              <a:t>‹N›</a:t>
            </a:fld>
            <a:endParaRPr lang="en-GB"/>
          </a:p>
        </p:txBody>
      </p:sp>
    </p:spTree>
    <p:extLst>
      <p:ext uri="{BB962C8B-B14F-4D97-AF65-F5344CB8AC3E}">
        <p14:creationId xmlns:p14="http://schemas.microsoft.com/office/powerpoint/2010/main" val="1788472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49ACB80E-5C75-42F5-A2FF-4FA2D9C1D2A4}" type="datetime1">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1F972D-FDF8-4D84-8DBC-19A85814D6EC}" type="slidenum">
              <a:rPr lang="en-GB" smtClean="0"/>
              <a:t>‹N›</a:t>
            </a:fld>
            <a:endParaRPr lang="en-GB"/>
          </a:p>
        </p:txBody>
      </p:sp>
    </p:spTree>
    <p:extLst>
      <p:ext uri="{BB962C8B-B14F-4D97-AF65-F5344CB8AC3E}">
        <p14:creationId xmlns:p14="http://schemas.microsoft.com/office/powerpoint/2010/main" val="33778534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FD12D538-2D16-401D-B2D2-8B01DAA01919}" type="datetime1">
              <a:rPr lang="en-GB" smtClean="0"/>
              <a:t>15/04/2024</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5A1F972D-FDF8-4D84-8DBC-19A85814D6EC}" type="slidenum">
              <a:rPr lang="en-GB" smtClean="0"/>
              <a:t>‹N›</a:t>
            </a:fld>
            <a:endParaRPr lang="en-GB"/>
          </a:p>
        </p:txBody>
      </p:sp>
    </p:spTree>
    <p:extLst>
      <p:ext uri="{BB962C8B-B14F-4D97-AF65-F5344CB8AC3E}">
        <p14:creationId xmlns:p14="http://schemas.microsoft.com/office/powerpoint/2010/main" val="2989504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E5EFF7F7-9452-4A33-B0ED-FFF5BB98F96A}" type="datetime1">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1F972D-FDF8-4D84-8DBC-19A85814D6EC}" type="slidenum">
              <a:rPr lang="en-GB" smtClean="0"/>
              <a:t>‹N›</a:t>
            </a:fld>
            <a:endParaRPr lang="en-GB"/>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14121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41BB160-0D68-4DB3-B03C-75DC5545EA1C}" type="datetime1">
              <a:rPr lang="en-GB" smtClean="0"/>
              <a:t>15/04/2024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1F972D-FDF8-4D84-8DBC-19A85814D6EC}" type="slidenum">
              <a:rPr lang="en-GB" smtClean="0"/>
              <a:t>‹N›</a:t>
            </a:fld>
            <a:endParaRPr lang="en-GB"/>
          </a:p>
        </p:txBody>
      </p:sp>
    </p:spTree>
    <p:extLst>
      <p:ext uri="{BB962C8B-B14F-4D97-AF65-F5344CB8AC3E}">
        <p14:creationId xmlns:p14="http://schemas.microsoft.com/office/powerpoint/2010/main" val="1665852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7B493-8791-447C-B745-7FA1A0E7476C}" type="datetime1">
              <a:rPr lang="en-GB" smtClean="0"/>
              <a:t>15/04/2024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1F972D-FDF8-4D84-8DBC-19A85814D6EC}" type="slidenum">
              <a:rPr lang="en-GB" smtClean="0"/>
              <a:t>‹N›</a:t>
            </a:fld>
            <a:endParaRPr lang="en-GB"/>
          </a:p>
        </p:txBody>
      </p:sp>
    </p:spTree>
    <p:extLst>
      <p:ext uri="{BB962C8B-B14F-4D97-AF65-F5344CB8AC3E}">
        <p14:creationId xmlns:p14="http://schemas.microsoft.com/office/powerpoint/2010/main" val="492532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9" name="Date Placeholder 8"/>
          <p:cNvSpPr>
            <a:spLocks noGrp="1"/>
          </p:cNvSpPr>
          <p:nvPr>
            <p:ph type="dt" sz="half" idx="10"/>
          </p:nvPr>
        </p:nvSpPr>
        <p:spPr/>
        <p:txBody>
          <a:bodyPr/>
          <a:lstStyle/>
          <a:p>
            <a:fld id="{5F3D2B68-2E35-415A-A990-AD08E5AA4ED4}" type="datetime1">
              <a:rPr lang="en-GB" smtClean="0"/>
              <a:t>15/04/2024</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5A1F972D-FDF8-4D84-8DBC-19A85814D6EC}" type="slidenum">
              <a:rPr lang="en-GB" smtClean="0"/>
              <a:t>‹N›</a:t>
            </a:fld>
            <a:endParaRPr lang="en-GB"/>
          </a:p>
        </p:txBody>
      </p:sp>
    </p:spTree>
    <p:extLst>
      <p:ext uri="{BB962C8B-B14F-4D97-AF65-F5344CB8AC3E}">
        <p14:creationId xmlns:p14="http://schemas.microsoft.com/office/powerpoint/2010/main" val="330983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F9B99A2-CB54-4923-971C-DFB5E2BF20F3}" type="datetime1">
              <a:rPr lang="en-GB" smtClean="0"/>
              <a:t>15/04/2024</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5A1F972D-FDF8-4D84-8DBC-19A85814D6EC}" type="slidenum">
              <a:rPr lang="en-GB" smtClean="0"/>
              <a:t>‹N›</a:t>
            </a:fld>
            <a:endParaRPr lang="en-GB"/>
          </a:p>
        </p:txBody>
      </p:sp>
    </p:spTree>
    <p:extLst>
      <p:ext uri="{BB962C8B-B14F-4D97-AF65-F5344CB8AC3E}">
        <p14:creationId xmlns:p14="http://schemas.microsoft.com/office/powerpoint/2010/main" val="225883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3175C66-0FB7-41AE-AC07-6D1CE02E1488}" type="datetime1">
              <a:rPr lang="en-GB" smtClean="0"/>
              <a:t>15/04/2024</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5A1F972D-FDF8-4D84-8DBC-19A85814D6EC}" type="slidenum">
              <a:rPr lang="en-GB" smtClean="0"/>
              <a:t>‹N›</a:t>
            </a:fld>
            <a:endParaRPr lang="en-GB"/>
          </a:p>
        </p:txBody>
      </p:sp>
    </p:spTree>
    <p:extLst>
      <p:ext uri="{BB962C8B-B14F-4D97-AF65-F5344CB8AC3E}">
        <p14:creationId xmlns:p14="http://schemas.microsoft.com/office/powerpoint/2010/main" val="3164164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E24FA-DC62-46FA-8C72-8B65932E88C0}"/>
              </a:ext>
            </a:extLst>
          </p:cNvPr>
          <p:cNvSpPr>
            <a:spLocks noGrp="1"/>
          </p:cNvSpPr>
          <p:nvPr>
            <p:ph type="ctrTitle"/>
          </p:nvPr>
        </p:nvSpPr>
        <p:spPr>
          <a:xfrm>
            <a:off x="1426150" y="654018"/>
            <a:ext cx="8991600" cy="1645920"/>
          </a:xfrm>
        </p:spPr>
        <p:txBody>
          <a:bodyPr/>
          <a:lstStyle/>
          <a:p>
            <a:r>
              <a:rPr lang="it" dirty="0"/>
              <a:t>Classe </a:t>
            </a:r>
            <a:r>
              <a:rPr lang="it"/>
              <a:t>11: </a:t>
            </a:r>
            <a:r>
              <a:rPr lang="it" dirty="0"/>
              <a:t>la rivoluzione marginalista</a:t>
            </a:r>
            <a:endParaRPr lang="en-GB" dirty="0"/>
          </a:p>
        </p:txBody>
      </p:sp>
      <p:sp>
        <p:nvSpPr>
          <p:cNvPr id="5" name="Subtitle 4">
            <a:extLst>
              <a:ext uri="{FF2B5EF4-FFF2-40B4-BE49-F238E27FC236}">
                <a16:creationId xmlns:a16="http://schemas.microsoft.com/office/drawing/2014/main" id="{17CBE734-C3ED-41E3-8E07-CEB5069A1469}"/>
              </a:ext>
            </a:extLst>
          </p:cNvPr>
          <p:cNvSpPr>
            <a:spLocks noGrp="1"/>
          </p:cNvSpPr>
          <p:nvPr>
            <p:ph type="subTitle" idx="1"/>
          </p:nvPr>
        </p:nvSpPr>
        <p:spPr/>
        <p:txBody>
          <a:bodyPr/>
          <a:lstStyle/>
          <a:p>
            <a:endParaRPr lang="es-AR"/>
          </a:p>
        </p:txBody>
      </p:sp>
      <p:pic>
        <p:nvPicPr>
          <p:cNvPr id="3" name="Imagen 2">
            <a:extLst>
              <a:ext uri="{FF2B5EF4-FFF2-40B4-BE49-F238E27FC236}">
                <a16:creationId xmlns:a16="http://schemas.microsoft.com/office/drawing/2014/main" id="{2BAF76CB-CBE4-4F22-90E2-D9A43286465D}"/>
              </a:ext>
            </a:extLst>
          </p:cNvPr>
          <p:cNvPicPr>
            <a:picLocks noChangeAspect="1"/>
          </p:cNvPicPr>
          <p:nvPr/>
        </p:nvPicPr>
        <p:blipFill>
          <a:blip r:embed="rId2"/>
          <a:stretch>
            <a:fillRect/>
          </a:stretch>
        </p:blipFill>
        <p:spPr>
          <a:xfrm>
            <a:off x="3223404" y="3048828"/>
            <a:ext cx="5745192" cy="3018470"/>
          </a:xfrm>
          <a:prstGeom prst="rect">
            <a:avLst/>
          </a:prstGeom>
        </p:spPr>
      </p:pic>
    </p:spTree>
    <p:extLst>
      <p:ext uri="{BB962C8B-B14F-4D97-AF65-F5344CB8AC3E}">
        <p14:creationId xmlns:p14="http://schemas.microsoft.com/office/powerpoint/2010/main" val="211467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505C7F-E64E-4945-8921-3C62E4205BEA}"/>
              </a:ext>
            </a:extLst>
          </p:cNvPr>
          <p:cNvSpPr>
            <a:spLocks noGrp="1"/>
          </p:cNvSpPr>
          <p:nvPr>
            <p:ph type="title"/>
          </p:nvPr>
        </p:nvSpPr>
        <p:spPr>
          <a:xfrm>
            <a:off x="2231136" y="582952"/>
            <a:ext cx="7729728" cy="1188720"/>
          </a:xfrm>
        </p:spPr>
        <p:txBody>
          <a:bodyPr>
            <a:normAutofit/>
          </a:bodyPr>
          <a:lstStyle/>
          <a:p>
            <a:r>
              <a:rPr lang="it" dirty="0"/>
              <a:t>È stata davvero una rivoluzione?</a:t>
            </a:r>
          </a:p>
        </p:txBody>
      </p:sp>
      <p:sp>
        <p:nvSpPr>
          <p:cNvPr id="3" name="Marcador de contenido 2">
            <a:extLst>
              <a:ext uri="{FF2B5EF4-FFF2-40B4-BE49-F238E27FC236}">
                <a16:creationId xmlns:a16="http://schemas.microsoft.com/office/drawing/2014/main" id="{E026F872-A222-4042-9886-0BF4B3E2D07F}"/>
              </a:ext>
            </a:extLst>
          </p:cNvPr>
          <p:cNvSpPr>
            <a:spLocks noGrp="1"/>
          </p:cNvSpPr>
          <p:nvPr>
            <p:ph idx="1"/>
          </p:nvPr>
        </p:nvSpPr>
        <p:spPr>
          <a:xfrm>
            <a:off x="1782562" y="2299317"/>
            <a:ext cx="8329104" cy="4284363"/>
          </a:xfrm>
        </p:spPr>
        <p:txBody>
          <a:bodyPr>
            <a:normAutofit fontScale="85000" lnSpcReduction="10000"/>
          </a:bodyPr>
          <a:lstStyle/>
          <a:p>
            <a:r>
              <a:rPr lang="it" dirty="0"/>
              <a:t>C’è stata una rivoluzione marginalista? Su questo punto non c’è unanimità di opinioni.</a:t>
            </a:r>
          </a:p>
          <a:p>
            <a:r>
              <a:rPr lang="it" dirty="0"/>
              <a:t>Alcuni dicono di no perché nel corso della storia del pensiero economico la teoria soggettiva del valore ha sempre convissuto con la visione legata alle difficoltà produttive. In generale, questa posizione è sostenuta da coloro che pensano che il problema da sempre al centro dell'economia sia stato quello dell'allocazione delle risorse (ad esempio Blaug).</a:t>
            </a:r>
          </a:p>
          <a:p>
            <a:r>
              <a:rPr lang="it" dirty="0"/>
              <a:t>Se si pensa che la caratteristica principale del marginalismo è quella di basarsi sui meccanismi della domanda e dell'offerta, allora si può dire che c'è continuità perché erano meccanismi già presenti in autori precedenti, come John Stuart Mill.</a:t>
            </a:r>
          </a:p>
          <a:p>
            <a:r>
              <a:rPr lang="it" dirty="0"/>
              <a:t>Sebbene sia vero che alcuni di questi elementi erano presenti, c’è una chiara enfasi che si sposta dalla crescita e dalla distribuzione all</a:t>
            </a:r>
            <a:r>
              <a:rPr lang="it-IT" dirty="0"/>
              <a:t>o </a:t>
            </a:r>
            <a:r>
              <a:rPr lang="it" dirty="0"/>
              <a:t>scambio. Allo stesso modo, anche se i classici menzionano domanda e offerta, lo fanno in un contesto completamente diverso e con un ruolo completamente diverso.</a:t>
            </a:r>
          </a:p>
          <a:p>
            <a:r>
              <a:rPr lang="it" dirty="0"/>
              <a:t>Inoltre, tutti gli autori che furono protagonisti della nascita del marginalismo sostennero più volte che le loro teorie rappresentavano una rottura con quelle precedenti, e si riconoscevano tra loro come promotori dello stesso programma di ricerca.</a:t>
            </a:r>
          </a:p>
          <a:p>
            <a:r>
              <a:rPr lang="it" dirty="0"/>
              <a:t>E i tre importanti cambiamenti nell'oggetto della disciplina, nel metodo e nella professionalizzazione suggeriscono che ci sia stata una rottura importante con la tradizione precedente.</a:t>
            </a:r>
          </a:p>
          <a:p>
            <a:endParaRPr lang="es-AR" dirty="0"/>
          </a:p>
        </p:txBody>
      </p:sp>
      <p:sp>
        <p:nvSpPr>
          <p:cNvPr id="4" name="Marcador de número de diapositiva 3">
            <a:extLst>
              <a:ext uri="{FF2B5EF4-FFF2-40B4-BE49-F238E27FC236}">
                <a16:creationId xmlns:a16="http://schemas.microsoft.com/office/drawing/2014/main" id="{FAEC81FE-28E8-43B3-AD17-6A3761BA777F}"/>
              </a:ext>
            </a:extLst>
          </p:cNvPr>
          <p:cNvSpPr>
            <a:spLocks noGrp="1"/>
          </p:cNvSpPr>
          <p:nvPr>
            <p:ph type="sldNum" sz="quarter" idx="12"/>
          </p:nvPr>
        </p:nvSpPr>
        <p:spPr/>
        <p:txBody>
          <a:bodyPr/>
          <a:lstStyle/>
          <a:p>
            <a:fld id="{5A1F972D-FDF8-4D84-8DBC-19A85814D6EC}" type="slidenum">
              <a:rPr lang="en-GB" smtClean="0"/>
              <a:t>10</a:t>
            </a:fld>
            <a:endParaRPr lang="en-GB"/>
          </a:p>
        </p:txBody>
      </p:sp>
    </p:spTree>
    <p:extLst>
      <p:ext uri="{BB962C8B-B14F-4D97-AF65-F5344CB8AC3E}">
        <p14:creationId xmlns:p14="http://schemas.microsoft.com/office/powerpoint/2010/main" val="20497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5D9D76-2261-4BD8-B629-283574DDAF65}"/>
              </a:ext>
            </a:extLst>
          </p:cNvPr>
          <p:cNvSpPr>
            <a:spLocks noGrp="1"/>
          </p:cNvSpPr>
          <p:nvPr>
            <p:ph type="title"/>
          </p:nvPr>
        </p:nvSpPr>
        <p:spPr>
          <a:xfrm>
            <a:off x="808867" y="720506"/>
            <a:ext cx="10574266" cy="1645920"/>
          </a:xfrm>
        </p:spPr>
        <p:txBody>
          <a:bodyPr/>
          <a:lstStyle/>
          <a:p>
            <a:r>
              <a:rPr lang="it" dirty="0"/>
              <a:t>2.William Stanley Jevons (1835-1882)</a:t>
            </a:r>
          </a:p>
        </p:txBody>
      </p:sp>
      <p:sp>
        <p:nvSpPr>
          <p:cNvPr id="4" name="Marcador de número de diapositiva 3">
            <a:extLst>
              <a:ext uri="{FF2B5EF4-FFF2-40B4-BE49-F238E27FC236}">
                <a16:creationId xmlns:a16="http://schemas.microsoft.com/office/drawing/2014/main" id="{357C520A-03F8-4C96-AFE1-802D5D28DF5C}"/>
              </a:ext>
            </a:extLst>
          </p:cNvPr>
          <p:cNvSpPr>
            <a:spLocks noGrp="1"/>
          </p:cNvSpPr>
          <p:nvPr>
            <p:ph type="sldNum" sz="quarter" idx="12"/>
          </p:nvPr>
        </p:nvSpPr>
        <p:spPr/>
        <p:txBody>
          <a:bodyPr/>
          <a:lstStyle/>
          <a:p>
            <a:fld id="{5A1F972D-FDF8-4D84-8DBC-19A85814D6EC}" type="slidenum">
              <a:rPr lang="en-GB" smtClean="0"/>
              <a:t>11</a:t>
            </a:fld>
            <a:endParaRPr lang="en-GB"/>
          </a:p>
        </p:txBody>
      </p:sp>
      <p:pic>
        <p:nvPicPr>
          <p:cNvPr id="5" name="Imagen 4">
            <a:extLst>
              <a:ext uri="{FF2B5EF4-FFF2-40B4-BE49-F238E27FC236}">
                <a16:creationId xmlns:a16="http://schemas.microsoft.com/office/drawing/2014/main" id="{759E9CB1-0F11-4D21-9C86-ADA66E23B7BB}"/>
              </a:ext>
            </a:extLst>
          </p:cNvPr>
          <p:cNvPicPr>
            <a:picLocks noChangeAspect="1"/>
          </p:cNvPicPr>
          <p:nvPr/>
        </p:nvPicPr>
        <p:blipFill>
          <a:blip r:embed="rId2"/>
          <a:stretch>
            <a:fillRect/>
          </a:stretch>
        </p:blipFill>
        <p:spPr>
          <a:xfrm>
            <a:off x="4589028" y="2653896"/>
            <a:ext cx="3013944" cy="3406002"/>
          </a:xfrm>
          <a:prstGeom prst="rect">
            <a:avLst/>
          </a:prstGeom>
        </p:spPr>
      </p:pic>
    </p:spTree>
    <p:extLst>
      <p:ext uri="{BB962C8B-B14F-4D97-AF65-F5344CB8AC3E}">
        <p14:creationId xmlns:p14="http://schemas.microsoft.com/office/powerpoint/2010/main" val="2857973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62518E-52A8-4BBF-971D-49CB4896CD02}"/>
              </a:ext>
            </a:extLst>
          </p:cNvPr>
          <p:cNvSpPr>
            <a:spLocks noGrp="1"/>
          </p:cNvSpPr>
          <p:nvPr>
            <p:ph type="title"/>
          </p:nvPr>
        </p:nvSpPr>
        <p:spPr>
          <a:xfrm>
            <a:off x="2231136" y="733872"/>
            <a:ext cx="7729728" cy="1188720"/>
          </a:xfrm>
        </p:spPr>
        <p:txBody>
          <a:bodyPr/>
          <a:lstStyle/>
          <a:p>
            <a:r>
              <a:rPr lang="it" dirty="0"/>
              <a:t>Vita e opere</a:t>
            </a:r>
          </a:p>
        </p:txBody>
      </p:sp>
      <p:sp>
        <p:nvSpPr>
          <p:cNvPr id="3" name="Marcador de contenido 2">
            <a:extLst>
              <a:ext uri="{FF2B5EF4-FFF2-40B4-BE49-F238E27FC236}">
                <a16:creationId xmlns:a16="http://schemas.microsoft.com/office/drawing/2014/main" id="{5CC7DD8A-60B6-4273-9D90-38416565717B}"/>
              </a:ext>
            </a:extLst>
          </p:cNvPr>
          <p:cNvSpPr>
            <a:spLocks noGrp="1"/>
          </p:cNvSpPr>
          <p:nvPr>
            <p:ph idx="1"/>
          </p:nvPr>
        </p:nvSpPr>
        <p:spPr>
          <a:xfrm>
            <a:off x="2231136" y="2334828"/>
            <a:ext cx="7729728" cy="4248852"/>
          </a:xfrm>
        </p:spPr>
        <p:txBody>
          <a:bodyPr>
            <a:normAutofit/>
          </a:bodyPr>
          <a:lstStyle/>
          <a:p>
            <a:r>
              <a:rPr lang="it" dirty="0"/>
              <a:t>Jevons nacque a Liverpool nel 1835.</a:t>
            </a:r>
          </a:p>
          <a:p>
            <a:r>
              <a:rPr lang="it" dirty="0"/>
              <a:t>Ha studiato scienze naturali, chimica e matematica. Fu assunto come chimico in Australia e si interessò alle questioni economiche solo nel 1857.</a:t>
            </a:r>
          </a:p>
          <a:p>
            <a:r>
              <a:rPr lang="it" dirty="0"/>
              <a:t>Per questo tornò a studiare a Londra, dove si laureò nel 1860.</a:t>
            </a:r>
          </a:p>
          <a:p>
            <a:r>
              <a:rPr lang="it" sz="1700" dirty="0"/>
              <a:t>Ha scritto </a:t>
            </a:r>
            <a:r>
              <a:rPr lang="it" dirty="0"/>
              <a:t>sulla logica e pubblicò un'opera sulla questione del carbone (1865), che lo fece conoscere.</a:t>
            </a:r>
          </a:p>
          <a:p>
            <a:r>
              <a:rPr lang="it" dirty="0"/>
              <a:t>Successivamente fu nominato professore a Manchester.</a:t>
            </a:r>
          </a:p>
          <a:p>
            <a:r>
              <a:rPr lang="it" dirty="0"/>
              <a:t>Le sue opere principali sono </a:t>
            </a:r>
            <a:r>
              <a:rPr lang="it" i="1" dirty="0"/>
              <a:t>Teoria di Economia Politica </a:t>
            </a:r>
            <a:r>
              <a:rPr lang="it" dirty="0"/>
              <a:t>(1871) e </a:t>
            </a:r>
            <a:r>
              <a:rPr lang="it" i="1" dirty="0"/>
              <a:t>Principi di Scienza </a:t>
            </a:r>
            <a:r>
              <a:rPr lang="it" dirty="0"/>
              <a:t>(1874). Dopo la pubblicazione di queste due opere, divenne professore di economia politica all</a:t>
            </a:r>
            <a:r>
              <a:rPr lang="it-IT" dirty="0"/>
              <a:t>a UCL</a:t>
            </a:r>
            <a:r>
              <a:rPr lang="it" dirty="0"/>
              <a:t> di Londra.</a:t>
            </a:r>
          </a:p>
          <a:p>
            <a:endParaRPr lang="es-AR" dirty="0"/>
          </a:p>
        </p:txBody>
      </p:sp>
      <p:sp>
        <p:nvSpPr>
          <p:cNvPr id="4" name="Marcador de número de diapositiva 3">
            <a:extLst>
              <a:ext uri="{FF2B5EF4-FFF2-40B4-BE49-F238E27FC236}">
                <a16:creationId xmlns:a16="http://schemas.microsoft.com/office/drawing/2014/main" id="{ADBEE2ED-FF19-4E7D-A37E-CE3746049C0E}"/>
              </a:ext>
            </a:extLst>
          </p:cNvPr>
          <p:cNvSpPr>
            <a:spLocks noGrp="1"/>
          </p:cNvSpPr>
          <p:nvPr>
            <p:ph type="sldNum" sz="quarter" idx="12"/>
          </p:nvPr>
        </p:nvSpPr>
        <p:spPr/>
        <p:txBody>
          <a:bodyPr/>
          <a:lstStyle/>
          <a:p>
            <a:fld id="{5A1F972D-FDF8-4D84-8DBC-19A85814D6EC}" type="slidenum">
              <a:rPr lang="en-GB" smtClean="0"/>
              <a:t>12</a:t>
            </a:fld>
            <a:endParaRPr lang="en-GB"/>
          </a:p>
        </p:txBody>
      </p:sp>
    </p:spTree>
    <p:extLst>
      <p:ext uri="{BB962C8B-B14F-4D97-AF65-F5344CB8AC3E}">
        <p14:creationId xmlns:p14="http://schemas.microsoft.com/office/powerpoint/2010/main" val="1583014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FF77D6-0F1E-48B4-826F-602C79E512F8}"/>
              </a:ext>
            </a:extLst>
          </p:cNvPr>
          <p:cNvSpPr>
            <a:spLocks noGrp="1"/>
          </p:cNvSpPr>
          <p:nvPr>
            <p:ph type="title"/>
          </p:nvPr>
        </p:nvSpPr>
        <p:spPr/>
        <p:txBody>
          <a:bodyPr/>
          <a:lstStyle/>
          <a:p>
            <a:r>
              <a:rPr lang="it" dirty="0"/>
              <a:t>L'obiettivo dell'economia</a:t>
            </a:r>
          </a:p>
        </p:txBody>
      </p:sp>
      <p:sp>
        <p:nvSpPr>
          <p:cNvPr id="3" name="Marcador de contenido 2">
            <a:extLst>
              <a:ext uri="{FF2B5EF4-FFF2-40B4-BE49-F238E27FC236}">
                <a16:creationId xmlns:a16="http://schemas.microsoft.com/office/drawing/2014/main" id="{08A3F43E-647E-498A-87B8-1404B34EEE98}"/>
              </a:ext>
            </a:extLst>
          </p:cNvPr>
          <p:cNvSpPr>
            <a:spLocks noGrp="1"/>
          </p:cNvSpPr>
          <p:nvPr>
            <p:ph idx="1"/>
          </p:nvPr>
        </p:nvSpPr>
        <p:spPr>
          <a:xfrm>
            <a:off x="2231136" y="2565648"/>
            <a:ext cx="7729728" cy="4018032"/>
          </a:xfrm>
        </p:spPr>
        <p:txBody>
          <a:bodyPr>
            <a:normAutofit lnSpcReduction="10000"/>
          </a:bodyPr>
          <a:lstStyle/>
          <a:p>
            <a:r>
              <a:rPr lang="it" dirty="0"/>
              <a:t>Ciò che caratterizzava Jevons erano le sue opinioni sulla psicologia umana e la sua intenzione di matematizzare la teoria economica.</a:t>
            </a:r>
          </a:p>
          <a:p>
            <a:r>
              <a:rPr lang="it" dirty="0"/>
              <a:t>Nella prefazione alla </a:t>
            </a:r>
            <a:r>
              <a:rPr lang="it" i="1" dirty="0"/>
              <a:t>Teoria</a:t>
            </a:r>
            <a:r>
              <a:rPr lang="it" dirty="0"/>
              <a:t>, Jevons sostiene che “ ho tentato di trattare l’economia come un calcolo di piacere e dolore” (p.7)</a:t>
            </a:r>
          </a:p>
          <a:p>
            <a:pPr marL="0" indent="0">
              <a:buNone/>
            </a:pPr>
            <a:r>
              <a:rPr lang="it" dirty="0"/>
              <a:t>“Ho cercato di arrivare a nozioni quantitative precise riguardanti l’Utilità, il Valore, il Lavoro, il Capitale, ecc., e sono stato spesso sorpreso di scoprire con quanta chiarezza alcune delle nozioni più difficili, specialmente quella più sconcertante di Valore, ammettano analisi ed espressione matematica. La Teoria dell'Economia così trattata presenta una stretta analogia con la scienza della Meccanica Statica, e si scopre che le Leggi dello Scambio assomigliano alle Leggi dell'Equilibrio di una leva determinata dal principio delle velocità virtuali. La natura della ricchezza e del valore è spiegata dalla considerazione di quantità indefinitamente piccole di piacere e dolore, proprio come la teoria della statica è fatta basarsi sull’uguaglianza di quantità indefinitamente piccole di energia.(Prefazione, pag. 29)</a:t>
            </a:r>
            <a:endParaRPr lang="es-AR" dirty="0"/>
          </a:p>
        </p:txBody>
      </p:sp>
      <p:sp>
        <p:nvSpPr>
          <p:cNvPr id="4" name="Marcador de número de diapositiva 3">
            <a:extLst>
              <a:ext uri="{FF2B5EF4-FFF2-40B4-BE49-F238E27FC236}">
                <a16:creationId xmlns:a16="http://schemas.microsoft.com/office/drawing/2014/main" id="{7286889F-5D61-4E3C-8561-78C47FA34EE5}"/>
              </a:ext>
            </a:extLst>
          </p:cNvPr>
          <p:cNvSpPr>
            <a:spLocks noGrp="1"/>
          </p:cNvSpPr>
          <p:nvPr>
            <p:ph type="sldNum" sz="quarter" idx="12"/>
          </p:nvPr>
        </p:nvSpPr>
        <p:spPr/>
        <p:txBody>
          <a:bodyPr/>
          <a:lstStyle/>
          <a:p>
            <a:fld id="{5A1F972D-FDF8-4D84-8DBC-19A85814D6EC}" type="slidenum">
              <a:rPr lang="en-GB" smtClean="0"/>
              <a:t>13</a:t>
            </a:fld>
            <a:endParaRPr lang="en-GB"/>
          </a:p>
        </p:txBody>
      </p:sp>
    </p:spTree>
    <p:extLst>
      <p:ext uri="{BB962C8B-B14F-4D97-AF65-F5344CB8AC3E}">
        <p14:creationId xmlns:p14="http://schemas.microsoft.com/office/powerpoint/2010/main" val="1021259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FF77D6-0F1E-48B4-826F-602C79E512F8}"/>
              </a:ext>
            </a:extLst>
          </p:cNvPr>
          <p:cNvSpPr>
            <a:spLocks noGrp="1"/>
          </p:cNvSpPr>
          <p:nvPr>
            <p:ph type="title"/>
          </p:nvPr>
        </p:nvSpPr>
        <p:spPr/>
        <p:txBody>
          <a:bodyPr/>
          <a:lstStyle/>
          <a:p>
            <a:r>
              <a:rPr lang="it" dirty="0"/>
              <a:t>L'obiettivo dell'economia</a:t>
            </a:r>
          </a:p>
        </p:txBody>
      </p:sp>
      <p:sp>
        <p:nvSpPr>
          <p:cNvPr id="3" name="Marcador de contenido 2">
            <a:extLst>
              <a:ext uri="{FF2B5EF4-FFF2-40B4-BE49-F238E27FC236}">
                <a16:creationId xmlns:a16="http://schemas.microsoft.com/office/drawing/2014/main" id="{08A3F43E-647E-498A-87B8-1404B34EEE98}"/>
              </a:ext>
            </a:extLst>
          </p:cNvPr>
          <p:cNvSpPr>
            <a:spLocks noGrp="1"/>
          </p:cNvSpPr>
          <p:nvPr>
            <p:ph idx="1"/>
          </p:nvPr>
        </p:nvSpPr>
        <p:spPr>
          <a:xfrm>
            <a:off x="2231136" y="2638044"/>
            <a:ext cx="7729728" cy="3945636"/>
          </a:xfrm>
        </p:spPr>
        <p:txBody>
          <a:bodyPr>
            <a:normAutofit lnSpcReduction="10000"/>
          </a:bodyPr>
          <a:lstStyle/>
          <a:p>
            <a:pPr marL="0" indent="0">
              <a:buNone/>
            </a:pPr>
            <a:r>
              <a:rPr lang="it" dirty="0"/>
              <a:t>“ A me sembra che </a:t>
            </a:r>
            <a:r>
              <a:rPr lang="it" i="1" dirty="0"/>
              <a:t>la nostra scienza debba essere matematica, semplicemente perché si occupa di quantità </a:t>
            </a:r>
            <a:r>
              <a:rPr lang="it" dirty="0"/>
              <a:t>. Laddove le cose trattate possono essere </a:t>
            </a:r>
            <a:r>
              <a:rPr lang="it" i="1" dirty="0"/>
              <a:t>maggiori o minori </a:t>
            </a:r>
            <a:r>
              <a:rPr lang="it" dirty="0"/>
              <a:t>, lì le leggi e i rapporti devono essere di natura matematica. Le leggi ordinarie della domanda e dell'offerta trattano interamente delle quantità di merci domandate o offerte, ed esprimono il modo in cui le quantità variano in relazione al prezzo. In conseguenza di questo fatto le leggi sono matematiche”. (pag.29)</a:t>
            </a:r>
            <a:endParaRPr lang="es-AR" dirty="0"/>
          </a:p>
          <a:p>
            <a:r>
              <a:rPr lang="it" dirty="0"/>
              <a:t>A differenza dei classici, che studiavano la ricchezza delle nazioni e il modo in cui il surplus veniva distribuito tra le classi sociali, per Jevons l’economia studiava il seguente problema:</a:t>
            </a:r>
          </a:p>
          <a:p>
            <a:pPr marL="0" indent="0">
              <a:buNone/>
            </a:pPr>
            <a:r>
              <a:rPr lang="it" dirty="0"/>
              <a:t>“ Il problema dell’economia può, come mi sembra, essere così formulato: </a:t>
            </a:r>
            <a:r>
              <a:rPr lang="it" i="1" dirty="0"/>
              <a:t>data una certa popolazione, con diversi bisogni e capacità di produzione, in possesso di certe terre e altre fonti di materiale: richiesto, il modo di impiegare i loro </a:t>
            </a:r>
            <a:r>
              <a:rPr lang="it" i="1" dirty="0" err="1"/>
              <a:t>lavoro </a:t>
            </a:r>
            <a:r>
              <a:rPr lang="it" i="1" dirty="0"/>
              <a:t>che </a:t>
            </a:r>
            <a:r>
              <a:rPr lang="it" i="1" dirty="0" err="1"/>
              <a:t>massimizzerà </a:t>
            </a:r>
            <a:r>
              <a:rPr lang="it" i="1" dirty="0"/>
              <a:t>l’utilità del prodotto </a:t>
            </a:r>
            <a:r>
              <a:rPr lang="it" dirty="0"/>
              <a:t>”. (pag. 184)</a:t>
            </a:r>
            <a:endParaRPr lang="es-AR" dirty="0"/>
          </a:p>
        </p:txBody>
      </p:sp>
      <p:sp>
        <p:nvSpPr>
          <p:cNvPr id="4" name="Marcador de número de diapositiva 3">
            <a:extLst>
              <a:ext uri="{FF2B5EF4-FFF2-40B4-BE49-F238E27FC236}">
                <a16:creationId xmlns:a16="http://schemas.microsoft.com/office/drawing/2014/main" id="{7286889F-5D61-4E3C-8561-78C47FA34EE5}"/>
              </a:ext>
            </a:extLst>
          </p:cNvPr>
          <p:cNvSpPr>
            <a:spLocks noGrp="1"/>
          </p:cNvSpPr>
          <p:nvPr>
            <p:ph type="sldNum" sz="quarter" idx="12"/>
          </p:nvPr>
        </p:nvSpPr>
        <p:spPr/>
        <p:txBody>
          <a:bodyPr/>
          <a:lstStyle/>
          <a:p>
            <a:fld id="{5A1F972D-FDF8-4D84-8DBC-19A85814D6EC}" type="slidenum">
              <a:rPr lang="en-GB" smtClean="0"/>
              <a:t>14</a:t>
            </a:fld>
            <a:endParaRPr lang="en-GB"/>
          </a:p>
        </p:txBody>
      </p:sp>
    </p:spTree>
    <p:extLst>
      <p:ext uri="{BB962C8B-B14F-4D97-AF65-F5344CB8AC3E}">
        <p14:creationId xmlns:p14="http://schemas.microsoft.com/office/powerpoint/2010/main" val="491402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658C34-8D91-429F-8EFF-4926C8BF3DEB}"/>
              </a:ext>
            </a:extLst>
          </p:cNvPr>
          <p:cNvSpPr>
            <a:spLocks noGrp="1"/>
          </p:cNvSpPr>
          <p:nvPr>
            <p:ph type="title"/>
          </p:nvPr>
        </p:nvSpPr>
        <p:spPr/>
        <p:txBody>
          <a:bodyPr/>
          <a:lstStyle/>
          <a:p>
            <a:r>
              <a:rPr lang="it" dirty="0"/>
              <a:t>La teoria soggettiva del valore</a:t>
            </a:r>
          </a:p>
        </p:txBody>
      </p:sp>
      <p:sp>
        <p:nvSpPr>
          <p:cNvPr id="3" name="Marcador de contenido 2">
            <a:extLst>
              <a:ext uri="{FF2B5EF4-FFF2-40B4-BE49-F238E27FC236}">
                <a16:creationId xmlns:a16="http://schemas.microsoft.com/office/drawing/2014/main" id="{53C9118E-BE66-4043-BDF6-851B665A913C}"/>
              </a:ext>
            </a:extLst>
          </p:cNvPr>
          <p:cNvSpPr>
            <a:spLocks noGrp="1"/>
          </p:cNvSpPr>
          <p:nvPr>
            <p:ph idx="1"/>
          </p:nvPr>
        </p:nvSpPr>
        <p:spPr/>
        <p:txBody>
          <a:bodyPr>
            <a:normAutofit lnSpcReduction="10000"/>
          </a:bodyPr>
          <a:lstStyle/>
          <a:p>
            <a:r>
              <a:rPr lang="it" dirty="0"/>
              <a:t>Non considerava la scienza economica come una disciplina morale, come la storia o la politica, ma come una </a:t>
            </a:r>
            <a:r>
              <a:rPr lang="it" b="1" i="1" dirty="0"/>
              <a:t>scienza naturale</a:t>
            </a:r>
            <a:r>
              <a:rPr lang="it" dirty="0"/>
              <a:t>.</a:t>
            </a:r>
          </a:p>
          <a:p>
            <a:r>
              <a:rPr lang="it" dirty="0"/>
              <a:t>Come seguace di Boole e De Morgan, credeva che ogni sistema razionale di idee potesse essere espresso simbolicamente.</a:t>
            </a:r>
          </a:p>
          <a:p>
            <a:r>
              <a:rPr lang="it" dirty="0"/>
              <a:t>Lo scienziato doveva inventare ipotesi e confrontare i risultati ottenuti per deduzione con la realtà.</a:t>
            </a:r>
          </a:p>
          <a:p>
            <a:r>
              <a:rPr lang="it" dirty="0"/>
              <a:t>Il </a:t>
            </a:r>
            <a:r>
              <a:rPr lang="it-IT" dirty="0"/>
              <a:t>calcolo della felicità</a:t>
            </a:r>
            <a:r>
              <a:rPr lang="it" dirty="0"/>
              <a:t> di Bentham , che tentava di considerare piaceri e dolori in termini quantitativi.</a:t>
            </a:r>
          </a:p>
          <a:p>
            <a:r>
              <a:rPr lang="it" dirty="0"/>
              <a:t>Ha costruito una teoria soggettiva del valore basata su una visione quantitativa e unidimensionale del valore d'uso.</a:t>
            </a:r>
          </a:p>
        </p:txBody>
      </p:sp>
      <p:sp>
        <p:nvSpPr>
          <p:cNvPr id="4" name="Marcador de número de diapositiva 3">
            <a:extLst>
              <a:ext uri="{FF2B5EF4-FFF2-40B4-BE49-F238E27FC236}">
                <a16:creationId xmlns:a16="http://schemas.microsoft.com/office/drawing/2014/main" id="{682DBE16-0651-47D6-9F90-1407E5CBDBEE}"/>
              </a:ext>
            </a:extLst>
          </p:cNvPr>
          <p:cNvSpPr>
            <a:spLocks noGrp="1"/>
          </p:cNvSpPr>
          <p:nvPr>
            <p:ph type="sldNum" sz="quarter" idx="12"/>
          </p:nvPr>
        </p:nvSpPr>
        <p:spPr/>
        <p:txBody>
          <a:bodyPr/>
          <a:lstStyle/>
          <a:p>
            <a:fld id="{5A1F972D-FDF8-4D84-8DBC-19A85814D6EC}" type="slidenum">
              <a:rPr lang="en-GB" smtClean="0"/>
              <a:t>15</a:t>
            </a:fld>
            <a:endParaRPr lang="en-GB"/>
          </a:p>
        </p:txBody>
      </p:sp>
    </p:spTree>
    <p:extLst>
      <p:ext uri="{BB962C8B-B14F-4D97-AF65-F5344CB8AC3E}">
        <p14:creationId xmlns:p14="http://schemas.microsoft.com/office/powerpoint/2010/main" val="3229116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658C34-8D91-429F-8EFF-4926C8BF3DEB}"/>
              </a:ext>
            </a:extLst>
          </p:cNvPr>
          <p:cNvSpPr>
            <a:spLocks noGrp="1"/>
          </p:cNvSpPr>
          <p:nvPr>
            <p:ph type="title"/>
          </p:nvPr>
        </p:nvSpPr>
        <p:spPr/>
        <p:txBody>
          <a:bodyPr/>
          <a:lstStyle/>
          <a:p>
            <a:r>
              <a:rPr lang="it" dirty="0"/>
              <a:t>La teoria soggettiva del valore</a:t>
            </a:r>
          </a:p>
        </p:txBody>
      </p:sp>
      <p:sp>
        <p:nvSpPr>
          <p:cNvPr id="3" name="Marcador de contenido 2">
            <a:extLst>
              <a:ext uri="{FF2B5EF4-FFF2-40B4-BE49-F238E27FC236}">
                <a16:creationId xmlns:a16="http://schemas.microsoft.com/office/drawing/2014/main" id="{53C9118E-BE66-4043-BDF6-851B665A913C}"/>
              </a:ext>
            </a:extLst>
          </p:cNvPr>
          <p:cNvSpPr>
            <a:spLocks noGrp="1"/>
          </p:cNvSpPr>
          <p:nvPr>
            <p:ph idx="1"/>
          </p:nvPr>
        </p:nvSpPr>
        <p:spPr>
          <a:xfrm>
            <a:off x="2231136" y="2638044"/>
            <a:ext cx="7729728" cy="3945636"/>
          </a:xfrm>
        </p:spPr>
        <p:txBody>
          <a:bodyPr>
            <a:normAutofit fontScale="92500" lnSpcReduction="20000"/>
          </a:bodyPr>
          <a:lstStyle/>
          <a:p>
            <a:r>
              <a:rPr lang="it" dirty="0"/>
              <a:t>Per costruire la sua teoria soggettiva del valore prese due elementi che avrebbero dovuto misurare il piacere o il dolore: l'intensità e la durata. La quantità di piacere (o dolore) era il prodotto di entrambe le variabili.</a:t>
            </a:r>
          </a:p>
          <a:p>
            <a:r>
              <a:rPr lang="it" dirty="0"/>
              <a:t>Queste variabili erano continue e quindi consentivano l'uso del calcolo differenziale.</a:t>
            </a:r>
          </a:p>
          <a:p>
            <a:r>
              <a:rPr lang="it" dirty="0"/>
              <a:t>Per Jevons l’utilità era una relazione astratta tra una persona e un oggetto, non una qualità intrinseca dell’oggetto.</a:t>
            </a:r>
          </a:p>
          <a:p>
            <a:r>
              <a:rPr lang="it" dirty="0"/>
              <a:t>La cosa più importante non era l’utilità totale fornita da un oggetto, ma l’aumento di utilità fornito da un aumento della quantità disponibile della merce (quella che oggi chiamiamo </a:t>
            </a:r>
            <a:r>
              <a:rPr lang="it" i="1" dirty="0"/>
              <a:t>utilità marginale</a:t>
            </a:r>
            <a:r>
              <a:rPr lang="it" dirty="0"/>
              <a:t>, e che Jevons chiamò </a:t>
            </a:r>
            <a:r>
              <a:rPr lang="it" i="1" dirty="0"/>
              <a:t>grado finale di utilità </a:t>
            </a:r>
            <a:r>
              <a:rPr lang="it" dirty="0"/>
              <a:t>).</a:t>
            </a:r>
          </a:p>
          <a:p>
            <a:r>
              <a:rPr lang="it" dirty="0"/>
              <a:t>Ogni individuo indica questo grado finale di utilità quando rivela quanto è disposto a pagare per la merce.</a:t>
            </a:r>
          </a:p>
          <a:p>
            <a:r>
              <a:rPr lang="it" dirty="0"/>
              <a:t>Questo calcolo poteva essere effettuato per ogni individuo, ma era impossibile fare confronti interpersonali, poiché ogni individuo poteva dare diversi gradi di utilità allo stesso bene.</a:t>
            </a:r>
          </a:p>
        </p:txBody>
      </p:sp>
      <p:sp>
        <p:nvSpPr>
          <p:cNvPr id="4" name="Marcador de número de diapositiva 3">
            <a:extLst>
              <a:ext uri="{FF2B5EF4-FFF2-40B4-BE49-F238E27FC236}">
                <a16:creationId xmlns:a16="http://schemas.microsoft.com/office/drawing/2014/main" id="{682DBE16-0651-47D6-9F90-1407E5CBDBEE}"/>
              </a:ext>
            </a:extLst>
          </p:cNvPr>
          <p:cNvSpPr>
            <a:spLocks noGrp="1"/>
          </p:cNvSpPr>
          <p:nvPr>
            <p:ph type="sldNum" sz="quarter" idx="12"/>
          </p:nvPr>
        </p:nvSpPr>
        <p:spPr/>
        <p:txBody>
          <a:bodyPr/>
          <a:lstStyle/>
          <a:p>
            <a:fld id="{5A1F972D-FDF8-4D84-8DBC-19A85814D6EC}" type="slidenum">
              <a:rPr lang="en-GB" smtClean="0"/>
              <a:t>16</a:t>
            </a:fld>
            <a:endParaRPr lang="en-GB"/>
          </a:p>
        </p:txBody>
      </p:sp>
    </p:spTree>
    <p:extLst>
      <p:ext uri="{BB962C8B-B14F-4D97-AF65-F5344CB8AC3E}">
        <p14:creationId xmlns:p14="http://schemas.microsoft.com/office/powerpoint/2010/main" val="1072630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658C34-8D91-429F-8EFF-4926C8BF3DEB}"/>
              </a:ext>
            </a:extLst>
          </p:cNvPr>
          <p:cNvSpPr>
            <a:spLocks noGrp="1"/>
          </p:cNvSpPr>
          <p:nvPr>
            <p:ph type="title"/>
          </p:nvPr>
        </p:nvSpPr>
        <p:spPr>
          <a:xfrm>
            <a:off x="2231136" y="707240"/>
            <a:ext cx="7729728" cy="1188720"/>
          </a:xfrm>
        </p:spPr>
        <p:txBody>
          <a:bodyPr/>
          <a:lstStyle/>
          <a:p>
            <a:r>
              <a:rPr lang="it" dirty="0"/>
              <a:t>La teoria soggettiva del valore</a:t>
            </a:r>
          </a:p>
        </p:txBody>
      </p:sp>
      <p:sp>
        <p:nvSpPr>
          <p:cNvPr id="3" name="Marcador de contenido 2">
            <a:extLst>
              <a:ext uri="{FF2B5EF4-FFF2-40B4-BE49-F238E27FC236}">
                <a16:creationId xmlns:a16="http://schemas.microsoft.com/office/drawing/2014/main" id="{53C9118E-BE66-4043-BDF6-851B665A913C}"/>
              </a:ext>
            </a:extLst>
          </p:cNvPr>
          <p:cNvSpPr>
            <a:spLocks noGrp="1"/>
          </p:cNvSpPr>
          <p:nvPr>
            <p:ph idx="1"/>
          </p:nvPr>
        </p:nvSpPr>
        <p:spPr>
          <a:xfrm>
            <a:off x="2231136" y="2433857"/>
            <a:ext cx="7729728" cy="4149823"/>
          </a:xfrm>
        </p:spPr>
        <p:txBody>
          <a:bodyPr>
            <a:normAutofit lnSpcReduction="10000"/>
          </a:bodyPr>
          <a:lstStyle/>
          <a:p>
            <a:r>
              <a:rPr lang="it" dirty="0"/>
              <a:t>Per Jevons, “ Il calcolo dell’utilità mira a soddisfare i desideri ordinari dell’uomo al minor costo del lavoro” (1871).</a:t>
            </a:r>
          </a:p>
          <a:p>
            <a:r>
              <a:rPr lang="it" dirty="0"/>
              <a:t>Jevons presupponeva che l'utilità fosse una variabile quantitativa unidimensionale perché ciò gli permetteva di formulare la sua teoria in termini matematici.</a:t>
            </a:r>
          </a:p>
          <a:p>
            <a:r>
              <a:rPr lang="it" dirty="0"/>
              <a:t>Il nucleo della teoria diventa quindi l’analisi delle scelte individuali tra diversi piaceri e dolori.</a:t>
            </a:r>
          </a:p>
          <a:p>
            <a:r>
              <a:rPr lang="it" dirty="0"/>
              <a:t>Per questa teoria è necessario adottare l’individualismo metodologico, cioè assumere che la società non sia altro che la somma degli individui che la compongono, e che le loro preferenze siano indipendenti le une dalle altre. Pertanto, tutte le leggi sociali possono essere ridotte a comportamenti individuali.</a:t>
            </a:r>
          </a:p>
          <a:p>
            <a:r>
              <a:rPr lang="it" dirty="0"/>
              <a:t>Considerava gli uomini esseri perfettamente razionali.</a:t>
            </a:r>
            <a:endParaRPr lang="es-AR" dirty="0"/>
          </a:p>
        </p:txBody>
      </p:sp>
      <p:sp>
        <p:nvSpPr>
          <p:cNvPr id="4" name="Marcador de número de diapositiva 3">
            <a:extLst>
              <a:ext uri="{FF2B5EF4-FFF2-40B4-BE49-F238E27FC236}">
                <a16:creationId xmlns:a16="http://schemas.microsoft.com/office/drawing/2014/main" id="{682DBE16-0651-47D6-9F90-1407E5CBDBEE}"/>
              </a:ext>
            </a:extLst>
          </p:cNvPr>
          <p:cNvSpPr>
            <a:spLocks noGrp="1"/>
          </p:cNvSpPr>
          <p:nvPr>
            <p:ph type="sldNum" sz="quarter" idx="12"/>
          </p:nvPr>
        </p:nvSpPr>
        <p:spPr/>
        <p:txBody>
          <a:bodyPr/>
          <a:lstStyle/>
          <a:p>
            <a:fld id="{5A1F972D-FDF8-4D84-8DBC-19A85814D6EC}" type="slidenum">
              <a:rPr lang="en-GB" smtClean="0"/>
              <a:t>17</a:t>
            </a:fld>
            <a:endParaRPr lang="en-GB"/>
          </a:p>
        </p:txBody>
      </p:sp>
    </p:spTree>
    <p:extLst>
      <p:ext uri="{BB962C8B-B14F-4D97-AF65-F5344CB8AC3E}">
        <p14:creationId xmlns:p14="http://schemas.microsoft.com/office/powerpoint/2010/main" val="2348219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13E035-3B66-4605-AFBC-3AA10AF8B771}"/>
              </a:ext>
            </a:extLst>
          </p:cNvPr>
          <p:cNvSpPr>
            <a:spLocks noGrp="1"/>
          </p:cNvSpPr>
          <p:nvPr>
            <p:ph type="title"/>
          </p:nvPr>
        </p:nvSpPr>
        <p:spPr>
          <a:xfrm>
            <a:off x="2293280" y="538564"/>
            <a:ext cx="7729728" cy="1188720"/>
          </a:xfrm>
        </p:spPr>
        <p:txBody>
          <a:bodyPr/>
          <a:lstStyle/>
          <a:p>
            <a:r>
              <a:rPr lang="it" dirty="0"/>
              <a:t>La teoria soggettiva del valore</a:t>
            </a:r>
          </a:p>
        </p:txBody>
      </p:sp>
      <p:sp>
        <p:nvSpPr>
          <p:cNvPr id="3" name="Marcador de contenido 2">
            <a:extLst>
              <a:ext uri="{FF2B5EF4-FFF2-40B4-BE49-F238E27FC236}">
                <a16:creationId xmlns:a16="http://schemas.microsoft.com/office/drawing/2014/main" id="{BE9B8AA1-AB37-4C8E-80C2-5EA2E5A46A93}"/>
              </a:ext>
            </a:extLst>
          </p:cNvPr>
          <p:cNvSpPr>
            <a:spLocks noGrp="1"/>
          </p:cNvSpPr>
          <p:nvPr>
            <p:ph idx="1"/>
          </p:nvPr>
        </p:nvSpPr>
        <p:spPr>
          <a:xfrm>
            <a:off x="2231136" y="2171078"/>
            <a:ext cx="7791872" cy="4412602"/>
          </a:xfrm>
        </p:spPr>
        <p:txBody>
          <a:bodyPr>
            <a:normAutofit fontScale="92500" lnSpcReduction="20000"/>
          </a:bodyPr>
          <a:lstStyle/>
          <a:p>
            <a:r>
              <a:rPr lang="it" dirty="0"/>
              <a:t>Nella sua teoria soggettiva, il piacere era rappresentato dal consumo e il dolore dal lavoro, che aveva un'utilità negativa. Il lavoro era:</a:t>
            </a:r>
          </a:p>
          <a:p>
            <a:pPr marL="0" indent="0">
              <a:buNone/>
            </a:pPr>
            <a:r>
              <a:rPr lang="it" dirty="0"/>
              <a:t>“ qualsiasi fatica spiacevole della mente o del corpo subita parzialmente o totalmente in vista di un bene futuro” (1871).</a:t>
            </a:r>
          </a:p>
          <a:p>
            <a:r>
              <a:rPr lang="it" dirty="0"/>
              <a:t>Per ciascun bene, la quantità prodotta e consumata è stata determinata contemporaneamente al suo valore di scambio, in un punto in cui l'utilità marginale degli usi alternativi delle risorse disponibili è uguale.</a:t>
            </a:r>
          </a:p>
          <a:p>
            <a:r>
              <a:rPr lang="it" dirty="0"/>
              <a:t>Il lavoro era concepito come il sacrificio necessario per ottenere una certa quantità di beni. Più a lungo lavori, più cresce la disutilità del lavoro (il lavoro ha</a:t>
            </a:r>
            <a:r>
              <a:rPr lang="it" i="1" dirty="0"/>
              <a:t> </a:t>
            </a:r>
            <a:r>
              <a:rPr lang="it" dirty="0"/>
              <a:t>utilità negativa). Ma allo stesso tempo, il lavoro ci permette di acquisire beni da consumare (che forniscono un’utilità marginale decrescente). Il numero ottimale di ore lavorate è determinato dal punto in cui l’utilità marginale del prodotto ottenuto dal lavoro eguaglia la sua </a:t>
            </a:r>
            <a:r>
              <a:rPr lang="it" dirty="0" err="1"/>
              <a:t>disutilità </a:t>
            </a:r>
            <a:r>
              <a:rPr lang="it" dirty="0"/>
              <a:t>marginale dal lavoro.</a:t>
            </a:r>
          </a:p>
          <a:p>
            <a:r>
              <a:rPr lang="it" dirty="0"/>
              <a:t>A differenza di quanto accadeva con i classici o con Marx, il lavoro non era visto come qualcosa che potesse essere ricondotto in unità omogenee, ma piuttosto per ogni individuo la </a:t>
            </a:r>
            <a:r>
              <a:rPr lang="it" dirty="0" err="1"/>
              <a:t>disutilità </a:t>
            </a:r>
            <a:r>
              <a:rPr lang="it" dirty="0"/>
              <a:t>che una data quantità di lavoro comportava era diversa. Pertanto, l’opera contenuta non potrebbe costituire fonte di valore.</a:t>
            </a:r>
            <a:endParaRPr lang="es-AR" dirty="0"/>
          </a:p>
          <a:p>
            <a:endParaRPr lang="es-AR" dirty="0"/>
          </a:p>
        </p:txBody>
      </p:sp>
      <p:sp>
        <p:nvSpPr>
          <p:cNvPr id="4" name="Marcador de número de diapositiva 3">
            <a:extLst>
              <a:ext uri="{FF2B5EF4-FFF2-40B4-BE49-F238E27FC236}">
                <a16:creationId xmlns:a16="http://schemas.microsoft.com/office/drawing/2014/main" id="{AD3B2C47-87BC-4CF2-B1B3-01B6319C27A6}"/>
              </a:ext>
            </a:extLst>
          </p:cNvPr>
          <p:cNvSpPr>
            <a:spLocks noGrp="1"/>
          </p:cNvSpPr>
          <p:nvPr>
            <p:ph type="sldNum" sz="quarter" idx="12"/>
          </p:nvPr>
        </p:nvSpPr>
        <p:spPr/>
        <p:txBody>
          <a:bodyPr/>
          <a:lstStyle/>
          <a:p>
            <a:fld id="{5A1F972D-FDF8-4D84-8DBC-19A85814D6EC}" type="slidenum">
              <a:rPr lang="en-GB" smtClean="0"/>
              <a:t>18</a:t>
            </a:fld>
            <a:endParaRPr lang="en-GB"/>
          </a:p>
        </p:txBody>
      </p:sp>
    </p:spTree>
    <p:extLst>
      <p:ext uri="{BB962C8B-B14F-4D97-AF65-F5344CB8AC3E}">
        <p14:creationId xmlns:p14="http://schemas.microsoft.com/office/powerpoint/2010/main" val="588505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50C0D-3F46-4B72-AD08-900CA592791D}"/>
              </a:ext>
            </a:extLst>
          </p:cNvPr>
          <p:cNvSpPr>
            <a:spLocks noGrp="1"/>
          </p:cNvSpPr>
          <p:nvPr>
            <p:ph type="title"/>
          </p:nvPr>
        </p:nvSpPr>
        <p:spPr>
          <a:xfrm>
            <a:off x="1706277" y="996970"/>
            <a:ext cx="8991600" cy="1645920"/>
          </a:xfrm>
        </p:spPr>
        <p:txBody>
          <a:bodyPr/>
          <a:lstStyle/>
          <a:p>
            <a:r>
              <a:rPr lang="it" dirty="0"/>
              <a:t>2.1 Philip Henry </a:t>
            </a:r>
            <a:r>
              <a:rPr lang="it" dirty="0" err="1"/>
              <a:t>Wicksteed </a:t>
            </a:r>
            <a:r>
              <a:rPr lang="it" dirty="0"/>
              <a:t>(1844-1927)</a:t>
            </a:r>
          </a:p>
        </p:txBody>
      </p:sp>
      <p:sp>
        <p:nvSpPr>
          <p:cNvPr id="4" name="Marcador de número de diapositiva 3">
            <a:extLst>
              <a:ext uri="{FF2B5EF4-FFF2-40B4-BE49-F238E27FC236}">
                <a16:creationId xmlns:a16="http://schemas.microsoft.com/office/drawing/2014/main" id="{7A8B5105-BDD4-42B9-85EB-CAF5143A8593}"/>
              </a:ext>
            </a:extLst>
          </p:cNvPr>
          <p:cNvSpPr>
            <a:spLocks noGrp="1"/>
          </p:cNvSpPr>
          <p:nvPr>
            <p:ph type="sldNum" sz="quarter" idx="12"/>
          </p:nvPr>
        </p:nvSpPr>
        <p:spPr/>
        <p:txBody>
          <a:bodyPr/>
          <a:lstStyle/>
          <a:p>
            <a:fld id="{5A1F972D-FDF8-4D84-8DBC-19A85814D6EC}" type="slidenum">
              <a:rPr lang="en-GB" smtClean="0"/>
              <a:t>19</a:t>
            </a:fld>
            <a:endParaRPr lang="en-GB"/>
          </a:p>
        </p:txBody>
      </p:sp>
      <p:pic>
        <p:nvPicPr>
          <p:cNvPr id="5" name="Imagen 4">
            <a:extLst>
              <a:ext uri="{FF2B5EF4-FFF2-40B4-BE49-F238E27FC236}">
                <a16:creationId xmlns:a16="http://schemas.microsoft.com/office/drawing/2014/main" id="{2E614A7F-25A9-4478-83C6-3DD1BB68F8BA}"/>
              </a:ext>
            </a:extLst>
          </p:cNvPr>
          <p:cNvPicPr>
            <a:picLocks noChangeAspect="1"/>
          </p:cNvPicPr>
          <p:nvPr/>
        </p:nvPicPr>
        <p:blipFill>
          <a:blip r:embed="rId2"/>
          <a:stretch>
            <a:fillRect/>
          </a:stretch>
        </p:blipFill>
        <p:spPr>
          <a:xfrm>
            <a:off x="4976811" y="3429000"/>
            <a:ext cx="2450531" cy="2450531"/>
          </a:xfrm>
          <a:prstGeom prst="rect">
            <a:avLst/>
          </a:prstGeom>
        </p:spPr>
      </p:pic>
    </p:spTree>
    <p:extLst>
      <p:ext uri="{BB962C8B-B14F-4D97-AF65-F5344CB8AC3E}">
        <p14:creationId xmlns:p14="http://schemas.microsoft.com/office/powerpoint/2010/main" val="3187570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F14A59-91F1-4664-BB79-28CCEE7FDAFB}"/>
              </a:ext>
            </a:extLst>
          </p:cNvPr>
          <p:cNvSpPr>
            <a:spLocks noGrp="1"/>
          </p:cNvSpPr>
          <p:nvPr>
            <p:ph type="title"/>
          </p:nvPr>
        </p:nvSpPr>
        <p:spPr/>
        <p:txBody>
          <a:bodyPr/>
          <a:lstStyle/>
          <a:p>
            <a:r>
              <a:rPr lang="it" dirty="0"/>
              <a:t>La rivoluzione marginalista</a:t>
            </a:r>
          </a:p>
        </p:txBody>
      </p:sp>
      <p:sp>
        <p:nvSpPr>
          <p:cNvPr id="3" name="Marcador de contenido 2">
            <a:extLst>
              <a:ext uri="{FF2B5EF4-FFF2-40B4-BE49-F238E27FC236}">
                <a16:creationId xmlns:a16="http://schemas.microsoft.com/office/drawing/2014/main" id="{7F252FF3-37B2-4242-97D3-C6A99A7B8DD7}"/>
              </a:ext>
            </a:extLst>
          </p:cNvPr>
          <p:cNvSpPr>
            <a:spLocks noGrp="1"/>
          </p:cNvSpPr>
          <p:nvPr>
            <p:ph idx="1"/>
          </p:nvPr>
        </p:nvSpPr>
        <p:spPr/>
        <p:txBody>
          <a:bodyPr>
            <a:normAutofit/>
          </a:bodyPr>
          <a:lstStyle/>
          <a:p>
            <a:pPr marL="457200" indent="-457200">
              <a:buFont typeface="+mj-lt"/>
              <a:buAutoNum type="arabicPeriod"/>
            </a:pPr>
            <a:r>
              <a:rPr lang="it" sz="2000" dirty="0"/>
              <a:t>Introduzione generale</a:t>
            </a:r>
          </a:p>
          <a:p>
            <a:pPr marL="457200" indent="-457200">
              <a:buFont typeface="+mj-lt"/>
              <a:buAutoNum type="arabicPeriod"/>
            </a:pPr>
            <a:r>
              <a:rPr lang="it" sz="2000" dirty="0"/>
              <a:t>William Stanley Jevons (1835-1882)</a:t>
            </a:r>
          </a:p>
          <a:p>
            <a:pPr marL="685800" lvl="1" indent="-457200">
              <a:buFont typeface="+mj-lt"/>
              <a:buAutoNum type="arabicPeriod"/>
            </a:pPr>
            <a:r>
              <a:rPr lang="it" sz="1700" dirty="0"/>
              <a:t>Philip Wicksteed (1844-1927)</a:t>
            </a:r>
          </a:p>
          <a:p>
            <a:pPr marL="685800" lvl="1" indent="-457200">
              <a:buFont typeface="+mj-lt"/>
              <a:buAutoNum type="arabicPeriod"/>
            </a:pPr>
            <a:r>
              <a:rPr lang="it" sz="1700" dirty="0"/>
              <a:t>Francis Ysidro </a:t>
            </a:r>
            <a:r>
              <a:rPr lang="it" sz="1700" dirty="0" err="1"/>
              <a:t>Edgeworth </a:t>
            </a:r>
            <a:r>
              <a:rPr lang="it" sz="1700" dirty="0"/>
              <a:t>(1845-1926)</a:t>
            </a:r>
          </a:p>
          <a:p>
            <a:pPr marL="457200" indent="-457200">
              <a:buFont typeface="+mj-lt"/>
              <a:buAutoNum type="arabicPeriod"/>
            </a:pPr>
            <a:r>
              <a:rPr lang="it" sz="2000" dirty="0"/>
              <a:t>Carl Menger e la scuola austriaca</a:t>
            </a:r>
          </a:p>
          <a:p>
            <a:pPr marL="685800" lvl="1" indent="-457200">
              <a:buFont typeface="+mj-lt"/>
              <a:buAutoNum type="arabicPeriod"/>
            </a:pPr>
            <a:r>
              <a:rPr lang="it" sz="1700" dirty="0"/>
              <a:t>Carl </a:t>
            </a:r>
            <a:r>
              <a:rPr lang="it" sz="1700" dirty="0" err="1"/>
              <a:t>Menger </a:t>
            </a:r>
            <a:r>
              <a:rPr lang="it" sz="1700" dirty="0"/>
              <a:t>(1840-1921)</a:t>
            </a:r>
          </a:p>
          <a:p>
            <a:pPr marL="685800" lvl="1" indent="-457200">
              <a:buFont typeface="+mj-lt"/>
              <a:buAutoNum type="arabicPeriod"/>
            </a:pPr>
            <a:r>
              <a:rPr lang="it" sz="1700" dirty="0"/>
              <a:t>Eugen von Böhm </a:t>
            </a:r>
            <a:r>
              <a:rPr lang="it" sz="1700" dirty="0">
                <a:latin typeface="Gill Sans MT" panose="020B0502020104020203" pitchFamily="34" charset="0"/>
              </a:rPr>
              <a:t>– </a:t>
            </a:r>
            <a:r>
              <a:rPr lang="it" sz="1700" dirty="0"/>
              <a:t>bawerk (1851-1914)</a:t>
            </a:r>
          </a:p>
          <a:p>
            <a:pPr marL="685800" lvl="1" indent="-457200">
              <a:buFont typeface="+mj-lt"/>
              <a:buAutoNum type="arabicPeriod"/>
            </a:pPr>
            <a:r>
              <a:rPr lang="it" sz="1700" dirty="0"/>
              <a:t>Friedrich </a:t>
            </a:r>
            <a:r>
              <a:rPr lang="it" sz="1700" dirty="0" err="1"/>
              <a:t>von </a:t>
            </a:r>
            <a:r>
              <a:rPr lang="it" sz="1700" dirty="0"/>
              <a:t>Hayek (1899-1992)</a:t>
            </a:r>
          </a:p>
          <a:p>
            <a:pPr marL="457200" indent="-457200">
              <a:buFont typeface="+mj-lt"/>
              <a:buAutoNum type="arabicPeriod"/>
            </a:pPr>
            <a:r>
              <a:rPr lang="it" sz="2000" dirty="0"/>
              <a:t>L'equilibrio economico generale</a:t>
            </a:r>
          </a:p>
          <a:p>
            <a:pPr marL="685800" lvl="1" indent="-457200">
              <a:buFont typeface="+mj-lt"/>
              <a:buAutoNum type="arabicPeriod"/>
            </a:pPr>
            <a:r>
              <a:rPr lang="it" sz="1700" dirty="0" err="1"/>
              <a:t>Leon </a:t>
            </a:r>
            <a:r>
              <a:rPr lang="it" sz="1700" dirty="0"/>
              <a:t>Walras (1834-1910)</a:t>
            </a:r>
          </a:p>
          <a:p>
            <a:pPr marL="685800" lvl="1" indent="-457200">
              <a:buFont typeface="+mj-lt"/>
              <a:buAutoNum type="arabicPeriod"/>
            </a:pPr>
            <a:r>
              <a:rPr lang="it" sz="1700" dirty="0"/>
              <a:t>Vilfredo Pareto (1848-1923)</a:t>
            </a:r>
          </a:p>
          <a:p>
            <a:pPr marL="457200" indent="-457200">
              <a:buFont typeface="+mj-lt"/>
              <a:buAutoNum type="arabicPeriod"/>
            </a:pPr>
            <a:r>
              <a:rPr lang="it" sz="2000" dirty="0"/>
              <a:t>Riferimenti bibliografici</a:t>
            </a:r>
          </a:p>
        </p:txBody>
      </p:sp>
      <p:sp>
        <p:nvSpPr>
          <p:cNvPr id="4" name="Marcador de texto 3">
            <a:extLst>
              <a:ext uri="{FF2B5EF4-FFF2-40B4-BE49-F238E27FC236}">
                <a16:creationId xmlns:a16="http://schemas.microsoft.com/office/drawing/2014/main" id="{F47A6F3B-7589-4816-B8C3-76470727BF1C}"/>
              </a:ext>
            </a:extLst>
          </p:cNvPr>
          <p:cNvSpPr>
            <a:spLocks noGrp="1"/>
          </p:cNvSpPr>
          <p:nvPr>
            <p:ph type="body" sz="half" idx="2"/>
          </p:nvPr>
        </p:nvSpPr>
        <p:spPr/>
        <p:txBody>
          <a:bodyPr/>
          <a:lstStyle/>
          <a:p>
            <a:endParaRPr lang="en-GB"/>
          </a:p>
        </p:txBody>
      </p:sp>
      <p:sp>
        <p:nvSpPr>
          <p:cNvPr id="5" name="Marcador de número de diapositiva 4">
            <a:extLst>
              <a:ext uri="{FF2B5EF4-FFF2-40B4-BE49-F238E27FC236}">
                <a16:creationId xmlns:a16="http://schemas.microsoft.com/office/drawing/2014/main" id="{39DECEEC-5FC5-400B-9EC9-8BA0581CA2FE}"/>
              </a:ext>
            </a:extLst>
          </p:cNvPr>
          <p:cNvSpPr>
            <a:spLocks noGrp="1"/>
          </p:cNvSpPr>
          <p:nvPr>
            <p:ph type="sldNum" sz="quarter" idx="12"/>
          </p:nvPr>
        </p:nvSpPr>
        <p:spPr/>
        <p:txBody>
          <a:bodyPr/>
          <a:lstStyle/>
          <a:p>
            <a:fld id="{5A1F972D-FDF8-4D84-8DBC-19A85814D6EC}" type="slidenum">
              <a:rPr lang="en-GB" smtClean="0"/>
              <a:t>2</a:t>
            </a:fld>
            <a:endParaRPr lang="en-GB"/>
          </a:p>
        </p:txBody>
      </p:sp>
    </p:spTree>
    <p:extLst>
      <p:ext uri="{BB962C8B-B14F-4D97-AF65-F5344CB8AC3E}">
        <p14:creationId xmlns:p14="http://schemas.microsoft.com/office/powerpoint/2010/main" val="482564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8831B-7F12-4E12-921F-B3CCCFCF3B74}"/>
              </a:ext>
            </a:extLst>
          </p:cNvPr>
          <p:cNvSpPr>
            <a:spLocks noGrp="1"/>
          </p:cNvSpPr>
          <p:nvPr>
            <p:ph type="title"/>
          </p:nvPr>
        </p:nvSpPr>
        <p:spPr/>
        <p:txBody>
          <a:bodyPr/>
          <a:lstStyle/>
          <a:p>
            <a:r>
              <a:rPr lang="it" dirty="0"/>
              <a:t>Philip Henry </a:t>
            </a:r>
            <a:r>
              <a:rPr lang="it" dirty="0" err="1"/>
              <a:t>Wicksteed</a:t>
            </a:r>
            <a:endParaRPr lang="es-AR" dirty="0"/>
          </a:p>
        </p:txBody>
      </p:sp>
      <p:sp>
        <p:nvSpPr>
          <p:cNvPr id="3" name="Marcador de contenido 2">
            <a:extLst>
              <a:ext uri="{FF2B5EF4-FFF2-40B4-BE49-F238E27FC236}">
                <a16:creationId xmlns:a16="http://schemas.microsoft.com/office/drawing/2014/main" id="{1015B905-380A-4941-A913-B444AC57ADB2}"/>
              </a:ext>
            </a:extLst>
          </p:cNvPr>
          <p:cNvSpPr>
            <a:spLocks noGrp="1"/>
          </p:cNvSpPr>
          <p:nvPr>
            <p:ph idx="1"/>
          </p:nvPr>
        </p:nvSpPr>
        <p:spPr>
          <a:xfrm>
            <a:off x="2231136" y="2432482"/>
            <a:ext cx="7729728" cy="4151198"/>
          </a:xfrm>
        </p:spPr>
        <p:txBody>
          <a:bodyPr>
            <a:normAutofit fontScale="92500" lnSpcReduction="20000"/>
          </a:bodyPr>
          <a:lstStyle/>
          <a:p>
            <a:r>
              <a:rPr lang="it" dirty="0"/>
              <a:t>Wicksteed è nato a Leeds e si è formato in studi classici. Si interessò all'economia dopo aver letto Jevons.</a:t>
            </a:r>
          </a:p>
          <a:p>
            <a:r>
              <a:rPr lang="it" dirty="0"/>
              <a:t>Le sue opere principali sono </a:t>
            </a:r>
            <a:r>
              <a:rPr lang="it" i="1" dirty="0"/>
              <a:t>Un saggio sul coordinamento delle leggi della distribuzione </a:t>
            </a:r>
            <a:r>
              <a:rPr lang="it" dirty="0"/>
              <a:t>(1894) e </a:t>
            </a:r>
            <a:r>
              <a:rPr lang="it" i="1" dirty="0" err="1"/>
              <a:t>Il</a:t>
            </a:r>
            <a:r>
              <a:rPr lang="it" i="1" dirty="0"/>
              <a:t> </a:t>
            </a:r>
            <a:r>
              <a:rPr lang="it" i="1" dirty="0" err="1"/>
              <a:t>Comune</a:t>
            </a:r>
            <a:r>
              <a:rPr lang="it" i="1" dirty="0"/>
              <a:t> </a:t>
            </a:r>
            <a:r>
              <a:rPr lang="it" i="1" dirty="0" err="1"/>
              <a:t>Senso</a:t>
            </a:r>
            <a:r>
              <a:rPr lang="it" i="1" dirty="0"/>
              <a:t> </a:t>
            </a:r>
            <a:r>
              <a:rPr lang="it" i="1" dirty="0" err="1"/>
              <a:t>Di</a:t>
            </a:r>
            <a:r>
              <a:rPr lang="it" i="1" dirty="0"/>
              <a:t> </a:t>
            </a:r>
            <a:r>
              <a:rPr lang="it" i="1" dirty="0" err="1"/>
              <a:t>Politica</a:t>
            </a:r>
            <a:r>
              <a:rPr lang="it" i="1" dirty="0"/>
              <a:t> </a:t>
            </a:r>
            <a:r>
              <a:rPr lang="it" i="1" dirty="0" err="1"/>
              <a:t>Economia</a:t>
            </a:r>
            <a:r>
              <a:rPr lang="it" i="1" dirty="0"/>
              <a:t> </a:t>
            </a:r>
            <a:r>
              <a:rPr lang="it" dirty="0"/>
              <a:t>(1910).</a:t>
            </a:r>
          </a:p>
          <a:p>
            <a:r>
              <a:rPr lang="it" dirty="0"/>
              <a:t>Portò agli estremi il marginalismo e la teoria del valore. </a:t>
            </a:r>
            <a:r>
              <a:rPr lang="it" dirty="0" err="1"/>
              <a:t>Sraffa </a:t>
            </a:r>
            <a:r>
              <a:rPr lang="it" dirty="0"/>
              <a:t>(1960) lo definì un purista della teoria marginalista;</a:t>
            </a:r>
          </a:p>
          <a:p>
            <a:r>
              <a:rPr lang="it" dirty="0"/>
              <a:t>Nel </a:t>
            </a:r>
            <a:r>
              <a:rPr lang="it" i="1" dirty="0"/>
              <a:t>Saggio </a:t>
            </a:r>
            <a:r>
              <a:rPr lang="it" dirty="0"/>
              <a:t>esponeva la teoria marginalista del salario, del profitto e del reddito basata sulla remunerazione della produttività marginale dei fattori di produzione, lavoro, capitale e terra.</a:t>
            </a:r>
          </a:p>
          <a:p>
            <a:r>
              <a:rPr lang="it" dirty="0"/>
              <a:t>Il problema principale che voleva risolvere era dimostrare che il prezzo è </a:t>
            </a:r>
            <a:r>
              <a:rPr lang="it" b="1" dirty="0"/>
              <a:t>esattamente composto </a:t>
            </a:r>
            <a:r>
              <a:rPr lang="it" dirty="0"/>
              <a:t>dalla remunerazione dei fattori in base alla loro produttività marginale.</a:t>
            </a:r>
          </a:p>
          <a:p>
            <a:r>
              <a:rPr lang="it" dirty="0"/>
              <a:t>Egli collegò il valore con il costo opportunità: in presenza di risorse scarse, ottenere utilità producendo o consumando un bene implica privarsi di produrre o consumare qualche altro bene, cioè la rinuncia a ottenere utilità in altro modo.</a:t>
            </a:r>
          </a:p>
        </p:txBody>
      </p:sp>
      <p:sp>
        <p:nvSpPr>
          <p:cNvPr id="4" name="Marcador de número de diapositiva 3">
            <a:extLst>
              <a:ext uri="{FF2B5EF4-FFF2-40B4-BE49-F238E27FC236}">
                <a16:creationId xmlns:a16="http://schemas.microsoft.com/office/drawing/2014/main" id="{A08EECA0-9BB2-4D53-A0C4-3B96F251F07F}"/>
              </a:ext>
            </a:extLst>
          </p:cNvPr>
          <p:cNvSpPr>
            <a:spLocks noGrp="1"/>
          </p:cNvSpPr>
          <p:nvPr>
            <p:ph type="sldNum" sz="quarter" idx="12"/>
          </p:nvPr>
        </p:nvSpPr>
        <p:spPr/>
        <p:txBody>
          <a:bodyPr/>
          <a:lstStyle/>
          <a:p>
            <a:fld id="{5A1F972D-FDF8-4D84-8DBC-19A85814D6EC}" type="slidenum">
              <a:rPr lang="en-GB" smtClean="0"/>
              <a:t>20</a:t>
            </a:fld>
            <a:endParaRPr lang="en-GB"/>
          </a:p>
        </p:txBody>
      </p:sp>
    </p:spTree>
    <p:extLst>
      <p:ext uri="{BB962C8B-B14F-4D97-AF65-F5344CB8AC3E}">
        <p14:creationId xmlns:p14="http://schemas.microsoft.com/office/powerpoint/2010/main" val="1529776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035D4D-31C1-4D92-8FC4-082CE5DC8325}"/>
              </a:ext>
            </a:extLst>
          </p:cNvPr>
          <p:cNvSpPr>
            <a:spLocks noGrp="1"/>
          </p:cNvSpPr>
          <p:nvPr>
            <p:ph type="title"/>
          </p:nvPr>
        </p:nvSpPr>
        <p:spPr>
          <a:xfrm>
            <a:off x="1600200" y="812130"/>
            <a:ext cx="8991600" cy="1645920"/>
          </a:xfrm>
        </p:spPr>
        <p:txBody>
          <a:bodyPr/>
          <a:lstStyle/>
          <a:p>
            <a:r>
              <a:rPr lang="it" dirty="0"/>
              <a:t>2.2 Francis Ysidro </a:t>
            </a:r>
            <a:r>
              <a:rPr lang="it" dirty="0" err="1"/>
              <a:t>Edgeworth </a:t>
            </a:r>
            <a:r>
              <a:rPr lang="it" dirty="0"/>
              <a:t>(1845-1926)</a:t>
            </a:r>
          </a:p>
        </p:txBody>
      </p:sp>
      <p:sp>
        <p:nvSpPr>
          <p:cNvPr id="4" name="Marcador de número de diapositiva 3">
            <a:extLst>
              <a:ext uri="{FF2B5EF4-FFF2-40B4-BE49-F238E27FC236}">
                <a16:creationId xmlns:a16="http://schemas.microsoft.com/office/drawing/2014/main" id="{C37A75DE-7123-49FB-A020-C9573CE3E6CA}"/>
              </a:ext>
            </a:extLst>
          </p:cNvPr>
          <p:cNvSpPr>
            <a:spLocks noGrp="1"/>
          </p:cNvSpPr>
          <p:nvPr>
            <p:ph type="sldNum" sz="quarter" idx="12"/>
          </p:nvPr>
        </p:nvSpPr>
        <p:spPr/>
        <p:txBody>
          <a:bodyPr/>
          <a:lstStyle/>
          <a:p>
            <a:fld id="{5A1F972D-FDF8-4D84-8DBC-19A85814D6EC}" type="slidenum">
              <a:rPr lang="en-GB" smtClean="0"/>
              <a:t>21</a:t>
            </a:fld>
            <a:endParaRPr lang="en-GB"/>
          </a:p>
        </p:txBody>
      </p:sp>
      <p:pic>
        <p:nvPicPr>
          <p:cNvPr id="5" name="Imagen 4">
            <a:extLst>
              <a:ext uri="{FF2B5EF4-FFF2-40B4-BE49-F238E27FC236}">
                <a16:creationId xmlns:a16="http://schemas.microsoft.com/office/drawing/2014/main" id="{8E9B04AA-7C6A-4C79-B6C5-A82F4E96D4FA}"/>
              </a:ext>
            </a:extLst>
          </p:cNvPr>
          <p:cNvPicPr>
            <a:picLocks noChangeAspect="1"/>
          </p:cNvPicPr>
          <p:nvPr/>
        </p:nvPicPr>
        <p:blipFill>
          <a:blip r:embed="rId2"/>
          <a:stretch>
            <a:fillRect/>
          </a:stretch>
        </p:blipFill>
        <p:spPr>
          <a:xfrm>
            <a:off x="5112589" y="3306932"/>
            <a:ext cx="1966822" cy="2629922"/>
          </a:xfrm>
          <a:prstGeom prst="rect">
            <a:avLst/>
          </a:prstGeom>
        </p:spPr>
      </p:pic>
    </p:spTree>
    <p:extLst>
      <p:ext uri="{BB962C8B-B14F-4D97-AF65-F5344CB8AC3E}">
        <p14:creationId xmlns:p14="http://schemas.microsoft.com/office/powerpoint/2010/main" val="3709545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6CA352-3359-4948-91C4-D04A67922E52}"/>
              </a:ext>
            </a:extLst>
          </p:cNvPr>
          <p:cNvSpPr>
            <a:spLocks noGrp="1"/>
          </p:cNvSpPr>
          <p:nvPr>
            <p:ph type="title"/>
          </p:nvPr>
        </p:nvSpPr>
        <p:spPr>
          <a:xfrm>
            <a:off x="2231136" y="547442"/>
            <a:ext cx="7729728" cy="1188720"/>
          </a:xfrm>
        </p:spPr>
        <p:txBody>
          <a:bodyPr/>
          <a:lstStyle/>
          <a:p>
            <a:r>
              <a:rPr lang="it" dirty="0"/>
              <a:t>Francis Ysidro </a:t>
            </a:r>
            <a:r>
              <a:rPr lang="it" dirty="0" err="1"/>
              <a:t>Edgeworth</a:t>
            </a:r>
            <a:endParaRPr lang="es-AR" dirty="0"/>
          </a:p>
        </p:txBody>
      </p:sp>
      <p:sp>
        <p:nvSpPr>
          <p:cNvPr id="3" name="Marcador de contenido 2">
            <a:extLst>
              <a:ext uri="{FF2B5EF4-FFF2-40B4-BE49-F238E27FC236}">
                <a16:creationId xmlns:a16="http://schemas.microsoft.com/office/drawing/2014/main" id="{098CBFE6-17E1-44C2-82ED-D0FB96BC4B4A}"/>
              </a:ext>
            </a:extLst>
          </p:cNvPr>
          <p:cNvSpPr>
            <a:spLocks noGrp="1"/>
          </p:cNvSpPr>
          <p:nvPr>
            <p:ph idx="1"/>
          </p:nvPr>
        </p:nvSpPr>
        <p:spPr>
          <a:xfrm>
            <a:off x="1846555" y="1953087"/>
            <a:ext cx="8298109" cy="4559857"/>
          </a:xfrm>
        </p:spPr>
        <p:txBody>
          <a:bodyPr>
            <a:normAutofit fontScale="85000" lnSpcReduction="10000"/>
          </a:bodyPr>
          <a:lstStyle/>
          <a:p>
            <a:r>
              <a:rPr lang="it" dirty="0"/>
              <a:t>Edgeworth aveva un background matematico superiore a quello dei suoi contemporanei. La sua opera principale è del</a:t>
            </a:r>
            <a:r>
              <a:rPr lang="it" i="1" dirty="0"/>
              <a:t> </a:t>
            </a:r>
            <a:r>
              <a:rPr lang="it" dirty="0"/>
              <a:t>1881.</a:t>
            </a:r>
          </a:p>
          <a:p>
            <a:r>
              <a:rPr lang="it" dirty="0"/>
              <a:t>Pensava che l’economia dovesse imparare dalla fisica il modo di argomentare. Ha avuto uno corrisponde</a:t>
            </a:r>
            <a:r>
              <a:rPr lang="it-IT" dirty="0"/>
              <a:t>n</a:t>
            </a:r>
            <a:r>
              <a:rPr lang="it" dirty="0"/>
              <a:t>za prolungat</a:t>
            </a:r>
            <a:r>
              <a:rPr lang="it-IT" dirty="0"/>
              <a:t>a</a:t>
            </a:r>
            <a:r>
              <a:rPr lang="it" dirty="0"/>
              <a:t> con il fisico William Hamilton.</a:t>
            </a:r>
          </a:p>
          <a:p>
            <a:r>
              <a:rPr lang="it" dirty="0"/>
              <a:t>Per Edgeworth l’economia matematica non poteva funzionare con forme funzionali esatte, ma con forme indefinite di cui sono specificate alcune proprietà (come le curve di indifferenza convesse, ecc.)</a:t>
            </a:r>
          </a:p>
          <a:p>
            <a:r>
              <a:rPr lang="it" dirty="0"/>
              <a:t>Il suo contributo principale è stata la </a:t>
            </a:r>
            <a:r>
              <a:rPr lang="it" b="1" dirty="0"/>
              <a:t>curva dei contratti</a:t>
            </a:r>
            <a:r>
              <a:rPr lang="it" dirty="0"/>
              <a:t>, ovvero la curva che illustra, in un’economia di due individui e due beni le cui quantità sono date, quali sono le allocazioni di beni che non possono essere modificate senza peggiorare le condizioni di uno di essi.</a:t>
            </a:r>
          </a:p>
          <a:p>
            <a:r>
              <a:rPr lang="it" dirty="0"/>
              <a:t>Il processo di scambio consiste in una serie di trattative e rinegoziazioni che si interrompe quando nessuno degli individui ha incentivi a modificare il risultato raggiunto (cioè quando si trova sulla curva dei contratti).</a:t>
            </a:r>
          </a:p>
          <a:p>
            <a:r>
              <a:rPr lang="it" dirty="0"/>
              <a:t>Per costruire questa curva utilizzò le curve di indifferenza, introducendo l'ipotesi di convessità rispetto agli assi cartesiani.</a:t>
            </a:r>
          </a:p>
          <a:p>
            <a:r>
              <a:rPr lang="it" dirty="0"/>
              <a:t>È interessante notare che tutti i punti sulla curva dei contratti costituiscono punti ottimali paretiani, c</a:t>
            </a:r>
            <a:r>
              <a:rPr lang="it-IT" dirty="0" err="1"/>
              <a:t>ioè</a:t>
            </a:r>
            <a:r>
              <a:rPr lang="it" dirty="0"/>
              <a:t> non esiste unicità di equilibrio. Quale dei punti di equilibrio verrà raggiunto dipende dal punto di partenza e dall'intero processo di negoziazione.</a:t>
            </a:r>
          </a:p>
        </p:txBody>
      </p:sp>
      <p:sp>
        <p:nvSpPr>
          <p:cNvPr id="4" name="Marcador de número de diapositiva 3">
            <a:extLst>
              <a:ext uri="{FF2B5EF4-FFF2-40B4-BE49-F238E27FC236}">
                <a16:creationId xmlns:a16="http://schemas.microsoft.com/office/drawing/2014/main" id="{1587EBBF-EA7B-424B-B740-EB8FA0BCD234}"/>
              </a:ext>
            </a:extLst>
          </p:cNvPr>
          <p:cNvSpPr>
            <a:spLocks noGrp="1"/>
          </p:cNvSpPr>
          <p:nvPr>
            <p:ph type="sldNum" sz="quarter" idx="12"/>
          </p:nvPr>
        </p:nvSpPr>
        <p:spPr/>
        <p:txBody>
          <a:bodyPr/>
          <a:lstStyle/>
          <a:p>
            <a:fld id="{5A1F972D-FDF8-4D84-8DBC-19A85814D6EC}" type="slidenum">
              <a:rPr lang="en-GB" smtClean="0"/>
              <a:t>22</a:t>
            </a:fld>
            <a:endParaRPr lang="en-GB"/>
          </a:p>
        </p:txBody>
      </p:sp>
    </p:spTree>
    <p:extLst>
      <p:ext uri="{BB962C8B-B14F-4D97-AF65-F5344CB8AC3E}">
        <p14:creationId xmlns:p14="http://schemas.microsoft.com/office/powerpoint/2010/main" val="2149766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751B08-5FB1-4601-AB7E-AECCA46EBBA9}"/>
              </a:ext>
            </a:extLst>
          </p:cNvPr>
          <p:cNvSpPr>
            <a:spLocks noGrp="1"/>
          </p:cNvSpPr>
          <p:nvPr>
            <p:ph type="title"/>
          </p:nvPr>
        </p:nvSpPr>
        <p:spPr/>
        <p:txBody>
          <a:bodyPr/>
          <a:lstStyle/>
          <a:p>
            <a:r>
              <a:rPr lang="it" dirty="0"/>
              <a:t>Carl Menger e la scuola austriaca</a:t>
            </a:r>
          </a:p>
        </p:txBody>
      </p:sp>
      <p:sp>
        <p:nvSpPr>
          <p:cNvPr id="3" name="Marcador de texto 2">
            <a:extLst>
              <a:ext uri="{FF2B5EF4-FFF2-40B4-BE49-F238E27FC236}">
                <a16:creationId xmlns:a16="http://schemas.microsoft.com/office/drawing/2014/main" id="{6F6B8D9C-0872-498D-BACA-7C0C331D5466}"/>
              </a:ext>
            </a:extLst>
          </p:cNvPr>
          <p:cNvSpPr>
            <a:spLocks noGrp="1"/>
          </p:cNvSpPr>
          <p:nvPr>
            <p:ph type="body" idx="1"/>
          </p:nvPr>
        </p:nvSpPr>
        <p:spPr/>
        <p:txBody>
          <a:bodyPr/>
          <a:lstStyle/>
          <a:p>
            <a:endParaRPr lang="es-AR"/>
          </a:p>
        </p:txBody>
      </p:sp>
      <p:sp>
        <p:nvSpPr>
          <p:cNvPr id="4" name="Marcador de número de diapositiva 3">
            <a:extLst>
              <a:ext uri="{FF2B5EF4-FFF2-40B4-BE49-F238E27FC236}">
                <a16:creationId xmlns:a16="http://schemas.microsoft.com/office/drawing/2014/main" id="{74D29163-1A5B-4259-B9EE-B53398366A48}"/>
              </a:ext>
            </a:extLst>
          </p:cNvPr>
          <p:cNvSpPr>
            <a:spLocks noGrp="1"/>
          </p:cNvSpPr>
          <p:nvPr>
            <p:ph type="sldNum" sz="quarter" idx="12"/>
          </p:nvPr>
        </p:nvSpPr>
        <p:spPr/>
        <p:txBody>
          <a:bodyPr/>
          <a:lstStyle/>
          <a:p>
            <a:fld id="{5A1F972D-FDF8-4D84-8DBC-19A85814D6EC}" type="slidenum">
              <a:rPr lang="en-GB" smtClean="0"/>
              <a:t>23</a:t>
            </a:fld>
            <a:endParaRPr lang="en-GB"/>
          </a:p>
        </p:txBody>
      </p:sp>
    </p:spTree>
    <p:extLst>
      <p:ext uri="{BB962C8B-B14F-4D97-AF65-F5344CB8AC3E}">
        <p14:creationId xmlns:p14="http://schemas.microsoft.com/office/powerpoint/2010/main" val="1939973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DBE3E2-F874-4E2C-94C8-7B27330EAE70}"/>
              </a:ext>
            </a:extLst>
          </p:cNvPr>
          <p:cNvSpPr>
            <a:spLocks noGrp="1"/>
          </p:cNvSpPr>
          <p:nvPr>
            <p:ph type="title"/>
          </p:nvPr>
        </p:nvSpPr>
        <p:spPr>
          <a:xfrm>
            <a:off x="1600200" y="819224"/>
            <a:ext cx="8991600" cy="1645920"/>
          </a:xfrm>
        </p:spPr>
        <p:txBody>
          <a:bodyPr/>
          <a:lstStyle/>
          <a:p>
            <a:r>
              <a:rPr lang="it" dirty="0"/>
              <a:t>3.1 Carl </a:t>
            </a:r>
            <a:r>
              <a:rPr lang="it" dirty="0" err="1"/>
              <a:t>Menger </a:t>
            </a:r>
            <a:r>
              <a:rPr lang="it" dirty="0"/>
              <a:t>(1840-1921)</a:t>
            </a:r>
          </a:p>
        </p:txBody>
      </p:sp>
      <p:sp>
        <p:nvSpPr>
          <p:cNvPr id="4" name="Marcador de número de diapositiva 3">
            <a:extLst>
              <a:ext uri="{FF2B5EF4-FFF2-40B4-BE49-F238E27FC236}">
                <a16:creationId xmlns:a16="http://schemas.microsoft.com/office/drawing/2014/main" id="{FCA60768-DD16-4225-8F7E-FE6341316ED0}"/>
              </a:ext>
            </a:extLst>
          </p:cNvPr>
          <p:cNvSpPr>
            <a:spLocks noGrp="1"/>
          </p:cNvSpPr>
          <p:nvPr>
            <p:ph type="sldNum" sz="quarter" idx="12"/>
          </p:nvPr>
        </p:nvSpPr>
        <p:spPr/>
        <p:txBody>
          <a:bodyPr/>
          <a:lstStyle/>
          <a:p>
            <a:fld id="{5A1F972D-FDF8-4D84-8DBC-19A85814D6EC}" type="slidenum">
              <a:rPr lang="en-GB" smtClean="0"/>
              <a:t>24</a:t>
            </a:fld>
            <a:endParaRPr lang="en-GB"/>
          </a:p>
        </p:txBody>
      </p:sp>
      <p:pic>
        <p:nvPicPr>
          <p:cNvPr id="5" name="Imagen 4">
            <a:extLst>
              <a:ext uri="{FF2B5EF4-FFF2-40B4-BE49-F238E27FC236}">
                <a16:creationId xmlns:a16="http://schemas.microsoft.com/office/drawing/2014/main" id="{708B8F7A-E615-48BD-BFD4-8E005EBCB619}"/>
              </a:ext>
            </a:extLst>
          </p:cNvPr>
          <p:cNvPicPr>
            <a:picLocks noChangeAspect="1"/>
          </p:cNvPicPr>
          <p:nvPr/>
        </p:nvPicPr>
        <p:blipFill>
          <a:blip r:embed="rId2"/>
          <a:stretch>
            <a:fillRect/>
          </a:stretch>
        </p:blipFill>
        <p:spPr>
          <a:xfrm>
            <a:off x="4953000" y="2933700"/>
            <a:ext cx="2286000" cy="3467100"/>
          </a:xfrm>
          <a:prstGeom prst="rect">
            <a:avLst/>
          </a:prstGeom>
        </p:spPr>
      </p:pic>
    </p:spTree>
    <p:extLst>
      <p:ext uri="{BB962C8B-B14F-4D97-AF65-F5344CB8AC3E}">
        <p14:creationId xmlns:p14="http://schemas.microsoft.com/office/powerpoint/2010/main" val="1472532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616216-389A-4541-A7E6-BDB933FFB210}"/>
              </a:ext>
            </a:extLst>
          </p:cNvPr>
          <p:cNvSpPr>
            <a:spLocks noGrp="1"/>
          </p:cNvSpPr>
          <p:nvPr>
            <p:ph type="title"/>
          </p:nvPr>
        </p:nvSpPr>
        <p:spPr/>
        <p:txBody>
          <a:bodyPr/>
          <a:lstStyle/>
          <a:p>
            <a:r>
              <a:rPr lang="it" dirty="0"/>
              <a:t>Carl Menger</a:t>
            </a:r>
            <a:endParaRPr lang="es-AR" dirty="0"/>
          </a:p>
        </p:txBody>
      </p:sp>
      <p:sp>
        <p:nvSpPr>
          <p:cNvPr id="3" name="Marcador de contenido 2">
            <a:extLst>
              <a:ext uri="{FF2B5EF4-FFF2-40B4-BE49-F238E27FC236}">
                <a16:creationId xmlns:a16="http://schemas.microsoft.com/office/drawing/2014/main" id="{76689065-90A7-4D00-8B75-99E631DADA37}"/>
              </a:ext>
            </a:extLst>
          </p:cNvPr>
          <p:cNvSpPr>
            <a:spLocks noGrp="1"/>
          </p:cNvSpPr>
          <p:nvPr>
            <p:ph idx="1"/>
          </p:nvPr>
        </p:nvSpPr>
        <p:spPr>
          <a:xfrm>
            <a:off x="1454759" y="2698429"/>
            <a:ext cx="7729728" cy="3101983"/>
          </a:xfrm>
        </p:spPr>
        <p:txBody>
          <a:bodyPr>
            <a:normAutofit lnSpcReduction="10000"/>
          </a:bodyPr>
          <a:lstStyle/>
          <a:p>
            <a:r>
              <a:rPr lang="it" dirty="0"/>
              <a:t>Carl Menger nacque in Polonia nel 1840.</a:t>
            </a:r>
          </a:p>
          <a:p>
            <a:r>
              <a:rPr lang="it" dirty="0"/>
              <a:t>Dopo la pubblicazione dei suoi </a:t>
            </a:r>
            <a:r>
              <a:rPr lang="it" i="1" dirty="0"/>
              <a:t>Principi di economia politica </a:t>
            </a:r>
            <a:r>
              <a:rPr lang="it" dirty="0"/>
              <a:t>(1871) divenne professore di economia politica all'Università di Vienna.</a:t>
            </a:r>
          </a:p>
          <a:p>
            <a:r>
              <a:rPr lang="it" dirty="0"/>
              <a:t>Di formazione aveva studiato diritto, il che gli faceva avere un certo interesse per la storia e non tendeva a una matematizzazione dell'economia, come facevano Jevons e Walras.</a:t>
            </a:r>
          </a:p>
          <a:p>
            <a:r>
              <a:rPr lang="it" dirty="0"/>
              <a:t>È famoso per il suo ruolo nella rivoluzione marginalista e per il suo contributo alla metodologia come fondatore della scuola austriaca.</a:t>
            </a:r>
          </a:p>
          <a:p>
            <a:r>
              <a:rPr lang="it" dirty="0"/>
              <a:t>Ha cercato di trascendere la semplice osservazione dei fatti ma non di perdere il contatto con la realtà.</a:t>
            </a:r>
          </a:p>
        </p:txBody>
      </p:sp>
      <p:sp>
        <p:nvSpPr>
          <p:cNvPr id="4" name="Marcador de número de diapositiva 3">
            <a:extLst>
              <a:ext uri="{FF2B5EF4-FFF2-40B4-BE49-F238E27FC236}">
                <a16:creationId xmlns:a16="http://schemas.microsoft.com/office/drawing/2014/main" id="{F3B6C65D-27AC-4484-B2FE-EE610122C6BB}"/>
              </a:ext>
            </a:extLst>
          </p:cNvPr>
          <p:cNvSpPr>
            <a:spLocks noGrp="1"/>
          </p:cNvSpPr>
          <p:nvPr>
            <p:ph type="sldNum" sz="quarter" idx="12"/>
          </p:nvPr>
        </p:nvSpPr>
        <p:spPr/>
        <p:txBody>
          <a:bodyPr/>
          <a:lstStyle/>
          <a:p>
            <a:fld id="{5A1F972D-FDF8-4D84-8DBC-19A85814D6EC}" type="slidenum">
              <a:rPr lang="en-GB" smtClean="0"/>
              <a:t>25</a:t>
            </a:fld>
            <a:endParaRPr lang="en-GB"/>
          </a:p>
        </p:txBody>
      </p:sp>
      <p:sp>
        <p:nvSpPr>
          <p:cNvPr id="5" name="CuadroTexto 4">
            <a:extLst>
              <a:ext uri="{FF2B5EF4-FFF2-40B4-BE49-F238E27FC236}">
                <a16:creationId xmlns:a16="http://schemas.microsoft.com/office/drawing/2014/main" id="{5008ED8F-2E22-4490-9C4F-579052F92667}"/>
              </a:ext>
            </a:extLst>
          </p:cNvPr>
          <p:cNvSpPr txBox="1"/>
          <p:nvPr/>
        </p:nvSpPr>
        <p:spPr>
          <a:xfrm>
            <a:off x="10275672" y="3378340"/>
            <a:ext cx="1332260"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 sz="1400" dirty="0"/>
              <a:t>Per questo c’è chi sostiene che non si possa dire che Menger sia un marginalista.</a:t>
            </a:r>
          </a:p>
        </p:txBody>
      </p:sp>
      <p:sp>
        <p:nvSpPr>
          <p:cNvPr id="6" name="Flecha: a la derecha 5">
            <a:extLst>
              <a:ext uri="{FF2B5EF4-FFF2-40B4-BE49-F238E27FC236}">
                <a16:creationId xmlns:a16="http://schemas.microsoft.com/office/drawing/2014/main" id="{CE440ED6-03AF-4494-B48C-BBE34AA6F1B7}"/>
              </a:ext>
            </a:extLst>
          </p:cNvPr>
          <p:cNvSpPr/>
          <p:nvPr/>
        </p:nvSpPr>
        <p:spPr>
          <a:xfrm rot="10800000">
            <a:off x="9184487" y="3969725"/>
            <a:ext cx="992710" cy="202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582186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91338B-D6D2-4CC8-B02E-C7BECE6083F3}"/>
              </a:ext>
            </a:extLst>
          </p:cNvPr>
          <p:cNvSpPr>
            <a:spLocks noGrp="1"/>
          </p:cNvSpPr>
          <p:nvPr>
            <p:ph type="title"/>
          </p:nvPr>
        </p:nvSpPr>
        <p:spPr>
          <a:xfrm>
            <a:off x="2231136" y="671729"/>
            <a:ext cx="7729728" cy="1188720"/>
          </a:xfrm>
        </p:spPr>
        <p:txBody>
          <a:bodyPr/>
          <a:lstStyle/>
          <a:p>
            <a:r>
              <a:rPr lang="it" dirty="0"/>
              <a:t>La teoria soggettiva del valore</a:t>
            </a:r>
          </a:p>
        </p:txBody>
      </p:sp>
      <p:sp>
        <p:nvSpPr>
          <p:cNvPr id="3" name="Marcador de contenido 2">
            <a:extLst>
              <a:ext uri="{FF2B5EF4-FFF2-40B4-BE49-F238E27FC236}">
                <a16:creationId xmlns:a16="http://schemas.microsoft.com/office/drawing/2014/main" id="{CA0BDA68-7AB5-402C-9BE3-736159B81C26}"/>
              </a:ext>
            </a:extLst>
          </p:cNvPr>
          <p:cNvSpPr>
            <a:spLocks noGrp="1"/>
          </p:cNvSpPr>
          <p:nvPr>
            <p:ph idx="1"/>
          </p:nvPr>
        </p:nvSpPr>
        <p:spPr>
          <a:xfrm>
            <a:off x="2121763" y="2228295"/>
            <a:ext cx="8398276" cy="4355385"/>
          </a:xfrm>
        </p:spPr>
        <p:txBody>
          <a:bodyPr>
            <a:normAutofit/>
          </a:bodyPr>
          <a:lstStyle/>
          <a:p>
            <a:r>
              <a:rPr lang="it" dirty="0"/>
              <a:t>La teoria di Menger è inseparabile dal suo approccio soggettivo alla teoria del valore.</a:t>
            </a:r>
          </a:p>
          <a:p>
            <a:r>
              <a:rPr lang="it" dirty="0"/>
              <a:t>Per essere considerato un </a:t>
            </a:r>
            <a:r>
              <a:rPr lang="it" i="1" dirty="0"/>
              <a:t>bene, </a:t>
            </a:r>
            <a:r>
              <a:rPr lang="it" dirty="0"/>
              <a:t>un oggetto deve avere le seguenti caratteristiche:</a:t>
            </a:r>
          </a:p>
          <a:p>
            <a:pPr marL="1654175" lvl="8" indent="0">
              <a:buNone/>
            </a:pPr>
            <a:r>
              <a:rPr lang="it" dirty="0"/>
              <a:t>1. Un bisogno umano.</a:t>
            </a:r>
          </a:p>
          <a:p>
            <a:pPr marL="1654175" lvl="8" indent="0">
              <a:buNone/>
            </a:pPr>
            <a:r>
              <a:rPr lang="it" dirty="0"/>
              <a:t>2. Proprietà tali da rendere la cosa suscettibile di essere portata</a:t>
            </a:r>
          </a:p>
          <a:p>
            <a:pPr marL="1654175" lvl="8" indent="0">
              <a:buNone/>
            </a:pPr>
            <a:r>
              <a:rPr lang="it" dirty="0"/>
              <a:t>in una connessione causale con la soddisfazione di questo bisogno.</a:t>
            </a:r>
          </a:p>
          <a:p>
            <a:pPr marL="1654175" lvl="8" indent="0">
              <a:buNone/>
            </a:pPr>
            <a:r>
              <a:rPr lang="it" dirty="0"/>
              <a:t>3. Conoscenza umana di questa connessione causale.</a:t>
            </a:r>
          </a:p>
          <a:p>
            <a:pPr marL="1654175" lvl="8" indent="0">
              <a:buNone/>
            </a:pPr>
            <a:r>
              <a:rPr lang="it" dirty="0"/>
              <a:t>4. Comando della cosa sufficiente a dirigerla fino alla soddisfazione</a:t>
            </a:r>
          </a:p>
          <a:p>
            <a:pPr marL="1654175" lvl="8" indent="0">
              <a:buNone/>
            </a:pPr>
            <a:r>
              <a:rPr lang="it" dirty="0"/>
              <a:t>del bisogno.” ( </a:t>
            </a:r>
            <a:r>
              <a:rPr lang="it" i="1" dirty="0"/>
              <a:t>Principi di Economia, p.52)</a:t>
            </a:r>
          </a:p>
          <a:p>
            <a:r>
              <a:rPr lang="it" dirty="0"/>
              <a:t>I beni che soddisfano bisogni immediati (beni di consumo) sono detti </a:t>
            </a:r>
            <a:r>
              <a:rPr lang="it" i="1" dirty="0"/>
              <a:t>d</a:t>
            </a:r>
            <a:r>
              <a:rPr lang="it-IT" i="1" dirty="0"/>
              <a:t>i</a:t>
            </a:r>
            <a:r>
              <a:rPr lang="it" i="1" dirty="0"/>
              <a:t> primo ordine</a:t>
            </a:r>
            <a:r>
              <a:rPr lang="it" dirty="0"/>
              <a:t>.</a:t>
            </a:r>
          </a:p>
          <a:p>
            <a:r>
              <a:rPr lang="it" dirty="0"/>
              <a:t>I beni che soddisfano i bisogni indiretti sono beni di ordine diverso, a seconda del tempo necessario per fornire i beni di consumo.  Ad esempio, i fattori di produzione che servono a produrre beni di consumo sono beni d</a:t>
            </a:r>
            <a:r>
              <a:rPr lang="it-IT" dirty="0"/>
              <a:t>i</a:t>
            </a:r>
            <a:r>
              <a:rPr lang="it" dirty="0"/>
              <a:t> secondo ordine.</a:t>
            </a:r>
          </a:p>
        </p:txBody>
      </p:sp>
      <p:sp>
        <p:nvSpPr>
          <p:cNvPr id="4" name="Marcador de número de diapositiva 3">
            <a:extLst>
              <a:ext uri="{FF2B5EF4-FFF2-40B4-BE49-F238E27FC236}">
                <a16:creationId xmlns:a16="http://schemas.microsoft.com/office/drawing/2014/main" id="{3666F2E7-C327-4D10-8DCE-DC9CAFF6D824}"/>
              </a:ext>
            </a:extLst>
          </p:cNvPr>
          <p:cNvSpPr>
            <a:spLocks noGrp="1"/>
          </p:cNvSpPr>
          <p:nvPr>
            <p:ph type="sldNum" sz="quarter" idx="12"/>
          </p:nvPr>
        </p:nvSpPr>
        <p:spPr/>
        <p:txBody>
          <a:bodyPr/>
          <a:lstStyle/>
          <a:p>
            <a:fld id="{5A1F972D-FDF8-4D84-8DBC-19A85814D6EC}" type="slidenum">
              <a:rPr lang="en-GB" smtClean="0"/>
              <a:t>26</a:t>
            </a:fld>
            <a:endParaRPr lang="en-GB"/>
          </a:p>
        </p:txBody>
      </p:sp>
    </p:spTree>
    <p:extLst>
      <p:ext uri="{BB962C8B-B14F-4D97-AF65-F5344CB8AC3E}">
        <p14:creationId xmlns:p14="http://schemas.microsoft.com/office/powerpoint/2010/main" val="2032739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D7C6D3-B02B-443B-BDEB-B8705409457F}"/>
              </a:ext>
            </a:extLst>
          </p:cNvPr>
          <p:cNvSpPr>
            <a:spLocks noGrp="1"/>
          </p:cNvSpPr>
          <p:nvPr>
            <p:ph type="title"/>
          </p:nvPr>
        </p:nvSpPr>
        <p:spPr/>
        <p:txBody>
          <a:bodyPr/>
          <a:lstStyle/>
          <a:p>
            <a:r>
              <a:rPr lang="it" dirty="0"/>
              <a:t>La teoria soggettiva del valore</a:t>
            </a:r>
          </a:p>
        </p:txBody>
      </p:sp>
      <p:sp>
        <p:nvSpPr>
          <p:cNvPr id="3" name="Marcador de contenido 2">
            <a:extLst>
              <a:ext uri="{FF2B5EF4-FFF2-40B4-BE49-F238E27FC236}">
                <a16:creationId xmlns:a16="http://schemas.microsoft.com/office/drawing/2014/main" id="{1CAFC7F4-02D2-4578-87E0-30A6AF986755}"/>
              </a:ext>
            </a:extLst>
          </p:cNvPr>
          <p:cNvSpPr>
            <a:spLocks noGrp="1"/>
          </p:cNvSpPr>
          <p:nvPr>
            <p:ph idx="1"/>
          </p:nvPr>
        </p:nvSpPr>
        <p:spPr>
          <a:xfrm>
            <a:off x="2231136" y="2638044"/>
            <a:ext cx="7729728" cy="3945636"/>
          </a:xfrm>
        </p:spPr>
        <p:txBody>
          <a:bodyPr>
            <a:normAutofit/>
          </a:bodyPr>
          <a:lstStyle/>
          <a:p>
            <a:r>
              <a:rPr lang="it" dirty="0"/>
              <a:t>I beni di ordine superiore sono necessari per garantire una fornitura futura sufficiente di beni di primo ordine.</a:t>
            </a:r>
          </a:p>
          <a:p>
            <a:r>
              <a:rPr lang="it" dirty="0"/>
              <a:t>Ecco perché Menger sottolinea fin dall’inizio il “fattore tempo”, così come quello delle preferenze temporali.</a:t>
            </a:r>
          </a:p>
          <a:p>
            <a:r>
              <a:rPr lang="it" dirty="0"/>
              <a:t>I beni diventano </a:t>
            </a:r>
            <a:r>
              <a:rPr lang="it" i="1" dirty="0"/>
              <a:t>beni economici </a:t>
            </a:r>
            <a:r>
              <a:rPr lang="it" dirty="0"/>
              <a:t>quando la loro domanda è maggiore della quantità disponibile, cioè quando sono scarsi.</a:t>
            </a:r>
          </a:p>
          <a:p>
            <a:r>
              <a:rPr lang="it" dirty="0"/>
              <a:t>L'individuo classificava i diversi bisogni in ordine di importanza, e molte volte non andava a soddisfare il bisogno successivo finché non otteneva un certo grado di soddisfazione dal primo. Non esiste una completa sostituibilità tra i bisogni.</a:t>
            </a:r>
          </a:p>
          <a:p>
            <a:endParaRPr lang="es-AR" dirty="0"/>
          </a:p>
        </p:txBody>
      </p:sp>
      <p:sp>
        <p:nvSpPr>
          <p:cNvPr id="4" name="Marcador de número de diapositiva 3">
            <a:extLst>
              <a:ext uri="{FF2B5EF4-FFF2-40B4-BE49-F238E27FC236}">
                <a16:creationId xmlns:a16="http://schemas.microsoft.com/office/drawing/2014/main" id="{B37AC1D7-7543-4673-8AE8-5E179AE45C94}"/>
              </a:ext>
            </a:extLst>
          </p:cNvPr>
          <p:cNvSpPr>
            <a:spLocks noGrp="1"/>
          </p:cNvSpPr>
          <p:nvPr>
            <p:ph type="sldNum" sz="quarter" idx="12"/>
          </p:nvPr>
        </p:nvSpPr>
        <p:spPr/>
        <p:txBody>
          <a:bodyPr/>
          <a:lstStyle/>
          <a:p>
            <a:fld id="{5A1F972D-FDF8-4D84-8DBC-19A85814D6EC}" type="slidenum">
              <a:rPr lang="en-GB" smtClean="0"/>
              <a:t>27</a:t>
            </a:fld>
            <a:endParaRPr lang="en-GB"/>
          </a:p>
        </p:txBody>
      </p:sp>
    </p:spTree>
    <p:extLst>
      <p:ext uri="{BB962C8B-B14F-4D97-AF65-F5344CB8AC3E}">
        <p14:creationId xmlns:p14="http://schemas.microsoft.com/office/powerpoint/2010/main" val="1786406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91338B-D6D2-4CC8-B02E-C7BECE6083F3}"/>
              </a:ext>
            </a:extLst>
          </p:cNvPr>
          <p:cNvSpPr>
            <a:spLocks noGrp="1"/>
          </p:cNvSpPr>
          <p:nvPr>
            <p:ph type="title"/>
          </p:nvPr>
        </p:nvSpPr>
        <p:spPr/>
        <p:txBody>
          <a:bodyPr/>
          <a:lstStyle/>
          <a:p>
            <a:r>
              <a:rPr lang="it" dirty="0"/>
              <a:t>La teoria soggettiva del valore</a:t>
            </a:r>
          </a:p>
        </p:txBody>
      </p:sp>
      <p:sp>
        <p:nvSpPr>
          <p:cNvPr id="3" name="Marcador de contenido 2">
            <a:extLst>
              <a:ext uri="{FF2B5EF4-FFF2-40B4-BE49-F238E27FC236}">
                <a16:creationId xmlns:a16="http://schemas.microsoft.com/office/drawing/2014/main" id="{CA0BDA68-7AB5-402C-9BE3-736159B81C26}"/>
              </a:ext>
            </a:extLst>
          </p:cNvPr>
          <p:cNvSpPr>
            <a:spLocks noGrp="1"/>
          </p:cNvSpPr>
          <p:nvPr>
            <p:ph idx="1"/>
          </p:nvPr>
        </p:nvSpPr>
        <p:spPr>
          <a:xfrm>
            <a:off x="2057400" y="2346960"/>
            <a:ext cx="8183880" cy="4099560"/>
          </a:xfrm>
        </p:spPr>
        <p:txBody>
          <a:bodyPr>
            <a:normAutofit lnSpcReduction="10000"/>
          </a:bodyPr>
          <a:lstStyle/>
          <a:p>
            <a:endParaRPr lang="es-AR" dirty="0"/>
          </a:p>
          <a:p>
            <a:r>
              <a:rPr lang="it" dirty="0"/>
              <a:t>Nel determinare il valore, è stata presa in considerazione la scarsità, che ha determinato la misura in cui i bisogni potevano essere soddisfatti. Ciò che contava non era l’importanza assoluta di ciascun bisogno, ma la sua importanza “al margine”, sebbene non usasse l’espressione “utilità marginale”.</a:t>
            </a:r>
          </a:p>
          <a:p>
            <a:pPr marL="685800" lvl="3" indent="0">
              <a:buNone/>
            </a:pPr>
            <a:r>
              <a:rPr lang="it" dirty="0"/>
              <a:t>“Il fattore determinante del valore di un bene, quindi, non è né la quantità di lavoro o di altri beni necessari alla sua produzione, né la quantità necessaria alla sua riproduzione, ma piuttosto la grandezza d’importanza di quelle soddisfazioni rispetto alle quali siamo consapevole di dipendere dal comando del bene. Questo principio della determinazione del valore è universalmente valido e non si può trovare alcuna eccezione nell’economia umana”. (Principi, pag. 145)</a:t>
            </a:r>
            <a:endParaRPr lang="es-AR" dirty="0"/>
          </a:p>
          <a:p>
            <a:r>
              <a:rPr lang="it" dirty="0"/>
              <a:t>Nel caso dei fattori della produzione, veniva loro imputata una parte del valore che il bene prodotto aveva per il consumatore, secondo la proporzione con cui avevano contribuito alla produzione. Questa si chiama teoria dell’imputazione.</a:t>
            </a:r>
          </a:p>
        </p:txBody>
      </p:sp>
      <p:sp>
        <p:nvSpPr>
          <p:cNvPr id="4" name="Marcador de número de diapositiva 3">
            <a:extLst>
              <a:ext uri="{FF2B5EF4-FFF2-40B4-BE49-F238E27FC236}">
                <a16:creationId xmlns:a16="http://schemas.microsoft.com/office/drawing/2014/main" id="{3666F2E7-C327-4D10-8DCE-DC9CAFF6D824}"/>
              </a:ext>
            </a:extLst>
          </p:cNvPr>
          <p:cNvSpPr>
            <a:spLocks noGrp="1"/>
          </p:cNvSpPr>
          <p:nvPr>
            <p:ph type="sldNum" sz="quarter" idx="12"/>
          </p:nvPr>
        </p:nvSpPr>
        <p:spPr/>
        <p:txBody>
          <a:bodyPr/>
          <a:lstStyle/>
          <a:p>
            <a:fld id="{5A1F972D-FDF8-4D84-8DBC-19A85814D6EC}" type="slidenum">
              <a:rPr lang="en-GB" smtClean="0"/>
              <a:t>28</a:t>
            </a:fld>
            <a:endParaRPr lang="en-GB"/>
          </a:p>
        </p:txBody>
      </p:sp>
    </p:spTree>
    <p:extLst>
      <p:ext uri="{BB962C8B-B14F-4D97-AF65-F5344CB8AC3E}">
        <p14:creationId xmlns:p14="http://schemas.microsoft.com/office/powerpoint/2010/main" val="3297365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34F1AD-C22F-4CC9-9C11-E54D6641DF40}"/>
              </a:ext>
            </a:extLst>
          </p:cNvPr>
          <p:cNvSpPr>
            <a:spLocks noGrp="1"/>
          </p:cNvSpPr>
          <p:nvPr>
            <p:ph type="title"/>
          </p:nvPr>
        </p:nvSpPr>
        <p:spPr/>
        <p:txBody>
          <a:bodyPr/>
          <a:lstStyle/>
          <a:p>
            <a:r>
              <a:rPr lang="it" dirty="0"/>
              <a:t>La formazione dei prezzi</a:t>
            </a:r>
          </a:p>
        </p:txBody>
      </p:sp>
      <p:sp>
        <p:nvSpPr>
          <p:cNvPr id="3" name="Marcador de contenido 2">
            <a:extLst>
              <a:ext uri="{FF2B5EF4-FFF2-40B4-BE49-F238E27FC236}">
                <a16:creationId xmlns:a16="http://schemas.microsoft.com/office/drawing/2014/main" id="{1A52E136-3697-48E6-AB3A-B7093A97D3AA}"/>
              </a:ext>
            </a:extLst>
          </p:cNvPr>
          <p:cNvSpPr>
            <a:spLocks noGrp="1"/>
          </p:cNvSpPr>
          <p:nvPr>
            <p:ph idx="1"/>
          </p:nvPr>
        </p:nvSpPr>
        <p:spPr/>
        <p:txBody>
          <a:bodyPr>
            <a:normAutofit lnSpcReduction="10000"/>
          </a:bodyPr>
          <a:lstStyle/>
          <a:p>
            <a:r>
              <a:rPr lang="it" dirty="0"/>
              <a:t>Lo scambio non nasce da una naturale propensione umana, come diceva Smith, ma da un atto razionale volto a migliorare il benessere.</a:t>
            </a:r>
          </a:p>
          <a:p>
            <a:r>
              <a:rPr lang="it" dirty="0"/>
              <a:t>Quando avviene uno scambio tra due individui A e B, ciascuno cercherà di ottenere il maggior beneficio possibile. I casi estremi sono quelli in cui A prende tutti i benefici dello scambio e B nessuno, e il caso opposto.</a:t>
            </a:r>
          </a:p>
          <a:p>
            <a:r>
              <a:rPr lang="it" dirty="0"/>
              <a:t>Il prezzo al quale avviene la transazione sarà compreso tra questi estremi. Più sono i fornitori e gli acquirenti di un bene, più il prezzo si avvicinerà a quello in cui tutti guadagnano dalla transazione.</a:t>
            </a:r>
          </a:p>
          <a:p>
            <a:r>
              <a:rPr lang="it" dirty="0"/>
              <a:t>Ha sottolineato il ruolo dei commercianti come intermediari, collegandolo </a:t>
            </a:r>
            <a:r>
              <a:rPr lang="it" dirty="0">
                <a:latin typeface="Gill Sans MT" panose="020B0502020104020203" pitchFamily="34" charset="0"/>
              </a:rPr>
              <a:t>ai costi di transazione.</a:t>
            </a:r>
            <a:endParaRPr lang="es-AR" dirty="0"/>
          </a:p>
        </p:txBody>
      </p:sp>
      <p:sp>
        <p:nvSpPr>
          <p:cNvPr id="4" name="Marcador de número de diapositiva 3">
            <a:extLst>
              <a:ext uri="{FF2B5EF4-FFF2-40B4-BE49-F238E27FC236}">
                <a16:creationId xmlns:a16="http://schemas.microsoft.com/office/drawing/2014/main" id="{B2F23C35-6E00-4D4E-925C-FDACAC9E2B43}"/>
              </a:ext>
            </a:extLst>
          </p:cNvPr>
          <p:cNvSpPr>
            <a:spLocks noGrp="1"/>
          </p:cNvSpPr>
          <p:nvPr>
            <p:ph type="sldNum" sz="quarter" idx="12"/>
          </p:nvPr>
        </p:nvSpPr>
        <p:spPr/>
        <p:txBody>
          <a:bodyPr/>
          <a:lstStyle/>
          <a:p>
            <a:fld id="{5A1F972D-FDF8-4D84-8DBC-19A85814D6EC}" type="slidenum">
              <a:rPr lang="en-GB" smtClean="0"/>
              <a:t>29</a:t>
            </a:fld>
            <a:endParaRPr lang="en-GB"/>
          </a:p>
        </p:txBody>
      </p:sp>
    </p:spTree>
    <p:extLst>
      <p:ext uri="{BB962C8B-B14F-4D97-AF65-F5344CB8AC3E}">
        <p14:creationId xmlns:p14="http://schemas.microsoft.com/office/powerpoint/2010/main" val="67142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3C1860-F933-4EB4-B109-597B08C78C4F}"/>
              </a:ext>
            </a:extLst>
          </p:cNvPr>
          <p:cNvSpPr>
            <a:spLocks noGrp="1"/>
          </p:cNvSpPr>
          <p:nvPr>
            <p:ph type="title"/>
          </p:nvPr>
        </p:nvSpPr>
        <p:spPr/>
        <p:txBody>
          <a:bodyPr/>
          <a:lstStyle/>
          <a:p>
            <a:r>
              <a:rPr lang="it" dirty="0"/>
              <a:t>1. </a:t>
            </a:r>
            <a:r>
              <a:rPr lang="it" dirty="0" err="1"/>
              <a:t>Introduzione </a:t>
            </a:r>
            <a:r>
              <a:rPr lang="it" dirty="0"/>
              <a:t>generale</a:t>
            </a:r>
          </a:p>
        </p:txBody>
      </p:sp>
      <p:sp>
        <p:nvSpPr>
          <p:cNvPr id="3" name="Marcador de texto 2">
            <a:extLst>
              <a:ext uri="{FF2B5EF4-FFF2-40B4-BE49-F238E27FC236}">
                <a16:creationId xmlns:a16="http://schemas.microsoft.com/office/drawing/2014/main" id="{0073C979-3C52-4DE5-92C9-A5E0CEDF66CA}"/>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6A54A2F6-BBAC-4ADD-AEFF-7B77A82D1737}"/>
              </a:ext>
            </a:extLst>
          </p:cNvPr>
          <p:cNvSpPr>
            <a:spLocks noGrp="1"/>
          </p:cNvSpPr>
          <p:nvPr>
            <p:ph type="sldNum" sz="quarter" idx="12"/>
          </p:nvPr>
        </p:nvSpPr>
        <p:spPr/>
        <p:txBody>
          <a:bodyPr/>
          <a:lstStyle/>
          <a:p>
            <a:fld id="{5A1F972D-FDF8-4D84-8DBC-19A85814D6EC}" type="slidenum">
              <a:rPr lang="en-GB" smtClean="0"/>
              <a:t>3</a:t>
            </a:fld>
            <a:endParaRPr lang="en-GB"/>
          </a:p>
        </p:txBody>
      </p:sp>
    </p:spTree>
    <p:extLst>
      <p:ext uri="{BB962C8B-B14F-4D97-AF65-F5344CB8AC3E}">
        <p14:creationId xmlns:p14="http://schemas.microsoft.com/office/powerpoint/2010/main" val="1215116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B74B4-6955-4262-84EE-173F7983E501}"/>
              </a:ext>
            </a:extLst>
          </p:cNvPr>
          <p:cNvSpPr>
            <a:spLocks noGrp="1"/>
          </p:cNvSpPr>
          <p:nvPr>
            <p:ph type="title"/>
          </p:nvPr>
        </p:nvSpPr>
        <p:spPr>
          <a:xfrm>
            <a:off x="1198485" y="964692"/>
            <a:ext cx="10129422" cy="1188720"/>
          </a:xfrm>
        </p:spPr>
        <p:txBody>
          <a:bodyPr/>
          <a:lstStyle/>
          <a:p>
            <a:r>
              <a:rPr lang="it" dirty="0"/>
              <a:t>Il </a:t>
            </a:r>
            <a:r>
              <a:rPr lang="it" i="1" dirty="0"/>
              <a:t>met</a:t>
            </a:r>
            <a:r>
              <a:rPr lang="it-IT" i="1" dirty="0" err="1"/>
              <a:t>hodenstreit</a:t>
            </a:r>
            <a:r>
              <a:rPr lang="it" i="1" dirty="0"/>
              <a:t> </a:t>
            </a:r>
            <a:r>
              <a:rPr lang="it" dirty="0"/>
              <a:t>(discussione sul metodo)</a:t>
            </a:r>
            <a:endParaRPr lang="es-AR" i="1" dirty="0"/>
          </a:p>
        </p:txBody>
      </p:sp>
      <p:sp>
        <p:nvSpPr>
          <p:cNvPr id="3" name="Marcador de contenido 2">
            <a:extLst>
              <a:ext uri="{FF2B5EF4-FFF2-40B4-BE49-F238E27FC236}">
                <a16:creationId xmlns:a16="http://schemas.microsoft.com/office/drawing/2014/main" id="{E7DDE036-54C5-48AB-8AB4-361CE6900D80}"/>
              </a:ext>
            </a:extLst>
          </p:cNvPr>
          <p:cNvSpPr>
            <a:spLocks noGrp="1"/>
          </p:cNvSpPr>
          <p:nvPr>
            <p:ph idx="1"/>
          </p:nvPr>
        </p:nvSpPr>
        <p:spPr>
          <a:xfrm>
            <a:off x="1198485" y="2638044"/>
            <a:ext cx="9365942" cy="3869288"/>
          </a:xfrm>
        </p:spPr>
        <p:txBody>
          <a:bodyPr>
            <a:normAutofit fontScale="92500" lnSpcReduction="20000"/>
          </a:bodyPr>
          <a:lstStyle/>
          <a:p>
            <a:r>
              <a:rPr lang="it" dirty="0"/>
              <a:t>Abbiamo visto che l</a:t>
            </a:r>
            <a:r>
              <a:rPr lang="it-IT" dirty="0"/>
              <a:t>a</a:t>
            </a:r>
            <a:r>
              <a:rPr lang="it" dirty="0"/>
              <a:t> scuola storica tedesca, i cui esponenti più importanti furono Roscher, Hidebrand e Knies, cercava di studiare le leggi naturali dello sviluppo economico, considerando che queste erano storicamente relative.</a:t>
            </a:r>
          </a:p>
          <a:p>
            <a:r>
              <a:rPr lang="it" dirty="0"/>
              <a:t>Quella che venne chiamata la nuova scuola storica tedesca, il cui principale esponente fu Gustav von Schmoller, era caratterizzat</a:t>
            </a:r>
            <a:r>
              <a:rPr lang="it-IT" dirty="0"/>
              <a:t>a</a:t>
            </a:r>
            <a:r>
              <a:rPr lang="it" dirty="0"/>
              <a:t> da una più forte opposizione alla deduzione teorica astratta. Inoltre, riteneva che l'economia dovesse tenere conto degli aspetti sociologici e filosofici.</a:t>
            </a:r>
          </a:p>
          <a:p>
            <a:r>
              <a:rPr lang="it" dirty="0"/>
              <a:t>La scienza economica era fondamentalmente empirica. Solo una volta costruita una solida base di conoscenza si potevano stabilire generalizzazioni che sarebbero poi state utilizzate come punto di partenza per la teoria economica.</a:t>
            </a:r>
          </a:p>
          <a:p>
            <a:r>
              <a:rPr lang="it" dirty="0"/>
              <a:t>Essi non si oppongono alla de</a:t>
            </a:r>
            <a:r>
              <a:rPr lang="it-IT" dirty="0" err="1"/>
              <a:t>duzione</a:t>
            </a:r>
            <a:r>
              <a:rPr lang="it" dirty="0"/>
              <a:t> in sé, ma sostengono che al momento non vi sono motivi sufficienti per adottare principi generali.</a:t>
            </a:r>
          </a:p>
          <a:p>
            <a:r>
              <a:rPr lang="it" dirty="0"/>
              <a:t>Menger pubblicò due lavori critici sullo storicismo tedesco, che diedero inizio a un forte confronto che venne chiamato </a:t>
            </a:r>
            <a:r>
              <a:rPr lang="it" i="1" dirty="0" err="1"/>
              <a:t>Methodenstreit </a:t>
            </a:r>
            <a:r>
              <a:rPr lang="it" i="1" dirty="0"/>
              <a:t>. </a:t>
            </a:r>
            <a:r>
              <a:rPr lang="it" dirty="0"/>
              <a:t>Sosteneva che l’economia dovrebbe essere mantenuta libera da giudizi di valore e che solo i singoli agenti (aziende o persone) potrebbero essere trattati scientificamente.</a:t>
            </a:r>
          </a:p>
        </p:txBody>
      </p:sp>
      <p:sp>
        <p:nvSpPr>
          <p:cNvPr id="4" name="Marcador de número de diapositiva 3">
            <a:extLst>
              <a:ext uri="{FF2B5EF4-FFF2-40B4-BE49-F238E27FC236}">
                <a16:creationId xmlns:a16="http://schemas.microsoft.com/office/drawing/2014/main" id="{771D6C68-A054-4000-BDB3-AD9600C25800}"/>
              </a:ext>
            </a:extLst>
          </p:cNvPr>
          <p:cNvSpPr>
            <a:spLocks noGrp="1"/>
          </p:cNvSpPr>
          <p:nvPr>
            <p:ph type="sldNum" sz="quarter" idx="12"/>
          </p:nvPr>
        </p:nvSpPr>
        <p:spPr/>
        <p:txBody>
          <a:bodyPr/>
          <a:lstStyle/>
          <a:p>
            <a:fld id="{5A1F972D-FDF8-4D84-8DBC-19A85814D6EC}" type="slidenum">
              <a:rPr lang="en-GB" smtClean="0"/>
              <a:t>30</a:t>
            </a:fld>
            <a:endParaRPr lang="en-GB"/>
          </a:p>
        </p:txBody>
      </p:sp>
    </p:spTree>
    <p:extLst>
      <p:ext uri="{BB962C8B-B14F-4D97-AF65-F5344CB8AC3E}">
        <p14:creationId xmlns:p14="http://schemas.microsoft.com/office/powerpoint/2010/main" val="809045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528798-57FE-4350-B3B9-1F1976CC86F0}"/>
              </a:ext>
            </a:extLst>
          </p:cNvPr>
          <p:cNvSpPr>
            <a:spLocks noGrp="1"/>
          </p:cNvSpPr>
          <p:nvPr>
            <p:ph type="title"/>
          </p:nvPr>
        </p:nvSpPr>
        <p:spPr>
          <a:xfrm>
            <a:off x="1600200" y="864726"/>
            <a:ext cx="8991600" cy="1645920"/>
          </a:xfrm>
        </p:spPr>
        <p:txBody>
          <a:bodyPr/>
          <a:lstStyle/>
          <a:p>
            <a:r>
              <a:rPr lang="it" dirty="0"/>
              <a:t>3.2 Eugen von BÖhm-Bawerk (1851-1914)</a:t>
            </a:r>
          </a:p>
        </p:txBody>
      </p:sp>
      <p:sp>
        <p:nvSpPr>
          <p:cNvPr id="4" name="Marcador de número de diapositiva 3">
            <a:extLst>
              <a:ext uri="{FF2B5EF4-FFF2-40B4-BE49-F238E27FC236}">
                <a16:creationId xmlns:a16="http://schemas.microsoft.com/office/drawing/2014/main" id="{3A7E1D20-ECDE-4B11-B938-D6EDE8EA3368}"/>
              </a:ext>
            </a:extLst>
          </p:cNvPr>
          <p:cNvSpPr>
            <a:spLocks noGrp="1"/>
          </p:cNvSpPr>
          <p:nvPr>
            <p:ph type="sldNum" sz="quarter" idx="12"/>
          </p:nvPr>
        </p:nvSpPr>
        <p:spPr/>
        <p:txBody>
          <a:bodyPr/>
          <a:lstStyle/>
          <a:p>
            <a:fld id="{5A1F972D-FDF8-4D84-8DBC-19A85814D6EC}" type="slidenum">
              <a:rPr lang="en-GB" smtClean="0"/>
              <a:t>31</a:t>
            </a:fld>
            <a:endParaRPr lang="en-GB"/>
          </a:p>
        </p:txBody>
      </p:sp>
      <p:pic>
        <p:nvPicPr>
          <p:cNvPr id="5" name="Imagen 4">
            <a:extLst>
              <a:ext uri="{FF2B5EF4-FFF2-40B4-BE49-F238E27FC236}">
                <a16:creationId xmlns:a16="http://schemas.microsoft.com/office/drawing/2014/main" id="{5389AA6E-E5D5-414C-8852-DD1976BAF9DD}"/>
              </a:ext>
            </a:extLst>
          </p:cNvPr>
          <p:cNvPicPr>
            <a:picLocks noChangeAspect="1"/>
          </p:cNvPicPr>
          <p:nvPr/>
        </p:nvPicPr>
        <p:blipFill>
          <a:blip r:embed="rId2"/>
          <a:stretch>
            <a:fillRect/>
          </a:stretch>
        </p:blipFill>
        <p:spPr>
          <a:xfrm>
            <a:off x="4136506" y="3429000"/>
            <a:ext cx="3535392" cy="2430582"/>
          </a:xfrm>
          <a:prstGeom prst="rect">
            <a:avLst/>
          </a:prstGeom>
        </p:spPr>
      </p:pic>
    </p:spTree>
    <p:extLst>
      <p:ext uri="{BB962C8B-B14F-4D97-AF65-F5344CB8AC3E}">
        <p14:creationId xmlns:p14="http://schemas.microsoft.com/office/powerpoint/2010/main" val="2215921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DDB706-642E-4370-9E28-0CC04211FCC0}"/>
              </a:ext>
            </a:extLst>
          </p:cNvPr>
          <p:cNvSpPr>
            <a:spLocks noGrp="1"/>
          </p:cNvSpPr>
          <p:nvPr>
            <p:ph type="title"/>
          </p:nvPr>
        </p:nvSpPr>
        <p:spPr/>
        <p:txBody>
          <a:bodyPr/>
          <a:lstStyle/>
          <a:p>
            <a:r>
              <a:rPr lang="it" dirty="0"/>
              <a:t>Eugen Von bÖhm-bawerk</a:t>
            </a:r>
            <a:endParaRPr lang="es-AR" dirty="0"/>
          </a:p>
        </p:txBody>
      </p:sp>
      <p:sp>
        <p:nvSpPr>
          <p:cNvPr id="3" name="Marcador de contenido 2">
            <a:extLst>
              <a:ext uri="{FF2B5EF4-FFF2-40B4-BE49-F238E27FC236}">
                <a16:creationId xmlns:a16="http://schemas.microsoft.com/office/drawing/2014/main" id="{70132C96-98F9-4312-A7A0-0196DD8DE3D1}"/>
              </a:ext>
            </a:extLst>
          </p:cNvPr>
          <p:cNvSpPr>
            <a:spLocks noGrp="1"/>
          </p:cNvSpPr>
          <p:nvPr>
            <p:ph idx="1"/>
          </p:nvPr>
        </p:nvSpPr>
        <p:spPr/>
        <p:txBody>
          <a:bodyPr/>
          <a:lstStyle/>
          <a:p>
            <a:r>
              <a:rPr lang="it" dirty="0"/>
              <a:t>Fu allievo dei primi esponenti della scuola storica tedesca ( </a:t>
            </a:r>
            <a:r>
              <a:rPr lang="it" dirty="0" err="1"/>
              <a:t>Roscher </a:t>
            </a:r>
            <a:r>
              <a:rPr lang="it" dirty="0"/>
              <a:t>, Hildebrand e </a:t>
            </a:r>
            <a:r>
              <a:rPr lang="it" dirty="0" err="1"/>
              <a:t>Knies </a:t>
            </a:r>
            <a:r>
              <a:rPr lang="it" dirty="0"/>
              <a:t>).</a:t>
            </a:r>
          </a:p>
          <a:p>
            <a:r>
              <a:rPr lang="it" dirty="0"/>
              <a:t>Mentre era professore a Innsbruck scrisse </a:t>
            </a:r>
            <a:r>
              <a:rPr lang="it" i="1" dirty="0"/>
              <a:t>Capitale e interesse</a:t>
            </a:r>
            <a:r>
              <a:rPr lang="it" dirty="0"/>
              <a:t>, un'opera in due volumi: </a:t>
            </a:r>
            <a:r>
              <a:rPr lang="it" i="1" dirty="0"/>
              <a:t>Storia critica della teoria dell'interesse </a:t>
            </a:r>
            <a:r>
              <a:rPr lang="it" dirty="0"/>
              <a:t>(1886) e </a:t>
            </a:r>
            <a:r>
              <a:rPr lang="it" i="1" dirty="0"/>
              <a:t>La teoria positiva del capitale </a:t>
            </a:r>
            <a:r>
              <a:rPr lang="it" dirty="0"/>
              <a:t>(1889).</a:t>
            </a:r>
          </a:p>
          <a:p>
            <a:r>
              <a:rPr lang="it" dirty="0"/>
              <a:t>Fu poi più volte ministro delle finanze dell'Impero austro-ungarico fino al 1904.</a:t>
            </a:r>
          </a:p>
          <a:p>
            <a:endParaRPr lang="es-AR" dirty="0"/>
          </a:p>
        </p:txBody>
      </p:sp>
      <p:sp>
        <p:nvSpPr>
          <p:cNvPr id="4" name="Marcador de número de diapositiva 3">
            <a:extLst>
              <a:ext uri="{FF2B5EF4-FFF2-40B4-BE49-F238E27FC236}">
                <a16:creationId xmlns:a16="http://schemas.microsoft.com/office/drawing/2014/main" id="{D54C7823-0C50-4051-B1DD-58099BD6FC95}"/>
              </a:ext>
            </a:extLst>
          </p:cNvPr>
          <p:cNvSpPr>
            <a:spLocks noGrp="1"/>
          </p:cNvSpPr>
          <p:nvPr>
            <p:ph type="sldNum" sz="quarter" idx="12"/>
          </p:nvPr>
        </p:nvSpPr>
        <p:spPr/>
        <p:txBody>
          <a:bodyPr/>
          <a:lstStyle/>
          <a:p>
            <a:fld id="{5A1F972D-FDF8-4D84-8DBC-19A85814D6EC}" type="slidenum">
              <a:rPr lang="en-GB" smtClean="0"/>
              <a:t>32</a:t>
            </a:fld>
            <a:endParaRPr lang="en-GB"/>
          </a:p>
        </p:txBody>
      </p:sp>
    </p:spTree>
    <p:extLst>
      <p:ext uri="{BB962C8B-B14F-4D97-AF65-F5344CB8AC3E}">
        <p14:creationId xmlns:p14="http://schemas.microsoft.com/office/powerpoint/2010/main" val="3836532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A03BA8-219E-4F71-A86F-2E600F67C696}"/>
              </a:ext>
            </a:extLst>
          </p:cNvPr>
          <p:cNvSpPr>
            <a:spLocks noGrp="1"/>
          </p:cNvSpPr>
          <p:nvPr>
            <p:ph type="title"/>
          </p:nvPr>
        </p:nvSpPr>
        <p:spPr>
          <a:xfrm>
            <a:off x="2231136" y="538564"/>
            <a:ext cx="7729728" cy="1188720"/>
          </a:xfrm>
        </p:spPr>
        <p:txBody>
          <a:bodyPr/>
          <a:lstStyle/>
          <a:p>
            <a:r>
              <a:rPr lang="it" dirty="0"/>
              <a:t>Il periodo medio di produzione</a:t>
            </a:r>
          </a:p>
        </p:txBody>
      </p:sp>
      <p:sp>
        <p:nvSpPr>
          <p:cNvPr id="3" name="Marcador de contenido 2">
            <a:extLst>
              <a:ext uri="{FF2B5EF4-FFF2-40B4-BE49-F238E27FC236}">
                <a16:creationId xmlns:a16="http://schemas.microsoft.com/office/drawing/2014/main" id="{00B7405A-408B-4DAD-B472-62BAA4EDDF65}"/>
              </a:ext>
            </a:extLst>
          </p:cNvPr>
          <p:cNvSpPr>
            <a:spLocks noGrp="1"/>
          </p:cNvSpPr>
          <p:nvPr>
            <p:ph idx="1"/>
          </p:nvPr>
        </p:nvSpPr>
        <p:spPr>
          <a:xfrm>
            <a:off x="2015230" y="2086252"/>
            <a:ext cx="8025415" cy="4429958"/>
          </a:xfrm>
        </p:spPr>
        <p:txBody>
          <a:bodyPr>
            <a:normAutofit fontScale="85000" lnSpcReduction="20000"/>
          </a:bodyPr>
          <a:lstStyle/>
          <a:p>
            <a:r>
              <a:rPr lang="it" dirty="0"/>
              <a:t>La nozione chiave della sua teoria è il </a:t>
            </a:r>
            <a:r>
              <a:rPr lang="it" i="1" dirty="0"/>
              <a:t>periodo medio di produzione, </a:t>
            </a:r>
            <a:r>
              <a:rPr lang="it" dirty="0"/>
              <a:t>con il quale ha tentato di definire la quantità di capitale come aggregato.</a:t>
            </a:r>
          </a:p>
          <a:p>
            <a:r>
              <a:rPr lang="it" dirty="0"/>
              <a:t>Per misurare l’intensità capitalistica dei metodi di produzione, </a:t>
            </a:r>
            <a:r>
              <a:rPr lang="it" dirty="0" err="1"/>
              <a:t>Böhm-Bawerk </a:t>
            </a:r>
            <a:r>
              <a:rPr lang="it" dirty="0"/>
              <a:t>propose di fare riferimento a un periodo medio di produzione, che era una media del tempo durante il quale le risorse venivano immobilizzate per ottenere un determinato prodotto.</a:t>
            </a:r>
          </a:p>
          <a:p>
            <a:r>
              <a:rPr lang="it" dirty="0"/>
              <a:t>Sono state prese in considerazione sia le ore di lavoro direttamente impiegate che quelle indirettamente impiegate nei mezzi di produzione.</a:t>
            </a:r>
          </a:p>
          <a:p>
            <a:r>
              <a:rPr lang="it" dirty="0"/>
              <a:t>Quando aumenta il volume del lavoro utilizzato, aumentano i salari e quando aumenta il periodo medio di produzione, aumentano gli interessi. Allo stesso modo, quando il tasso di interesse diminuisce, le aziende tendono ad allungare il periodo medio di produzione, e quando il salario aumenta, tendono a ridurre la quantità di lavoro impiegato.</a:t>
            </a:r>
          </a:p>
          <a:p>
            <a:r>
              <a:rPr lang="it" dirty="0"/>
              <a:t>Il limite principale di questa teoria è che non consente di tenere conto dell'interesse composto, cioè del fatto che l'interesse accumulato in un'ora di lavoro svolta 10 anni fa non è uguale all'interesse accumulato in 10 ore di lavoro fatto un anno fa.</a:t>
            </a:r>
          </a:p>
          <a:p>
            <a:r>
              <a:rPr lang="it" dirty="0"/>
              <a:t>Concepiva l'interesse come compensazione per l'attesa intrinseca di ricorrere a metodi di produzione più indiretti, ma più produttivi.</a:t>
            </a:r>
          </a:p>
          <a:p>
            <a:r>
              <a:rPr lang="it" dirty="0"/>
              <a:t>Ci sono cioè due componenti da interessare: la componente psicologica, che ha a che fare con la tendenza degli individui a valutare i beni presenti più dei beni futuri, e una componente tecnica, che ha a che fare con la maggiore produttività del reddito indiretto. metodi di produzione.</a:t>
            </a:r>
          </a:p>
          <a:p>
            <a:endParaRPr lang="es-AR" dirty="0"/>
          </a:p>
        </p:txBody>
      </p:sp>
      <p:sp>
        <p:nvSpPr>
          <p:cNvPr id="4" name="Marcador de número de diapositiva 3">
            <a:extLst>
              <a:ext uri="{FF2B5EF4-FFF2-40B4-BE49-F238E27FC236}">
                <a16:creationId xmlns:a16="http://schemas.microsoft.com/office/drawing/2014/main" id="{A8E072C4-E2C8-408D-9FB9-8E9960A47904}"/>
              </a:ext>
            </a:extLst>
          </p:cNvPr>
          <p:cNvSpPr>
            <a:spLocks noGrp="1"/>
          </p:cNvSpPr>
          <p:nvPr>
            <p:ph type="sldNum" sz="quarter" idx="12"/>
          </p:nvPr>
        </p:nvSpPr>
        <p:spPr/>
        <p:txBody>
          <a:bodyPr/>
          <a:lstStyle/>
          <a:p>
            <a:fld id="{5A1F972D-FDF8-4D84-8DBC-19A85814D6EC}" type="slidenum">
              <a:rPr lang="en-GB" smtClean="0"/>
              <a:t>33</a:t>
            </a:fld>
            <a:endParaRPr lang="en-GB"/>
          </a:p>
        </p:txBody>
      </p:sp>
    </p:spTree>
    <p:extLst>
      <p:ext uri="{BB962C8B-B14F-4D97-AF65-F5344CB8AC3E}">
        <p14:creationId xmlns:p14="http://schemas.microsoft.com/office/powerpoint/2010/main" val="1064662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4A58C2-8FC3-46F8-B2F8-C54490248806}"/>
              </a:ext>
            </a:extLst>
          </p:cNvPr>
          <p:cNvSpPr>
            <a:spLocks noGrp="1"/>
          </p:cNvSpPr>
          <p:nvPr>
            <p:ph type="title"/>
          </p:nvPr>
        </p:nvSpPr>
        <p:spPr>
          <a:xfrm>
            <a:off x="1155207" y="654592"/>
            <a:ext cx="9881586" cy="1645920"/>
          </a:xfrm>
        </p:spPr>
        <p:txBody>
          <a:bodyPr/>
          <a:lstStyle/>
          <a:p>
            <a:r>
              <a:rPr lang="it" dirty="0"/>
              <a:t>3.3 Friedrich </a:t>
            </a:r>
            <a:r>
              <a:rPr lang="it" dirty="0" err="1"/>
              <a:t>von </a:t>
            </a:r>
            <a:r>
              <a:rPr lang="it" dirty="0"/>
              <a:t>Hayek (1899-1992)</a:t>
            </a:r>
          </a:p>
        </p:txBody>
      </p:sp>
      <p:sp>
        <p:nvSpPr>
          <p:cNvPr id="4" name="Marcador de número de diapositiva 3">
            <a:extLst>
              <a:ext uri="{FF2B5EF4-FFF2-40B4-BE49-F238E27FC236}">
                <a16:creationId xmlns:a16="http://schemas.microsoft.com/office/drawing/2014/main" id="{33EAA21C-E04E-4F9C-9185-2FA5D7180A29}"/>
              </a:ext>
            </a:extLst>
          </p:cNvPr>
          <p:cNvSpPr>
            <a:spLocks noGrp="1"/>
          </p:cNvSpPr>
          <p:nvPr>
            <p:ph type="sldNum" sz="quarter" idx="12"/>
          </p:nvPr>
        </p:nvSpPr>
        <p:spPr/>
        <p:txBody>
          <a:bodyPr/>
          <a:lstStyle/>
          <a:p>
            <a:fld id="{5A1F972D-FDF8-4D84-8DBC-19A85814D6EC}" type="slidenum">
              <a:rPr lang="en-GB" smtClean="0"/>
              <a:t>34</a:t>
            </a:fld>
            <a:endParaRPr lang="en-GB"/>
          </a:p>
        </p:txBody>
      </p:sp>
      <p:pic>
        <p:nvPicPr>
          <p:cNvPr id="5" name="Imagen 4">
            <a:extLst>
              <a:ext uri="{FF2B5EF4-FFF2-40B4-BE49-F238E27FC236}">
                <a16:creationId xmlns:a16="http://schemas.microsoft.com/office/drawing/2014/main" id="{F060E28C-31CE-4BED-BC85-DB16BD8DBD0F}"/>
              </a:ext>
            </a:extLst>
          </p:cNvPr>
          <p:cNvPicPr>
            <a:picLocks noChangeAspect="1"/>
          </p:cNvPicPr>
          <p:nvPr/>
        </p:nvPicPr>
        <p:blipFill>
          <a:blip r:embed="rId2"/>
          <a:stretch>
            <a:fillRect/>
          </a:stretch>
        </p:blipFill>
        <p:spPr>
          <a:xfrm>
            <a:off x="4048664" y="2723714"/>
            <a:ext cx="4094672" cy="3071004"/>
          </a:xfrm>
          <a:prstGeom prst="rect">
            <a:avLst/>
          </a:prstGeom>
        </p:spPr>
      </p:pic>
    </p:spTree>
    <p:extLst>
      <p:ext uri="{BB962C8B-B14F-4D97-AF65-F5344CB8AC3E}">
        <p14:creationId xmlns:p14="http://schemas.microsoft.com/office/powerpoint/2010/main" val="1121715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7BC694-2CAC-47C0-9713-43386428F403}"/>
              </a:ext>
            </a:extLst>
          </p:cNvPr>
          <p:cNvSpPr>
            <a:spLocks noGrp="1"/>
          </p:cNvSpPr>
          <p:nvPr>
            <p:ph type="title"/>
          </p:nvPr>
        </p:nvSpPr>
        <p:spPr/>
        <p:txBody>
          <a:bodyPr/>
          <a:lstStyle/>
          <a:p>
            <a:r>
              <a:rPr lang="it" dirty="0"/>
              <a:t>Friedrich </a:t>
            </a:r>
            <a:r>
              <a:rPr lang="it" dirty="0" err="1"/>
              <a:t>von </a:t>
            </a:r>
            <a:r>
              <a:rPr lang="it" dirty="0"/>
              <a:t>Hayek</a:t>
            </a:r>
          </a:p>
        </p:txBody>
      </p:sp>
      <p:sp>
        <p:nvSpPr>
          <p:cNvPr id="3" name="Marcador de contenido 2">
            <a:extLst>
              <a:ext uri="{FF2B5EF4-FFF2-40B4-BE49-F238E27FC236}">
                <a16:creationId xmlns:a16="http://schemas.microsoft.com/office/drawing/2014/main" id="{73591287-7693-4687-BD12-934E9C959DD9}"/>
              </a:ext>
            </a:extLst>
          </p:cNvPr>
          <p:cNvSpPr>
            <a:spLocks noGrp="1"/>
          </p:cNvSpPr>
          <p:nvPr>
            <p:ph idx="1"/>
          </p:nvPr>
        </p:nvSpPr>
        <p:spPr>
          <a:xfrm>
            <a:off x="2231136" y="2467992"/>
            <a:ext cx="7924918" cy="4115688"/>
          </a:xfrm>
        </p:spPr>
        <p:txBody>
          <a:bodyPr>
            <a:normAutofit lnSpcReduction="10000"/>
          </a:bodyPr>
          <a:lstStyle/>
          <a:p>
            <a:r>
              <a:rPr lang="it" dirty="0"/>
              <a:t>Fu vincitore del Premio Nobel per l'economia nel 1974 e promotore del liberalismo economico estremo.</a:t>
            </a:r>
          </a:p>
          <a:p>
            <a:r>
              <a:rPr lang="it" dirty="0"/>
              <a:t>Era un autore molto prolifico. Ha insegnato alla L</a:t>
            </a:r>
            <a:r>
              <a:rPr lang="it-IT" dirty="0"/>
              <a:t>SE</a:t>
            </a:r>
            <a:r>
              <a:rPr lang="it" dirty="0"/>
              <a:t> fino al 1950 per poi trasferirsi all'Università di Chicago.</a:t>
            </a:r>
          </a:p>
          <a:p>
            <a:r>
              <a:rPr lang="it" dirty="0"/>
              <a:t>L’individualismo metodologico divenne anche un vero dogma politico.</a:t>
            </a:r>
          </a:p>
          <a:p>
            <a:r>
              <a:rPr lang="it" dirty="0"/>
              <a:t>Le azioni degli individui esprimono i loro piani razionali. Il comportamento del sistema economico doveva essere spiegato tenendo conto dei piani d'azione di tutti gli agenti del sistema.</a:t>
            </a:r>
          </a:p>
          <a:p>
            <a:r>
              <a:rPr lang="it" dirty="0"/>
              <a:t>La nozione di incertezza e di conoscenza limitata degli agenti è centrale. Ecco perché l'equilibrio deve essere affidato al mercato, dove ogni agente esprime le proprie preferenze.</a:t>
            </a:r>
          </a:p>
          <a:p>
            <a:r>
              <a:rPr lang="it" dirty="0"/>
              <a:t>Il mercato funziona come uno strumento di diffusione delle informazioni e di adeguamento delle conoscenze individuali.</a:t>
            </a:r>
          </a:p>
          <a:p>
            <a:endParaRPr lang="es-AR" dirty="0"/>
          </a:p>
        </p:txBody>
      </p:sp>
      <p:sp>
        <p:nvSpPr>
          <p:cNvPr id="4" name="Marcador de número de diapositiva 3">
            <a:extLst>
              <a:ext uri="{FF2B5EF4-FFF2-40B4-BE49-F238E27FC236}">
                <a16:creationId xmlns:a16="http://schemas.microsoft.com/office/drawing/2014/main" id="{CAC1C6F4-5D1D-4215-823F-D05C625BD695}"/>
              </a:ext>
            </a:extLst>
          </p:cNvPr>
          <p:cNvSpPr>
            <a:spLocks noGrp="1"/>
          </p:cNvSpPr>
          <p:nvPr>
            <p:ph type="sldNum" sz="quarter" idx="12"/>
          </p:nvPr>
        </p:nvSpPr>
        <p:spPr/>
        <p:txBody>
          <a:bodyPr/>
          <a:lstStyle/>
          <a:p>
            <a:fld id="{5A1F972D-FDF8-4D84-8DBC-19A85814D6EC}" type="slidenum">
              <a:rPr lang="en-GB" smtClean="0"/>
              <a:t>35</a:t>
            </a:fld>
            <a:endParaRPr lang="en-GB"/>
          </a:p>
        </p:txBody>
      </p:sp>
    </p:spTree>
    <p:extLst>
      <p:ext uri="{BB962C8B-B14F-4D97-AF65-F5344CB8AC3E}">
        <p14:creationId xmlns:p14="http://schemas.microsoft.com/office/powerpoint/2010/main" val="2339379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15AD25-A7B9-4CCE-B8D3-35EFAE6B19E7}"/>
              </a:ext>
            </a:extLst>
          </p:cNvPr>
          <p:cNvSpPr>
            <a:spLocks noGrp="1"/>
          </p:cNvSpPr>
          <p:nvPr>
            <p:ph type="title"/>
          </p:nvPr>
        </p:nvSpPr>
        <p:spPr/>
        <p:txBody>
          <a:bodyPr/>
          <a:lstStyle/>
          <a:p>
            <a:r>
              <a:rPr lang="it" dirty="0"/>
              <a:t>Il mercato</a:t>
            </a:r>
          </a:p>
        </p:txBody>
      </p:sp>
      <p:sp>
        <p:nvSpPr>
          <p:cNvPr id="3" name="Marcador de contenido 2">
            <a:extLst>
              <a:ext uri="{FF2B5EF4-FFF2-40B4-BE49-F238E27FC236}">
                <a16:creationId xmlns:a16="http://schemas.microsoft.com/office/drawing/2014/main" id="{2904BE6D-BAE0-4558-905B-FC5836422DD9}"/>
              </a:ext>
            </a:extLst>
          </p:cNvPr>
          <p:cNvSpPr>
            <a:spLocks noGrp="1"/>
          </p:cNvSpPr>
          <p:nvPr>
            <p:ph idx="1"/>
          </p:nvPr>
        </p:nvSpPr>
        <p:spPr>
          <a:xfrm>
            <a:off x="1316736" y="2791325"/>
            <a:ext cx="7729728" cy="3101983"/>
          </a:xfrm>
        </p:spPr>
        <p:txBody>
          <a:bodyPr/>
          <a:lstStyle/>
          <a:p>
            <a:r>
              <a:rPr lang="it" dirty="0"/>
              <a:t>Un ordine economico spontaneo è emerso dalle decisioni dei singoli agenti, quando era consentita la libertà del mercato. Il mercato fornisce agli individui le informazioni necessarie per prendere decisioni.</a:t>
            </a:r>
          </a:p>
          <a:p>
            <a:r>
              <a:rPr lang="it" dirty="0"/>
              <a:t>In un’economia pianificata, al contrario, il pianificatore non potrebbe mai contare sulle informazioni che il mercato fornisce in un’economia libera e competitiva. Senza queste informazioni, le tue decisioni sarebbero inefficienti.</a:t>
            </a:r>
          </a:p>
          <a:p>
            <a:r>
              <a:rPr lang="it" dirty="0"/>
              <a:t>L’idea dell’ordine spontaneo era più importante di quella dell’equilibrio.</a:t>
            </a:r>
          </a:p>
        </p:txBody>
      </p:sp>
      <p:sp>
        <p:nvSpPr>
          <p:cNvPr id="4" name="Marcador de número de diapositiva 3">
            <a:extLst>
              <a:ext uri="{FF2B5EF4-FFF2-40B4-BE49-F238E27FC236}">
                <a16:creationId xmlns:a16="http://schemas.microsoft.com/office/drawing/2014/main" id="{D11EEBA5-58E5-4CAF-A4CF-0C330C96E235}"/>
              </a:ext>
            </a:extLst>
          </p:cNvPr>
          <p:cNvSpPr>
            <a:spLocks noGrp="1"/>
          </p:cNvSpPr>
          <p:nvPr>
            <p:ph type="sldNum" sz="quarter" idx="12"/>
          </p:nvPr>
        </p:nvSpPr>
        <p:spPr/>
        <p:txBody>
          <a:bodyPr/>
          <a:lstStyle/>
          <a:p>
            <a:fld id="{5A1F972D-FDF8-4D84-8DBC-19A85814D6EC}" type="slidenum">
              <a:rPr lang="en-GB" smtClean="0"/>
              <a:t>36</a:t>
            </a:fld>
            <a:endParaRPr lang="en-GB"/>
          </a:p>
        </p:txBody>
      </p:sp>
      <p:sp>
        <p:nvSpPr>
          <p:cNvPr id="5" name="CuadroTexto 4">
            <a:extLst>
              <a:ext uri="{FF2B5EF4-FFF2-40B4-BE49-F238E27FC236}">
                <a16:creationId xmlns:a16="http://schemas.microsoft.com/office/drawing/2014/main" id="{6990B204-32E7-4EF5-BC01-5F591C6460FC}"/>
              </a:ext>
            </a:extLst>
          </p:cNvPr>
          <p:cNvSpPr txBox="1"/>
          <p:nvPr/>
        </p:nvSpPr>
        <p:spPr>
          <a:xfrm>
            <a:off x="10246657" y="3311872"/>
            <a:ext cx="1756049" cy="2246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 sz="1400" dirty="0"/>
              <a:t>Questi furono alcuni degli argomenti da lui utilizzati nel dibattito sul calcolo economico in un’economia socialista, al quale parteciparono, tra gli altri, anche </a:t>
            </a:r>
            <a:r>
              <a:rPr lang="it" sz="1400" dirty="0" err="1"/>
              <a:t>von </a:t>
            </a:r>
            <a:r>
              <a:rPr lang="it" sz="1400" dirty="0"/>
              <a:t>Mises e Oskar Lange.</a:t>
            </a:r>
          </a:p>
        </p:txBody>
      </p:sp>
      <p:sp>
        <p:nvSpPr>
          <p:cNvPr id="6" name="Flecha: a la derecha 5">
            <a:extLst>
              <a:ext uri="{FF2B5EF4-FFF2-40B4-BE49-F238E27FC236}">
                <a16:creationId xmlns:a16="http://schemas.microsoft.com/office/drawing/2014/main" id="{0D3D1A55-5F39-4FF2-836A-1681A72861B6}"/>
              </a:ext>
            </a:extLst>
          </p:cNvPr>
          <p:cNvSpPr/>
          <p:nvPr/>
        </p:nvSpPr>
        <p:spPr>
          <a:xfrm rot="10800000">
            <a:off x="9135374" y="4701396"/>
            <a:ext cx="825490" cy="258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505903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7F7796-7E5F-4833-8B09-531645B3F260}"/>
              </a:ext>
            </a:extLst>
          </p:cNvPr>
          <p:cNvSpPr>
            <a:spLocks noGrp="1"/>
          </p:cNvSpPr>
          <p:nvPr>
            <p:ph type="title"/>
          </p:nvPr>
        </p:nvSpPr>
        <p:spPr>
          <a:xfrm>
            <a:off x="2231135" y="343255"/>
            <a:ext cx="7729728" cy="1188720"/>
          </a:xfrm>
        </p:spPr>
        <p:txBody>
          <a:bodyPr/>
          <a:lstStyle/>
          <a:p>
            <a:r>
              <a:rPr lang="it-IT" dirty="0"/>
              <a:t>L</a:t>
            </a:r>
            <a:r>
              <a:rPr lang="it" dirty="0"/>
              <a:t>iberalismo (?)</a:t>
            </a:r>
          </a:p>
        </p:txBody>
      </p:sp>
      <p:sp>
        <p:nvSpPr>
          <p:cNvPr id="3" name="Marcador de contenido 2">
            <a:extLst>
              <a:ext uri="{FF2B5EF4-FFF2-40B4-BE49-F238E27FC236}">
                <a16:creationId xmlns:a16="http://schemas.microsoft.com/office/drawing/2014/main" id="{FF1A2546-B69B-41AD-A5A7-CDB912E1EA85}"/>
              </a:ext>
            </a:extLst>
          </p:cNvPr>
          <p:cNvSpPr>
            <a:spLocks noGrp="1"/>
          </p:cNvSpPr>
          <p:nvPr>
            <p:ph idx="1"/>
          </p:nvPr>
        </p:nvSpPr>
        <p:spPr>
          <a:xfrm>
            <a:off x="1305017" y="1809580"/>
            <a:ext cx="9453905" cy="4705165"/>
          </a:xfrm>
        </p:spPr>
        <p:txBody>
          <a:bodyPr>
            <a:noAutofit/>
          </a:bodyPr>
          <a:lstStyle/>
          <a:p>
            <a:r>
              <a:rPr lang="it" sz="1600" dirty="0"/>
              <a:t>Dopo le controversie dei primi anni ’30 con </a:t>
            </a:r>
            <a:r>
              <a:rPr lang="it" sz="1600" dirty="0" err="1"/>
              <a:t>Sraffa </a:t>
            </a:r>
            <a:r>
              <a:rPr lang="it" sz="1600" dirty="0"/>
              <a:t>e Keynes, Hayek si ritrovò in un vicolo cieco e si dedicò a questioni più politiche.</a:t>
            </a:r>
          </a:p>
          <a:p>
            <a:r>
              <a:rPr lang="it" sz="1600" dirty="0"/>
              <a:t>Ha scritto giustificando un liberalismo esterno non solo contro le economie pianificate centralmente, come l’Unione Sovietica, ma anche contro qualsiasi tipo di politica interventista, come le politiche keynesiane.</a:t>
            </a:r>
          </a:p>
          <a:p>
            <a:r>
              <a:rPr lang="it" sz="1600" dirty="0"/>
              <a:t>Il suo testo politico più importante è </a:t>
            </a:r>
            <a:r>
              <a:rPr lang="it" sz="1600" i="1" dirty="0"/>
              <a:t>The Road to Ser</a:t>
            </a:r>
            <a:r>
              <a:rPr lang="it-IT" sz="1600" i="1" dirty="0" err="1"/>
              <a:t>fdom</a:t>
            </a:r>
            <a:r>
              <a:rPr lang="it" sz="1600" i="1" dirty="0"/>
              <a:t> </a:t>
            </a:r>
            <a:r>
              <a:rPr lang="it" sz="1600" dirty="0"/>
              <a:t>(1944). Qui sosteneva che nelle economie centralizzate era sempre necessario, a un certo punto, che il governo decidesse per gli individui, il che significava che la promessa di una società più giusta e libera non poteva essere mantenuta.</a:t>
            </a:r>
          </a:p>
          <a:p>
            <a:r>
              <a:rPr lang="it" sz="1600" dirty="0"/>
              <a:t>I</a:t>
            </a:r>
            <a:r>
              <a:rPr lang="it-IT" sz="1600" dirty="0"/>
              <a:t>n</a:t>
            </a:r>
            <a:r>
              <a:rPr lang="it" sz="1600" i="1" dirty="0"/>
              <a:t> Co</a:t>
            </a:r>
            <a:r>
              <a:rPr lang="it-IT" sz="1600" i="1" dirty="0" err="1"/>
              <a:t>nstitution</a:t>
            </a:r>
            <a:r>
              <a:rPr lang="it-IT" sz="1600" i="1" dirty="0"/>
              <a:t> of Liberty</a:t>
            </a:r>
            <a:r>
              <a:rPr lang="it" sz="1600" i="1" dirty="0"/>
              <a:t> </a:t>
            </a:r>
            <a:r>
              <a:rPr lang="it" sz="1600" dirty="0"/>
              <a:t>(1960) sosteneva che deve esistere una sfera di libertà per l’individuo e che lo Stato deve conservare il potere di coercizione per garantirla. Era contrario alle politiche redistributive o di prezzo, poiché distorcevano i segnali che il mercato dava agli individui.</a:t>
            </a:r>
          </a:p>
          <a:p>
            <a:r>
              <a:rPr lang="it" sz="1600" dirty="0"/>
              <a:t>Usando questi argomenti, difese i governi dittatoriali, come Pinochet in Cile, sostenendo che sotto questi governi la libertà individuale era maggiore che sotto i governi democraticamente eletti. Questi aspetti sono generalmente omessi dagli studiosi di Hayek.</a:t>
            </a:r>
          </a:p>
          <a:p>
            <a:pPr marL="0" indent="0">
              <a:buNone/>
            </a:pPr>
            <a:r>
              <a:rPr lang="it" sz="1600" dirty="0"/>
              <a:t>“ Non sono riuscito a trovare una sola persona, nemmeno nel tanto diffamato Cile, che non fosse d’accordo sul fatto che la libertà personale era molto maggiore sotto Pinochet che sotto Allende”. (Lettera al Times, 1973)</a:t>
            </a:r>
            <a:endParaRPr lang="es-AR" sz="1600" dirty="0"/>
          </a:p>
        </p:txBody>
      </p:sp>
      <p:sp>
        <p:nvSpPr>
          <p:cNvPr id="4" name="Marcador de número de diapositiva 3">
            <a:extLst>
              <a:ext uri="{FF2B5EF4-FFF2-40B4-BE49-F238E27FC236}">
                <a16:creationId xmlns:a16="http://schemas.microsoft.com/office/drawing/2014/main" id="{D75FC589-B11F-4DFB-8B8C-D04798DD31CA}"/>
              </a:ext>
            </a:extLst>
          </p:cNvPr>
          <p:cNvSpPr>
            <a:spLocks noGrp="1"/>
          </p:cNvSpPr>
          <p:nvPr>
            <p:ph type="sldNum" sz="quarter" idx="12"/>
          </p:nvPr>
        </p:nvSpPr>
        <p:spPr/>
        <p:txBody>
          <a:bodyPr/>
          <a:lstStyle/>
          <a:p>
            <a:fld id="{5A1F972D-FDF8-4D84-8DBC-19A85814D6EC}" type="slidenum">
              <a:rPr lang="en-GB" smtClean="0"/>
              <a:t>37</a:t>
            </a:fld>
            <a:endParaRPr lang="en-GB"/>
          </a:p>
        </p:txBody>
      </p:sp>
    </p:spTree>
    <p:extLst>
      <p:ext uri="{BB962C8B-B14F-4D97-AF65-F5344CB8AC3E}">
        <p14:creationId xmlns:p14="http://schemas.microsoft.com/office/powerpoint/2010/main" val="224639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1BE7EA-BDFE-4527-82CD-0F727BDB74D3}"/>
              </a:ext>
            </a:extLst>
          </p:cNvPr>
          <p:cNvSpPr>
            <a:spLocks noGrp="1"/>
          </p:cNvSpPr>
          <p:nvPr>
            <p:ph type="title"/>
          </p:nvPr>
        </p:nvSpPr>
        <p:spPr/>
        <p:txBody>
          <a:bodyPr/>
          <a:lstStyle/>
          <a:p>
            <a:r>
              <a:rPr lang="it" dirty="0"/>
              <a:t>4. L'equilibrio economico generale</a:t>
            </a:r>
          </a:p>
        </p:txBody>
      </p:sp>
      <p:sp>
        <p:nvSpPr>
          <p:cNvPr id="3" name="Marcador de texto 2">
            <a:extLst>
              <a:ext uri="{FF2B5EF4-FFF2-40B4-BE49-F238E27FC236}">
                <a16:creationId xmlns:a16="http://schemas.microsoft.com/office/drawing/2014/main" id="{869063AD-7D33-4DCD-928D-71E6E7C72289}"/>
              </a:ext>
            </a:extLst>
          </p:cNvPr>
          <p:cNvSpPr>
            <a:spLocks noGrp="1"/>
          </p:cNvSpPr>
          <p:nvPr>
            <p:ph type="body" idx="1"/>
          </p:nvPr>
        </p:nvSpPr>
        <p:spPr/>
        <p:txBody>
          <a:bodyPr/>
          <a:lstStyle/>
          <a:p>
            <a:endParaRPr lang="es-AR"/>
          </a:p>
        </p:txBody>
      </p:sp>
      <p:sp>
        <p:nvSpPr>
          <p:cNvPr id="4" name="Marcador de número de diapositiva 3">
            <a:extLst>
              <a:ext uri="{FF2B5EF4-FFF2-40B4-BE49-F238E27FC236}">
                <a16:creationId xmlns:a16="http://schemas.microsoft.com/office/drawing/2014/main" id="{33850802-A7F1-4157-A77F-05A1C14F3205}"/>
              </a:ext>
            </a:extLst>
          </p:cNvPr>
          <p:cNvSpPr>
            <a:spLocks noGrp="1"/>
          </p:cNvSpPr>
          <p:nvPr>
            <p:ph type="sldNum" sz="quarter" idx="12"/>
          </p:nvPr>
        </p:nvSpPr>
        <p:spPr/>
        <p:txBody>
          <a:bodyPr/>
          <a:lstStyle/>
          <a:p>
            <a:fld id="{5A1F972D-FDF8-4D84-8DBC-19A85814D6EC}" type="slidenum">
              <a:rPr lang="en-GB" smtClean="0"/>
              <a:t>38</a:t>
            </a:fld>
            <a:endParaRPr lang="en-GB"/>
          </a:p>
        </p:txBody>
      </p:sp>
    </p:spTree>
    <p:extLst>
      <p:ext uri="{BB962C8B-B14F-4D97-AF65-F5344CB8AC3E}">
        <p14:creationId xmlns:p14="http://schemas.microsoft.com/office/powerpoint/2010/main" val="303032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67444C-7C3B-4510-9D53-72585A1EFCDC}"/>
              </a:ext>
            </a:extLst>
          </p:cNvPr>
          <p:cNvSpPr>
            <a:spLocks noGrp="1"/>
          </p:cNvSpPr>
          <p:nvPr>
            <p:ph type="title"/>
          </p:nvPr>
        </p:nvSpPr>
        <p:spPr/>
        <p:txBody>
          <a:bodyPr/>
          <a:lstStyle/>
          <a:p>
            <a:r>
              <a:rPr lang="it" dirty="0"/>
              <a:t>L'equilibrio economico generale</a:t>
            </a:r>
          </a:p>
        </p:txBody>
      </p:sp>
      <p:sp>
        <p:nvSpPr>
          <p:cNvPr id="3" name="Marcador de contenido 2">
            <a:extLst>
              <a:ext uri="{FF2B5EF4-FFF2-40B4-BE49-F238E27FC236}">
                <a16:creationId xmlns:a16="http://schemas.microsoft.com/office/drawing/2014/main" id="{DAF04E25-A391-480C-8745-09A89B26A857}"/>
              </a:ext>
            </a:extLst>
          </p:cNvPr>
          <p:cNvSpPr>
            <a:spLocks noGrp="1"/>
          </p:cNvSpPr>
          <p:nvPr>
            <p:ph idx="1"/>
          </p:nvPr>
        </p:nvSpPr>
        <p:spPr/>
        <p:txBody>
          <a:bodyPr/>
          <a:lstStyle/>
          <a:p>
            <a:r>
              <a:rPr lang="it" dirty="0"/>
              <a:t>I pionieri di questo tipo di analisi furono gli economisti della “ scuola </a:t>
            </a:r>
            <a:r>
              <a:rPr lang="it" dirty="0" err="1"/>
              <a:t>di Losanna </a:t>
            </a:r>
            <a:r>
              <a:rPr lang="it" dirty="0"/>
              <a:t>”, il cui fondatore fu </a:t>
            </a:r>
            <a:r>
              <a:rPr lang="it" dirty="0" err="1"/>
              <a:t>Léon </a:t>
            </a:r>
            <a:r>
              <a:rPr lang="it" dirty="0"/>
              <a:t>Walras.</a:t>
            </a:r>
          </a:p>
          <a:p>
            <a:r>
              <a:rPr lang="it" dirty="0"/>
              <a:t>Gli elementi essenziali di questa teoria sono l’idea dell’interdipendenza generale di tutte le parti del sistema economico e l’idea del mercato come equilibrio tra domanda e offerta.</a:t>
            </a:r>
          </a:p>
          <a:p>
            <a:r>
              <a:rPr lang="it" dirty="0"/>
              <a:t>Il problema economico, per questi autori, non è lo stesso che per i classici. Consiste nello studio dell’allocazione ottimale delle risorse scarse.</a:t>
            </a:r>
          </a:p>
          <a:p>
            <a:r>
              <a:rPr lang="it" dirty="0"/>
              <a:t>La concezione dell'individuo è quella </a:t>
            </a:r>
            <a:r>
              <a:rPr lang="it" i="1" dirty="0"/>
              <a:t>dell'homo </a:t>
            </a:r>
            <a:r>
              <a:rPr lang="it" i="1" dirty="0" err="1"/>
              <a:t>oeconomicus </a:t>
            </a:r>
            <a:r>
              <a:rPr lang="it" dirty="0"/>
              <a:t>.</a:t>
            </a:r>
          </a:p>
        </p:txBody>
      </p:sp>
      <p:sp>
        <p:nvSpPr>
          <p:cNvPr id="4" name="Marcador de número de diapositiva 3">
            <a:extLst>
              <a:ext uri="{FF2B5EF4-FFF2-40B4-BE49-F238E27FC236}">
                <a16:creationId xmlns:a16="http://schemas.microsoft.com/office/drawing/2014/main" id="{6398052C-7EEB-4A4D-A632-290805AD2975}"/>
              </a:ext>
            </a:extLst>
          </p:cNvPr>
          <p:cNvSpPr>
            <a:spLocks noGrp="1"/>
          </p:cNvSpPr>
          <p:nvPr>
            <p:ph type="sldNum" sz="quarter" idx="12"/>
          </p:nvPr>
        </p:nvSpPr>
        <p:spPr/>
        <p:txBody>
          <a:bodyPr/>
          <a:lstStyle/>
          <a:p>
            <a:fld id="{5A1F972D-FDF8-4D84-8DBC-19A85814D6EC}" type="slidenum">
              <a:rPr lang="en-GB" smtClean="0"/>
              <a:t>39</a:t>
            </a:fld>
            <a:endParaRPr lang="en-GB"/>
          </a:p>
        </p:txBody>
      </p:sp>
    </p:spTree>
    <p:extLst>
      <p:ext uri="{BB962C8B-B14F-4D97-AF65-F5344CB8AC3E}">
        <p14:creationId xmlns:p14="http://schemas.microsoft.com/office/powerpoint/2010/main" val="310415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FD1E-88D1-48C3-AAA7-2F253D45D32B}"/>
              </a:ext>
            </a:extLst>
          </p:cNvPr>
          <p:cNvSpPr>
            <a:spLocks noGrp="1"/>
          </p:cNvSpPr>
          <p:nvPr>
            <p:ph type="title"/>
          </p:nvPr>
        </p:nvSpPr>
        <p:spPr/>
        <p:txBody>
          <a:bodyPr/>
          <a:lstStyle/>
          <a:p>
            <a:r>
              <a:rPr lang="it" dirty="0"/>
              <a:t>Introduzione generale</a:t>
            </a:r>
          </a:p>
        </p:txBody>
      </p:sp>
      <p:sp>
        <p:nvSpPr>
          <p:cNvPr id="3" name="Content Placeholder 2">
            <a:extLst>
              <a:ext uri="{FF2B5EF4-FFF2-40B4-BE49-F238E27FC236}">
                <a16:creationId xmlns:a16="http://schemas.microsoft.com/office/drawing/2014/main" id="{946DA8F6-C2B7-4C05-A48E-7AF71DB8FDA1}"/>
              </a:ext>
            </a:extLst>
          </p:cNvPr>
          <p:cNvSpPr>
            <a:spLocks noGrp="1"/>
          </p:cNvSpPr>
          <p:nvPr>
            <p:ph idx="1"/>
          </p:nvPr>
        </p:nvSpPr>
        <p:spPr>
          <a:xfrm>
            <a:off x="1871490" y="2454216"/>
            <a:ext cx="8449020" cy="4099272"/>
          </a:xfrm>
        </p:spPr>
        <p:txBody>
          <a:bodyPr>
            <a:normAutofit fontScale="85000" lnSpcReduction="20000"/>
          </a:bodyPr>
          <a:lstStyle/>
          <a:p>
            <a:r>
              <a:rPr lang="it" dirty="0"/>
              <a:t>L'inizio della rivoluzione marginalista è generalmente collocato tra il 1871 e il 1874, quando furono pubblicate le principali opere di Carl Menger </a:t>
            </a:r>
            <a:r>
              <a:rPr lang="it" i="1" dirty="0"/>
              <a:t>(Princip</a:t>
            </a:r>
            <a:r>
              <a:rPr lang="it-IT" i="1" dirty="0"/>
              <a:t>i d</a:t>
            </a:r>
            <a:r>
              <a:rPr lang="it" i="1" dirty="0"/>
              <a:t>i Economia </a:t>
            </a:r>
            <a:r>
              <a:rPr lang="it" dirty="0"/>
              <a:t>, 1871) </a:t>
            </a:r>
            <a:r>
              <a:rPr lang="it" i="1" dirty="0"/>
              <a:t>, </a:t>
            </a:r>
            <a:r>
              <a:rPr lang="it" dirty="0"/>
              <a:t>Stanley Jevons (</a:t>
            </a:r>
            <a:r>
              <a:rPr lang="it" i="1" dirty="0"/>
              <a:t>Teoria di Economia Politica</a:t>
            </a:r>
            <a:r>
              <a:rPr lang="it" dirty="0"/>
              <a:t>, 1871) e Léon Walras </a:t>
            </a:r>
            <a:r>
              <a:rPr lang="it" i="1" dirty="0"/>
              <a:t>(Eléments d'economia politique pure</a:t>
            </a:r>
            <a:r>
              <a:rPr lang="it" dirty="0"/>
              <a:t>, 1874)</a:t>
            </a:r>
            <a:r>
              <a:rPr lang="it" i="1" dirty="0"/>
              <a:t>, </a:t>
            </a:r>
            <a:r>
              <a:rPr lang="it" dirty="0"/>
              <a:t>considerati i principali protagonisti di questo cambiamento dell'economia.</a:t>
            </a:r>
          </a:p>
          <a:p>
            <a:r>
              <a:rPr lang="it" dirty="0"/>
              <a:t>Una delle principali differenze con il sistema classico è che mentre i classici vedevano l’economia come un processo circolare di produzione e distribuzione, i marginalisti la vedono come un processo unidirezionale che va dalla produzione al consumo (Sraffa , 1960, p. 93).</a:t>
            </a:r>
          </a:p>
          <a:p>
            <a:r>
              <a:rPr lang="it" dirty="0"/>
              <a:t>Ciò ha a che fare con gli obiettivi che le diverse correnti si proponevano. Mentre i classici volevano studiare le condizioni di riproduzione del sistema economico, la distribuzione del prodotto tra le classi sociali e l'accumulazione, i marginalisti si ponevano l'obiettivo dell'uso ottimale delle risorse </a:t>
            </a:r>
            <a:r>
              <a:rPr lang="it" b="1" i="1" dirty="0"/>
              <a:t>scarse</a:t>
            </a:r>
            <a:r>
              <a:rPr lang="it" dirty="0"/>
              <a:t> per soddisfare i bisogni individuali.</a:t>
            </a:r>
          </a:p>
          <a:p>
            <a:r>
              <a:rPr lang="it" dirty="0"/>
              <a:t>Queste differenze portano i marginalisti ad attribuire importanza alla nozione di equilibrio, che nei classici non viene utilizzata, o viene utilizzata con un significato diverso.</a:t>
            </a:r>
          </a:p>
          <a:p>
            <a:r>
              <a:rPr lang="it" dirty="0"/>
              <a:t>Anche il significato dei prezzi è diverso: esprimono difficoltà di produzione nel caso dei classici mentre nell’approccio marginalista sono indicatori di scarsità.</a:t>
            </a:r>
          </a:p>
          <a:p>
            <a:r>
              <a:rPr lang="it" dirty="0"/>
              <a:t>La distribuzione tra le classi ha a che fare per i classici con la struttura della società e il diverso potere delle classi sociali, mentre per i marginalisti è un caso particolare della determinazione dei prezzi.</a:t>
            </a:r>
          </a:p>
          <a:p>
            <a:endParaRPr lang="es-AR" dirty="0"/>
          </a:p>
          <a:p>
            <a:endParaRPr lang="es-AR" dirty="0"/>
          </a:p>
          <a:p>
            <a:endParaRPr lang="es-AR" dirty="0"/>
          </a:p>
        </p:txBody>
      </p:sp>
      <p:sp>
        <p:nvSpPr>
          <p:cNvPr id="4" name="Slide Number Placeholder 3">
            <a:extLst>
              <a:ext uri="{FF2B5EF4-FFF2-40B4-BE49-F238E27FC236}">
                <a16:creationId xmlns:a16="http://schemas.microsoft.com/office/drawing/2014/main" id="{E2C2EA1D-0560-4846-8002-CF365A760232}"/>
              </a:ext>
            </a:extLst>
          </p:cNvPr>
          <p:cNvSpPr>
            <a:spLocks noGrp="1"/>
          </p:cNvSpPr>
          <p:nvPr>
            <p:ph type="sldNum" sz="quarter" idx="12"/>
          </p:nvPr>
        </p:nvSpPr>
        <p:spPr/>
        <p:txBody>
          <a:bodyPr/>
          <a:lstStyle/>
          <a:p>
            <a:fld id="{5A1F972D-FDF8-4D84-8DBC-19A85814D6EC}" type="slidenum">
              <a:rPr lang="en-GB" smtClean="0"/>
              <a:t>4</a:t>
            </a:fld>
            <a:endParaRPr lang="en-GB"/>
          </a:p>
        </p:txBody>
      </p:sp>
    </p:spTree>
    <p:extLst>
      <p:ext uri="{BB962C8B-B14F-4D97-AF65-F5344CB8AC3E}">
        <p14:creationId xmlns:p14="http://schemas.microsoft.com/office/powerpoint/2010/main" val="755029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18DF7-DCB8-43CC-99B8-59E02EA1D5FC}"/>
              </a:ext>
            </a:extLst>
          </p:cNvPr>
          <p:cNvSpPr>
            <a:spLocks noGrp="1"/>
          </p:cNvSpPr>
          <p:nvPr>
            <p:ph type="title"/>
          </p:nvPr>
        </p:nvSpPr>
        <p:spPr>
          <a:xfrm>
            <a:off x="1686464" y="1240453"/>
            <a:ext cx="8991600" cy="1645920"/>
          </a:xfrm>
        </p:spPr>
        <p:txBody>
          <a:bodyPr/>
          <a:lstStyle/>
          <a:p>
            <a:r>
              <a:rPr lang="it" dirty="0"/>
              <a:t>4.1 Leon Walras (1834-1910)</a:t>
            </a:r>
          </a:p>
        </p:txBody>
      </p:sp>
      <p:sp>
        <p:nvSpPr>
          <p:cNvPr id="4" name="Marcador de número de diapositiva 3">
            <a:extLst>
              <a:ext uri="{FF2B5EF4-FFF2-40B4-BE49-F238E27FC236}">
                <a16:creationId xmlns:a16="http://schemas.microsoft.com/office/drawing/2014/main" id="{0FC2E7D9-524E-418E-8A6D-1C33B37A46E7}"/>
              </a:ext>
            </a:extLst>
          </p:cNvPr>
          <p:cNvSpPr>
            <a:spLocks noGrp="1"/>
          </p:cNvSpPr>
          <p:nvPr>
            <p:ph type="sldNum" sz="quarter" idx="12"/>
          </p:nvPr>
        </p:nvSpPr>
        <p:spPr/>
        <p:txBody>
          <a:bodyPr/>
          <a:lstStyle/>
          <a:p>
            <a:fld id="{5A1F972D-FDF8-4D84-8DBC-19A85814D6EC}" type="slidenum">
              <a:rPr lang="en-GB" smtClean="0"/>
              <a:t>40</a:t>
            </a:fld>
            <a:endParaRPr lang="en-GB"/>
          </a:p>
        </p:txBody>
      </p:sp>
      <p:pic>
        <p:nvPicPr>
          <p:cNvPr id="5" name="Imagen 4">
            <a:extLst>
              <a:ext uri="{FF2B5EF4-FFF2-40B4-BE49-F238E27FC236}">
                <a16:creationId xmlns:a16="http://schemas.microsoft.com/office/drawing/2014/main" id="{0484AE63-4DEC-4E76-B22D-B11E656A67A7}"/>
              </a:ext>
            </a:extLst>
          </p:cNvPr>
          <p:cNvPicPr>
            <a:picLocks noChangeAspect="1"/>
          </p:cNvPicPr>
          <p:nvPr/>
        </p:nvPicPr>
        <p:blipFill>
          <a:blip r:embed="rId2"/>
          <a:stretch>
            <a:fillRect/>
          </a:stretch>
        </p:blipFill>
        <p:spPr>
          <a:xfrm>
            <a:off x="4598598" y="3429000"/>
            <a:ext cx="2667000" cy="2971800"/>
          </a:xfrm>
          <a:prstGeom prst="rect">
            <a:avLst/>
          </a:prstGeom>
        </p:spPr>
      </p:pic>
    </p:spTree>
    <p:extLst>
      <p:ext uri="{BB962C8B-B14F-4D97-AF65-F5344CB8AC3E}">
        <p14:creationId xmlns:p14="http://schemas.microsoft.com/office/powerpoint/2010/main" val="1339209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90E99C-00DC-4BD9-AB03-CF6093C21DBF}"/>
              </a:ext>
            </a:extLst>
          </p:cNvPr>
          <p:cNvSpPr>
            <a:spLocks noGrp="1"/>
          </p:cNvSpPr>
          <p:nvPr>
            <p:ph type="title"/>
          </p:nvPr>
        </p:nvSpPr>
        <p:spPr/>
        <p:txBody>
          <a:bodyPr/>
          <a:lstStyle/>
          <a:p>
            <a:r>
              <a:rPr lang="it" dirty="0"/>
              <a:t>Vita e opere</a:t>
            </a:r>
          </a:p>
        </p:txBody>
      </p:sp>
      <p:sp>
        <p:nvSpPr>
          <p:cNvPr id="3" name="Marcador de contenido 2">
            <a:extLst>
              <a:ext uri="{FF2B5EF4-FFF2-40B4-BE49-F238E27FC236}">
                <a16:creationId xmlns:a16="http://schemas.microsoft.com/office/drawing/2014/main" id="{50692DE3-9CEE-410B-9675-5803852AB4A8}"/>
              </a:ext>
            </a:extLst>
          </p:cNvPr>
          <p:cNvSpPr>
            <a:spLocks noGrp="1"/>
          </p:cNvSpPr>
          <p:nvPr>
            <p:ph idx="1"/>
          </p:nvPr>
        </p:nvSpPr>
        <p:spPr/>
        <p:txBody>
          <a:bodyPr>
            <a:normAutofit/>
          </a:bodyPr>
          <a:lstStyle/>
          <a:p>
            <a:r>
              <a:rPr lang="it" dirty="0"/>
              <a:t>Nei suoi primi anni di studio si interessò alla letteratura, alle arti e alla filosofia.</a:t>
            </a:r>
          </a:p>
          <a:p>
            <a:r>
              <a:rPr lang="it" dirty="0"/>
              <a:t>Nel 1870 fu nominato professore all'Università di </a:t>
            </a:r>
            <a:r>
              <a:rPr lang="it" dirty="0" err="1"/>
              <a:t>Losanna </a:t>
            </a:r>
            <a:r>
              <a:rPr lang="it" dirty="0"/>
              <a:t>.</a:t>
            </a:r>
          </a:p>
          <a:p>
            <a:r>
              <a:rPr lang="it" dirty="0"/>
              <a:t>Le sue opere più importanti sono:</a:t>
            </a:r>
          </a:p>
          <a:p>
            <a:pPr lvl="1"/>
            <a:r>
              <a:rPr lang="it" i="1" dirty="0" err="1"/>
              <a:t>Elementi</a:t>
            </a:r>
            <a:r>
              <a:rPr lang="it" i="1" dirty="0"/>
              <a:t> </a:t>
            </a:r>
            <a:r>
              <a:rPr lang="it" i="1" dirty="0" err="1"/>
              <a:t>d'economia</a:t>
            </a:r>
            <a:r>
              <a:rPr lang="it" i="1" dirty="0"/>
              <a:t> </a:t>
            </a:r>
            <a:r>
              <a:rPr lang="it" i="1" dirty="0" err="1"/>
              <a:t>politico </a:t>
            </a:r>
            <a:r>
              <a:rPr lang="it" i="1" dirty="0"/>
              <a:t>puro </a:t>
            </a:r>
            <a:r>
              <a:rPr lang="it" dirty="0"/>
              <a:t>(1874)</a:t>
            </a:r>
          </a:p>
          <a:p>
            <a:pPr lvl="1"/>
            <a:r>
              <a:rPr lang="it" i="1" dirty="0" err="1"/>
              <a:t>Studi</a:t>
            </a:r>
            <a:r>
              <a:rPr lang="it" i="1" dirty="0"/>
              <a:t> </a:t>
            </a:r>
            <a:r>
              <a:rPr lang="it" i="1" dirty="0" err="1"/>
              <a:t>d'economia</a:t>
            </a:r>
            <a:r>
              <a:rPr lang="it" i="1" dirty="0"/>
              <a:t> </a:t>
            </a:r>
            <a:r>
              <a:rPr lang="it" i="1" dirty="0" err="1"/>
              <a:t>sociale</a:t>
            </a:r>
            <a:r>
              <a:rPr lang="it" i="1" dirty="0"/>
              <a:t> </a:t>
            </a:r>
            <a:r>
              <a:rPr lang="it" dirty="0"/>
              <a:t>(1896)</a:t>
            </a:r>
          </a:p>
          <a:p>
            <a:pPr lvl="1"/>
            <a:r>
              <a:rPr lang="it" i="1" dirty="0" err="1"/>
              <a:t>Studi</a:t>
            </a:r>
            <a:r>
              <a:rPr lang="it" i="1" dirty="0"/>
              <a:t> </a:t>
            </a:r>
            <a:r>
              <a:rPr lang="it" i="1" dirty="0" err="1"/>
              <a:t>d'economia</a:t>
            </a:r>
            <a:r>
              <a:rPr lang="it" i="1" dirty="0"/>
              <a:t> </a:t>
            </a:r>
            <a:r>
              <a:rPr lang="it" i="1" dirty="0" err="1"/>
              <a:t>politica</a:t>
            </a:r>
            <a:r>
              <a:rPr lang="it" i="1" dirty="0"/>
              <a:t> </a:t>
            </a:r>
            <a:r>
              <a:rPr lang="it" i="1" dirty="0" err="1"/>
              <a:t>applicazione</a:t>
            </a:r>
            <a:r>
              <a:rPr lang="it" i="1" dirty="0"/>
              <a:t> </a:t>
            </a:r>
            <a:r>
              <a:rPr lang="it" dirty="0"/>
              <a:t>(1898)</a:t>
            </a:r>
          </a:p>
          <a:p>
            <a:r>
              <a:rPr lang="it" dirty="0"/>
              <a:t>La sua enfasi sull'equilibrio generale distingue il suo lavoro da quello di Jevons e Menger, e anche da quello di Marshall, di cui parleremo più avanti.</a:t>
            </a:r>
          </a:p>
        </p:txBody>
      </p:sp>
      <p:sp>
        <p:nvSpPr>
          <p:cNvPr id="4" name="Marcador de número de diapositiva 3">
            <a:extLst>
              <a:ext uri="{FF2B5EF4-FFF2-40B4-BE49-F238E27FC236}">
                <a16:creationId xmlns:a16="http://schemas.microsoft.com/office/drawing/2014/main" id="{3A7EEDCA-4556-4E87-BB79-BA9670154BA4}"/>
              </a:ext>
            </a:extLst>
          </p:cNvPr>
          <p:cNvSpPr>
            <a:spLocks noGrp="1"/>
          </p:cNvSpPr>
          <p:nvPr>
            <p:ph type="sldNum" sz="quarter" idx="12"/>
          </p:nvPr>
        </p:nvSpPr>
        <p:spPr/>
        <p:txBody>
          <a:bodyPr/>
          <a:lstStyle/>
          <a:p>
            <a:fld id="{5A1F972D-FDF8-4D84-8DBC-19A85814D6EC}" type="slidenum">
              <a:rPr lang="en-GB" smtClean="0"/>
              <a:t>41</a:t>
            </a:fld>
            <a:endParaRPr lang="en-GB"/>
          </a:p>
        </p:txBody>
      </p:sp>
    </p:spTree>
    <p:extLst>
      <p:ext uri="{BB962C8B-B14F-4D97-AF65-F5344CB8AC3E}">
        <p14:creationId xmlns:p14="http://schemas.microsoft.com/office/powerpoint/2010/main" val="3675734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D6A41-2BE5-484C-9C54-AA3273DE1C53}"/>
              </a:ext>
            </a:extLst>
          </p:cNvPr>
          <p:cNvSpPr>
            <a:spLocks noGrp="1"/>
          </p:cNvSpPr>
          <p:nvPr>
            <p:ph type="title"/>
          </p:nvPr>
        </p:nvSpPr>
        <p:spPr/>
        <p:txBody>
          <a:bodyPr/>
          <a:lstStyle/>
          <a:p>
            <a:r>
              <a:rPr lang="it" dirty="0" err="1"/>
              <a:t>Metodo</a:t>
            </a:r>
            <a:endParaRPr lang="es-AR" dirty="0"/>
          </a:p>
        </p:txBody>
      </p:sp>
      <p:sp>
        <p:nvSpPr>
          <p:cNvPr id="3" name="Marcador de contenido 2">
            <a:extLst>
              <a:ext uri="{FF2B5EF4-FFF2-40B4-BE49-F238E27FC236}">
                <a16:creationId xmlns:a16="http://schemas.microsoft.com/office/drawing/2014/main" id="{835F0A96-11EF-468B-94D2-09E4CDBA9D5B}"/>
              </a:ext>
            </a:extLst>
          </p:cNvPr>
          <p:cNvSpPr>
            <a:spLocks noGrp="1"/>
          </p:cNvSpPr>
          <p:nvPr>
            <p:ph idx="1"/>
          </p:nvPr>
        </p:nvSpPr>
        <p:spPr>
          <a:xfrm>
            <a:off x="2157274" y="2467992"/>
            <a:ext cx="7998780" cy="4115688"/>
          </a:xfrm>
        </p:spPr>
        <p:txBody>
          <a:bodyPr>
            <a:normAutofit fontScale="85000" lnSpcReduction="10000"/>
          </a:bodyPr>
          <a:lstStyle/>
          <a:p>
            <a:r>
              <a:rPr lang="it" dirty="0"/>
              <a:t>Walras ha separato tre dimensioni dell’analisi: scienza pura, scienza applicata e scienza morale.</a:t>
            </a:r>
          </a:p>
          <a:p>
            <a:r>
              <a:rPr lang="it" dirty="0"/>
              <a:t>La scienza pura è discussa negli </a:t>
            </a:r>
            <a:r>
              <a:rPr lang="it" i="1" dirty="0"/>
              <a:t>Éléments</a:t>
            </a:r>
            <a:r>
              <a:rPr lang="it" dirty="0"/>
              <a:t>, e si occupa dei fatti naturali, cioè dei rapporti tra le cose. Questi fatti non dipendono dalla volontà degli uomini.</a:t>
            </a:r>
          </a:p>
          <a:p>
            <a:r>
              <a:rPr lang="it" dirty="0"/>
              <a:t>La scienza applicata è discussa negli </a:t>
            </a:r>
            <a:r>
              <a:rPr lang="it" i="1" dirty="0"/>
              <a:t>Studi d'economia politica appli</a:t>
            </a:r>
            <a:r>
              <a:rPr lang="it-IT" i="1" dirty="0" err="1"/>
              <a:t>cata</a:t>
            </a:r>
            <a:r>
              <a:rPr lang="it" dirty="0"/>
              <a:t>. Si tratta di fatti che derivano dall'attività e dalla volontà umana, cioè dal rapporto tra le persone e le cose.</a:t>
            </a:r>
          </a:p>
          <a:p>
            <a:r>
              <a:rPr lang="it" dirty="0"/>
              <a:t>Infine c'è la scienza morale, di cui si tratta negli </a:t>
            </a:r>
            <a:r>
              <a:rPr lang="it" i="1" dirty="0" err="1"/>
              <a:t>Studi</a:t>
            </a:r>
            <a:r>
              <a:rPr lang="it" i="1" dirty="0"/>
              <a:t> </a:t>
            </a:r>
            <a:r>
              <a:rPr lang="it" i="1" dirty="0" err="1"/>
              <a:t>d'economia</a:t>
            </a:r>
            <a:r>
              <a:rPr lang="it" i="1" dirty="0"/>
              <a:t> </a:t>
            </a:r>
            <a:r>
              <a:rPr lang="it" i="1" dirty="0" err="1"/>
              <a:t>sociale </a:t>
            </a:r>
            <a:r>
              <a:rPr lang="it" i="1" dirty="0"/>
              <a:t>, </a:t>
            </a:r>
            <a:r>
              <a:rPr lang="it" dirty="0"/>
              <a:t>che studia le relazioni tra le persone.</a:t>
            </a:r>
          </a:p>
          <a:p>
            <a:r>
              <a:rPr lang="it" dirty="0"/>
              <a:t>Walras sostiene che lo studio della scienza pura deve precedere quello della scienza applicata.</a:t>
            </a:r>
          </a:p>
          <a:p>
            <a:r>
              <a:rPr lang="it" dirty="0"/>
              <a:t>Non c'è opposizione tra queste tre dimensioni: i tre problemi sono scientifici e su di essi si possono costruire teorie.</a:t>
            </a:r>
          </a:p>
          <a:p>
            <a:r>
              <a:rPr lang="it" dirty="0"/>
              <a:t>Per Walras la legge naturale doveva determinare una giusta distribuzione iniziale, che doveva basarsi sulla scienza morale pura. Il processo di scambio doveva essere neutrale per non mettere in discussione la (equa) distribuzione iniziale. Walras lo equiparava all'uguaglianza delle condizioni di partenza in una gara. Poi, a causa delle diverse capacità degli individui, i punti di arrivo sarebbero diversi.</a:t>
            </a:r>
          </a:p>
        </p:txBody>
      </p:sp>
      <p:sp>
        <p:nvSpPr>
          <p:cNvPr id="4" name="Marcador de número de diapositiva 3">
            <a:extLst>
              <a:ext uri="{FF2B5EF4-FFF2-40B4-BE49-F238E27FC236}">
                <a16:creationId xmlns:a16="http://schemas.microsoft.com/office/drawing/2014/main" id="{2B54F936-DA00-45BF-B8D3-6CC56750CD48}"/>
              </a:ext>
            </a:extLst>
          </p:cNvPr>
          <p:cNvSpPr>
            <a:spLocks noGrp="1"/>
          </p:cNvSpPr>
          <p:nvPr>
            <p:ph type="sldNum" sz="quarter" idx="12"/>
          </p:nvPr>
        </p:nvSpPr>
        <p:spPr/>
        <p:txBody>
          <a:bodyPr/>
          <a:lstStyle/>
          <a:p>
            <a:fld id="{5A1F972D-FDF8-4D84-8DBC-19A85814D6EC}" type="slidenum">
              <a:rPr lang="en-GB" smtClean="0"/>
              <a:t>42</a:t>
            </a:fld>
            <a:endParaRPr lang="en-GB"/>
          </a:p>
        </p:txBody>
      </p:sp>
    </p:spTree>
    <p:extLst>
      <p:ext uri="{BB962C8B-B14F-4D97-AF65-F5344CB8AC3E}">
        <p14:creationId xmlns:p14="http://schemas.microsoft.com/office/powerpoint/2010/main" val="1663092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5BEB78-1E03-4BA0-BB0D-1A2BC62A8C34}"/>
              </a:ext>
            </a:extLst>
          </p:cNvPr>
          <p:cNvSpPr>
            <a:spLocks noGrp="1"/>
          </p:cNvSpPr>
          <p:nvPr>
            <p:ph type="title"/>
          </p:nvPr>
        </p:nvSpPr>
        <p:spPr/>
        <p:txBody>
          <a:bodyPr/>
          <a:lstStyle/>
          <a:p>
            <a:r>
              <a:rPr lang="it" dirty="0"/>
              <a:t>Lo scambio</a:t>
            </a:r>
          </a:p>
        </p:txBody>
      </p:sp>
      <p:sp>
        <p:nvSpPr>
          <p:cNvPr id="3" name="Marcador de contenido 2">
            <a:extLst>
              <a:ext uri="{FF2B5EF4-FFF2-40B4-BE49-F238E27FC236}">
                <a16:creationId xmlns:a16="http://schemas.microsoft.com/office/drawing/2014/main" id="{943ED24E-B8EA-4268-B3CF-8078CE3D95A3}"/>
              </a:ext>
            </a:extLst>
          </p:cNvPr>
          <p:cNvSpPr>
            <a:spLocks noGrp="1"/>
          </p:cNvSpPr>
          <p:nvPr>
            <p:ph idx="1"/>
          </p:nvPr>
        </p:nvSpPr>
        <p:spPr/>
        <p:txBody>
          <a:bodyPr>
            <a:normAutofit lnSpcReduction="10000"/>
          </a:bodyPr>
          <a:lstStyle/>
          <a:p>
            <a:r>
              <a:rPr lang="it" dirty="0"/>
              <a:t>Nello studio della borsa, Walras adotta come modello la Borsa di Parigi. In questo caso, lo scambio di beni avviene in un mercato libero e competitivo.</a:t>
            </a:r>
          </a:p>
          <a:p>
            <a:r>
              <a:rPr lang="it" dirty="0"/>
              <a:t>La ricchezza sociale è definita come tutte le cose materiali e immateriali che sono scarse, cioè da un lato sono utili e dall'altro sono disponibili solo in quantità limitata. Solo la ricchezza sociale ha valore di scambio.</a:t>
            </a:r>
          </a:p>
          <a:p>
            <a:r>
              <a:rPr lang="it" dirty="0"/>
              <a:t>Il meccanismo si basava sulla presenza di un banditore, che annunciava i valori e aggiustava il prezzo al ribasso se l’offerta era maggiore della domanda e al rialzo se la domanda era maggiore dell’offerta.</a:t>
            </a:r>
          </a:p>
          <a:p>
            <a:r>
              <a:rPr lang="it" dirty="0"/>
              <a:t>Gli scambi venivano effettuati solo una volta raggiunta l'uguaglianza tra domanda e offerta per tutti i beni. Non ci sono state operazioni sbilanciate.</a:t>
            </a:r>
          </a:p>
          <a:p>
            <a:endParaRPr lang="es-AR" dirty="0"/>
          </a:p>
        </p:txBody>
      </p:sp>
      <p:sp>
        <p:nvSpPr>
          <p:cNvPr id="4" name="Marcador de número de diapositiva 3">
            <a:extLst>
              <a:ext uri="{FF2B5EF4-FFF2-40B4-BE49-F238E27FC236}">
                <a16:creationId xmlns:a16="http://schemas.microsoft.com/office/drawing/2014/main" id="{CD46BE50-F498-489B-B1F5-7521A2763355}"/>
              </a:ext>
            </a:extLst>
          </p:cNvPr>
          <p:cNvSpPr>
            <a:spLocks noGrp="1"/>
          </p:cNvSpPr>
          <p:nvPr>
            <p:ph type="sldNum" sz="quarter" idx="12"/>
          </p:nvPr>
        </p:nvSpPr>
        <p:spPr/>
        <p:txBody>
          <a:bodyPr/>
          <a:lstStyle/>
          <a:p>
            <a:fld id="{5A1F972D-FDF8-4D84-8DBC-19A85814D6EC}" type="slidenum">
              <a:rPr lang="en-GB" smtClean="0"/>
              <a:t>43</a:t>
            </a:fld>
            <a:endParaRPr lang="en-GB"/>
          </a:p>
        </p:txBody>
      </p:sp>
    </p:spTree>
    <p:extLst>
      <p:ext uri="{BB962C8B-B14F-4D97-AF65-F5344CB8AC3E}">
        <p14:creationId xmlns:p14="http://schemas.microsoft.com/office/powerpoint/2010/main" val="873698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E8E1B6-0910-4817-BC2B-8C7A17C3177C}"/>
              </a:ext>
            </a:extLst>
          </p:cNvPr>
          <p:cNvSpPr>
            <a:spLocks noGrp="1"/>
          </p:cNvSpPr>
          <p:nvPr>
            <p:ph type="title"/>
          </p:nvPr>
        </p:nvSpPr>
        <p:spPr/>
        <p:txBody>
          <a:bodyPr/>
          <a:lstStyle/>
          <a:p>
            <a:r>
              <a:rPr lang="it" dirty="0"/>
              <a:t>Il modello e lo scambio puro</a:t>
            </a:r>
          </a:p>
        </p:txBody>
      </p:sp>
      <p:sp>
        <p:nvSpPr>
          <p:cNvPr id="3" name="Marcador de contenido 2">
            <a:extLst>
              <a:ext uri="{FF2B5EF4-FFF2-40B4-BE49-F238E27FC236}">
                <a16:creationId xmlns:a16="http://schemas.microsoft.com/office/drawing/2014/main" id="{18AD035A-6CD5-49DA-9468-2CED6C07669A}"/>
              </a:ext>
            </a:extLst>
          </p:cNvPr>
          <p:cNvSpPr>
            <a:spLocks noGrp="1"/>
          </p:cNvSpPr>
          <p:nvPr>
            <p:ph idx="1"/>
          </p:nvPr>
        </p:nvSpPr>
        <p:spPr/>
        <p:txBody>
          <a:bodyPr/>
          <a:lstStyle/>
          <a:p>
            <a:r>
              <a:rPr lang="it" dirty="0"/>
              <a:t>Esistono un certo numero di agenti, ciascuno con le proprie preferenze e una fornitura di beni. Le funzioni di domanda di ciascun agente derivano dalle funzioni di utilità.</a:t>
            </a:r>
          </a:p>
          <a:p>
            <a:r>
              <a:rPr lang="it" dirty="0"/>
              <a:t>L'equilibrio viene raggiunto per i prezzi relativi e le quantità della stessa merce attraverso il processo del </a:t>
            </a:r>
            <a:r>
              <a:rPr lang="it" i="1" dirty="0" err="1"/>
              <a:t>tâtonnement</a:t>
            </a:r>
            <a:r>
              <a:rPr lang="it" i="1" dirty="0"/>
              <a:t> </a:t>
            </a:r>
            <a:r>
              <a:rPr lang="it" dirty="0"/>
              <a:t>(prova), in cui il banditore annuncia i prezzi e li modifica fino a raggiungere un equilibrio tra domanda e offerta tra tutti i beni.</a:t>
            </a:r>
          </a:p>
          <a:p>
            <a:r>
              <a:rPr lang="it" dirty="0"/>
              <a:t>Questo processo </a:t>
            </a:r>
            <a:r>
              <a:rPr lang="it-IT" dirty="0"/>
              <a:t>gli </a:t>
            </a:r>
            <a:r>
              <a:rPr lang="it" dirty="0"/>
              <a:t>è valso le critiche di Edgeworth per non aver preso in considerazione il processo di negoziazione che porta (o meno) all’equilibrio.</a:t>
            </a:r>
          </a:p>
        </p:txBody>
      </p:sp>
      <p:sp>
        <p:nvSpPr>
          <p:cNvPr id="4" name="Marcador de número de diapositiva 3">
            <a:extLst>
              <a:ext uri="{FF2B5EF4-FFF2-40B4-BE49-F238E27FC236}">
                <a16:creationId xmlns:a16="http://schemas.microsoft.com/office/drawing/2014/main" id="{66C9B4D3-01B5-45FF-9DF0-9B743AF52786}"/>
              </a:ext>
            </a:extLst>
          </p:cNvPr>
          <p:cNvSpPr>
            <a:spLocks noGrp="1"/>
          </p:cNvSpPr>
          <p:nvPr>
            <p:ph type="sldNum" sz="quarter" idx="12"/>
          </p:nvPr>
        </p:nvSpPr>
        <p:spPr/>
        <p:txBody>
          <a:bodyPr/>
          <a:lstStyle/>
          <a:p>
            <a:fld id="{5A1F972D-FDF8-4D84-8DBC-19A85814D6EC}" type="slidenum">
              <a:rPr lang="en-GB" smtClean="0"/>
              <a:t>44</a:t>
            </a:fld>
            <a:endParaRPr lang="en-GB"/>
          </a:p>
        </p:txBody>
      </p:sp>
    </p:spTree>
    <p:extLst>
      <p:ext uri="{BB962C8B-B14F-4D97-AF65-F5344CB8AC3E}">
        <p14:creationId xmlns:p14="http://schemas.microsoft.com/office/powerpoint/2010/main" val="2120622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3472E-4AB9-48B5-9E9B-6C124B98984A}"/>
              </a:ext>
            </a:extLst>
          </p:cNvPr>
          <p:cNvSpPr>
            <a:spLocks noGrp="1"/>
          </p:cNvSpPr>
          <p:nvPr>
            <p:ph type="title"/>
          </p:nvPr>
        </p:nvSpPr>
        <p:spPr/>
        <p:txBody>
          <a:bodyPr/>
          <a:lstStyle/>
          <a:p>
            <a:r>
              <a:rPr lang="it" dirty="0"/>
              <a:t>Il modello di produzione e scambio</a:t>
            </a:r>
          </a:p>
        </p:txBody>
      </p:sp>
      <p:sp>
        <p:nvSpPr>
          <p:cNvPr id="3" name="Marcador de contenido 2">
            <a:extLst>
              <a:ext uri="{FF2B5EF4-FFF2-40B4-BE49-F238E27FC236}">
                <a16:creationId xmlns:a16="http://schemas.microsoft.com/office/drawing/2014/main" id="{2DC1E8A9-EB1F-4F1B-89C7-9199B355791B}"/>
              </a:ext>
            </a:extLst>
          </p:cNvPr>
          <p:cNvSpPr>
            <a:spLocks noGrp="1"/>
          </p:cNvSpPr>
          <p:nvPr>
            <p:ph idx="1"/>
          </p:nvPr>
        </p:nvSpPr>
        <p:spPr>
          <a:xfrm>
            <a:off x="2148396" y="2467992"/>
            <a:ext cx="7954392" cy="4115688"/>
          </a:xfrm>
        </p:spPr>
        <p:txBody>
          <a:bodyPr>
            <a:normAutofit/>
          </a:bodyPr>
          <a:lstStyle/>
          <a:p>
            <a:r>
              <a:rPr lang="it" dirty="0"/>
              <a:t>Introduce terra, capitale e lavoro nelle dotazioni degli individui.</a:t>
            </a:r>
          </a:p>
          <a:p>
            <a:r>
              <a:rPr lang="it" dirty="0"/>
              <a:t>Le funzioni di produzione sono note.</a:t>
            </a:r>
          </a:p>
          <a:p>
            <a:r>
              <a:rPr lang="it" dirty="0"/>
              <a:t>Oltre ai mercati dei beni, si aggiungono ora i mercati dei servizi produttivi.</a:t>
            </a:r>
          </a:p>
          <a:p>
            <a:r>
              <a:rPr lang="it" dirty="0"/>
              <a:t>Si presume che a causa della concorrenza gli imprenditori non realizzino profitti.</a:t>
            </a:r>
          </a:p>
          <a:p>
            <a:r>
              <a:rPr lang="it" dirty="0"/>
              <a:t>In questo caso il processo di aggiustamento è più complesso. Nelle diverse edizioni degli </a:t>
            </a:r>
            <a:r>
              <a:rPr lang="it" i="1" dirty="0" err="1"/>
              <a:t>Elements </a:t>
            </a:r>
            <a:r>
              <a:rPr lang="it" dirty="0"/>
              <a:t>, il meccanismo descritto da Walras cambia per tenere conto di questa complessità.</a:t>
            </a:r>
          </a:p>
          <a:p>
            <a:r>
              <a:rPr lang="it" dirty="0"/>
              <a:t>Poi Walras introduce l'accumulazione (produzione di beni capitali, che erano dati nel caso precedente) e il credito.</a:t>
            </a:r>
          </a:p>
          <a:p>
            <a:r>
              <a:rPr lang="it" dirty="0"/>
              <a:t>In una quarta fase, nell’analisi viene introdotto il denaro.</a:t>
            </a:r>
          </a:p>
          <a:p>
            <a:endParaRPr lang="es-AR" dirty="0"/>
          </a:p>
          <a:p>
            <a:endParaRPr lang="es-AR" dirty="0"/>
          </a:p>
          <a:p>
            <a:endParaRPr lang="es-AR" dirty="0"/>
          </a:p>
          <a:p>
            <a:endParaRPr lang="es-AR" dirty="0"/>
          </a:p>
        </p:txBody>
      </p:sp>
      <p:sp>
        <p:nvSpPr>
          <p:cNvPr id="4" name="Marcador de número de diapositiva 3">
            <a:extLst>
              <a:ext uri="{FF2B5EF4-FFF2-40B4-BE49-F238E27FC236}">
                <a16:creationId xmlns:a16="http://schemas.microsoft.com/office/drawing/2014/main" id="{DFE5F16B-E987-4675-AA79-EF590649083F}"/>
              </a:ext>
            </a:extLst>
          </p:cNvPr>
          <p:cNvSpPr>
            <a:spLocks noGrp="1"/>
          </p:cNvSpPr>
          <p:nvPr>
            <p:ph type="sldNum" sz="quarter" idx="12"/>
          </p:nvPr>
        </p:nvSpPr>
        <p:spPr/>
        <p:txBody>
          <a:bodyPr/>
          <a:lstStyle/>
          <a:p>
            <a:fld id="{5A1F972D-FDF8-4D84-8DBC-19A85814D6EC}" type="slidenum">
              <a:rPr lang="en-GB" smtClean="0"/>
              <a:t>45</a:t>
            </a:fld>
            <a:endParaRPr lang="en-GB"/>
          </a:p>
        </p:txBody>
      </p:sp>
    </p:spTree>
    <p:extLst>
      <p:ext uri="{BB962C8B-B14F-4D97-AF65-F5344CB8AC3E}">
        <p14:creationId xmlns:p14="http://schemas.microsoft.com/office/powerpoint/2010/main" val="3853123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CD9035-FFFF-4D44-829F-86142D9581AD}"/>
              </a:ext>
            </a:extLst>
          </p:cNvPr>
          <p:cNvSpPr>
            <a:spLocks noGrp="1"/>
          </p:cNvSpPr>
          <p:nvPr>
            <p:ph type="title"/>
          </p:nvPr>
        </p:nvSpPr>
        <p:spPr>
          <a:xfrm>
            <a:off x="1600200" y="728563"/>
            <a:ext cx="8991600" cy="1645920"/>
          </a:xfrm>
        </p:spPr>
        <p:txBody>
          <a:bodyPr/>
          <a:lstStyle/>
          <a:p>
            <a:r>
              <a:rPr lang="it" dirty="0"/>
              <a:t>4.2 Vilfredo Pareto (1848-1923)</a:t>
            </a:r>
          </a:p>
        </p:txBody>
      </p:sp>
      <p:sp>
        <p:nvSpPr>
          <p:cNvPr id="4" name="Marcador de número de diapositiva 3">
            <a:extLst>
              <a:ext uri="{FF2B5EF4-FFF2-40B4-BE49-F238E27FC236}">
                <a16:creationId xmlns:a16="http://schemas.microsoft.com/office/drawing/2014/main" id="{D9296246-1B7F-4BC0-A4A7-5D2C5CF607A3}"/>
              </a:ext>
            </a:extLst>
          </p:cNvPr>
          <p:cNvSpPr>
            <a:spLocks noGrp="1"/>
          </p:cNvSpPr>
          <p:nvPr>
            <p:ph type="sldNum" sz="quarter" idx="12"/>
          </p:nvPr>
        </p:nvSpPr>
        <p:spPr/>
        <p:txBody>
          <a:bodyPr/>
          <a:lstStyle/>
          <a:p>
            <a:fld id="{5A1F972D-FDF8-4D84-8DBC-19A85814D6EC}" type="slidenum">
              <a:rPr lang="en-GB" smtClean="0"/>
              <a:t>46</a:t>
            </a:fld>
            <a:endParaRPr lang="en-GB"/>
          </a:p>
        </p:txBody>
      </p:sp>
      <p:pic>
        <p:nvPicPr>
          <p:cNvPr id="5" name="Imagen 4">
            <a:extLst>
              <a:ext uri="{FF2B5EF4-FFF2-40B4-BE49-F238E27FC236}">
                <a16:creationId xmlns:a16="http://schemas.microsoft.com/office/drawing/2014/main" id="{088184E7-4459-4FC3-8691-93BE71553CEE}"/>
              </a:ext>
            </a:extLst>
          </p:cNvPr>
          <p:cNvPicPr>
            <a:picLocks noChangeAspect="1"/>
          </p:cNvPicPr>
          <p:nvPr/>
        </p:nvPicPr>
        <p:blipFill>
          <a:blip r:embed="rId2"/>
          <a:stretch>
            <a:fillRect/>
          </a:stretch>
        </p:blipFill>
        <p:spPr>
          <a:xfrm>
            <a:off x="4535993" y="2780930"/>
            <a:ext cx="3120013" cy="3154680"/>
          </a:xfrm>
          <a:prstGeom prst="rect">
            <a:avLst/>
          </a:prstGeom>
        </p:spPr>
      </p:pic>
    </p:spTree>
    <p:extLst>
      <p:ext uri="{BB962C8B-B14F-4D97-AF65-F5344CB8AC3E}">
        <p14:creationId xmlns:p14="http://schemas.microsoft.com/office/powerpoint/2010/main" val="3909962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595F21-0BC4-4F55-9623-87D9224EBEB5}"/>
              </a:ext>
            </a:extLst>
          </p:cNvPr>
          <p:cNvSpPr>
            <a:spLocks noGrp="1"/>
          </p:cNvSpPr>
          <p:nvPr>
            <p:ph type="title"/>
          </p:nvPr>
        </p:nvSpPr>
        <p:spPr/>
        <p:txBody>
          <a:bodyPr/>
          <a:lstStyle/>
          <a:p>
            <a:r>
              <a:rPr lang="it" dirty="0"/>
              <a:t>Vilfredo </a:t>
            </a:r>
            <a:r>
              <a:rPr lang="it" dirty="0" err="1"/>
              <a:t>pareto</a:t>
            </a:r>
            <a:endParaRPr lang="es-AR" dirty="0"/>
          </a:p>
        </p:txBody>
      </p:sp>
      <p:sp>
        <p:nvSpPr>
          <p:cNvPr id="3" name="Marcador de contenido 2">
            <a:extLst>
              <a:ext uri="{FF2B5EF4-FFF2-40B4-BE49-F238E27FC236}">
                <a16:creationId xmlns:a16="http://schemas.microsoft.com/office/drawing/2014/main" id="{3CEC24E1-9337-494D-8717-C44EAE05161A}"/>
              </a:ext>
            </a:extLst>
          </p:cNvPr>
          <p:cNvSpPr>
            <a:spLocks noGrp="1"/>
          </p:cNvSpPr>
          <p:nvPr>
            <p:ph idx="1"/>
          </p:nvPr>
        </p:nvSpPr>
        <p:spPr/>
        <p:txBody>
          <a:bodyPr/>
          <a:lstStyle/>
          <a:p>
            <a:r>
              <a:rPr lang="it" dirty="0"/>
              <a:t>Si laureò in ingegnere all'Università di Torino nel 1870 e si interessò all'economia solo dopo il 1890. Nel 1892 prese il posto di Walras sulla cattedra </a:t>
            </a:r>
            <a:r>
              <a:rPr lang="it" dirty="0" err="1"/>
              <a:t>di Losanna .</a:t>
            </a:r>
          </a:p>
          <a:p>
            <a:r>
              <a:rPr lang="it" dirty="0"/>
              <a:t>Molti dei suoi lavori riguardano questioni sociologiche.</a:t>
            </a:r>
          </a:p>
          <a:p>
            <a:r>
              <a:rPr lang="it" dirty="0"/>
              <a:t>La sua principale opera economica è il </a:t>
            </a:r>
            <a:r>
              <a:rPr lang="it" i="1" dirty="0" err="1"/>
              <a:t>Manuale </a:t>
            </a:r>
            <a:r>
              <a:rPr lang="it" i="1" dirty="0"/>
              <a:t>di Economía Política </a:t>
            </a:r>
            <a:r>
              <a:rPr lang="it" dirty="0"/>
              <a:t>(1906).</a:t>
            </a:r>
          </a:p>
          <a:p>
            <a:r>
              <a:rPr lang="it" dirty="0"/>
              <a:t>Aderì al fascismo e fu nominato senatore da Mussolini.</a:t>
            </a:r>
          </a:p>
        </p:txBody>
      </p:sp>
      <p:sp>
        <p:nvSpPr>
          <p:cNvPr id="4" name="Marcador de número de diapositiva 3">
            <a:extLst>
              <a:ext uri="{FF2B5EF4-FFF2-40B4-BE49-F238E27FC236}">
                <a16:creationId xmlns:a16="http://schemas.microsoft.com/office/drawing/2014/main" id="{499CA618-B2B8-4234-94FF-6EBCD06AEA32}"/>
              </a:ext>
            </a:extLst>
          </p:cNvPr>
          <p:cNvSpPr>
            <a:spLocks noGrp="1"/>
          </p:cNvSpPr>
          <p:nvPr>
            <p:ph type="sldNum" sz="quarter" idx="12"/>
          </p:nvPr>
        </p:nvSpPr>
        <p:spPr/>
        <p:txBody>
          <a:bodyPr/>
          <a:lstStyle/>
          <a:p>
            <a:fld id="{5A1F972D-FDF8-4D84-8DBC-19A85814D6EC}" type="slidenum">
              <a:rPr lang="en-GB" smtClean="0"/>
              <a:t>47</a:t>
            </a:fld>
            <a:endParaRPr lang="en-GB"/>
          </a:p>
        </p:txBody>
      </p:sp>
    </p:spTree>
    <p:extLst>
      <p:ext uri="{BB962C8B-B14F-4D97-AF65-F5344CB8AC3E}">
        <p14:creationId xmlns:p14="http://schemas.microsoft.com/office/powerpoint/2010/main" val="3492842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16BCA1-808C-4295-A7EB-B865BBF5E572}"/>
              </a:ext>
            </a:extLst>
          </p:cNvPr>
          <p:cNvSpPr>
            <a:spLocks noGrp="1"/>
          </p:cNvSpPr>
          <p:nvPr>
            <p:ph type="title"/>
          </p:nvPr>
        </p:nvSpPr>
        <p:spPr/>
        <p:txBody>
          <a:bodyPr/>
          <a:lstStyle/>
          <a:p>
            <a:r>
              <a:rPr lang="it" dirty="0"/>
              <a:t>“Legge di Pareto”</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4C5525BD-D526-4674-9F30-AC8708287544}"/>
                  </a:ext>
                </a:extLst>
              </p:cNvPr>
              <p:cNvSpPr>
                <a:spLocks noGrp="1"/>
              </p:cNvSpPr>
              <p:nvPr>
                <p:ph idx="1"/>
              </p:nvPr>
            </p:nvSpPr>
            <p:spPr/>
            <p:txBody>
              <a:bodyPr/>
              <a:lstStyle/>
              <a:p>
                <a:r>
                  <a:rPr lang="it" dirty="0"/>
                  <a:t>Ha stabilito una legge che fa riferimento alla distribuzione del reddito personale, ritenendo che fosse applicabile a epoche e popolazioni diverse.</a:t>
                </a:r>
              </a:p>
              <a:p>
                <a:r>
                  <a:rPr lang="it" dirty="0"/>
                  <a:t>Con ciò sosteneva che la distribuzione del reddito era indipendente dalle vicissitudini storiche, poiché si avvicinava a una legge naturale.</a:t>
                </a:r>
              </a:p>
              <a:p>
                <a:r>
                  <a:rPr lang="it" dirty="0"/>
                  <a:t>Pertanto, non aveva senso cercare di cambiare la distribuzione.</a:t>
                </a:r>
              </a:p>
              <a:p>
                <a:r>
                  <a:rPr lang="it" dirty="0"/>
                  <a:t>La formula seguente esprime la legge, dove N è il numero di famiglie con reddito maggiore di </a:t>
                </a:r>
                <a:r>
                  <a:rPr lang="it" i="1" dirty="0"/>
                  <a:t>x </a:t>
                </a:r>
                <a:r>
                  <a:rPr lang="it" dirty="0"/>
                  <a:t>, </a:t>
                </a:r>
                <a:r>
                  <a:rPr lang="it" i="1" dirty="0"/>
                  <a:t>A </a:t>
                </a:r>
                <a:r>
                  <a:rPr lang="it" dirty="0"/>
                  <a:t>indica la dimensione della popolazione e </a:t>
                </a:r>
                <a:r>
                  <a:rPr lang="it" dirty="0">
                    <a:sym typeface="Symbol" panose="05050102010706020507" pitchFamily="18" charset="2"/>
                  </a:rPr>
                  <a:t> è un parametro stimato (Pareto lo aveva stimato pari a 1,5).</a:t>
                </a:r>
                <a:endParaRPr lang="es-AR" dirty="0"/>
              </a:p>
              <a:p>
                <a:pPr marL="0" indent="0">
                  <a:buNone/>
                </a:pPr>
                <a14:m>
                  <m:oMathPara xmlns:m="http://schemas.openxmlformats.org/officeDocument/2006/math">
                    <m:oMathParaPr>
                      <m:jc m:val="centerGroup"/>
                    </m:oMathParaPr>
                    <m:oMath xmlns:m="http://schemas.openxmlformats.org/officeDocument/2006/math">
                      <m:func>
                        <m:funcPr>
                          <m:ctrlPr>
                            <a:rPr lang="es-AR" b="0" i="1" smtClean="0">
                              <a:latin typeface="Cambria Math" panose="02040503050406030204" pitchFamily="18" charset="0"/>
                            </a:rPr>
                          </m:ctrlPr>
                        </m:funcPr>
                        <m:fName>
                          <m:r>
                            <m:rPr>
                              <m:sty m:val="p"/>
                            </m:rPr>
                            <a:rPr lang="es-AR" b="0" i="0" smtClean="0">
                              <a:latin typeface="Cambria Math" panose="02040503050406030204" pitchFamily="18" charset="0"/>
                            </a:rPr>
                            <m:t>log</m:t>
                          </m:r>
                        </m:fName>
                        <m:e>
                          <m:r>
                            <a:rPr lang="es-AR" b="0" i="1" smtClean="0">
                              <a:latin typeface="Cambria Math" panose="02040503050406030204" pitchFamily="18" charset="0"/>
                            </a:rPr>
                            <m:t>𝑁</m:t>
                          </m:r>
                        </m:e>
                      </m:func>
                      <m:r>
                        <a:rPr lang="es-AR" b="0" i="1" smtClean="0">
                          <a:latin typeface="Cambria Math" panose="02040503050406030204" pitchFamily="18" charset="0"/>
                        </a:rPr>
                        <m:t>=</m:t>
                      </m:r>
                      <m:func>
                        <m:funcPr>
                          <m:ctrlPr>
                            <a:rPr lang="es-AR" b="0" i="1" smtClean="0">
                              <a:latin typeface="Cambria Math" panose="02040503050406030204" pitchFamily="18" charset="0"/>
                            </a:rPr>
                          </m:ctrlPr>
                        </m:funcPr>
                        <m:fName>
                          <m:r>
                            <m:rPr>
                              <m:sty m:val="p"/>
                            </m:rPr>
                            <a:rPr lang="es-AR" b="0" i="0" smtClean="0">
                              <a:latin typeface="Cambria Math" panose="02040503050406030204" pitchFamily="18" charset="0"/>
                            </a:rPr>
                            <m:t>log</m:t>
                          </m:r>
                        </m:fName>
                        <m:e>
                          <m:r>
                            <a:rPr lang="es-AR" b="0" i="1" smtClean="0">
                              <a:latin typeface="Cambria Math" panose="02040503050406030204" pitchFamily="18" charset="0"/>
                            </a:rPr>
                            <m:t>𝐴</m:t>
                          </m:r>
                          <m:r>
                            <a:rPr lang="es-AR" b="0" i="1" smtClean="0">
                              <a:latin typeface="Cambria Math" panose="02040503050406030204" pitchFamily="18" charset="0"/>
                            </a:rPr>
                            <m:t>−</m:t>
                          </m:r>
                          <m:r>
                            <a:rPr lang="es-AR" b="0" i="1" smtClean="0">
                              <a:latin typeface="Cambria Math" panose="02040503050406030204" pitchFamily="18" charset="0"/>
                              <a:ea typeface="Cambria Math" panose="02040503050406030204" pitchFamily="18" charset="0"/>
                            </a:rPr>
                            <m:t>𝛼</m:t>
                          </m:r>
                          <m:func>
                            <m:funcPr>
                              <m:ctrlPr>
                                <a:rPr lang="es-AR" b="0" i="1" smtClean="0">
                                  <a:latin typeface="Cambria Math" panose="02040503050406030204" pitchFamily="18" charset="0"/>
                                  <a:ea typeface="Cambria Math" panose="02040503050406030204" pitchFamily="18" charset="0"/>
                                </a:rPr>
                              </m:ctrlPr>
                            </m:funcPr>
                            <m:fName>
                              <m:r>
                                <m:rPr>
                                  <m:sty m:val="p"/>
                                </m:rPr>
                                <a:rPr lang="es-AR" b="0" i="0" smtClean="0">
                                  <a:latin typeface="Cambria Math" panose="02040503050406030204" pitchFamily="18" charset="0"/>
                                  <a:ea typeface="Cambria Math" panose="02040503050406030204" pitchFamily="18" charset="0"/>
                                </a:rPr>
                                <m:t>log</m:t>
                              </m:r>
                            </m:fName>
                            <m:e>
                              <m:r>
                                <a:rPr lang="es-AR" b="0" i="1" smtClean="0">
                                  <a:latin typeface="Cambria Math" panose="02040503050406030204" pitchFamily="18" charset="0"/>
                                  <a:ea typeface="Cambria Math" panose="02040503050406030204" pitchFamily="18" charset="0"/>
                                </a:rPr>
                                <m:t>𝑥</m:t>
                              </m:r>
                            </m:e>
                          </m:func>
                        </m:e>
                      </m:func>
                    </m:oMath>
                  </m:oMathPara>
                </a14:m>
                <a:endParaRPr lang="es-AR" dirty="0"/>
              </a:p>
            </p:txBody>
          </p:sp>
        </mc:Choice>
        <mc:Fallback xmlns="">
          <p:sp>
            <p:nvSpPr>
              <p:cNvPr id="3" name="Marcador de contenido 2">
                <a:extLst>
                  <a:ext uri="{FF2B5EF4-FFF2-40B4-BE49-F238E27FC236}">
                    <a16:creationId xmlns:a16="http://schemas.microsoft.com/office/drawing/2014/main" id="{4C5525BD-D526-4674-9F30-AC8708287544}"/>
                  </a:ext>
                </a:extLst>
              </p:cNvPr>
              <p:cNvSpPr>
                <a:spLocks noGrp="1" noRot="1" noChangeAspect="1" noMove="1" noResize="1" noEditPoints="1" noAdjustHandles="1" noChangeArrowheads="1" noChangeShapeType="1" noTextEdit="1"/>
              </p:cNvSpPr>
              <p:nvPr>
                <p:ph idx="1"/>
              </p:nvPr>
            </p:nvSpPr>
            <p:spPr>
              <a:blipFill>
                <a:blip r:embed="rId2"/>
                <a:stretch>
                  <a:fillRect l="-473" t="-1179" r="-1341"/>
                </a:stretch>
              </a:blipFill>
            </p:spPr>
            <p:txBody>
              <a:bodyPr/>
              <a:lstStyle/>
              <a:p>
                <a:r xmlns:a="http://schemas.openxmlformats.org/drawingml/2006/main">
                  <a:rPr lang="it">
                    <a:noFill/>
                  </a:rPr>
                  <a:t> </a:t>
                </a:r>
              </a:p>
            </p:txBody>
          </p:sp>
        </mc:Fallback>
      </mc:AlternateContent>
      <p:sp>
        <p:nvSpPr>
          <p:cNvPr id="4" name="Marcador de número de diapositiva 3">
            <a:extLst>
              <a:ext uri="{FF2B5EF4-FFF2-40B4-BE49-F238E27FC236}">
                <a16:creationId xmlns:a16="http://schemas.microsoft.com/office/drawing/2014/main" id="{63C0A6B3-3785-4559-95DD-753DD7A04734}"/>
              </a:ext>
            </a:extLst>
          </p:cNvPr>
          <p:cNvSpPr>
            <a:spLocks noGrp="1"/>
          </p:cNvSpPr>
          <p:nvPr>
            <p:ph type="sldNum" sz="quarter" idx="12"/>
          </p:nvPr>
        </p:nvSpPr>
        <p:spPr/>
        <p:txBody>
          <a:bodyPr/>
          <a:lstStyle/>
          <a:p>
            <a:fld id="{5A1F972D-FDF8-4D84-8DBC-19A85814D6EC}" type="slidenum">
              <a:rPr lang="en-GB" smtClean="0"/>
              <a:t>48</a:t>
            </a:fld>
            <a:endParaRPr lang="en-GB"/>
          </a:p>
        </p:txBody>
      </p:sp>
    </p:spTree>
    <p:extLst>
      <p:ext uri="{BB962C8B-B14F-4D97-AF65-F5344CB8AC3E}">
        <p14:creationId xmlns:p14="http://schemas.microsoft.com/office/powerpoint/2010/main" val="2264054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2388A3-2A2D-42A0-B718-2CCCA0ECFA23}"/>
              </a:ext>
            </a:extLst>
          </p:cNvPr>
          <p:cNvSpPr>
            <a:spLocks noGrp="1"/>
          </p:cNvSpPr>
          <p:nvPr>
            <p:ph type="title"/>
          </p:nvPr>
        </p:nvSpPr>
        <p:spPr/>
        <p:txBody>
          <a:bodyPr/>
          <a:lstStyle/>
          <a:p>
            <a:r>
              <a:rPr lang="it" dirty="0"/>
              <a:t>L’“ottimalità paretiana”</a:t>
            </a:r>
          </a:p>
        </p:txBody>
      </p:sp>
      <p:sp>
        <p:nvSpPr>
          <p:cNvPr id="3" name="Marcador de contenido 2">
            <a:extLst>
              <a:ext uri="{FF2B5EF4-FFF2-40B4-BE49-F238E27FC236}">
                <a16:creationId xmlns:a16="http://schemas.microsoft.com/office/drawing/2014/main" id="{29EEBB36-DADB-45C3-8B5B-D4650EFC76B0}"/>
              </a:ext>
            </a:extLst>
          </p:cNvPr>
          <p:cNvSpPr>
            <a:spLocks noGrp="1"/>
          </p:cNvSpPr>
          <p:nvPr>
            <p:ph idx="1"/>
          </p:nvPr>
        </p:nvSpPr>
        <p:spPr>
          <a:xfrm>
            <a:off x="2231136" y="2441359"/>
            <a:ext cx="7729728" cy="4048217"/>
          </a:xfrm>
        </p:spPr>
        <p:txBody>
          <a:bodyPr>
            <a:normAutofit lnSpcReduction="10000"/>
          </a:bodyPr>
          <a:lstStyle/>
          <a:p>
            <a:r>
              <a:rPr lang="it" dirty="0"/>
              <a:t>Pareto abbandonò la nozione cardinale di utilità (che assumeva una grandezza misurabile) a favore di una nozione ordinale. La nozione ordinale implica soltanto un ordinamento delle preferenze che potrebbe essere rappresentato da una serie di curve di indifferenza.</a:t>
            </a:r>
          </a:p>
          <a:p>
            <a:r>
              <a:rPr lang="it" dirty="0"/>
              <a:t>Ha proposto il termine “scienza dell’ofelimitità </a:t>
            </a:r>
            <a:r>
              <a:rPr lang="it" dirty="0" err="1"/>
              <a:t>” </a:t>
            </a:r>
            <a:r>
              <a:rPr lang="it" dirty="0"/>
              <a:t>(capacità di un bene di soddisfare i bisogni) per designare la teoria soggettiva del valore.</a:t>
            </a:r>
          </a:p>
          <a:p>
            <a:r>
              <a:rPr lang="it" dirty="0"/>
              <a:t>Sottolineava che il valore d'uso non era una proprietà intrinseca dei beni ma piuttosto una valutazione soggettiva degli agenti economici.</a:t>
            </a:r>
          </a:p>
          <a:p>
            <a:r>
              <a:rPr lang="it" dirty="0"/>
              <a:t>La nozione di ottimalità paretiana indica una situazione in cui la dotazione di risorse non può essere modificata per migliorare la posizione di un agente senza peggiorare quella di un altro.</a:t>
            </a:r>
          </a:p>
          <a:p>
            <a:r>
              <a:rPr lang="it" dirty="0"/>
              <a:t>Pareto dimostrò che, sotto certe ipotesi, l'equilibrio competitivo corrispondeva ad un ottimo di questo tipo.</a:t>
            </a:r>
          </a:p>
        </p:txBody>
      </p:sp>
      <p:sp>
        <p:nvSpPr>
          <p:cNvPr id="4" name="Marcador de número de diapositiva 3">
            <a:extLst>
              <a:ext uri="{FF2B5EF4-FFF2-40B4-BE49-F238E27FC236}">
                <a16:creationId xmlns:a16="http://schemas.microsoft.com/office/drawing/2014/main" id="{74BB81B9-474F-4864-8C9B-163DF997354D}"/>
              </a:ext>
            </a:extLst>
          </p:cNvPr>
          <p:cNvSpPr>
            <a:spLocks noGrp="1"/>
          </p:cNvSpPr>
          <p:nvPr>
            <p:ph type="sldNum" sz="quarter" idx="12"/>
          </p:nvPr>
        </p:nvSpPr>
        <p:spPr/>
        <p:txBody>
          <a:bodyPr/>
          <a:lstStyle/>
          <a:p>
            <a:fld id="{5A1F972D-FDF8-4D84-8DBC-19A85814D6EC}" type="slidenum">
              <a:rPr lang="en-GB" smtClean="0"/>
              <a:t>49</a:t>
            </a:fld>
            <a:endParaRPr lang="en-GB"/>
          </a:p>
        </p:txBody>
      </p:sp>
    </p:spTree>
    <p:extLst>
      <p:ext uri="{BB962C8B-B14F-4D97-AF65-F5344CB8AC3E}">
        <p14:creationId xmlns:p14="http://schemas.microsoft.com/office/powerpoint/2010/main" val="941889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E372C5-678E-45C5-B9FB-7CA713AD4FF1}"/>
              </a:ext>
            </a:extLst>
          </p:cNvPr>
          <p:cNvSpPr>
            <a:spLocks noGrp="1"/>
          </p:cNvSpPr>
          <p:nvPr>
            <p:ph type="title"/>
          </p:nvPr>
        </p:nvSpPr>
        <p:spPr/>
        <p:txBody>
          <a:bodyPr/>
          <a:lstStyle/>
          <a:p>
            <a:r>
              <a:rPr lang="it" dirty="0"/>
              <a:t>La teoria soggettiva del valore</a:t>
            </a:r>
          </a:p>
        </p:txBody>
      </p:sp>
      <p:sp>
        <p:nvSpPr>
          <p:cNvPr id="3" name="Marcador de contenido 2">
            <a:extLst>
              <a:ext uri="{FF2B5EF4-FFF2-40B4-BE49-F238E27FC236}">
                <a16:creationId xmlns:a16="http://schemas.microsoft.com/office/drawing/2014/main" id="{B9584704-F976-43CC-BB5E-F95FCC1B28DB}"/>
              </a:ext>
            </a:extLst>
          </p:cNvPr>
          <p:cNvSpPr>
            <a:spLocks noGrp="1"/>
          </p:cNvSpPr>
          <p:nvPr>
            <p:ph idx="1"/>
          </p:nvPr>
        </p:nvSpPr>
        <p:spPr>
          <a:xfrm>
            <a:off x="1738765" y="2611667"/>
            <a:ext cx="7729728" cy="3101983"/>
          </a:xfrm>
        </p:spPr>
        <p:txBody>
          <a:bodyPr>
            <a:normAutofit fontScale="85000" lnSpcReduction="10000"/>
          </a:bodyPr>
          <a:lstStyle/>
          <a:p>
            <a:r>
              <a:rPr lang="it" dirty="0"/>
              <a:t>La teoria soggettiva del valore non nasce con il marginalismo, poiché gli economi</a:t>
            </a:r>
            <a:r>
              <a:rPr lang="it-IT" dirty="0"/>
              <a:t>sti classici</a:t>
            </a:r>
            <a:r>
              <a:rPr lang="it" dirty="0"/>
              <a:t> sostenevano che la vera fonte del valore fosse l'utilità. Questa idea ha sempre convissuto con l'idea che i prezzi fossero determinati dalle difficoltà produttive (costi o lavoro contenuto).</a:t>
            </a:r>
          </a:p>
          <a:p>
            <a:r>
              <a:rPr lang="it" dirty="0"/>
              <a:t>Alcuni esempi sono </a:t>
            </a:r>
            <a:r>
              <a:rPr lang="it" dirty="0" err="1"/>
              <a:t>Galiani </a:t>
            </a:r>
            <a:r>
              <a:rPr lang="it" dirty="0"/>
              <a:t>e </a:t>
            </a:r>
            <a:r>
              <a:rPr lang="it" dirty="0" err="1"/>
              <a:t>Davanzati </a:t>
            </a:r>
            <a:r>
              <a:rPr lang="it" dirty="0"/>
              <a:t>in Italia, </a:t>
            </a:r>
            <a:r>
              <a:rPr lang="it" dirty="0" err="1"/>
              <a:t>Say </a:t>
            </a:r>
            <a:r>
              <a:rPr lang="it" dirty="0"/>
              <a:t>e Condillac in Francia, Gossen e </a:t>
            </a:r>
            <a:r>
              <a:rPr lang="it" dirty="0" err="1"/>
              <a:t>von</a:t>
            </a:r>
            <a:r>
              <a:rPr lang="it" dirty="0"/>
              <a:t> </a:t>
            </a:r>
            <a:r>
              <a:rPr lang="it" dirty="0" err="1"/>
              <a:t>Thünen </a:t>
            </a:r>
            <a:r>
              <a:rPr lang="it" dirty="0"/>
              <a:t>, Bailey, Senior e </a:t>
            </a:r>
            <a:r>
              <a:rPr lang="it" dirty="0" err="1"/>
              <a:t>Whately </a:t>
            </a:r>
            <a:r>
              <a:rPr lang="it" dirty="0"/>
              <a:t>in </a:t>
            </a:r>
            <a:r>
              <a:rPr lang="it" dirty="0" err="1"/>
              <a:t>Inghilterra </a:t>
            </a:r>
            <a:r>
              <a:rPr lang="it" dirty="0"/>
              <a:t>.</a:t>
            </a:r>
          </a:p>
          <a:p>
            <a:r>
              <a:rPr lang="it" dirty="0"/>
              <a:t>L’idea di base del marginalismo è spiegare il valore di scambio sulla base del valore d’uso. I classici consideravano il valore d’uso come una condizione necessaria affinché un bene diventi una merce, ma non come una qualità misurabile che potesse spiegare il valore di scambio.</a:t>
            </a:r>
          </a:p>
          <a:p>
            <a:r>
              <a:rPr lang="it" dirty="0"/>
              <a:t>Nei classici i beni sono suscettibili di essere riprodotti, quindi la scarsità relativa si risolve con una maggiore produzione, ed è per questo che si ritiene che ciò che è importante per la determinazione del valore di scambio sia la difficoltà di produzione.</a:t>
            </a:r>
          </a:p>
          <a:p>
            <a:endParaRPr lang="es-AR" dirty="0"/>
          </a:p>
        </p:txBody>
      </p:sp>
      <p:sp>
        <p:nvSpPr>
          <p:cNvPr id="4" name="Marcador de número de diapositiva 3">
            <a:extLst>
              <a:ext uri="{FF2B5EF4-FFF2-40B4-BE49-F238E27FC236}">
                <a16:creationId xmlns:a16="http://schemas.microsoft.com/office/drawing/2014/main" id="{CB31050E-458E-493A-8261-0B326FC09734}"/>
              </a:ext>
            </a:extLst>
          </p:cNvPr>
          <p:cNvSpPr>
            <a:spLocks noGrp="1"/>
          </p:cNvSpPr>
          <p:nvPr>
            <p:ph type="sldNum" sz="quarter" idx="12"/>
          </p:nvPr>
        </p:nvSpPr>
        <p:spPr/>
        <p:txBody>
          <a:bodyPr/>
          <a:lstStyle/>
          <a:p>
            <a:fld id="{5A1F972D-FDF8-4D84-8DBC-19A85814D6EC}" type="slidenum">
              <a:rPr lang="en-GB" smtClean="0"/>
              <a:t>5</a:t>
            </a:fld>
            <a:endParaRPr lang="en-GB"/>
          </a:p>
        </p:txBody>
      </p:sp>
      <p:sp>
        <p:nvSpPr>
          <p:cNvPr id="5" name="CuadroTexto 4">
            <a:extLst>
              <a:ext uri="{FF2B5EF4-FFF2-40B4-BE49-F238E27FC236}">
                <a16:creationId xmlns:a16="http://schemas.microsoft.com/office/drawing/2014/main" id="{46F81A24-A481-4F0C-8584-9781118BD7D3}"/>
              </a:ext>
            </a:extLst>
          </p:cNvPr>
          <p:cNvSpPr txBox="1"/>
          <p:nvPr/>
        </p:nvSpPr>
        <p:spPr>
          <a:xfrm>
            <a:off x="10162251" y="2875436"/>
            <a:ext cx="1717362" cy="1600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 sz="1400" dirty="0"/>
              <a:t>Per questo molti ritengono che la marginalità non costituisca una rottura e continui una tradizione già presente.</a:t>
            </a:r>
          </a:p>
        </p:txBody>
      </p:sp>
      <p:sp>
        <p:nvSpPr>
          <p:cNvPr id="6" name="Flecha: hacia abajo 5">
            <a:extLst>
              <a:ext uri="{FF2B5EF4-FFF2-40B4-BE49-F238E27FC236}">
                <a16:creationId xmlns:a16="http://schemas.microsoft.com/office/drawing/2014/main" id="{AF740171-0891-457A-9467-D03144AAA03F}"/>
              </a:ext>
            </a:extLst>
          </p:cNvPr>
          <p:cNvSpPr/>
          <p:nvPr/>
        </p:nvSpPr>
        <p:spPr>
          <a:xfrm rot="5400000">
            <a:off x="9506683" y="3145448"/>
            <a:ext cx="228600" cy="7957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545070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9E0CC-74BA-4E4B-9C49-6D8FAA7375C9}"/>
              </a:ext>
            </a:extLst>
          </p:cNvPr>
          <p:cNvSpPr>
            <a:spLocks noGrp="1"/>
          </p:cNvSpPr>
          <p:nvPr>
            <p:ph type="title"/>
          </p:nvPr>
        </p:nvSpPr>
        <p:spPr/>
        <p:txBody>
          <a:bodyPr/>
          <a:lstStyle/>
          <a:p>
            <a:r>
              <a:rPr lang="it" dirty="0"/>
              <a:t>Pensieri finali</a:t>
            </a:r>
          </a:p>
        </p:txBody>
      </p:sp>
      <p:sp>
        <p:nvSpPr>
          <p:cNvPr id="3" name="Text Placeholder 2">
            <a:extLst>
              <a:ext uri="{FF2B5EF4-FFF2-40B4-BE49-F238E27FC236}">
                <a16:creationId xmlns:a16="http://schemas.microsoft.com/office/drawing/2014/main" id="{735BECFB-01C9-46B5-B3CB-9F3E44A5E112}"/>
              </a:ext>
            </a:extLst>
          </p:cNvPr>
          <p:cNvSpPr>
            <a:spLocks noGrp="1"/>
          </p:cNvSpPr>
          <p:nvPr>
            <p:ph type="body" idx="1"/>
          </p:nvPr>
        </p:nvSpPr>
        <p:spPr/>
        <p:txBody>
          <a:bodyPr/>
          <a:lstStyle/>
          <a:p>
            <a:endParaRPr lang="es-AR"/>
          </a:p>
        </p:txBody>
      </p:sp>
      <p:sp>
        <p:nvSpPr>
          <p:cNvPr id="4" name="Slide Number Placeholder 3">
            <a:extLst>
              <a:ext uri="{FF2B5EF4-FFF2-40B4-BE49-F238E27FC236}">
                <a16:creationId xmlns:a16="http://schemas.microsoft.com/office/drawing/2014/main" id="{D26F3708-C6BF-42CF-8632-CAFDC60FF202}"/>
              </a:ext>
            </a:extLst>
          </p:cNvPr>
          <p:cNvSpPr>
            <a:spLocks noGrp="1"/>
          </p:cNvSpPr>
          <p:nvPr>
            <p:ph type="sldNum" sz="quarter" idx="12"/>
          </p:nvPr>
        </p:nvSpPr>
        <p:spPr/>
        <p:txBody>
          <a:bodyPr/>
          <a:lstStyle/>
          <a:p>
            <a:fld id="{5A1F972D-FDF8-4D84-8DBC-19A85814D6EC}" type="slidenum">
              <a:rPr lang="en-GB" smtClean="0"/>
              <a:t>50</a:t>
            </a:fld>
            <a:endParaRPr lang="en-GB"/>
          </a:p>
        </p:txBody>
      </p:sp>
    </p:spTree>
    <p:extLst>
      <p:ext uri="{BB962C8B-B14F-4D97-AF65-F5344CB8AC3E}">
        <p14:creationId xmlns:p14="http://schemas.microsoft.com/office/powerpoint/2010/main" val="29226972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F3B6-5D57-466C-8E47-B14A02C4542A}"/>
              </a:ext>
            </a:extLst>
          </p:cNvPr>
          <p:cNvSpPr>
            <a:spLocks noGrp="1"/>
          </p:cNvSpPr>
          <p:nvPr>
            <p:ph type="title"/>
          </p:nvPr>
        </p:nvSpPr>
        <p:spPr/>
        <p:txBody>
          <a:bodyPr/>
          <a:lstStyle/>
          <a:p>
            <a:r>
              <a:rPr lang="it" dirty="0"/>
              <a:t>Pensieri finali</a:t>
            </a:r>
          </a:p>
        </p:txBody>
      </p:sp>
      <p:sp>
        <p:nvSpPr>
          <p:cNvPr id="3" name="Content Placeholder 2">
            <a:extLst>
              <a:ext uri="{FF2B5EF4-FFF2-40B4-BE49-F238E27FC236}">
                <a16:creationId xmlns:a16="http://schemas.microsoft.com/office/drawing/2014/main" id="{05A4988D-ACCE-4735-9122-AB63EA215817}"/>
              </a:ext>
            </a:extLst>
          </p:cNvPr>
          <p:cNvSpPr>
            <a:spLocks noGrp="1"/>
          </p:cNvSpPr>
          <p:nvPr>
            <p:ph idx="1"/>
          </p:nvPr>
        </p:nvSpPr>
        <p:spPr>
          <a:xfrm>
            <a:off x="2231136" y="2638044"/>
            <a:ext cx="7949184" cy="3579876"/>
          </a:xfrm>
        </p:spPr>
        <p:txBody>
          <a:bodyPr>
            <a:normAutofit/>
          </a:bodyPr>
          <a:lstStyle/>
          <a:p>
            <a:r>
              <a:rPr lang="it" dirty="0"/>
              <a:t>Si può ritenere che per caso il marginalismo sia sorta contemporaneamente in paesi diversi?</a:t>
            </a:r>
          </a:p>
          <a:p>
            <a:pPr marL="685800" lvl="3" indent="0">
              <a:buNone/>
            </a:pPr>
            <a:r>
              <a:rPr lang="it" dirty="0"/>
              <a:t>" La teoria in questione è stata infatti scoperta indipendentemente tre o quattro volte e deve essere vera" (The Papers and Correspondence of WS Jevons, Vol IV, p.278)</a:t>
            </a:r>
          </a:p>
          <a:p>
            <a:pPr marL="0" indent="0">
              <a:buNone/>
            </a:pPr>
            <a:endParaRPr lang="en-US" dirty="0"/>
          </a:p>
          <a:p>
            <a:pPr marL="685800" lvl="3" indent="0">
              <a:buNone/>
            </a:pPr>
            <a:r>
              <a:rPr lang="it" dirty="0"/>
              <a:t>"tentare di spiegare l'origine della rivoluzione dell'utilità marginale nel 1870 è destinato a fallire: non fu una rivoluzione dell'utilità marginale; non fu un cambiamento improvviso, ma solo una trasformazione graduale in cui le vecchie idee non furono mai definitivamente respinte; e ciò non accadde negli anni '70 dell'Ottocento" ( </a:t>
            </a:r>
            <a:r>
              <a:rPr lang="it" dirty="0" err="1"/>
              <a:t>Blaug </a:t>
            </a:r>
            <a:r>
              <a:rPr lang="it" dirty="0"/>
              <a:t>, </a:t>
            </a:r>
            <a:r>
              <a:rPr lang="it" i="1" dirty="0"/>
              <a:t>Economic Theory in Retrospect </a:t>
            </a:r>
            <a:r>
              <a:rPr lang="it" dirty="0"/>
              <a:t>, p. 322)</a:t>
            </a:r>
            <a:endParaRPr lang="es-AR" dirty="0"/>
          </a:p>
        </p:txBody>
      </p:sp>
      <p:sp>
        <p:nvSpPr>
          <p:cNvPr id="4" name="Slide Number Placeholder 3">
            <a:extLst>
              <a:ext uri="{FF2B5EF4-FFF2-40B4-BE49-F238E27FC236}">
                <a16:creationId xmlns:a16="http://schemas.microsoft.com/office/drawing/2014/main" id="{CA0C39AF-8E03-4075-BA79-086C6CAD9F92}"/>
              </a:ext>
            </a:extLst>
          </p:cNvPr>
          <p:cNvSpPr>
            <a:spLocks noGrp="1"/>
          </p:cNvSpPr>
          <p:nvPr>
            <p:ph type="sldNum" sz="quarter" idx="12"/>
          </p:nvPr>
        </p:nvSpPr>
        <p:spPr/>
        <p:txBody>
          <a:bodyPr/>
          <a:lstStyle/>
          <a:p>
            <a:fld id="{5A1F972D-FDF8-4D84-8DBC-19A85814D6EC}" type="slidenum">
              <a:rPr lang="en-GB" smtClean="0"/>
              <a:t>51</a:t>
            </a:fld>
            <a:endParaRPr lang="en-GB"/>
          </a:p>
        </p:txBody>
      </p:sp>
    </p:spTree>
    <p:extLst>
      <p:ext uri="{BB962C8B-B14F-4D97-AF65-F5344CB8AC3E}">
        <p14:creationId xmlns:p14="http://schemas.microsoft.com/office/powerpoint/2010/main" val="619687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C89415-C688-42A0-86AA-37CAD58D4087}"/>
              </a:ext>
            </a:extLst>
          </p:cNvPr>
          <p:cNvSpPr>
            <a:spLocks noGrp="1"/>
          </p:cNvSpPr>
          <p:nvPr>
            <p:ph type="title"/>
          </p:nvPr>
        </p:nvSpPr>
        <p:spPr/>
        <p:txBody>
          <a:bodyPr/>
          <a:lstStyle/>
          <a:p>
            <a:r>
              <a:rPr lang="it" dirty="0"/>
              <a:t>9. Riferimenti bibliografic</a:t>
            </a:r>
            <a:r>
              <a:rPr lang="it-IT" dirty="0"/>
              <a:t>i</a:t>
            </a:r>
            <a:endParaRPr lang="it" dirty="0"/>
          </a:p>
        </p:txBody>
      </p:sp>
      <p:sp>
        <p:nvSpPr>
          <p:cNvPr id="3" name="Marcador de texto 2">
            <a:extLst>
              <a:ext uri="{FF2B5EF4-FFF2-40B4-BE49-F238E27FC236}">
                <a16:creationId xmlns:a16="http://schemas.microsoft.com/office/drawing/2014/main" id="{A0B277CF-691B-4FE1-9CB5-5412BAE09960}"/>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92E784F2-CDE2-493C-A270-4F0FE1FFA155}"/>
              </a:ext>
            </a:extLst>
          </p:cNvPr>
          <p:cNvSpPr>
            <a:spLocks noGrp="1"/>
          </p:cNvSpPr>
          <p:nvPr>
            <p:ph type="sldNum" sz="quarter" idx="12"/>
          </p:nvPr>
        </p:nvSpPr>
        <p:spPr/>
        <p:txBody>
          <a:bodyPr/>
          <a:lstStyle/>
          <a:p>
            <a:fld id="{5A1F972D-FDF8-4D84-8DBC-19A85814D6EC}" type="slidenum">
              <a:rPr lang="en-GB" smtClean="0"/>
              <a:t>52</a:t>
            </a:fld>
            <a:endParaRPr lang="en-GB"/>
          </a:p>
        </p:txBody>
      </p:sp>
    </p:spTree>
    <p:extLst>
      <p:ext uri="{BB962C8B-B14F-4D97-AF65-F5344CB8AC3E}">
        <p14:creationId xmlns:p14="http://schemas.microsoft.com/office/powerpoint/2010/main" val="11434765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58E374-AFA6-49EB-90C4-71E731CEDE8F}"/>
              </a:ext>
            </a:extLst>
          </p:cNvPr>
          <p:cNvSpPr>
            <a:spLocks noGrp="1"/>
          </p:cNvSpPr>
          <p:nvPr>
            <p:ph type="title"/>
          </p:nvPr>
        </p:nvSpPr>
        <p:spPr/>
        <p:txBody>
          <a:bodyPr/>
          <a:lstStyle/>
          <a:p>
            <a:r>
              <a:rPr lang="it" dirty="0"/>
              <a:t>Bibliografia</a:t>
            </a:r>
          </a:p>
        </p:txBody>
      </p:sp>
      <p:sp>
        <p:nvSpPr>
          <p:cNvPr id="3" name="Marcador de contenido 2">
            <a:extLst>
              <a:ext uri="{FF2B5EF4-FFF2-40B4-BE49-F238E27FC236}">
                <a16:creationId xmlns:a16="http://schemas.microsoft.com/office/drawing/2014/main" id="{0F049B63-C9F3-45A8-A188-C1E1F8CE10EE}"/>
              </a:ext>
            </a:extLst>
          </p:cNvPr>
          <p:cNvSpPr>
            <a:spLocks noGrp="1"/>
          </p:cNvSpPr>
          <p:nvPr>
            <p:ph idx="1"/>
          </p:nvPr>
        </p:nvSpPr>
        <p:spPr>
          <a:xfrm>
            <a:off x="2124075" y="2524126"/>
            <a:ext cx="7962899" cy="3524250"/>
          </a:xfrm>
        </p:spPr>
        <p:txBody>
          <a:bodyPr>
            <a:normAutofit/>
          </a:bodyPr>
          <a:lstStyle/>
          <a:p>
            <a:endParaRPr lang="en-US" dirty="0"/>
          </a:p>
          <a:p>
            <a:r>
              <a:rPr lang="it" dirty="0"/>
              <a:t>Bibliografia facoltativa:</a:t>
            </a:r>
          </a:p>
          <a:p>
            <a:pPr lvl="1"/>
            <a:r>
              <a:rPr lang="it" dirty="0"/>
              <a:t>Consulta</a:t>
            </a:r>
            <a:r>
              <a:rPr lang="it-IT" dirty="0"/>
              <a:t>re</a:t>
            </a:r>
            <a:r>
              <a:rPr lang="it" dirty="0"/>
              <a:t> per autori o opere di interesse.</a:t>
            </a:r>
            <a:endParaRPr lang="es-AR" i="1" dirty="0"/>
          </a:p>
          <a:p>
            <a:pPr marL="228600" lvl="1" indent="0">
              <a:buNone/>
            </a:pPr>
            <a:endParaRPr lang="es-AR" dirty="0"/>
          </a:p>
          <a:p>
            <a:pPr lvl="1"/>
            <a:endParaRPr lang="en-US" dirty="0"/>
          </a:p>
          <a:p>
            <a:pPr lvl="1"/>
            <a:endParaRPr lang="en-US" dirty="0"/>
          </a:p>
          <a:p>
            <a:endParaRPr lang="es-ES" dirty="0"/>
          </a:p>
          <a:p>
            <a:endParaRPr lang="es-ES" dirty="0"/>
          </a:p>
        </p:txBody>
      </p:sp>
      <p:sp>
        <p:nvSpPr>
          <p:cNvPr id="4" name="Marcador de número de diapositiva 3">
            <a:extLst>
              <a:ext uri="{FF2B5EF4-FFF2-40B4-BE49-F238E27FC236}">
                <a16:creationId xmlns:a16="http://schemas.microsoft.com/office/drawing/2014/main" id="{79DFF4A1-918B-4355-A579-7A71FF413F5C}"/>
              </a:ext>
            </a:extLst>
          </p:cNvPr>
          <p:cNvSpPr>
            <a:spLocks noGrp="1"/>
          </p:cNvSpPr>
          <p:nvPr>
            <p:ph type="sldNum" sz="quarter" idx="12"/>
          </p:nvPr>
        </p:nvSpPr>
        <p:spPr/>
        <p:txBody>
          <a:bodyPr/>
          <a:lstStyle/>
          <a:p>
            <a:fld id="{5A1F972D-FDF8-4D84-8DBC-19A85814D6EC}" type="slidenum">
              <a:rPr lang="en-GB" smtClean="0"/>
              <a:t>53</a:t>
            </a:fld>
            <a:endParaRPr lang="en-GB"/>
          </a:p>
        </p:txBody>
      </p:sp>
    </p:spTree>
    <p:extLst>
      <p:ext uri="{BB962C8B-B14F-4D97-AF65-F5344CB8AC3E}">
        <p14:creationId xmlns:p14="http://schemas.microsoft.com/office/powerpoint/2010/main" val="909911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FD1E-88D1-48C3-AAA7-2F253D45D32B}"/>
              </a:ext>
            </a:extLst>
          </p:cNvPr>
          <p:cNvSpPr>
            <a:spLocks noGrp="1"/>
          </p:cNvSpPr>
          <p:nvPr>
            <p:ph type="title"/>
          </p:nvPr>
        </p:nvSpPr>
        <p:spPr/>
        <p:txBody>
          <a:bodyPr/>
          <a:lstStyle/>
          <a:p>
            <a:r>
              <a:rPr lang="it" dirty="0"/>
              <a:t>La rivoluzione marginalista</a:t>
            </a:r>
          </a:p>
        </p:txBody>
      </p:sp>
      <p:sp>
        <p:nvSpPr>
          <p:cNvPr id="3" name="Content Placeholder 2">
            <a:extLst>
              <a:ext uri="{FF2B5EF4-FFF2-40B4-BE49-F238E27FC236}">
                <a16:creationId xmlns:a16="http://schemas.microsoft.com/office/drawing/2014/main" id="{946DA8F6-C2B7-4C05-A48E-7AF71DB8FDA1}"/>
              </a:ext>
            </a:extLst>
          </p:cNvPr>
          <p:cNvSpPr>
            <a:spLocks noGrp="1"/>
          </p:cNvSpPr>
          <p:nvPr>
            <p:ph idx="1"/>
          </p:nvPr>
        </p:nvSpPr>
        <p:spPr>
          <a:xfrm>
            <a:off x="1705708" y="2484408"/>
            <a:ext cx="8449020" cy="4099272"/>
          </a:xfrm>
        </p:spPr>
        <p:txBody>
          <a:bodyPr>
            <a:normAutofit/>
          </a:bodyPr>
          <a:lstStyle/>
          <a:p>
            <a:r>
              <a:rPr lang="it" dirty="0"/>
              <a:t>In cosa consiste la rivoluzione marginalista?</a:t>
            </a:r>
          </a:p>
          <a:p>
            <a:r>
              <a:rPr lang="it" dirty="0"/>
              <a:t>La rivoluzione non è consistita nella teoria dell’utilità marginale del valore, che aveva già diversi antecedenti.</a:t>
            </a:r>
          </a:p>
          <a:p>
            <a:r>
              <a:rPr lang="it" dirty="0"/>
              <a:t>Sebbene la teoria soggettiva del valore fosse presente in diversi autori precedenti, ci sono altri aspetti che rappresentano una rottura con la tradizione precedente.</a:t>
            </a:r>
          </a:p>
          <a:p>
            <a:r>
              <a:rPr lang="it" dirty="0"/>
              <a:t>Si può riassumere in 3 punti:</a:t>
            </a:r>
          </a:p>
          <a:p>
            <a:pPr lvl="1"/>
            <a:r>
              <a:rPr lang="it" dirty="0"/>
              <a:t>Obiettivi</a:t>
            </a:r>
          </a:p>
          <a:p>
            <a:pPr lvl="1"/>
            <a:r>
              <a:rPr lang="it" dirty="0"/>
              <a:t>Metodo</a:t>
            </a:r>
          </a:p>
          <a:p>
            <a:pPr lvl="1"/>
            <a:r>
              <a:rPr lang="it" dirty="0"/>
              <a:t>Istituzionalizzazione dell’economia come professione</a:t>
            </a:r>
          </a:p>
          <a:p>
            <a:endParaRPr lang="es-AR" dirty="0"/>
          </a:p>
          <a:p>
            <a:endParaRPr lang="es-AR" dirty="0"/>
          </a:p>
        </p:txBody>
      </p:sp>
      <p:sp>
        <p:nvSpPr>
          <p:cNvPr id="4" name="Slide Number Placeholder 3">
            <a:extLst>
              <a:ext uri="{FF2B5EF4-FFF2-40B4-BE49-F238E27FC236}">
                <a16:creationId xmlns:a16="http://schemas.microsoft.com/office/drawing/2014/main" id="{E2C2EA1D-0560-4846-8002-CF365A760232}"/>
              </a:ext>
            </a:extLst>
          </p:cNvPr>
          <p:cNvSpPr>
            <a:spLocks noGrp="1"/>
          </p:cNvSpPr>
          <p:nvPr>
            <p:ph type="sldNum" sz="quarter" idx="12"/>
          </p:nvPr>
        </p:nvSpPr>
        <p:spPr/>
        <p:txBody>
          <a:bodyPr/>
          <a:lstStyle/>
          <a:p>
            <a:fld id="{5A1F972D-FDF8-4D84-8DBC-19A85814D6EC}" type="slidenum">
              <a:rPr lang="en-GB" smtClean="0"/>
              <a:t>6</a:t>
            </a:fld>
            <a:endParaRPr lang="en-GB"/>
          </a:p>
        </p:txBody>
      </p:sp>
    </p:spTree>
    <p:extLst>
      <p:ext uri="{BB962C8B-B14F-4D97-AF65-F5344CB8AC3E}">
        <p14:creationId xmlns:p14="http://schemas.microsoft.com/office/powerpoint/2010/main" val="126339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3636C-23C9-4FBC-82F2-CA33B57045CD}"/>
              </a:ext>
            </a:extLst>
          </p:cNvPr>
          <p:cNvSpPr>
            <a:spLocks noGrp="1"/>
          </p:cNvSpPr>
          <p:nvPr>
            <p:ph type="title"/>
          </p:nvPr>
        </p:nvSpPr>
        <p:spPr/>
        <p:txBody>
          <a:bodyPr/>
          <a:lstStyle/>
          <a:p>
            <a:r>
              <a:rPr lang="it" dirty="0"/>
              <a:t>obiettivi</a:t>
            </a:r>
          </a:p>
        </p:txBody>
      </p:sp>
      <p:sp>
        <p:nvSpPr>
          <p:cNvPr id="3" name="Content Placeholder 2">
            <a:extLst>
              <a:ext uri="{FF2B5EF4-FFF2-40B4-BE49-F238E27FC236}">
                <a16:creationId xmlns:a16="http://schemas.microsoft.com/office/drawing/2014/main" id="{AEF1E735-00FD-4873-8FB3-C851DDF1968A}"/>
              </a:ext>
            </a:extLst>
          </p:cNvPr>
          <p:cNvSpPr>
            <a:spLocks noGrp="1"/>
          </p:cNvSpPr>
          <p:nvPr>
            <p:ph idx="1"/>
          </p:nvPr>
        </p:nvSpPr>
        <p:spPr>
          <a:xfrm>
            <a:off x="904161" y="2576810"/>
            <a:ext cx="8270087" cy="3709272"/>
          </a:xfrm>
        </p:spPr>
        <p:txBody>
          <a:bodyPr>
            <a:normAutofit fontScale="92500" lnSpcReduction="20000"/>
          </a:bodyPr>
          <a:lstStyle/>
          <a:p>
            <a:r>
              <a:rPr lang="it" dirty="0"/>
              <a:t>Lionel Robbins, un economista britannico fortemente influenzato dalla scuola austriaca, nel suo influente testo </a:t>
            </a:r>
            <a:r>
              <a:rPr lang="it" i="1" dirty="0"/>
              <a:t>Essay on </a:t>
            </a:r>
            <a:r>
              <a:rPr lang="it" i="1" dirty="0" err="1"/>
              <a:t>the </a:t>
            </a:r>
            <a:r>
              <a:rPr lang="it" i="1" dirty="0"/>
              <a:t>Nature and Significance of Economic Science </a:t>
            </a:r>
            <a:r>
              <a:rPr lang="it" dirty="0"/>
              <a:t>(1932) </a:t>
            </a:r>
            <a:r>
              <a:rPr lang="it" i="1" dirty="0"/>
              <a:t>, </a:t>
            </a:r>
            <a:r>
              <a:rPr lang="it" dirty="0" err="1"/>
              <a:t>definì </a:t>
            </a:r>
            <a:r>
              <a:rPr lang="it" dirty="0"/>
              <a:t>l’ </a:t>
            </a:r>
            <a:r>
              <a:rPr lang="it" dirty="0" err="1"/>
              <a:t>oggetto </a:t>
            </a:r>
            <a:r>
              <a:rPr lang="it" dirty="0"/>
              <a:t>dell’economia </a:t>
            </a:r>
            <a:r>
              <a:rPr lang="it" dirty="0" err="1"/>
              <a:t>come </a:t>
            </a:r>
            <a:r>
              <a:rPr lang="it" dirty="0"/>
              <a:t>“riguardante quell’aspetto del </a:t>
            </a:r>
            <a:r>
              <a:rPr lang="it" dirty="0" err="1"/>
              <a:t>comportamento </a:t>
            </a:r>
            <a:r>
              <a:rPr lang="it" dirty="0"/>
              <a:t>che nasce dalla scarsità di mezzi per raggiungere determinati fini”. (pag.23)</a:t>
            </a:r>
          </a:p>
          <a:p>
            <a:r>
              <a:rPr lang="it" dirty="0"/>
              <a:t>O </a:t>
            </a:r>
            <a:r>
              <a:rPr lang="it" dirty="0" err="1"/>
              <a:t>come</a:t>
            </a:r>
            <a:r>
              <a:rPr lang="it" dirty="0"/>
              <a:t> Joan Robinson </a:t>
            </a:r>
            <a:r>
              <a:rPr lang="it" dirty="0" err="1"/>
              <a:t>ha detto </a:t>
            </a:r>
            <a:r>
              <a:rPr lang="it" i="1" dirty="0"/>
              <a:t>:</a:t>
            </a:r>
          </a:p>
          <a:p>
            <a:pPr marL="0" indent="0">
              <a:buNone/>
            </a:pPr>
            <a:r>
              <a:rPr lang="it" dirty="0"/>
              <a:t>“Marshall ha fatto qualcosa di molto più efficace che cambiare la risposta. Ho cambiato la domanda. Per Ricardo la teoria del valore era un mezzo per studiare la distribuzione della produzione totale tra salari, rendita e profitto, ciascuno considerato nel suo insieme. Questa è una grande domanda. Marshall ha trasformato il significato di Valore in una piccola domanda: perché un uovo costa più di una tazza di tè? Potrebbe essere una piccola domanda, ma è molto difficile e complicata. Ci vuole molto tempo e molta algebra per elaborarne la teoria. Così tenne occupati tutti gli allievi di Marshall per cinquant'anni. “Non avevano tempo per pensare alla grande domanda, e nemmeno per ricordare che c’era una grande domanda, perché dovevano tenere il naso incollato alla mola, elaborando la teoria del prezzo di una tazza di tè”. (</a:t>
            </a:r>
            <a:r>
              <a:rPr lang="it" i="1" dirty="0"/>
              <a:t>Sulla rilettura di Marx, </a:t>
            </a:r>
            <a:r>
              <a:rPr lang="it" dirty="0"/>
              <a:t>1953).</a:t>
            </a:r>
            <a:endParaRPr lang="es-AR" dirty="0"/>
          </a:p>
        </p:txBody>
      </p:sp>
      <p:sp>
        <p:nvSpPr>
          <p:cNvPr id="4" name="Slide Number Placeholder 3">
            <a:extLst>
              <a:ext uri="{FF2B5EF4-FFF2-40B4-BE49-F238E27FC236}">
                <a16:creationId xmlns:a16="http://schemas.microsoft.com/office/drawing/2014/main" id="{8360FA13-CD8D-4518-B1AB-8F1C903F7A4B}"/>
              </a:ext>
            </a:extLst>
          </p:cNvPr>
          <p:cNvSpPr>
            <a:spLocks noGrp="1"/>
          </p:cNvSpPr>
          <p:nvPr>
            <p:ph type="sldNum" sz="quarter" idx="12"/>
          </p:nvPr>
        </p:nvSpPr>
        <p:spPr/>
        <p:txBody>
          <a:bodyPr/>
          <a:lstStyle/>
          <a:p>
            <a:fld id="{5A1F972D-FDF8-4D84-8DBC-19A85814D6EC}" type="slidenum">
              <a:rPr lang="en-GB" smtClean="0"/>
              <a:t>7</a:t>
            </a:fld>
            <a:endParaRPr lang="en-GB"/>
          </a:p>
        </p:txBody>
      </p:sp>
      <p:sp>
        <p:nvSpPr>
          <p:cNvPr id="8" name="CuadroTexto 7">
            <a:extLst>
              <a:ext uri="{FF2B5EF4-FFF2-40B4-BE49-F238E27FC236}">
                <a16:creationId xmlns:a16="http://schemas.microsoft.com/office/drawing/2014/main" id="{9A885202-235D-4462-A8F3-798422CC5478}"/>
              </a:ext>
            </a:extLst>
          </p:cNvPr>
          <p:cNvSpPr txBox="1"/>
          <p:nvPr/>
        </p:nvSpPr>
        <p:spPr>
          <a:xfrm>
            <a:off x="10111256" y="2145284"/>
            <a:ext cx="2026851" cy="2462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 sz="1400" dirty="0"/>
              <a:t>Ciò non ha nulla a che vedere con gli obiettivi perseguiti da Smith, Ricardo o Marx, cioè spiegare la natura e la causa della ricchezza delle nazioni, la distribuzione del prodotto tra le classi sociali o le leggi del movimento del sistema capitalista.</a:t>
            </a:r>
          </a:p>
        </p:txBody>
      </p:sp>
      <p:sp>
        <p:nvSpPr>
          <p:cNvPr id="9" name="Flecha: a la derecha 8">
            <a:extLst>
              <a:ext uri="{FF2B5EF4-FFF2-40B4-BE49-F238E27FC236}">
                <a16:creationId xmlns:a16="http://schemas.microsoft.com/office/drawing/2014/main" id="{431BD884-8891-4FAC-ACD6-7C3FB8A53DAA}"/>
              </a:ext>
            </a:extLst>
          </p:cNvPr>
          <p:cNvSpPr/>
          <p:nvPr/>
        </p:nvSpPr>
        <p:spPr>
          <a:xfrm rot="10800000">
            <a:off x="9174248" y="2892668"/>
            <a:ext cx="708306" cy="228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509980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024D-B85A-4812-A3C9-178BE0B49833}"/>
              </a:ext>
            </a:extLst>
          </p:cNvPr>
          <p:cNvSpPr>
            <a:spLocks noGrp="1"/>
          </p:cNvSpPr>
          <p:nvPr>
            <p:ph type="title"/>
          </p:nvPr>
        </p:nvSpPr>
        <p:spPr/>
        <p:txBody>
          <a:bodyPr/>
          <a:lstStyle/>
          <a:p>
            <a:r>
              <a:rPr lang="it" dirty="0"/>
              <a:t>metodo</a:t>
            </a:r>
          </a:p>
        </p:txBody>
      </p:sp>
      <p:sp>
        <p:nvSpPr>
          <p:cNvPr id="3" name="Content Placeholder 2">
            <a:extLst>
              <a:ext uri="{FF2B5EF4-FFF2-40B4-BE49-F238E27FC236}">
                <a16:creationId xmlns:a16="http://schemas.microsoft.com/office/drawing/2014/main" id="{0024C838-9AAD-44FB-A402-F83178285C7E}"/>
              </a:ext>
            </a:extLst>
          </p:cNvPr>
          <p:cNvSpPr>
            <a:spLocks noGrp="1"/>
          </p:cNvSpPr>
          <p:nvPr>
            <p:ph idx="1"/>
          </p:nvPr>
        </p:nvSpPr>
        <p:spPr>
          <a:xfrm>
            <a:off x="2006353" y="2638044"/>
            <a:ext cx="7954511" cy="3945636"/>
          </a:xfrm>
        </p:spPr>
        <p:txBody>
          <a:bodyPr>
            <a:normAutofit fontScale="92500" lnSpcReduction="20000"/>
          </a:bodyPr>
          <a:lstStyle/>
          <a:p>
            <a:r>
              <a:rPr lang="it" dirty="0"/>
              <a:t>Poiché l'oggetto (</a:t>
            </a:r>
            <a:r>
              <a:rPr lang="it-IT" dirty="0"/>
              <a:t>capitalismo) </a:t>
            </a:r>
            <a:r>
              <a:rPr lang="it" dirty="0"/>
              <a:t>è assunto come dato, l'economia diventa una disciplina apolitica. L’importante è ottenere l’uso più efficiente delle risorse date. Ciò comportò anche il cambiamento del nome della disciplina, da </a:t>
            </a:r>
            <a:r>
              <a:rPr lang="it" i="1" dirty="0"/>
              <a:t>economia politica </a:t>
            </a:r>
            <a:r>
              <a:rPr lang="it" dirty="0"/>
              <a:t>a </a:t>
            </a:r>
            <a:r>
              <a:rPr lang="it" i="1" dirty="0"/>
              <a:t>economics</a:t>
            </a:r>
            <a:r>
              <a:rPr lang="it" dirty="0"/>
              <a:t>.</a:t>
            </a:r>
            <a:r>
              <a:rPr lang="it" i="1" dirty="0"/>
              <a:t>​</a:t>
            </a:r>
          </a:p>
          <a:p>
            <a:r>
              <a:rPr lang="it" dirty="0"/>
              <a:t>Consideravano l’economia principalmente come una scienza deduttiva, nella quale la matematizzazione gioca un ruolo molto importante.</a:t>
            </a:r>
          </a:p>
          <a:p>
            <a:r>
              <a:rPr lang="it" dirty="0"/>
              <a:t>C'è anche una penetrazione molto importante delle idee della fisica, con le quali si stabiliscono molte analogie. Qualche esempio:</a:t>
            </a:r>
          </a:p>
          <a:p>
            <a:pPr marL="0" indent="0">
              <a:buNone/>
            </a:pPr>
            <a:r>
              <a:rPr lang="it" dirty="0"/>
              <a:t>“ L’utilità esiste solo quando da una parte c’è la persona che vuole e dall’altra la cosa voluta”. . . Proprio come la forza gravitazionale di un corpo materiale dipende non solo dalla massa di quel corpo, ma dalle masse e dalle relative posizioni e distanze dei corpi materiali circostanti, così l’utilità è un’attrazione tra un essere che vuole e ciò che è voluto. (Jevons 1874, “Il progresso della teoria matematica dell’economia politica”, </a:t>
            </a:r>
            <a:r>
              <a:rPr lang="it" dirty="0" err="1"/>
              <a:t>in</a:t>
            </a:r>
            <a:r>
              <a:rPr lang="it" dirty="0"/>
              <a:t> </a:t>
            </a:r>
            <a:r>
              <a:rPr lang="it" i="1" dirty="0"/>
              <a:t>Documenti e corrispondenza di William Stanley Jevons: Volume VII, </a:t>
            </a:r>
            <a:r>
              <a:rPr lang="it" dirty="0"/>
              <a:t>p.80)</a:t>
            </a:r>
          </a:p>
          <a:p>
            <a:pPr marL="0" indent="0">
              <a:buNone/>
            </a:pPr>
            <a:r>
              <a:rPr lang="it" dirty="0"/>
              <a:t>“la teoria economica pura è una scienza che somiglia sotto ogni aspetto alle scienze fisico-matematiche” (Walras, </a:t>
            </a:r>
            <a:r>
              <a:rPr lang="it" i="1" dirty="0"/>
              <a:t>Elements of Pure Economics, </a:t>
            </a:r>
            <a:r>
              <a:rPr lang="it" dirty="0"/>
              <a:t>p. 71).</a:t>
            </a:r>
            <a:endParaRPr lang="es-AR" dirty="0"/>
          </a:p>
          <a:p>
            <a:endParaRPr lang="es-AR" dirty="0"/>
          </a:p>
        </p:txBody>
      </p:sp>
      <p:sp>
        <p:nvSpPr>
          <p:cNvPr id="4" name="Slide Number Placeholder 3">
            <a:extLst>
              <a:ext uri="{FF2B5EF4-FFF2-40B4-BE49-F238E27FC236}">
                <a16:creationId xmlns:a16="http://schemas.microsoft.com/office/drawing/2014/main" id="{BE3D63B6-CB08-47D8-9D18-FADC3D03D1A1}"/>
              </a:ext>
            </a:extLst>
          </p:cNvPr>
          <p:cNvSpPr>
            <a:spLocks noGrp="1"/>
          </p:cNvSpPr>
          <p:nvPr>
            <p:ph type="sldNum" sz="quarter" idx="12"/>
          </p:nvPr>
        </p:nvSpPr>
        <p:spPr/>
        <p:txBody>
          <a:bodyPr/>
          <a:lstStyle/>
          <a:p>
            <a:fld id="{5A1F972D-FDF8-4D84-8DBC-19A85814D6EC}" type="slidenum">
              <a:rPr lang="en-GB" smtClean="0"/>
              <a:t>8</a:t>
            </a:fld>
            <a:endParaRPr lang="en-GB"/>
          </a:p>
        </p:txBody>
      </p:sp>
    </p:spTree>
    <p:extLst>
      <p:ext uri="{BB962C8B-B14F-4D97-AF65-F5344CB8AC3E}">
        <p14:creationId xmlns:p14="http://schemas.microsoft.com/office/powerpoint/2010/main" val="70084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9B19D0-D467-4064-8656-3E52BD0FE37B}"/>
              </a:ext>
            </a:extLst>
          </p:cNvPr>
          <p:cNvSpPr>
            <a:spLocks noGrp="1"/>
          </p:cNvSpPr>
          <p:nvPr>
            <p:ph type="title"/>
          </p:nvPr>
        </p:nvSpPr>
        <p:spPr/>
        <p:txBody>
          <a:bodyPr/>
          <a:lstStyle/>
          <a:p>
            <a:r>
              <a:rPr lang="it" dirty="0"/>
              <a:t>La professionalizzazione dell'economia</a:t>
            </a:r>
          </a:p>
        </p:txBody>
      </p:sp>
      <p:sp>
        <p:nvSpPr>
          <p:cNvPr id="3" name="Marcador de contenido 2">
            <a:extLst>
              <a:ext uri="{FF2B5EF4-FFF2-40B4-BE49-F238E27FC236}">
                <a16:creationId xmlns:a16="http://schemas.microsoft.com/office/drawing/2014/main" id="{620E15E5-6AB3-44E2-B821-64C0F079D773}"/>
              </a:ext>
            </a:extLst>
          </p:cNvPr>
          <p:cNvSpPr>
            <a:spLocks noGrp="1"/>
          </p:cNvSpPr>
          <p:nvPr>
            <p:ph idx="1"/>
          </p:nvPr>
        </p:nvSpPr>
        <p:spPr/>
        <p:txBody>
          <a:bodyPr/>
          <a:lstStyle/>
          <a:p>
            <a:r>
              <a:rPr lang="it" dirty="0"/>
              <a:t>L’economia divenne definitivamente una disciplina separata dalla filosofia politica e morale, dalla storia e dalla sociologia.</a:t>
            </a:r>
          </a:p>
          <a:p>
            <a:r>
              <a:rPr lang="it" dirty="0"/>
              <a:t>Divenne una disciplina più accademica, sviluppando un proprio linguaggio. La maggior parte dei teorici marginalisti avevano cattedre nelle università. I libri cominciarono ad essere rivolti agli specialisti e non più al grande pubblico.</a:t>
            </a:r>
          </a:p>
          <a:p>
            <a:r>
              <a:rPr lang="it" dirty="0"/>
              <a:t>Cominciarono ad emergere riviste specializzate e associazioni professionali, come il </a:t>
            </a:r>
            <a:r>
              <a:rPr lang="it" i="1" dirty="0"/>
              <a:t>Quarterly Journal of Economics </a:t>
            </a:r>
            <a:r>
              <a:rPr lang="it" dirty="0"/>
              <a:t>(Harvard), </a:t>
            </a:r>
            <a:r>
              <a:rPr lang="it" i="1" dirty="0"/>
              <a:t>Economi</a:t>
            </a:r>
            <a:r>
              <a:rPr lang="it-IT" i="1" dirty="0"/>
              <a:t>c Journal</a:t>
            </a:r>
            <a:r>
              <a:rPr lang="it" i="1" dirty="0"/>
              <a:t> </a:t>
            </a:r>
            <a:r>
              <a:rPr lang="it" dirty="0"/>
              <a:t>(</a:t>
            </a:r>
            <a:r>
              <a:rPr lang="it-IT" dirty="0"/>
              <a:t>Royal </a:t>
            </a:r>
            <a:r>
              <a:rPr lang="it-IT" dirty="0" err="1"/>
              <a:t>economic</a:t>
            </a:r>
            <a:r>
              <a:rPr lang="it-IT" dirty="0"/>
              <a:t> Society</a:t>
            </a:r>
            <a:r>
              <a:rPr lang="it" dirty="0"/>
              <a:t>). Oltre al</a:t>
            </a:r>
            <a:r>
              <a:rPr lang="it-IT" dirty="0"/>
              <a:t>la</a:t>
            </a:r>
            <a:r>
              <a:rPr lang="it" dirty="0"/>
              <a:t> </a:t>
            </a:r>
            <a:r>
              <a:rPr lang="it" i="1" dirty="0"/>
              <a:t>Royal Economic Societ</a:t>
            </a:r>
            <a:r>
              <a:rPr lang="it-IT" i="1" dirty="0"/>
              <a:t>y</a:t>
            </a:r>
            <a:r>
              <a:rPr lang="it" i="1" dirty="0"/>
              <a:t> </a:t>
            </a:r>
            <a:r>
              <a:rPr lang="it" dirty="0"/>
              <a:t>nel Regno Unito, venne fondata l’</a:t>
            </a:r>
            <a:r>
              <a:rPr lang="it" i="1" dirty="0"/>
              <a:t>American Economic Associa</a:t>
            </a:r>
            <a:r>
              <a:rPr lang="it-IT" i="1" dirty="0" err="1"/>
              <a:t>tion</a:t>
            </a:r>
            <a:r>
              <a:rPr lang="it" dirty="0"/>
              <a:t>.</a:t>
            </a:r>
          </a:p>
        </p:txBody>
      </p:sp>
      <p:sp>
        <p:nvSpPr>
          <p:cNvPr id="4" name="Marcador de número de diapositiva 3">
            <a:extLst>
              <a:ext uri="{FF2B5EF4-FFF2-40B4-BE49-F238E27FC236}">
                <a16:creationId xmlns:a16="http://schemas.microsoft.com/office/drawing/2014/main" id="{DD0B80CA-2263-4970-8356-AAF4E2D9108E}"/>
              </a:ext>
            </a:extLst>
          </p:cNvPr>
          <p:cNvSpPr>
            <a:spLocks noGrp="1"/>
          </p:cNvSpPr>
          <p:nvPr>
            <p:ph type="sldNum" sz="quarter" idx="12"/>
          </p:nvPr>
        </p:nvSpPr>
        <p:spPr/>
        <p:txBody>
          <a:bodyPr/>
          <a:lstStyle/>
          <a:p>
            <a:fld id="{5A1F972D-FDF8-4D84-8DBC-19A85814D6EC}" type="slidenum">
              <a:rPr lang="en-GB" smtClean="0"/>
              <a:t>9</a:t>
            </a:fld>
            <a:endParaRPr lang="en-GB"/>
          </a:p>
        </p:txBody>
      </p:sp>
    </p:spTree>
    <p:extLst>
      <p:ext uri="{BB962C8B-B14F-4D97-AF65-F5344CB8AC3E}">
        <p14:creationId xmlns:p14="http://schemas.microsoft.com/office/powerpoint/2010/main" val="127098408"/>
      </p:ext>
    </p:extLst>
  </p:cSld>
  <p:clrMapOvr>
    <a:masterClrMapping/>
  </p:clrMapOvr>
</p:sld>
</file>

<file path=ppt/theme/theme1.xml><?xml version="1.0" encoding="utf-8"?>
<a:theme xmlns:a="http://schemas.openxmlformats.org/drawingml/2006/main" name="Paquete">
  <a:themeElements>
    <a:clrScheme name="Paquete">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quet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que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TM10001115[[fn=Paquete]]</Template>
  <TotalTime>19129</TotalTime>
  <Words>5925</Words>
  <Application>Microsoft Office PowerPoint</Application>
  <PresentationFormat>Widescreen</PresentationFormat>
  <Paragraphs>317</Paragraphs>
  <Slides>53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53</vt:i4>
      </vt:variant>
    </vt:vector>
  </HeadingPairs>
  <TitlesOfParts>
    <vt:vector size="59" baseType="lpstr">
      <vt:lpstr>Arial</vt:lpstr>
      <vt:lpstr>Calibri</vt:lpstr>
      <vt:lpstr>Cambria Math</vt:lpstr>
      <vt:lpstr>Gill Sans MT</vt:lpstr>
      <vt:lpstr>Symbol</vt:lpstr>
      <vt:lpstr>Paquete</vt:lpstr>
      <vt:lpstr>Classe 11: la rivoluzione marginalista</vt:lpstr>
      <vt:lpstr>La rivoluzione marginalista</vt:lpstr>
      <vt:lpstr>1. Introduzione generale</vt:lpstr>
      <vt:lpstr>Introduzione generale</vt:lpstr>
      <vt:lpstr>La teoria soggettiva del valore</vt:lpstr>
      <vt:lpstr>La rivoluzione marginalista</vt:lpstr>
      <vt:lpstr>obiettivi</vt:lpstr>
      <vt:lpstr>metodo</vt:lpstr>
      <vt:lpstr>La professionalizzazione dell'economia</vt:lpstr>
      <vt:lpstr>È stata davvero una rivoluzione?</vt:lpstr>
      <vt:lpstr>2.William Stanley Jevons (1835-1882)</vt:lpstr>
      <vt:lpstr>Vita e opere</vt:lpstr>
      <vt:lpstr>L'obiettivo dell'economia</vt:lpstr>
      <vt:lpstr>L'obiettivo dell'economia</vt:lpstr>
      <vt:lpstr>La teoria soggettiva del valore</vt:lpstr>
      <vt:lpstr>La teoria soggettiva del valore</vt:lpstr>
      <vt:lpstr>La teoria soggettiva del valore</vt:lpstr>
      <vt:lpstr>La teoria soggettiva del valore</vt:lpstr>
      <vt:lpstr>2.1 Philip Henry Wicksteed (1844-1927)</vt:lpstr>
      <vt:lpstr>Philip Henry Wicksteed</vt:lpstr>
      <vt:lpstr>2.2 Francis Ysidro Edgeworth (1845-1926)</vt:lpstr>
      <vt:lpstr>Francis Ysidro Edgeworth</vt:lpstr>
      <vt:lpstr>Carl Menger e la scuola austriaca</vt:lpstr>
      <vt:lpstr>3.1 Carl Menger (1840-1921)</vt:lpstr>
      <vt:lpstr>Carl Menger</vt:lpstr>
      <vt:lpstr>La teoria soggettiva del valore</vt:lpstr>
      <vt:lpstr>La teoria soggettiva del valore</vt:lpstr>
      <vt:lpstr>La teoria soggettiva del valore</vt:lpstr>
      <vt:lpstr>La formazione dei prezzi</vt:lpstr>
      <vt:lpstr>Il methodenstreit (discussione sul metodo)</vt:lpstr>
      <vt:lpstr>3.2 Eugen von BÖhm-Bawerk (1851-1914)</vt:lpstr>
      <vt:lpstr>Eugen Von bÖhm-bawerk</vt:lpstr>
      <vt:lpstr>Il periodo medio di produzione</vt:lpstr>
      <vt:lpstr>3.3 Friedrich von Hayek (1899-1992)</vt:lpstr>
      <vt:lpstr>Friedrich von Hayek</vt:lpstr>
      <vt:lpstr>Il mercato</vt:lpstr>
      <vt:lpstr>Liberalismo (?)</vt:lpstr>
      <vt:lpstr>4. L'equilibrio economico generale</vt:lpstr>
      <vt:lpstr>L'equilibrio economico generale</vt:lpstr>
      <vt:lpstr>4.1 Leon Walras (1834-1910)</vt:lpstr>
      <vt:lpstr>Vita e opere</vt:lpstr>
      <vt:lpstr>Metodo</vt:lpstr>
      <vt:lpstr>Lo scambio</vt:lpstr>
      <vt:lpstr>Il modello e lo scambio puro</vt:lpstr>
      <vt:lpstr>Il modello di produzione e scambio</vt:lpstr>
      <vt:lpstr>4.2 Vilfredo Pareto (1848-1923)</vt:lpstr>
      <vt:lpstr>Vilfredo pareto</vt:lpstr>
      <vt:lpstr>“Legge di Pareto”</vt:lpstr>
      <vt:lpstr>L’“ottimalità paretiana”</vt:lpstr>
      <vt:lpstr>Pensieri finali</vt:lpstr>
      <vt:lpstr>Pensieri finali</vt:lpstr>
      <vt:lpstr>9. Riferimenti bibliografici</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1: Mercantilismo</dc:title>
  <dc:creator>F S</dc:creator>
  <cp:lastModifiedBy>utente</cp:lastModifiedBy>
  <cp:revision>520</cp:revision>
  <cp:lastPrinted>2020-07-09T17:51:44Z</cp:lastPrinted>
  <dcterms:created xsi:type="dcterms:W3CDTF">2020-04-06T13:48:39Z</dcterms:created>
  <dcterms:modified xsi:type="dcterms:W3CDTF">2024-04-15T16:11:12Z</dcterms:modified>
</cp:coreProperties>
</file>