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6"/>
  </p:notesMasterIdLst>
  <p:sldIdLst>
    <p:sldId id="256" r:id="rId2"/>
    <p:sldId id="257" r:id="rId3"/>
    <p:sldId id="264" r:id="rId4"/>
    <p:sldId id="265" r:id="rId5"/>
    <p:sldId id="270" r:id="rId6"/>
    <p:sldId id="267" r:id="rId7"/>
    <p:sldId id="275" r:id="rId8"/>
    <p:sldId id="271" r:id="rId9"/>
    <p:sldId id="276" r:id="rId10"/>
    <p:sldId id="272" r:id="rId11"/>
    <p:sldId id="273" r:id="rId12"/>
    <p:sldId id="274" r:id="rId13"/>
    <p:sldId id="262" r:id="rId14"/>
    <p:sldId id="263" r:id="rId15"/>
  </p:sldIdLst>
  <p:sldSz cx="12192000" cy="6858000"/>
  <p:notesSz cx="7315200" cy="9601200"/>
  <p:defaultTextStyle>
    <a:defPPr>
      <a:defRPr lang="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 S" initials="" lastIdx="0" clrIdx="0"/>
  <p:cmAuthor id="2" name="F S" initials="FS" lastIdx="1" clrIdx="1">
    <p:extLst>
      <p:ext uri="{19B8F6BF-5375-455C-9EA6-DF929625EA0E}">
        <p15:presenceInfo xmlns:p15="http://schemas.microsoft.com/office/powerpoint/2012/main" userId="345bfe394a9ee47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47" autoAdjust="0"/>
    <p:restoredTop sz="96374" autoAdjust="0"/>
  </p:normalViewPr>
  <p:slideViewPr>
    <p:cSldViewPr snapToGrid="0">
      <p:cViewPr varScale="1">
        <p:scale>
          <a:sx n="86" d="100"/>
          <a:sy n="86" d="100"/>
        </p:scale>
        <p:origin x="437"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s-AR"/>
          </a:p>
        </p:txBody>
      </p:sp>
      <p:sp>
        <p:nvSpPr>
          <p:cNvPr id="3" name="Marcador de fecha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8C7A94E1-B849-4E2B-9ECE-84FB941630D1}" type="datetimeFigureOut">
              <a:rPr lang="es-AR" smtClean="0"/>
              <a:t>18/4/2024</a:t>
            </a:fld>
            <a:endParaRPr lang="es-AR"/>
          </a:p>
        </p:txBody>
      </p:sp>
      <p:sp>
        <p:nvSpPr>
          <p:cNvPr id="4" name="Marcador de imagen de diapositiva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s-AR"/>
          </a:p>
        </p:txBody>
      </p:sp>
      <p:sp>
        <p:nvSpPr>
          <p:cNvPr id="5" name="Marcador de notas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s-AR"/>
          </a:p>
        </p:txBody>
      </p:sp>
      <p:sp>
        <p:nvSpPr>
          <p:cNvPr id="7" name="Marcador de número de diapositiva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1CAA00C-AD99-4DFB-A71F-2779C5AA6928}" type="slidenum">
              <a:rPr lang="es-AR" smtClean="0"/>
              <a:t>‹N›</a:t>
            </a:fld>
            <a:endParaRPr lang="es-AR"/>
          </a:p>
        </p:txBody>
      </p:sp>
    </p:spTree>
    <p:extLst>
      <p:ext uri="{BB962C8B-B14F-4D97-AF65-F5344CB8AC3E}">
        <p14:creationId xmlns:p14="http://schemas.microsoft.com/office/powerpoint/2010/main" val="148252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A329C118-F46B-48B2-9166-4E3FD88C31E7}" type="datetime1">
              <a:rPr lang="en-GB" smtClean="0"/>
              <a:t>18/04/2024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3649965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3E3DC85-15BE-4E8F-B2F7-43E2CD8E8AD6}" type="datetime1">
              <a:rPr lang="en-GB" smtClean="0"/>
              <a:t>18/04/2024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97748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9C8784-A4C3-45B1-8BFB-44C1F0AD2D82}" type="datetime1">
              <a:rPr lang="en-GB" smtClean="0"/>
              <a:t>18/04/2024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15275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E9FDAE2-965F-4DAB-A1AC-4A4324842ADC}" type="datetime1">
              <a:rPr lang="en-GB" smtClean="0"/>
              <a:t>18/04/2024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788472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9ACB80E-5C75-42F5-A2FF-4FA2D9C1D2A4}" type="datetime1">
              <a:rPr lang="en-GB" smtClean="0"/>
              <a:t>18/04/2024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778534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FD12D538-2D16-401D-B2D2-8B01DAA01919}" type="datetime1">
              <a:rPr lang="en-GB" smtClean="0"/>
              <a:t>18/04/2024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989504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E5EFF7F7-9452-4A33-B0ED-FFF5BB98F96A}" type="datetime1">
              <a:rPr lang="en-GB" smtClean="0"/>
              <a:t>18/04/2024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4121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41BB160-0D68-4DB3-B03C-75DC5545EA1C}" type="datetime1">
              <a:rPr lang="en-GB" smtClean="0"/>
              <a:t>18/04/2024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665852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7B493-8791-447C-B745-7FA1A0E7476C}" type="datetime1">
              <a:rPr lang="en-GB" smtClean="0"/>
              <a:t>18/04/2024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49253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5F3D2B68-2E35-415A-A990-AD08E5AA4ED4}" type="datetime1">
              <a:rPr lang="en-GB" smtClean="0"/>
              <a:t>18/04/2024</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0983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F9B99A2-CB54-4923-971C-DFB5E2BF20F3}" type="datetime1">
              <a:rPr lang="en-GB" smtClean="0"/>
              <a:t>18/04/2024</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258839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3175C66-0FB7-41AE-AC07-6D1CE02E1488}" type="datetime1">
              <a:rPr lang="en-GB" smtClean="0"/>
              <a:t>18/04/2024</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A1F972D-FDF8-4D84-8DBC-19A85814D6EC}" type="slidenum">
              <a:rPr lang="en-GB" smtClean="0"/>
              <a:t>‹N›</a:t>
            </a:fld>
            <a:endParaRPr lang="en-GB"/>
          </a:p>
        </p:txBody>
      </p:sp>
    </p:spTree>
    <p:extLst>
      <p:ext uri="{BB962C8B-B14F-4D97-AF65-F5344CB8AC3E}">
        <p14:creationId xmlns:p14="http://schemas.microsoft.com/office/powerpoint/2010/main" val="3164164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EE24FA-DC62-46FA-8C72-8B65932E88C0}"/>
              </a:ext>
            </a:extLst>
          </p:cNvPr>
          <p:cNvSpPr>
            <a:spLocks noGrp="1"/>
          </p:cNvSpPr>
          <p:nvPr>
            <p:ph type="ctrTitle"/>
          </p:nvPr>
        </p:nvSpPr>
        <p:spPr>
          <a:xfrm>
            <a:off x="1331259" y="360720"/>
            <a:ext cx="8991600" cy="1645920"/>
          </a:xfrm>
        </p:spPr>
        <p:txBody>
          <a:bodyPr>
            <a:normAutofit/>
          </a:bodyPr>
          <a:lstStyle/>
          <a:p>
            <a:r>
              <a:rPr lang="it" dirty="0"/>
              <a:t>Classe 12: Alfred </a:t>
            </a:r>
            <a:r>
              <a:rPr lang="it" dirty="0" err="1"/>
              <a:t>Marshall </a:t>
            </a:r>
            <a:r>
              <a:rPr lang="it" dirty="0"/>
              <a:t>(1842-1924)</a:t>
            </a:r>
          </a:p>
        </p:txBody>
      </p:sp>
      <p:pic>
        <p:nvPicPr>
          <p:cNvPr id="3" name="Imagen 2">
            <a:extLst>
              <a:ext uri="{FF2B5EF4-FFF2-40B4-BE49-F238E27FC236}">
                <a16:creationId xmlns:a16="http://schemas.microsoft.com/office/drawing/2014/main" id="{D1B69272-0A1A-490E-BBF3-61212AD9C3CF}"/>
              </a:ext>
            </a:extLst>
          </p:cNvPr>
          <p:cNvPicPr>
            <a:picLocks noChangeAspect="1"/>
          </p:cNvPicPr>
          <p:nvPr/>
        </p:nvPicPr>
        <p:blipFill>
          <a:blip r:embed="rId2"/>
          <a:stretch>
            <a:fillRect/>
          </a:stretch>
        </p:blipFill>
        <p:spPr>
          <a:xfrm>
            <a:off x="4541184" y="2571120"/>
            <a:ext cx="2571750" cy="3648075"/>
          </a:xfrm>
          <a:prstGeom prst="rect">
            <a:avLst/>
          </a:prstGeom>
        </p:spPr>
      </p:pic>
    </p:spTree>
    <p:extLst>
      <p:ext uri="{BB962C8B-B14F-4D97-AF65-F5344CB8AC3E}">
        <p14:creationId xmlns:p14="http://schemas.microsoft.com/office/powerpoint/2010/main" val="2114679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0777F5-B98E-4E2C-A05C-5C318E592007}"/>
              </a:ext>
            </a:extLst>
          </p:cNvPr>
          <p:cNvSpPr>
            <a:spLocks noGrp="1"/>
          </p:cNvSpPr>
          <p:nvPr>
            <p:ph type="title"/>
          </p:nvPr>
        </p:nvSpPr>
        <p:spPr/>
        <p:txBody>
          <a:bodyPr/>
          <a:lstStyle/>
          <a:p>
            <a:r>
              <a:rPr lang="it" dirty="0"/>
              <a:t>equilibrio parziale</a:t>
            </a:r>
          </a:p>
        </p:txBody>
      </p:sp>
      <p:sp>
        <p:nvSpPr>
          <p:cNvPr id="3" name="Marcador de contenido 2">
            <a:extLst>
              <a:ext uri="{FF2B5EF4-FFF2-40B4-BE49-F238E27FC236}">
                <a16:creationId xmlns:a16="http://schemas.microsoft.com/office/drawing/2014/main" id="{60A18426-A975-47F7-9F10-EB58EA9AFF6E}"/>
              </a:ext>
            </a:extLst>
          </p:cNvPr>
          <p:cNvSpPr>
            <a:spLocks noGrp="1"/>
          </p:cNvSpPr>
          <p:nvPr>
            <p:ph idx="1"/>
          </p:nvPr>
        </p:nvSpPr>
        <p:spPr>
          <a:xfrm>
            <a:off x="2231136" y="2762369"/>
            <a:ext cx="7729728" cy="3101983"/>
          </a:xfrm>
        </p:spPr>
        <p:txBody>
          <a:bodyPr>
            <a:normAutofit/>
          </a:bodyPr>
          <a:lstStyle/>
          <a:p>
            <a:r>
              <a:rPr lang="it" dirty="0"/>
              <a:t>Nello studio dell’equilibrio parziale, le curve di domanda per diversi beni sono costruite sulla base dell’utilità marginale decrescente.</a:t>
            </a:r>
          </a:p>
          <a:p>
            <a:r>
              <a:rPr lang="it" dirty="0"/>
              <a:t>Questo non era il caso dei primi lavori di Marshall, dove l'utilità marginale non veniva considerata.</a:t>
            </a:r>
          </a:p>
          <a:p>
            <a:r>
              <a:rPr lang="it" dirty="0"/>
              <a:t>Sì, la nozione di surplus del consumatore è presente fin dall’inizio.</a:t>
            </a:r>
          </a:p>
          <a:p>
            <a:r>
              <a:rPr lang="it" dirty="0"/>
              <a:t>Per la sua analisi di equilibrio parziale, nella costruzione di queste curve, Marshall fa astrazioni da altri fattori come i prezzi dei beni legati al bene considerato o le aspettative sul futuro.</a:t>
            </a:r>
          </a:p>
          <a:p>
            <a:pPr marL="0" indent="0">
              <a:buNone/>
            </a:pPr>
            <a:endParaRPr lang="es-AR" dirty="0"/>
          </a:p>
        </p:txBody>
      </p:sp>
      <p:sp>
        <p:nvSpPr>
          <p:cNvPr id="4" name="Marcador de número de diapositiva 3">
            <a:extLst>
              <a:ext uri="{FF2B5EF4-FFF2-40B4-BE49-F238E27FC236}">
                <a16:creationId xmlns:a16="http://schemas.microsoft.com/office/drawing/2014/main" id="{2A393562-3E60-4322-8071-6304152694D1}"/>
              </a:ext>
            </a:extLst>
          </p:cNvPr>
          <p:cNvSpPr>
            <a:spLocks noGrp="1"/>
          </p:cNvSpPr>
          <p:nvPr>
            <p:ph type="sldNum" sz="quarter" idx="12"/>
          </p:nvPr>
        </p:nvSpPr>
        <p:spPr/>
        <p:txBody>
          <a:bodyPr/>
          <a:lstStyle/>
          <a:p>
            <a:fld id="{5A1F972D-FDF8-4D84-8DBC-19A85814D6EC}" type="slidenum">
              <a:rPr lang="en-GB" smtClean="0"/>
              <a:t>10</a:t>
            </a:fld>
            <a:endParaRPr lang="en-GB"/>
          </a:p>
        </p:txBody>
      </p:sp>
    </p:spTree>
    <p:extLst>
      <p:ext uri="{BB962C8B-B14F-4D97-AF65-F5344CB8AC3E}">
        <p14:creationId xmlns:p14="http://schemas.microsoft.com/office/powerpoint/2010/main" val="3826135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0777F5-B98E-4E2C-A05C-5C318E592007}"/>
              </a:ext>
            </a:extLst>
          </p:cNvPr>
          <p:cNvSpPr>
            <a:spLocks noGrp="1"/>
          </p:cNvSpPr>
          <p:nvPr>
            <p:ph type="title"/>
          </p:nvPr>
        </p:nvSpPr>
        <p:spPr>
          <a:xfrm>
            <a:off x="2231136" y="387644"/>
            <a:ext cx="7729728" cy="1188720"/>
          </a:xfrm>
        </p:spPr>
        <p:txBody>
          <a:bodyPr/>
          <a:lstStyle/>
          <a:p>
            <a:r>
              <a:rPr lang="it" dirty="0"/>
              <a:t>equilibrio parziale</a:t>
            </a:r>
          </a:p>
        </p:txBody>
      </p:sp>
      <p:sp>
        <p:nvSpPr>
          <p:cNvPr id="3" name="Marcador de contenido 2">
            <a:extLst>
              <a:ext uri="{FF2B5EF4-FFF2-40B4-BE49-F238E27FC236}">
                <a16:creationId xmlns:a16="http://schemas.microsoft.com/office/drawing/2014/main" id="{60A18426-A975-47F7-9F10-EB58EA9AFF6E}"/>
              </a:ext>
            </a:extLst>
          </p:cNvPr>
          <p:cNvSpPr>
            <a:spLocks noGrp="1"/>
          </p:cNvSpPr>
          <p:nvPr>
            <p:ph idx="1"/>
          </p:nvPr>
        </p:nvSpPr>
        <p:spPr>
          <a:xfrm>
            <a:off x="1972322" y="1864311"/>
            <a:ext cx="8247355" cy="4825901"/>
          </a:xfrm>
        </p:spPr>
        <p:txBody>
          <a:bodyPr>
            <a:noAutofit/>
          </a:bodyPr>
          <a:lstStyle/>
          <a:p>
            <a:r>
              <a:rPr lang="it" sz="1500" dirty="0"/>
              <a:t>I contributi più originali si sono avuti nella costruzione delle curve di offerta, dove sono stati presi in considerazione i rendimenti di scala (crescenti e decrescenti).</a:t>
            </a:r>
          </a:p>
          <a:p>
            <a:r>
              <a:rPr lang="it" sz="1500" dirty="0"/>
              <a:t>I rendimenti di scala crescenti sono incompatibili con la concorrenza perfetta.</a:t>
            </a:r>
          </a:p>
          <a:p>
            <a:r>
              <a:rPr lang="it" sz="1500" dirty="0"/>
              <a:t>Attualmente questo viene insegnato nei manuali di microeconomia con la curva a forma di U, dove fino a un certo punto i rendimenti aumentano e da un certo livello di produzione diminuiscono.</a:t>
            </a:r>
          </a:p>
          <a:p>
            <a:r>
              <a:rPr lang="it" sz="1500" dirty="0"/>
              <a:t>Marshall risolve questo problema con il concetto di impresa rappresentativa: alcune imprese del settore sono giovani e nella fase di rendimenti di scala crescenti, mentre le imprese mature si trovano nella fase di rendimenti decrescenti.</a:t>
            </a:r>
          </a:p>
          <a:p>
            <a:r>
              <a:rPr lang="it" sz="1500" dirty="0"/>
              <a:t>Marshall sostiene che l'azienda “rappresentativa” del settore si trova in una fase intermedia del suo sviluppo e può quindi essere considerata in una fase di rendimenti crescenti.</a:t>
            </a:r>
          </a:p>
          <a:p>
            <a:r>
              <a:rPr lang="it" sz="1500" dirty="0"/>
              <a:t>La teoria del ciclo di vita delle imprese si basava sul presupposto che tre generazioni si susseguissero nel controllo dell'impresa: il fondatore, che aveva una capacità innovativa superiore alla norma, gli eredi che avevano avuto contatti diretti con il fondatore ed avevano una certa conoscenza del business e la terza generazione, meno disposta ai sacrifici e con difficoltà a mantenere efficiente la produzione dell'azienda.</a:t>
            </a:r>
          </a:p>
          <a:p>
            <a:r>
              <a:rPr lang="it" sz="1500" dirty="0"/>
              <a:t>Con la diffusione delle società per azioni, lo stesso Marshall riconobbe l'irrealismo di questa ipotesi.</a:t>
            </a:r>
          </a:p>
        </p:txBody>
      </p:sp>
      <p:sp>
        <p:nvSpPr>
          <p:cNvPr id="4" name="Marcador de número de diapositiva 3">
            <a:extLst>
              <a:ext uri="{FF2B5EF4-FFF2-40B4-BE49-F238E27FC236}">
                <a16:creationId xmlns:a16="http://schemas.microsoft.com/office/drawing/2014/main" id="{2A393562-3E60-4322-8071-6304152694D1}"/>
              </a:ext>
            </a:extLst>
          </p:cNvPr>
          <p:cNvSpPr>
            <a:spLocks noGrp="1"/>
          </p:cNvSpPr>
          <p:nvPr>
            <p:ph type="sldNum" sz="quarter" idx="12"/>
          </p:nvPr>
        </p:nvSpPr>
        <p:spPr/>
        <p:txBody>
          <a:bodyPr/>
          <a:lstStyle/>
          <a:p>
            <a:fld id="{5A1F972D-FDF8-4D84-8DBC-19A85814D6EC}" type="slidenum">
              <a:rPr lang="en-GB" smtClean="0"/>
              <a:t>11</a:t>
            </a:fld>
            <a:endParaRPr lang="en-GB"/>
          </a:p>
        </p:txBody>
      </p:sp>
    </p:spTree>
    <p:extLst>
      <p:ext uri="{BB962C8B-B14F-4D97-AF65-F5344CB8AC3E}">
        <p14:creationId xmlns:p14="http://schemas.microsoft.com/office/powerpoint/2010/main" val="2292019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4ECA82-2432-4A03-BEF9-20FEA63305FD}"/>
              </a:ext>
            </a:extLst>
          </p:cNvPr>
          <p:cNvSpPr>
            <a:spLocks noGrp="1"/>
          </p:cNvSpPr>
          <p:nvPr>
            <p:ph type="title"/>
          </p:nvPr>
        </p:nvSpPr>
        <p:spPr/>
        <p:txBody>
          <a:bodyPr/>
          <a:lstStyle/>
          <a:p>
            <a:r>
              <a:rPr lang="it" dirty="0"/>
              <a:t>Progress</a:t>
            </a:r>
            <a:r>
              <a:rPr lang="it-IT" dirty="0"/>
              <a:t>o</a:t>
            </a:r>
            <a:r>
              <a:rPr lang="it" dirty="0"/>
              <a:t> e Marshall</a:t>
            </a:r>
            <a:endParaRPr lang="es-AR" dirty="0"/>
          </a:p>
        </p:txBody>
      </p:sp>
      <p:sp>
        <p:nvSpPr>
          <p:cNvPr id="3" name="Marcador de contenido 2">
            <a:extLst>
              <a:ext uri="{FF2B5EF4-FFF2-40B4-BE49-F238E27FC236}">
                <a16:creationId xmlns:a16="http://schemas.microsoft.com/office/drawing/2014/main" id="{827EF8A9-2476-4EF9-9932-C96763F6E1EB}"/>
              </a:ext>
            </a:extLst>
          </p:cNvPr>
          <p:cNvSpPr>
            <a:spLocks noGrp="1"/>
          </p:cNvSpPr>
          <p:nvPr>
            <p:ph idx="1"/>
          </p:nvPr>
        </p:nvSpPr>
        <p:spPr>
          <a:xfrm>
            <a:off x="2112886" y="2414725"/>
            <a:ext cx="8034292" cy="4021585"/>
          </a:xfrm>
        </p:spPr>
        <p:txBody>
          <a:bodyPr>
            <a:normAutofit fontScale="77500" lnSpcReduction="20000"/>
          </a:bodyPr>
          <a:lstStyle/>
          <a:p>
            <a:r>
              <a:rPr lang="it" dirty="0"/>
              <a:t>Marshall riconobbe il potenziale del progresso economico per aumentare il tenore di vita della popolazione.</a:t>
            </a:r>
          </a:p>
          <a:p>
            <a:r>
              <a:rPr lang="it" dirty="0"/>
              <a:t>Non condivideva il pessimismo di alcuni classici riguardo alla stagnazione dovuta all’impatto dei rendimenti decrescenti dell’agricoltura e alla caduta del tasso di profitto. Ha sottolineato maggiormente il potenziale di aumento dei rendimenti di scala e di miglioramenti nell’organizzazione industriale.</a:t>
            </a:r>
          </a:p>
          <a:p>
            <a:r>
              <a:rPr lang="it" dirty="0"/>
              <a:t>Il beneficio del progresso tecnico nei trasporti, nel libero scambio e nei progressi nell’agricoltura nel nuovo mondo ritarderebbe la visione pessimistica di Malthus e Ricardo.</a:t>
            </a:r>
          </a:p>
          <a:p>
            <a:r>
              <a:rPr lang="it" dirty="0"/>
              <a:t>Tornando ad Adam Smith, si concentrò sull'interazione tra la crescita delle dimensioni del mercato e la divisione del lavoro.</a:t>
            </a:r>
          </a:p>
          <a:p>
            <a:r>
              <a:rPr lang="it" dirty="0"/>
              <a:t>La divisione del lavoro includeva la concentrazione geografica dell’industria, che indusse lo sviluppo dei macchinari e delle competenze specializzate, che furono rafforzate dall’aspetto spaziale della divisione del lavoro.</a:t>
            </a:r>
          </a:p>
          <a:p>
            <a:r>
              <a:rPr lang="it" dirty="0"/>
              <a:t>Allo stesso modo, la crescita dell’economia globale e nazionale avrebbe portato ad una crescita delle dimensioni delle imprese. Per le imprese più grandi è stato più facile risparmiare su input e macchinari, approfondire le competenze del lavoro e accedere al credito a condizioni migliori.</a:t>
            </a:r>
          </a:p>
          <a:p>
            <a:r>
              <a:rPr lang="it" dirty="0"/>
              <a:t>Ciò non ha portato al monopolio, secondo Marshall, a causa della sua teoria del “ciclo di vita” delle imprese.</a:t>
            </a:r>
          </a:p>
        </p:txBody>
      </p:sp>
      <p:sp>
        <p:nvSpPr>
          <p:cNvPr id="4" name="Marcador de número de diapositiva 3">
            <a:extLst>
              <a:ext uri="{FF2B5EF4-FFF2-40B4-BE49-F238E27FC236}">
                <a16:creationId xmlns:a16="http://schemas.microsoft.com/office/drawing/2014/main" id="{1DF1C143-C86B-41F2-BAC4-3B88C899060C}"/>
              </a:ext>
            </a:extLst>
          </p:cNvPr>
          <p:cNvSpPr>
            <a:spLocks noGrp="1"/>
          </p:cNvSpPr>
          <p:nvPr>
            <p:ph type="sldNum" sz="quarter" idx="12"/>
          </p:nvPr>
        </p:nvSpPr>
        <p:spPr/>
        <p:txBody>
          <a:bodyPr/>
          <a:lstStyle/>
          <a:p>
            <a:fld id="{5A1F972D-FDF8-4D84-8DBC-19A85814D6EC}" type="slidenum">
              <a:rPr lang="en-GB" smtClean="0"/>
              <a:t>12</a:t>
            </a:fld>
            <a:endParaRPr lang="en-GB"/>
          </a:p>
        </p:txBody>
      </p:sp>
    </p:spTree>
    <p:extLst>
      <p:ext uri="{BB962C8B-B14F-4D97-AF65-F5344CB8AC3E}">
        <p14:creationId xmlns:p14="http://schemas.microsoft.com/office/powerpoint/2010/main" val="806058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C89415-C688-42A0-86AA-37CAD58D4087}"/>
              </a:ext>
            </a:extLst>
          </p:cNvPr>
          <p:cNvSpPr>
            <a:spLocks noGrp="1"/>
          </p:cNvSpPr>
          <p:nvPr>
            <p:ph type="title"/>
          </p:nvPr>
        </p:nvSpPr>
        <p:spPr/>
        <p:txBody>
          <a:bodyPr/>
          <a:lstStyle/>
          <a:p>
            <a:r>
              <a:rPr lang="it" dirty="0"/>
              <a:t>3. Riferimenti bibliografic</a:t>
            </a:r>
            <a:r>
              <a:rPr lang="it-IT" dirty="0"/>
              <a:t>i</a:t>
            </a:r>
            <a:endParaRPr lang="it" dirty="0"/>
          </a:p>
        </p:txBody>
      </p:sp>
      <p:sp>
        <p:nvSpPr>
          <p:cNvPr id="3" name="Marcador de texto 2">
            <a:extLst>
              <a:ext uri="{FF2B5EF4-FFF2-40B4-BE49-F238E27FC236}">
                <a16:creationId xmlns:a16="http://schemas.microsoft.com/office/drawing/2014/main" id="{A0B277CF-691B-4FE1-9CB5-5412BAE09960}"/>
              </a:ext>
            </a:extLst>
          </p:cNvPr>
          <p:cNvSpPr>
            <a:spLocks noGrp="1"/>
          </p:cNvSpPr>
          <p:nvPr>
            <p:ph type="body" idx="1"/>
          </p:nvPr>
        </p:nvSpPr>
        <p:spPr/>
        <p:txBody>
          <a:bodyPr/>
          <a:lstStyle/>
          <a:p>
            <a:endParaRPr lang="en-GB" dirty="0"/>
          </a:p>
        </p:txBody>
      </p:sp>
      <p:sp>
        <p:nvSpPr>
          <p:cNvPr id="4" name="Marcador de número de diapositiva 3">
            <a:extLst>
              <a:ext uri="{FF2B5EF4-FFF2-40B4-BE49-F238E27FC236}">
                <a16:creationId xmlns:a16="http://schemas.microsoft.com/office/drawing/2014/main" id="{92E784F2-CDE2-493C-A270-4F0FE1FFA155}"/>
              </a:ext>
            </a:extLst>
          </p:cNvPr>
          <p:cNvSpPr>
            <a:spLocks noGrp="1"/>
          </p:cNvSpPr>
          <p:nvPr>
            <p:ph type="sldNum" sz="quarter" idx="12"/>
          </p:nvPr>
        </p:nvSpPr>
        <p:spPr/>
        <p:txBody>
          <a:bodyPr/>
          <a:lstStyle/>
          <a:p>
            <a:fld id="{5A1F972D-FDF8-4D84-8DBC-19A85814D6EC}" type="slidenum">
              <a:rPr lang="en-GB" smtClean="0"/>
              <a:t>13</a:t>
            </a:fld>
            <a:endParaRPr lang="en-GB"/>
          </a:p>
        </p:txBody>
      </p:sp>
    </p:spTree>
    <p:extLst>
      <p:ext uri="{BB962C8B-B14F-4D97-AF65-F5344CB8AC3E}">
        <p14:creationId xmlns:p14="http://schemas.microsoft.com/office/powerpoint/2010/main" val="1143476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8E374-AFA6-49EB-90C4-71E731CEDE8F}"/>
              </a:ext>
            </a:extLst>
          </p:cNvPr>
          <p:cNvSpPr>
            <a:spLocks noGrp="1"/>
          </p:cNvSpPr>
          <p:nvPr>
            <p:ph type="title"/>
          </p:nvPr>
        </p:nvSpPr>
        <p:spPr/>
        <p:txBody>
          <a:bodyPr/>
          <a:lstStyle/>
          <a:p>
            <a:r>
              <a:rPr lang="it" dirty="0"/>
              <a:t>Bibliografia</a:t>
            </a:r>
          </a:p>
        </p:txBody>
      </p:sp>
      <p:sp>
        <p:nvSpPr>
          <p:cNvPr id="3" name="Marcador de contenido 2">
            <a:extLst>
              <a:ext uri="{FF2B5EF4-FFF2-40B4-BE49-F238E27FC236}">
                <a16:creationId xmlns:a16="http://schemas.microsoft.com/office/drawing/2014/main" id="{0F049B63-C9F3-45A8-A188-C1E1F8CE10EE}"/>
              </a:ext>
            </a:extLst>
          </p:cNvPr>
          <p:cNvSpPr>
            <a:spLocks noGrp="1"/>
          </p:cNvSpPr>
          <p:nvPr>
            <p:ph idx="1"/>
          </p:nvPr>
        </p:nvSpPr>
        <p:spPr>
          <a:xfrm>
            <a:off x="2124075" y="2524126"/>
            <a:ext cx="7962899" cy="3524250"/>
          </a:xfrm>
        </p:spPr>
        <p:txBody>
          <a:bodyPr>
            <a:normAutofit/>
          </a:bodyPr>
          <a:lstStyle/>
          <a:p>
            <a:endParaRPr lang="en-US" dirty="0"/>
          </a:p>
          <a:p>
            <a:r>
              <a:rPr lang="it"/>
              <a:t>Bibliografia </a:t>
            </a:r>
            <a:r>
              <a:rPr lang="it" dirty="0"/>
              <a:t>facoltativa:</a:t>
            </a:r>
          </a:p>
          <a:p>
            <a:pPr lvl="1" algn="just"/>
            <a:r>
              <a:rPr lang="it" dirty="0"/>
              <a:t>Marshall, </a:t>
            </a:r>
            <a:r>
              <a:rPr lang="it" dirty="0" err="1"/>
              <a:t>Alfred </a:t>
            </a:r>
            <a:r>
              <a:rPr lang="it" dirty="0"/>
              <a:t>. </a:t>
            </a:r>
            <a:r>
              <a:rPr lang="it" i="1" dirty="0" err="1"/>
              <a:t>I principi</a:t>
            </a:r>
            <a:r>
              <a:rPr lang="it" i="1" dirty="0"/>
              <a:t> </a:t>
            </a:r>
            <a:r>
              <a:rPr lang="it" i="1" dirty="0" err="1"/>
              <a:t>Di</a:t>
            </a:r>
            <a:r>
              <a:rPr lang="it" i="1" dirty="0"/>
              <a:t> </a:t>
            </a:r>
            <a:r>
              <a:rPr lang="it" i="1" dirty="0" err="1"/>
              <a:t>Economia </a:t>
            </a:r>
            <a:r>
              <a:rPr lang="it" i="1" dirty="0"/>
              <a:t>, </a:t>
            </a:r>
            <a:r>
              <a:rPr lang="it" dirty="0" err="1"/>
              <a:t>Palgrave </a:t>
            </a:r>
            <a:r>
              <a:rPr lang="it" dirty="0"/>
              <a:t>: </a:t>
            </a:r>
            <a:r>
              <a:rPr lang="it" dirty="0" err="1"/>
              <a:t>Basingstoke </a:t>
            </a:r>
            <a:r>
              <a:rPr lang="it" dirty="0"/>
              <a:t>, 2013.</a:t>
            </a:r>
          </a:p>
          <a:p>
            <a:pPr lvl="1"/>
            <a:r>
              <a:rPr lang="it" dirty="0" err="1"/>
              <a:t>Groenewegen </a:t>
            </a:r>
            <a:r>
              <a:rPr lang="it" dirty="0"/>
              <a:t>, Peter. </a:t>
            </a:r>
            <a:r>
              <a:rPr lang="it" i="1" dirty="0"/>
              <a:t>Alfred Marshall Economista: 1842-1924, </a:t>
            </a:r>
            <a:r>
              <a:rPr lang="it" dirty="0" err="1"/>
              <a:t>Palgrave </a:t>
            </a:r>
            <a:r>
              <a:rPr lang="it" dirty="0"/>
              <a:t>: </a:t>
            </a:r>
            <a:r>
              <a:rPr lang="it" dirty="0" err="1"/>
              <a:t>Basingstoke </a:t>
            </a:r>
            <a:r>
              <a:rPr lang="it" dirty="0"/>
              <a:t>, 2007.</a:t>
            </a:r>
          </a:p>
          <a:p>
            <a:pPr lvl="1"/>
            <a:endParaRPr lang="en-US" dirty="0"/>
          </a:p>
          <a:p>
            <a:pPr lvl="1"/>
            <a:endParaRPr lang="en-US" dirty="0"/>
          </a:p>
          <a:p>
            <a:endParaRPr lang="es-ES" dirty="0"/>
          </a:p>
          <a:p>
            <a:endParaRPr lang="es-ES" dirty="0"/>
          </a:p>
        </p:txBody>
      </p:sp>
      <p:sp>
        <p:nvSpPr>
          <p:cNvPr id="4" name="Marcador de número de diapositiva 3">
            <a:extLst>
              <a:ext uri="{FF2B5EF4-FFF2-40B4-BE49-F238E27FC236}">
                <a16:creationId xmlns:a16="http://schemas.microsoft.com/office/drawing/2014/main" id="{79DFF4A1-918B-4355-A579-7A71FF413F5C}"/>
              </a:ext>
            </a:extLst>
          </p:cNvPr>
          <p:cNvSpPr>
            <a:spLocks noGrp="1"/>
          </p:cNvSpPr>
          <p:nvPr>
            <p:ph type="sldNum" sz="quarter" idx="12"/>
          </p:nvPr>
        </p:nvSpPr>
        <p:spPr/>
        <p:txBody>
          <a:bodyPr/>
          <a:lstStyle/>
          <a:p>
            <a:fld id="{5A1F972D-FDF8-4D84-8DBC-19A85814D6EC}" type="slidenum">
              <a:rPr lang="en-GB" smtClean="0"/>
              <a:t>14</a:t>
            </a:fld>
            <a:endParaRPr lang="en-GB"/>
          </a:p>
        </p:txBody>
      </p:sp>
    </p:spTree>
    <p:extLst>
      <p:ext uri="{BB962C8B-B14F-4D97-AF65-F5344CB8AC3E}">
        <p14:creationId xmlns:p14="http://schemas.microsoft.com/office/powerpoint/2010/main" val="909911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14A59-91F1-4664-BB79-28CCEE7FDAFB}"/>
              </a:ext>
            </a:extLst>
          </p:cNvPr>
          <p:cNvSpPr>
            <a:spLocks noGrp="1"/>
          </p:cNvSpPr>
          <p:nvPr>
            <p:ph type="title"/>
          </p:nvPr>
        </p:nvSpPr>
        <p:spPr>
          <a:xfrm>
            <a:off x="928317" y="1691737"/>
            <a:ext cx="4486656" cy="1141497"/>
          </a:xfrm>
        </p:spPr>
        <p:txBody>
          <a:bodyPr/>
          <a:lstStyle/>
          <a:p>
            <a:r>
              <a:rPr lang="it" dirty="0"/>
              <a:t>Alfred Marshall</a:t>
            </a:r>
            <a:endParaRPr lang="es-AR" dirty="0"/>
          </a:p>
        </p:txBody>
      </p:sp>
      <p:sp>
        <p:nvSpPr>
          <p:cNvPr id="3" name="Marcador de contenido 2">
            <a:extLst>
              <a:ext uri="{FF2B5EF4-FFF2-40B4-BE49-F238E27FC236}">
                <a16:creationId xmlns:a16="http://schemas.microsoft.com/office/drawing/2014/main" id="{7F252FF3-37B2-4242-97D3-C6A99A7B8DD7}"/>
              </a:ext>
            </a:extLst>
          </p:cNvPr>
          <p:cNvSpPr>
            <a:spLocks noGrp="1"/>
          </p:cNvSpPr>
          <p:nvPr>
            <p:ph idx="1"/>
          </p:nvPr>
        </p:nvSpPr>
        <p:spPr/>
        <p:txBody>
          <a:bodyPr>
            <a:normAutofit/>
          </a:bodyPr>
          <a:lstStyle/>
          <a:p>
            <a:pPr marL="457200" indent="-457200">
              <a:buFont typeface="+mj-lt"/>
              <a:buAutoNum type="arabicPeriod"/>
            </a:pPr>
            <a:r>
              <a:rPr lang="it" sz="2000" dirty="0"/>
              <a:t>Vita e opere</a:t>
            </a:r>
          </a:p>
          <a:p>
            <a:pPr marL="457200" indent="-457200">
              <a:buFont typeface="+mj-lt"/>
              <a:buAutoNum type="arabicPeriod"/>
            </a:pPr>
            <a:r>
              <a:rPr lang="it" sz="2000" dirty="0"/>
              <a:t>I </a:t>
            </a:r>
            <a:r>
              <a:rPr lang="it" sz="2000" i="1" dirty="0" err="1"/>
              <a:t>Principi</a:t>
            </a:r>
            <a:endParaRPr lang="es-AR" sz="2000" i="1" dirty="0"/>
          </a:p>
          <a:p>
            <a:pPr marL="457200" indent="-457200">
              <a:buFont typeface="+mj-lt"/>
              <a:buAutoNum type="arabicPeriod"/>
            </a:pPr>
            <a:r>
              <a:rPr lang="it" sz="2000" dirty="0"/>
              <a:t>Riferimenti bibliografici</a:t>
            </a:r>
          </a:p>
        </p:txBody>
      </p:sp>
      <p:sp>
        <p:nvSpPr>
          <p:cNvPr id="5" name="Marcador de número de diapositiva 4">
            <a:extLst>
              <a:ext uri="{FF2B5EF4-FFF2-40B4-BE49-F238E27FC236}">
                <a16:creationId xmlns:a16="http://schemas.microsoft.com/office/drawing/2014/main" id="{39DECEEC-5FC5-400B-9EC9-8BA0581CA2FE}"/>
              </a:ext>
            </a:extLst>
          </p:cNvPr>
          <p:cNvSpPr>
            <a:spLocks noGrp="1"/>
          </p:cNvSpPr>
          <p:nvPr>
            <p:ph type="sldNum" sz="quarter" idx="12"/>
          </p:nvPr>
        </p:nvSpPr>
        <p:spPr/>
        <p:txBody>
          <a:bodyPr/>
          <a:lstStyle/>
          <a:p>
            <a:fld id="{5A1F972D-FDF8-4D84-8DBC-19A85814D6EC}" type="slidenum">
              <a:rPr lang="en-GB" smtClean="0"/>
              <a:t>2</a:t>
            </a:fld>
            <a:endParaRPr lang="en-GB"/>
          </a:p>
        </p:txBody>
      </p:sp>
      <p:pic>
        <p:nvPicPr>
          <p:cNvPr id="6" name="Imagen 5">
            <a:extLst>
              <a:ext uri="{FF2B5EF4-FFF2-40B4-BE49-F238E27FC236}">
                <a16:creationId xmlns:a16="http://schemas.microsoft.com/office/drawing/2014/main" id="{DE3299C4-8480-43CD-B215-E1C32CDA2C3B}"/>
              </a:ext>
            </a:extLst>
          </p:cNvPr>
          <p:cNvPicPr>
            <a:picLocks noChangeAspect="1"/>
          </p:cNvPicPr>
          <p:nvPr/>
        </p:nvPicPr>
        <p:blipFill>
          <a:blip r:embed="rId2"/>
          <a:stretch>
            <a:fillRect/>
          </a:stretch>
        </p:blipFill>
        <p:spPr>
          <a:xfrm>
            <a:off x="2089300" y="3150439"/>
            <a:ext cx="2008247" cy="3097688"/>
          </a:xfrm>
          <a:prstGeom prst="rect">
            <a:avLst/>
          </a:prstGeom>
        </p:spPr>
      </p:pic>
    </p:spTree>
    <p:extLst>
      <p:ext uri="{BB962C8B-B14F-4D97-AF65-F5344CB8AC3E}">
        <p14:creationId xmlns:p14="http://schemas.microsoft.com/office/powerpoint/2010/main" val="482564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2E636A-E292-4749-8317-AA3CA666BAA4}"/>
              </a:ext>
            </a:extLst>
          </p:cNvPr>
          <p:cNvSpPr>
            <a:spLocks noGrp="1"/>
          </p:cNvSpPr>
          <p:nvPr>
            <p:ph type="title"/>
          </p:nvPr>
        </p:nvSpPr>
        <p:spPr/>
        <p:txBody>
          <a:bodyPr/>
          <a:lstStyle/>
          <a:p>
            <a:r>
              <a:rPr lang="it" dirty="0"/>
              <a:t>1. Vita e opere</a:t>
            </a:r>
          </a:p>
        </p:txBody>
      </p:sp>
      <p:sp>
        <p:nvSpPr>
          <p:cNvPr id="3" name="Marcador de texto 2">
            <a:extLst>
              <a:ext uri="{FF2B5EF4-FFF2-40B4-BE49-F238E27FC236}">
                <a16:creationId xmlns:a16="http://schemas.microsoft.com/office/drawing/2014/main" id="{449B2268-E994-4358-987E-108DC09B4A84}"/>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76467C96-3546-4065-9F3C-664E8D470E38}"/>
              </a:ext>
            </a:extLst>
          </p:cNvPr>
          <p:cNvSpPr>
            <a:spLocks noGrp="1"/>
          </p:cNvSpPr>
          <p:nvPr>
            <p:ph type="sldNum" sz="quarter" idx="12"/>
          </p:nvPr>
        </p:nvSpPr>
        <p:spPr/>
        <p:txBody>
          <a:bodyPr/>
          <a:lstStyle/>
          <a:p>
            <a:fld id="{5A1F972D-FDF8-4D84-8DBC-19A85814D6EC}" type="slidenum">
              <a:rPr lang="en-GB" smtClean="0"/>
              <a:t>3</a:t>
            </a:fld>
            <a:endParaRPr lang="en-GB"/>
          </a:p>
        </p:txBody>
      </p:sp>
    </p:spTree>
    <p:extLst>
      <p:ext uri="{BB962C8B-B14F-4D97-AF65-F5344CB8AC3E}">
        <p14:creationId xmlns:p14="http://schemas.microsoft.com/office/powerpoint/2010/main" val="1548980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F279D2-9338-4D36-9187-7AE2CCC27CA3}"/>
              </a:ext>
            </a:extLst>
          </p:cNvPr>
          <p:cNvSpPr>
            <a:spLocks noGrp="1"/>
          </p:cNvSpPr>
          <p:nvPr>
            <p:ph type="title"/>
          </p:nvPr>
        </p:nvSpPr>
        <p:spPr>
          <a:xfrm>
            <a:off x="2230297" y="440909"/>
            <a:ext cx="7729728" cy="1188720"/>
          </a:xfrm>
        </p:spPr>
        <p:txBody>
          <a:bodyPr/>
          <a:lstStyle/>
          <a:p>
            <a:r>
              <a:rPr lang="it" dirty="0"/>
              <a:t>1. Vita e opere</a:t>
            </a:r>
          </a:p>
        </p:txBody>
      </p:sp>
      <p:sp>
        <p:nvSpPr>
          <p:cNvPr id="3" name="Marcador de contenido 2">
            <a:extLst>
              <a:ext uri="{FF2B5EF4-FFF2-40B4-BE49-F238E27FC236}">
                <a16:creationId xmlns:a16="http://schemas.microsoft.com/office/drawing/2014/main" id="{10CBF598-2EA3-453F-8C64-0961ABD7CFC7}"/>
              </a:ext>
            </a:extLst>
          </p:cNvPr>
          <p:cNvSpPr>
            <a:spLocks noGrp="1"/>
          </p:cNvSpPr>
          <p:nvPr>
            <p:ph idx="1"/>
          </p:nvPr>
        </p:nvSpPr>
        <p:spPr>
          <a:xfrm>
            <a:off x="1997476" y="1988598"/>
            <a:ext cx="8226024" cy="4595082"/>
          </a:xfrm>
        </p:spPr>
        <p:txBody>
          <a:bodyPr>
            <a:normAutofit fontScale="85000" lnSpcReduction="10000"/>
          </a:bodyPr>
          <a:lstStyle/>
          <a:p>
            <a:r>
              <a:rPr lang="it" dirty="0"/>
              <a:t>Nacque a Londra nel 1842, e dopo aver terminato gli studi in quella città ottenne una borsa di studio per studiare a Oxford per formarsi negli studi classici.</a:t>
            </a:r>
          </a:p>
          <a:p>
            <a:r>
              <a:rPr lang="it" dirty="0"/>
              <a:t>Alla fine finì per studiare matematica a Cambridge.</a:t>
            </a:r>
          </a:p>
          <a:p>
            <a:r>
              <a:rPr lang="it" dirty="0"/>
              <a:t>Iniziò a scrivere di economia politica alla fine degli anni settanta dell’Ottocento, dopo la rivoluzione marginalista.</a:t>
            </a:r>
          </a:p>
          <a:p>
            <a:r>
              <a:rPr lang="it" dirty="0"/>
              <a:t>Sposò Mary Paley , anche lei laureata in economia, e insieme scrissero </a:t>
            </a:r>
            <a:r>
              <a:rPr lang="it" i="1" dirty="0"/>
              <a:t>The econom</a:t>
            </a:r>
            <a:r>
              <a:rPr lang="it-IT" i="1" dirty="0"/>
              <a:t>ics of </a:t>
            </a:r>
            <a:r>
              <a:rPr lang="it-IT" i="1" dirty="0" err="1"/>
              <a:t>Industry</a:t>
            </a:r>
            <a:r>
              <a:rPr lang="it" i="1" dirty="0"/>
              <a:t> </a:t>
            </a:r>
            <a:r>
              <a:rPr lang="it" dirty="0"/>
              <a:t>(1879). Dopo aver sostenuto l'ingresso delle donne all'università, si è pronunciato contro la possibilità che possano ottenere gli stessi titoli degli uomini. Considerava positivamente l'istruzione delle donne ma non la loro uguaglianza professionale con gli uomini.</a:t>
            </a:r>
          </a:p>
          <a:p>
            <a:r>
              <a:rPr lang="it" dirty="0"/>
              <a:t>Nel 1884 iniziò a insegnare economia politica a Cambridge.</a:t>
            </a:r>
          </a:p>
          <a:p>
            <a:r>
              <a:rPr lang="it" dirty="0"/>
              <a:t>Marshall considerava la rivoluzione marginalista come un passo avanti rispetto ai classici e intendeva che il suo lavoro fosse una sintesi tra le due correnti.</a:t>
            </a:r>
          </a:p>
          <a:p>
            <a:r>
              <a:rPr lang="it" dirty="0"/>
              <a:t>Contribuì in modo significativo alla fondazione della </a:t>
            </a:r>
            <a:r>
              <a:rPr lang="it" i="1" dirty="0"/>
              <a:t>British Economic Associa</a:t>
            </a:r>
            <a:r>
              <a:rPr lang="it-IT" i="1" dirty="0" err="1"/>
              <a:t>tion</a:t>
            </a:r>
            <a:r>
              <a:rPr lang="it" i="1" dirty="0"/>
              <a:t> e </a:t>
            </a:r>
            <a:r>
              <a:rPr lang="it" dirty="0"/>
              <a:t>creazione </a:t>
            </a:r>
            <a:r>
              <a:rPr lang="it" i="1" dirty="0"/>
              <a:t>dell'Economi</a:t>
            </a:r>
            <a:r>
              <a:rPr lang="it-IT" i="1" dirty="0"/>
              <a:t>c Journal</a:t>
            </a:r>
            <a:r>
              <a:rPr lang="it" i="1" dirty="0"/>
              <a:t>.</a:t>
            </a:r>
            <a:r>
              <a:rPr lang="it" dirty="0"/>
              <a:t> </a:t>
            </a:r>
          </a:p>
          <a:p>
            <a:r>
              <a:rPr lang="it" dirty="0"/>
              <a:t>Nel 1890 pubblicò la sua opera più importante, </a:t>
            </a:r>
            <a:r>
              <a:rPr lang="it" i="1" dirty="0"/>
              <a:t>Principi di economia </a:t>
            </a:r>
            <a:r>
              <a:rPr lang="it" dirty="0"/>
              <a:t>(1890).</a:t>
            </a:r>
          </a:p>
          <a:p>
            <a:r>
              <a:rPr lang="it" dirty="0"/>
              <a:t>Questo lavoro fu molto influente fino al secondo dopoguerra.</a:t>
            </a:r>
          </a:p>
          <a:p>
            <a:endParaRPr lang="es-AR" dirty="0"/>
          </a:p>
          <a:p>
            <a:endParaRPr lang="es-AR" dirty="0"/>
          </a:p>
        </p:txBody>
      </p:sp>
      <p:sp>
        <p:nvSpPr>
          <p:cNvPr id="4" name="Marcador de número de diapositiva 3">
            <a:extLst>
              <a:ext uri="{FF2B5EF4-FFF2-40B4-BE49-F238E27FC236}">
                <a16:creationId xmlns:a16="http://schemas.microsoft.com/office/drawing/2014/main" id="{97A62BDE-558D-451B-BD26-6A0E2AFDAA74}"/>
              </a:ext>
            </a:extLst>
          </p:cNvPr>
          <p:cNvSpPr>
            <a:spLocks noGrp="1"/>
          </p:cNvSpPr>
          <p:nvPr>
            <p:ph type="sldNum" sz="quarter" idx="12"/>
          </p:nvPr>
        </p:nvSpPr>
        <p:spPr/>
        <p:txBody>
          <a:bodyPr/>
          <a:lstStyle/>
          <a:p>
            <a:fld id="{5A1F972D-FDF8-4D84-8DBC-19A85814D6EC}" type="slidenum">
              <a:rPr lang="en-GB" smtClean="0"/>
              <a:t>4</a:t>
            </a:fld>
            <a:endParaRPr lang="en-GB"/>
          </a:p>
        </p:txBody>
      </p:sp>
    </p:spTree>
    <p:extLst>
      <p:ext uri="{BB962C8B-B14F-4D97-AF65-F5344CB8AC3E}">
        <p14:creationId xmlns:p14="http://schemas.microsoft.com/office/powerpoint/2010/main" val="3855150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FEA40F-5762-4109-85CA-161E09292C75}"/>
              </a:ext>
            </a:extLst>
          </p:cNvPr>
          <p:cNvSpPr>
            <a:spLocks noGrp="1"/>
          </p:cNvSpPr>
          <p:nvPr>
            <p:ph type="title"/>
          </p:nvPr>
        </p:nvSpPr>
        <p:spPr/>
        <p:txBody>
          <a:bodyPr/>
          <a:lstStyle/>
          <a:p>
            <a:r>
              <a:rPr lang="it" dirty="0"/>
              <a:t>2. I </a:t>
            </a:r>
            <a:r>
              <a:rPr lang="it" i="1" dirty="0" err="1"/>
              <a:t>principi</a:t>
            </a:r>
            <a:endParaRPr lang="es-AR" i="1" dirty="0"/>
          </a:p>
        </p:txBody>
      </p:sp>
      <p:sp>
        <p:nvSpPr>
          <p:cNvPr id="3" name="Marcador de texto 2">
            <a:extLst>
              <a:ext uri="{FF2B5EF4-FFF2-40B4-BE49-F238E27FC236}">
                <a16:creationId xmlns:a16="http://schemas.microsoft.com/office/drawing/2014/main" id="{E10286B1-FFFA-49DE-BDE7-F18527D24D33}"/>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59CE17F9-F1C4-4911-9000-6D9736F6140B}"/>
              </a:ext>
            </a:extLst>
          </p:cNvPr>
          <p:cNvSpPr>
            <a:spLocks noGrp="1"/>
          </p:cNvSpPr>
          <p:nvPr>
            <p:ph type="sldNum" sz="quarter" idx="12"/>
          </p:nvPr>
        </p:nvSpPr>
        <p:spPr/>
        <p:txBody>
          <a:bodyPr/>
          <a:lstStyle/>
          <a:p>
            <a:fld id="{5A1F972D-FDF8-4D84-8DBC-19A85814D6EC}" type="slidenum">
              <a:rPr lang="en-GB" smtClean="0"/>
              <a:t>5</a:t>
            </a:fld>
            <a:endParaRPr lang="en-GB"/>
          </a:p>
        </p:txBody>
      </p:sp>
    </p:spTree>
    <p:extLst>
      <p:ext uri="{BB962C8B-B14F-4D97-AF65-F5344CB8AC3E}">
        <p14:creationId xmlns:p14="http://schemas.microsoft.com/office/powerpoint/2010/main" val="621693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F279D2-9338-4D36-9187-7AE2CCC27CA3}"/>
              </a:ext>
            </a:extLst>
          </p:cNvPr>
          <p:cNvSpPr>
            <a:spLocks noGrp="1"/>
          </p:cNvSpPr>
          <p:nvPr>
            <p:ph type="title"/>
          </p:nvPr>
        </p:nvSpPr>
        <p:spPr/>
        <p:txBody>
          <a:bodyPr/>
          <a:lstStyle/>
          <a:p>
            <a:r>
              <a:rPr lang="it" dirty="0"/>
              <a:t>I </a:t>
            </a:r>
            <a:r>
              <a:rPr lang="it" dirty="0" err="1"/>
              <a:t>principi</a:t>
            </a:r>
            <a:endParaRPr lang="es-AR" dirty="0"/>
          </a:p>
        </p:txBody>
      </p:sp>
      <p:sp>
        <p:nvSpPr>
          <p:cNvPr id="3" name="Marcador de contenido 2">
            <a:extLst>
              <a:ext uri="{FF2B5EF4-FFF2-40B4-BE49-F238E27FC236}">
                <a16:creationId xmlns:a16="http://schemas.microsoft.com/office/drawing/2014/main" id="{10CBF598-2EA3-453F-8C64-0961ABD7CFC7}"/>
              </a:ext>
            </a:extLst>
          </p:cNvPr>
          <p:cNvSpPr>
            <a:spLocks noGrp="1"/>
          </p:cNvSpPr>
          <p:nvPr>
            <p:ph idx="1"/>
          </p:nvPr>
        </p:nvSpPr>
        <p:spPr/>
        <p:txBody>
          <a:bodyPr>
            <a:normAutofit/>
          </a:bodyPr>
          <a:lstStyle/>
          <a:p>
            <a:r>
              <a:rPr lang="it" dirty="0"/>
              <a:t>L'opera ha avuto otto edizioni, con cambiamenti molto importanti tra di loro.</a:t>
            </a:r>
          </a:p>
          <a:p>
            <a:r>
              <a:rPr lang="it" dirty="0"/>
              <a:t>Ciò si spiega in parte con le difficoltà che Marshall incontrò nel cercare di sintetizzare in un'unica teoria l'elemento oggettivo del costo di produzione e l'elemento soggettivo del profitto.</a:t>
            </a:r>
          </a:p>
          <a:p>
            <a:r>
              <a:rPr lang="it" dirty="0"/>
              <a:t>Esisteva anche un filone di ricerca “evolutivo”, originario di </a:t>
            </a:r>
            <a:r>
              <a:rPr lang="it" i="1" dirty="0"/>
              <a:t>The econo</a:t>
            </a:r>
            <a:r>
              <a:rPr lang="it-IT" i="1" dirty="0" err="1"/>
              <a:t>mics</a:t>
            </a:r>
            <a:r>
              <a:rPr lang="it-IT" i="1" dirty="0"/>
              <a:t> of </a:t>
            </a:r>
            <a:r>
              <a:rPr lang="it-IT" i="1" dirty="0" err="1"/>
              <a:t>industry</a:t>
            </a:r>
            <a:r>
              <a:rPr lang="it" dirty="0"/>
              <a:t>. Questa linea ha dato più importanza alla presa in considerazione dello sviluppo storico.</a:t>
            </a:r>
          </a:p>
          <a:p>
            <a:endParaRPr lang="es-AR" dirty="0"/>
          </a:p>
        </p:txBody>
      </p:sp>
      <p:sp>
        <p:nvSpPr>
          <p:cNvPr id="4" name="Marcador de número de diapositiva 3">
            <a:extLst>
              <a:ext uri="{FF2B5EF4-FFF2-40B4-BE49-F238E27FC236}">
                <a16:creationId xmlns:a16="http://schemas.microsoft.com/office/drawing/2014/main" id="{97A62BDE-558D-451B-BD26-6A0E2AFDAA74}"/>
              </a:ext>
            </a:extLst>
          </p:cNvPr>
          <p:cNvSpPr>
            <a:spLocks noGrp="1"/>
          </p:cNvSpPr>
          <p:nvPr>
            <p:ph type="sldNum" sz="quarter" idx="12"/>
          </p:nvPr>
        </p:nvSpPr>
        <p:spPr/>
        <p:txBody>
          <a:bodyPr/>
          <a:lstStyle/>
          <a:p>
            <a:fld id="{5A1F972D-FDF8-4D84-8DBC-19A85814D6EC}" type="slidenum">
              <a:rPr lang="en-GB" smtClean="0"/>
              <a:t>6</a:t>
            </a:fld>
            <a:endParaRPr lang="en-GB"/>
          </a:p>
        </p:txBody>
      </p:sp>
    </p:spTree>
    <p:extLst>
      <p:ext uri="{BB962C8B-B14F-4D97-AF65-F5344CB8AC3E}">
        <p14:creationId xmlns:p14="http://schemas.microsoft.com/office/powerpoint/2010/main" val="2006045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F10C9-B501-4F0E-8C4F-063DC2A05709}"/>
              </a:ext>
            </a:extLst>
          </p:cNvPr>
          <p:cNvSpPr>
            <a:spLocks noGrp="1"/>
          </p:cNvSpPr>
          <p:nvPr>
            <p:ph type="title"/>
          </p:nvPr>
        </p:nvSpPr>
        <p:spPr/>
        <p:txBody>
          <a:bodyPr/>
          <a:lstStyle/>
          <a:p>
            <a:r>
              <a:rPr lang="it" dirty="0"/>
              <a:t>caratteristiche generali</a:t>
            </a:r>
          </a:p>
        </p:txBody>
      </p:sp>
      <p:sp>
        <p:nvSpPr>
          <p:cNvPr id="3" name="Content Placeholder 2">
            <a:extLst>
              <a:ext uri="{FF2B5EF4-FFF2-40B4-BE49-F238E27FC236}">
                <a16:creationId xmlns:a16="http://schemas.microsoft.com/office/drawing/2014/main" id="{282219EE-0DC9-4264-9388-5112F648B269}"/>
              </a:ext>
            </a:extLst>
          </p:cNvPr>
          <p:cNvSpPr>
            <a:spLocks noGrp="1"/>
          </p:cNvSpPr>
          <p:nvPr>
            <p:ph idx="1"/>
          </p:nvPr>
        </p:nvSpPr>
        <p:spPr/>
        <p:txBody>
          <a:bodyPr/>
          <a:lstStyle/>
          <a:p>
            <a:r>
              <a:rPr lang="it" dirty="0"/>
              <a:t>Si tenterà di conciliare, da un lato, la teoria statica dell'equilibrio determinato dalla domanda e dell'offerta, e dall'altro, il tentativo di rappresentare la realtà storica: sviluppo ed evoluzione.</a:t>
            </a:r>
          </a:p>
          <a:p>
            <a:r>
              <a:rPr lang="it" dirty="0"/>
              <a:t>Il suo contributo principale sarà l'insistenza sull'importanza del temporale nel processo che porta all'equilibrio.</a:t>
            </a:r>
          </a:p>
          <a:p>
            <a:pPr lvl="1"/>
            <a:r>
              <a:rPr lang="it" dirty="0" err="1"/>
              <a:t>A brevissimo </a:t>
            </a:r>
            <a:r>
              <a:rPr lang="it" dirty="0"/>
              <a:t>termine</a:t>
            </a:r>
          </a:p>
          <a:p>
            <a:pPr lvl="1"/>
            <a:r>
              <a:rPr lang="it" dirty="0"/>
              <a:t>A breve termine</a:t>
            </a:r>
          </a:p>
          <a:p>
            <a:pPr lvl="1"/>
            <a:r>
              <a:rPr lang="it" dirty="0"/>
              <a:t>Lungo termine</a:t>
            </a:r>
          </a:p>
          <a:p>
            <a:pPr lvl="1"/>
            <a:r>
              <a:rPr lang="it" dirty="0"/>
              <a:t>Molto lungo termine</a:t>
            </a:r>
          </a:p>
          <a:p>
            <a:endParaRPr lang="es-AR" dirty="0"/>
          </a:p>
        </p:txBody>
      </p:sp>
      <p:sp>
        <p:nvSpPr>
          <p:cNvPr id="4" name="Slide Number Placeholder 3">
            <a:extLst>
              <a:ext uri="{FF2B5EF4-FFF2-40B4-BE49-F238E27FC236}">
                <a16:creationId xmlns:a16="http://schemas.microsoft.com/office/drawing/2014/main" id="{AC42C063-13BF-4A82-826F-9227088C57AA}"/>
              </a:ext>
            </a:extLst>
          </p:cNvPr>
          <p:cNvSpPr>
            <a:spLocks noGrp="1"/>
          </p:cNvSpPr>
          <p:nvPr>
            <p:ph type="sldNum" sz="quarter" idx="12"/>
          </p:nvPr>
        </p:nvSpPr>
        <p:spPr/>
        <p:txBody>
          <a:bodyPr/>
          <a:lstStyle/>
          <a:p>
            <a:fld id="{5A1F972D-FDF8-4D84-8DBC-19A85814D6EC}" type="slidenum">
              <a:rPr lang="en-GB" smtClean="0"/>
              <a:t>7</a:t>
            </a:fld>
            <a:endParaRPr lang="en-GB"/>
          </a:p>
        </p:txBody>
      </p:sp>
    </p:spTree>
    <p:extLst>
      <p:ext uri="{BB962C8B-B14F-4D97-AF65-F5344CB8AC3E}">
        <p14:creationId xmlns:p14="http://schemas.microsoft.com/office/powerpoint/2010/main" val="3884883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B4F4AD-61EF-4AEA-B369-FE717D6F25E7}"/>
              </a:ext>
            </a:extLst>
          </p:cNvPr>
          <p:cNvSpPr>
            <a:spLocks noGrp="1"/>
          </p:cNvSpPr>
          <p:nvPr>
            <p:ph type="title"/>
          </p:nvPr>
        </p:nvSpPr>
        <p:spPr/>
        <p:txBody>
          <a:bodyPr/>
          <a:lstStyle/>
          <a:p>
            <a:r>
              <a:rPr lang="it" dirty="0"/>
              <a:t>Il metodo</a:t>
            </a:r>
          </a:p>
        </p:txBody>
      </p:sp>
      <p:sp>
        <p:nvSpPr>
          <p:cNvPr id="3" name="Marcador de contenido 2">
            <a:extLst>
              <a:ext uri="{FF2B5EF4-FFF2-40B4-BE49-F238E27FC236}">
                <a16:creationId xmlns:a16="http://schemas.microsoft.com/office/drawing/2014/main" id="{2258EF18-26F4-41E1-9B79-F5B5CB0CED9D}"/>
              </a:ext>
            </a:extLst>
          </p:cNvPr>
          <p:cNvSpPr>
            <a:spLocks noGrp="1"/>
          </p:cNvSpPr>
          <p:nvPr>
            <p:ph idx="1"/>
          </p:nvPr>
        </p:nvSpPr>
        <p:spPr/>
        <p:txBody>
          <a:bodyPr>
            <a:normAutofit lnSpcReduction="10000"/>
          </a:bodyPr>
          <a:lstStyle/>
          <a:p>
            <a:r>
              <a:rPr lang="it" dirty="0"/>
              <a:t>Marshall sosteneva che l’economia non dovrebbe essere staccata dalla realtà.</a:t>
            </a:r>
          </a:p>
          <a:p>
            <a:r>
              <a:rPr lang="it" dirty="0"/>
              <a:t>Ecco perché ha privilegiato il metodo dell’equilibrio parziale e delle “catene causali corte”.</a:t>
            </a:r>
          </a:p>
          <a:p>
            <a:r>
              <a:rPr lang="it" dirty="0"/>
              <a:t>Ciò significava che in ogni fase si doveva considerare il nesso causa-effetto primario e ignorare le cause secondarie.</a:t>
            </a:r>
          </a:p>
          <a:p>
            <a:r>
              <a:rPr lang="it" dirty="0"/>
              <a:t>Ciò non può essere fatto in teorie come quella dell’equilibrio economico generale perché in quel caso gli effetti secondari possono accumularsi e avere una grande influenza sul risultato finale.</a:t>
            </a:r>
          </a:p>
          <a:p>
            <a:r>
              <a:rPr lang="it" dirty="0"/>
              <a:t>L’equilibrio economico parziale consisteva nel considerare il mercato di ciascun bene indipendentemente da ciò che accade negli altri mercati.</a:t>
            </a:r>
          </a:p>
        </p:txBody>
      </p:sp>
      <p:sp>
        <p:nvSpPr>
          <p:cNvPr id="4" name="Marcador de número de diapositiva 3">
            <a:extLst>
              <a:ext uri="{FF2B5EF4-FFF2-40B4-BE49-F238E27FC236}">
                <a16:creationId xmlns:a16="http://schemas.microsoft.com/office/drawing/2014/main" id="{9477EF9C-0AAA-4AE4-A0AF-5CC3695ADEA8}"/>
              </a:ext>
            </a:extLst>
          </p:cNvPr>
          <p:cNvSpPr>
            <a:spLocks noGrp="1"/>
          </p:cNvSpPr>
          <p:nvPr>
            <p:ph type="sldNum" sz="quarter" idx="12"/>
          </p:nvPr>
        </p:nvSpPr>
        <p:spPr/>
        <p:txBody>
          <a:bodyPr/>
          <a:lstStyle/>
          <a:p>
            <a:fld id="{5A1F972D-FDF8-4D84-8DBC-19A85814D6EC}" type="slidenum">
              <a:rPr lang="en-GB" smtClean="0"/>
              <a:t>8</a:t>
            </a:fld>
            <a:endParaRPr lang="en-GB"/>
          </a:p>
        </p:txBody>
      </p:sp>
    </p:spTree>
    <p:extLst>
      <p:ext uri="{BB962C8B-B14F-4D97-AF65-F5344CB8AC3E}">
        <p14:creationId xmlns:p14="http://schemas.microsoft.com/office/powerpoint/2010/main" val="3791752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94E22-6A79-4C2B-95C1-79B877480AFB}"/>
              </a:ext>
            </a:extLst>
          </p:cNvPr>
          <p:cNvSpPr>
            <a:spLocks noGrp="1"/>
          </p:cNvSpPr>
          <p:nvPr>
            <p:ph type="title"/>
          </p:nvPr>
        </p:nvSpPr>
        <p:spPr/>
        <p:txBody>
          <a:bodyPr/>
          <a:lstStyle/>
          <a:p>
            <a:r>
              <a:rPr lang="it" dirty="0"/>
              <a:t>L'uso della </a:t>
            </a:r>
            <a:r>
              <a:rPr lang="it" dirty="0" err="1"/>
              <a:t>matematica</a:t>
            </a:r>
            <a:endParaRPr lang="es-AR" dirty="0"/>
          </a:p>
        </p:txBody>
      </p:sp>
      <p:sp>
        <p:nvSpPr>
          <p:cNvPr id="3" name="Content Placeholder 2">
            <a:extLst>
              <a:ext uri="{FF2B5EF4-FFF2-40B4-BE49-F238E27FC236}">
                <a16:creationId xmlns:a16="http://schemas.microsoft.com/office/drawing/2014/main" id="{D6DF66BF-9C06-4D82-9EBB-1E6C2E04C0B2}"/>
              </a:ext>
            </a:extLst>
          </p:cNvPr>
          <p:cNvSpPr>
            <a:spLocks noGrp="1"/>
          </p:cNvSpPr>
          <p:nvPr>
            <p:ph idx="1"/>
          </p:nvPr>
        </p:nvSpPr>
        <p:spPr/>
        <p:txBody>
          <a:bodyPr>
            <a:normAutofit fontScale="92500" lnSpcReduction="20000"/>
          </a:bodyPr>
          <a:lstStyle/>
          <a:p>
            <a:pPr marL="0" indent="0">
              <a:buNone/>
            </a:pPr>
            <a:r>
              <a:rPr lang="it" dirty="0"/>
              <a:t>"Ma so che negli ultimi anni del mio lavoro sull'argomento avevo la sensazione crescente che un buon teorema matematico che trattasse ipotesi economiche fosse molto improbabile che fosse una buona economia: e andai sempre più sulle regole: (1) Uso la matematica come linguaggio stenografico, piuttosto che come motore di indagine. (2) Mantienili finché non hai finito. (3) Tradurre in inglese. (4) Quindi illustrare con esempi importanti nella vita reale. (5) Boom della matematica. (6) Se non riesci a riuscire in .4, fallo 3. Quest'ultimo l'ho fatto spesso. ( </a:t>
            </a:r>
            <a:r>
              <a:rPr lang="it" i="1" dirty="0"/>
              <a:t>Memorie </a:t>
            </a:r>
            <a:r>
              <a:rPr lang="it" dirty="0"/>
              <a:t>, p. 427).</a:t>
            </a:r>
          </a:p>
          <a:p>
            <a:pPr marL="0" indent="0">
              <a:buNone/>
            </a:pPr>
            <a:endParaRPr lang="en-US" dirty="0"/>
          </a:p>
          <a:p>
            <a:pPr marL="0" indent="0">
              <a:buNone/>
            </a:pPr>
            <a:r>
              <a:rPr lang="it" dirty="0"/>
              <a:t>“La matematica usata in una tesi di borsa di studio da un uomo che non è un matematico per natura – e ne ho incontrato parecchio – mi sembra un male assoluto. E penso che dovresti fare tutto il possibile per impedire alle persone di usare la matematica nei casi in cui la lingua inglese è breve quanto la matematica…” ( </a:t>
            </a:r>
            <a:r>
              <a:rPr lang="it" i="1" dirty="0"/>
              <a:t>Memorie </a:t>
            </a:r>
            <a:r>
              <a:rPr lang="it" dirty="0"/>
              <a:t>, p. 427).</a:t>
            </a:r>
          </a:p>
          <a:p>
            <a:pPr marL="0" indent="0">
              <a:buNone/>
            </a:pPr>
            <a:endParaRPr lang="es-AR" dirty="0"/>
          </a:p>
        </p:txBody>
      </p:sp>
      <p:sp>
        <p:nvSpPr>
          <p:cNvPr id="4" name="Slide Number Placeholder 3">
            <a:extLst>
              <a:ext uri="{FF2B5EF4-FFF2-40B4-BE49-F238E27FC236}">
                <a16:creationId xmlns:a16="http://schemas.microsoft.com/office/drawing/2014/main" id="{1C26826A-8819-4696-9460-F71DDA472479}"/>
              </a:ext>
            </a:extLst>
          </p:cNvPr>
          <p:cNvSpPr>
            <a:spLocks noGrp="1"/>
          </p:cNvSpPr>
          <p:nvPr>
            <p:ph type="sldNum" sz="quarter" idx="12"/>
          </p:nvPr>
        </p:nvSpPr>
        <p:spPr/>
        <p:txBody>
          <a:bodyPr/>
          <a:lstStyle/>
          <a:p>
            <a:fld id="{5A1F972D-FDF8-4D84-8DBC-19A85814D6EC}" type="slidenum">
              <a:rPr lang="en-GB" smtClean="0"/>
              <a:t>9</a:t>
            </a:fld>
            <a:endParaRPr lang="en-GB"/>
          </a:p>
        </p:txBody>
      </p:sp>
    </p:spTree>
    <p:extLst>
      <p:ext uri="{BB962C8B-B14F-4D97-AF65-F5344CB8AC3E}">
        <p14:creationId xmlns:p14="http://schemas.microsoft.com/office/powerpoint/2010/main" val="1838957594"/>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15201</TotalTime>
  <Words>1237</Words>
  <Application>Microsoft Office PowerPoint</Application>
  <PresentationFormat>Widescreen</PresentationFormat>
  <Paragraphs>80</Paragraphs>
  <Slides>14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Gill Sans MT</vt:lpstr>
      <vt:lpstr>Paquete</vt:lpstr>
      <vt:lpstr>Classe 12: Alfred Marshall (1842-1924)</vt:lpstr>
      <vt:lpstr>Alfred Marshall</vt:lpstr>
      <vt:lpstr>1. Vita e opere</vt:lpstr>
      <vt:lpstr>1. Vita e opere</vt:lpstr>
      <vt:lpstr>2. I principi</vt:lpstr>
      <vt:lpstr>I principi</vt:lpstr>
      <vt:lpstr>caratteristiche generali</vt:lpstr>
      <vt:lpstr>Il metodo</vt:lpstr>
      <vt:lpstr>L'uso della matematica</vt:lpstr>
      <vt:lpstr>equilibrio parziale</vt:lpstr>
      <vt:lpstr>equilibrio parziale</vt:lpstr>
      <vt:lpstr>Progresso e Marshall</vt:lpstr>
      <vt:lpstr>3. Riferimenti bibliografici</vt:lpstr>
      <vt:lpstr>Bibliografia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 1: Mercantilismo</dc:title>
  <dc:creator>F S</dc:creator>
  <cp:lastModifiedBy>utente</cp:lastModifiedBy>
  <cp:revision>414</cp:revision>
  <cp:lastPrinted>2020-07-01T13:39:00Z</cp:lastPrinted>
  <dcterms:created xsi:type="dcterms:W3CDTF">2020-04-06T13:48:39Z</dcterms:created>
  <dcterms:modified xsi:type="dcterms:W3CDTF">2024-04-18T16:29:48Z</dcterms:modified>
</cp:coreProperties>
</file>