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70" r:id="rId4"/>
    <p:sldId id="261" r:id="rId5"/>
    <p:sldId id="330" r:id="rId6"/>
    <p:sldId id="334" r:id="rId7"/>
    <p:sldId id="354" r:id="rId8"/>
    <p:sldId id="355" r:id="rId9"/>
    <p:sldId id="357" r:id="rId10"/>
    <p:sldId id="358" r:id="rId11"/>
    <p:sldId id="360" r:id="rId12"/>
    <p:sldId id="361" r:id="rId13"/>
    <p:sldId id="362" r:id="rId14"/>
    <p:sldId id="363" r:id="rId15"/>
    <p:sldId id="264" r:id="rId16"/>
    <p:sldId id="364" r:id="rId17"/>
    <p:sldId id="268" r:id="rId18"/>
    <p:sldId id="269" r:id="rId19"/>
    <p:sldId id="365" r:id="rId20"/>
    <p:sldId id="366" r:id="rId21"/>
    <p:sldId id="367" r:id="rId22"/>
    <p:sldId id="368" r:id="rId23"/>
    <p:sldId id="369" r:id="rId24"/>
    <p:sldId id="370" r:id="rId25"/>
    <p:sldId id="371" r:id="rId26"/>
    <p:sldId id="372" r:id="rId27"/>
    <p:sldId id="373" r:id="rId28"/>
    <p:sldId id="374" r:id="rId29"/>
  </p:sldIdLst>
  <p:sldSz cx="12192000" cy="6858000"/>
  <p:notesSz cx="7315200" cy="9601200"/>
  <p:defaultTextStyle>
    <a:defPPr>
      <a:defRPr lang="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 S" initials="" lastIdx="0" clrIdx="0"/>
  <p:cmAuthor id="2" name="F S" initials="FS" lastIdx="1" clrIdx="1">
    <p:extLst>
      <p:ext uri="{19B8F6BF-5375-455C-9EA6-DF929625EA0E}">
        <p15:presenceInfo xmlns:p15="http://schemas.microsoft.com/office/powerpoint/2012/main" userId="345bfe394a9ee47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7" autoAdjust="0"/>
    <p:restoredTop sz="96374" autoAdjust="0"/>
  </p:normalViewPr>
  <p:slideViewPr>
    <p:cSldViewPr snapToGrid="0">
      <p:cViewPr varScale="1">
        <p:scale>
          <a:sx n="86" d="100"/>
          <a:sy n="86" d="100"/>
        </p:scale>
        <p:origin x="43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7C54C-4ACC-430B-94C9-2FD0F5CDB2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1E08A428-F3CB-4E81-BA09-1201C085C17F}">
      <dgm:prSet phldrT="[Text]" phldr="0"/>
      <dgm:spPr/>
      <dgm:t>
        <a:bodyPr/>
        <a:lstStyle/>
        <a:p>
          <a:r>
            <a:rPr lang="it" dirty="0"/>
            <a:t>Istituzioni tecnologiche</a:t>
          </a:r>
        </a:p>
      </dgm:t>
    </dgm:pt>
    <dgm:pt modelId="{6A5548A4-491A-4825-9E30-8A579324CCFF}" type="parTrans" cxnId="{D37D9619-DD27-448E-92EB-0504DBAFE83A}">
      <dgm:prSet/>
      <dgm:spPr/>
      <dgm:t>
        <a:bodyPr/>
        <a:lstStyle/>
        <a:p>
          <a:endParaRPr lang="es-AR"/>
        </a:p>
      </dgm:t>
    </dgm:pt>
    <dgm:pt modelId="{4BB82BC4-95FC-4671-B013-71CF78208D7C}" type="sibTrans" cxnId="{D37D9619-DD27-448E-92EB-0504DBAFE83A}">
      <dgm:prSet/>
      <dgm:spPr/>
      <dgm:t>
        <a:bodyPr/>
        <a:lstStyle/>
        <a:p>
          <a:endParaRPr lang="es-AR"/>
        </a:p>
      </dgm:t>
    </dgm:pt>
    <dgm:pt modelId="{90E04032-3E97-4562-9F1C-B81C57BE5CB0}">
      <dgm:prSet phldrT="[Text]" phldr="0"/>
      <dgm:spPr/>
      <dgm:t>
        <a:bodyPr/>
        <a:lstStyle/>
        <a:p>
          <a:r>
            <a:rPr lang="it" dirty="0"/>
            <a:t>Istinto lavorativo efficace.</a:t>
          </a:r>
        </a:p>
      </dgm:t>
    </dgm:pt>
    <dgm:pt modelId="{7BE2AACA-CF83-4B7D-94A5-9CB708673B73}" type="parTrans" cxnId="{C0B7EB2D-966C-4100-A74D-85975FF4041C}">
      <dgm:prSet/>
      <dgm:spPr/>
      <dgm:t>
        <a:bodyPr/>
        <a:lstStyle/>
        <a:p>
          <a:endParaRPr lang="es-AR"/>
        </a:p>
      </dgm:t>
    </dgm:pt>
    <dgm:pt modelId="{87EC7173-5F2A-4D05-A643-35910C691005}" type="sibTrans" cxnId="{C0B7EB2D-966C-4100-A74D-85975FF4041C}">
      <dgm:prSet/>
      <dgm:spPr/>
      <dgm:t>
        <a:bodyPr/>
        <a:lstStyle/>
        <a:p>
          <a:endParaRPr lang="es-AR"/>
        </a:p>
      </dgm:t>
    </dgm:pt>
    <dgm:pt modelId="{37F3A4FD-0782-4FAA-BA60-500422B50F73}">
      <dgm:prSet phldrT="[Text]" phldr="0"/>
      <dgm:spPr/>
      <dgm:t>
        <a:bodyPr/>
        <a:lstStyle/>
        <a:p>
          <a:r>
            <a:rPr lang="it" dirty="0"/>
            <a:t>Processo </a:t>
          </a:r>
          <a:r>
            <a:rPr lang="it" dirty="0">
              <a:latin typeface="Gill Sans MT" panose="020B0502020104020203" pitchFamily="34" charset="0"/>
            </a:rPr>
            <a:t>meccanico</a:t>
          </a:r>
          <a:endParaRPr lang="es-AR" dirty="0"/>
        </a:p>
      </dgm:t>
    </dgm:pt>
    <dgm:pt modelId="{E4B8E6BF-08FA-45AE-B281-010882D50B6E}" type="parTrans" cxnId="{90945E77-0B82-4D66-B84A-26403957E591}">
      <dgm:prSet/>
      <dgm:spPr/>
      <dgm:t>
        <a:bodyPr/>
        <a:lstStyle/>
        <a:p>
          <a:endParaRPr lang="es-AR"/>
        </a:p>
      </dgm:t>
    </dgm:pt>
    <dgm:pt modelId="{14438BEA-267F-44DE-993F-6DEC109650F4}" type="sibTrans" cxnId="{90945E77-0B82-4D66-B84A-26403957E591}">
      <dgm:prSet/>
      <dgm:spPr/>
      <dgm:t>
        <a:bodyPr/>
        <a:lstStyle/>
        <a:p>
          <a:endParaRPr lang="es-AR"/>
        </a:p>
      </dgm:t>
    </dgm:pt>
    <dgm:pt modelId="{93C417CA-FD75-45E9-8AB7-48238D9B8849}">
      <dgm:prSet phldrT="[Text]" phldr="0"/>
      <dgm:spPr/>
      <dgm:t>
        <a:bodyPr/>
        <a:lstStyle/>
        <a:p>
          <a:r>
            <a:rPr lang="it" dirty="0"/>
            <a:t>Istituzioni cerimoniali</a:t>
          </a:r>
        </a:p>
      </dgm:t>
    </dgm:pt>
    <dgm:pt modelId="{EA317809-1922-4D11-8303-B24F23B89F62}" type="parTrans" cxnId="{73358CA3-306B-4A84-BBB0-394B6A524B2D}">
      <dgm:prSet/>
      <dgm:spPr/>
      <dgm:t>
        <a:bodyPr/>
        <a:lstStyle/>
        <a:p>
          <a:endParaRPr lang="es-AR"/>
        </a:p>
      </dgm:t>
    </dgm:pt>
    <dgm:pt modelId="{5F29EA01-BBD9-46C5-923C-5910452D39DE}" type="sibTrans" cxnId="{73358CA3-306B-4A84-BBB0-394B6A524B2D}">
      <dgm:prSet/>
      <dgm:spPr/>
      <dgm:t>
        <a:bodyPr/>
        <a:lstStyle/>
        <a:p>
          <a:endParaRPr lang="es-AR"/>
        </a:p>
      </dgm:t>
    </dgm:pt>
    <dgm:pt modelId="{04B1645F-E7B9-4BDF-AC5F-F6B150722BD4}">
      <dgm:prSet phldrT="[Text]" phldr="0"/>
      <dgm:spPr/>
      <dgm:t>
        <a:bodyPr/>
        <a:lstStyle/>
        <a:p>
          <a:r>
            <a:rPr lang="it" dirty="0"/>
            <a:t>Istituzioni sociali</a:t>
          </a:r>
        </a:p>
      </dgm:t>
    </dgm:pt>
    <dgm:pt modelId="{F307B347-8278-4E9A-8375-B0C57C98B149}" type="parTrans" cxnId="{C64F6A01-9772-4204-A46F-4B94787830BF}">
      <dgm:prSet/>
      <dgm:spPr/>
      <dgm:t>
        <a:bodyPr/>
        <a:lstStyle/>
        <a:p>
          <a:endParaRPr lang="es-AR"/>
        </a:p>
      </dgm:t>
    </dgm:pt>
    <dgm:pt modelId="{2C9D8930-6C48-422C-B5CB-8C03D31319D4}" type="sibTrans" cxnId="{C64F6A01-9772-4204-A46F-4B94787830BF}">
      <dgm:prSet/>
      <dgm:spPr/>
      <dgm:t>
        <a:bodyPr/>
        <a:lstStyle/>
        <a:p>
          <a:endParaRPr lang="es-AR"/>
        </a:p>
      </dgm:t>
    </dgm:pt>
    <dgm:pt modelId="{2A8F95EF-E0B8-4F7D-A001-E4700A168AEC}">
      <dgm:prSet phldrT="[Text]" phldr="0"/>
      <dgm:spPr/>
      <dgm:t>
        <a:bodyPr/>
        <a:lstStyle/>
        <a:p>
          <a:r>
            <a:rPr lang="it" dirty="0"/>
            <a:t>Cultura, leggi</a:t>
          </a:r>
        </a:p>
      </dgm:t>
    </dgm:pt>
    <dgm:pt modelId="{210EBD13-D4E5-4A26-B347-4CA28BE61184}" type="parTrans" cxnId="{094EC77A-E246-4BCC-A2AB-E47E63162167}">
      <dgm:prSet/>
      <dgm:spPr/>
      <dgm:t>
        <a:bodyPr/>
        <a:lstStyle/>
        <a:p>
          <a:endParaRPr lang="es-AR"/>
        </a:p>
      </dgm:t>
    </dgm:pt>
    <dgm:pt modelId="{A43E9599-561B-4DA0-9D68-F3FDA298F02A}" type="sibTrans" cxnId="{094EC77A-E246-4BCC-A2AB-E47E63162167}">
      <dgm:prSet/>
      <dgm:spPr/>
      <dgm:t>
        <a:bodyPr/>
        <a:lstStyle/>
        <a:p>
          <a:endParaRPr lang="es-AR"/>
        </a:p>
      </dgm:t>
    </dgm:pt>
    <dgm:pt modelId="{F4D82D97-D8AF-4C28-8EB5-897AC5A18972}">
      <dgm:prSet phldrT="[Text]" phldr="0"/>
      <dgm:spPr/>
      <dgm:t>
        <a:bodyPr/>
        <a:lstStyle/>
        <a:p>
          <a:r>
            <a:rPr lang="it" dirty="0"/>
            <a:t>Operai e ingegneri</a:t>
          </a:r>
        </a:p>
      </dgm:t>
    </dgm:pt>
    <dgm:pt modelId="{D286EB9F-C7A8-416C-9EC6-50605EFDCBA4}" type="parTrans" cxnId="{99F0A46D-CCF3-4B58-B719-DEC27F268781}">
      <dgm:prSet/>
      <dgm:spPr/>
    </dgm:pt>
    <dgm:pt modelId="{AA9E0BFE-DCF1-41F4-9761-B63FC383117A}" type="sibTrans" cxnId="{99F0A46D-CCF3-4B58-B719-DEC27F268781}">
      <dgm:prSet/>
      <dgm:spPr/>
    </dgm:pt>
    <dgm:pt modelId="{C6666968-B43A-425B-875A-9D2A258D9F78}">
      <dgm:prSet phldrT="[Text]" phldr="0"/>
      <dgm:spPr/>
      <dgm:t>
        <a:bodyPr/>
        <a:lstStyle/>
        <a:p>
          <a:r>
            <a:rPr lang="it" dirty="0"/>
            <a:t>Capitani di finanza</a:t>
          </a:r>
        </a:p>
      </dgm:t>
    </dgm:pt>
    <dgm:pt modelId="{365CC9C5-D636-4DAA-9063-094EA7F7F5A0}" type="parTrans" cxnId="{96A295C7-99A6-4C7E-A7EB-CB906C59CC94}">
      <dgm:prSet/>
      <dgm:spPr/>
    </dgm:pt>
    <dgm:pt modelId="{9779C6B8-8091-45D6-B75C-B5512F90AA46}" type="sibTrans" cxnId="{96A295C7-99A6-4C7E-A7EB-CB906C59CC94}">
      <dgm:prSet/>
      <dgm:spPr/>
    </dgm:pt>
    <dgm:pt modelId="{88292640-6512-415B-B01A-7C8A026FB86D}" type="pres">
      <dgm:prSet presAssocID="{3A67C54C-4ACC-430B-94C9-2FD0F5CDB206}" presName="Name0" presStyleCnt="0">
        <dgm:presLayoutVars>
          <dgm:dir/>
          <dgm:animLvl val="lvl"/>
          <dgm:resizeHandles val="exact"/>
        </dgm:presLayoutVars>
      </dgm:prSet>
      <dgm:spPr/>
    </dgm:pt>
    <dgm:pt modelId="{130AB02D-20F5-4BEE-AC0E-5E6976E15B72}" type="pres">
      <dgm:prSet presAssocID="{1E08A428-F3CB-4E81-BA09-1201C085C17F}" presName="composite" presStyleCnt="0"/>
      <dgm:spPr/>
    </dgm:pt>
    <dgm:pt modelId="{19561FF5-ECDF-4216-A169-A943284237B6}" type="pres">
      <dgm:prSet presAssocID="{1E08A428-F3CB-4E81-BA09-1201C085C17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76F92D50-5236-4DCE-B872-602902904D76}" type="pres">
      <dgm:prSet presAssocID="{1E08A428-F3CB-4E81-BA09-1201C085C17F}" presName="desTx" presStyleLbl="alignAccFollowNode1" presStyleIdx="0" presStyleCnt="2">
        <dgm:presLayoutVars>
          <dgm:bulletEnabled val="1"/>
        </dgm:presLayoutVars>
      </dgm:prSet>
      <dgm:spPr/>
    </dgm:pt>
    <dgm:pt modelId="{9EAB42DE-A4C5-4909-9365-61F3310D24ED}" type="pres">
      <dgm:prSet presAssocID="{4BB82BC4-95FC-4671-B013-71CF78208D7C}" presName="space" presStyleCnt="0"/>
      <dgm:spPr/>
    </dgm:pt>
    <dgm:pt modelId="{1B66C83A-9B45-4577-A8BB-A0853E70062E}" type="pres">
      <dgm:prSet presAssocID="{93C417CA-FD75-45E9-8AB7-48238D9B8849}" presName="composite" presStyleCnt="0"/>
      <dgm:spPr/>
    </dgm:pt>
    <dgm:pt modelId="{1E73116F-AE54-4887-AD92-1F326B254501}" type="pres">
      <dgm:prSet presAssocID="{93C417CA-FD75-45E9-8AB7-48238D9B884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BFD157C-3028-457E-8603-EECED6EF25B9}" type="pres">
      <dgm:prSet presAssocID="{93C417CA-FD75-45E9-8AB7-48238D9B8849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64F6A01-9772-4204-A46F-4B94787830BF}" srcId="{93C417CA-FD75-45E9-8AB7-48238D9B8849}" destId="{04B1645F-E7B9-4BDF-AC5F-F6B150722BD4}" srcOrd="0" destOrd="0" parTransId="{F307B347-8278-4E9A-8375-B0C57C98B149}" sibTransId="{2C9D8930-6C48-422C-B5CB-8C03D31319D4}"/>
    <dgm:cxn modelId="{2070CC03-B033-4485-A806-48D63C15A404}" type="presOf" srcId="{1E08A428-F3CB-4E81-BA09-1201C085C17F}" destId="{19561FF5-ECDF-4216-A169-A943284237B6}" srcOrd="0" destOrd="0" presId="urn:microsoft.com/office/officeart/2005/8/layout/hList1"/>
    <dgm:cxn modelId="{D37D9619-DD27-448E-92EB-0504DBAFE83A}" srcId="{3A67C54C-4ACC-430B-94C9-2FD0F5CDB206}" destId="{1E08A428-F3CB-4E81-BA09-1201C085C17F}" srcOrd="0" destOrd="0" parTransId="{6A5548A4-491A-4825-9E30-8A579324CCFF}" sibTransId="{4BB82BC4-95FC-4671-B013-71CF78208D7C}"/>
    <dgm:cxn modelId="{C0B7EB2D-966C-4100-A74D-85975FF4041C}" srcId="{1E08A428-F3CB-4E81-BA09-1201C085C17F}" destId="{90E04032-3E97-4562-9F1C-B81C57BE5CB0}" srcOrd="0" destOrd="0" parTransId="{7BE2AACA-CF83-4B7D-94A5-9CB708673B73}" sibTransId="{87EC7173-5F2A-4D05-A643-35910C691005}"/>
    <dgm:cxn modelId="{7475D440-B802-4125-8959-0B8760DA8242}" type="presOf" srcId="{2A8F95EF-E0B8-4F7D-A001-E4700A168AEC}" destId="{BBFD157C-3028-457E-8603-EECED6EF25B9}" srcOrd="0" destOrd="1" presId="urn:microsoft.com/office/officeart/2005/8/layout/hList1"/>
    <dgm:cxn modelId="{99F0A46D-CCF3-4B58-B719-DEC27F268781}" srcId="{1E08A428-F3CB-4E81-BA09-1201C085C17F}" destId="{F4D82D97-D8AF-4C28-8EB5-897AC5A18972}" srcOrd="2" destOrd="0" parTransId="{D286EB9F-C7A8-416C-9EC6-50605EFDCBA4}" sibTransId="{AA9E0BFE-DCF1-41F4-9761-B63FC383117A}"/>
    <dgm:cxn modelId="{90945E77-0B82-4D66-B84A-26403957E591}" srcId="{1E08A428-F3CB-4E81-BA09-1201C085C17F}" destId="{37F3A4FD-0782-4FAA-BA60-500422B50F73}" srcOrd="1" destOrd="0" parTransId="{E4B8E6BF-08FA-45AE-B281-010882D50B6E}" sibTransId="{14438BEA-267F-44DE-993F-6DEC109650F4}"/>
    <dgm:cxn modelId="{094EC77A-E246-4BCC-A2AB-E47E63162167}" srcId="{93C417CA-FD75-45E9-8AB7-48238D9B8849}" destId="{2A8F95EF-E0B8-4F7D-A001-E4700A168AEC}" srcOrd="1" destOrd="0" parTransId="{210EBD13-D4E5-4A26-B347-4CA28BE61184}" sibTransId="{A43E9599-561B-4DA0-9D68-F3FDA298F02A}"/>
    <dgm:cxn modelId="{79C7D77B-F8BC-4943-95E6-9372EFE92415}" type="presOf" srcId="{04B1645F-E7B9-4BDF-AC5F-F6B150722BD4}" destId="{BBFD157C-3028-457E-8603-EECED6EF25B9}" srcOrd="0" destOrd="0" presId="urn:microsoft.com/office/officeart/2005/8/layout/hList1"/>
    <dgm:cxn modelId="{D1DFB48C-63CC-48F2-B517-E086851E3137}" type="presOf" srcId="{3A67C54C-4ACC-430B-94C9-2FD0F5CDB206}" destId="{88292640-6512-415B-B01A-7C8A026FB86D}" srcOrd="0" destOrd="0" presId="urn:microsoft.com/office/officeart/2005/8/layout/hList1"/>
    <dgm:cxn modelId="{D3D62E95-03AF-4EBB-9DC3-3033C995F4FC}" type="presOf" srcId="{90E04032-3E97-4562-9F1C-B81C57BE5CB0}" destId="{76F92D50-5236-4DCE-B872-602902904D76}" srcOrd="0" destOrd="0" presId="urn:microsoft.com/office/officeart/2005/8/layout/hList1"/>
    <dgm:cxn modelId="{F85D4B95-8460-4069-9447-5A3F125D7C5F}" type="presOf" srcId="{F4D82D97-D8AF-4C28-8EB5-897AC5A18972}" destId="{76F92D50-5236-4DCE-B872-602902904D76}" srcOrd="0" destOrd="2" presId="urn:microsoft.com/office/officeart/2005/8/layout/hList1"/>
    <dgm:cxn modelId="{73358CA3-306B-4A84-BBB0-394B6A524B2D}" srcId="{3A67C54C-4ACC-430B-94C9-2FD0F5CDB206}" destId="{93C417CA-FD75-45E9-8AB7-48238D9B8849}" srcOrd="1" destOrd="0" parTransId="{EA317809-1922-4D11-8303-B24F23B89F62}" sibTransId="{5F29EA01-BBD9-46C5-923C-5910452D39DE}"/>
    <dgm:cxn modelId="{B5F0C8A8-5D80-4CE3-B497-82EECFFF8235}" type="presOf" srcId="{93C417CA-FD75-45E9-8AB7-48238D9B8849}" destId="{1E73116F-AE54-4887-AD92-1F326B254501}" srcOrd="0" destOrd="0" presId="urn:microsoft.com/office/officeart/2005/8/layout/hList1"/>
    <dgm:cxn modelId="{96A295C7-99A6-4C7E-A7EB-CB906C59CC94}" srcId="{93C417CA-FD75-45E9-8AB7-48238D9B8849}" destId="{C6666968-B43A-425B-875A-9D2A258D9F78}" srcOrd="2" destOrd="0" parTransId="{365CC9C5-D636-4DAA-9063-094EA7F7F5A0}" sibTransId="{9779C6B8-8091-45D6-B75C-B5512F90AA46}"/>
    <dgm:cxn modelId="{01FEBAD5-F744-4615-BE8C-CA42B45F6CDF}" type="presOf" srcId="{C6666968-B43A-425B-875A-9D2A258D9F78}" destId="{BBFD157C-3028-457E-8603-EECED6EF25B9}" srcOrd="0" destOrd="2" presId="urn:microsoft.com/office/officeart/2005/8/layout/hList1"/>
    <dgm:cxn modelId="{9484FCE0-AF35-44BF-B9FD-42DC787C5193}" type="presOf" srcId="{37F3A4FD-0782-4FAA-BA60-500422B50F73}" destId="{76F92D50-5236-4DCE-B872-602902904D76}" srcOrd="0" destOrd="1" presId="urn:microsoft.com/office/officeart/2005/8/layout/hList1"/>
    <dgm:cxn modelId="{B7D72253-5D99-40C9-9387-24F489A1FC38}" type="presParOf" srcId="{88292640-6512-415B-B01A-7C8A026FB86D}" destId="{130AB02D-20F5-4BEE-AC0E-5E6976E15B72}" srcOrd="0" destOrd="0" presId="urn:microsoft.com/office/officeart/2005/8/layout/hList1"/>
    <dgm:cxn modelId="{DACF14D0-AF15-4EA3-A34A-D09343363D6A}" type="presParOf" srcId="{130AB02D-20F5-4BEE-AC0E-5E6976E15B72}" destId="{19561FF5-ECDF-4216-A169-A943284237B6}" srcOrd="0" destOrd="0" presId="urn:microsoft.com/office/officeart/2005/8/layout/hList1"/>
    <dgm:cxn modelId="{701871C7-3903-4ABC-8E82-44286DD82C90}" type="presParOf" srcId="{130AB02D-20F5-4BEE-AC0E-5E6976E15B72}" destId="{76F92D50-5236-4DCE-B872-602902904D76}" srcOrd="1" destOrd="0" presId="urn:microsoft.com/office/officeart/2005/8/layout/hList1"/>
    <dgm:cxn modelId="{7C32E804-445E-4A55-9DDC-AD4D8BEB9337}" type="presParOf" srcId="{88292640-6512-415B-B01A-7C8A026FB86D}" destId="{9EAB42DE-A4C5-4909-9365-61F3310D24ED}" srcOrd="1" destOrd="0" presId="urn:microsoft.com/office/officeart/2005/8/layout/hList1"/>
    <dgm:cxn modelId="{00F31461-A378-4152-9937-ED2F8051EE9C}" type="presParOf" srcId="{88292640-6512-415B-B01A-7C8A026FB86D}" destId="{1B66C83A-9B45-4577-A8BB-A0853E70062E}" srcOrd="2" destOrd="0" presId="urn:microsoft.com/office/officeart/2005/8/layout/hList1"/>
    <dgm:cxn modelId="{1285E467-C49B-4F65-BFEB-1F12619BFE2A}" type="presParOf" srcId="{1B66C83A-9B45-4577-A8BB-A0853E70062E}" destId="{1E73116F-AE54-4887-AD92-1F326B254501}" srcOrd="0" destOrd="0" presId="urn:microsoft.com/office/officeart/2005/8/layout/hList1"/>
    <dgm:cxn modelId="{13D5281B-FBEF-45B9-A76C-B07FDEB099CA}" type="presParOf" srcId="{1B66C83A-9B45-4577-A8BB-A0853E70062E}" destId="{BBFD157C-3028-457E-8603-EECED6EF25B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61FF5-ECDF-4216-A169-A943284237B6}">
      <dsp:nvSpPr>
        <dsp:cNvPr id="0" name=""/>
        <dsp:cNvSpPr/>
      </dsp:nvSpPr>
      <dsp:spPr>
        <a:xfrm>
          <a:off x="34" y="81737"/>
          <a:ext cx="3323332" cy="986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800" kern="1200" dirty="0"/>
            <a:t>Istituzioni tecnologiche</a:t>
          </a:r>
        </a:p>
      </dsp:txBody>
      <dsp:txXfrm>
        <a:off x="34" y="81737"/>
        <a:ext cx="3323332" cy="986158"/>
      </dsp:txXfrm>
    </dsp:sp>
    <dsp:sp modelId="{76F92D50-5236-4DCE-B872-602902904D76}">
      <dsp:nvSpPr>
        <dsp:cNvPr id="0" name=""/>
        <dsp:cNvSpPr/>
      </dsp:nvSpPr>
      <dsp:spPr>
        <a:xfrm>
          <a:off x="34" y="1067895"/>
          <a:ext cx="3323332" cy="23826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" sz="2800" kern="1200" dirty="0"/>
            <a:t>Istinto lavorativo efficace.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" sz="2800" kern="1200" dirty="0"/>
            <a:t>Processo </a:t>
          </a:r>
          <a:r>
            <a:rPr lang="it" sz="2800" kern="1200" dirty="0">
              <a:latin typeface="Gill Sans MT" panose="020B0502020104020203" pitchFamily="34" charset="0"/>
            </a:rPr>
            <a:t>meccanico</a:t>
          </a:r>
          <a:endParaRPr lang="es-A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" sz="2800" kern="1200" dirty="0"/>
            <a:t>Operai e ingegneri</a:t>
          </a:r>
        </a:p>
      </dsp:txBody>
      <dsp:txXfrm>
        <a:off x="34" y="1067895"/>
        <a:ext cx="3323332" cy="2382660"/>
      </dsp:txXfrm>
    </dsp:sp>
    <dsp:sp modelId="{1E73116F-AE54-4887-AD92-1F326B254501}">
      <dsp:nvSpPr>
        <dsp:cNvPr id="0" name=""/>
        <dsp:cNvSpPr/>
      </dsp:nvSpPr>
      <dsp:spPr>
        <a:xfrm>
          <a:off x="3788633" y="81737"/>
          <a:ext cx="3323332" cy="986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800" kern="1200" dirty="0"/>
            <a:t>Istituzioni cerimoniali</a:t>
          </a:r>
        </a:p>
      </dsp:txBody>
      <dsp:txXfrm>
        <a:off x="3788633" y="81737"/>
        <a:ext cx="3323332" cy="986158"/>
      </dsp:txXfrm>
    </dsp:sp>
    <dsp:sp modelId="{BBFD157C-3028-457E-8603-EECED6EF25B9}">
      <dsp:nvSpPr>
        <dsp:cNvPr id="0" name=""/>
        <dsp:cNvSpPr/>
      </dsp:nvSpPr>
      <dsp:spPr>
        <a:xfrm>
          <a:off x="3788633" y="1067895"/>
          <a:ext cx="3323332" cy="23826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" sz="2800" kern="1200" dirty="0"/>
            <a:t>Istituzioni sociali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" sz="2800" kern="1200" dirty="0"/>
            <a:t>Cultura, leggi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" sz="2800" kern="1200" dirty="0"/>
            <a:t>Capitani di finanza</a:t>
          </a:r>
        </a:p>
      </dsp:txBody>
      <dsp:txXfrm>
        <a:off x="3788633" y="1067895"/>
        <a:ext cx="3323332" cy="2382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C7A94E1-B849-4E2B-9ECE-84FB941630D1}" type="datetimeFigureOut">
              <a:rPr lang="es-AR" smtClean="0"/>
              <a:t>18/4/2024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1CAA00C-AD99-4DFB-A71F-2779C5AA6928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252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9C118-F46B-48B2-9166-4E3FD88C31E7}" type="datetime1">
              <a:rPr lang="en-GB" smtClean="0"/>
              <a:t>18/04/2024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9965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C85-15BE-4E8F-B2F7-43E2CD8E8AD6}" type="datetime1">
              <a:rPr lang="en-GB" smtClean="0"/>
              <a:t>18/04/2024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48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C8784-A4C3-45B1-8BFB-44C1F0AD2D82}" type="datetime1">
              <a:rPr lang="en-GB" smtClean="0"/>
              <a:t>18/04/2024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5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AE2-965F-4DAB-A1AC-4A4324842ADC}" type="datetime1">
              <a:rPr lang="en-GB" smtClean="0"/>
              <a:t>18/04/2024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47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B80E-5C75-42F5-A2FF-4FA2D9C1D2A4}" type="datetime1">
              <a:rPr lang="en-GB" smtClean="0"/>
              <a:t>18/04/2024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8534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538-2D16-401D-B2D2-8B01DAA01919}" type="datetime1">
              <a:rPr lang="en-GB" smtClean="0"/>
              <a:t>18/04/2024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50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FF7F7-9452-4A33-B0ED-FFF5BB98F96A}" type="datetime1">
              <a:rPr lang="en-GB" smtClean="0"/>
              <a:t>18/04/2024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B160-0D68-4DB3-B03C-75DC5545EA1C}" type="datetime1">
              <a:rPr lang="en-GB" smtClean="0"/>
              <a:t>18/04/2024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85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7B493-8791-447C-B745-7FA1A0E7476C}" type="datetime1">
              <a:rPr lang="en-GB" smtClean="0"/>
              <a:t>18/04/2024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53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D2B68-2E35-415A-A990-AD08E5AA4ED4}" type="datetime1">
              <a:rPr lang="en-GB" smtClean="0"/>
              <a:t>18/04/2024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83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F9B99A2-CB54-4923-971C-DFB5E2BF20F3}" type="datetime1">
              <a:rPr lang="en-GB" smtClean="0"/>
              <a:t>18/04/2024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83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3175C66-0FB7-41AE-AC07-6D1CE02E1488}" type="datetime1">
              <a:rPr lang="en-GB" smtClean="0"/>
              <a:t>18/04/2024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A1F972D-FDF8-4D84-8DBC-19A85814D6E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164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EE24FA-DC62-46FA-8C72-8B65932E8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113320"/>
            <a:ext cx="8991600" cy="1645920"/>
          </a:xfrm>
        </p:spPr>
        <p:txBody>
          <a:bodyPr>
            <a:normAutofit/>
          </a:bodyPr>
          <a:lstStyle/>
          <a:p>
            <a:r>
              <a:rPr lang="it" dirty="0"/>
              <a:t>Classe 13: Svilupp</a:t>
            </a:r>
            <a:r>
              <a:rPr lang="it-IT" dirty="0"/>
              <a:t>i</a:t>
            </a:r>
            <a:r>
              <a:rPr lang="it" dirty="0"/>
              <a:t> al volgere del secolo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7CBE734-C3ED-41E3-8E07-CEB5069A14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4679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53E2E-E08B-4CF7-A83E-102646928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situazione </a:t>
            </a:r>
            <a:r>
              <a:rPr lang="it" dirty="0">
                <a:latin typeface="Gill Sans MT" panose="020B0502020104020203" pitchFamily="34" charset="0"/>
              </a:rPr>
              <a:t>iniziale</a:t>
            </a:r>
            <a:r>
              <a:rPr lang="it" dirty="0"/>
              <a:t>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734BCE0-6652-492D-88A9-6AC294748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681" y="2762333"/>
            <a:ext cx="9778637" cy="2626155"/>
          </a:xfrm>
        </p:spPr>
        <p:txBody>
          <a:bodyPr>
            <a:noAutofit/>
          </a:bodyPr>
          <a:lstStyle/>
          <a:p>
            <a:r>
              <a:rPr lang="it" sz="2400" dirty="0"/>
              <a:t>Si presuppone una situazione iniziale in cui il tasso di interesse è uguale al tasso naturale.</a:t>
            </a:r>
          </a:p>
          <a:p>
            <a:r>
              <a:rPr lang="it" sz="2400" dirty="0"/>
              <a:t>Si presuppone che gli imprenditori abbiano fatto i loro piani sulla base dei prezzi correnti.</a:t>
            </a:r>
          </a:p>
          <a:p>
            <a:r>
              <a:rPr lang="it" sz="2400" dirty="0"/>
              <a:t>Si presuppone uno stock di capitale costante.</a:t>
            </a:r>
          </a:p>
          <a:p>
            <a:r>
              <a:rPr lang="it" sz="2400" dirty="0"/>
              <a:t>Si presuppone </a:t>
            </a:r>
            <a:r>
              <a:rPr lang="it" sz="2400" dirty="0">
                <a:latin typeface="+mj-lt"/>
              </a:rPr>
              <a:t>una situazione iniziale in cui </a:t>
            </a:r>
            <a:r>
              <a:rPr lang="it" sz="2400" dirty="0"/>
              <a:t>tasso naturale = tasso di mercato.</a:t>
            </a:r>
          </a:p>
          <a:p>
            <a:r>
              <a:rPr lang="it" sz="2400" dirty="0"/>
              <a:t>Supponiamo ora di aumentare al tasso naturale, quindi al tasso naturale &gt; al tasso di mercato.</a:t>
            </a:r>
          </a:p>
          <a:p>
            <a:pPr marL="0" indent="0">
              <a:buNone/>
            </a:pPr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42291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1FE9D-2F74-4C44-94E3-00DDE8D8A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02852"/>
            <a:ext cx="7729728" cy="1188720"/>
          </a:xfrm>
        </p:spPr>
        <p:txBody>
          <a:bodyPr/>
          <a:lstStyle/>
          <a:p>
            <a:r>
              <a:rPr lang="it" dirty="0"/>
              <a:t>L’aumento dei prezzi attraverso il tasso di interesse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5FD32-0578-4368-AAE0-6AAEBC3AA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s-AR" sz="2400" dirty="0"/>
          </a:p>
          <a:p>
            <a:endParaRPr lang="es-AR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967A742-A672-4D21-8EBF-DC98FCD4F814}"/>
              </a:ext>
            </a:extLst>
          </p:cNvPr>
          <p:cNvSpPr txBox="1">
            <a:spLocks/>
          </p:cNvSpPr>
          <p:nvPr/>
        </p:nvSpPr>
        <p:spPr>
          <a:xfrm>
            <a:off x="1051560" y="2073729"/>
            <a:ext cx="992124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" dirty="0"/>
              <a:t>Gli imprenditori hanno incentivi ad aumentare la produzione e quindi a contrarre più prestiti.</a:t>
            </a:r>
          </a:p>
          <a:p>
            <a:r>
              <a:rPr lang="it" dirty="0"/>
              <a:t>Questa tendenza induce gli imprenditori a chiedere più terra e lavoro e fa sì che i salari e il reddito aumentino.</a:t>
            </a:r>
          </a:p>
          <a:p>
            <a:r>
              <a:rPr lang="it" dirty="0"/>
              <a:t>La produzione quindi non può realmente aumentare perché si presuppone uno stock di capitale costante.</a:t>
            </a:r>
          </a:p>
          <a:p>
            <a:r>
              <a:rPr lang="it" dirty="0"/>
              <a:t>A causa dell'aumento dei costi, gli imprenditori sono costretti a richiedere più prestiti alle banche per la produzione nel prossimo periodo.</a:t>
            </a:r>
          </a:p>
          <a:p>
            <a:r>
              <a:rPr lang="it" dirty="0"/>
              <a:t>I capitalisti vendono la stessa produzione, ma a un prezzo più alto, permettendo loro di ripagare il maggior debito nominale contratto, senza essere stati costretti ad aumentare la produzione.</a:t>
            </a:r>
          </a:p>
          <a:p>
            <a:r>
              <a:rPr lang="it" dirty="0"/>
              <a:t>Finché persiste questa differenza tra i tassi, essa si ripete periodo dopo periodo e può accelerare se iniziano ad esistere aspettative di inflazione.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37117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675F1-3A99-41AF-A3D3-6F2348348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Prezzi assoluti e relativi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05CE7-20FD-4857-BCD6-5E171F20F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517" y="2370338"/>
            <a:ext cx="8007659" cy="4136994"/>
          </a:xfrm>
        </p:spPr>
        <p:txBody>
          <a:bodyPr>
            <a:normAutofit/>
          </a:bodyPr>
          <a:lstStyle/>
          <a:p>
            <a:r>
              <a:rPr lang="it" dirty="0" err="1"/>
              <a:t>Wicksell </a:t>
            </a:r>
            <a:r>
              <a:rPr lang="it" dirty="0"/>
              <a:t>insiste sul fatto che il problema del livello assoluto dei prezzi, cioè del valore della moneta, è fondamentalmente diverso dal problema dei prezzi relativi.</a:t>
            </a:r>
          </a:p>
          <a:p>
            <a:r>
              <a:rPr lang="it" dirty="0"/>
              <a:t>Confronta i prezzi relativi con un pendolo, che tende sempre verso l'equilibrio.</a:t>
            </a:r>
          </a:p>
          <a:p>
            <a:r>
              <a:rPr lang="it" dirty="0"/>
              <a:t>D'altra parte, a livello assoluto i prezzi si riferiscono ad un cilindro appoggiato su una superficie.</a:t>
            </a:r>
          </a:p>
          <a:p>
            <a:r>
              <a:rPr lang="it" dirty="0"/>
              <a:t>Ci vuole una certa forza per iniziare a rotolare, ma una volta partito lo farà sempre più velocemente, e una volta scomparsa la forza che ha dato origine al movimento, il cilindro impiegherà del tempo per fermarsi. E quando lo farà, non c’è niente che lo farà ritornare alla situazione iniziale, resterà lì.</a:t>
            </a:r>
          </a:p>
          <a:p>
            <a:r>
              <a:rPr lang="it" dirty="0"/>
              <a:t>In un’economia puramente creditizia, non esiste alcun meccanismo che porti il tasso di mercato a convergere con il tasso naturale, ma in realtà l’economia non è un’economia puramente creditizia.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54775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41E6-28C2-4A77-9DDF-7847DECEF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356" y="964692"/>
            <a:ext cx="8043287" cy="1188720"/>
          </a:xfrm>
        </p:spPr>
        <p:txBody>
          <a:bodyPr/>
          <a:lstStyle/>
          <a:p>
            <a:r>
              <a:rPr lang="it" dirty="0"/>
              <a:t>Cosa succede nell’economia reale?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34347-EDEF-43A4-91BB-87755B5C7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" dirty="0"/>
              <a:t>Il mondo reale era un mondo che utilizzava anche la valuta contante e che a quel tempo era anch’esso basato sul gold standard.</a:t>
            </a:r>
          </a:p>
          <a:p>
            <a:r>
              <a:rPr lang="it" dirty="0"/>
              <a:t>Un aumento del tasso naturale non aumenta la domanda di credito nella stessa proporzione di un sistema </a:t>
            </a:r>
            <a:r>
              <a:rPr lang="it" dirty="0" err="1"/>
              <a:t>creditizio puro </a:t>
            </a:r>
            <a:r>
              <a:rPr lang="it" dirty="0"/>
              <a:t>, ma aumenta anche la domanda di contanti.</a:t>
            </a:r>
          </a:p>
          <a:p>
            <a:r>
              <a:rPr lang="it" dirty="0"/>
              <a:t>Poiché la quantità di moneta in circolazione è molto maggiore delle riserve bancarie, risulta che un piccolo aumento dei prezzi può produrre un calo significativo delle riserve bancarie.</a:t>
            </a:r>
          </a:p>
          <a:p>
            <a:r>
              <a:rPr lang="it" dirty="0"/>
              <a:t>Di fronte a questa perdita di riserve, le banche aumenteranno il tasso di interesse fino a raggiungere il tasso naturale.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47002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41E6-28C2-4A77-9DDF-7847DECEF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1864" y="964692"/>
            <a:ext cx="7919000" cy="1188720"/>
          </a:xfrm>
        </p:spPr>
        <p:txBody>
          <a:bodyPr/>
          <a:lstStyle/>
          <a:p>
            <a:r>
              <a:rPr lang="it" dirty="0"/>
              <a:t>Cosa succede nell’economia reale?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06A8E8-1078-45B7-94A0-833E23D3F85A}"/>
              </a:ext>
            </a:extLst>
          </p:cNvPr>
          <p:cNvSpPr txBox="1"/>
          <p:nvPr/>
        </p:nvSpPr>
        <p:spPr>
          <a:xfrm>
            <a:off x="1493521" y="2648497"/>
            <a:ext cx="9113792" cy="18832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“C’è quindi da aspettarsi con sicurezza che il tasso bancario, o più in generale il tasso di interesse monetario, finirà sempre </a:t>
            </a:r>
            <a:r>
              <a:rPr lang="it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coincidere </a:t>
            </a: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il tasso del capitale naturale, o meglio che tenderà sempre </a:t>
            </a:r>
            <a:r>
              <a:rPr lang="it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coincidere con un tasso naturale in continua evoluzione. Ma se questo risultato sarà raggiunto con sufficiente </a:t>
            </a:r>
            <a:r>
              <a:rPr lang="it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rapidità </a:t>
            </a: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impedire un continuo aumento dei prezzi nei periodi in cui il tasso di capitale aumenta </a:t>
            </a: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[…] sembra </a:t>
            </a:r>
            <a:r>
              <a:rPr lang="it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priori </a:t>
            </a: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molto dubbio.” ( </a:t>
            </a:r>
            <a:r>
              <a:rPr lang="i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Wicksell </a:t>
            </a:r>
            <a:r>
              <a:rPr lang="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1936, 117)</a:t>
            </a:r>
            <a:endParaRPr lang="es-A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4AAA5EE-4363-4D08-AF59-642222C9C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520" y="4577666"/>
            <a:ext cx="9601200" cy="1883227"/>
          </a:xfrm>
        </p:spPr>
        <p:txBody>
          <a:bodyPr/>
          <a:lstStyle/>
          <a:p>
            <a:r>
              <a:rPr lang="it" dirty="0"/>
              <a:t>Per raggiungere questa convergenza le banche centrali devono adottare una certa politica monetaria.</a:t>
            </a:r>
          </a:p>
          <a:p>
            <a:r>
              <a:rPr lang="it" dirty="0"/>
              <a:t>Ciò richiede la cooperazione tra le banche centrali.</a:t>
            </a:r>
          </a:p>
        </p:txBody>
      </p:sp>
    </p:spTree>
    <p:extLst>
      <p:ext uri="{BB962C8B-B14F-4D97-AF65-F5344CB8AC3E}">
        <p14:creationId xmlns:p14="http://schemas.microsoft.com/office/powerpoint/2010/main" val="1006975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2E636A-E292-4749-8317-AA3CA666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Scuola </a:t>
            </a:r>
            <a:r>
              <a:rPr lang="it" dirty="0" err="1"/>
              <a:t>di Stoccolma</a:t>
            </a: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9B2268-E994-4358-987E-108DC09B4A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6467C96-3546-4065-9F3C-664E8D47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980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3B96-B457-4D6F-B706-A7B1763A0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Scuola </a:t>
            </a:r>
            <a:r>
              <a:rPr lang="it" dirty="0" err="1"/>
              <a:t>di Stoccolma</a:t>
            </a:r>
            <a:endParaRPr lang="es-A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4C10A-D6DE-43FA-8AD9-08D390B51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Alcuni dei suoi membri erano:</a:t>
            </a:r>
          </a:p>
          <a:p>
            <a:pPr lvl="1"/>
            <a:r>
              <a:rPr lang="it" dirty="0"/>
              <a:t>Erik </a:t>
            </a:r>
            <a:r>
              <a:rPr lang="it" dirty="0" err="1"/>
              <a:t>Lindahl</a:t>
            </a:r>
            <a:endParaRPr lang="es-AR" dirty="0"/>
          </a:p>
          <a:p>
            <a:pPr lvl="1"/>
            <a:r>
              <a:rPr lang="it" dirty="0"/>
              <a:t>Day Hammarkjöld</a:t>
            </a:r>
            <a:endParaRPr lang="es-AR" dirty="0">
              <a:latin typeface="Gill Sans MT" panose="020B0502020104020203" pitchFamily="34" charset="0"/>
            </a:endParaRPr>
          </a:p>
          <a:p>
            <a:pPr lvl="1"/>
            <a:r>
              <a:rPr lang="it" dirty="0">
                <a:latin typeface="Gill Sans MT" panose="020B0502020104020203" pitchFamily="34" charset="0"/>
              </a:rPr>
              <a:t>Gunnar Myrdal</a:t>
            </a:r>
          </a:p>
          <a:p>
            <a:r>
              <a:rPr lang="it" dirty="0">
                <a:latin typeface="Gill Sans MT" panose="020B0502020104020203" pitchFamily="34" charset="0"/>
              </a:rPr>
              <a:t>Hanno sviluppato metodi e nozioni dinamici come l'equilibrio temporale o l'equilibrio </a:t>
            </a:r>
            <a:r>
              <a:rPr lang="it" dirty="0" err="1">
                <a:latin typeface="Gill Sans MT" panose="020B0502020104020203" pitchFamily="34" charset="0"/>
              </a:rPr>
              <a:t>intertemporale </a:t>
            </a:r>
            <a:r>
              <a:rPr lang="it" dirty="0">
                <a:latin typeface="Gill Sans MT" panose="020B0502020104020203" pitchFamily="34" charset="0"/>
              </a:rPr>
              <a:t>.</a:t>
            </a:r>
          </a:p>
          <a:p>
            <a:r>
              <a:rPr lang="it" dirty="0">
                <a:latin typeface="Gill Sans MT" panose="020B0502020104020203" pitchFamily="34" charset="0"/>
              </a:rPr>
              <a:t>Approccio dello squilibrio.</a:t>
            </a:r>
            <a:endParaRPr lang="es-A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7B6F2-0789-41BB-B7D4-C5CCD259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471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BDA90-E960-479F-ADB1-4732F43EB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905335"/>
            <a:ext cx="8991600" cy="1645920"/>
          </a:xfrm>
        </p:spPr>
        <p:txBody>
          <a:bodyPr/>
          <a:lstStyle/>
          <a:p>
            <a:r>
              <a:rPr lang="it" dirty="0"/>
              <a:t>Irving Fisher (1867-1947)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2F6A1CA-BAF0-4B9D-92F2-E6ED63808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17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46FA5-5FC5-4C90-B47E-0FECF51E0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3039782"/>
            <a:ext cx="3097287" cy="360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482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3C0956-3AD0-4855-BA04-C392F6DFE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Vita e opere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0A4D80-3BE7-4D91-A6BA-6B76187C4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361460"/>
            <a:ext cx="7969307" cy="4222220"/>
          </a:xfrm>
        </p:spPr>
        <p:txBody>
          <a:bodyPr>
            <a:normAutofit/>
          </a:bodyPr>
          <a:lstStyle/>
          <a:p>
            <a:r>
              <a:rPr lang="it" dirty="0"/>
              <a:t>Il lavoro di Fisher è ancora alla base della teoria neoclassica contemporanea.</a:t>
            </a:r>
          </a:p>
          <a:p>
            <a:r>
              <a:rPr lang="it" dirty="0"/>
              <a:t>Ha studiato e lavorato a Yale e ha pubblicato su molti argomenti.</a:t>
            </a:r>
          </a:p>
          <a:p>
            <a:r>
              <a:rPr lang="it" dirty="0"/>
              <a:t>Fu uno dei fondatori </a:t>
            </a:r>
            <a:r>
              <a:rPr lang="it" i="1" dirty="0" err="1"/>
              <a:t>dell'Econmoetric</a:t>
            </a:r>
            <a:r>
              <a:rPr lang="it" i="1" dirty="0"/>
              <a:t> </a:t>
            </a:r>
            <a:r>
              <a:rPr lang="it" i="1" dirty="0" err="1"/>
              <a:t>Società </a:t>
            </a:r>
            <a:r>
              <a:rPr lang="it" dirty="0"/>
              <a:t>.</a:t>
            </a:r>
          </a:p>
          <a:p>
            <a:r>
              <a:rPr lang="it" dirty="0"/>
              <a:t>I suoi interessi principali erano il capitale, gli interessi e il livello dei prezzi.</a:t>
            </a:r>
          </a:p>
          <a:p>
            <a:r>
              <a:rPr lang="it" dirty="0"/>
              <a:t>Alcune delle sue opere sono:</a:t>
            </a:r>
          </a:p>
          <a:p>
            <a:pPr lvl="1"/>
            <a:r>
              <a:rPr lang="it" i="1" dirty="0"/>
              <a:t>Natura del Capitale e del Reddito </a:t>
            </a:r>
            <a:r>
              <a:rPr lang="it" dirty="0"/>
              <a:t>(1906)</a:t>
            </a:r>
          </a:p>
          <a:p>
            <a:pPr lvl="1"/>
            <a:r>
              <a:rPr lang="it" i="1" dirty="0"/>
              <a:t>I</a:t>
            </a:r>
            <a:r>
              <a:rPr lang="it-IT" i="1" dirty="0"/>
              <a:t>l computo dell’interesse</a:t>
            </a:r>
            <a:r>
              <a:rPr lang="it" i="1" dirty="0"/>
              <a:t> </a:t>
            </a:r>
            <a:r>
              <a:rPr lang="it" dirty="0"/>
              <a:t>(1907)</a:t>
            </a:r>
          </a:p>
          <a:p>
            <a:pPr lvl="1"/>
            <a:r>
              <a:rPr lang="it" i="1" dirty="0"/>
              <a:t>Teoria </a:t>
            </a:r>
            <a:r>
              <a:rPr lang="it-IT" i="1" dirty="0"/>
              <a:t>dell’</a:t>
            </a:r>
            <a:r>
              <a:rPr lang="it" i="1" dirty="0"/>
              <a:t>Interesse </a:t>
            </a:r>
            <a:r>
              <a:rPr lang="it" dirty="0"/>
              <a:t>(1930)</a:t>
            </a:r>
          </a:p>
          <a:p>
            <a:pPr lvl="1"/>
            <a:r>
              <a:rPr lang="it" i="1" dirty="0"/>
              <a:t>Il Potere d’acquisto del denaro </a:t>
            </a:r>
            <a:r>
              <a:rPr lang="it" dirty="0"/>
              <a:t>(1911)</a:t>
            </a:r>
          </a:p>
          <a:p>
            <a:pPr lvl="1"/>
            <a:r>
              <a:rPr lang="it" i="1" dirty="0"/>
              <a:t>La costruzione dei numeri indici </a:t>
            </a:r>
            <a:r>
              <a:rPr lang="it" dirty="0"/>
              <a:t>(1922)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75C9943-FEAB-4FE4-95F2-923CB7E5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889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4B8DF-A510-4E46-85B4-AC7532DD2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i="1" dirty="0" err="1"/>
              <a:t>Apprezzamento </a:t>
            </a:r>
            <a:r>
              <a:rPr lang="it" i="1" dirty="0"/>
              <a:t>e </a:t>
            </a:r>
            <a:r>
              <a:rPr lang="it" i="1" dirty="0" err="1"/>
              <a:t>interesse</a:t>
            </a:r>
            <a:endParaRPr lang="es-AR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5F61E-6848-4FF0-B41E-ECF5A64C1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2638044"/>
            <a:ext cx="7949184" cy="3717036"/>
          </a:xfrm>
        </p:spPr>
        <p:txBody>
          <a:bodyPr>
            <a:normAutofit/>
          </a:bodyPr>
          <a:lstStyle/>
          <a:p>
            <a:r>
              <a:rPr lang="it" dirty="0"/>
              <a:t>Ha studiato gli effetti dell'apprezzamento e del deprezzamento della valuta.</a:t>
            </a:r>
          </a:p>
          <a:p>
            <a:r>
              <a:rPr lang="it" dirty="0"/>
              <a:t>Si tratta di contratti in diverse unità di conto.</a:t>
            </a:r>
          </a:p>
          <a:p>
            <a:r>
              <a:rPr lang="it" dirty="0"/>
              <a:t>Ciò porta alla costruzione di numeri indice.</a:t>
            </a:r>
          </a:p>
          <a:p>
            <a:r>
              <a:rPr lang="it" dirty="0"/>
              <a:t>Ha trovato alcune regolarità:</a:t>
            </a:r>
          </a:p>
          <a:p>
            <a:pPr marL="228600" lvl="1" indent="0">
              <a:buNone/>
            </a:pPr>
            <a:r>
              <a:rPr lang="it" dirty="0"/>
              <a:t>1) I prezzi alti (o bassi) erano correlati a tassi di interesse alti (o bassi).</a:t>
            </a:r>
          </a:p>
          <a:p>
            <a:pPr marL="228600" lvl="1" indent="0">
              <a:buNone/>
            </a:pPr>
            <a:r>
              <a:rPr lang="it" dirty="0"/>
              <a:t>2) Aumentare (o diminuire) anche i prezzi e i salari.</a:t>
            </a:r>
          </a:p>
          <a:p>
            <a:pPr marL="228600" lvl="1" indent="0">
              <a:buNone/>
            </a:pPr>
            <a:r>
              <a:rPr lang="it" dirty="0"/>
              <a:t>3) L'adeguamento dei tassi di interesse al movimento dei prezzi e dei salari avviene con un ritardo.</a:t>
            </a:r>
          </a:p>
          <a:p>
            <a:pPr marL="228600" lvl="1" indent="0">
              <a:buNone/>
            </a:pPr>
            <a:r>
              <a:rPr lang="it" dirty="0"/>
              <a:t>4) L'aggiustamento è più appropriato per il lungo termine che per il breve termine.</a:t>
            </a:r>
          </a:p>
          <a:p>
            <a:pPr lvl="1"/>
            <a:endParaRPr lang="es-A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32CAB-01FC-4BE5-AAF4-A9FBBA36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01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F14A59-91F1-4664-BB79-28CCEE7F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Contenuti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252FF3-37B2-4242-97D3-C6A99A7B8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" sz="2000" dirty="0"/>
              <a:t>Knut </a:t>
            </a:r>
            <a:r>
              <a:rPr lang="it" sz="2000" dirty="0" err="1"/>
              <a:t>Wicksell </a:t>
            </a:r>
            <a:r>
              <a:rPr lang="it" sz="2000" dirty="0"/>
              <a:t>e la scuola svedese</a:t>
            </a:r>
          </a:p>
          <a:p>
            <a:pPr marL="457200" indent="-457200">
              <a:buFont typeface="+mj-lt"/>
              <a:buAutoNum type="arabicPeriod"/>
            </a:pPr>
            <a:r>
              <a:rPr lang="it" sz="2000" dirty="0"/>
              <a:t>Irving Fisher</a:t>
            </a:r>
          </a:p>
          <a:p>
            <a:pPr marL="457200" indent="-457200">
              <a:buFont typeface="+mj-lt"/>
              <a:buAutoNum type="arabicPeriod"/>
            </a:pPr>
            <a:r>
              <a:rPr lang="it" sz="2000" dirty="0"/>
              <a:t>Concorrenza imperfetta</a:t>
            </a:r>
          </a:p>
          <a:p>
            <a:pPr marL="457200" indent="-457200">
              <a:buFont typeface="+mj-lt"/>
              <a:buAutoNum type="arabicPeriod"/>
            </a:pPr>
            <a:r>
              <a:rPr lang="it" sz="2000" dirty="0"/>
              <a:t>Istituzionalismo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7A6F3B-7589-4816-B8C3-76470727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DECEEC-5FC5-400B-9EC9-8BA0581CA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564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4C12-6A4D-43F1-A5B2-2A43772D3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L' equazione </a:t>
            </a:r>
            <a:r>
              <a:rPr lang="it" dirty="0">
                <a:latin typeface="Gill Sans MT" panose="020B0502020104020203" pitchFamily="34" charset="0"/>
              </a:rPr>
              <a:t>dello scambio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D1B7B98-3BDD-4BB6-B913-E2DAD02E42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" dirty="0"/>
                  <a:t>Prima versione: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𝑀𝑉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𝑃𝑇</m:t>
                      </m:r>
                    </m:oMath>
                  </m:oMathPara>
                </a14:m>
                <a:endParaRPr lang="es-AR" dirty="0"/>
              </a:p>
              <a:p>
                <a:r>
                  <a:rPr lang="it" dirty="0"/>
                  <a:t>Seconda versione: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𝑀𝑉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𝑃𝑇</m:t>
                      </m:r>
                    </m:oMath>
                  </m:oMathPara>
                </a14:m>
                <a:endParaRPr lang="es-AR" dirty="0"/>
              </a:p>
              <a:p>
                <a:r>
                  <a:rPr lang="it" dirty="0"/>
                  <a:t>Il numero di transazioni </a:t>
                </a:r>
                <a:r>
                  <a:rPr lang="it" i="1" dirty="0"/>
                  <a:t>T </a:t>
                </a:r>
                <a:r>
                  <a:rPr lang="it" dirty="0"/>
                  <a:t>è esogeno.</a:t>
                </a:r>
              </a:p>
              <a:p>
                <a:r>
                  <a:rPr lang="it" dirty="0"/>
                  <a:t>Le velocità </a:t>
                </a:r>
                <a:r>
                  <a:rPr lang="it" i="1" dirty="0"/>
                  <a:t>V </a:t>
                </a:r>
                <a:r>
                  <a:rPr lang="it" dirty="0"/>
                  <a:t>e </a:t>
                </a:r>
                <a:r>
                  <a:rPr lang="it" i="1" dirty="0"/>
                  <a:t>V </a:t>
                </a:r>
                <a:r>
                  <a:rPr lang="it" dirty="0"/>
                  <a:t>' sono </a:t>
                </a:r>
                <a:r>
                  <a:rPr lang="it" dirty="0">
                    <a:latin typeface="Gill Sans MT" panose="020B0502020104020203" pitchFamily="34" charset="0"/>
                  </a:rPr>
                  <a:t>determinate da abitudini e fattori istituzionali, possono anche essere considerate costanti.</a:t>
                </a:r>
              </a:p>
              <a:p>
                <a:r>
                  <a:rPr lang="it" dirty="0"/>
                  <a:t>M' è una quota fissa delle riserve bancarie.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D1B7B98-3BDD-4BB6-B913-E2DAD02E42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3" t="-1179"/>
                </a:stretch>
              </a:blipFill>
            </p:spPr>
            <p:txBody>
              <a:bodyPr/>
              <a:lstStyle/>
              <a:p>
                <a:r xmlns:a="http://schemas.openxmlformats.org/drawingml/2006/main">
                  <a:rPr lang="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DC5B8-F485-4EA4-9354-5C0CB029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842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A4599-AD91-43D1-86A7-F04D7E2DE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7322" y="850388"/>
            <a:ext cx="8991600" cy="1645920"/>
          </a:xfrm>
        </p:spPr>
        <p:txBody>
          <a:bodyPr/>
          <a:lstStyle/>
          <a:p>
            <a:r>
              <a:rPr lang="it" dirty="0"/>
              <a:t>Thorstein Veblen e l'istituzionalismo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7AB76-2C0A-4DB7-97E9-9EE8BE5F0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0FD54-00BB-443D-9963-156B7239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21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021A87-2489-45D5-84A4-C200FFB2DB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0" y="2702127"/>
            <a:ext cx="2857500" cy="399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58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FD7EB-A93D-412B-BB28-49D1F5617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Thorstein Veblen (1857-1929)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BC48C-76B1-4D13-9DD0-A0920FD68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Era di origine norvegese ed è cresciuto</a:t>
            </a:r>
            <a:r>
              <a:rPr lang="it" sz="1600" dirty="0"/>
              <a:t> </a:t>
            </a:r>
            <a:r>
              <a:rPr lang="it" dirty="0"/>
              <a:t>in una comunità norvegese isolata.</a:t>
            </a:r>
          </a:p>
          <a:p>
            <a:r>
              <a:rPr lang="it" dirty="0"/>
              <a:t>Una volta all'università decise che avrebbe voluto intraprendere la carriera accademica, anche se gli sarebbe stato molto difficile realizzarla.</a:t>
            </a:r>
          </a:p>
          <a:p>
            <a:r>
              <a:rPr lang="it" dirty="0"/>
              <a:t>Alla fine riuscì a lavorare alla Cornell University e successivamente </a:t>
            </a:r>
            <a:r>
              <a:rPr lang="it" dirty="0">
                <a:latin typeface="Gill Sans MT" panose="020B0502020104020203" pitchFamily="34" charset="0"/>
              </a:rPr>
              <a:t>all'Università di Chicago.</a:t>
            </a:r>
          </a:p>
          <a:p>
            <a:r>
              <a:rPr lang="it" dirty="0">
                <a:latin typeface="Gill Sans MT" panose="020B0502020104020203" pitchFamily="34" charset="0"/>
              </a:rPr>
              <a:t>Il suo primo e più noto libro fu </a:t>
            </a:r>
            <a:r>
              <a:rPr lang="it" i="1" dirty="0">
                <a:latin typeface="Gill Sans MT" panose="020B0502020104020203" pitchFamily="34" charset="0"/>
              </a:rPr>
              <a:t>Theory of the Leisure Class: An Economic Study of Institutions </a:t>
            </a:r>
            <a:r>
              <a:rPr lang="it" dirty="0">
                <a:latin typeface="Gill Sans MT" panose="020B0502020104020203" pitchFamily="34" charset="0"/>
              </a:rPr>
              <a:t>del 1899.</a:t>
            </a:r>
          </a:p>
          <a:p>
            <a:endParaRPr lang="es-AR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6BADC-1958-4E41-B54A-E4D6FFFE2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65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C8EC-5391-47A4-B816-A64D57380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La teoria della classe agiata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6EE9C-4E9F-466B-B12E-B089EFED4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Quello che volevo rispondere è: cos’è l’uomo economico? Come è costruita la comunità in modo tale da avere una classe ricreativa? Qual è il significato economico del tempo libero?</a:t>
            </a:r>
          </a:p>
          <a:p>
            <a:r>
              <a:rPr lang="it" dirty="0"/>
              <a:t>Le persone sono creature abitudinarie.</a:t>
            </a:r>
          </a:p>
          <a:p>
            <a:r>
              <a:rPr lang="it" dirty="0"/>
              <a:t>L’importante è studiare i processi di cambiamento.</a:t>
            </a:r>
          </a:p>
          <a:p>
            <a:r>
              <a:rPr lang="it" dirty="0"/>
              <a:t>È essenziale avere una teoria dei modelli di consumo e della formazione dei gusti, ma a questo scopo la teoria economica neoclassica era inutile.</a:t>
            </a:r>
          </a:p>
          <a:p>
            <a:r>
              <a:rPr lang="it" dirty="0"/>
              <a:t>Il concetto chiave è quello di emulazione pecuniaria.</a:t>
            </a:r>
            <a:endParaRPr lang="es-A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8760E-D7EF-4368-A75E-3B30D327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202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8C33-D087-4402-9106-92CF87851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La teoria della classe agiata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CED7A-0C54-4A4F-8487-00B245DD9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È ben considerato avere un certo livello di ricchezza. E automaticamente, dover lavorare è considerato poco dignitoso.</a:t>
            </a:r>
          </a:p>
          <a:p>
            <a:r>
              <a:rPr lang="it" dirty="0"/>
              <a:t>La ricchezza è espressione di rispetto e determina il rango di una persona nella società.</a:t>
            </a:r>
          </a:p>
          <a:p>
            <a:r>
              <a:rPr lang="it" dirty="0"/>
              <a:t>Il tempo libero diventa prova di ricchezza.</a:t>
            </a:r>
          </a:p>
          <a:p>
            <a:r>
              <a:rPr lang="it" dirty="0"/>
              <a:t>Il tempo libero apparente è un simbolo di status sociale: cose come la moda, la carriera, l'istruzione superiore.</a:t>
            </a:r>
            <a:endParaRPr lang="es-A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BE639-881A-4A02-B1D1-521F82BD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868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79A9-D7D1-4CB3-8F88-E4F293802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Istituzioni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4199B-284F-4C8C-AFC2-AE3230F2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25</a:t>
            </a:fld>
            <a:endParaRPr lang="en-GB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66D2D55-7F7B-4BD5-8AC3-D18690C9DD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9939690"/>
              </p:ext>
            </p:extLst>
          </p:nvPr>
        </p:nvGraphicFramePr>
        <p:xfrm>
          <a:off x="2540000" y="2685627"/>
          <a:ext cx="7112000" cy="3532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9722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87514-E132-4899-B450-23BFED77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i="1" dirty="0"/>
              <a:t>La teoria dell'impresa</a:t>
            </a:r>
            <a:endParaRPr lang="es-AR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E2D39-6C42-43AC-A58A-F71A456AD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Ai capitani della finanza non interessava produrre, ma realizzare profitti.</a:t>
            </a:r>
          </a:p>
          <a:p>
            <a:r>
              <a:rPr lang="it" dirty="0"/>
              <a:t>I capitani di finanza, i proprietari assenti, i banchieri, facevano parte delle istituzioni cerimoniali.</a:t>
            </a:r>
          </a:p>
          <a:p>
            <a:r>
              <a:rPr lang="it" dirty="0"/>
              <a:t>Ingegneri, tecnici, alcuni operai, facevano parte delle istituzioni tecnologiche.</a:t>
            </a:r>
          </a:p>
          <a:p>
            <a:r>
              <a:rPr lang="it" dirty="0"/>
              <a:t>Per mantenere alti i profitti, l’uso delle risorse non era efficiente e la produzione veniva intenzionalmente ridotta.</a:t>
            </a:r>
            <a:endParaRPr lang="es-A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AA9B1-15F8-408E-A0A1-71FA27FC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9778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CCF8F-9C33-437D-9602-ADE369CF4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teorie dell’</a:t>
            </a:r>
            <a:r>
              <a:rPr lang="it-IT" dirty="0"/>
              <a:t>impresa</a:t>
            </a:r>
            <a:endParaRPr lang="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7E1AD-158C-4868-AAFE-B54AA93338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E258D-1D93-4E75-99EA-2C24F3B7C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4176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A01E6-DE9A-4005-898C-1FC8BFDF0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teorie dell’</a:t>
            </a:r>
            <a:r>
              <a:rPr lang="it-IT" dirty="0"/>
              <a:t>impresa</a:t>
            </a:r>
            <a:endParaRPr lang="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78364-60C1-42B1-A5A3-65878A8E3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Piero </a:t>
            </a:r>
            <a:r>
              <a:rPr lang="it" dirty="0" err="1"/>
              <a:t>Sraffa </a:t>
            </a:r>
            <a:r>
              <a:rPr lang="it" dirty="0"/>
              <a:t>(1898-1983), Joan Robinson (1903-1983) e Edward </a:t>
            </a:r>
            <a:r>
              <a:rPr lang="it" dirty="0" err="1"/>
              <a:t>Chamberlin </a:t>
            </a:r>
            <a:r>
              <a:rPr lang="it" dirty="0"/>
              <a:t>(1899-1967)</a:t>
            </a:r>
          </a:p>
          <a:p>
            <a:r>
              <a:rPr lang="it" dirty="0"/>
              <a:t>Si comincia a pensare che la teoria della determinazione dei prezzi provenga più dal monopolio che dalla concorrenza perfetta.</a:t>
            </a:r>
          </a:p>
          <a:p>
            <a:r>
              <a:rPr lang="it" dirty="0"/>
              <a:t>Chamberlin : costi di marketing e di vendita</a:t>
            </a:r>
          </a:p>
          <a:p>
            <a:r>
              <a:rPr lang="it" dirty="0"/>
              <a:t>Robinson: introduzione del ricavo marginale. Otterranno il risultato che l’ottimo per l’azienda (ovvero il punto in cui massimizzano i profitti) è dove il ricavo marginale coincide con il costo marginale.</a:t>
            </a:r>
            <a:endParaRPr lang="es-A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200B6-46BE-49DE-B0DC-FFB0A1C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972D-FDF8-4D84-8DBC-19A85814D6EC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13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A1DD9-CE07-44B3-B79B-4F12B855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560" y="686383"/>
            <a:ext cx="8991600" cy="1645920"/>
          </a:xfrm>
        </p:spPr>
        <p:txBody>
          <a:bodyPr/>
          <a:lstStyle/>
          <a:p>
            <a:r>
              <a:rPr lang="it" i="1" dirty="0"/>
              <a:t>1. Knut </a:t>
            </a:r>
            <a:r>
              <a:rPr lang="it" i="1" dirty="0" err="1"/>
              <a:t>Wicksell </a:t>
            </a:r>
            <a:br>
              <a:rPr lang="es-AR" i="1" dirty="0"/>
            </a:br>
            <a:r>
              <a:rPr lang="it" i="1" dirty="0"/>
              <a:t>(1851-1926)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FCEA4-ED56-4E12-9D5B-8B492436EE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2DF1D6-216A-4F6F-9696-81397A9A7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738" y="3005578"/>
            <a:ext cx="3285244" cy="328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61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A8798-7B48-4A7D-A9AA-D5F874CC5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536" y="579120"/>
            <a:ext cx="7729728" cy="1188720"/>
          </a:xfrm>
        </p:spPr>
        <p:txBody>
          <a:bodyPr/>
          <a:lstStyle/>
          <a:p>
            <a:r>
              <a:rPr lang="it" dirty="0"/>
              <a:t>Vita e opere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F4F828-C115-44C2-95A9-A625416C0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161" y="2257316"/>
            <a:ext cx="7178039" cy="4343400"/>
          </a:xfrm>
        </p:spPr>
        <p:txBody>
          <a:bodyPr>
            <a:normAutofit/>
          </a:bodyPr>
          <a:lstStyle/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" sz="2400" i="0" dirty="0"/>
              <a:t>Ha avuto molta influenza nel XX secolo, soprattutto sulla scuola di Stoccolma e sulla scuola austriaca.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" sz="2400" i="0" dirty="0"/>
              <a:t>Si interessò all'economia tardi nella sua vita.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" sz="2400" i="0" dirty="0"/>
              <a:t>Il suo libro più noto, </a:t>
            </a:r>
            <a:r>
              <a:rPr lang="it" sz="2400" i="1" dirty="0" err="1"/>
              <a:t>Interessi </a:t>
            </a:r>
            <a:r>
              <a:rPr lang="it" sz="2400" i="1" dirty="0"/>
              <a:t>e </a:t>
            </a:r>
            <a:r>
              <a:rPr lang="it" sz="2400" i="1" dirty="0" err="1"/>
              <a:t>prezzi </a:t>
            </a:r>
            <a:r>
              <a:rPr lang="it" sz="2400" i="0" dirty="0"/>
              <a:t>, non apparve fino all'età di 47 anni, nel 1898.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" sz="2400" i="0" dirty="0"/>
              <a:t>L'altro lavoro importante sono </a:t>
            </a:r>
            <a:r>
              <a:rPr lang="it-IT" sz="2400" i="0" dirty="0"/>
              <a:t>le </a:t>
            </a:r>
            <a:r>
              <a:rPr lang="it" sz="2400" i="1" dirty="0"/>
              <a:t>Lezioni</a:t>
            </a:r>
            <a:endParaRPr lang="es-AR" sz="2400" i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D11A13-B531-4C4A-A497-6E33B2E36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173" y="2012578"/>
            <a:ext cx="2702028" cy="455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96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E0D64-47A6-4E99-8B86-1DFF01C52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14376"/>
            <a:ext cx="7729728" cy="1188720"/>
          </a:xfrm>
        </p:spPr>
        <p:txBody>
          <a:bodyPr/>
          <a:lstStyle/>
          <a:p>
            <a:r>
              <a:rPr lang="it" dirty="0"/>
              <a:t>La teoria quantitativa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F42A5-C033-489F-8EA5-D0157BE6B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957" y="2355423"/>
            <a:ext cx="9764486" cy="193899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it" sz="2200" dirty="0"/>
              <a:t>La sua idea originale in </a:t>
            </a:r>
            <a:r>
              <a:rPr lang="it" sz="2200" i="1" dirty="0" err="1"/>
              <a:t>Interessi </a:t>
            </a:r>
            <a:r>
              <a:rPr lang="it" sz="2200" i="1" dirty="0"/>
              <a:t>e </a:t>
            </a:r>
            <a:r>
              <a:rPr lang="it" sz="2200" i="1" dirty="0" err="1"/>
              <a:t>prezzi</a:t>
            </a:r>
            <a:r>
              <a:rPr lang="it" sz="2200" i="1" dirty="0"/>
              <a:t> </a:t>
            </a:r>
            <a:r>
              <a:rPr lang="it" sz="2200" dirty="0"/>
              <a:t>era quello di esaminare gli argomenti a favore e contro la teoria quantitativa della moneta.</a:t>
            </a:r>
          </a:p>
          <a:p>
            <a:pPr>
              <a:spcAft>
                <a:spcPts val="0"/>
              </a:spcAft>
            </a:pPr>
            <a:r>
              <a:rPr lang="it" sz="2200" dirty="0"/>
              <a:t>Riteneva che fosse l'unica delle teorie finora proposte ad essere coerente e completa.</a:t>
            </a:r>
          </a:p>
          <a:p>
            <a:pPr>
              <a:spcAft>
                <a:spcPts val="0"/>
              </a:spcAft>
            </a:pPr>
            <a:endParaRPr lang="es-ES" sz="2200" dirty="0"/>
          </a:p>
          <a:p>
            <a:pPr>
              <a:spcAft>
                <a:spcPts val="0"/>
              </a:spcAft>
            </a:pPr>
            <a:endParaRPr lang="es-AR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781C4-9627-46F5-9DB3-250ADBE1881B}"/>
              </a:ext>
            </a:extLst>
          </p:cNvPr>
          <p:cNvSpPr txBox="1"/>
          <p:nvPr/>
        </p:nvSpPr>
        <p:spPr>
          <a:xfrm>
            <a:off x="1371600" y="4304632"/>
            <a:ext cx="9895114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" sz="2400" dirty="0"/>
              <a:t>“L’unica teoria specifica del valore della moneta che sia stata proposta, e forse l’unica che possa rivendicare una reale importanza scientifica, è la Teoria Quantitativa, secondo la quale il valore o potere d’acquisto della moneta varia in proporzione inversa la sua quantità..." (Knut Wicksell 1935, 141)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577414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FB043-2847-415A-871D-1444E353C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La teoria quantitativa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BF534-599B-4277-A6A6-69B05C737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360" y="2377440"/>
            <a:ext cx="9540240" cy="4114800"/>
          </a:xfrm>
        </p:spPr>
        <p:txBody>
          <a:bodyPr>
            <a:noAutofit/>
          </a:bodyPr>
          <a:lstStyle/>
          <a:p>
            <a:r>
              <a:rPr lang="it" sz="2400" dirty="0"/>
              <a:t>Per poterlo verificare nella pratica, devono essere fatte così tante ipotesi irrealistiche che non sapremo mai se la quantità di valuta e i prezzi effettivamente si muovono insieme.</a:t>
            </a:r>
          </a:p>
          <a:p>
            <a:r>
              <a:rPr lang="it" sz="2400" dirty="0"/>
              <a:t>Funziona "</a:t>
            </a:r>
            <a:r>
              <a:rPr lang="it" sz="2400" i="1" dirty="0"/>
              <a:t>solo su presupposti che sfortunatamente hanno poco a che fare con la pratica, e per certi aspetti addirittura nessuno </a:t>
            </a:r>
            <a:r>
              <a:rPr lang="it" sz="2400" dirty="0"/>
              <a:t>" (Wicksell 1936, 41)</a:t>
            </a:r>
          </a:p>
          <a:p>
            <a:r>
              <a:rPr lang="it" sz="2400" dirty="0"/>
              <a:t>Dobbiamo supporre che le transazioni vengano effettuate solo con denaro (contanti), quando in realtà nell'economia odierna sempre più transazioni vengono effettuate tramite depositi. Inoltre, la </a:t>
            </a:r>
            <a:r>
              <a:rPr lang="it" sz="2400" dirty="0">
                <a:latin typeface="+mj-lt"/>
              </a:rPr>
              <a:t>proporzione tra moneta e depositi non è costante, sono sostituti.</a:t>
            </a:r>
          </a:p>
          <a:p>
            <a:r>
              <a:rPr lang="it" sz="2400" dirty="0"/>
              <a:t>Si deve inoltre supporre che la velocità di circolazione sia costante.</a:t>
            </a: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899928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D9F0-2917-4A8D-9E66-60F5F490B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Come </a:t>
            </a:r>
            <a:r>
              <a:rPr lang="it" dirty="0">
                <a:latin typeface="Franklin Gothic Book" panose="020B0503020102020204" pitchFamily="34" charset="0"/>
              </a:rPr>
              <a:t>sostituire la teoria quantitativa?</a:t>
            </a:r>
            <a:endParaRPr lang="es-A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9FB551-D650-4A78-B3C7-ADF08A79EA37}"/>
              </a:ext>
            </a:extLst>
          </p:cNvPr>
          <p:cNvSpPr txBox="1"/>
          <p:nvPr/>
        </p:nvSpPr>
        <p:spPr>
          <a:xfrm>
            <a:off x="1325880" y="3073037"/>
            <a:ext cx="9895114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" sz="2000" dirty="0"/>
              <a:t>“Un aumento generale dei prezzi è… concepibile solo presupponendo che la domanda generale per qualche motivo sia diventata, o si prevede che diventi, maggiore dell’offerta. Ciò può sembrare paradossale, perché ci siamo abituati, con JB Say, a considerare i beni stessi come costituenti e reciprocamente limitativi della domanda reciproca. E in effetti alla fine lo fanno; qui però si tratta proprio di ciò che accade, in primo luogo, con l’anello intermedio nello scambio finale di un bene contro un altro, che è formato dalla domanda di moneta per beni e dall’offerta di beni contro moneta”. (Knut Wicksell 1935, 159)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133369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6F25-3422-45DA-AC31-DC151236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L’ </a:t>
            </a:r>
            <a:r>
              <a:rPr lang="it" i="1" dirty="0" err="1"/>
              <a:t>economia </a:t>
            </a:r>
            <a:endParaRPr lang="es-AR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C7FA0-0025-47F6-B6C3-2934B729C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L’ “ </a:t>
            </a:r>
            <a:r>
              <a:rPr lang="it" i="1" dirty="0" err="1"/>
              <a:t>economia </a:t>
            </a:r>
            <a:r>
              <a:rPr lang="it" i="1" dirty="0"/>
              <a:t>puramente monetaria ” </a:t>
            </a:r>
            <a:r>
              <a:rPr lang="it" dirty="0"/>
              <a:t>è un’economia priva di rapporti di credito.</a:t>
            </a:r>
          </a:p>
          <a:p>
            <a:r>
              <a:rPr lang="it" dirty="0"/>
              <a:t>In questa economia, le transazioni vengono effettuate solo in contanti, direttamente tra acquirenti e venditori o attraverso le banche tra creditori e debitori.</a:t>
            </a:r>
          </a:p>
          <a:p>
            <a:r>
              <a:rPr lang="it" dirty="0"/>
              <a:t>La velocità era limitata da due fattori:</a:t>
            </a:r>
          </a:p>
          <a:p>
            <a:pPr lvl="1"/>
            <a:r>
              <a:rPr lang="it" dirty="0"/>
              <a:t>Il denaro ha necessariamente un tempo immobilizzato tra una transazione e l'altra (quanto tempo dipende da ragioni tecniche)</a:t>
            </a:r>
          </a:p>
          <a:p>
            <a:pPr lvl="1"/>
            <a:r>
              <a:rPr lang="it" dirty="0"/>
              <a:t>La richiesta di denaro è avvenuta anche per motivi precauzionali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A76DAC-6D27-40BE-940C-D312738B4EA7}"/>
              </a:ext>
            </a:extLst>
          </p:cNvPr>
          <p:cNvSpPr txBox="1"/>
          <p:nvPr/>
        </p:nvSpPr>
        <p:spPr>
          <a:xfrm>
            <a:off x="1582783" y="5516773"/>
            <a:ext cx="989511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" sz="2000" dirty="0"/>
              <a:t>"l'intervallo medio di riposo, e di conseguenza la velocità media di circolazione del denaro, è di grandezza quasi costante" (Wicksell 1936, 59)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780466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6FDCB-6AA9-45C8-A7D1-DECBDE87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" dirty="0"/>
              <a:t>economia </a:t>
            </a:r>
            <a:r>
              <a:rPr lang="it" i="1" dirty="0" err="1"/>
              <a:t>del credito </a:t>
            </a:r>
            <a:endParaRPr lang="es-A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0DE5B-E14A-43BE-BE13-61EC52FA7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" dirty="0"/>
              <a:t>In un’economia puramente creditizia, l’aumento generale dei prezzi si verificava attraverso il tasso di interesse.</a:t>
            </a:r>
          </a:p>
          <a:p>
            <a:r>
              <a:rPr lang="it" dirty="0"/>
              <a:t>L’analisi si basa sulla distinzione tra il tasso di interesse monetario, o di mercato, che era quello che le banche addebitavano per i prestiti, e il tasso di interesse reale o naturale.</a:t>
            </a:r>
          </a:p>
          <a:p>
            <a:r>
              <a:rPr lang="it" dirty="0" err="1"/>
              <a:t>Wicksell </a:t>
            </a:r>
            <a:r>
              <a:rPr lang="it" dirty="0"/>
              <a:t>definì il tasso di interesse naturale in molti modi diversi.</a:t>
            </a:r>
            <a:endParaRPr lang="es-A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63D110-1244-415F-B9CF-496676828E9E}"/>
              </a:ext>
            </a:extLst>
          </p:cNvPr>
          <p:cNvSpPr txBox="1"/>
          <p:nvPr/>
        </p:nvSpPr>
        <p:spPr>
          <a:xfrm>
            <a:off x="1392283" y="4877645"/>
            <a:ext cx="9895114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" sz="2000" dirty="0"/>
              <a:t>“Il tasso d’interesse al quale la domanda di capitale da prestito e l’offerta di risparmio coincidono esattamente, e che corrisponde più o meno al rendimento atteso del capitale appena creato, sarà allora il tasso reale normale o naturale”. (Knut Wicksell 1935, 193)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672126664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que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14088</TotalTime>
  <Words>1965</Words>
  <Application>Microsoft Office PowerPoint</Application>
  <PresentationFormat>Widescreen</PresentationFormat>
  <Paragraphs>152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 Math</vt:lpstr>
      <vt:lpstr>Franklin Gothic Book</vt:lpstr>
      <vt:lpstr>Gill Sans MT</vt:lpstr>
      <vt:lpstr>Times New Roman</vt:lpstr>
      <vt:lpstr>Wingdings</vt:lpstr>
      <vt:lpstr>Paquete</vt:lpstr>
      <vt:lpstr>Classe 13: Sviluppi al volgere del secolo</vt:lpstr>
      <vt:lpstr>Contenuti</vt:lpstr>
      <vt:lpstr>1. Knut Wicksell  (1851-1926)</vt:lpstr>
      <vt:lpstr>Vita e opere</vt:lpstr>
      <vt:lpstr>La teoria quantitativa</vt:lpstr>
      <vt:lpstr>La teoria quantitativa</vt:lpstr>
      <vt:lpstr>Come sostituire la teoria quantitativa?</vt:lpstr>
      <vt:lpstr>L’ economia </vt:lpstr>
      <vt:lpstr>economia del credito </vt:lpstr>
      <vt:lpstr>situazione iniziale </vt:lpstr>
      <vt:lpstr>L’aumento dei prezzi attraverso il tasso di interesse</vt:lpstr>
      <vt:lpstr>Prezzi assoluti e relativi</vt:lpstr>
      <vt:lpstr>Cosa succede nell’economia reale?</vt:lpstr>
      <vt:lpstr>Cosa succede nell’economia reale?</vt:lpstr>
      <vt:lpstr>Scuola di Stoccolma</vt:lpstr>
      <vt:lpstr>Scuola di Stoccolma</vt:lpstr>
      <vt:lpstr>Irving Fisher (1867-1947)</vt:lpstr>
      <vt:lpstr>Vita e opere</vt:lpstr>
      <vt:lpstr>Apprezzamento e interesse</vt:lpstr>
      <vt:lpstr>L' equazione dello scambio</vt:lpstr>
      <vt:lpstr>Thorstein Veblen e l'istituzionalismo</vt:lpstr>
      <vt:lpstr>Thorstein Veblen (1857-1929)</vt:lpstr>
      <vt:lpstr>La teoria della classe agiata</vt:lpstr>
      <vt:lpstr>La teoria della classe agiata</vt:lpstr>
      <vt:lpstr>Istituzioni</vt:lpstr>
      <vt:lpstr>La teoria dell'impresa</vt:lpstr>
      <vt:lpstr>teorie dell’impresa</vt:lpstr>
      <vt:lpstr>teorie dell’impresa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1: Mercantilismo</dc:title>
  <dc:creator>F S</dc:creator>
  <cp:lastModifiedBy>utente</cp:lastModifiedBy>
  <cp:revision>391</cp:revision>
  <cp:lastPrinted>2020-07-01T13:39:00Z</cp:lastPrinted>
  <dcterms:created xsi:type="dcterms:W3CDTF">2020-04-06T13:48:39Z</dcterms:created>
  <dcterms:modified xsi:type="dcterms:W3CDTF">2024-04-18T16:41:39Z</dcterms:modified>
</cp:coreProperties>
</file>