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7" r:id="rId3"/>
    <p:sldId id="264" r:id="rId4"/>
    <p:sldId id="286" r:id="rId5"/>
    <p:sldId id="265" r:id="rId6"/>
    <p:sldId id="270" r:id="rId7"/>
    <p:sldId id="279" r:id="rId8"/>
    <p:sldId id="280" r:id="rId9"/>
    <p:sldId id="281" r:id="rId10"/>
    <p:sldId id="268" r:id="rId11"/>
    <p:sldId id="269" r:id="rId12"/>
    <p:sldId id="287" r:id="rId13"/>
    <p:sldId id="271" r:id="rId14"/>
    <p:sldId id="272" r:id="rId15"/>
    <p:sldId id="273" r:id="rId16"/>
    <p:sldId id="262" r:id="rId17"/>
    <p:sldId id="295" r:id="rId18"/>
    <p:sldId id="296" r:id="rId19"/>
    <p:sldId id="275" r:id="rId20"/>
    <p:sldId id="282" r:id="rId21"/>
    <p:sldId id="283" r:id="rId22"/>
    <p:sldId id="294" r:id="rId23"/>
    <p:sldId id="288" r:id="rId24"/>
    <p:sldId id="278" r:id="rId25"/>
    <p:sldId id="289" r:id="rId26"/>
    <p:sldId id="297" r:id="rId27"/>
    <p:sldId id="298" r:id="rId28"/>
    <p:sldId id="299" r:id="rId29"/>
    <p:sldId id="300" r:id="rId30"/>
    <p:sldId id="301" r:id="rId31"/>
    <p:sldId id="258" r:id="rId32"/>
    <p:sldId id="335" r:id="rId33"/>
    <p:sldId id="337" r:id="rId34"/>
    <p:sldId id="333" r:id="rId35"/>
    <p:sldId id="338" r:id="rId36"/>
    <p:sldId id="339" r:id="rId37"/>
    <p:sldId id="340" r:id="rId38"/>
    <p:sldId id="341" r:id="rId39"/>
    <p:sldId id="342" r:id="rId40"/>
    <p:sldId id="343" r:id="rId41"/>
    <p:sldId id="284" r:id="rId42"/>
    <p:sldId id="285" r:id="rId43"/>
    <p:sldId id="302" r:id="rId44"/>
    <p:sldId id="274" r:id="rId45"/>
    <p:sldId id="263" r:id="rId46"/>
  </p:sldIdLst>
  <p:sldSz cx="12192000" cy="6858000"/>
  <p:notesSz cx="7315200" cy="9601200"/>
  <p:defaultTextStyle>
    <a:defPPr>
      <a:defRPr lang="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S" initials="" lastIdx="0" clrIdx="0"/>
  <p:cmAuthor id="2" name="F S" initials="FS" lastIdx="1" clrIdx="1">
    <p:extLst>
      <p:ext uri="{19B8F6BF-5375-455C-9EA6-DF929625EA0E}">
        <p15:presenceInfo xmlns:p15="http://schemas.microsoft.com/office/powerpoint/2012/main" userId="345bfe394a9ee4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74" autoAdjust="0"/>
  </p:normalViewPr>
  <p:slideViewPr>
    <p:cSldViewPr snapToGrid="0">
      <p:cViewPr varScale="1">
        <p:scale>
          <a:sx n="86" d="100"/>
          <a:sy n="86" d="100"/>
        </p:scale>
        <p:origin x="422"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AR"/>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C7A94E1-B849-4E2B-9ECE-84FB941630D1}" type="datetimeFigureOut">
              <a:rPr lang="es-AR" smtClean="0"/>
              <a:t>29/4/2024</a:t>
            </a:fld>
            <a:endParaRPr lang="es-AR"/>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AR"/>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AR"/>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1CAA00C-AD99-4DFB-A71F-2779C5AA6928}" type="slidenum">
              <a:rPr lang="es-AR" smtClean="0"/>
              <a:t>‹N›</a:t>
            </a:fld>
            <a:endParaRPr lang="es-AR"/>
          </a:p>
        </p:txBody>
      </p:sp>
    </p:spTree>
    <p:extLst>
      <p:ext uri="{BB962C8B-B14F-4D97-AF65-F5344CB8AC3E}">
        <p14:creationId xmlns:p14="http://schemas.microsoft.com/office/powerpoint/2010/main" val="14825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 dirty="0"/>
              <a:t>Il mercato del lavoro non ha nulla a che vedere con quello classico, non è il salario che varia in base alla domanda e all’offerta di lavoro. Non importa quanto scenda lo stipendio, se le aspettative dei datori di lavoro sono negative, se pensano che non venderanno il loro prodotto, non assumeranno più lavoratori.</a:t>
            </a:r>
            <a:endParaRPr lang="es-AR" dirty="0"/>
          </a:p>
        </p:txBody>
      </p:sp>
      <p:sp>
        <p:nvSpPr>
          <p:cNvPr id="4" name="Slide Number Placeholder 3"/>
          <p:cNvSpPr>
            <a:spLocks noGrp="1"/>
          </p:cNvSpPr>
          <p:nvPr>
            <p:ph type="sldNum" sz="quarter" idx="5"/>
          </p:nvPr>
        </p:nvSpPr>
        <p:spPr/>
        <p:txBody>
          <a:bodyPr/>
          <a:lstStyle/>
          <a:p>
            <a:fld id="{A1CAA00C-AD99-4DFB-A71F-2779C5AA6928}" type="slidenum">
              <a:rPr lang="es-AR" smtClean="0"/>
              <a:t>26</a:t>
            </a:fld>
            <a:endParaRPr lang="es-AR"/>
          </a:p>
        </p:txBody>
      </p:sp>
    </p:spTree>
    <p:extLst>
      <p:ext uri="{BB962C8B-B14F-4D97-AF65-F5344CB8AC3E}">
        <p14:creationId xmlns:p14="http://schemas.microsoft.com/office/powerpoint/2010/main" val="193102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A1CAA00C-AD99-4DFB-A71F-2779C5AA6928}" type="slidenum">
              <a:rPr lang="es-AR" smtClean="0"/>
              <a:t>29</a:t>
            </a:fld>
            <a:endParaRPr lang="es-AR"/>
          </a:p>
        </p:txBody>
      </p:sp>
    </p:spTree>
    <p:extLst>
      <p:ext uri="{BB962C8B-B14F-4D97-AF65-F5344CB8AC3E}">
        <p14:creationId xmlns:p14="http://schemas.microsoft.com/office/powerpoint/2010/main" val="311229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 dirty="0"/>
              <a:t>Era molto liberale sulla questione dei diritti civili, ad esempio la parità tra uomini e donne, i metodi contraccettivi, il divorzio, era un pacifista. In economia non era dalla parte dei lavoratori, era semplicemente per una riforma del capitalismo che lo rendesse sostenibile, una vera alternativa al comunismo. Ricorda che in quel momento esisteva il grande fantasma dell'Unione Sovietica. Non era né per una nazionalizzazione estrema né per un sistema di completo liberalismo senza intervento statale.</a:t>
            </a:r>
            <a:endParaRPr lang="es-AR" dirty="0"/>
          </a:p>
        </p:txBody>
      </p:sp>
      <p:sp>
        <p:nvSpPr>
          <p:cNvPr id="4" name="Slide Number Placeholder 3"/>
          <p:cNvSpPr>
            <a:spLocks noGrp="1"/>
          </p:cNvSpPr>
          <p:nvPr>
            <p:ph type="sldNum" sz="quarter" idx="5"/>
          </p:nvPr>
        </p:nvSpPr>
        <p:spPr/>
        <p:txBody>
          <a:bodyPr/>
          <a:lstStyle/>
          <a:p>
            <a:fld id="{A1CAA00C-AD99-4DFB-A71F-2779C5AA6928}" type="slidenum">
              <a:rPr lang="es-AR" smtClean="0"/>
              <a:t>30</a:t>
            </a:fld>
            <a:endParaRPr lang="es-AR"/>
          </a:p>
        </p:txBody>
      </p:sp>
    </p:spTree>
    <p:extLst>
      <p:ext uri="{BB962C8B-B14F-4D97-AF65-F5344CB8AC3E}">
        <p14:creationId xmlns:p14="http://schemas.microsoft.com/office/powerpoint/2010/main" val="29570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 dirty="0"/>
              <a:t>Fatta eccezione per la parte del sistema di libero scambio, per la quale cominciano ad essere generate alcune normative sotto l'egida dell'ONU, come il GATT, l'Accordo generale sulle tariffe doganali e sul commercio, che risale al 1947. L'obiettivo è una riduzione graduale delle tariffe secondo un principio di reciprocità. D’altro canto, la parte di istituzioni monetarie proposta da Keynes non prospera. </a:t>
            </a:r>
            <a:r>
              <a:rPr lang="it"/>
              <a:t>Il FMI che ne uscirà non prevede un trattamento simmetrico tra debitori e creditori, cioè ciò che diceva Keynes secondo cui entrambi devono condividere la responsabilità affinché un sistema equilibrato non prosperi.</a:t>
            </a:r>
            <a:endParaRPr lang="es-AR"/>
          </a:p>
        </p:txBody>
      </p:sp>
      <p:sp>
        <p:nvSpPr>
          <p:cNvPr id="4" name="Slide Number Placeholder 3"/>
          <p:cNvSpPr>
            <a:spLocks noGrp="1"/>
          </p:cNvSpPr>
          <p:nvPr>
            <p:ph type="sldNum" sz="quarter" idx="5"/>
          </p:nvPr>
        </p:nvSpPr>
        <p:spPr/>
        <p:txBody>
          <a:bodyPr/>
          <a:lstStyle/>
          <a:p>
            <a:fld id="{A1CAA00C-AD99-4DFB-A71F-2779C5AA6928}" type="slidenum">
              <a:rPr lang="es-AR" smtClean="0"/>
              <a:t>43</a:t>
            </a:fld>
            <a:endParaRPr lang="es-AR"/>
          </a:p>
        </p:txBody>
      </p:sp>
    </p:spTree>
    <p:extLst>
      <p:ext uri="{BB962C8B-B14F-4D97-AF65-F5344CB8AC3E}">
        <p14:creationId xmlns:p14="http://schemas.microsoft.com/office/powerpoint/2010/main" val="64631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A329C118-F46B-48B2-9166-4E3FD88C31E7}" type="datetime1">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3649965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E3DC85-15BE-4E8F-B2F7-43E2CD8E8AD6}" type="datetime1">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397748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9C8784-A4C3-45B1-8BFB-44C1F0AD2D82}" type="datetime1">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15275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9FDAE2-965F-4DAB-A1AC-4A4324842ADC}" type="datetime1">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178847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9ACB80E-5C75-42F5-A2FF-4FA2D9C1D2A4}" type="datetime1">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33778534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FD12D538-2D16-401D-B2D2-8B01DAA01919}" type="datetime1">
              <a:rPr lang="en-GB" smtClean="0"/>
              <a:t>29/04/2024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98950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E5EFF7F7-9452-4A33-B0ED-FFF5BB98F96A}" type="datetime1">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4121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1BB160-0D68-4DB3-B03C-75DC5545EA1C}" type="datetime1">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166585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7B493-8791-447C-B745-7FA1A0E7476C}" type="datetime1">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49253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F3D2B68-2E35-415A-A990-AD08E5AA4ED4}" type="datetime1">
              <a:rPr lang="en-GB" smtClean="0"/>
              <a:t>29/04/2024</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330983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F9B99A2-CB54-4923-971C-DFB5E2BF20F3}" type="datetime1">
              <a:rPr lang="en-GB" smtClean="0"/>
              <a:t>29/04/2024</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2588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3175C66-0FB7-41AE-AC07-6D1CE02E1488}" type="datetime1">
              <a:rPr lang="en-GB" smtClean="0"/>
              <a:t>29/04/2024</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A1F972D-FDF8-4D84-8DBC-19A85814D6EC}" type="slidenum">
              <a:rPr lang="en-GB" smtClean="0"/>
              <a:t>‹N›</a:t>
            </a:fld>
            <a:endParaRPr lang="en-GB"/>
          </a:p>
        </p:txBody>
      </p:sp>
    </p:spTree>
    <p:extLst>
      <p:ext uri="{BB962C8B-B14F-4D97-AF65-F5344CB8AC3E}">
        <p14:creationId xmlns:p14="http://schemas.microsoft.com/office/powerpoint/2010/main" val="316416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E24FA-DC62-46FA-8C72-8B65932E88C0}"/>
              </a:ext>
            </a:extLst>
          </p:cNvPr>
          <p:cNvSpPr>
            <a:spLocks noGrp="1"/>
          </p:cNvSpPr>
          <p:nvPr>
            <p:ph type="ctrTitle"/>
          </p:nvPr>
        </p:nvSpPr>
        <p:spPr>
          <a:xfrm>
            <a:off x="1331259" y="360720"/>
            <a:ext cx="8991600" cy="1645920"/>
          </a:xfrm>
        </p:spPr>
        <p:txBody>
          <a:bodyPr>
            <a:normAutofit/>
          </a:bodyPr>
          <a:lstStyle/>
          <a:p>
            <a:r>
              <a:rPr lang="it" dirty="0"/>
              <a:t>Classe 14: John </a:t>
            </a:r>
            <a:r>
              <a:rPr lang="it" dirty="0" err="1"/>
              <a:t>Maynard </a:t>
            </a:r>
            <a:r>
              <a:rPr lang="it" dirty="0"/>
              <a:t>Keynes (1883-1946)</a:t>
            </a:r>
          </a:p>
        </p:txBody>
      </p:sp>
      <p:pic>
        <p:nvPicPr>
          <p:cNvPr id="3" name="Imagen 2">
            <a:extLst>
              <a:ext uri="{FF2B5EF4-FFF2-40B4-BE49-F238E27FC236}">
                <a16:creationId xmlns:a16="http://schemas.microsoft.com/office/drawing/2014/main" id="{3277A177-232A-4FFF-980B-5C11CBDAF2BE}"/>
              </a:ext>
            </a:extLst>
          </p:cNvPr>
          <p:cNvPicPr>
            <a:picLocks noChangeAspect="1"/>
          </p:cNvPicPr>
          <p:nvPr/>
        </p:nvPicPr>
        <p:blipFill>
          <a:blip r:embed="rId2"/>
          <a:stretch>
            <a:fillRect/>
          </a:stretch>
        </p:blipFill>
        <p:spPr>
          <a:xfrm>
            <a:off x="2432649" y="2375154"/>
            <a:ext cx="5930031" cy="3620924"/>
          </a:xfrm>
          <a:prstGeom prst="rect">
            <a:avLst/>
          </a:prstGeom>
        </p:spPr>
      </p:pic>
    </p:spTree>
    <p:extLst>
      <p:ext uri="{BB962C8B-B14F-4D97-AF65-F5344CB8AC3E}">
        <p14:creationId xmlns:p14="http://schemas.microsoft.com/office/powerpoint/2010/main" val="211467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BDA90-E960-479F-ADB1-4732F43EBE5C}"/>
              </a:ext>
            </a:extLst>
          </p:cNvPr>
          <p:cNvSpPr>
            <a:spLocks noGrp="1"/>
          </p:cNvSpPr>
          <p:nvPr>
            <p:ph type="title"/>
          </p:nvPr>
        </p:nvSpPr>
        <p:spPr>
          <a:xfrm>
            <a:off x="1600200" y="948428"/>
            <a:ext cx="8991600" cy="1645920"/>
          </a:xfrm>
        </p:spPr>
        <p:txBody>
          <a:bodyPr/>
          <a:lstStyle/>
          <a:p>
            <a:r>
              <a:rPr lang="it" dirty="0"/>
              <a:t>3. d</a:t>
            </a:r>
            <a:r>
              <a:rPr lang="it-IT" dirty="0"/>
              <a:t>a</a:t>
            </a:r>
            <a:r>
              <a:rPr lang="it" dirty="0"/>
              <a:t>l </a:t>
            </a:r>
            <a:r>
              <a:rPr lang="it" i="1" dirty="0"/>
              <a:t>trattato </a:t>
            </a:r>
            <a:r>
              <a:rPr lang="it" dirty="0"/>
              <a:t>alla </a:t>
            </a:r>
            <a:r>
              <a:rPr lang="it" i="1" dirty="0"/>
              <a:t>teoria generale</a:t>
            </a:r>
          </a:p>
        </p:txBody>
      </p:sp>
      <p:sp>
        <p:nvSpPr>
          <p:cNvPr id="4" name="Marcador de número de diapositiva 3">
            <a:extLst>
              <a:ext uri="{FF2B5EF4-FFF2-40B4-BE49-F238E27FC236}">
                <a16:creationId xmlns:a16="http://schemas.microsoft.com/office/drawing/2014/main" id="{12F6A1CA-BAF0-4B9D-92F2-E6ED638088F0}"/>
              </a:ext>
            </a:extLst>
          </p:cNvPr>
          <p:cNvSpPr>
            <a:spLocks noGrp="1"/>
          </p:cNvSpPr>
          <p:nvPr>
            <p:ph type="sldNum" sz="quarter" idx="12"/>
          </p:nvPr>
        </p:nvSpPr>
        <p:spPr/>
        <p:txBody>
          <a:bodyPr/>
          <a:lstStyle/>
          <a:p>
            <a:fld id="{5A1F972D-FDF8-4D84-8DBC-19A85814D6EC}" type="slidenum">
              <a:rPr lang="en-GB" smtClean="0"/>
              <a:t>10</a:t>
            </a:fld>
            <a:endParaRPr lang="en-GB"/>
          </a:p>
        </p:txBody>
      </p:sp>
      <p:pic>
        <p:nvPicPr>
          <p:cNvPr id="7" name="Picture 6">
            <a:extLst>
              <a:ext uri="{FF2B5EF4-FFF2-40B4-BE49-F238E27FC236}">
                <a16:creationId xmlns:a16="http://schemas.microsoft.com/office/drawing/2014/main" id="{83A62150-C019-4959-B15E-33DC42CFF31E}"/>
              </a:ext>
            </a:extLst>
          </p:cNvPr>
          <p:cNvPicPr>
            <a:picLocks noChangeAspect="1"/>
          </p:cNvPicPr>
          <p:nvPr/>
        </p:nvPicPr>
        <p:blipFill>
          <a:blip r:embed="rId2"/>
          <a:stretch>
            <a:fillRect/>
          </a:stretch>
        </p:blipFill>
        <p:spPr>
          <a:xfrm>
            <a:off x="3905250" y="3002280"/>
            <a:ext cx="4381500" cy="3505200"/>
          </a:xfrm>
          <a:prstGeom prst="rect">
            <a:avLst/>
          </a:prstGeom>
        </p:spPr>
      </p:pic>
    </p:spTree>
    <p:extLst>
      <p:ext uri="{BB962C8B-B14F-4D97-AF65-F5344CB8AC3E}">
        <p14:creationId xmlns:p14="http://schemas.microsoft.com/office/powerpoint/2010/main" val="111148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C0956-3AD0-4855-BA04-C392F6DFE0B8}"/>
              </a:ext>
            </a:extLst>
          </p:cNvPr>
          <p:cNvSpPr>
            <a:spLocks noGrp="1"/>
          </p:cNvSpPr>
          <p:nvPr>
            <p:ph type="title"/>
          </p:nvPr>
        </p:nvSpPr>
        <p:spPr>
          <a:xfrm>
            <a:off x="2179809" y="457200"/>
            <a:ext cx="7729728" cy="1188720"/>
          </a:xfrm>
        </p:spPr>
        <p:txBody>
          <a:bodyPr/>
          <a:lstStyle/>
          <a:p>
            <a:r>
              <a:rPr lang="it" dirty="0"/>
              <a:t>Il </a:t>
            </a:r>
            <a:r>
              <a:rPr lang="it" i="1" dirty="0"/>
              <a:t>trattato </a:t>
            </a:r>
            <a:endParaRPr lang="es-AR" i="1" dirty="0"/>
          </a:p>
        </p:txBody>
      </p:sp>
      <p:sp>
        <p:nvSpPr>
          <p:cNvPr id="3" name="Marcador de contenido 2">
            <a:extLst>
              <a:ext uri="{FF2B5EF4-FFF2-40B4-BE49-F238E27FC236}">
                <a16:creationId xmlns:a16="http://schemas.microsoft.com/office/drawing/2014/main" id="{520A4D80-3BE7-4D91-A6BA-6B76187C4EDF}"/>
              </a:ext>
            </a:extLst>
          </p:cNvPr>
          <p:cNvSpPr>
            <a:spLocks noGrp="1"/>
          </p:cNvSpPr>
          <p:nvPr>
            <p:ph idx="1"/>
          </p:nvPr>
        </p:nvSpPr>
        <p:spPr>
          <a:xfrm>
            <a:off x="2059618" y="1970843"/>
            <a:ext cx="8052048" cy="4612837"/>
          </a:xfrm>
        </p:spPr>
        <p:txBody>
          <a:bodyPr>
            <a:normAutofit fontScale="92500" lnSpcReduction="20000"/>
          </a:bodyPr>
          <a:lstStyle/>
          <a:p>
            <a:r>
              <a:rPr lang="it" dirty="0"/>
              <a:t>Quest'opera è composta da due volumi: </a:t>
            </a:r>
            <a:r>
              <a:rPr lang="it" i="1" dirty="0"/>
              <a:t>The Pure Theory of money </a:t>
            </a:r>
            <a:r>
              <a:rPr lang="it" dirty="0"/>
              <a:t>e </a:t>
            </a:r>
            <a:r>
              <a:rPr lang="it" i="1" dirty="0"/>
              <a:t> Appli</a:t>
            </a:r>
            <a:r>
              <a:rPr lang="it-IT" i="1" dirty="0"/>
              <a:t>ed theory of money</a:t>
            </a:r>
            <a:endParaRPr lang="it" i="1" dirty="0"/>
          </a:p>
          <a:p>
            <a:r>
              <a:rPr lang="it" dirty="0"/>
              <a:t>Era piuttosto critico nei confronti della teoria quantitativa della valuta e discuteva del ciclo degli investimenti e della sua relazione con il ciclo economico.</a:t>
            </a:r>
          </a:p>
          <a:p>
            <a:r>
              <a:rPr lang="it" dirty="0"/>
              <a:t>Separò gli atti di investimento e di risparmio, in modo che le decisioni di risparmio e di investimento (entrambi </a:t>
            </a:r>
            <a:r>
              <a:rPr lang="it" i="1" dirty="0" err="1"/>
              <a:t>ex-ante </a:t>
            </a:r>
            <a:r>
              <a:rPr lang="it" dirty="0"/>
              <a:t>) corrispondessero a gruppi diversi di persone e con ciò costruì una spiegazione dell'instabilità dei prezzi.</a:t>
            </a:r>
          </a:p>
          <a:p>
            <a:r>
              <a:rPr lang="it" dirty="0"/>
              <a:t>Considerò l'economia divisa in due settori, beni di consumo e beni di investimento, e studiò la dinamica dell'economia come un fenomeno di disequilibrio generato dalla mancata corrispondenza tra la composizione della spesa e la composizione della produzione.</a:t>
            </a:r>
          </a:p>
          <a:p>
            <a:r>
              <a:rPr lang="it" dirty="0"/>
              <a:t>Ha discusso dell’interesse come fenomeno monetario, che in seguito si sarebbe sviluppato nella teoria della preferenza per la liquidità.</a:t>
            </a:r>
          </a:p>
          <a:p>
            <a:r>
              <a:rPr lang="it" dirty="0"/>
              <a:t>Nella maggior parte del lavoro egli presuppone che il prodotto sia costante, il che suscitò molte polemiche e molte critiche da parte dei suoi colleghi di Cambridge.</a:t>
            </a:r>
          </a:p>
          <a:p>
            <a:r>
              <a:rPr lang="it" dirty="0"/>
              <a:t>Questo approccio di disequilibrio sarà abbandonato nella </a:t>
            </a:r>
            <a:r>
              <a:rPr lang="it" i="1" dirty="0"/>
              <a:t>Teoria Generale </a:t>
            </a:r>
            <a:r>
              <a:rPr lang="it" dirty="0"/>
              <a:t>, per uno di equilibrio, riconoscendo che questo equilibrio potrebbe non corrispondere alla piena occupazione.</a:t>
            </a:r>
          </a:p>
          <a:p>
            <a:endParaRPr lang="es-AR" dirty="0"/>
          </a:p>
        </p:txBody>
      </p:sp>
      <p:sp>
        <p:nvSpPr>
          <p:cNvPr id="4" name="Marcador de número de diapositiva 3">
            <a:extLst>
              <a:ext uri="{FF2B5EF4-FFF2-40B4-BE49-F238E27FC236}">
                <a16:creationId xmlns:a16="http://schemas.microsoft.com/office/drawing/2014/main" id="{F75C9943-FEAB-4FE4-95F2-923CB7E581D7}"/>
              </a:ext>
            </a:extLst>
          </p:cNvPr>
          <p:cNvSpPr>
            <a:spLocks noGrp="1"/>
          </p:cNvSpPr>
          <p:nvPr>
            <p:ph type="sldNum" sz="quarter" idx="12"/>
          </p:nvPr>
        </p:nvSpPr>
        <p:spPr/>
        <p:txBody>
          <a:bodyPr/>
          <a:lstStyle/>
          <a:p>
            <a:fld id="{5A1F972D-FDF8-4D84-8DBC-19A85814D6EC}" type="slidenum">
              <a:rPr lang="en-GB" smtClean="0"/>
              <a:t>11</a:t>
            </a:fld>
            <a:endParaRPr lang="en-GB"/>
          </a:p>
        </p:txBody>
      </p:sp>
    </p:spTree>
    <p:extLst>
      <p:ext uri="{BB962C8B-B14F-4D97-AF65-F5344CB8AC3E}">
        <p14:creationId xmlns:p14="http://schemas.microsoft.com/office/powerpoint/2010/main" val="45688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0AB82-6416-401F-A903-5C2B4DB19634}"/>
              </a:ext>
            </a:extLst>
          </p:cNvPr>
          <p:cNvSpPr>
            <a:spLocks noGrp="1"/>
          </p:cNvSpPr>
          <p:nvPr>
            <p:ph type="title"/>
          </p:nvPr>
        </p:nvSpPr>
        <p:spPr/>
        <p:txBody>
          <a:bodyPr/>
          <a:lstStyle/>
          <a:p>
            <a:r>
              <a:rPr lang="it" dirty="0"/>
              <a:t>Critica alla legge di </a:t>
            </a:r>
            <a:r>
              <a:rPr lang="it" dirty="0" err="1"/>
              <a:t>Say</a:t>
            </a:r>
            <a:endParaRPr lang="es-AR" dirty="0"/>
          </a:p>
        </p:txBody>
      </p:sp>
      <p:sp>
        <p:nvSpPr>
          <p:cNvPr id="3" name="Marcador de contenido 2">
            <a:extLst>
              <a:ext uri="{FF2B5EF4-FFF2-40B4-BE49-F238E27FC236}">
                <a16:creationId xmlns:a16="http://schemas.microsoft.com/office/drawing/2014/main" id="{E6CF07D9-EA88-4D39-BF8C-8EBDCBA58321}"/>
              </a:ext>
            </a:extLst>
          </p:cNvPr>
          <p:cNvSpPr>
            <a:spLocks noGrp="1"/>
          </p:cNvSpPr>
          <p:nvPr>
            <p:ph idx="1"/>
          </p:nvPr>
        </p:nvSpPr>
        <p:spPr/>
        <p:txBody>
          <a:bodyPr/>
          <a:lstStyle/>
          <a:p>
            <a:r>
              <a:rPr lang="it" dirty="0"/>
              <a:t>In teoria generale Keynes sarà critico nei confronti della Legge di </a:t>
            </a:r>
            <a:r>
              <a:rPr lang="it" dirty="0" err="1"/>
              <a:t>Say </a:t>
            </a:r>
            <a:r>
              <a:rPr lang="it" dirty="0"/>
              <a:t>, ma non allo stesso modo di chi proponeva modelli di squilibrio tra produzione e spesa.</a:t>
            </a:r>
          </a:p>
          <a:p>
            <a:r>
              <a:rPr lang="it" dirty="0"/>
              <a:t>Si è concentrato sul nesso causale tra produzione e spesa. Non è la produzione che genera spesa e domanda, ma le decisioni di spesa che generano domanda, alla quale poi la produzione si adeguerà.</a:t>
            </a:r>
          </a:p>
          <a:p>
            <a:r>
              <a:rPr lang="it" dirty="0"/>
              <a:t>Pertanto, per comprendere la disoccupazione, dobbiamo studiare le determinanti della spesa (consumi e investimenti).</a:t>
            </a:r>
          </a:p>
        </p:txBody>
      </p:sp>
      <p:sp>
        <p:nvSpPr>
          <p:cNvPr id="4" name="Marcador de número de diapositiva 3">
            <a:extLst>
              <a:ext uri="{FF2B5EF4-FFF2-40B4-BE49-F238E27FC236}">
                <a16:creationId xmlns:a16="http://schemas.microsoft.com/office/drawing/2014/main" id="{93A701CE-7187-4A77-8C80-2E893F598DA7}"/>
              </a:ext>
            </a:extLst>
          </p:cNvPr>
          <p:cNvSpPr>
            <a:spLocks noGrp="1"/>
          </p:cNvSpPr>
          <p:nvPr>
            <p:ph type="sldNum" sz="quarter" idx="12"/>
          </p:nvPr>
        </p:nvSpPr>
        <p:spPr/>
        <p:txBody>
          <a:bodyPr/>
          <a:lstStyle/>
          <a:p>
            <a:fld id="{5A1F972D-FDF8-4D84-8DBC-19A85814D6EC}" type="slidenum">
              <a:rPr lang="en-GB" smtClean="0"/>
              <a:t>12</a:t>
            </a:fld>
            <a:endParaRPr lang="en-GB"/>
          </a:p>
        </p:txBody>
      </p:sp>
    </p:spTree>
    <p:extLst>
      <p:ext uri="{BB962C8B-B14F-4D97-AF65-F5344CB8AC3E}">
        <p14:creationId xmlns:p14="http://schemas.microsoft.com/office/powerpoint/2010/main" val="375699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60FBC-4815-49FD-88E1-66C05DE3E517}"/>
              </a:ext>
            </a:extLst>
          </p:cNvPr>
          <p:cNvSpPr>
            <a:spLocks noGrp="1"/>
          </p:cNvSpPr>
          <p:nvPr>
            <p:ph type="title"/>
          </p:nvPr>
        </p:nvSpPr>
        <p:spPr/>
        <p:txBody>
          <a:bodyPr/>
          <a:lstStyle/>
          <a:p>
            <a:r>
              <a:rPr lang="it" dirty="0"/>
              <a:t> </a:t>
            </a:r>
            <a:r>
              <a:rPr lang="it" i="1" dirty="0"/>
              <a:t>teoria generale</a:t>
            </a:r>
            <a:endParaRPr lang="es-AR" dirty="0"/>
          </a:p>
        </p:txBody>
      </p:sp>
      <p:sp>
        <p:nvSpPr>
          <p:cNvPr id="3" name="Marcador de contenido 2">
            <a:extLst>
              <a:ext uri="{FF2B5EF4-FFF2-40B4-BE49-F238E27FC236}">
                <a16:creationId xmlns:a16="http://schemas.microsoft.com/office/drawing/2014/main" id="{C4874F81-74A0-4DE8-8B6E-09FADB330103}"/>
              </a:ext>
            </a:extLst>
          </p:cNvPr>
          <p:cNvSpPr>
            <a:spLocks noGrp="1"/>
          </p:cNvSpPr>
          <p:nvPr>
            <p:ph idx="1"/>
          </p:nvPr>
        </p:nvSpPr>
        <p:spPr/>
        <p:txBody>
          <a:bodyPr>
            <a:normAutofit fontScale="92500"/>
          </a:bodyPr>
          <a:lstStyle/>
          <a:p>
            <a:r>
              <a:rPr lang="it" dirty="0"/>
              <a:t>I punti più importanti della </a:t>
            </a:r>
            <a:r>
              <a:rPr lang="it" i="1" dirty="0"/>
              <a:t>Teoria Generale </a:t>
            </a:r>
            <a:r>
              <a:rPr lang="it" dirty="0"/>
              <a:t>possono essere riassunti come segue:</a:t>
            </a:r>
          </a:p>
          <a:p>
            <a:pPr marL="400050" indent="-400050">
              <a:buFont typeface="+mj-lt"/>
              <a:buAutoNum type="romanLcPeriod"/>
            </a:pPr>
            <a:r>
              <a:rPr lang="it" dirty="0"/>
              <a:t>Una formulazione esplicita della teoria della domanda aggregata;</a:t>
            </a:r>
          </a:p>
          <a:p>
            <a:pPr marL="400050" indent="-400050">
              <a:buFont typeface="+mj-lt"/>
              <a:buAutoNum type="romanLcPeriod"/>
            </a:pPr>
            <a:r>
              <a:rPr lang="it" dirty="0"/>
              <a:t>Il moltiplicatore;</a:t>
            </a:r>
          </a:p>
          <a:p>
            <a:pPr marL="400050" indent="-400050">
              <a:buFont typeface="+mj-lt"/>
              <a:buAutoNum type="romanLcPeriod"/>
            </a:pPr>
            <a:r>
              <a:rPr lang="it" dirty="0"/>
              <a:t>Il risparmio in funzione del reddito invece che in funzione del tasso di interesse (questo equivale alla formulazione di una funzione di consumo, poiché il risparmio è ciò che non viene consumato);</a:t>
            </a:r>
          </a:p>
          <a:p>
            <a:pPr marL="400050" indent="-400050">
              <a:buFont typeface="+mj-lt"/>
              <a:buAutoNum type="romanLcPeriod"/>
            </a:pPr>
            <a:r>
              <a:rPr lang="it" dirty="0"/>
              <a:t>La funzione di offerta aggregata e la sua relazione con il livello di occupazione</a:t>
            </a:r>
          </a:p>
          <a:p>
            <a:pPr marL="400050" indent="-400050">
              <a:buFont typeface="+mj-lt"/>
              <a:buAutoNum type="romanLcPeriod"/>
            </a:pPr>
            <a:r>
              <a:rPr lang="it" dirty="0"/>
              <a:t>Una nuova teoria degli interessi basata sulla teoria della preferenza per la liquidità</a:t>
            </a:r>
          </a:p>
        </p:txBody>
      </p:sp>
      <p:sp>
        <p:nvSpPr>
          <p:cNvPr id="4" name="Marcador de número de diapositiva 3">
            <a:extLst>
              <a:ext uri="{FF2B5EF4-FFF2-40B4-BE49-F238E27FC236}">
                <a16:creationId xmlns:a16="http://schemas.microsoft.com/office/drawing/2014/main" id="{A88ADBCE-6277-4D21-86BC-5A71F25A12FD}"/>
              </a:ext>
            </a:extLst>
          </p:cNvPr>
          <p:cNvSpPr>
            <a:spLocks noGrp="1"/>
          </p:cNvSpPr>
          <p:nvPr>
            <p:ph type="sldNum" sz="quarter" idx="12"/>
          </p:nvPr>
        </p:nvSpPr>
        <p:spPr/>
        <p:txBody>
          <a:bodyPr/>
          <a:lstStyle/>
          <a:p>
            <a:fld id="{5A1F972D-FDF8-4D84-8DBC-19A85814D6EC}" type="slidenum">
              <a:rPr lang="en-GB" smtClean="0"/>
              <a:t>13</a:t>
            </a:fld>
            <a:endParaRPr lang="en-GB"/>
          </a:p>
        </p:txBody>
      </p:sp>
    </p:spTree>
    <p:extLst>
      <p:ext uri="{BB962C8B-B14F-4D97-AF65-F5344CB8AC3E}">
        <p14:creationId xmlns:p14="http://schemas.microsoft.com/office/powerpoint/2010/main" val="237115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60FBC-4815-49FD-88E1-66C05DE3E517}"/>
              </a:ext>
            </a:extLst>
          </p:cNvPr>
          <p:cNvSpPr>
            <a:spLocks noGrp="1"/>
          </p:cNvSpPr>
          <p:nvPr>
            <p:ph type="title"/>
          </p:nvPr>
        </p:nvSpPr>
        <p:spPr/>
        <p:txBody>
          <a:bodyPr/>
          <a:lstStyle/>
          <a:p>
            <a:r>
              <a:rPr lang="it" i="1" dirty="0"/>
              <a:t>​</a:t>
            </a:r>
            <a:r>
              <a:rPr lang="it" dirty="0"/>
              <a:t> </a:t>
            </a:r>
            <a:r>
              <a:rPr lang="it" i="1" dirty="0"/>
              <a:t>teoria generale</a:t>
            </a:r>
            <a:endParaRPr lang="es-AR" dirty="0"/>
          </a:p>
        </p:txBody>
      </p:sp>
      <p:sp>
        <p:nvSpPr>
          <p:cNvPr id="3" name="Marcador de contenido 2">
            <a:extLst>
              <a:ext uri="{FF2B5EF4-FFF2-40B4-BE49-F238E27FC236}">
                <a16:creationId xmlns:a16="http://schemas.microsoft.com/office/drawing/2014/main" id="{C4874F81-74A0-4DE8-8B6E-09FADB330103}"/>
              </a:ext>
            </a:extLst>
          </p:cNvPr>
          <p:cNvSpPr>
            <a:spLocks noGrp="1"/>
          </p:cNvSpPr>
          <p:nvPr>
            <p:ph idx="1"/>
          </p:nvPr>
        </p:nvSpPr>
        <p:spPr>
          <a:xfrm>
            <a:off x="1523770" y="2629418"/>
            <a:ext cx="7837250" cy="3588502"/>
          </a:xfrm>
        </p:spPr>
        <p:txBody>
          <a:bodyPr>
            <a:normAutofit fontScale="77500" lnSpcReduction="20000"/>
          </a:bodyPr>
          <a:lstStyle/>
          <a:p>
            <a:r>
              <a:rPr lang="it" dirty="0"/>
              <a:t>La prima cosa ad essere sviluppata a partire dal </a:t>
            </a:r>
            <a:r>
              <a:rPr lang="it" i="1" dirty="0" err="1"/>
              <a:t>Trattato </a:t>
            </a:r>
            <a:r>
              <a:rPr lang="it" dirty="0"/>
              <a:t>fu la funzione di offerta aggregata, a causa delle discussioni che l'ipotesi di prodotto costante aveva generato.</a:t>
            </a:r>
          </a:p>
          <a:p>
            <a:r>
              <a:rPr lang="it" dirty="0"/>
              <a:t>Richard Kahn aveva sviluppato la teoria del moltiplicatore dimostrando che i nuovi investimenti non producevano aumenti di prezzo, ma piuttosto crescita del prodotto. Tale investimento si autofinanzierebbe </a:t>
            </a:r>
            <a:r>
              <a:rPr lang="it" dirty="0" err="1"/>
              <a:t>attraverso </a:t>
            </a:r>
            <a:r>
              <a:rPr lang="it" dirty="0"/>
              <a:t>l'aumento del risparmio generato dall'incremento del prodotto stesso. Vale a dire, un aumento della componente di investimento della spesa ha generato risparmi per finanziarsi.</a:t>
            </a:r>
          </a:p>
          <a:p>
            <a:r>
              <a:rPr lang="it" dirty="0"/>
              <a:t>Lo sviluppo della teoria del moltiplicatore contrastava con la visione del Tesoro </a:t>
            </a:r>
            <a:r>
              <a:rPr lang="it" i="1" dirty="0" err="1"/>
              <a:t>.</a:t>
            </a:r>
            <a:r>
              <a:rPr lang="it" i="1" dirty="0"/>
              <a:t> </a:t>
            </a:r>
            <a:r>
              <a:rPr lang="it" dirty="0"/>
              <a:t>), ampiamente diffuso in Gran Bretagna, che postulava che un aumento degli investimenti pubblici sarebbe stato inutile perché avrebbe spiazzato gli investimenti privati </a:t>
            </a:r>
            <a:r>
              <a:rPr lang="it" i="1" dirty="0" err="1"/>
              <a:t>. </a:t>
            </a:r>
            <a:r>
              <a:rPr lang="it" dirty="0"/>
              <a:t>Questo ragionamento presupponeva che per finanziare gli investimenti pubblici sarebbero stati utilizzati risparmi che poi non sarebbero stati più a disposizione del settore privato. Il ragionamento di Kahn dimostrava che non era così perché questo aumento degli investimenti generava i risparmi necessari </a:t>
            </a:r>
            <a:r>
              <a:rPr lang="it" dirty="0" err="1"/>
              <a:t>all'autofinanziamento </a:t>
            </a:r>
            <a:r>
              <a:rPr lang="it" dirty="0"/>
              <a:t>. Un aumento degli investimenti ha generato un aumento dei consumi e dell’occupazione, stimolando l’attività economica.</a:t>
            </a:r>
          </a:p>
          <a:p>
            <a:r>
              <a:rPr lang="it" dirty="0"/>
              <a:t>Altro punto essenziale, la teoria della domanda effettiva fu sviluppata da Keynes tra il 1932 e il 1933.</a:t>
            </a:r>
          </a:p>
          <a:p>
            <a:r>
              <a:rPr lang="it" dirty="0"/>
              <a:t>Nel 1934, in una lettera a Kahn, espresse chiaramente il concetto di domanda effettiva e la possibilità di equilibrio con la disoccupazione.</a:t>
            </a:r>
          </a:p>
        </p:txBody>
      </p:sp>
      <p:sp>
        <p:nvSpPr>
          <p:cNvPr id="4" name="Marcador de número de diapositiva 3">
            <a:extLst>
              <a:ext uri="{FF2B5EF4-FFF2-40B4-BE49-F238E27FC236}">
                <a16:creationId xmlns:a16="http://schemas.microsoft.com/office/drawing/2014/main" id="{A88ADBCE-6277-4D21-86BC-5A71F25A12FD}"/>
              </a:ext>
            </a:extLst>
          </p:cNvPr>
          <p:cNvSpPr>
            <a:spLocks noGrp="1"/>
          </p:cNvSpPr>
          <p:nvPr>
            <p:ph type="sldNum" sz="quarter" idx="12"/>
          </p:nvPr>
        </p:nvSpPr>
        <p:spPr/>
        <p:txBody>
          <a:bodyPr/>
          <a:lstStyle/>
          <a:p>
            <a:fld id="{5A1F972D-FDF8-4D84-8DBC-19A85814D6EC}" type="slidenum">
              <a:rPr lang="en-GB" smtClean="0"/>
              <a:t>14</a:t>
            </a:fld>
            <a:endParaRPr lang="en-GB"/>
          </a:p>
        </p:txBody>
      </p:sp>
      <p:sp>
        <p:nvSpPr>
          <p:cNvPr id="5" name="CuadroTexto 4">
            <a:extLst>
              <a:ext uri="{FF2B5EF4-FFF2-40B4-BE49-F238E27FC236}">
                <a16:creationId xmlns:a16="http://schemas.microsoft.com/office/drawing/2014/main" id="{2C5ED437-314C-486C-A98B-D7406AF3CE9C}"/>
              </a:ext>
            </a:extLst>
          </p:cNvPr>
          <p:cNvSpPr txBox="1"/>
          <p:nvPr/>
        </p:nvSpPr>
        <p:spPr>
          <a:xfrm>
            <a:off x="9874789" y="2324528"/>
            <a:ext cx="21724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200" dirty="0"/>
              <a:t>Se ne era parlato molto al “ </a:t>
            </a:r>
            <a:r>
              <a:rPr lang="it" sz="1200" dirty="0" err="1"/>
              <a:t>circus </a:t>
            </a:r>
            <a:r>
              <a:rPr lang="it" sz="1200" dirty="0"/>
              <a:t>”, un seminario di Cambridge al quale avevano partecipato, tra gli altri, Richard Kahn, Joan Robinson, Piero </a:t>
            </a:r>
            <a:r>
              <a:rPr lang="it" sz="1200" dirty="0" err="1"/>
              <a:t>Sraffa </a:t>
            </a:r>
            <a:r>
              <a:rPr lang="it" sz="1200" dirty="0"/>
              <a:t>e James Meade.</a:t>
            </a:r>
          </a:p>
        </p:txBody>
      </p:sp>
      <p:sp>
        <p:nvSpPr>
          <p:cNvPr id="6" name="Flecha: a la derecha 5">
            <a:extLst>
              <a:ext uri="{FF2B5EF4-FFF2-40B4-BE49-F238E27FC236}">
                <a16:creationId xmlns:a16="http://schemas.microsoft.com/office/drawing/2014/main" id="{4B8EE891-1E5C-461A-A949-1BA4E45B3643}"/>
              </a:ext>
            </a:extLst>
          </p:cNvPr>
          <p:cNvSpPr/>
          <p:nvPr/>
        </p:nvSpPr>
        <p:spPr>
          <a:xfrm>
            <a:off x="9229098" y="2659948"/>
            <a:ext cx="55391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4072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60FBC-4815-49FD-88E1-66C05DE3E517}"/>
              </a:ext>
            </a:extLst>
          </p:cNvPr>
          <p:cNvSpPr>
            <a:spLocks noGrp="1"/>
          </p:cNvSpPr>
          <p:nvPr>
            <p:ph type="title"/>
          </p:nvPr>
        </p:nvSpPr>
        <p:spPr/>
        <p:txBody>
          <a:bodyPr/>
          <a:lstStyle/>
          <a:p>
            <a:r>
              <a:rPr lang="it" i="1" dirty="0"/>
              <a:t>​</a:t>
            </a:r>
            <a:r>
              <a:rPr lang="it" dirty="0"/>
              <a:t> </a:t>
            </a:r>
            <a:r>
              <a:rPr lang="it" i="1" dirty="0"/>
              <a:t>teoria generale</a:t>
            </a:r>
            <a:endParaRPr lang="es-AR" dirty="0"/>
          </a:p>
        </p:txBody>
      </p:sp>
      <p:sp>
        <p:nvSpPr>
          <p:cNvPr id="3" name="Marcador de contenido 2">
            <a:extLst>
              <a:ext uri="{FF2B5EF4-FFF2-40B4-BE49-F238E27FC236}">
                <a16:creationId xmlns:a16="http://schemas.microsoft.com/office/drawing/2014/main" id="{C4874F81-74A0-4DE8-8B6E-09FADB330103}"/>
              </a:ext>
            </a:extLst>
          </p:cNvPr>
          <p:cNvSpPr>
            <a:spLocks noGrp="1"/>
          </p:cNvSpPr>
          <p:nvPr>
            <p:ph idx="1"/>
          </p:nvPr>
        </p:nvSpPr>
        <p:spPr>
          <a:xfrm>
            <a:off x="1573113" y="2449730"/>
            <a:ext cx="7985415" cy="3443578"/>
          </a:xfrm>
        </p:spPr>
        <p:txBody>
          <a:bodyPr>
            <a:normAutofit/>
          </a:bodyPr>
          <a:lstStyle/>
          <a:p>
            <a:r>
              <a:rPr lang="it" dirty="0"/>
              <a:t>Nel 1934 sviluppò anche, nelle sue bozze della </a:t>
            </a:r>
            <a:r>
              <a:rPr lang="it" i="1" dirty="0"/>
              <a:t>Teoria Generale </a:t>
            </a:r>
            <a:r>
              <a:rPr lang="it" dirty="0"/>
              <a:t>, la nozione di propensione marginale al consumo. A differenza </a:t>
            </a:r>
            <a:r>
              <a:rPr lang="it" i="1" dirty="0" err="1"/>
              <a:t>del Trattato </a:t>
            </a:r>
            <a:r>
              <a:rPr lang="it" dirty="0"/>
              <a:t>, si concentrava sul consumo piuttosto che sul risparmio.</a:t>
            </a:r>
          </a:p>
          <a:p>
            <a:r>
              <a:rPr lang="it" dirty="0"/>
              <a:t>La causalità si concentrava anche sugli investimenti, che erano determinati dal tasso di interesse e dall’efficienza marginale del capitale (il flusso futuro atteso di rendimenti di capitale attualizzati).</a:t>
            </a:r>
          </a:p>
          <a:p>
            <a:r>
              <a:rPr lang="it" dirty="0"/>
              <a:t>Per spiegare le determinanti dell’interesse, Keynes si rivolse alla teoria della preferenza per la liquidità.</a:t>
            </a:r>
          </a:p>
          <a:p>
            <a:r>
              <a:rPr lang="it" b="1" dirty="0"/>
              <a:t>Il contributo essenziale di Keynes è che è il livello di reddito a variare per pareggiare risparmio e investimento.</a:t>
            </a:r>
          </a:p>
        </p:txBody>
      </p:sp>
      <p:sp>
        <p:nvSpPr>
          <p:cNvPr id="4" name="Marcador de número de diapositiva 3">
            <a:extLst>
              <a:ext uri="{FF2B5EF4-FFF2-40B4-BE49-F238E27FC236}">
                <a16:creationId xmlns:a16="http://schemas.microsoft.com/office/drawing/2014/main" id="{A88ADBCE-6277-4D21-86BC-5A71F25A12FD}"/>
              </a:ext>
            </a:extLst>
          </p:cNvPr>
          <p:cNvSpPr>
            <a:spLocks noGrp="1"/>
          </p:cNvSpPr>
          <p:nvPr>
            <p:ph type="sldNum" sz="quarter" idx="12"/>
          </p:nvPr>
        </p:nvSpPr>
        <p:spPr/>
        <p:txBody>
          <a:bodyPr/>
          <a:lstStyle/>
          <a:p>
            <a:fld id="{5A1F972D-FDF8-4D84-8DBC-19A85814D6EC}" type="slidenum">
              <a:rPr lang="en-GB" smtClean="0"/>
              <a:t>15</a:t>
            </a:fld>
            <a:endParaRPr lang="en-GB"/>
          </a:p>
        </p:txBody>
      </p:sp>
      <p:sp>
        <p:nvSpPr>
          <p:cNvPr id="7" name="CuadroTexto 6">
            <a:extLst>
              <a:ext uri="{FF2B5EF4-FFF2-40B4-BE49-F238E27FC236}">
                <a16:creationId xmlns:a16="http://schemas.microsoft.com/office/drawing/2014/main" id="{6C5EB65A-FE82-40D9-9ECC-D1A159226491}"/>
              </a:ext>
            </a:extLst>
          </p:cNvPr>
          <p:cNvSpPr txBox="1"/>
          <p:nvPr/>
        </p:nvSpPr>
        <p:spPr>
          <a:xfrm>
            <a:off x="10188384" y="2976107"/>
            <a:ext cx="1872595"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La teoria convenzionale dei </a:t>
            </a:r>
            <a:r>
              <a:rPr lang="it" sz="1400" i="1" dirty="0"/>
              <a:t>fondi mutuabili </a:t>
            </a:r>
            <a:r>
              <a:rPr lang="it" sz="1400" dirty="0"/>
              <a:t>affermava che l’interesse veniva determinato al livello in cui bilanciava investimento e risparmio. Nella teoria keynesiana, l’interesse è determinato indipendentemente dal risparmio e dall’investimento.</a:t>
            </a:r>
          </a:p>
        </p:txBody>
      </p:sp>
      <p:sp>
        <p:nvSpPr>
          <p:cNvPr id="8" name="Flecha: a la derecha 7">
            <a:extLst>
              <a:ext uri="{FF2B5EF4-FFF2-40B4-BE49-F238E27FC236}">
                <a16:creationId xmlns:a16="http://schemas.microsoft.com/office/drawing/2014/main" id="{B694BEE5-803E-4FC8-B944-9A6780B78D57}"/>
              </a:ext>
            </a:extLst>
          </p:cNvPr>
          <p:cNvSpPr/>
          <p:nvPr/>
        </p:nvSpPr>
        <p:spPr>
          <a:xfrm>
            <a:off x="9520187" y="5093175"/>
            <a:ext cx="440677" cy="258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9043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89415-C688-42A0-86AA-37CAD58D4087}"/>
              </a:ext>
            </a:extLst>
          </p:cNvPr>
          <p:cNvSpPr>
            <a:spLocks noGrp="1"/>
          </p:cNvSpPr>
          <p:nvPr>
            <p:ph type="title"/>
          </p:nvPr>
        </p:nvSpPr>
        <p:spPr>
          <a:xfrm>
            <a:off x="1855176" y="521016"/>
            <a:ext cx="8991600" cy="1645920"/>
          </a:xfrm>
        </p:spPr>
        <p:txBody>
          <a:bodyPr>
            <a:normAutofit fontScale="90000"/>
          </a:bodyPr>
          <a:lstStyle/>
          <a:p>
            <a:r>
              <a:rPr lang="it" i="1" dirty="0"/>
              <a:t>4. </a:t>
            </a:r>
            <a:r>
              <a:rPr lang="it" dirty="0"/>
              <a:t> </a:t>
            </a:r>
            <a:r>
              <a:rPr lang="it" i="1" dirty="0"/>
              <a:t>Teoria generale dell'occupazione, dell'interesse e della moneta</a:t>
            </a:r>
            <a:endParaRPr lang="es-AR" i="1" dirty="0"/>
          </a:p>
        </p:txBody>
      </p:sp>
      <p:pic>
        <p:nvPicPr>
          <p:cNvPr id="5" name="Imagen 4">
            <a:extLst>
              <a:ext uri="{FF2B5EF4-FFF2-40B4-BE49-F238E27FC236}">
                <a16:creationId xmlns:a16="http://schemas.microsoft.com/office/drawing/2014/main" id="{04E2E49E-8677-4351-9BDB-855504B5222D}"/>
              </a:ext>
            </a:extLst>
          </p:cNvPr>
          <p:cNvPicPr>
            <a:picLocks noChangeAspect="1"/>
          </p:cNvPicPr>
          <p:nvPr/>
        </p:nvPicPr>
        <p:blipFill>
          <a:blip r:embed="rId2"/>
          <a:stretch>
            <a:fillRect/>
          </a:stretch>
        </p:blipFill>
        <p:spPr>
          <a:xfrm>
            <a:off x="5088368" y="2505535"/>
            <a:ext cx="2460194" cy="3831449"/>
          </a:xfrm>
          <a:prstGeom prst="rect">
            <a:avLst/>
          </a:prstGeom>
        </p:spPr>
      </p:pic>
      <p:sp>
        <p:nvSpPr>
          <p:cNvPr id="4" name="Marcador de número de diapositiva 3">
            <a:extLst>
              <a:ext uri="{FF2B5EF4-FFF2-40B4-BE49-F238E27FC236}">
                <a16:creationId xmlns:a16="http://schemas.microsoft.com/office/drawing/2014/main" id="{92E784F2-CDE2-493C-A270-4F0FE1FFA155}"/>
              </a:ext>
            </a:extLst>
          </p:cNvPr>
          <p:cNvSpPr>
            <a:spLocks noGrp="1"/>
          </p:cNvSpPr>
          <p:nvPr>
            <p:ph type="sldNum" sz="quarter" idx="12"/>
          </p:nvPr>
        </p:nvSpPr>
        <p:spPr/>
        <p:txBody>
          <a:bodyPr/>
          <a:lstStyle/>
          <a:p>
            <a:fld id="{5A1F972D-FDF8-4D84-8DBC-19A85814D6EC}" type="slidenum">
              <a:rPr lang="en-GB" smtClean="0"/>
              <a:t>16</a:t>
            </a:fld>
            <a:endParaRPr lang="en-GB"/>
          </a:p>
        </p:txBody>
      </p:sp>
    </p:spTree>
    <p:extLst>
      <p:ext uri="{BB962C8B-B14F-4D97-AF65-F5344CB8AC3E}">
        <p14:creationId xmlns:p14="http://schemas.microsoft.com/office/powerpoint/2010/main" val="114347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60FBC-4815-49FD-88E1-66C05DE3E517}"/>
              </a:ext>
            </a:extLst>
          </p:cNvPr>
          <p:cNvSpPr>
            <a:spLocks noGrp="1"/>
          </p:cNvSpPr>
          <p:nvPr>
            <p:ph type="title"/>
          </p:nvPr>
        </p:nvSpPr>
        <p:spPr/>
        <p:txBody>
          <a:bodyPr/>
          <a:lstStyle/>
          <a:p>
            <a:r>
              <a:rPr lang="it" dirty="0"/>
              <a:t> </a:t>
            </a:r>
            <a:r>
              <a:rPr lang="it" i="1" dirty="0"/>
              <a:t>teoria generale</a:t>
            </a:r>
            <a:endParaRPr lang="es-AR" dirty="0"/>
          </a:p>
        </p:txBody>
      </p:sp>
      <p:sp>
        <p:nvSpPr>
          <p:cNvPr id="3" name="Marcador de contenido 2">
            <a:extLst>
              <a:ext uri="{FF2B5EF4-FFF2-40B4-BE49-F238E27FC236}">
                <a16:creationId xmlns:a16="http://schemas.microsoft.com/office/drawing/2014/main" id="{C4874F81-74A0-4DE8-8B6E-09FADB330103}"/>
              </a:ext>
            </a:extLst>
          </p:cNvPr>
          <p:cNvSpPr>
            <a:spLocks noGrp="1"/>
          </p:cNvSpPr>
          <p:nvPr>
            <p:ph idx="1"/>
          </p:nvPr>
        </p:nvSpPr>
        <p:spPr>
          <a:xfrm>
            <a:off x="2231136" y="2644902"/>
            <a:ext cx="4870704" cy="1568196"/>
          </a:xfrm>
        </p:spPr>
        <p:txBody>
          <a:bodyPr>
            <a:noAutofit/>
          </a:bodyPr>
          <a:lstStyle/>
          <a:p>
            <a:pPr marL="0" indent="0">
              <a:buNone/>
            </a:pPr>
            <a:r>
              <a:rPr lang="it" sz="2400" dirty="0"/>
              <a:t>"Credo di scrivere un libro di teoria economica che rivoluzionerà grandemente - non, suppongo, immediatamente, ma nel corso dei prossimi dieci anni - il modo in cui il mondo pensa ai problemi economici" (Keynes, in una lettera a GB Shaw, 1935)</a:t>
            </a:r>
            <a:endParaRPr lang="es-AR" sz="2400" dirty="0"/>
          </a:p>
        </p:txBody>
      </p:sp>
      <p:sp>
        <p:nvSpPr>
          <p:cNvPr id="4" name="Marcador de número de diapositiva 3">
            <a:extLst>
              <a:ext uri="{FF2B5EF4-FFF2-40B4-BE49-F238E27FC236}">
                <a16:creationId xmlns:a16="http://schemas.microsoft.com/office/drawing/2014/main" id="{A88ADBCE-6277-4D21-86BC-5A71F25A12FD}"/>
              </a:ext>
            </a:extLst>
          </p:cNvPr>
          <p:cNvSpPr>
            <a:spLocks noGrp="1"/>
          </p:cNvSpPr>
          <p:nvPr>
            <p:ph type="sldNum" sz="quarter" idx="12"/>
          </p:nvPr>
        </p:nvSpPr>
        <p:spPr/>
        <p:txBody>
          <a:bodyPr/>
          <a:lstStyle/>
          <a:p>
            <a:fld id="{5A1F972D-FDF8-4D84-8DBC-19A85814D6EC}" type="slidenum">
              <a:rPr lang="en-GB" smtClean="0"/>
              <a:t>17</a:t>
            </a:fld>
            <a:endParaRPr lang="en-GB"/>
          </a:p>
        </p:txBody>
      </p:sp>
      <p:pic>
        <p:nvPicPr>
          <p:cNvPr id="5" name="Picture 4">
            <a:extLst>
              <a:ext uri="{FF2B5EF4-FFF2-40B4-BE49-F238E27FC236}">
                <a16:creationId xmlns:a16="http://schemas.microsoft.com/office/drawing/2014/main" id="{77924A1A-6556-4D16-A43F-B2FD433E2D6D}"/>
              </a:ext>
            </a:extLst>
          </p:cNvPr>
          <p:cNvPicPr>
            <a:picLocks noChangeAspect="1"/>
          </p:cNvPicPr>
          <p:nvPr/>
        </p:nvPicPr>
        <p:blipFill>
          <a:blip r:embed="rId2"/>
          <a:stretch>
            <a:fillRect/>
          </a:stretch>
        </p:blipFill>
        <p:spPr>
          <a:xfrm>
            <a:off x="7665719" y="2711957"/>
            <a:ext cx="2727443" cy="3638335"/>
          </a:xfrm>
          <a:prstGeom prst="rect">
            <a:avLst/>
          </a:prstGeom>
        </p:spPr>
      </p:pic>
    </p:spTree>
    <p:extLst>
      <p:ext uri="{BB962C8B-B14F-4D97-AF65-F5344CB8AC3E}">
        <p14:creationId xmlns:p14="http://schemas.microsoft.com/office/powerpoint/2010/main" val="90536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C0DF-EF2D-4933-BBD5-4AB7A9B91561}"/>
              </a:ext>
            </a:extLst>
          </p:cNvPr>
          <p:cNvSpPr>
            <a:spLocks noGrp="1"/>
          </p:cNvSpPr>
          <p:nvPr>
            <p:ph type="title"/>
          </p:nvPr>
        </p:nvSpPr>
        <p:spPr>
          <a:xfrm>
            <a:off x="2231136" y="690372"/>
            <a:ext cx="7729728" cy="1188720"/>
          </a:xfrm>
        </p:spPr>
        <p:txBody>
          <a:bodyPr/>
          <a:lstStyle/>
          <a:p>
            <a:r>
              <a:rPr lang="it" dirty="0"/>
              <a:t>Idea generale dell'opera</a:t>
            </a:r>
          </a:p>
        </p:txBody>
      </p:sp>
      <p:sp>
        <p:nvSpPr>
          <p:cNvPr id="3" name="Content Placeholder 2">
            <a:extLst>
              <a:ext uri="{FF2B5EF4-FFF2-40B4-BE49-F238E27FC236}">
                <a16:creationId xmlns:a16="http://schemas.microsoft.com/office/drawing/2014/main" id="{151EB923-3AB7-4105-A0F3-9E5CD6C5FA9C}"/>
              </a:ext>
            </a:extLst>
          </p:cNvPr>
          <p:cNvSpPr>
            <a:spLocks noGrp="1"/>
          </p:cNvSpPr>
          <p:nvPr>
            <p:ph idx="1"/>
          </p:nvPr>
        </p:nvSpPr>
        <p:spPr>
          <a:xfrm>
            <a:off x="1524000" y="2072640"/>
            <a:ext cx="8900160" cy="4511040"/>
          </a:xfrm>
        </p:spPr>
        <p:txBody>
          <a:bodyPr>
            <a:normAutofit/>
          </a:bodyPr>
          <a:lstStyle/>
          <a:p>
            <a:r>
              <a:rPr lang="it" dirty="0"/>
              <a:t>Per Keynes l’equilibrio è uno stato in cui gli imprenditori non hanno alcun incentivo ad aumentare o ridurre la produzione. E quel livello di equilibrio della produzione corrisponde a un certo livello di occupazione, che non deve essere il livello di piena occupazione.</a:t>
            </a:r>
          </a:p>
          <a:p>
            <a:pPr marL="0" indent="0">
              <a:buNone/>
            </a:pPr>
            <a:r>
              <a:rPr lang="it" dirty="0"/>
              <a:t>“Sosterrò che i postulati della teoria classica sono applicabili solo a un caso particolare, e non in generale, perché le condizioni che essa presuppone sono un caso estremo di tutte le possibili posizioni di equilibrio. Inoltre, le caratteristiche del caso speciale assunte dalla teoria classica non sono quelle della società economica in cui viviamo oggi, motivo per cui i suoi insegnamenti sono ingannevoli e disastrosi se cerchiamo di applicarli a fatti reali” (Keynes, </a:t>
            </a:r>
            <a:r>
              <a:rPr lang="it" i="1" dirty="0"/>
              <a:t>Teoria generale, </a:t>
            </a:r>
            <a:r>
              <a:rPr lang="it" dirty="0"/>
              <a:t>1936)</a:t>
            </a:r>
          </a:p>
          <a:p>
            <a:pPr marL="0" indent="0">
              <a:buNone/>
            </a:pPr>
            <a:r>
              <a:rPr lang="it" dirty="0"/>
              <a:t>“Le nostre idee sull’economia, instillate in noi dall’educazione, dall’ambiente e dalla tradizione, sono immerse, che ne siamo consapevoli o meno, in presupposti teorici che sono adeguatamente applicabili solo a una società che è in equilibrio, con tutte le sue risorse produttive utilizzate . “Molte persone stanno cercando di risolvere il problema della disoccupazione con una teoria basata sul presupposto che non esiste disoccupazione”. (Keynes, </a:t>
            </a:r>
            <a:r>
              <a:rPr lang="it" i="1" dirty="0"/>
              <a:t>Il significa della Prosperità </a:t>
            </a:r>
            <a:r>
              <a:rPr lang="it" dirty="0"/>
              <a:t>, 1933).</a:t>
            </a:r>
          </a:p>
          <a:p>
            <a:pPr marL="0" indent="0">
              <a:buNone/>
            </a:pPr>
            <a:endParaRPr lang="es-ES" dirty="0"/>
          </a:p>
          <a:p>
            <a:pPr marL="0" indent="0">
              <a:buNone/>
            </a:pPr>
            <a:endParaRPr lang="es-AR" dirty="0"/>
          </a:p>
        </p:txBody>
      </p:sp>
      <p:sp>
        <p:nvSpPr>
          <p:cNvPr id="4" name="Slide Number Placeholder 3">
            <a:extLst>
              <a:ext uri="{FF2B5EF4-FFF2-40B4-BE49-F238E27FC236}">
                <a16:creationId xmlns:a16="http://schemas.microsoft.com/office/drawing/2014/main" id="{BA999DB0-35BE-4D2B-ABC9-E6529E7BB17B}"/>
              </a:ext>
            </a:extLst>
          </p:cNvPr>
          <p:cNvSpPr>
            <a:spLocks noGrp="1"/>
          </p:cNvSpPr>
          <p:nvPr>
            <p:ph type="sldNum" sz="quarter" idx="12"/>
          </p:nvPr>
        </p:nvSpPr>
        <p:spPr/>
        <p:txBody>
          <a:bodyPr/>
          <a:lstStyle/>
          <a:p>
            <a:fld id="{5A1F972D-FDF8-4D84-8DBC-19A85814D6EC}" type="slidenum">
              <a:rPr lang="en-GB" smtClean="0"/>
              <a:t>18</a:t>
            </a:fld>
            <a:endParaRPr lang="en-GB"/>
          </a:p>
        </p:txBody>
      </p:sp>
    </p:spTree>
    <p:extLst>
      <p:ext uri="{BB962C8B-B14F-4D97-AF65-F5344CB8AC3E}">
        <p14:creationId xmlns:p14="http://schemas.microsoft.com/office/powerpoint/2010/main" val="400300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53AED-777F-4DD6-A2BB-85992F1BC18D}"/>
              </a:ext>
            </a:extLst>
          </p:cNvPr>
          <p:cNvSpPr>
            <a:spLocks noGrp="1"/>
          </p:cNvSpPr>
          <p:nvPr>
            <p:ph type="title"/>
          </p:nvPr>
        </p:nvSpPr>
        <p:spPr>
          <a:xfrm>
            <a:off x="2231136" y="523613"/>
            <a:ext cx="7729728" cy="1188720"/>
          </a:xfrm>
        </p:spPr>
        <p:txBody>
          <a:bodyPr/>
          <a:lstStyle/>
          <a:p>
            <a:r>
              <a:rPr lang="it" i="1" dirty="0"/>
              <a:t>IL</a:t>
            </a:r>
            <a:r>
              <a:rPr lang="it" dirty="0"/>
              <a:t> </a:t>
            </a:r>
            <a:r>
              <a:rPr lang="it" i="1" dirty="0"/>
              <a:t>Teoria generale dell'occupazione, dell'interesse e della moneta</a:t>
            </a:r>
            <a:endParaRPr lang="es-AR" dirty="0"/>
          </a:p>
        </p:txBody>
      </p:sp>
      <p:sp>
        <p:nvSpPr>
          <p:cNvPr id="3" name="Marcador de contenido 2">
            <a:extLst>
              <a:ext uri="{FF2B5EF4-FFF2-40B4-BE49-F238E27FC236}">
                <a16:creationId xmlns:a16="http://schemas.microsoft.com/office/drawing/2014/main" id="{80B61EDF-8C93-4A7D-B73C-2CA77C8BA2E5}"/>
              </a:ext>
            </a:extLst>
          </p:cNvPr>
          <p:cNvSpPr>
            <a:spLocks noGrp="1"/>
          </p:cNvSpPr>
          <p:nvPr>
            <p:ph idx="1"/>
          </p:nvPr>
        </p:nvSpPr>
        <p:spPr>
          <a:xfrm>
            <a:off x="2231136" y="2068498"/>
            <a:ext cx="8093594" cy="4515182"/>
          </a:xfrm>
        </p:spPr>
        <p:txBody>
          <a:bodyPr>
            <a:normAutofit lnSpcReduction="10000"/>
          </a:bodyPr>
          <a:lstStyle/>
          <a:p>
            <a:r>
              <a:rPr lang="it" dirty="0"/>
              <a:t>Nella sua </a:t>
            </a:r>
            <a:r>
              <a:rPr lang="it" i="1" dirty="0"/>
              <a:t>Teoria Generale, </a:t>
            </a:r>
            <a:r>
              <a:rPr lang="it" dirty="0"/>
              <a:t>Keynes offrirà una teoria monetaria della produzione, come critica alla teoria classica e </a:t>
            </a:r>
            <a:r>
              <a:rPr lang="it" dirty="0" err="1"/>
              <a:t>marshalliana </a:t>
            </a:r>
            <a:r>
              <a:rPr lang="it" dirty="0"/>
              <a:t>, che si occupava della teoria del valore da un lato e della teoria della moneta dall'altro.</a:t>
            </a:r>
          </a:p>
          <a:p>
            <a:r>
              <a:rPr lang="it" dirty="0"/>
              <a:t>Inoltre, abbandonerà la premessa secondo cui quando l’economia è in equilibrio c’è piena occupazione.</a:t>
            </a:r>
          </a:p>
          <a:p>
            <a:r>
              <a:rPr lang="it" dirty="0"/>
              <a:t>Il concetto fondamentale è quello di domanda effettiva.</a:t>
            </a:r>
          </a:p>
          <a:p>
            <a:r>
              <a:rPr lang="it" dirty="0"/>
              <a:t>In ogni momento esiste una certa capacità produttiva nell'economia, che determina il livello di produzione che può essere ottenuto data la tecnica. Questa è la funzione di offerta aggregata che determina il livello potenziale dell’economia fino al livello di piena occupazione.</a:t>
            </a:r>
          </a:p>
          <a:p>
            <a:r>
              <a:rPr lang="it" dirty="0"/>
              <a:t>Il livello di piena occupazione sarà raggiunto solo se esiste una domanda effettiva sufficiente per il corrispondente livello di produzione.</a:t>
            </a:r>
          </a:p>
          <a:p>
            <a:r>
              <a:rPr lang="it" dirty="0"/>
              <a:t>Le aspettative degli imprenditori sono ciò che determina il livello della domanda effettiva.</a:t>
            </a:r>
          </a:p>
        </p:txBody>
      </p:sp>
      <p:sp>
        <p:nvSpPr>
          <p:cNvPr id="4" name="Marcador de número de diapositiva 3">
            <a:extLst>
              <a:ext uri="{FF2B5EF4-FFF2-40B4-BE49-F238E27FC236}">
                <a16:creationId xmlns:a16="http://schemas.microsoft.com/office/drawing/2014/main" id="{C316ACA8-1B39-4047-A254-0D94D49CC0B6}"/>
              </a:ext>
            </a:extLst>
          </p:cNvPr>
          <p:cNvSpPr>
            <a:spLocks noGrp="1"/>
          </p:cNvSpPr>
          <p:nvPr>
            <p:ph type="sldNum" sz="quarter" idx="12"/>
          </p:nvPr>
        </p:nvSpPr>
        <p:spPr/>
        <p:txBody>
          <a:bodyPr/>
          <a:lstStyle/>
          <a:p>
            <a:fld id="{5A1F972D-FDF8-4D84-8DBC-19A85814D6EC}" type="slidenum">
              <a:rPr lang="en-GB" smtClean="0"/>
              <a:t>19</a:t>
            </a:fld>
            <a:endParaRPr lang="en-GB"/>
          </a:p>
        </p:txBody>
      </p:sp>
    </p:spTree>
    <p:extLst>
      <p:ext uri="{BB962C8B-B14F-4D97-AF65-F5344CB8AC3E}">
        <p14:creationId xmlns:p14="http://schemas.microsoft.com/office/powerpoint/2010/main" val="207401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14A59-91F1-4664-BB79-28CCEE7FDAFB}"/>
              </a:ext>
            </a:extLst>
          </p:cNvPr>
          <p:cNvSpPr>
            <a:spLocks noGrp="1"/>
          </p:cNvSpPr>
          <p:nvPr>
            <p:ph type="title"/>
          </p:nvPr>
        </p:nvSpPr>
        <p:spPr/>
        <p:txBody>
          <a:bodyPr/>
          <a:lstStyle/>
          <a:p>
            <a:r>
              <a:rPr lang="it" dirty="0"/>
              <a:t>John Maynard Keynes</a:t>
            </a:r>
          </a:p>
        </p:txBody>
      </p:sp>
      <p:sp>
        <p:nvSpPr>
          <p:cNvPr id="3" name="Marcador de contenido 2">
            <a:extLst>
              <a:ext uri="{FF2B5EF4-FFF2-40B4-BE49-F238E27FC236}">
                <a16:creationId xmlns:a16="http://schemas.microsoft.com/office/drawing/2014/main" id="{7F252FF3-37B2-4242-97D3-C6A99A7B8DD7}"/>
              </a:ext>
            </a:extLst>
          </p:cNvPr>
          <p:cNvSpPr>
            <a:spLocks noGrp="1"/>
          </p:cNvSpPr>
          <p:nvPr>
            <p:ph idx="1"/>
          </p:nvPr>
        </p:nvSpPr>
        <p:spPr/>
        <p:txBody>
          <a:bodyPr>
            <a:normAutofit/>
          </a:bodyPr>
          <a:lstStyle/>
          <a:p>
            <a:pPr marL="457200" indent="-457200">
              <a:buFont typeface="+mj-lt"/>
              <a:buAutoNum type="arabicPeriod"/>
            </a:pPr>
            <a:r>
              <a:rPr lang="it" sz="2000" dirty="0"/>
              <a:t>Vita e opere</a:t>
            </a:r>
          </a:p>
          <a:p>
            <a:pPr marL="457200" indent="-457200">
              <a:buFont typeface="+mj-lt"/>
              <a:buAutoNum type="arabicPeriod"/>
            </a:pPr>
            <a:r>
              <a:rPr lang="it" sz="2000" dirty="0"/>
              <a:t>Probabilità e incertezza</a:t>
            </a:r>
          </a:p>
          <a:p>
            <a:pPr marL="457200" indent="-457200">
              <a:buFont typeface="+mj-lt"/>
              <a:buAutoNum type="arabicPeriod"/>
            </a:pPr>
            <a:r>
              <a:rPr lang="it" sz="2000" dirty="0"/>
              <a:t>Del </a:t>
            </a:r>
            <a:r>
              <a:rPr lang="it" sz="2000" i="1" dirty="0"/>
              <a:t>Trattato sulla moneta </a:t>
            </a:r>
            <a:r>
              <a:rPr lang="it" sz="2000" dirty="0"/>
              <a:t>alla </a:t>
            </a:r>
            <a:r>
              <a:rPr lang="it" sz="2000" i="1" dirty="0"/>
              <a:t>Teoria </a:t>
            </a:r>
            <a:r>
              <a:rPr lang="it-IT" sz="2000" i="1" dirty="0"/>
              <a:t>Generale</a:t>
            </a:r>
            <a:endParaRPr lang="es-AR" sz="2000" i="1" dirty="0"/>
          </a:p>
          <a:p>
            <a:pPr marL="457200" indent="-457200">
              <a:buFont typeface="+mj-lt"/>
              <a:buAutoNum type="arabicPeriod"/>
            </a:pPr>
            <a:r>
              <a:rPr lang="it" sz="2000" i="1" dirty="0"/>
              <a:t>La </a:t>
            </a:r>
            <a:r>
              <a:rPr lang="it-IT" sz="2000" i="1" dirty="0"/>
              <a:t>T</a:t>
            </a:r>
            <a:r>
              <a:rPr lang="it" sz="2000" i="1" dirty="0"/>
              <a:t>eoria Generale dell'occupazione, dell'interesse e della moneta</a:t>
            </a:r>
            <a:endParaRPr lang="es-AR" sz="2000" i="1" dirty="0"/>
          </a:p>
          <a:p>
            <a:pPr marL="457200" indent="-457200">
              <a:buFont typeface="+mj-lt"/>
              <a:buAutoNum type="arabicPeriod"/>
            </a:pPr>
            <a:r>
              <a:rPr lang="it" sz="2000" dirty="0"/>
              <a:t>Le proposte internazionali di Keynes</a:t>
            </a:r>
          </a:p>
          <a:p>
            <a:pPr marL="457200" indent="-457200">
              <a:buFont typeface="+mj-lt"/>
              <a:buAutoNum type="arabicPeriod"/>
            </a:pPr>
            <a:r>
              <a:rPr lang="it" sz="2000" dirty="0"/>
              <a:t>Riferimenti bibliografici</a:t>
            </a:r>
          </a:p>
        </p:txBody>
      </p:sp>
      <p:sp>
        <p:nvSpPr>
          <p:cNvPr id="4" name="Marcador de texto 3">
            <a:extLst>
              <a:ext uri="{FF2B5EF4-FFF2-40B4-BE49-F238E27FC236}">
                <a16:creationId xmlns:a16="http://schemas.microsoft.com/office/drawing/2014/main" id="{F47A6F3B-7589-4816-B8C3-76470727BF1C}"/>
              </a:ext>
            </a:extLst>
          </p:cNvPr>
          <p:cNvSpPr>
            <a:spLocks noGrp="1"/>
          </p:cNvSpPr>
          <p:nvPr>
            <p:ph type="body" sz="half" idx="2"/>
          </p:nvPr>
        </p:nvSpPr>
        <p:spPr/>
        <p:txBody>
          <a:bodyPr/>
          <a:lstStyle/>
          <a:p>
            <a:endParaRPr lang="en-GB"/>
          </a:p>
        </p:txBody>
      </p:sp>
      <p:sp>
        <p:nvSpPr>
          <p:cNvPr id="5" name="Marcador de número de diapositiva 4">
            <a:extLst>
              <a:ext uri="{FF2B5EF4-FFF2-40B4-BE49-F238E27FC236}">
                <a16:creationId xmlns:a16="http://schemas.microsoft.com/office/drawing/2014/main" id="{39DECEEC-5FC5-400B-9EC9-8BA0581CA2FE}"/>
              </a:ext>
            </a:extLst>
          </p:cNvPr>
          <p:cNvSpPr>
            <a:spLocks noGrp="1"/>
          </p:cNvSpPr>
          <p:nvPr>
            <p:ph type="sldNum" sz="quarter" idx="12"/>
          </p:nvPr>
        </p:nvSpPr>
        <p:spPr/>
        <p:txBody>
          <a:bodyPr/>
          <a:lstStyle/>
          <a:p>
            <a:fld id="{5A1F972D-FDF8-4D84-8DBC-19A85814D6EC}" type="slidenum">
              <a:rPr lang="en-GB" smtClean="0"/>
              <a:t>2</a:t>
            </a:fld>
            <a:endParaRPr lang="en-GB"/>
          </a:p>
        </p:txBody>
      </p:sp>
    </p:spTree>
    <p:extLst>
      <p:ext uri="{BB962C8B-B14F-4D97-AF65-F5344CB8AC3E}">
        <p14:creationId xmlns:p14="http://schemas.microsoft.com/office/powerpoint/2010/main" val="48256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E7D54-5C6D-4DAB-AADC-A77EB89E23AB}"/>
              </a:ext>
            </a:extLst>
          </p:cNvPr>
          <p:cNvSpPr>
            <a:spLocks noGrp="1"/>
          </p:cNvSpPr>
          <p:nvPr>
            <p:ph type="title"/>
          </p:nvPr>
        </p:nvSpPr>
        <p:spPr>
          <a:xfrm>
            <a:off x="2231136" y="458665"/>
            <a:ext cx="7729728" cy="1188720"/>
          </a:xfrm>
        </p:spPr>
        <p:txBody>
          <a:bodyPr/>
          <a:lstStyle/>
          <a:p>
            <a:r>
              <a:rPr lang="it" dirty="0"/>
              <a:t>La domanda effettiva</a:t>
            </a:r>
          </a:p>
        </p:txBody>
      </p:sp>
      <p:sp>
        <p:nvSpPr>
          <p:cNvPr id="3" name="Marcador de contenido 2">
            <a:extLst>
              <a:ext uri="{FF2B5EF4-FFF2-40B4-BE49-F238E27FC236}">
                <a16:creationId xmlns:a16="http://schemas.microsoft.com/office/drawing/2014/main" id="{94227A59-DB09-4F6C-9D8A-6B843166438E}"/>
              </a:ext>
            </a:extLst>
          </p:cNvPr>
          <p:cNvSpPr>
            <a:spLocks noGrp="1"/>
          </p:cNvSpPr>
          <p:nvPr>
            <p:ph idx="1"/>
          </p:nvPr>
        </p:nvSpPr>
        <p:spPr>
          <a:xfrm>
            <a:off x="2231136" y="2104008"/>
            <a:ext cx="8031450" cy="4394446"/>
          </a:xfrm>
        </p:spPr>
        <p:txBody>
          <a:bodyPr>
            <a:normAutofit fontScale="92500" lnSpcReduction="20000"/>
          </a:bodyPr>
          <a:lstStyle/>
          <a:p>
            <a:r>
              <a:rPr lang="it" dirty="0"/>
              <a:t>La domanda effettiva è il punto d’incontro delle curve di domanda e offerta aggregata. Vale a dire che la domanda effettiva è un punto (alcune interpretazioni successive la presentano come una funzione, ma in Keynes non è così).</a:t>
            </a:r>
          </a:p>
          <a:p>
            <a:r>
              <a:rPr lang="it" dirty="0"/>
              <a:t>Concettualmente, queste curve sono diverse dalle tradizionali curve di domanda e offerta.</a:t>
            </a:r>
          </a:p>
          <a:p>
            <a:r>
              <a:rPr lang="it" dirty="0"/>
              <a:t>L’offerta aggregata è il rapporto tra il prezzo atteso dell’offerta del prodotto che rende conveniente impiegare N numero di individui (Z) e il numero di individui occupati N.</a:t>
            </a:r>
          </a:p>
          <a:p>
            <a:r>
              <a:rPr lang="it" dirty="0"/>
              <a:t>La domanda aggregata è il rapporto tra il reddito che gli imprenditori si aspettano di ottenere dall’impiego di N individui (D) e il numero di N individui occupati.</a:t>
            </a:r>
          </a:p>
          <a:p>
            <a:r>
              <a:rPr lang="it" dirty="0"/>
              <a:t>Entrambe le curve esprimono valutazioni degli imprenditori (a differenza delle curve tradizionali, dove la curva di domanda esprime le valutazioni dei consumatori e la curva di offerta dei produttori).</a:t>
            </a:r>
          </a:p>
          <a:p>
            <a:r>
              <a:rPr lang="it" dirty="0"/>
              <a:t>Entrambe le funzioni sono crescenti, ma Z cresce più velocemente di D.</a:t>
            </a:r>
          </a:p>
          <a:p>
            <a:r>
              <a:rPr lang="it" dirty="0"/>
              <a:t>Il punto di intersezione di entrambe le curve è la domanda effettiva e determina il livello di occupazione N' (vedi grafico nella diapositiva 20), date le aspettative degli imprenditori su costi e reddito.</a:t>
            </a:r>
          </a:p>
        </p:txBody>
      </p:sp>
      <p:sp>
        <p:nvSpPr>
          <p:cNvPr id="4" name="Marcador de número de diapositiva 3">
            <a:extLst>
              <a:ext uri="{FF2B5EF4-FFF2-40B4-BE49-F238E27FC236}">
                <a16:creationId xmlns:a16="http://schemas.microsoft.com/office/drawing/2014/main" id="{4C99F090-D6BC-4D9E-8E7E-FE7945656378}"/>
              </a:ext>
            </a:extLst>
          </p:cNvPr>
          <p:cNvSpPr>
            <a:spLocks noGrp="1"/>
          </p:cNvSpPr>
          <p:nvPr>
            <p:ph type="sldNum" sz="quarter" idx="12"/>
          </p:nvPr>
        </p:nvSpPr>
        <p:spPr/>
        <p:txBody>
          <a:bodyPr/>
          <a:lstStyle/>
          <a:p>
            <a:fld id="{5A1F972D-FDF8-4D84-8DBC-19A85814D6EC}" type="slidenum">
              <a:rPr lang="en-GB" smtClean="0"/>
              <a:t>20</a:t>
            </a:fld>
            <a:endParaRPr lang="en-GB"/>
          </a:p>
        </p:txBody>
      </p:sp>
    </p:spTree>
    <p:extLst>
      <p:ext uri="{BB962C8B-B14F-4D97-AF65-F5344CB8AC3E}">
        <p14:creationId xmlns:p14="http://schemas.microsoft.com/office/powerpoint/2010/main" val="1629623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E7D54-5C6D-4DAB-AADC-A77EB89E23AB}"/>
              </a:ext>
            </a:extLst>
          </p:cNvPr>
          <p:cNvSpPr>
            <a:spLocks noGrp="1"/>
          </p:cNvSpPr>
          <p:nvPr>
            <p:ph type="title"/>
          </p:nvPr>
        </p:nvSpPr>
        <p:spPr/>
        <p:txBody>
          <a:bodyPr/>
          <a:lstStyle/>
          <a:p>
            <a:r>
              <a:rPr lang="it" dirty="0"/>
              <a:t>La domanda effettiva</a:t>
            </a:r>
          </a:p>
        </p:txBody>
      </p:sp>
      <p:sp>
        <p:nvSpPr>
          <p:cNvPr id="4" name="Marcador de número de diapositiva 3">
            <a:extLst>
              <a:ext uri="{FF2B5EF4-FFF2-40B4-BE49-F238E27FC236}">
                <a16:creationId xmlns:a16="http://schemas.microsoft.com/office/drawing/2014/main" id="{4C99F090-D6BC-4D9E-8E7E-FE7945656378}"/>
              </a:ext>
            </a:extLst>
          </p:cNvPr>
          <p:cNvSpPr>
            <a:spLocks noGrp="1"/>
          </p:cNvSpPr>
          <p:nvPr>
            <p:ph type="sldNum" sz="quarter" idx="12"/>
          </p:nvPr>
        </p:nvSpPr>
        <p:spPr/>
        <p:txBody>
          <a:bodyPr/>
          <a:lstStyle/>
          <a:p>
            <a:fld id="{5A1F972D-FDF8-4D84-8DBC-19A85814D6EC}" type="slidenum">
              <a:rPr lang="en-GB" smtClean="0"/>
              <a:t>21</a:t>
            </a:fld>
            <a:endParaRPr lang="en-GB"/>
          </a:p>
        </p:txBody>
      </p:sp>
      <p:cxnSp>
        <p:nvCxnSpPr>
          <p:cNvPr id="8" name="Conector recto de flecha 7">
            <a:extLst>
              <a:ext uri="{FF2B5EF4-FFF2-40B4-BE49-F238E27FC236}">
                <a16:creationId xmlns:a16="http://schemas.microsoft.com/office/drawing/2014/main" id="{F3767994-2610-48E8-91B0-9D2FD1A3B9F9}"/>
              </a:ext>
            </a:extLst>
          </p:cNvPr>
          <p:cNvCxnSpPr/>
          <p:nvPr/>
        </p:nvCxnSpPr>
        <p:spPr>
          <a:xfrm flipV="1">
            <a:off x="4157932" y="2846717"/>
            <a:ext cx="0" cy="2139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a:extLst>
              <a:ext uri="{FF2B5EF4-FFF2-40B4-BE49-F238E27FC236}">
                <a16:creationId xmlns:a16="http://schemas.microsoft.com/office/drawing/2014/main" id="{20AEC561-4FB6-4575-BF60-224F9CB9EE9B}"/>
              </a:ext>
            </a:extLst>
          </p:cNvPr>
          <p:cNvCxnSpPr>
            <a:cxnSpLocks/>
          </p:cNvCxnSpPr>
          <p:nvPr/>
        </p:nvCxnSpPr>
        <p:spPr>
          <a:xfrm flipV="1">
            <a:off x="4172309" y="4986064"/>
            <a:ext cx="2982591" cy="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CuadroTexto 12">
            <a:extLst>
              <a:ext uri="{FF2B5EF4-FFF2-40B4-BE49-F238E27FC236}">
                <a16:creationId xmlns:a16="http://schemas.microsoft.com/office/drawing/2014/main" id="{1F4D9227-E144-49F7-9495-1DBF05C94A07}"/>
              </a:ext>
            </a:extLst>
          </p:cNvPr>
          <p:cNvSpPr txBox="1"/>
          <p:nvPr/>
        </p:nvSpPr>
        <p:spPr>
          <a:xfrm>
            <a:off x="3644644" y="2692827"/>
            <a:ext cx="513288" cy="307777"/>
          </a:xfrm>
          <a:prstGeom prst="rect">
            <a:avLst/>
          </a:prstGeom>
          <a:noFill/>
        </p:spPr>
        <p:txBody>
          <a:bodyPr wrap="square" rtlCol="0">
            <a:spAutoFit/>
          </a:bodyPr>
          <a:lstStyle/>
          <a:p>
            <a:r>
              <a:rPr lang="it" sz="1400" dirty="0"/>
              <a:t>D,Z</a:t>
            </a:r>
          </a:p>
        </p:txBody>
      </p:sp>
      <p:sp>
        <p:nvSpPr>
          <p:cNvPr id="15" name="CuadroTexto 14">
            <a:extLst>
              <a:ext uri="{FF2B5EF4-FFF2-40B4-BE49-F238E27FC236}">
                <a16:creationId xmlns:a16="http://schemas.microsoft.com/office/drawing/2014/main" id="{F52D8DFE-6312-47C1-92BC-B10B8994D339}"/>
              </a:ext>
            </a:extLst>
          </p:cNvPr>
          <p:cNvSpPr txBox="1"/>
          <p:nvPr/>
        </p:nvSpPr>
        <p:spPr>
          <a:xfrm>
            <a:off x="7104376" y="4986064"/>
            <a:ext cx="513288" cy="307777"/>
          </a:xfrm>
          <a:prstGeom prst="rect">
            <a:avLst/>
          </a:prstGeom>
          <a:noFill/>
        </p:spPr>
        <p:txBody>
          <a:bodyPr wrap="square" rtlCol="0">
            <a:spAutoFit/>
          </a:bodyPr>
          <a:lstStyle/>
          <a:p>
            <a:r>
              <a:rPr lang="it" sz="1400" dirty="0"/>
              <a:t>N</a:t>
            </a:r>
          </a:p>
        </p:txBody>
      </p:sp>
      <p:sp>
        <p:nvSpPr>
          <p:cNvPr id="17" name="CuadroTexto 16">
            <a:extLst>
              <a:ext uri="{FF2B5EF4-FFF2-40B4-BE49-F238E27FC236}">
                <a16:creationId xmlns:a16="http://schemas.microsoft.com/office/drawing/2014/main" id="{E7CCD401-8D13-4F3B-A7A8-420C8E725749}"/>
              </a:ext>
            </a:extLst>
          </p:cNvPr>
          <p:cNvSpPr txBox="1"/>
          <p:nvPr/>
        </p:nvSpPr>
        <p:spPr>
          <a:xfrm>
            <a:off x="6733838" y="2577758"/>
            <a:ext cx="300082" cy="307777"/>
          </a:xfrm>
          <a:prstGeom prst="rect">
            <a:avLst/>
          </a:prstGeom>
          <a:noFill/>
        </p:spPr>
        <p:txBody>
          <a:bodyPr wrap="none" rtlCol="0">
            <a:spAutoFit/>
          </a:bodyPr>
          <a:lstStyle/>
          <a:p>
            <a:r>
              <a:rPr lang="it" sz="1400" dirty="0"/>
              <a:t>Z</a:t>
            </a:r>
          </a:p>
        </p:txBody>
      </p:sp>
      <p:sp>
        <p:nvSpPr>
          <p:cNvPr id="19" name="Forma libre: forma 18">
            <a:extLst>
              <a:ext uri="{FF2B5EF4-FFF2-40B4-BE49-F238E27FC236}">
                <a16:creationId xmlns:a16="http://schemas.microsoft.com/office/drawing/2014/main" id="{2720B71D-1638-4424-9FEB-432F9ED009A9}"/>
              </a:ext>
            </a:extLst>
          </p:cNvPr>
          <p:cNvSpPr/>
          <p:nvPr/>
        </p:nvSpPr>
        <p:spPr>
          <a:xfrm>
            <a:off x="4686831" y="2911414"/>
            <a:ext cx="2674189" cy="1259456"/>
          </a:xfrm>
          <a:custGeom>
            <a:avLst/>
            <a:gdLst>
              <a:gd name="connsiteX0" fmla="*/ 0 w 2674189"/>
              <a:gd name="connsiteY0" fmla="*/ 1259456 h 1259456"/>
              <a:gd name="connsiteX1" fmla="*/ 603849 w 2674189"/>
              <a:gd name="connsiteY1" fmla="*/ 483079 h 1259456"/>
              <a:gd name="connsiteX2" fmla="*/ 1518249 w 2674189"/>
              <a:gd name="connsiteY2" fmla="*/ 129396 h 1259456"/>
              <a:gd name="connsiteX3" fmla="*/ 2320506 w 2674189"/>
              <a:gd name="connsiteY3" fmla="*/ 25879 h 1259456"/>
              <a:gd name="connsiteX4" fmla="*/ 2674189 w 2674189"/>
              <a:gd name="connsiteY4" fmla="*/ 0 h 125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189" h="1259456">
                <a:moveTo>
                  <a:pt x="0" y="1259456"/>
                </a:moveTo>
                <a:cubicBezTo>
                  <a:pt x="175404" y="965439"/>
                  <a:pt x="350808" y="671422"/>
                  <a:pt x="603849" y="483079"/>
                </a:cubicBezTo>
                <a:cubicBezTo>
                  <a:pt x="856891" y="294736"/>
                  <a:pt x="1232140" y="205596"/>
                  <a:pt x="1518249" y="129396"/>
                </a:cubicBezTo>
                <a:cubicBezTo>
                  <a:pt x="1804358" y="53196"/>
                  <a:pt x="2127849" y="47445"/>
                  <a:pt x="2320506" y="25879"/>
                </a:cubicBezTo>
                <a:cubicBezTo>
                  <a:pt x="2513163" y="4313"/>
                  <a:pt x="2593676" y="2156"/>
                  <a:pt x="267418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1" name="CuadroTexto 20">
            <a:extLst>
              <a:ext uri="{FF2B5EF4-FFF2-40B4-BE49-F238E27FC236}">
                <a16:creationId xmlns:a16="http://schemas.microsoft.com/office/drawing/2014/main" id="{1BCCA3F3-C095-4E0B-A7AF-983FDE3F60F4}"/>
              </a:ext>
            </a:extLst>
          </p:cNvPr>
          <p:cNvSpPr txBox="1"/>
          <p:nvPr/>
        </p:nvSpPr>
        <p:spPr>
          <a:xfrm>
            <a:off x="7376215" y="3165122"/>
            <a:ext cx="359394" cy="307777"/>
          </a:xfrm>
          <a:prstGeom prst="rect">
            <a:avLst/>
          </a:prstGeom>
          <a:noFill/>
        </p:spPr>
        <p:txBody>
          <a:bodyPr wrap="none" rtlCol="0">
            <a:spAutoFit/>
          </a:bodyPr>
          <a:lstStyle/>
          <a:p>
            <a:r>
              <a:rPr lang="it" sz="1400" dirty="0"/>
              <a:t>D'</a:t>
            </a:r>
          </a:p>
        </p:txBody>
      </p:sp>
      <p:sp>
        <p:nvSpPr>
          <p:cNvPr id="23" name="Forma libre: forma 22">
            <a:extLst>
              <a:ext uri="{FF2B5EF4-FFF2-40B4-BE49-F238E27FC236}">
                <a16:creationId xmlns:a16="http://schemas.microsoft.com/office/drawing/2014/main" id="{011B569B-C7C6-47A2-97C0-4788DFB24D24}"/>
              </a:ext>
            </a:extLst>
          </p:cNvPr>
          <p:cNvSpPr/>
          <p:nvPr/>
        </p:nvSpPr>
        <p:spPr>
          <a:xfrm>
            <a:off x="4459857" y="2631692"/>
            <a:ext cx="2228820" cy="1983440"/>
          </a:xfrm>
          <a:custGeom>
            <a:avLst/>
            <a:gdLst>
              <a:gd name="connsiteX0" fmla="*/ 0 w 2228820"/>
              <a:gd name="connsiteY0" fmla="*/ 1983440 h 1983440"/>
              <a:gd name="connsiteX1" fmla="*/ 836762 w 2228820"/>
              <a:gd name="connsiteY1" fmla="*/ 1862670 h 1983440"/>
              <a:gd name="connsiteX2" fmla="*/ 1526875 w 2228820"/>
              <a:gd name="connsiteY2" fmla="*/ 1319206 h 1983440"/>
              <a:gd name="connsiteX3" fmla="*/ 1958196 w 2228820"/>
              <a:gd name="connsiteY3" fmla="*/ 620466 h 1983440"/>
              <a:gd name="connsiteX4" fmla="*/ 2191109 w 2228820"/>
              <a:gd name="connsiteY4" fmla="*/ 85629 h 1983440"/>
              <a:gd name="connsiteX5" fmla="*/ 2225615 w 2228820"/>
              <a:gd name="connsiteY5" fmla="*/ 7991 h 198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8820" h="1983440">
                <a:moveTo>
                  <a:pt x="0" y="1983440"/>
                </a:moveTo>
                <a:cubicBezTo>
                  <a:pt x="291141" y="1978408"/>
                  <a:pt x="582283" y="1973376"/>
                  <a:pt x="836762" y="1862670"/>
                </a:cubicBezTo>
                <a:cubicBezTo>
                  <a:pt x="1091241" y="1751964"/>
                  <a:pt x="1339969" y="1526240"/>
                  <a:pt x="1526875" y="1319206"/>
                </a:cubicBezTo>
                <a:cubicBezTo>
                  <a:pt x="1713781" y="1112172"/>
                  <a:pt x="1847490" y="826062"/>
                  <a:pt x="1958196" y="620466"/>
                </a:cubicBezTo>
                <a:cubicBezTo>
                  <a:pt x="2068902" y="414870"/>
                  <a:pt x="2146539" y="187708"/>
                  <a:pt x="2191109" y="85629"/>
                </a:cubicBezTo>
                <a:cubicBezTo>
                  <a:pt x="2235679" y="-16450"/>
                  <a:pt x="2230647" y="-4230"/>
                  <a:pt x="2225615" y="799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sp>
        <p:nvSpPr>
          <p:cNvPr id="28" name="CuadroTexto 27">
            <a:extLst>
              <a:ext uri="{FF2B5EF4-FFF2-40B4-BE49-F238E27FC236}">
                <a16:creationId xmlns:a16="http://schemas.microsoft.com/office/drawing/2014/main" id="{2153A0C0-ACC3-42A5-B330-0BE7E9DE305E}"/>
              </a:ext>
            </a:extLst>
          </p:cNvPr>
          <p:cNvSpPr txBox="1"/>
          <p:nvPr/>
        </p:nvSpPr>
        <p:spPr>
          <a:xfrm>
            <a:off x="6174789" y="4961976"/>
            <a:ext cx="442115" cy="307777"/>
          </a:xfrm>
          <a:prstGeom prst="rect">
            <a:avLst/>
          </a:prstGeom>
          <a:noFill/>
        </p:spPr>
        <p:txBody>
          <a:bodyPr wrap="square" rtlCol="0">
            <a:spAutoFit/>
          </a:bodyPr>
          <a:lstStyle/>
          <a:p>
            <a:r>
              <a:rPr lang="it" sz="1400" dirty="0"/>
              <a:t>N</a:t>
            </a:r>
          </a:p>
        </p:txBody>
      </p:sp>
      <p:sp>
        <p:nvSpPr>
          <p:cNvPr id="29" name="CuadroTexto 28">
            <a:extLst>
              <a:ext uri="{FF2B5EF4-FFF2-40B4-BE49-F238E27FC236}">
                <a16:creationId xmlns:a16="http://schemas.microsoft.com/office/drawing/2014/main" id="{B35A1DE5-0241-4E36-AAF0-A0E17AE0C247}"/>
              </a:ext>
            </a:extLst>
          </p:cNvPr>
          <p:cNvSpPr txBox="1"/>
          <p:nvPr/>
        </p:nvSpPr>
        <p:spPr>
          <a:xfrm>
            <a:off x="943805" y="3052363"/>
            <a:ext cx="2398221" cy="1046440"/>
          </a:xfrm>
          <a:prstGeom prst="rect">
            <a:avLst/>
          </a:prstGeom>
          <a:noFill/>
        </p:spPr>
        <p:txBody>
          <a:bodyPr wrap="none" rtlCol="0">
            <a:spAutoFit/>
          </a:bodyPr>
          <a:lstStyle/>
          <a:p>
            <a:pPr>
              <a:spcAft>
                <a:spcPts val="1200"/>
              </a:spcAft>
            </a:pPr>
            <a:r>
              <a:rPr lang="it" sz="1400" dirty="0"/>
              <a:t>D: curva di domanda aggregata</a:t>
            </a:r>
          </a:p>
          <a:p>
            <a:pPr>
              <a:spcAft>
                <a:spcPts val="1200"/>
              </a:spcAft>
            </a:pPr>
            <a:r>
              <a:rPr lang="it" sz="1400" dirty="0"/>
              <a:t>Z. Curva di offerta aggregata</a:t>
            </a:r>
          </a:p>
          <a:p>
            <a:pPr>
              <a:spcAft>
                <a:spcPts val="1200"/>
              </a:spcAft>
            </a:pPr>
            <a:r>
              <a:rPr lang="it" sz="1400" dirty="0"/>
              <a:t>N: livello di occupazione</a:t>
            </a:r>
          </a:p>
        </p:txBody>
      </p:sp>
      <p:cxnSp>
        <p:nvCxnSpPr>
          <p:cNvPr id="18" name="Conector recto 17">
            <a:extLst>
              <a:ext uri="{FF2B5EF4-FFF2-40B4-BE49-F238E27FC236}">
                <a16:creationId xmlns:a16="http://schemas.microsoft.com/office/drawing/2014/main" id="{70875CCC-1D49-4BB4-8674-DB2227E902BC}"/>
              </a:ext>
            </a:extLst>
          </p:cNvPr>
          <p:cNvCxnSpPr>
            <a:cxnSpLocks/>
          </p:cNvCxnSpPr>
          <p:nvPr/>
        </p:nvCxnSpPr>
        <p:spPr>
          <a:xfrm>
            <a:off x="6330147" y="2995933"/>
            <a:ext cx="0" cy="1990131"/>
          </a:xfrm>
          <a:prstGeom prst="line">
            <a:avLst/>
          </a:prstGeom>
        </p:spPr>
        <p:style>
          <a:lnRef idx="1">
            <a:schemeClr val="dk1"/>
          </a:lnRef>
          <a:fillRef idx="0">
            <a:schemeClr val="dk1"/>
          </a:fillRef>
          <a:effectRef idx="0">
            <a:schemeClr val="dk1"/>
          </a:effectRef>
          <a:fontRef idx="minor">
            <a:schemeClr val="tx1"/>
          </a:fontRef>
        </p:style>
      </p:cxnSp>
      <p:sp>
        <p:nvSpPr>
          <p:cNvPr id="10" name="CuadroTexto 9">
            <a:extLst>
              <a:ext uri="{FF2B5EF4-FFF2-40B4-BE49-F238E27FC236}">
                <a16:creationId xmlns:a16="http://schemas.microsoft.com/office/drawing/2014/main" id="{9B4E0D45-C316-4BFF-942F-0C5E19E644A2}"/>
              </a:ext>
            </a:extLst>
          </p:cNvPr>
          <p:cNvSpPr txBox="1"/>
          <p:nvPr/>
        </p:nvSpPr>
        <p:spPr>
          <a:xfrm>
            <a:off x="7359055" y="2744586"/>
            <a:ext cx="319318" cy="307777"/>
          </a:xfrm>
          <a:prstGeom prst="rect">
            <a:avLst/>
          </a:prstGeom>
          <a:noFill/>
        </p:spPr>
        <p:txBody>
          <a:bodyPr wrap="none" rtlCol="0">
            <a:spAutoFit/>
          </a:bodyPr>
          <a:lstStyle/>
          <a:p>
            <a:r>
              <a:rPr lang="it" sz="1400" dirty="0"/>
              <a:t>D</a:t>
            </a:r>
          </a:p>
        </p:txBody>
      </p:sp>
      <p:sp>
        <p:nvSpPr>
          <p:cNvPr id="11" name="CuadroTexto 10">
            <a:extLst>
              <a:ext uri="{FF2B5EF4-FFF2-40B4-BE49-F238E27FC236}">
                <a16:creationId xmlns:a16="http://schemas.microsoft.com/office/drawing/2014/main" id="{B6DC6715-42B5-453F-84DE-F2828A058BC1}"/>
              </a:ext>
            </a:extLst>
          </p:cNvPr>
          <p:cNvSpPr txBox="1"/>
          <p:nvPr/>
        </p:nvSpPr>
        <p:spPr>
          <a:xfrm>
            <a:off x="6531422" y="2958454"/>
            <a:ext cx="314510" cy="307777"/>
          </a:xfrm>
          <a:prstGeom prst="rect">
            <a:avLst/>
          </a:prstGeom>
          <a:noFill/>
        </p:spPr>
        <p:txBody>
          <a:bodyPr wrap="none" rtlCol="0">
            <a:spAutoFit/>
          </a:bodyPr>
          <a:lstStyle/>
          <a:p>
            <a:r>
              <a:rPr lang="it" sz="1400" dirty="0"/>
              <a:t>E'</a:t>
            </a:r>
          </a:p>
        </p:txBody>
      </p:sp>
      <p:sp>
        <p:nvSpPr>
          <p:cNvPr id="12" name="CuadroTexto 11">
            <a:extLst>
              <a:ext uri="{FF2B5EF4-FFF2-40B4-BE49-F238E27FC236}">
                <a16:creationId xmlns:a16="http://schemas.microsoft.com/office/drawing/2014/main" id="{B293523B-52C1-4D62-B910-AB1ADF47CA94}"/>
              </a:ext>
            </a:extLst>
          </p:cNvPr>
          <p:cNvSpPr txBox="1"/>
          <p:nvPr/>
        </p:nvSpPr>
        <p:spPr>
          <a:xfrm>
            <a:off x="6121413" y="2688156"/>
            <a:ext cx="274434" cy="307777"/>
          </a:xfrm>
          <a:prstGeom prst="rect">
            <a:avLst/>
          </a:prstGeom>
          <a:noFill/>
        </p:spPr>
        <p:txBody>
          <a:bodyPr wrap="none" rtlCol="0">
            <a:spAutoFit/>
          </a:bodyPr>
          <a:lstStyle/>
          <a:p>
            <a:r>
              <a:rPr lang="it" sz="1400" dirty="0"/>
              <a:t>E</a:t>
            </a:r>
          </a:p>
        </p:txBody>
      </p:sp>
      <p:cxnSp>
        <p:nvCxnSpPr>
          <p:cNvPr id="25" name="Conector recto 17">
            <a:extLst>
              <a:ext uri="{FF2B5EF4-FFF2-40B4-BE49-F238E27FC236}">
                <a16:creationId xmlns:a16="http://schemas.microsoft.com/office/drawing/2014/main" id="{C56EF892-6819-4593-8FD1-75A353B12CDA}"/>
              </a:ext>
            </a:extLst>
          </p:cNvPr>
          <p:cNvCxnSpPr>
            <a:cxnSpLocks/>
          </p:cNvCxnSpPr>
          <p:nvPr/>
        </p:nvCxnSpPr>
        <p:spPr>
          <a:xfrm>
            <a:off x="6546494" y="2958454"/>
            <a:ext cx="0" cy="1990131"/>
          </a:xfrm>
          <a:prstGeom prst="line">
            <a:avLst/>
          </a:prstGeom>
        </p:spPr>
        <p:style>
          <a:lnRef idx="1">
            <a:schemeClr val="dk1"/>
          </a:lnRef>
          <a:fillRef idx="0">
            <a:schemeClr val="dk1"/>
          </a:fillRef>
          <a:effectRef idx="0">
            <a:schemeClr val="dk1"/>
          </a:effectRef>
          <a:fontRef idx="minor">
            <a:schemeClr val="tx1"/>
          </a:fontRef>
        </p:style>
      </p:cxnSp>
      <p:sp>
        <p:nvSpPr>
          <p:cNvPr id="27" name="CuadroTexto 27">
            <a:extLst>
              <a:ext uri="{FF2B5EF4-FFF2-40B4-BE49-F238E27FC236}">
                <a16:creationId xmlns:a16="http://schemas.microsoft.com/office/drawing/2014/main" id="{98763E8E-0E1B-4A08-9995-B68D0DB02B67}"/>
              </a:ext>
            </a:extLst>
          </p:cNvPr>
          <p:cNvSpPr txBox="1"/>
          <p:nvPr/>
        </p:nvSpPr>
        <p:spPr>
          <a:xfrm>
            <a:off x="6395175" y="4967953"/>
            <a:ext cx="442115" cy="307777"/>
          </a:xfrm>
          <a:prstGeom prst="rect">
            <a:avLst/>
          </a:prstGeom>
          <a:noFill/>
        </p:spPr>
        <p:txBody>
          <a:bodyPr wrap="square" rtlCol="0">
            <a:spAutoFit/>
          </a:bodyPr>
          <a:lstStyle/>
          <a:p>
            <a:r>
              <a:rPr lang="it" sz="1400" dirty="0"/>
              <a:t>N'</a:t>
            </a:r>
          </a:p>
        </p:txBody>
      </p:sp>
      <p:sp>
        <p:nvSpPr>
          <p:cNvPr id="16" name="Left Brace 15">
            <a:extLst>
              <a:ext uri="{FF2B5EF4-FFF2-40B4-BE49-F238E27FC236}">
                <a16:creationId xmlns:a16="http://schemas.microsoft.com/office/drawing/2014/main" id="{200425FB-AB78-4817-9A33-5AE616F28827}"/>
              </a:ext>
            </a:extLst>
          </p:cNvPr>
          <p:cNvSpPr/>
          <p:nvPr/>
        </p:nvSpPr>
        <p:spPr>
          <a:xfrm>
            <a:off x="6172892" y="3064175"/>
            <a:ext cx="137275" cy="3026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 name="TextBox 19">
            <a:extLst>
              <a:ext uri="{FF2B5EF4-FFF2-40B4-BE49-F238E27FC236}">
                <a16:creationId xmlns:a16="http://schemas.microsoft.com/office/drawing/2014/main" id="{53DFA03A-30E5-41FF-A0BD-96E87D080096}"/>
              </a:ext>
            </a:extLst>
          </p:cNvPr>
          <p:cNvSpPr txBox="1"/>
          <p:nvPr/>
        </p:nvSpPr>
        <p:spPr>
          <a:xfrm>
            <a:off x="5431744" y="3066176"/>
            <a:ext cx="906002" cy="400110"/>
          </a:xfrm>
          <a:prstGeom prst="rect">
            <a:avLst/>
          </a:prstGeom>
          <a:noFill/>
        </p:spPr>
        <p:txBody>
          <a:bodyPr wrap="square" rtlCol="0">
            <a:spAutoFit/>
          </a:bodyPr>
          <a:lstStyle/>
          <a:p>
            <a:r>
              <a:rPr lang="it" sz="1000" dirty="0"/>
              <a:t>Differenza tra D e Z</a:t>
            </a:r>
          </a:p>
        </p:txBody>
      </p:sp>
    </p:spTree>
    <p:extLst>
      <p:ext uri="{BB962C8B-B14F-4D97-AF65-F5344CB8AC3E}">
        <p14:creationId xmlns:p14="http://schemas.microsoft.com/office/powerpoint/2010/main" val="248371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E7D54-5C6D-4DAB-AADC-A77EB89E23AB}"/>
              </a:ext>
            </a:extLst>
          </p:cNvPr>
          <p:cNvSpPr>
            <a:spLocks noGrp="1"/>
          </p:cNvSpPr>
          <p:nvPr>
            <p:ph type="title"/>
          </p:nvPr>
        </p:nvSpPr>
        <p:spPr/>
        <p:txBody>
          <a:bodyPr/>
          <a:lstStyle/>
          <a:p>
            <a:r>
              <a:rPr lang="it" dirty="0"/>
              <a:t>La domanda effettiva</a:t>
            </a:r>
          </a:p>
        </p:txBody>
      </p:sp>
      <p:sp>
        <p:nvSpPr>
          <p:cNvPr id="4" name="Marcador de número de diapositiva 3">
            <a:extLst>
              <a:ext uri="{FF2B5EF4-FFF2-40B4-BE49-F238E27FC236}">
                <a16:creationId xmlns:a16="http://schemas.microsoft.com/office/drawing/2014/main" id="{4C99F090-D6BC-4D9E-8E7E-FE7945656378}"/>
              </a:ext>
            </a:extLst>
          </p:cNvPr>
          <p:cNvSpPr>
            <a:spLocks noGrp="1"/>
          </p:cNvSpPr>
          <p:nvPr>
            <p:ph type="sldNum" sz="quarter" idx="12"/>
          </p:nvPr>
        </p:nvSpPr>
        <p:spPr/>
        <p:txBody>
          <a:bodyPr/>
          <a:lstStyle/>
          <a:p>
            <a:fld id="{5A1F972D-FDF8-4D84-8DBC-19A85814D6EC}" type="slidenum">
              <a:rPr lang="en-GB" smtClean="0"/>
              <a:t>22</a:t>
            </a:fld>
            <a:endParaRPr lang="en-GB"/>
          </a:p>
        </p:txBody>
      </p:sp>
      <p:cxnSp>
        <p:nvCxnSpPr>
          <p:cNvPr id="8" name="Conector recto de flecha 7">
            <a:extLst>
              <a:ext uri="{FF2B5EF4-FFF2-40B4-BE49-F238E27FC236}">
                <a16:creationId xmlns:a16="http://schemas.microsoft.com/office/drawing/2014/main" id="{F3767994-2610-48E8-91B0-9D2FD1A3B9F9}"/>
              </a:ext>
            </a:extLst>
          </p:cNvPr>
          <p:cNvCxnSpPr/>
          <p:nvPr/>
        </p:nvCxnSpPr>
        <p:spPr>
          <a:xfrm flipV="1">
            <a:off x="4157932" y="2846717"/>
            <a:ext cx="0" cy="2139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a:extLst>
              <a:ext uri="{FF2B5EF4-FFF2-40B4-BE49-F238E27FC236}">
                <a16:creationId xmlns:a16="http://schemas.microsoft.com/office/drawing/2014/main" id="{20AEC561-4FB6-4575-BF60-224F9CB9EE9B}"/>
              </a:ext>
            </a:extLst>
          </p:cNvPr>
          <p:cNvCxnSpPr>
            <a:cxnSpLocks/>
          </p:cNvCxnSpPr>
          <p:nvPr/>
        </p:nvCxnSpPr>
        <p:spPr>
          <a:xfrm flipV="1">
            <a:off x="4172309" y="4986064"/>
            <a:ext cx="2982591" cy="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CuadroTexto 12">
            <a:extLst>
              <a:ext uri="{FF2B5EF4-FFF2-40B4-BE49-F238E27FC236}">
                <a16:creationId xmlns:a16="http://schemas.microsoft.com/office/drawing/2014/main" id="{1F4D9227-E144-49F7-9495-1DBF05C94A07}"/>
              </a:ext>
            </a:extLst>
          </p:cNvPr>
          <p:cNvSpPr txBox="1"/>
          <p:nvPr/>
        </p:nvSpPr>
        <p:spPr>
          <a:xfrm>
            <a:off x="3644644" y="2692827"/>
            <a:ext cx="513288" cy="307777"/>
          </a:xfrm>
          <a:prstGeom prst="rect">
            <a:avLst/>
          </a:prstGeom>
          <a:noFill/>
        </p:spPr>
        <p:txBody>
          <a:bodyPr wrap="square" rtlCol="0">
            <a:spAutoFit/>
          </a:bodyPr>
          <a:lstStyle/>
          <a:p>
            <a:r>
              <a:rPr lang="it" sz="1400" dirty="0"/>
              <a:t>D,Z</a:t>
            </a:r>
          </a:p>
        </p:txBody>
      </p:sp>
      <p:sp>
        <p:nvSpPr>
          <p:cNvPr id="15" name="CuadroTexto 14">
            <a:extLst>
              <a:ext uri="{FF2B5EF4-FFF2-40B4-BE49-F238E27FC236}">
                <a16:creationId xmlns:a16="http://schemas.microsoft.com/office/drawing/2014/main" id="{F52D8DFE-6312-47C1-92BC-B10B8994D339}"/>
              </a:ext>
            </a:extLst>
          </p:cNvPr>
          <p:cNvSpPr txBox="1"/>
          <p:nvPr/>
        </p:nvSpPr>
        <p:spPr>
          <a:xfrm>
            <a:off x="7104376" y="4986064"/>
            <a:ext cx="513288" cy="307777"/>
          </a:xfrm>
          <a:prstGeom prst="rect">
            <a:avLst/>
          </a:prstGeom>
          <a:noFill/>
        </p:spPr>
        <p:txBody>
          <a:bodyPr wrap="square" rtlCol="0">
            <a:spAutoFit/>
          </a:bodyPr>
          <a:lstStyle/>
          <a:p>
            <a:r>
              <a:rPr lang="it" sz="1400" dirty="0"/>
              <a:t>N</a:t>
            </a:r>
          </a:p>
        </p:txBody>
      </p:sp>
      <p:sp>
        <p:nvSpPr>
          <p:cNvPr id="17" name="CuadroTexto 16">
            <a:extLst>
              <a:ext uri="{FF2B5EF4-FFF2-40B4-BE49-F238E27FC236}">
                <a16:creationId xmlns:a16="http://schemas.microsoft.com/office/drawing/2014/main" id="{E7CCD401-8D13-4F3B-A7A8-420C8E725749}"/>
              </a:ext>
            </a:extLst>
          </p:cNvPr>
          <p:cNvSpPr txBox="1"/>
          <p:nvPr/>
        </p:nvSpPr>
        <p:spPr>
          <a:xfrm>
            <a:off x="6733838" y="2577758"/>
            <a:ext cx="300082" cy="307777"/>
          </a:xfrm>
          <a:prstGeom prst="rect">
            <a:avLst/>
          </a:prstGeom>
          <a:noFill/>
        </p:spPr>
        <p:txBody>
          <a:bodyPr wrap="none" rtlCol="0">
            <a:spAutoFit/>
          </a:bodyPr>
          <a:lstStyle/>
          <a:p>
            <a:r>
              <a:rPr lang="it" sz="1400" dirty="0"/>
              <a:t>Z</a:t>
            </a:r>
          </a:p>
        </p:txBody>
      </p:sp>
      <p:sp>
        <p:nvSpPr>
          <p:cNvPr id="19" name="Forma libre: forma 18">
            <a:extLst>
              <a:ext uri="{FF2B5EF4-FFF2-40B4-BE49-F238E27FC236}">
                <a16:creationId xmlns:a16="http://schemas.microsoft.com/office/drawing/2014/main" id="{2720B71D-1638-4424-9FEB-432F9ED009A9}"/>
              </a:ext>
            </a:extLst>
          </p:cNvPr>
          <p:cNvSpPr/>
          <p:nvPr/>
        </p:nvSpPr>
        <p:spPr>
          <a:xfrm>
            <a:off x="4686831" y="2911414"/>
            <a:ext cx="2674189" cy="1259456"/>
          </a:xfrm>
          <a:custGeom>
            <a:avLst/>
            <a:gdLst>
              <a:gd name="connsiteX0" fmla="*/ 0 w 2674189"/>
              <a:gd name="connsiteY0" fmla="*/ 1259456 h 1259456"/>
              <a:gd name="connsiteX1" fmla="*/ 603849 w 2674189"/>
              <a:gd name="connsiteY1" fmla="*/ 483079 h 1259456"/>
              <a:gd name="connsiteX2" fmla="*/ 1518249 w 2674189"/>
              <a:gd name="connsiteY2" fmla="*/ 129396 h 1259456"/>
              <a:gd name="connsiteX3" fmla="*/ 2320506 w 2674189"/>
              <a:gd name="connsiteY3" fmla="*/ 25879 h 1259456"/>
              <a:gd name="connsiteX4" fmla="*/ 2674189 w 2674189"/>
              <a:gd name="connsiteY4" fmla="*/ 0 h 125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189" h="1259456">
                <a:moveTo>
                  <a:pt x="0" y="1259456"/>
                </a:moveTo>
                <a:cubicBezTo>
                  <a:pt x="175404" y="965439"/>
                  <a:pt x="350808" y="671422"/>
                  <a:pt x="603849" y="483079"/>
                </a:cubicBezTo>
                <a:cubicBezTo>
                  <a:pt x="856891" y="294736"/>
                  <a:pt x="1232140" y="205596"/>
                  <a:pt x="1518249" y="129396"/>
                </a:cubicBezTo>
                <a:cubicBezTo>
                  <a:pt x="1804358" y="53196"/>
                  <a:pt x="2127849" y="47445"/>
                  <a:pt x="2320506" y="25879"/>
                </a:cubicBezTo>
                <a:cubicBezTo>
                  <a:pt x="2513163" y="4313"/>
                  <a:pt x="2593676" y="2156"/>
                  <a:pt x="267418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1" name="CuadroTexto 20">
            <a:extLst>
              <a:ext uri="{FF2B5EF4-FFF2-40B4-BE49-F238E27FC236}">
                <a16:creationId xmlns:a16="http://schemas.microsoft.com/office/drawing/2014/main" id="{1BCCA3F3-C095-4E0B-A7AF-983FDE3F60F4}"/>
              </a:ext>
            </a:extLst>
          </p:cNvPr>
          <p:cNvSpPr txBox="1"/>
          <p:nvPr/>
        </p:nvSpPr>
        <p:spPr>
          <a:xfrm>
            <a:off x="7376215" y="3165122"/>
            <a:ext cx="359394" cy="307777"/>
          </a:xfrm>
          <a:prstGeom prst="rect">
            <a:avLst/>
          </a:prstGeom>
          <a:noFill/>
        </p:spPr>
        <p:txBody>
          <a:bodyPr wrap="none" rtlCol="0">
            <a:spAutoFit/>
          </a:bodyPr>
          <a:lstStyle/>
          <a:p>
            <a:r>
              <a:rPr lang="it" sz="1400" dirty="0"/>
              <a:t>D'</a:t>
            </a:r>
          </a:p>
        </p:txBody>
      </p:sp>
      <p:sp>
        <p:nvSpPr>
          <p:cNvPr id="23" name="Forma libre: forma 22">
            <a:extLst>
              <a:ext uri="{FF2B5EF4-FFF2-40B4-BE49-F238E27FC236}">
                <a16:creationId xmlns:a16="http://schemas.microsoft.com/office/drawing/2014/main" id="{011B569B-C7C6-47A2-97C0-4788DFB24D24}"/>
              </a:ext>
            </a:extLst>
          </p:cNvPr>
          <p:cNvSpPr/>
          <p:nvPr/>
        </p:nvSpPr>
        <p:spPr>
          <a:xfrm>
            <a:off x="4459857" y="2631692"/>
            <a:ext cx="2228820" cy="1983440"/>
          </a:xfrm>
          <a:custGeom>
            <a:avLst/>
            <a:gdLst>
              <a:gd name="connsiteX0" fmla="*/ 0 w 2228820"/>
              <a:gd name="connsiteY0" fmla="*/ 1983440 h 1983440"/>
              <a:gd name="connsiteX1" fmla="*/ 836762 w 2228820"/>
              <a:gd name="connsiteY1" fmla="*/ 1862670 h 1983440"/>
              <a:gd name="connsiteX2" fmla="*/ 1526875 w 2228820"/>
              <a:gd name="connsiteY2" fmla="*/ 1319206 h 1983440"/>
              <a:gd name="connsiteX3" fmla="*/ 1958196 w 2228820"/>
              <a:gd name="connsiteY3" fmla="*/ 620466 h 1983440"/>
              <a:gd name="connsiteX4" fmla="*/ 2191109 w 2228820"/>
              <a:gd name="connsiteY4" fmla="*/ 85629 h 1983440"/>
              <a:gd name="connsiteX5" fmla="*/ 2225615 w 2228820"/>
              <a:gd name="connsiteY5" fmla="*/ 7991 h 198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8820" h="1983440">
                <a:moveTo>
                  <a:pt x="0" y="1983440"/>
                </a:moveTo>
                <a:cubicBezTo>
                  <a:pt x="291141" y="1978408"/>
                  <a:pt x="582283" y="1973376"/>
                  <a:pt x="836762" y="1862670"/>
                </a:cubicBezTo>
                <a:cubicBezTo>
                  <a:pt x="1091241" y="1751964"/>
                  <a:pt x="1339969" y="1526240"/>
                  <a:pt x="1526875" y="1319206"/>
                </a:cubicBezTo>
                <a:cubicBezTo>
                  <a:pt x="1713781" y="1112172"/>
                  <a:pt x="1847490" y="826062"/>
                  <a:pt x="1958196" y="620466"/>
                </a:cubicBezTo>
                <a:cubicBezTo>
                  <a:pt x="2068902" y="414870"/>
                  <a:pt x="2146539" y="187708"/>
                  <a:pt x="2191109" y="85629"/>
                </a:cubicBezTo>
                <a:cubicBezTo>
                  <a:pt x="2235679" y="-16450"/>
                  <a:pt x="2230647" y="-4230"/>
                  <a:pt x="2225615" y="799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cxnSp>
        <p:nvCxnSpPr>
          <p:cNvPr id="26" name="Conector recto 25">
            <a:extLst>
              <a:ext uri="{FF2B5EF4-FFF2-40B4-BE49-F238E27FC236}">
                <a16:creationId xmlns:a16="http://schemas.microsoft.com/office/drawing/2014/main" id="{20D14B9F-E507-4BBC-B24E-0EA02FB0C0C9}"/>
              </a:ext>
            </a:extLst>
          </p:cNvPr>
          <p:cNvCxnSpPr>
            <a:cxnSpLocks/>
          </p:cNvCxnSpPr>
          <p:nvPr/>
        </p:nvCxnSpPr>
        <p:spPr>
          <a:xfrm>
            <a:off x="6530195" y="2953853"/>
            <a:ext cx="0" cy="2032211"/>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2153A0C0-ACC3-42A5-B330-0BE7E9DE305E}"/>
              </a:ext>
            </a:extLst>
          </p:cNvPr>
          <p:cNvSpPr txBox="1"/>
          <p:nvPr/>
        </p:nvSpPr>
        <p:spPr>
          <a:xfrm>
            <a:off x="6073503" y="5004698"/>
            <a:ext cx="513288" cy="307777"/>
          </a:xfrm>
          <a:prstGeom prst="rect">
            <a:avLst/>
          </a:prstGeom>
          <a:noFill/>
        </p:spPr>
        <p:txBody>
          <a:bodyPr wrap="square" rtlCol="0">
            <a:spAutoFit/>
          </a:bodyPr>
          <a:lstStyle/>
          <a:p>
            <a:r>
              <a:rPr lang="it" sz="1400" dirty="0"/>
              <a:t>N'</a:t>
            </a:r>
          </a:p>
        </p:txBody>
      </p:sp>
      <p:sp>
        <p:nvSpPr>
          <p:cNvPr id="29" name="CuadroTexto 28">
            <a:extLst>
              <a:ext uri="{FF2B5EF4-FFF2-40B4-BE49-F238E27FC236}">
                <a16:creationId xmlns:a16="http://schemas.microsoft.com/office/drawing/2014/main" id="{B35A1DE5-0241-4E36-AAF0-A0E17AE0C247}"/>
              </a:ext>
            </a:extLst>
          </p:cNvPr>
          <p:cNvSpPr txBox="1"/>
          <p:nvPr/>
        </p:nvSpPr>
        <p:spPr>
          <a:xfrm>
            <a:off x="940279" y="3071004"/>
            <a:ext cx="2398221" cy="1415772"/>
          </a:xfrm>
          <a:prstGeom prst="rect">
            <a:avLst/>
          </a:prstGeom>
          <a:noFill/>
        </p:spPr>
        <p:txBody>
          <a:bodyPr wrap="none" rtlCol="0">
            <a:spAutoFit/>
          </a:bodyPr>
          <a:lstStyle/>
          <a:p>
            <a:pPr>
              <a:spcAft>
                <a:spcPts val="1200"/>
              </a:spcAft>
            </a:pPr>
            <a:r>
              <a:rPr lang="it" sz="1400" dirty="0"/>
              <a:t>D: curva di domanda aggregata</a:t>
            </a:r>
          </a:p>
          <a:p>
            <a:pPr>
              <a:spcAft>
                <a:spcPts val="1200"/>
              </a:spcAft>
            </a:pPr>
            <a:r>
              <a:rPr lang="it" sz="1400" dirty="0"/>
              <a:t>Z. Curva di offerta aggregata</a:t>
            </a:r>
          </a:p>
          <a:p>
            <a:pPr>
              <a:spcAft>
                <a:spcPts val="1200"/>
              </a:spcAft>
            </a:pPr>
            <a:r>
              <a:rPr lang="it" sz="1400" dirty="0"/>
              <a:t>N: livello di occupazione</a:t>
            </a:r>
          </a:p>
          <a:p>
            <a:pPr>
              <a:spcAft>
                <a:spcPts val="1200"/>
              </a:spcAft>
            </a:pPr>
            <a:r>
              <a:rPr lang="it" sz="1400" dirty="0"/>
              <a:t>N </a:t>
            </a:r>
            <a:r>
              <a:rPr lang="it" sz="1400" baseline="30000" dirty="0"/>
              <a:t>e </a:t>
            </a:r>
            <a:r>
              <a:rPr lang="it" sz="1400" dirty="0"/>
              <a:t>: livello di piena occupazione</a:t>
            </a:r>
          </a:p>
        </p:txBody>
      </p:sp>
      <p:sp>
        <p:nvSpPr>
          <p:cNvPr id="3" name="Forma libre: forma 2">
            <a:extLst>
              <a:ext uri="{FF2B5EF4-FFF2-40B4-BE49-F238E27FC236}">
                <a16:creationId xmlns:a16="http://schemas.microsoft.com/office/drawing/2014/main" id="{BF31F102-B195-4053-BC44-D28F4BD0039E}"/>
              </a:ext>
            </a:extLst>
          </p:cNvPr>
          <p:cNvSpPr/>
          <p:nvPr/>
        </p:nvSpPr>
        <p:spPr>
          <a:xfrm>
            <a:off x="4686831" y="3319011"/>
            <a:ext cx="2674189" cy="1259456"/>
          </a:xfrm>
          <a:custGeom>
            <a:avLst/>
            <a:gdLst>
              <a:gd name="connsiteX0" fmla="*/ 0 w 2674189"/>
              <a:gd name="connsiteY0" fmla="*/ 1259456 h 1259456"/>
              <a:gd name="connsiteX1" fmla="*/ 603849 w 2674189"/>
              <a:gd name="connsiteY1" fmla="*/ 483079 h 1259456"/>
              <a:gd name="connsiteX2" fmla="*/ 1518249 w 2674189"/>
              <a:gd name="connsiteY2" fmla="*/ 129396 h 1259456"/>
              <a:gd name="connsiteX3" fmla="*/ 2320506 w 2674189"/>
              <a:gd name="connsiteY3" fmla="*/ 25879 h 1259456"/>
              <a:gd name="connsiteX4" fmla="*/ 2674189 w 2674189"/>
              <a:gd name="connsiteY4" fmla="*/ 0 h 125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189" h="1259456">
                <a:moveTo>
                  <a:pt x="0" y="1259456"/>
                </a:moveTo>
                <a:cubicBezTo>
                  <a:pt x="175404" y="965439"/>
                  <a:pt x="350808" y="671422"/>
                  <a:pt x="603849" y="483079"/>
                </a:cubicBezTo>
                <a:cubicBezTo>
                  <a:pt x="856891" y="294736"/>
                  <a:pt x="1232140" y="205596"/>
                  <a:pt x="1518249" y="129396"/>
                </a:cubicBezTo>
                <a:cubicBezTo>
                  <a:pt x="1804358" y="53196"/>
                  <a:pt x="2127849" y="47445"/>
                  <a:pt x="2320506" y="25879"/>
                </a:cubicBezTo>
                <a:cubicBezTo>
                  <a:pt x="2513163" y="4313"/>
                  <a:pt x="2593676" y="2156"/>
                  <a:pt x="2674189"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cxnSp>
        <p:nvCxnSpPr>
          <p:cNvPr id="18" name="Conector recto 17">
            <a:extLst>
              <a:ext uri="{FF2B5EF4-FFF2-40B4-BE49-F238E27FC236}">
                <a16:creationId xmlns:a16="http://schemas.microsoft.com/office/drawing/2014/main" id="{70875CCC-1D49-4BB4-8674-DB2227E902BC}"/>
              </a:ext>
            </a:extLst>
          </p:cNvPr>
          <p:cNvCxnSpPr>
            <a:cxnSpLocks/>
          </p:cNvCxnSpPr>
          <p:nvPr/>
        </p:nvCxnSpPr>
        <p:spPr>
          <a:xfrm>
            <a:off x="6318643" y="3423271"/>
            <a:ext cx="11504" cy="1562793"/>
          </a:xfrm>
          <a:prstGeom prst="line">
            <a:avLst/>
          </a:prstGeom>
        </p:spPr>
        <p:style>
          <a:lnRef idx="1">
            <a:schemeClr val="dk1"/>
          </a:lnRef>
          <a:fillRef idx="0">
            <a:schemeClr val="dk1"/>
          </a:fillRef>
          <a:effectRef idx="0">
            <a:schemeClr val="dk1"/>
          </a:effectRef>
          <a:fontRef idx="minor">
            <a:schemeClr val="tx1"/>
          </a:fontRef>
        </p:style>
      </p:cxnSp>
      <p:sp>
        <p:nvSpPr>
          <p:cNvPr id="22" name="CuadroTexto 21">
            <a:extLst>
              <a:ext uri="{FF2B5EF4-FFF2-40B4-BE49-F238E27FC236}">
                <a16:creationId xmlns:a16="http://schemas.microsoft.com/office/drawing/2014/main" id="{2C5F6AC3-B3B5-40B0-B395-460552E238E5}"/>
              </a:ext>
            </a:extLst>
          </p:cNvPr>
          <p:cNvSpPr txBox="1"/>
          <p:nvPr/>
        </p:nvSpPr>
        <p:spPr>
          <a:xfrm>
            <a:off x="6407277" y="4980290"/>
            <a:ext cx="438306" cy="307777"/>
          </a:xfrm>
          <a:prstGeom prst="rect">
            <a:avLst/>
          </a:prstGeom>
          <a:noFill/>
        </p:spPr>
        <p:txBody>
          <a:bodyPr wrap="square">
            <a:spAutoFit/>
          </a:bodyPr>
          <a:lstStyle/>
          <a:p>
            <a:r>
              <a:rPr lang="it" sz="1400" dirty="0"/>
              <a:t>N </a:t>
            </a:r>
            <a:r>
              <a:rPr lang="it" sz="1400" baseline="30000" dirty="0"/>
              <a:t>e</a:t>
            </a:r>
          </a:p>
        </p:txBody>
      </p:sp>
      <p:sp>
        <p:nvSpPr>
          <p:cNvPr id="10" name="CuadroTexto 9">
            <a:extLst>
              <a:ext uri="{FF2B5EF4-FFF2-40B4-BE49-F238E27FC236}">
                <a16:creationId xmlns:a16="http://schemas.microsoft.com/office/drawing/2014/main" id="{9B4E0D45-C316-4BFF-942F-0C5E19E644A2}"/>
              </a:ext>
            </a:extLst>
          </p:cNvPr>
          <p:cNvSpPr txBox="1"/>
          <p:nvPr/>
        </p:nvSpPr>
        <p:spPr>
          <a:xfrm>
            <a:off x="7359055" y="2744586"/>
            <a:ext cx="319318" cy="307777"/>
          </a:xfrm>
          <a:prstGeom prst="rect">
            <a:avLst/>
          </a:prstGeom>
          <a:noFill/>
        </p:spPr>
        <p:txBody>
          <a:bodyPr wrap="none" rtlCol="0">
            <a:spAutoFit/>
          </a:bodyPr>
          <a:lstStyle/>
          <a:p>
            <a:r>
              <a:rPr lang="it" sz="1400" dirty="0"/>
              <a:t>D</a:t>
            </a:r>
          </a:p>
        </p:txBody>
      </p:sp>
      <p:sp>
        <p:nvSpPr>
          <p:cNvPr id="11" name="CuadroTexto 10">
            <a:extLst>
              <a:ext uri="{FF2B5EF4-FFF2-40B4-BE49-F238E27FC236}">
                <a16:creationId xmlns:a16="http://schemas.microsoft.com/office/drawing/2014/main" id="{B6DC6715-42B5-453F-84DE-F2828A058BC1}"/>
              </a:ext>
            </a:extLst>
          </p:cNvPr>
          <p:cNvSpPr txBox="1"/>
          <p:nvPr/>
        </p:nvSpPr>
        <p:spPr>
          <a:xfrm>
            <a:off x="6101375" y="3140714"/>
            <a:ext cx="314510" cy="307777"/>
          </a:xfrm>
          <a:prstGeom prst="rect">
            <a:avLst/>
          </a:prstGeom>
          <a:noFill/>
        </p:spPr>
        <p:txBody>
          <a:bodyPr wrap="none" rtlCol="0">
            <a:spAutoFit/>
          </a:bodyPr>
          <a:lstStyle/>
          <a:p>
            <a:r>
              <a:rPr lang="it" sz="1400" dirty="0"/>
              <a:t>E'</a:t>
            </a:r>
          </a:p>
        </p:txBody>
      </p:sp>
      <p:sp>
        <p:nvSpPr>
          <p:cNvPr id="12" name="CuadroTexto 11">
            <a:extLst>
              <a:ext uri="{FF2B5EF4-FFF2-40B4-BE49-F238E27FC236}">
                <a16:creationId xmlns:a16="http://schemas.microsoft.com/office/drawing/2014/main" id="{B293523B-52C1-4D62-B910-AB1ADF47CA94}"/>
              </a:ext>
            </a:extLst>
          </p:cNvPr>
          <p:cNvSpPr txBox="1"/>
          <p:nvPr/>
        </p:nvSpPr>
        <p:spPr>
          <a:xfrm>
            <a:off x="6330147" y="2717485"/>
            <a:ext cx="274434" cy="307777"/>
          </a:xfrm>
          <a:prstGeom prst="rect">
            <a:avLst/>
          </a:prstGeom>
          <a:noFill/>
        </p:spPr>
        <p:txBody>
          <a:bodyPr wrap="none" rtlCol="0">
            <a:spAutoFit/>
          </a:bodyPr>
          <a:lstStyle/>
          <a:p>
            <a:r>
              <a:rPr lang="it" sz="1400" dirty="0">
                <a:solidFill>
                  <a:schemeClr val="accent1"/>
                </a:solidFill>
              </a:rPr>
              <a:t>E</a:t>
            </a:r>
          </a:p>
        </p:txBody>
      </p:sp>
      <p:sp>
        <p:nvSpPr>
          <p:cNvPr id="14" name="CuadroTexto 13">
            <a:extLst>
              <a:ext uri="{FF2B5EF4-FFF2-40B4-BE49-F238E27FC236}">
                <a16:creationId xmlns:a16="http://schemas.microsoft.com/office/drawing/2014/main" id="{F37155A5-84B9-4BA2-BA17-9B6B55C7FBF4}"/>
              </a:ext>
            </a:extLst>
          </p:cNvPr>
          <p:cNvSpPr txBox="1"/>
          <p:nvPr/>
        </p:nvSpPr>
        <p:spPr>
          <a:xfrm>
            <a:off x="8514693" y="2353878"/>
            <a:ext cx="2737027" cy="3762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Se, ad esempio, la curva di domanda aggregata è D' e la curva di offerta è Z, la domanda effettiva corrisponderà al punto E', generando un livello di occupazione N' che non è il livello di piena occupazione. L’equilibrio sarà al livello di piena occupazione solo se la curva di domanda aggregata si sposta verso D. Ma non esiste un meccanismo automatico che porti l’economia al livello di piena occupazione. La domanda attesa per ciascun livello occupazionale di reddito, che a sua volta dipende dai consumi e dagli investimenti.</a:t>
            </a:r>
          </a:p>
        </p:txBody>
      </p:sp>
    </p:spTree>
    <p:extLst>
      <p:ext uri="{BB962C8B-B14F-4D97-AF65-F5344CB8AC3E}">
        <p14:creationId xmlns:p14="http://schemas.microsoft.com/office/powerpoint/2010/main" val="87473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121BD-FD9D-4F87-825B-1DC697F70189}"/>
              </a:ext>
            </a:extLst>
          </p:cNvPr>
          <p:cNvSpPr>
            <a:spLocks noGrp="1"/>
          </p:cNvSpPr>
          <p:nvPr>
            <p:ph type="title"/>
          </p:nvPr>
        </p:nvSpPr>
        <p:spPr>
          <a:xfrm>
            <a:off x="2231136" y="443527"/>
            <a:ext cx="7729728" cy="1188720"/>
          </a:xfrm>
        </p:spPr>
        <p:txBody>
          <a:bodyPr/>
          <a:lstStyle/>
          <a:p>
            <a:r>
              <a:rPr lang="it" dirty="0"/>
              <a:t>Le principali variabili</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E917044-4E50-4814-8EFB-774F93F50E47}"/>
                  </a:ext>
                </a:extLst>
              </p:cNvPr>
              <p:cNvSpPr>
                <a:spLocks noGrp="1"/>
              </p:cNvSpPr>
              <p:nvPr>
                <p:ph idx="1"/>
              </p:nvPr>
            </p:nvSpPr>
            <p:spPr>
              <a:xfrm>
                <a:off x="781235" y="1953087"/>
                <a:ext cx="8224742" cy="4554245"/>
              </a:xfrm>
            </p:spPr>
            <p:txBody>
              <a:bodyPr>
                <a:normAutofit fontScale="85000" lnSpcReduction="10000"/>
              </a:bodyPr>
              <a:lstStyle/>
              <a:p>
                <a:r>
                  <a:rPr lang="it" dirty="0"/>
                  <a:t>La domanda aggregata è composta da due componenti principali: domanda di beni di consumo e domanda di beni di investimento. La curva di domanda aggregata di Keynes associa, per ciascun livello di occupazione, una stima della spesa per consumi e investimenti.</a:t>
                </a:r>
              </a:p>
              <a:p>
                <a:r>
                  <a:rPr lang="it" dirty="0"/>
                  <a:t>Il consumo (C) è una funzione del reddito (Y). I consumatori spendono una certa percentuale del loro reddito in beni di consumo, a seconda della propensione marginale al consumo c, 0&lt; </a:t>
                </a:r>
                <a:r>
                  <a:rPr lang="it" i="1" dirty="0"/>
                  <a:t>c </a:t>
                </a:r>
                <a:r>
                  <a:rPr lang="it" dirty="0"/>
                  <a:t>&lt;1.</a:t>
                </a:r>
              </a:p>
              <a:p>
                <a:r>
                  <a:rPr lang="it" dirty="0"/>
                  <a:t>Il risparmio è definito come la parte del reddito che non viene spesa in consumi.</a:t>
                </a:r>
              </a:p>
              <a:p>
                <a:pPr marL="0" indent="0">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𝑆</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𝑌</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𝐶</m:t>
                      </m:r>
                    </m:oMath>
                  </m:oMathPara>
                </a14:m>
                <a:endParaRPr lang="es-AR" dirty="0"/>
              </a:p>
              <a:p>
                <a:r>
                  <a:rPr lang="it" dirty="0"/>
                  <a:t>L’investimento non è determinato dal reddito, ma dal tasso di interesse </a:t>
                </a:r>
                <a:r>
                  <a:rPr lang="it" i="1" dirty="0"/>
                  <a:t>i </a:t>
                </a:r>
                <a:r>
                  <a:rPr lang="it" dirty="0"/>
                  <a:t>e dall’efficienza marginale del capitale ( </a:t>
                </a:r>
                <a:r>
                  <a:rPr lang="it" i="1" dirty="0"/>
                  <a:t>E </a:t>
                </a:r>
                <a:r>
                  <a:rPr lang="it" dirty="0"/>
                  <a:t>), che è una stima del futuro rendimento dell’investimento. Il punto è che l’efficienza marginale del capitale è una stima degli imprenditori e dipende dalle loro aspettative, motivo per cui Keynes parla di </a:t>
                </a:r>
                <a:r>
                  <a:rPr lang="it" i="1" dirty="0" err="1"/>
                  <a:t>spiriti </a:t>
                </a:r>
                <a:r>
                  <a:rPr lang="it" i="1" dirty="0"/>
                  <a:t>animali </a:t>
                </a:r>
                <a:r>
                  <a:rPr lang="it" dirty="0"/>
                  <a:t>, che svolgono un ruolo essenziale nelle aspettative.</a:t>
                </a:r>
              </a:p>
              <a:p>
                <a:pPr marL="0" indent="0">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𝐼</m:t>
                      </m:r>
                      <m:r>
                        <a:rPr lang="es-AR" b="0" i="1" smtClean="0">
                          <a:latin typeface="Cambria Math" panose="02040503050406030204" pitchFamily="18" charset="0"/>
                        </a:rPr>
                        <m:t>=</m:t>
                      </m:r>
                      <m:r>
                        <a:rPr lang="es-AR" b="0" i="1" smtClean="0">
                          <a:latin typeface="Cambria Math" panose="02040503050406030204" pitchFamily="18" charset="0"/>
                        </a:rPr>
                        <m:t>𝑓</m:t>
                      </m:r>
                      <m:d>
                        <m:dPr>
                          <m:ctrlPr>
                            <a:rPr lang="es-AR" b="0" i="1" smtClean="0">
                              <a:latin typeface="Cambria Math" panose="02040503050406030204" pitchFamily="18" charset="0"/>
                            </a:rPr>
                          </m:ctrlPr>
                        </m:dPr>
                        <m:e>
                          <m:r>
                            <a:rPr lang="es-AR" b="0" i="1" smtClean="0">
                              <a:latin typeface="Cambria Math" panose="02040503050406030204" pitchFamily="18" charset="0"/>
                            </a:rPr>
                            <m:t>𝐸</m:t>
                          </m:r>
                          <m:r>
                            <a:rPr lang="es-AR" b="0" i="1" smtClean="0">
                              <a:latin typeface="Cambria Math" panose="02040503050406030204" pitchFamily="18" charset="0"/>
                            </a:rPr>
                            <m:t>,</m:t>
                          </m:r>
                          <m:r>
                            <a:rPr lang="es-AR" b="0" i="1" smtClean="0">
                              <a:latin typeface="Cambria Math" panose="02040503050406030204" pitchFamily="18" charset="0"/>
                            </a:rPr>
                            <m:t>𝑖</m:t>
                          </m:r>
                        </m:e>
                      </m:d>
                    </m:oMath>
                  </m:oMathPara>
                </a14:m>
                <a:endParaRPr lang="es-AR" dirty="0"/>
              </a:p>
              <a:p>
                <a:r>
                  <a:rPr lang="it" dirty="0"/>
                  <a:t>A sua volta, il tasso di interesse è determinato dalla domanda e dall’offerta di moneta. L’offerta è la quantità di moneta </a:t>
                </a:r>
                <a:r>
                  <a:rPr lang="it" i="1" dirty="0"/>
                  <a:t>M </a:t>
                </a:r>
                <a:r>
                  <a:rPr lang="it" dirty="0"/>
                  <a:t>e la domanda è determinata dalla preferenza per la liquidità </a:t>
                </a:r>
                <a:r>
                  <a:rPr lang="it" i="1" dirty="0"/>
                  <a:t>L.</a:t>
                </a:r>
              </a:p>
              <a:p>
                <a:pPr marL="0" indent="0">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𝑖</m:t>
                      </m:r>
                      <m:r>
                        <a:rPr lang="es-AR" b="0" i="1" smtClean="0">
                          <a:latin typeface="Cambria Math" panose="02040503050406030204" pitchFamily="18" charset="0"/>
                        </a:rPr>
                        <m:t>=</m:t>
                      </m:r>
                      <m:r>
                        <a:rPr lang="es-AR" b="0" i="1" smtClean="0">
                          <a:latin typeface="Cambria Math" panose="02040503050406030204" pitchFamily="18" charset="0"/>
                        </a:rPr>
                        <m:t>𝑓</m:t>
                      </m:r>
                      <m:d>
                        <m:dPr>
                          <m:ctrlPr>
                            <a:rPr lang="es-AR" b="0" i="1" smtClean="0">
                              <a:latin typeface="Cambria Math" panose="02040503050406030204" pitchFamily="18" charset="0"/>
                            </a:rPr>
                          </m:ctrlPr>
                        </m:dPr>
                        <m:e>
                          <m:r>
                            <a:rPr lang="es-AR" b="0" i="1" smtClean="0">
                              <a:latin typeface="Cambria Math" panose="02040503050406030204" pitchFamily="18" charset="0"/>
                            </a:rPr>
                            <m:t>𝐿</m:t>
                          </m:r>
                          <m:r>
                            <a:rPr lang="es-AR" b="0" i="1" smtClean="0">
                              <a:latin typeface="Cambria Math" panose="02040503050406030204" pitchFamily="18" charset="0"/>
                            </a:rPr>
                            <m:t>,</m:t>
                          </m:r>
                          <m:r>
                            <a:rPr lang="es-AR" b="0" i="1" smtClean="0">
                              <a:latin typeface="Cambria Math" panose="02040503050406030204" pitchFamily="18" charset="0"/>
                            </a:rPr>
                            <m:t>𝑀</m:t>
                          </m:r>
                        </m:e>
                      </m:d>
                    </m:oMath>
                  </m:oMathPara>
                </a14:m>
                <a:endParaRPr lang="es-AR" dirty="0"/>
              </a:p>
              <a:p>
                <a:r>
                  <a:rPr lang="it" dirty="0"/>
                  <a:t>La teoria della preferenza per la liquidità afferma che gli individui preferiscono avere i propri beni in forma liquida (denaro) invece di averli in forme meno liquide, come ad esempio le obbligazioni. Data la preferenza per la liquidità, la domanda di moneta diminuisce all’aumentare dell’interesse.</a:t>
                </a:r>
              </a:p>
              <a:p>
                <a:endParaRPr lang="es-AR" dirty="0"/>
              </a:p>
            </p:txBody>
          </p:sp>
        </mc:Choice>
        <mc:Fallback xmlns="">
          <p:sp>
            <p:nvSpPr>
              <p:cNvPr id="3" name="Marcador de contenido 2">
                <a:extLst>
                  <a:ext uri="{FF2B5EF4-FFF2-40B4-BE49-F238E27FC236}">
                    <a16:creationId xmlns:a16="http://schemas.microsoft.com/office/drawing/2014/main" id="{4E917044-4E50-4814-8EFB-774F93F50E47}"/>
                  </a:ext>
                </a:extLst>
              </p:cNvPr>
              <p:cNvSpPr>
                <a:spLocks noGrp="1" noRot="1" noChangeAspect="1" noMove="1" noResize="1" noEditPoints="1" noAdjustHandles="1" noChangeArrowheads="1" noChangeShapeType="1" noTextEdit="1"/>
              </p:cNvSpPr>
              <p:nvPr>
                <p:ph idx="1"/>
              </p:nvPr>
            </p:nvSpPr>
            <p:spPr>
              <a:xfrm>
                <a:off x="781235" y="1953087"/>
                <a:ext cx="8224742" cy="4554245"/>
              </a:xfrm>
              <a:blipFill>
                <a:blip r:embed="rId2"/>
                <a:stretch>
                  <a:fillRect l="-222" t="-803" r="-667" b="-268"/>
                </a:stretch>
              </a:blipFill>
            </p:spPr>
            <p:txBody>
              <a:bodyPr/>
              <a:lstStyle/>
              <a:p>
                <a:r>
                  <a:rPr lang="it-IT">
                    <a:noFill/>
                  </a:rPr>
                  <a:t> </a:t>
                </a:r>
              </a:p>
            </p:txBody>
          </p:sp>
        </mc:Fallback>
      </mc:AlternateContent>
      <p:sp>
        <p:nvSpPr>
          <p:cNvPr id="4" name="Marcador de número de diapositiva 3">
            <a:extLst>
              <a:ext uri="{FF2B5EF4-FFF2-40B4-BE49-F238E27FC236}">
                <a16:creationId xmlns:a16="http://schemas.microsoft.com/office/drawing/2014/main" id="{AD42EFF5-F527-48E4-969D-9FF26C5D1CAA}"/>
              </a:ext>
            </a:extLst>
          </p:cNvPr>
          <p:cNvSpPr>
            <a:spLocks noGrp="1"/>
          </p:cNvSpPr>
          <p:nvPr>
            <p:ph type="sldNum" sz="quarter" idx="12"/>
          </p:nvPr>
        </p:nvSpPr>
        <p:spPr/>
        <p:txBody>
          <a:bodyPr/>
          <a:lstStyle/>
          <a:p>
            <a:fld id="{5A1F972D-FDF8-4D84-8DBC-19A85814D6EC}" type="slidenum">
              <a:rPr lang="en-GB" smtClean="0"/>
              <a:t>23</a:t>
            </a:fld>
            <a:endParaRPr lang="en-GB"/>
          </a:p>
        </p:txBody>
      </p:sp>
      <p:sp>
        <p:nvSpPr>
          <p:cNvPr id="5" name="CuadroTexto 4">
            <a:extLst>
              <a:ext uri="{FF2B5EF4-FFF2-40B4-BE49-F238E27FC236}">
                <a16:creationId xmlns:a16="http://schemas.microsoft.com/office/drawing/2014/main" id="{B8742EEE-5B41-477C-8404-5CCA5DF99DEA}"/>
              </a:ext>
            </a:extLst>
          </p:cNvPr>
          <p:cNvSpPr txBox="1"/>
          <p:nvPr/>
        </p:nvSpPr>
        <p:spPr>
          <a:xfrm>
            <a:off x="9118120" y="2398142"/>
            <a:ext cx="2618159"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"La maggior parte, probabilmente, delle nostre decisioni di fare qualcosa di positivo, le cui conseguenze complete si manifesteranno nei giorni a venire, possono essere prese solo come il risultato degli spiriti animali: un bisogno spontaneo di agire piuttosto che di inazione, e non di come il risultato di una media ponderata di benefici quantitativi moltiplicata per probabilità quantitative”. (Keynes, </a:t>
            </a:r>
            <a:r>
              <a:rPr lang="it" sz="1400" i="1" dirty="0"/>
              <a:t>Teoria generale </a:t>
            </a:r>
            <a:r>
              <a:rPr lang="it" sz="1400" dirty="0"/>
              <a:t>, p. 161).</a:t>
            </a:r>
            <a:endParaRPr lang="es-AR" sz="1400" dirty="0"/>
          </a:p>
        </p:txBody>
      </p:sp>
      <p:sp>
        <p:nvSpPr>
          <p:cNvPr id="6" name="Flecha: a la derecha 5">
            <a:extLst>
              <a:ext uri="{FF2B5EF4-FFF2-40B4-BE49-F238E27FC236}">
                <a16:creationId xmlns:a16="http://schemas.microsoft.com/office/drawing/2014/main" id="{02DBC520-DA47-4399-B29E-FBF2D1E3C430}"/>
              </a:ext>
            </a:extLst>
          </p:cNvPr>
          <p:cNvSpPr/>
          <p:nvPr/>
        </p:nvSpPr>
        <p:spPr>
          <a:xfrm>
            <a:off x="8721306" y="4287328"/>
            <a:ext cx="284671" cy="198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103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BEAD7-6365-4D69-B67B-97EE052D46B5}"/>
              </a:ext>
            </a:extLst>
          </p:cNvPr>
          <p:cNvSpPr>
            <a:spLocks noGrp="1"/>
          </p:cNvSpPr>
          <p:nvPr>
            <p:ph type="title"/>
          </p:nvPr>
        </p:nvSpPr>
        <p:spPr>
          <a:xfrm>
            <a:off x="2231137" y="369888"/>
            <a:ext cx="7729728" cy="1188720"/>
          </a:xfrm>
        </p:spPr>
        <p:txBody>
          <a:bodyPr/>
          <a:lstStyle/>
          <a:p>
            <a:r>
              <a:rPr lang="it" dirty="0"/>
              <a:t>Il moltiplicatore</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9075CF4-B4A2-46DA-92FE-1B2FA00C4F46}"/>
                  </a:ext>
                </a:extLst>
              </p:cNvPr>
              <p:cNvSpPr>
                <a:spLocks noGrp="1"/>
              </p:cNvSpPr>
              <p:nvPr>
                <p:ph idx="1"/>
              </p:nvPr>
            </p:nvSpPr>
            <p:spPr>
              <a:xfrm>
                <a:off x="1491448" y="1713391"/>
                <a:ext cx="8566951" cy="4935984"/>
              </a:xfrm>
            </p:spPr>
            <p:txBody>
              <a:bodyPr>
                <a:normAutofit fontScale="77500" lnSpcReduction="20000"/>
              </a:bodyPr>
              <a:lstStyle/>
              <a:p>
                <a:r>
                  <a:rPr lang="it" dirty="0"/>
                  <a:t>Sostituendo l’equazione del consumo (C= </a:t>
                </a:r>
                <a:r>
                  <a:rPr lang="it" dirty="0" err="1"/>
                  <a:t>cY </a:t>
                </a:r>
                <a:r>
                  <a:rPr lang="it" dirty="0"/>
                  <a:t>) nell’equazione della domanda aggregata (Y=C+I), otteniamo:</a:t>
                </a:r>
              </a:p>
              <a:p>
                <a:pPr marL="0" indent="0">
                  <a:buNone/>
                </a:pPr>
                <a14:m>
                  <m:oMathPara xmlns:m="http://schemas.openxmlformats.org/officeDocument/2006/math">
                    <m:oMathParaPr>
                      <m:jc m:val="centerGroup"/>
                    </m:oMathParaPr>
                    <m:oMath xmlns:m="http://schemas.openxmlformats.org/officeDocument/2006/math">
                      <m:r>
                        <a:rPr lang="es-AR"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𝑌</m:t>
                      </m:r>
                      <m:r>
                        <a:rPr lang="es-AR" b="0" i="1" smtClean="0">
                          <a:latin typeface="Cambria Math" panose="02040503050406030204" pitchFamily="18" charset="0"/>
                          <a:ea typeface="Cambria Math" panose="02040503050406030204" pitchFamily="18" charset="0"/>
                        </a:rPr>
                        <m:t>=</m:t>
                      </m:r>
                      <m:f>
                        <m:fPr>
                          <m:ctrlPr>
                            <a:rPr lang="es-AR" b="0" i="1" smtClean="0">
                              <a:latin typeface="Cambria Math" panose="02040503050406030204" pitchFamily="18" charset="0"/>
                              <a:ea typeface="Cambria Math" panose="02040503050406030204" pitchFamily="18" charset="0"/>
                            </a:rPr>
                          </m:ctrlPr>
                        </m:fPr>
                        <m:num>
                          <m:r>
                            <a:rPr lang="es-AR" b="0" i="1" smtClean="0">
                              <a:latin typeface="Cambria Math" panose="02040503050406030204" pitchFamily="18" charset="0"/>
                              <a:ea typeface="Cambria Math" panose="02040503050406030204" pitchFamily="18" charset="0"/>
                            </a:rPr>
                            <m:t>1</m:t>
                          </m:r>
                        </m:num>
                        <m:den>
                          <m:r>
                            <a:rPr lang="es-AR" b="0" i="1" smtClean="0">
                              <a:latin typeface="Cambria Math" panose="02040503050406030204" pitchFamily="18" charset="0"/>
                              <a:ea typeface="Cambria Math" panose="02040503050406030204" pitchFamily="18" charset="0"/>
                            </a:rPr>
                            <m:t>1−</m:t>
                          </m:r>
                          <m:r>
                            <a:rPr lang="es-AR" b="0" i="1" smtClean="0">
                              <a:latin typeface="Cambria Math" panose="02040503050406030204" pitchFamily="18" charset="0"/>
                              <a:ea typeface="Cambria Math" panose="02040503050406030204" pitchFamily="18" charset="0"/>
                            </a:rPr>
                            <m:t>𝑐</m:t>
                          </m:r>
                        </m:den>
                      </m:f>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𝐼</m:t>
                      </m:r>
                    </m:oMath>
                  </m:oMathPara>
                </a14:m>
                <a:endParaRPr lang="es-AR" dirty="0"/>
              </a:p>
              <a:p>
                <a:r>
                  <a:rPr lang="it" dirty="0"/>
                  <a:t>Questo esprime il rapporto tra l’aumento degli investimenti (pubblici o privati) e l’aumento del reddito.</a:t>
                </a:r>
              </a:p>
              <a:p>
                <a:r>
                  <a:rPr lang="it" dirty="0"/>
                  <a:t>Si tratta di una versione statica del moltiplicatore, detta anche istantanea, diversa da quella sviluppata da Kahn nel 1931, che presentava </a:t>
                </a:r>
                <a:r>
                  <a:rPr lang="it" i="1" dirty="0" err="1"/>
                  <a:t>dei ritardi.</a:t>
                </a:r>
                <a:r>
                  <a:rPr lang="it" i="1" dirty="0"/>
                  <a:t> </a:t>
                </a:r>
                <a:r>
                  <a:rPr lang="it" dirty="0"/>
                  <a:t>temporaneo e ha mostrato il processo attraverso il quale un aumento degli investimenti privati o pubblici ha generato più reddito, produzione e occupazione.</a:t>
                </a:r>
              </a:p>
              <a:p>
                <a:r>
                  <a:rPr lang="it" dirty="0"/>
                  <a:t>Definendo la propensione marginale al consumo come maggiore di zero e minore di uno, il moltiplicatore è maggiore di 1.</a:t>
                </a:r>
              </a:p>
              <a:p>
                <a:r>
                  <a:rPr lang="it" dirty="0"/>
                  <a:t>L’aumento degli investimenti, provocando un aumento del reddito, si tradurrebbe anche in un aumento del risparmio che finanzierebbe l’aumento iniziale degli investimenti. Cioè, le decisioni di investimento non dipendono dal risparmio, ma sono indipendenti dal risparmio e generano anche il livello di risparmio che le finanzia.</a:t>
                </a:r>
              </a:p>
              <a:p>
                <a:r>
                  <a:rPr lang="it" dirty="0"/>
                  <a:t>L’implicazione per la politica economica è che non ci sono forze di mercato che portano automaticamente alla piena occupazione, perché l’equilibrio tra offerta aggregata e domanda aggregata non deve necessariamente verificarsi a quel livello. L'intervento del governo è necessario per spostare la curva di domanda da D' a D (nel grafico) e quindi raggiungere il livello di piena occupazione. Il modo per farlo è indurre un aumento degli investimenti (pubblici o privati) o dei consumi pubblici.</a:t>
                </a:r>
              </a:p>
              <a:p>
                <a:r>
                  <a:rPr lang="it" dirty="0"/>
                  <a:t>Questo intervento pubblico può essere effettuato direttamente attraverso un aumento degli investimenti o dei consumi pubblici, oppure abbassando il tasso di interesse attraverso una politica di espansione monetaria inducendo così un aumento degli investimenti privati.</a:t>
                </a:r>
              </a:p>
            </p:txBody>
          </p:sp>
        </mc:Choice>
        <mc:Fallback xmlns="">
          <p:sp>
            <p:nvSpPr>
              <p:cNvPr id="3" name="Marcador de contenido 2">
                <a:extLst>
                  <a:ext uri="{FF2B5EF4-FFF2-40B4-BE49-F238E27FC236}">
                    <a16:creationId xmlns:a16="http://schemas.microsoft.com/office/drawing/2014/main" id="{A9075CF4-B4A2-46DA-92FE-1B2FA00C4F46}"/>
                  </a:ext>
                </a:extLst>
              </p:cNvPr>
              <p:cNvSpPr>
                <a:spLocks noGrp="1" noRot="1" noChangeAspect="1" noMove="1" noResize="1" noEditPoints="1" noAdjustHandles="1" noChangeArrowheads="1" noChangeShapeType="1" noTextEdit="1"/>
              </p:cNvSpPr>
              <p:nvPr>
                <p:ph idx="1"/>
              </p:nvPr>
            </p:nvSpPr>
            <p:spPr>
              <a:xfrm>
                <a:off x="1491448" y="1713391"/>
                <a:ext cx="8566951" cy="4935984"/>
              </a:xfrm>
              <a:blipFill>
                <a:blip r:embed="rId2"/>
                <a:stretch>
                  <a:fillRect l="-142" t="-1111" r="-498"/>
                </a:stretch>
              </a:blipFill>
            </p:spPr>
            <p:txBody>
              <a:bodyPr/>
              <a:lstStyle/>
              <a:p>
                <a:r>
                  <a:rPr lang="it-IT">
                    <a:noFill/>
                  </a:rPr>
                  <a:t> </a:t>
                </a:r>
              </a:p>
            </p:txBody>
          </p:sp>
        </mc:Fallback>
      </mc:AlternateContent>
      <p:sp>
        <p:nvSpPr>
          <p:cNvPr id="4" name="Marcador de número de diapositiva 3">
            <a:extLst>
              <a:ext uri="{FF2B5EF4-FFF2-40B4-BE49-F238E27FC236}">
                <a16:creationId xmlns:a16="http://schemas.microsoft.com/office/drawing/2014/main" id="{68B7012C-26CD-41CF-B841-798182DEEFA1}"/>
              </a:ext>
            </a:extLst>
          </p:cNvPr>
          <p:cNvSpPr>
            <a:spLocks noGrp="1"/>
          </p:cNvSpPr>
          <p:nvPr>
            <p:ph type="sldNum" sz="quarter" idx="12"/>
          </p:nvPr>
        </p:nvSpPr>
        <p:spPr/>
        <p:txBody>
          <a:bodyPr/>
          <a:lstStyle/>
          <a:p>
            <a:fld id="{5A1F972D-FDF8-4D84-8DBC-19A85814D6EC}" type="slidenum">
              <a:rPr lang="en-GB" smtClean="0"/>
              <a:t>24</a:t>
            </a:fld>
            <a:endParaRPr lang="en-GB"/>
          </a:p>
        </p:txBody>
      </p:sp>
    </p:spTree>
    <p:extLst>
      <p:ext uri="{BB962C8B-B14F-4D97-AF65-F5344CB8AC3E}">
        <p14:creationId xmlns:p14="http://schemas.microsoft.com/office/powerpoint/2010/main" val="223763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62C32-D36D-4728-ACA6-53A9CB347D73}"/>
              </a:ext>
            </a:extLst>
          </p:cNvPr>
          <p:cNvSpPr>
            <a:spLocks noGrp="1"/>
          </p:cNvSpPr>
          <p:nvPr>
            <p:ph type="title"/>
          </p:nvPr>
        </p:nvSpPr>
        <p:spPr/>
        <p:txBody>
          <a:bodyPr/>
          <a:lstStyle/>
          <a:p>
            <a:r>
              <a:rPr lang="it" dirty="0"/>
              <a:t>I nessi causali dell'intero sistema</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96D1E8F-747A-4B73-AEBA-B76BE47EBD8F}"/>
                  </a:ext>
                </a:extLst>
              </p:cNvPr>
              <p:cNvSpPr>
                <a:spLocks noGrp="1"/>
              </p:cNvSpPr>
              <p:nvPr>
                <p:ph idx="1"/>
              </p:nvPr>
            </p:nvSpPr>
            <p:spPr/>
            <p:txBody>
              <a:bodyPr/>
              <a:lstStyle/>
              <a:p>
                <a:pPr marL="342900" indent="-342900">
                  <a:buFont typeface="+mj-lt"/>
                  <a:buAutoNum type="arabicPeriod"/>
                </a:pPr>
                <a:r>
                  <a:rPr lang="it" dirty="0"/>
                  <a:t>Il tasso di interesse </a:t>
                </a:r>
                <a:r>
                  <a:rPr lang="it" i="1" dirty="0"/>
                  <a:t>i </a:t>
                </a:r>
                <a:r>
                  <a:rPr lang="it" dirty="0"/>
                  <a:t>è fissato dalla domanda e dall’offerta di moneta, che dipendono dalla quantità di moneta </a:t>
                </a:r>
                <a:r>
                  <a:rPr lang="it" i="1" dirty="0"/>
                  <a:t>M </a:t>
                </a:r>
                <a:r>
                  <a:rPr lang="it" dirty="0"/>
                  <a:t>e dalla preferenza per la liquidità.</a:t>
                </a:r>
              </a:p>
              <a:p>
                <a:pPr marL="342900" indent="-342900">
                  <a:buFont typeface="+mj-lt"/>
                  <a:buAutoNum type="arabicPeriod"/>
                </a:pPr>
                <a:r>
                  <a:rPr lang="it" dirty="0"/>
                  <a:t>Una volta determinato il tasso di interesse, questo, insieme all’efficienza marginale del capitale, determina l’investimento.</a:t>
                </a:r>
              </a:p>
              <a:p>
                <a:pPr marL="342900" indent="-342900">
                  <a:buFont typeface="+mj-lt"/>
                  <a:buAutoNum type="arabicPeriod"/>
                </a:pPr>
                <a:r>
                  <a:rPr lang="it" dirty="0"/>
                  <a:t>I cambiamenti negli investimenti, attraverso il moltiplicatore, </a:t>
                </a:r>
                <a14:m>
                  <m:oMath xmlns:m="http://schemas.openxmlformats.org/officeDocument/2006/math">
                    <m:f>
                      <m:fPr>
                        <m:ctrlPr>
                          <a:rPr lang="es-AR" i="1" smtClean="0">
                            <a:latin typeface="Cambria Math" panose="02040503050406030204" pitchFamily="18" charset="0"/>
                          </a:rPr>
                        </m:ctrlPr>
                      </m:fPr>
                      <m:num>
                        <m:r>
                          <a:rPr lang="es-AR" b="0" i="1" smtClean="0">
                            <a:latin typeface="Cambria Math" panose="02040503050406030204" pitchFamily="18" charset="0"/>
                          </a:rPr>
                          <m:t>1</m:t>
                        </m:r>
                      </m:num>
                      <m:den>
                        <m:r>
                          <a:rPr lang="es-AR" b="0" i="1" smtClean="0">
                            <a:latin typeface="Cambria Math" panose="02040503050406030204" pitchFamily="18" charset="0"/>
                          </a:rPr>
                          <m:t>1−</m:t>
                        </m:r>
                        <m:r>
                          <a:rPr lang="es-AR" b="0" i="1" smtClean="0">
                            <a:latin typeface="Cambria Math" panose="02040503050406030204" pitchFamily="18" charset="0"/>
                          </a:rPr>
                          <m:t>𝑐</m:t>
                        </m:r>
                      </m:den>
                    </m:f>
                    <m:r>
                      <a:rPr lang="es-AR" b="0" i="1" smtClean="0">
                        <a:latin typeface="Cambria Math" panose="02040503050406030204" pitchFamily="18" charset="0"/>
                      </a:rPr>
                      <m:t> </m:t>
                    </m:r>
                  </m:oMath>
                </a14:m>
                <a:r>
                  <a:rPr lang="it" dirty="0"/>
                  <a:t>influenzano la domanda aggregata.</a:t>
                </a:r>
              </a:p>
              <a:p>
                <a:pPr marL="342900" indent="-342900">
                  <a:buFont typeface="+mj-lt"/>
                  <a:buAutoNum type="arabicPeriod"/>
                </a:pPr>
                <a:r>
                  <a:rPr lang="it" dirty="0"/>
                  <a:t>La domanda aggregata insieme all’offerta aggregata fissano un livello di reddito di equilibrio, che corrisponde a un certo livello di occupazione N (che non deve essere necessariamente piena occupazione).</a:t>
                </a:r>
              </a:p>
            </p:txBody>
          </p:sp>
        </mc:Choice>
        <mc:Fallback xmlns="">
          <p:sp>
            <p:nvSpPr>
              <p:cNvPr id="3" name="Marcador de contenido 2">
                <a:extLst>
                  <a:ext uri="{FF2B5EF4-FFF2-40B4-BE49-F238E27FC236}">
                    <a16:creationId xmlns:a16="http://schemas.microsoft.com/office/drawing/2014/main" id="{E96D1E8F-747A-4B73-AEBA-B76BE47EBD8F}"/>
                  </a:ext>
                </a:extLst>
              </p:cNvPr>
              <p:cNvSpPr>
                <a:spLocks noGrp="1" noRot="1" noChangeAspect="1" noMove="1" noResize="1" noEditPoints="1" noAdjustHandles="1" noChangeArrowheads="1" noChangeShapeType="1" noTextEdit="1"/>
              </p:cNvSpPr>
              <p:nvPr>
                <p:ph idx="1"/>
              </p:nvPr>
            </p:nvSpPr>
            <p:spPr>
              <a:blipFill>
                <a:blip r:embed="rId2"/>
                <a:stretch>
                  <a:fillRect l="-552" t="-1179" r="-631" b="-1572"/>
                </a:stretch>
              </a:blipFill>
            </p:spPr>
            <p:txBody>
              <a:bodyPr/>
              <a:lstStyle/>
              <a:p>
                <a:r xmlns:a="http://schemas.openxmlformats.org/drawingml/2006/main">
                  <a:rPr lang="it">
                    <a:noFill/>
                  </a:rPr>
                  <a:t> </a:t>
                </a:r>
              </a:p>
            </p:txBody>
          </p:sp>
        </mc:Fallback>
      </mc:AlternateContent>
      <p:sp>
        <p:nvSpPr>
          <p:cNvPr id="4" name="Marcador de número de diapositiva 3">
            <a:extLst>
              <a:ext uri="{FF2B5EF4-FFF2-40B4-BE49-F238E27FC236}">
                <a16:creationId xmlns:a16="http://schemas.microsoft.com/office/drawing/2014/main" id="{DF336589-B4B1-4412-A8C1-96D8EE712CB8}"/>
              </a:ext>
            </a:extLst>
          </p:cNvPr>
          <p:cNvSpPr>
            <a:spLocks noGrp="1"/>
          </p:cNvSpPr>
          <p:nvPr>
            <p:ph type="sldNum" sz="quarter" idx="12"/>
          </p:nvPr>
        </p:nvSpPr>
        <p:spPr/>
        <p:txBody>
          <a:bodyPr/>
          <a:lstStyle/>
          <a:p>
            <a:fld id="{5A1F972D-FDF8-4D84-8DBC-19A85814D6EC}" type="slidenum">
              <a:rPr lang="en-GB" smtClean="0"/>
              <a:t>25</a:t>
            </a:fld>
            <a:endParaRPr lang="en-GB"/>
          </a:p>
        </p:txBody>
      </p:sp>
    </p:spTree>
    <p:extLst>
      <p:ext uri="{BB962C8B-B14F-4D97-AF65-F5344CB8AC3E}">
        <p14:creationId xmlns:p14="http://schemas.microsoft.com/office/powerpoint/2010/main" val="428484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9DC3-06AA-4762-8349-5DDE7C4D755B}"/>
              </a:ext>
            </a:extLst>
          </p:cNvPr>
          <p:cNvSpPr>
            <a:spLocks noGrp="1"/>
          </p:cNvSpPr>
          <p:nvPr>
            <p:ph type="title"/>
          </p:nvPr>
        </p:nvSpPr>
        <p:spPr/>
        <p:txBody>
          <a:bodyPr/>
          <a:lstStyle/>
          <a:p>
            <a:r>
              <a:rPr lang="it" dirty="0"/>
              <a:t>ricapitolando</a:t>
            </a:r>
          </a:p>
        </p:txBody>
      </p:sp>
      <p:sp>
        <p:nvSpPr>
          <p:cNvPr id="3" name="Content Placeholder 2">
            <a:extLst>
              <a:ext uri="{FF2B5EF4-FFF2-40B4-BE49-F238E27FC236}">
                <a16:creationId xmlns:a16="http://schemas.microsoft.com/office/drawing/2014/main" id="{06C7DE0A-7ADB-42B0-A478-3BC5C0964CD8}"/>
              </a:ext>
            </a:extLst>
          </p:cNvPr>
          <p:cNvSpPr>
            <a:spLocks noGrp="1"/>
          </p:cNvSpPr>
          <p:nvPr>
            <p:ph idx="1"/>
          </p:nvPr>
        </p:nvSpPr>
        <p:spPr>
          <a:xfrm>
            <a:off x="310896" y="2638044"/>
            <a:ext cx="7613904" cy="3255264"/>
          </a:xfrm>
        </p:spPr>
        <p:txBody>
          <a:bodyPr>
            <a:normAutofit lnSpcReduction="10000"/>
          </a:bodyPr>
          <a:lstStyle/>
          <a:p>
            <a:r>
              <a:rPr lang="it" dirty="0">
                <a:latin typeface="Calibri" panose="020F0502020204030204" pitchFamily="34" charset="0"/>
                <a:ea typeface="Calibri" panose="020F0502020204030204" pitchFamily="34" charset="0"/>
                <a:cs typeface="Times New Roman" panose="02020603050405020304" pitchFamily="18" charset="0"/>
              </a:rPr>
              <a:t>Può </a:t>
            </a:r>
            <a:r>
              <a:rPr lang="it" sz="1800" dirty="0">
                <a:effectLst/>
                <a:latin typeface="Calibri" panose="020F0502020204030204" pitchFamily="34" charset="0"/>
                <a:ea typeface="Calibri" panose="020F0502020204030204" pitchFamily="34" charset="0"/>
                <a:cs typeface="Times New Roman" panose="02020603050405020304" pitchFamily="18" charset="0"/>
              </a:rPr>
              <a:t>esserci equilibrio con la disoccupazione. Non c’è nulla di automatico nell’economia che porterà alla piena occupazione.</a:t>
            </a:r>
          </a:p>
          <a:p>
            <a:r>
              <a:rPr lang="it" sz="1800" dirty="0">
                <a:effectLst/>
                <a:latin typeface="Calibri" panose="020F0502020204030204" pitchFamily="34" charset="0"/>
                <a:ea typeface="Calibri" panose="020F0502020204030204" pitchFamily="34" charset="0"/>
                <a:cs typeface="Times New Roman" panose="02020603050405020304" pitchFamily="18" charset="0"/>
              </a:rPr>
              <a:t>Il livello di occupazione nell’economia dipende dal livello di produzione.</a:t>
            </a:r>
            <a:endParaRPr lang="es-AR" dirty="0">
              <a:latin typeface="Calibri" panose="020F0502020204030204" pitchFamily="34" charset="0"/>
              <a:ea typeface="Calibri" panose="020F0502020204030204" pitchFamily="34" charset="0"/>
              <a:cs typeface="Times New Roman" panose="02020603050405020304" pitchFamily="18" charset="0"/>
            </a:endParaRPr>
          </a:p>
          <a:p>
            <a:r>
              <a:rPr lang="it" dirty="0">
                <a:latin typeface="Calibri" panose="020F0502020204030204" pitchFamily="34" charset="0"/>
                <a:ea typeface="Calibri" panose="020F0502020204030204" pitchFamily="34" charset="0"/>
                <a:cs typeface="Times New Roman" panose="02020603050405020304" pitchFamily="18" charset="0"/>
              </a:rPr>
              <a:t>A </a:t>
            </a:r>
            <a:r>
              <a:rPr lang="it" sz="1800" dirty="0">
                <a:effectLst/>
                <a:latin typeface="Calibri" panose="020F0502020204030204" pitchFamily="34" charset="0"/>
                <a:ea typeface="Calibri" panose="020F0502020204030204" pitchFamily="34" charset="0"/>
                <a:cs typeface="Times New Roman" panose="02020603050405020304" pitchFamily="18" charset="0"/>
              </a:rPr>
              <a:t>sua volta, il livello di produzione dipende dalle aspettative degli imprenditori, che investiranno o meno a seconda di quanto si aspettano di ottenere dal loro investimento.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r>
              <a:rPr lang="it" sz="1800" dirty="0">
                <a:effectLst/>
                <a:latin typeface="Calibri" panose="020F0502020204030204" pitchFamily="34" charset="0"/>
                <a:ea typeface="Calibri" panose="020F0502020204030204" pitchFamily="34" charset="0"/>
                <a:cs typeface="Times New Roman" panose="02020603050405020304" pitchFamily="18" charset="0"/>
              </a:rPr>
              <a:t>Risparmio e investimento sono determinati da fattori diversi: il risparmio è una somma residua, è ciò che non viene speso per i consumi.</a:t>
            </a:r>
          </a:p>
          <a:p>
            <a:r>
              <a:rPr lang="it" dirty="0">
                <a:latin typeface="Calibri" panose="020F0502020204030204" pitchFamily="34" charset="0"/>
                <a:ea typeface="Calibri" panose="020F0502020204030204" pitchFamily="34" charset="0"/>
                <a:cs typeface="Times New Roman" panose="02020603050405020304" pitchFamily="18" charset="0"/>
              </a:rPr>
              <a:t>nulla di </a:t>
            </a:r>
            <a:r>
              <a:rPr lang="it" sz="1800" dirty="0">
                <a:effectLst/>
                <a:latin typeface="Calibri" panose="020F0502020204030204" pitchFamily="34" charset="0"/>
                <a:ea typeface="Calibri" panose="020F0502020204030204" pitchFamily="34" charset="0"/>
                <a:cs typeface="Times New Roman" panose="02020603050405020304" pitchFamily="18" charset="0"/>
              </a:rPr>
              <a:t>automatico che porti alla perequazione tra risparmio e investimento.</a:t>
            </a:r>
          </a:p>
          <a:p>
            <a:r>
              <a:rPr lang="it" sz="1800" dirty="0">
                <a:effectLst/>
                <a:latin typeface="Calibri" panose="020F0502020204030204" pitchFamily="34" charset="0"/>
                <a:ea typeface="Calibri" panose="020F0502020204030204" pitchFamily="34" charset="0"/>
                <a:cs typeface="Times New Roman" panose="02020603050405020304" pitchFamily="18" charset="0"/>
              </a:rPr>
              <a:t>È necessario l’intervento dello Stato.</a:t>
            </a:r>
          </a:p>
          <a:p>
            <a:endParaRPr lang="es-AR" dirty="0"/>
          </a:p>
        </p:txBody>
      </p:sp>
      <p:sp>
        <p:nvSpPr>
          <p:cNvPr id="4" name="Slide Number Placeholder 3">
            <a:extLst>
              <a:ext uri="{FF2B5EF4-FFF2-40B4-BE49-F238E27FC236}">
                <a16:creationId xmlns:a16="http://schemas.microsoft.com/office/drawing/2014/main" id="{67FF80F5-BE72-45C4-826B-4955CC82ACFA}"/>
              </a:ext>
            </a:extLst>
          </p:cNvPr>
          <p:cNvSpPr>
            <a:spLocks noGrp="1"/>
          </p:cNvSpPr>
          <p:nvPr>
            <p:ph type="sldNum" sz="quarter" idx="12"/>
          </p:nvPr>
        </p:nvSpPr>
        <p:spPr/>
        <p:txBody>
          <a:bodyPr/>
          <a:lstStyle/>
          <a:p>
            <a:fld id="{5A1F972D-FDF8-4D84-8DBC-19A85814D6EC}" type="slidenum">
              <a:rPr lang="en-GB" smtClean="0"/>
              <a:t>26</a:t>
            </a:fld>
            <a:endParaRPr lang="en-GB"/>
          </a:p>
        </p:txBody>
      </p:sp>
      <p:sp>
        <p:nvSpPr>
          <p:cNvPr id="5" name="TextBox 4">
            <a:extLst>
              <a:ext uri="{FF2B5EF4-FFF2-40B4-BE49-F238E27FC236}">
                <a16:creationId xmlns:a16="http://schemas.microsoft.com/office/drawing/2014/main" id="{E1BBE72A-1D2D-4152-8E51-6E5CD402B3DC}"/>
              </a:ext>
            </a:extLst>
          </p:cNvPr>
          <p:cNvSpPr txBox="1"/>
          <p:nvPr/>
        </p:nvSpPr>
        <p:spPr>
          <a:xfrm>
            <a:off x="7924800" y="2419016"/>
            <a:ext cx="3600417"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 dirty="0">
                <a:latin typeface="Calibri" panose="020F0502020204030204" pitchFamily="34" charset="0"/>
                <a:ea typeface="Calibri" panose="020F0502020204030204" pitchFamily="34" charset="0"/>
                <a:cs typeface="Times New Roman" panose="02020603050405020304" pitchFamily="18" charset="0"/>
              </a:rPr>
              <a:t>“ </a:t>
            </a:r>
            <a:r>
              <a:rPr lang="it" sz="1800" dirty="0">
                <a:effectLst/>
                <a:latin typeface="Calibri" panose="020F0502020204030204" pitchFamily="34" charset="0"/>
                <a:ea typeface="Calibri" panose="020F0502020204030204" pitchFamily="34" charset="0"/>
                <a:cs typeface="Times New Roman" panose="02020603050405020304" pitchFamily="18" charset="0"/>
              </a:rPr>
              <a:t>Credo che l’economia sia stata dominata, ovunque e fino a tempi recenti, e in misura maggiore di quanto si pensasse, dalle dottrine legate al nome di JB </a:t>
            </a:r>
            <a:r>
              <a:rPr lang="it" sz="1800" dirty="0" err="1">
                <a:effectLst/>
                <a:latin typeface="Calibri" panose="020F0502020204030204" pitchFamily="34" charset="0"/>
                <a:ea typeface="Calibri" panose="020F0502020204030204" pitchFamily="34" charset="0"/>
                <a:cs typeface="Times New Roman" panose="02020603050405020304" pitchFamily="18" charset="0"/>
              </a:rPr>
              <a:t>Say </a:t>
            </a:r>
            <a:r>
              <a:rPr lang="it" sz="1800" dirty="0">
                <a:effectLst/>
                <a:latin typeface="Calibri" panose="020F0502020204030204" pitchFamily="34" charset="0"/>
                <a:ea typeface="Calibri" panose="020F0502020204030204" pitchFamily="34" charset="0"/>
                <a:cs typeface="Times New Roman" panose="02020603050405020304" pitchFamily="18" charset="0"/>
              </a:rPr>
              <a:t>. […] Ritengo che questo libro costituisca una rottura definitiva con le dottrine di JB </a:t>
            </a:r>
            <a:r>
              <a:rPr lang="it" sz="1800" dirty="0" err="1">
                <a:effectLst/>
                <a:latin typeface="Calibri" panose="020F0502020204030204" pitchFamily="34" charset="0"/>
                <a:ea typeface="Calibri" panose="020F0502020204030204" pitchFamily="34" charset="0"/>
                <a:cs typeface="Times New Roman" panose="02020603050405020304" pitchFamily="18" charset="0"/>
              </a:rPr>
              <a:t>Say </a:t>
            </a:r>
            <a:r>
              <a:rPr lang="it" sz="1800" dirty="0">
                <a:effectLst/>
                <a:latin typeface="Calibri" panose="020F0502020204030204" pitchFamily="34" charset="0"/>
                <a:ea typeface="Calibri" panose="020F0502020204030204" pitchFamily="34" charset="0"/>
                <a:cs typeface="Times New Roman" panose="02020603050405020304" pitchFamily="18" charset="0"/>
              </a:rPr>
              <a:t>nella teoria della produzione” (Keynes, Prefazione all’edizione francese della Teoria Generale)</a:t>
            </a:r>
          </a:p>
          <a:p>
            <a:endParaRPr lang="es-AR" dirty="0"/>
          </a:p>
        </p:txBody>
      </p:sp>
    </p:spTree>
    <p:extLst>
      <p:ext uri="{BB962C8B-B14F-4D97-AF65-F5344CB8AC3E}">
        <p14:creationId xmlns:p14="http://schemas.microsoft.com/office/powerpoint/2010/main" val="2205831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6CD0-0455-49FB-A0C5-6B49B32A7AA4}"/>
              </a:ext>
            </a:extLst>
          </p:cNvPr>
          <p:cNvSpPr>
            <a:spLocks noGrp="1"/>
          </p:cNvSpPr>
          <p:nvPr>
            <p:ph type="title"/>
          </p:nvPr>
        </p:nvSpPr>
        <p:spPr/>
        <p:txBody>
          <a:bodyPr/>
          <a:lstStyle/>
          <a:p>
            <a:r>
              <a:rPr lang="it" dirty="0"/>
              <a:t>Politica economica</a:t>
            </a:r>
          </a:p>
        </p:txBody>
      </p:sp>
      <p:sp>
        <p:nvSpPr>
          <p:cNvPr id="3" name="Content Placeholder 2">
            <a:extLst>
              <a:ext uri="{FF2B5EF4-FFF2-40B4-BE49-F238E27FC236}">
                <a16:creationId xmlns:a16="http://schemas.microsoft.com/office/drawing/2014/main" id="{873FFE7C-8D69-4F1B-BA6B-78F6D08E175F}"/>
              </a:ext>
            </a:extLst>
          </p:cNvPr>
          <p:cNvSpPr>
            <a:spLocks noGrp="1"/>
          </p:cNvSpPr>
          <p:nvPr>
            <p:ph idx="1"/>
          </p:nvPr>
        </p:nvSpPr>
        <p:spPr>
          <a:xfrm>
            <a:off x="2231136" y="2638044"/>
            <a:ext cx="8172704" cy="3579876"/>
          </a:xfrm>
        </p:spPr>
        <p:txBody>
          <a:bodyPr>
            <a:noAutofit/>
          </a:bodyPr>
          <a:lstStyle/>
          <a:p>
            <a:r>
              <a:rPr lang="it" sz="2400" dirty="0"/>
              <a:t>Non c’è nulla che possa portare il sistema ad un equilibrio di piena occupazione. Il sistema può rimanere in equilibrio con la disoccupazione.</a:t>
            </a:r>
          </a:p>
          <a:p>
            <a:pPr marL="0" indent="0">
              <a:buNone/>
            </a:pPr>
            <a:r>
              <a:rPr lang="it" sz="2400" dirty="0"/>
              <a:t>“In conclusione, affermo che il dovere di ordinare l’attuale volume di investimenti non può essere lasciato con le garanzie di sicurezza nelle mani dei singoli individui”. (Keynes, Teoria generale, p.320)</a:t>
            </a:r>
          </a:p>
          <a:p>
            <a:pPr marL="0" indent="0">
              <a:buNone/>
            </a:pPr>
            <a:r>
              <a:rPr lang="it" sz="2400" dirty="0"/>
              <a:t>“Spero di vedere lo Stato […] assumere sempre più responsabilità nell’organizzazione diretta degli investimenti” (Keynes, General Theory, p.143)</a:t>
            </a:r>
          </a:p>
          <a:p>
            <a:pPr marL="0" indent="0">
              <a:buNone/>
            </a:pPr>
            <a:endParaRPr lang="es-AR" sz="2400" dirty="0"/>
          </a:p>
        </p:txBody>
      </p:sp>
      <p:sp>
        <p:nvSpPr>
          <p:cNvPr id="4" name="Slide Number Placeholder 3">
            <a:extLst>
              <a:ext uri="{FF2B5EF4-FFF2-40B4-BE49-F238E27FC236}">
                <a16:creationId xmlns:a16="http://schemas.microsoft.com/office/drawing/2014/main" id="{5FC4CD47-C78E-4ED6-B806-272E2B9E9322}"/>
              </a:ext>
            </a:extLst>
          </p:cNvPr>
          <p:cNvSpPr>
            <a:spLocks noGrp="1"/>
          </p:cNvSpPr>
          <p:nvPr>
            <p:ph type="sldNum" sz="quarter" idx="12"/>
          </p:nvPr>
        </p:nvSpPr>
        <p:spPr/>
        <p:txBody>
          <a:bodyPr/>
          <a:lstStyle/>
          <a:p>
            <a:fld id="{5A1F972D-FDF8-4D84-8DBC-19A85814D6EC}" type="slidenum">
              <a:rPr lang="en-GB" smtClean="0"/>
              <a:t>27</a:t>
            </a:fld>
            <a:endParaRPr lang="en-GB"/>
          </a:p>
        </p:txBody>
      </p:sp>
    </p:spTree>
    <p:extLst>
      <p:ext uri="{BB962C8B-B14F-4D97-AF65-F5344CB8AC3E}">
        <p14:creationId xmlns:p14="http://schemas.microsoft.com/office/powerpoint/2010/main" val="3900827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6CD0-0455-49FB-A0C5-6B49B32A7AA4}"/>
              </a:ext>
            </a:extLst>
          </p:cNvPr>
          <p:cNvSpPr>
            <a:spLocks noGrp="1"/>
          </p:cNvSpPr>
          <p:nvPr>
            <p:ph type="title"/>
          </p:nvPr>
        </p:nvSpPr>
        <p:spPr/>
        <p:txBody>
          <a:bodyPr/>
          <a:lstStyle/>
          <a:p>
            <a:r>
              <a:rPr lang="it" dirty="0"/>
              <a:t>Politica economica</a:t>
            </a:r>
          </a:p>
        </p:txBody>
      </p:sp>
      <p:sp>
        <p:nvSpPr>
          <p:cNvPr id="3" name="Content Placeholder 2">
            <a:extLst>
              <a:ext uri="{FF2B5EF4-FFF2-40B4-BE49-F238E27FC236}">
                <a16:creationId xmlns:a16="http://schemas.microsoft.com/office/drawing/2014/main" id="{873FFE7C-8D69-4F1B-BA6B-78F6D08E175F}"/>
              </a:ext>
            </a:extLst>
          </p:cNvPr>
          <p:cNvSpPr>
            <a:spLocks noGrp="1"/>
          </p:cNvSpPr>
          <p:nvPr>
            <p:ph idx="1"/>
          </p:nvPr>
        </p:nvSpPr>
        <p:spPr>
          <a:xfrm>
            <a:off x="2231136" y="2638044"/>
            <a:ext cx="7729728" cy="3579876"/>
          </a:xfrm>
        </p:spPr>
        <p:txBody>
          <a:bodyPr>
            <a:noAutofit/>
          </a:bodyPr>
          <a:lstStyle/>
          <a:p>
            <a:r>
              <a:rPr lang="it" sz="2000" dirty="0"/>
              <a:t>Politiche delle banche centrali per ridurre i tassi di interesse.</a:t>
            </a:r>
          </a:p>
          <a:p>
            <a:r>
              <a:rPr lang="it" sz="2000" dirty="0"/>
              <a:t>Politiche di investimenti pubblici, aumento della spesa pubblica che si può realizzare con opere pubbliche, o aumento del numero dei dipendenti pubblici.</a:t>
            </a:r>
          </a:p>
          <a:p>
            <a:r>
              <a:rPr lang="it" sz="2000" dirty="0"/>
              <a:t>Ciò va completamente contro ciò che vi avevo detto in precedenza sulla visione del Ministero del Tesoro prevalente in Gran Bretagna all’epoca, secondo la quale per ogni € in più investito dallo Stato, era un € in meno di quello investito dal settore privato. In Keynes le due cose sono rafforzate dal moltiplicatore.</a:t>
            </a:r>
          </a:p>
          <a:p>
            <a:r>
              <a:rPr lang="it" sz="2000" dirty="0"/>
              <a:t>La visione positiva che i classici avevano dell’austerità e del risparmio scompare.</a:t>
            </a:r>
            <a:endParaRPr lang="es-AR" sz="2000" dirty="0"/>
          </a:p>
        </p:txBody>
      </p:sp>
      <p:sp>
        <p:nvSpPr>
          <p:cNvPr id="4" name="Slide Number Placeholder 3">
            <a:extLst>
              <a:ext uri="{FF2B5EF4-FFF2-40B4-BE49-F238E27FC236}">
                <a16:creationId xmlns:a16="http://schemas.microsoft.com/office/drawing/2014/main" id="{5FC4CD47-C78E-4ED6-B806-272E2B9E9322}"/>
              </a:ext>
            </a:extLst>
          </p:cNvPr>
          <p:cNvSpPr>
            <a:spLocks noGrp="1"/>
          </p:cNvSpPr>
          <p:nvPr>
            <p:ph type="sldNum" sz="quarter" idx="12"/>
          </p:nvPr>
        </p:nvSpPr>
        <p:spPr/>
        <p:txBody>
          <a:bodyPr/>
          <a:lstStyle/>
          <a:p>
            <a:fld id="{5A1F972D-FDF8-4D84-8DBC-19A85814D6EC}" type="slidenum">
              <a:rPr lang="en-GB" smtClean="0"/>
              <a:t>28</a:t>
            </a:fld>
            <a:endParaRPr lang="en-GB"/>
          </a:p>
        </p:txBody>
      </p:sp>
    </p:spTree>
    <p:extLst>
      <p:ext uri="{BB962C8B-B14F-4D97-AF65-F5344CB8AC3E}">
        <p14:creationId xmlns:p14="http://schemas.microsoft.com/office/powerpoint/2010/main" val="540298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7160-8E09-4061-9FC4-E4DD3598B188}"/>
              </a:ext>
            </a:extLst>
          </p:cNvPr>
          <p:cNvSpPr>
            <a:spLocks noGrp="1"/>
          </p:cNvSpPr>
          <p:nvPr>
            <p:ph type="title"/>
          </p:nvPr>
        </p:nvSpPr>
        <p:spPr/>
        <p:txBody>
          <a:bodyPr/>
          <a:lstStyle/>
          <a:p>
            <a:r>
              <a:rPr lang="it" dirty="0"/>
              <a:t>Il futuro del capitalismo</a:t>
            </a:r>
          </a:p>
        </p:txBody>
      </p:sp>
      <p:sp>
        <p:nvSpPr>
          <p:cNvPr id="3" name="Content Placeholder 2">
            <a:extLst>
              <a:ext uri="{FF2B5EF4-FFF2-40B4-BE49-F238E27FC236}">
                <a16:creationId xmlns:a16="http://schemas.microsoft.com/office/drawing/2014/main" id="{41430463-D9CC-4DA6-BE3B-CADE3EE0EB56}"/>
              </a:ext>
            </a:extLst>
          </p:cNvPr>
          <p:cNvSpPr>
            <a:spLocks noGrp="1"/>
          </p:cNvSpPr>
          <p:nvPr>
            <p:ph idx="1"/>
          </p:nvPr>
        </p:nvSpPr>
        <p:spPr>
          <a:xfrm>
            <a:off x="2231136" y="2638044"/>
            <a:ext cx="7872984" cy="3579876"/>
          </a:xfrm>
        </p:spPr>
        <p:txBody>
          <a:bodyPr>
            <a:normAutofit/>
          </a:bodyPr>
          <a:lstStyle/>
          <a:p>
            <a:r>
              <a:rPr lang="it" dirty="0"/>
              <a:t>Keynes dirà che il capitale ha un rendimento perché è scarso, quindi, man mano che si accumula, il suo rendimento diventa sempre più basso.</a:t>
            </a:r>
          </a:p>
          <a:p>
            <a:r>
              <a:rPr lang="it" dirty="0"/>
              <a:t>In questo caso abbiamo quella che Keynes chiama “l’eutanasia del rentier”.</a:t>
            </a:r>
          </a:p>
          <a:p>
            <a:pPr marL="0" indent="0">
              <a:buNone/>
            </a:pPr>
            <a:r>
              <a:rPr lang="it" dirty="0"/>
              <a:t>“Oggi l’interesse non ricompensa nessun vero sacrificio più di quanto lo faccia la rendita fondiaria. Il proprietario del capitale può guadagnare interesse perché è scarso, proprio come il proprietario della terra può guadagnare rendita perché la sua offerta è limitata; ma mentre possono esserci ragioni intrinseche per la scarsità di terra, non ce ne sono per quella del capitale” (Keynes, General Theory, p.309-310).</a:t>
            </a:r>
          </a:p>
          <a:p>
            <a:r>
              <a:rPr lang="it" dirty="0"/>
              <a:t>Da tutto ciò non si deve dedurre che Keynes fosse contrario al sistema capitalista, voleva semplicemente riformare il capitalismo per preservarlo.</a:t>
            </a:r>
            <a:endParaRPr lang="es-AR" dirty="0"/>
          </a:p>
        </p:txBody>
      </p:sp>
      <p:sp>
        <p:nvSpPr>
          <p:cNvPr id="4" name="Slide Number Placeholder 3">
            <a:extLst>
              <a:ext uri="{FF2B5EF4-FFF2-40B4-BE49-F238E27FC236}">
                <a16:creationId xmlns:a16="http://schemas.microsoft.com/office/drawing/2014/main" id="{C8C74AFA-93A7-4683-886D-462F7B89F7E8}"/>
              </a:ext>
            </a:extLst>
          </p:cNvPr>
          <p:cNvSpPr>
            <a:spLocks noGrp="1"/>
          </p:cNvSpPr>
          <p:nvPr>
            <p:ph type="sldNum" sz="quarter" idx="12"/>
          </p:nvPr>
        </p:nvSpPr>
        <p:spPr/>
        <p:txBody>
          <a:bodyPr/>
          <a:lstStyle/>
          <a:p>
            <a:fld id="{5A1F972D-FDF8-4D84-8DBC-19A85814D6EC}" type="slidenum">
              <a:rPr lang="en-GB" smtClean="0"/>
              <a:t>29</a:t>
            </a:fld>
            <a:endParaRPr lang="en-GB"/>
          </a:p>
        </p:txBody>
      </p:sp>
    </p:spTree>
    <p:extLst>
      <p:ext uri="{BB962C8B-B14F-4D97-AF65-F5344CB8AC3E}">
        <p14:creationId xmlns:p14="http://schemas.microsoft.com/office/powerpoint/2010/main" val="380888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E636A-E292-4749-8317-AA3CA666BAA4}"/>
              </a:ext>
            </a:extLst>
          </p:cNvPr>
          <p:cNvSpPr>
            <a:spLocks noGrp="1"/>
          </p:cNvSpPr>
          <p:nvPr>
            <p:ph type="title"/>
          </p:nvPr>
        </p:nvSpPr>
        <p:spPr>
          <a:xfrm>
            <a:off x="1767322" y="1161793"/>
            <a:ext cx="8991600" cy="1645920"/>
          </a:xfrm>
        </p:spPr>
        <p:txBody>
          <a:bodyPr/>
          <a:lstStyle/>
          <a:p>
            <a:r>
              <a:rPr lang="it" dirty="0"/>
              <a:t>1. Vita e opere</a:t>
            </a:r>
          </a:p>
        </p:txBody>
      </p:sp>
      <p:sp>
        <p:nvSpPr>
          <p:cNvPr id="3" name="Marcador de texto 2">
            <a:extLst>
              <a:ext uri="{FF2B5EF4-FFF2-40B4-BE49-F238E27FC236}">
                <a16:creationId xmlns:a16="http://schemas.microsoft.com/office/drawing/2014/main" id="{449B2268-E994-4358-987E-108DC09B4A84}"/>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76467C96-3546-4065-9F3C-664E8D470E38}"/>
              </a:ext>
            </a:extLst>
          </p:cNvPr>
          <p:cNvSpPr>
            <a:spLocks noGrp="1"/>
          </p:cNvSpPr>
          <p:nvPr>
            <p:ph type="sldNum" sz="quarter" idx="12"/>
          </p:nvPr>
        </p:nvSpPr>
        <p:spPr/>
        <p:txBody>
          <a:bodyPr/>
          <a:lstStyle/>
          <a:p>
            <a:fld id="{5A1F972D-FDF8-4D84-8DBC-19A85814D6EC}" type="slidenum">
              <a:rPr lang="en-GB" smtClean="0"/>
              <a:t>3</a:t>
            </a:fld>
            <a:endParaRPr lang="en-GB"/>
          </a:p>
        </p:txBody>
      </p:sp>
      <p:pic>
        <p:nvPicPr>
          <p:cNvPr id="5" name="Imagen 4">
            <a:extLst>
              <a:ext uri="{FF2B5EF4-FFF2-40B4-BE49-F238E27FC236}">
                <a16:creationId xmlns:a16="http://schemas.microsoft.com/office/drawing/2014/main" id="{F1BA8CF9-50A9-4430-B940-9936851F73F2}"/>
              </a:ext>
            </a:extLst>
          </p:cNvPr>
          <p:cNvPicPr>
            <a:picLocks noChangeAspect="1"/>
          </p:cNvPicPr>
          <p:nvPr/>
        </p:nvPicPr>
        <p:blipFill>
          <a:blip r:embed="rId2"/>
          <a:stretch>
            <a:fillRect/>
          </a:stretch>
        </p:blipFill>
        <p:spPr>
          <a:xfrm>
            <a:off x="3308095" y="3183147"/>
            <a:ext cx="5720272" cy="3217653"/>
          </a:xfrm>
          <a:prstGeom prst="rect">
            <a:avLst/>
          </a:prstGeom>
        </p:spPr>
      </p:pic>
    </p:spTree>
    <p:extLst>
      <p:ext uri="{BB962C8B-B14F-4D97-AF65-F5344CB8AC3E}">
        <p14:creationId xmlns:p14="http://schemas.microsoft.com/office/powerpoint/2010/main" val="1548980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C8DF-1745-4B0D-A26A-E48864C087C2}"/>
              </a:ext>
            </a:extLst>
          </p:cNvPr>
          <p:cNvSpPr>
            <a:spLocks noGrp="1"/>
          </p:cNvSpPr>
          <p:nvPr>
            <p:ph type="title"/>
          </p:nvPr>
        </p:nvSpPr>
        <p:spPr>
          <a:xfrm>
            <a:off x="2231136" y="565197"/>
            <a:ext cx="7729728" cy="1188720"/>
          </a:xfrm>
        </p:spPr>
        <p:txBody>
          <a:bodyPr/>
          <a:lstStyle/>
          <a:p>
            <a:r>
              <a:rPr lang="it" dirty="0"/>
              <a:t>Keynes e la politica.</a:t>
            </a:r>
            <a:endParaRPr lang="es-AR" dirty="0"/>
          </a:p>
        </p:txBody>
      </p:sp>
      <p:sp>
        <p:nvSpPr>
          <p:cNvPr id="3" name="Content Placeholder 2">
            <a:extLst>
              <a:ext uri="{FF2B5EF4-FFF2-40B4-BE49-F238E27FC236}">
                <a16:creationId xmlns:a16="http://schemas.microsoft.com/office/drawing/2014/main" id="{80008A99-7486-4C6C-AE1D-06247BFEE101}"/>
              </a:ext>
            </a:extLst>
          </p:cNvPr>
          <p:cNvSpPr>
            <a:spLocks noGrp="1"/>
          </p:cNvSpPr>
          <p:nvPr>
            <p:ph idx="1"/>
          </p:nvPr>
        </p:nvSpPr>
        <p:spPr>
          <a:xfrm>
            <a:off x="2148396" y="2112885"/>
            <a:ext cx="8220722" cy="4545367"/>
          </a:xfrm>
        </p:spPr>
        <p:txBody>
          <a:bodyPr>
            <a:normAutofit lnSpcReduction="10000"/>
          </a:bodyPr>
          <a:lstStyle/>
          <a:p>
            <a:r>
              <a:rPr lang="it" dirty="0"/>
              <a:t>Apparteneva al Partito Liberale, che era a metà tra il partito conservatore e quello laburista.</a:t>
            </a:r>
          </a:p>
          <a:p>
            <a:pPr marL="0" indent="0">
              <a:buNone/>
            </a:pPr>
            <a:r>
              <a:rPr lang="it" dirty="0"/>
              <a:t>“Ora prendiamo il mio caso: come potrei diventare un conservatore? Non mi offrono né cibo né bevanda, né conforto intellettuale o spirituale. Non mi intrattengono, né mi entusiasmano o edificano. Ciò che accomuna quell'atmosfera, la mentalità, la visione della vita di – beh, non farò nomi – non promuove il mio interesse o il bene pubblico. Non porta da nessuna parte, non soddisfa nessun ideale, non si conforma a nessuno standard intellettuale, non è nemmeno sicuro, né calcolato per preservare da brutte storie (spoiler) il grado di civiltà che abbiamo già raggiunto.</a:t>
            </a:r>
          </a:p>
          <a:p>
            <a:pPr marL="0" indent="0">
              <a:buNone/>
            </a:pPr>
            <a:r>
              <a:rPr lang="it" dirty="0"/>
              <a:t>Dovrei quindi iscrivermi al Partito Laburista? In superficie è più attraente. Ma guardando più da vicino, ci sono grandi difficoltà. Per cominciare, è una partita di classe e la classe non è la mia classe. Se intendo perseguire interessi settoriali, perseguirò i miei. Quando si tratta della lotta di classe in quanto tale, il mio patriottismo locale e personale, come quello di tutti gli altri, fatta eccezione per una certa sgradevole gelosia, è legato al mio ambiente. Posso lasciarmi influenzare da ciò che mi sembra giusto e sensato, ma la guerra di classe mi troverà dalla parte della borghesia colta”. (Keynes, </a:t>
            </a:r>
            <a:r>
              <a:rPr lang="it" i="1" dirty="0"/>
              <a:t>Sono un liberale?, </a:t>
            </a:r>
            <a:r>
              <a:rPr lang="it" dirty="0"/>
              <a:t>1925)</a:t>
            </a:r>
          </a:p>
          <a:p>
            <a:pPr marL="0" indent="0">
              <a:buNone/>
            </a:pPr>
            <a:endParaRPr lang="es-AR" dirty="0"/>
          </a:p>
        </p:txBody>
      </p:sp>
      <p:sp>
        <p:nvSpPr>
          <p:cNvPr id="4" name="Slide Number Placeholder 3">
            <a:extLst>
              <a:ext uri="{FF2B5EF4-FFF2-40B4-BE49-F238E27FC236}">
                <a16:creationId xmlns:a16="http://schemas.microsoft.com/office/drawing/2014/main" id="{FEADC959-8CFA-447E-A718-52D65CE4735C}"/>
              </a:ext>
            </a:extLst>
          </p:cNvPr>
          <p:cNvSpPr>
            <a:spLocks noGrp="1"/>
          </p:cNvSpPr>
          <p:nvPr>
            <p:ph type="sldNum" sz="quarter" idx="12"/>
          </p:nvPr>
        </p:nvSpPr>
        <p:spPr/>
        <p:txBody>
          <a:bodyPr/>
          <a:lstStyle/>
          <a:p>
            <a:fld id="{5A1F972D-FDF8-4D84-8DBC-19A85814D6EC}" type="slidenum">
              <a:rPr lang="en-GB" smtClean="0"/>
              <a:t>30</a:t>
            </a:fld>
            <a:endParaRPr lang="en-GB"/>
          </a:p>
        </p:txBody>
      </p:sp>
    </p:spTree>
    <p:extLst>
      <p:ext uri="{BB962C8B-B14F-4D97-AF65-F5344CB8AC3E}">
        <p14:creationId xmlns:p14="http://schemas.microsoft.com/office/powerpoint/2010/main" val="391076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5219" y="1340528"/>
            <a:ext cx="9206190" cy="2621132"/>
          </a:xfrm>
        </p:spPr>
        <p:txBody>
          <a:bodyPr>
            <a:noAutofit/>
          </a:bodyPr>
          <a:lstStyle/>
          <a:p>
            <a:pPr algn="ctr"/>
            <a:r>
              <a:rPr lang="it" sz="4000" b="1" dirty="0">
                <a:ln>
                  <a:solidFill>
                    <a:schemeClr val="bg1"/>
                  </a:solidFill>
                </a:ln>
                <a:solidFill>
                  <a:srgbClr val="C00000"/>
                </a:solidFill>
                <a:latin typeface="Bahnschrift Condensed" panose="020B0502040204020203" pitchFamily="34" charset="0"/>
              </a:rPr>
              <a:t>Piena occupazione come condizione di crisi</a:t>
            </a:r>
            <a:br>
              <a:rPr lang="it" sz="4000" b="1" dirty="0">
                <a:ln>
                  <a:solidFill>
                    <a:schemeClr val="bg1"/>
                  </a:solidFill>
                </a:ln>
                <a:solidFill>
                  <a:srgbClr val="C00000"/>
                </a:solidFill>
                <a:latin typeface="Bahnschrift Condensed" panose="020B0502040204020203" pitchFamily="34" charset="0"/>
              </a:rPr>
            </a:br>
            <a:r>
              <a:rPr lang="it" sz="4000" b="1" dirty="0">
                <a:ln>
                  <a:solidFill>
                    <a:schemeClr val="bg1"/>
                  </a:solidFill>
                </a:ln>
                <a:solidFill>
                  <a:srgbClr val="C00000"/>
                </a:solidFill>
                <a:latin typeface="Bahnschrift Condensed" panose="020B0502040204020203" pitchFamily="34" charset="0"/>
              </a:rPr>
              <a:t> La critica </a:t>
            </a:r>
            <a:r>
              <a:rPr lang="it" sz="3600" b="1" dirty="0">
                <a:ln>
                  <a:solidFill>
                    <a:schemeClr val="bg1"/>
                  </a:solidFill>
                </a:ln>
                <a:solidFill>
                  <a:srgbClr val="C00000"/>
                </a:solidFill>
                <a:latin typeface="Bahnschrift Condensed" panose="020B0502040204020203" pitchFamily="34" charset="0"/>
              </a:rPr>
              <a:t>di Kalecki a Keynes e ai Fabiani (1942-45)</a:t>
            </a:r>
            <a:endParaRPr lang="es-AR" sz="3600" b="1" dirty="0">
              <a:ln>
                <a:solidFill>
                  <a:schemeClr val="bg1"/>
                </a:solidFill>
              </a:ln>
              <a:solidFill>
                <a:srgbClr val="C00000"/>
              </a:solidFill>
              <a:latin typeface="Bahnschrift Condensed" panose="020B0502040204020203" pitchFamily="34" charset="0"/>
            </a:endParaRPr>
          </a:p>
        </p:txBody>
      </p:sp>
    </p:spTree>
    <p:extLst>
      <p:ext uri="{BB962C8B-B14F-4D97-AF65-F5344CB8AC3E}">
        <p14:creationId xmlns:p14="http://schemas.microsoft.com/office/powerpoint/2010/main" val="176516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99434"/>
            <a:ext cx="10972800" cy="1143000"/>
          </a:xfrm>
        </p:spPr>
        <p:txBody>
          <a:bodyPr/>
          <a:lstStyle/>
          <a:p>
            <a:pPr algn="ctr"/>
            <a:r>
              <a:rPr lang="it" b="1" dirty="0"/>
              <a:t>Kalecki (1943): osservazioni</a:t>
            </a:r>
            <a:endParaRPr lang="es-AR" b="1" dirty="0"/>
          </a:p>
        </p:txBody>
      </p:sp>
      <p:sp>
        <p:nvSpPr>
          <p:cNvPr id="3" name="Segnaposto contenuto 2"/>
          <p:cNvSpPr>
            <a:spLocks noGrp="1"/>
          </p:cNvSpPr>
          <p:nvPr>
            <p:ph idx="1"/>
          </p:nvPr>
        </p:nvSpPr>
        <p:spPr>
          <a:xfrm>
            <a:off x="1693415" y="2516633"/>
            <a:ext cx="8805169" cy="2963110"/>
          </a:xfrm>
        </p:spPr>
        <p:txBody>
          <a:bodyPr>
            <a:normAutofit lnSpcReduction="10000"/>
          </a:bodyPr>
          <a:lstStyle/>
          <a:p>
            <a:r>
              <a:rPr lang="it" sz="2000" dirty="0"/>
              <a:t>Una "Lezione Marshall" </a:t>
            </a:r>
            <a:r>
              <a:rPr lang="it" sz="2000" i="1" dirty="0"/>
              <a:t>non marshalliana</a:t>
            </a:r>
          </a:p>
          <a:p>
            <a:r>
              <a:rPr lang="it" sz="2000" dirty="0"/>
              <a:t>Keynes ha ragione... sul piano teorico</a:t>
            </a:r>
          </a:p>
          <a:p>
            <a:r>
              <a:rPr lang="it" sz="2000" dirty="0"/>
              <a:t>Tuttavia conta il piano politico: le ragioni di tre capitalisti contro la piena occupazione</a:t>
            </a:r>
          </a:p>
          <a:p>
            <a:r>
              <a:rPr lang="it" sz="2000" dirty="0"/>
              <a:t>Due possibili soluzioni: fascismo (sezione 3) o stimoli agli investimenti privati (sezione 4)</a:t>
            </a:r>
          </a:p>
          <a:p>
            <a:r>
              <a:rPr lang="it" sz="2000" dirty="0"/>
              <a:t>L'importanza della Sezione 4: nel 1945, un articolo per discutere questo caso in dettaglio</a:t>
            </a:r>
          </a:p>
          <a:p>
            <a:endParaRPr lang="en-US" dirty="0"/>
          </a:p>
          <a:p>
            <a:endParaRPr lang="es-AR"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229394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721217"/>
            <a:ext cx="10515600" cy="5415565"/>
          </a:xfrm>
        </p:spPr>
        <p:txBody>
          <a:bodyPr>
            <a:normAutofit/>
          </a:bodyPr>
          <a:lstStyle/>
          <a:p>
            <a:pPr marL="0" indent="0" algn="just">
              <a:buNone/>
            </a:pPr>
            <a:r>
              <a:rPr lang="it" sz="2800" dirty="0"/>
              <a:t>La politica di spesa pubblica (…) consente il superamento di una contraddizione del sistema capitalista: quella dell'insufficienza della domanda effettiva. Ma se il progresso tecnico fa sì che la capacità produttiva aumenti più lentamente dell'accumulazione del capitale, cioè se aumenta l'intensità di capitale della produzione, </a:t>
            </a:r>
            <a:r>
              <a:rPr lang="it" sz="2800" b="1" dirty="0"/>
              <a:t>entra in gioco un'altra contraddizione del sistema capitalistico formulata da Marx nella sua legge sulla caduta del saggio del profitto. </a:t>
            </a:r>
            <a:r>
              <a:rPr lang="it" sz="2800" dirty="0"/>
              <a:t>È questa seconda contraddizione che, anche se il problema della domanda effettiva è stato risolto, rende ancora necessario concedere sussidi cumulativi alle imprese private per indurle ad espandere la propria capacità produttiva per tenere il passo con l’aumento della popolazione e della produttività del paese. </a:t>
            </a:r>
            <a:r>
              <a:rPr lang="it" sz="2800" dirty="0" err="1"/>
              <a:t>lavoro </a:t>
            </a:r>
            <a:r>
              <a:rPr lang="it" sz="2800" dirty="0"/>
              <a:t>. (Kalecki, 1945, p. 91)</a:t>
            </a:r>
            <a:endParaRPr lang="es-AR" sz="2800"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1051808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350" y="187701"/>
            <a:ext cx="10753299" cy="1254734"/>
          </a:xfrm>
        </p:spPr>
        <p:txBody>
          <a:bodyPr/>
          <a:lstStyle/>
          <a:p>
            <a:pPr algn="ctr"/>
            <a:r>
              <a:rPr lang="it" b="1" dirty="0" err="1">
                <a:latin typeface="+mn-lt"/>
              </a:rPr>
              <a:t>La distanza </a:t>
            </a:r>
            <a:r>
              <a:rPr lang="it" b="1" dirty="0">
                <a:latin typeface="+mn-lt"/>
              </a:rPr>
              <a:t>di Kalecki </a:t>
            </a:r>
            <a:r>
              <a:rPr lang="it" b="1" dirty="0" err="1">
                <a:latin typeface="+mn-lt"/>
              </a:rPr>
              <a:t>da </a:t>
            </a:r>
            <a:r>
              <a:rPr lang="it" b="1" dirty="0">
                <a:latin typeface="+mn-lt"/>
              </a:rPr>
              <a:t>Keynes</a:t>
            </a:r>
          </a:p>
        </p:txBody>
      </p:sp>
      <p:sp>
        <p:nvSpPr>
          <p:cNvPr id="3" name="Segnaposto contenuto 2"/>
          <p:cNvSpPr>
            <a:spLocks noGrp="1"/>
          </p:cNvSpPr>
          <p:nvPr>
            <p:ph idx="1"/>
          </p:nvPr>
        </p:nvSpPr>
        <p:spPr>
          <a:xfrm>
            <a:off x="719350" y="1944199"/>
            <a:ext cx="11017897" cy="5415565"/>
          </a:xfrm>
        </p:spPr>
        <p:txBody>
          <a:bodyPr>
            <a:normAutofit/>
          </a:bodyPr>
          <a:lstStyle/>
          <a:p>
            <a:pPr lvl="0" algn="just"/>
            <a:r>
              <a:rPr lang="it" sz="2600" dirty="0"/>
              <a:t>Keynes: impossibile sottoporre una proposizione ad un test conclusivo</a:t>
            </a:r>
          </a:p>
          <a:p>
            <a:pPr lvl="0" algn="just"/>
            <a:r>
              <a:rPr lang="it" sz="2600" dirty="0"/>
              <a:t>Ciò che qualcuno pensa dipende da ciò che pensa la comunità scientifica (cioè la “ </a:t>
            </a:r>
            <a:r>
              <a:rPr lang="it" sz="2600" i="1" dirty="0"/>
              <a:t>cittadella” </a:t>
            </a:r>
            <a:r>
              <a:rPr lang="it" sz="2600" dirty="0"/>
              <a:t>, in termini keynesiani)</a:t>
            </a:r>
            <a:endParaRPr lang="it-IT" sz="2600" dirty="0"/>
          </a:p>
          <a:p>
            <a:pPr lvl="0" algn="just"/>
            <a:r>
              <a:rPr lang="it" sz="2600" dirty="0"/>
              <a:t>Si assume che i rapporti sociali di produzione rimangano </a:t>
            </a:r>
            <a:r>
              <a:rPr lang="it" sz="2600" i="1" dirty="0"/>
              <a:t>invariati </a:t>
            </a:r>
            <a:r>
              <a:rPr lang="it" sz="2600" dirty="0"/>
              <a:t>durante tutto il ciclo economico</a:t>
            </a:r>
            <a:endParaRPr lang="it-IT" sz="2600" dirty="0"/>
          </a:p>
          <a:p>
            <a:pPr lvl="0" algn="just"/>
            <a:r>
              <a:rPr lang="it" sz="2600" dirty="0"/>
              <a:t>La piena occupazione diventa un </a:t>
            </a:r>
            <a:r>
              <a:rPr lang="it" sz="2600" i="1" dirty="0"/>
              <a:t>problema meramente </a:t>
            </a:r>
            <a:r>
              <a:rPr lang="it" sz="2600" b="1" i="1" dirty="0"/>
              <a:t>tecnico</a:t>
            </a:r>
          </a:p>
          <a:p>
            <a:pPr lvl="0" algn="just"/>
            <a:r>
              <a:rPr lang="it" sz="2600" dirty="0"/>
              <a:t>Scegliere la </a:t>
            </a:r>
            <a:r>
              <a:rPr lang="it" sz="2600" i="1" dirty="0"/>
              <a:t>giusta </a:t>
            </a:r>
            <a:r>
              <a:rPr lang="it" sz="2600" dirty="0"/>
              <a:t>teoria economica si trasforma nello strumento più potente per garantire la </a:t>
            </a:r>
            <a:r>
              <a:rPr lang="it" sz="2600" i="1" dirty="0"/>
              <a:t>sopravvivenza del capitalismo</a:t>
            </a:r>
            <a:r>
              <a:rPr lang="it" sz="2600" dirty="0"/>
              <a:t> </a:t>
            </a:r>
          </a:p>
          <a:p>
            <a:pPr lvl="0" algn="just"/>
            <a:r>
              <a:rPr lang="it" sz="2600" dirty="0"/>
              <a:t>Pertanto, la persuasione gioca un ruolo fondamentale</a:t>
            </a:r>
            <a:endParaRPr lang="it-IT" sz="2600" dirty="0"/>
          </a:p>
          <a:p>
            <a:endParaRPr lang="es-AR" dirty="0"/>
          </a:p>
          <a:p>
            <a:endParaRPr lang="es-AR" dirty="0"/>
          </a:p>
          <a:p>
            <a:endParaRPr lang="es-AR"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1597756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extLst>
              <a:ext uri="{28A0092B-C50C-407E-A947-70E740481C1C}">
                <a14:useLocalDpi xmlns:a14="http://schemas.microsoft.com/office/drawing/2010/main" val="0"/>
              </a:ext>
            </a:extLst>
          </a:blip>
          <a:stretch>
            <a:fillRect/>
          </a:stretch>
        </p:blipFill>
        <p:spPr>
          <a:xfrm>
            <a:off x="3553408" y="190870"/>
            <a:ext cx="5085183" cy="6476259"/>
          </a:xfrm>
          <a:prstGeom prst="rect">
            <a:avLst/>
          </a:prstGeom>
        </p:spPr>
      </p:pic>
    </p:spTree>
    <p:extLst>
      <p:ext uri="{BB962C8B-B14F-4D97-AF65-F5344CB8AC3E}">
        <p14:creationId xmlns:p14="http://schemas.microsoft.com/office/powerpoint/2010/main" val="3306550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94739"/>
            <a:ext cx="10972800" cy="1143000"/>
          </a:xfrm>
        </p:spPr>
        <p:txBody>
          <a:bodyPr/>
          <a:lstStyle/>
          <a:p>
            <a:pPr algn="ctr"/>
            <a:r>
              <a:rPr kumimoji="0" lang="it" sz="4400" b="1" i="0" u="none" strike="noStrike" kern="1200" cap="none" spc="0" normalizeH="0" baseline="0" noProof="0" dirty="0" err="1">
                <a:ln>
                  <a:noFill/>
                </a:ln>
                <a:solidFill>
                  <a:prstClr val="black"/>
                </a:solidFill>
                <a:effectLst/>
                <a:uLnTx/>
                <a:uFillTx/>
                <a:latin typeface="Calibri"/>
                <a:ea typeface="+mj-ea"/>
                <a:cs typeface="+mj-cs"/>
              </a:rPr>
              <a:t>La distanza </a:t>
            </a:r>
            <a:r>
              <a:rPr kumimoji="0" lang="it" sz="4400" b="1" i="0" u="none" strike="noStrike" kern="1200" cap="none" spc="0" normalizeH="0" baseline="0" noProof="0" dirty="0">
                <a:ln>
                  <a:noFill/>
                </a:ln>
                <a:solidFill>
                  <a:prstClr val="black"/>
                </a:solidFill>
                <a:effectLst/>
                <a:uLnTx/>
                <a:uFillTx/>
                <a:latin typeface="Calibri"/>
                <a:ea typeface="+mj-ea"/>
                <a:cs typeface="+mj-cs"/>
              </a:rPr>
              <a:t>di Kalecki </a:t>
            </a:r>
            <a:r>
              <a:rPr kumimoji="0" lang="it" sz="4400" b="1" i="0" u="none" strike="noStrike" kern="1200" cap="none" spc="0" normalizeH="0" baseline="0" noProof="0" dirty="0" err="1">
                <a:ln>
                  <a:noFill/>
                </a:ln>
                <a:solidFill>
                  <a:prstClr val="black"/>
                </a:solidFill>
                <a:effectLst/>
                <a:uLnTx/>
                <a:uFillTx/>
                <a:latin typeface="Calibri"/>
                <a:ea typeface="+mj-ea"/>
                <a:cs typeface="+mj-cs"/>
              </a:rPr>
              <a:t>da </a:t>
            </a:r>
            <a:r>
              <a:rPr kumimoji="0" lang="it" sz="4400" b="1" i="0" u="none" strike="noStrike" kern="1200" cap="none" spc="0" normalizeH="0" baseline="0" noProof="0" dirty="0">
                <a:ln>
                  <a:noFill/>
                </a:ln>
                <a:solidFill>
                  <a:prstClr val="black"/>
                </a:solidFill>
                <a:effectLst/>
                <a:uLnTx/>
                <a:uFillTx/>
                <a:latin typeface="Calibri"/>
                <a:ea typeface="+mj-ea"/>
                <a:cs typeface="+mj-cs"/>
              </a:rPr>
              <a:t>Keynes /2</a:t>
            </a:r>
            <a:endParaRPr lang="es-AR" b="1" dirty="0"/>
          </a:p>
        </p:txBody>
      </p:sp>
      <p:sp>
        <p:nvSpPr>
          <p:cNvPr id="3" name="Segnaposto contenuto 2"/>
          <p:cNvSpPr>
            <a:spLocks noGrp="1"/>
          </p:cNvSpPr>
          <p:nvPr>
            <p:ph idx="1"/>
          </p:nvPr>
        </p:nvSpPr>
        <p:spPr>
          <a:xfrm>
            <a:off x="838200" y="2118975"/>
            <a:ext cx="10515600" cy="3358548"/>
          </a:xfrm>
        </p:spPr>
        <p:txBody>
          <a:bodyPr>
            <a:normAutofit/>
          </a:bodyPr>
          <a:lstStyle/>
          <a:p>
            <a:r>
              <a:rPr lang="it-IT" sz="2400" dirty="0"/>
              <a:t>La distanza </a:t>
            </a:r>
            <a:r>
              <a:rPr lang="it" sz="2400" dirty="0"/>
              <a:t>di Kalecki è innanzitutto metodologica: il background continentale dell'OIS</a:t>
            </a:r>
          </a:p>
          <a:p>
            <a:r>
              <a:rPr lang="it" sz="2400" dirty="0"/>
              <a:t>L’evidenza empirica contraddice Keynes: Francia (1938) e USA (1937-38), le istituzioni come </a:t>
            </a:r>
            <a:r>
              <a:rPr lang="it" sz="2400" dirty="0" err="1"/>
              <a:t>vincoli</a:t>
            </a:r>
            <a:endParaRPr lang="en-US" sz="2400" dirty="0"/>
          </a:p>
          <a:p>
            <a:r>
              <a:rPr lang="it" sz="2400" dirty="0"/>
              <a:t>1944: un volume collettivo per andare oltre Keynes e Beveridge</a:t>
            </a:r>
          </a:p>
          <a:p>
            <a:r>
              <a:rPr lang="it" sz="2400" dirty="0"/>
              <a:t>Kalecki : ostacoli politici alle imposte sul reddito</a:t>
            </a:r>
          </a:p>
          <a:p>
            <a:r>
              <a:rPr lang="it" sz="2400" dirty="0"/>
              <a:t>1943: Kalecki e Schumacher criticano la proposta di Bretton Woods di Keynes</a:t>
            </a:r>
          </a:p>
          <a:p>
            <a:endParaRPr lang="en-US" sz="2400" dirty="0"/>
          </a:p>
          <a:p>
            <a:endParaRPr lang="es-AR"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55692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99434"/>
            <a:ext cx="10972800" cy="1143000"/>
          </a:xfrm>
        </p:spPr>
        <p:txBody>
          <a:bodyPr/>
          <a:lstStyle/>
          <a:p>
            <a:pPr algn="ctr"/>
            <a:r>
              <a:rPr lang="it" b="1" dirty="0"/>
              <a:t>Kalecki (1942) e i Fabiani</a:t>
            </a:r>
            <a:endParaRPr lang="es-AR" b="1" dirty="0"/>
          </a:p>
        </p:txBody>
      </p:sp>
      <p:sp>
        <p:nvSpPr>
          <p:cNvPr id="3" name="Segnaposto contenuto 2"/>
          <p:cNvSpPr>
            <a:spLocks noGrp="1"/>
          </p:cNvSpPr>
          <p:nvPr>
            <p:ph idx="1"/>
          </p:nvPr>
        </p:nvSpPr>
        <p:spPr>
          <a:xfrm>
            <a:off x="944732" y="2152648"/>
            <a:ext cx="10515600" cy="5415565"/>
          </a:xfrm>
        </p:spPr>
        <p:txBody>
          <a:bodyPr>
            <a:normAutofit/>
          </a:bodyPr>
          <a:lstStyle/>
          <a:p>
            <a:r>
              <a:rPr lang="it" sz="2800" dirty="0"/>
              <a:t>Un articolo sulla rivista ufficiale del Socialist Clarity Group</a:t>
            </a:r>
          </a:p>
          <a:p>
            <a:r>
              <a:rPr lang="it" sz="2800" dirty="0"/>
              <a:t>Il rapporto clandestino della SCG con il gruppo leninista tedesco </a:t>
            </a:r>
            <a:r>
              <a:rPr lang="it" sz="2800" i="1" dirty="0"/>
              <a:t>Neu </a:t>
            </a:r>
            <a:r>
              <a:rPr lang="it" sz="2800" i="1" dirty="0" err="1"/>
              <a:t>Beginnen</a:t>
            </a:r>
            <a:r>
              <a:rPr lang="it" sz="2800" i="1" dirty="0"/>
              <a:t> </a:t>
            </a:r>
            <a:r>
              <a:rPr lang="it" sz="2800" dirty="0"/>
              <a:t>e il suo leader Richard </a:t>
            </a:r>
            <a:r>
              <a:rPr lang="it" sz="2800" dirty="0" err="1"/>
              <a:t>Loewenthal </a:t>
            </a:r>
            <a:r>
              <a:rPr lang="it" sz="2800" dirty="0"/>
              <a:t>, un emigrato a Londra</a:t>
            </a:r>
          </a:p>
          <a:p>
            <a:r>
              <a:rPr lang="it" sz="2800" dirty="0"/>
              <a:t>Hanno polemizzato con la Fabian Society in diverse occasioni</a:t>
            </a:r>
          </a:p>
          <a:p>
            <a:r>
              <a:rPr lang="it" sz="2800" dirty="0"/>
              <a:t>25-28 maggio 1942, Conferenza del Partito </a:t>
            </a:r>
            <a:r>
              <a:rPr lang="it" sz="2800" dirty="0" err="1"/>
              <a:t>Laburista </a:t>
            </a:r>
            <a:r>
              <a:rPr lang="it" sz="2800" dirty="0"/>
              <a:t>sulle politiche del dopoguerra</a:t>
            </a:r>
          </a:p>
          <a:p>
            <a:r>
              <a:rPr lang="it" sz="2800" dirty="0"/>
              <a:t>La Fabian Society ha pubblicato l’opuscolo “Una parola sul futuro ai socialisti britannici”</a:t>
            </a:r>
            <a:endParaRPr lang="es-AR" sz="2800"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151768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83515"/>
            <a:ext cx="10972800" cy="1143000"/>
          </a:xfrm>
        </p:spPr>
        <p:txBody>
          <a:bodyPr/>
          <a:lstStyle/>
          <a:p>
            <a:pPr algn="ctr"/>
            <a:r>
              <a:rPr lang="it" b="1" dirty="0"/>
              <a:t>Kalecki (1942) e i Fabiani /2</a:t>
            </a:r>
            <a:endParaRPr lang="es-AR" b="1" dirty="0"/>
          </a:p>
        </p:txBody>
      </p:sp>
      <p:sp>
        <p:nvSpPr>
          <p:cNvPr id="3" name="Segnaposto contenuto 2"/>
          <p:cNvSpPr>
            <a:spLocks noGrp="1"/>
          </p:cNvSpPr>
          <p:nvPr>
            <p:ph idx="1"/>
          </p:nvPr>
        </p:nvSpPr>
        <p:spPr>
          <a:xfrm>
            <a:off x="838200" y="2383466"/>
            <a:ext cx="10515600" cy="5415565"/>
          </a:xfrm>
        </p:spPr>
        <p:txBody>
          <a:bodyPr>
            <a:normAutofit/>
          </a:bodyPr>
          <a:lstStyle/>
          <a:p>
            <a:r>
              <a:rPr lang="it" sz="2400" dirty="0"/>
              <a:t>I fabiani rifiutarono una nazionalizzazione estensiva, proponendo invece una serie di “controlli”.</a:t>
            </a:r>
          </a:p>
          <a:p>
            <a:r>
              <a:rPr lang="it" sz="2400" dirty="0"/>
              <a:t>Credito, terreni agricoli, servizi pubblici e combustibili sotto controllo pubblico</a:t>
            </a:r>
          </a:p>
          <a:p>
            <a:r>
              <a:rPr lang="it" sz="2400" dirty="0"/>
              <a:t>Nessun profitto, nessun incentivo a investire</a:t>
            </a:r>
          </a:p>
          <a:p>
            <a:r>
              <a:rPr lang="it-IT" sz="2400" dirty="0"/>
              <a:t>Critica </a:t>
            </a:r>
            <a:r>
              <a:rPr lang="it" sz="2400" dirty="0"/>
              <a:t>di Kalecki è inequivocabile</a:t>
            </a:r>
            <a:endParaRPr lang="es-AR" sz="2400"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3244863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CAC185C-B3C9-40AC-B817-335848727BE5}"/>
              </a:ext>
            </a:extLst>
          </p:cNvPr>
          <p:cNvSpPr txBox="1"/>
          <p:nvPr/>
        </p:nvSpPr>
        <p:spPr>
          <a:xfrm>
            <a:off x="1020345" y="82720"/>
            <a:ext cx="9884979" cy="6372963"/>
          </a:xfrm>
          <a:prstGeom prst="rect">
            <a:avLst/>
          </a:prstGeom>
          <a:noFill/>
        </p:spPr>
        <p:txBody>
          <a:bodyPr wrap="square">
            <a:spAutoFit/>
          </a:bodyPr>
          <a:lstStyle/>
          <a:p>
            <a:pPr marL="180340" marR="180340" algn="just">
              <a:lnSpc>
                <a:spcPct val="107000"/>
              </a:lnSpc>
              <a:spcAft>
                <a:spcPts val="800"/>
              </a:spcAft>
            </a:pPr>
            <a:r>
              <a:rPr lang="it" sz="2800" dirty="0">
                <a:effectLst/>
                <a:latin typeface="Calibri" panose="020F0502020204030204" pitchFamily="34" charset="0"/>
                <a:ea typeface="Calibri" panose="020F0502020204030204" pitchFamily="34" charset="0"/>
                <a:cs typeface="Times New Roman" panose="02020603050405020304" pitchFamily="18" charset="0"/>
              </a:rPr>
              <a:t>“I gruppi centrali, soprattutto intellettuali, compresi alcuni intellettuali laburisti, tendono a pensare alla pianificazione in astratto – generalmente non riescono a distinguere chiaramente tra diversi tipi di pianificazione, che servono obiettivi diversi, e la considerano essenzialmente un’operazione tecnica, da ottenuto con la persuasione intellettuale e una sorta di semplice controllo di base come la direzione statale della creazione di credito e degli investimenti”</a:t>
            </a:r>
          </a:p>
          <a:p>
            <a:pPr marL="180340" marR="180340" algn="just">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180340" marR="180340" algn="just">
              <a:lnSpc>
                <a:spcPct val="107000"/>
              </a:lnSpc>
              <a:spcAft>
                <a:spcPts val="800"/>
              </a:spcAft>
            </a:pPr>
            <a:r>
              <a:rPr lang="it" sz="2800" dirty="0">
                <a:effectLst/>
                <a:latin typeface="Calibri" panose="020F0502020204030204" pitchFamily="34" charset="0"/>
                <a:ea typeface="Calibri" panose="020F0502020204030204" pitchFamily="34" charset="0"/>
                <a:cs typeface="Times New Roman" panose="02020603050405020304" pitchFamily="18" charset="0"/>
              </a:rPr>
              <a:t>“…i metodi di pianificazione saranno determinati dal carattere delle forze politiche e sociali da cui sarà diretta, e che la vera scelta sta tra la pianificazione socialista e la pianificazione capitalista monopolistica”</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180340" marR="180340" algn="r">
              <a:lnSpc>
                <a:spcPct val="107000"/>
              </a:lnSpc>
              <a:spcAft>
                <a:spcPts val="800"/>
              </a:spcAft>
            </a:pPr>
            <a:r>
              <a:rPr lang="it" sz="2800" dirty="0">
                <a:effectLst/>
                <a:latin typeface="Calibri" panose="020F0502020204030204" pitchFamily="34" charset="0"/>
                <a:ea typeface="Calibri" panose="020F0502020204030204" pitchFamily="34" charset="0"/>
                <a:cs typeface="Times New Roman" panose="02020603050405020304" pitchFamily="18" charset="0"/>
              </a:rPr>
              <a:t>( </a:t>
            </a:r>
            <a:r>
              <a:rPr lang="it" sz="2800" dirty="0" err="1">
                <a:effectLst/>
                <a:latin typeface="Calibri" panose="020F0502020204030204" pitchFamily="34" charset="0"/>
                <a:ea typeface="Calibri" panose="020F0502020204030204" pitchFamily="34" charset="0"/>
                <a:cs typeface="Times New Roman" panose="02020603050405020304" pitchFamily="18" charset="0"/>
              </a:rPr>
              <a:t>Kalecki </a:t>
            </a:r>
            <a:r>
              <a:rPr lang="it" sz="2800" dirty="0">
                <a:effectLst/>
                <a:latin typeface="Calibri" panose="020F0502020204030204" pitchFamily="34" charset="0"/>
                <a:ea typeface="Calibri" panose="020F0502020204030204" pitchFamily="34" charset="0"/>
                <a:cs typeface="Times New Roman" panose="02020603050405020304" pitchFamily="18" charset="0"/>
              </a:rPr>
              <a:t>, 1986 [1942], p. 19)</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F1FB5-7695-4F83-8CB7-4216189731DE}"/>
              </a:ext>
            </a:extLst>
          </p:cNvPr>
          <p:cNvSpPr>
            <a:spLocks noGrp="1"/>
          </p:cNvSpPr>
          <p:nvPr>
            <p:ph type="title"/>
          </p:nvPr>
        </p:nvSpPr>
        <p:spPr>
          <a:xfrm>
            <a:off x="2231136" y="523613"/>
            <a:ext cx="7729728" cy="1188720"/>
          </a:xfrm>
        </p:spPr>
        <p:txBody>
          <a:bodyPr/>
          <a:lstStyle/>
          <a:p>
            <a:r>
              <a:rPr lang="it" dirty="0"/>
              <a:t>Contesto storico</a:t>
            </a:r>
          </a:p>
        </p:txBody>
      </p:sp>
      <p:sp>
        <p:nvSpPr>
          <p:cNvPr id="3" name="Marcador de contenido 2">
            <a:extLst>
              <a:ext uri="{FF2B5EF4-FFF2-40B4-BE49-F238E27FC236}">
                <a16:creationId xmlns:a16="http://schemas.microsoft.com/office/drawing/2014/main" id="{1507FDB8-2072-4665-8908-0708A38E4B70}"/>
              </a:ext>
            </a:extLst>
          </p:cNvPr>
          <p:cNvSpPr>
            <a:spLocks noGrp="1"/>
          </p:cNvSpPr>
          <p:nvPr>
            <p:ph idx="1"/>
          </p:nvPr>
        </p:nvSpPr>
        <p:spPr>
          <a:xfrm>
            <a:off x="2231135" y="1953088"/>
            <a:ext cx="7862775" cy="4563122"/>
          </a:xfrm>
        </p:spPr>
        <p:txBody>
          <a:bodyPr>
            <a:normAutofit fontScale="92500" lnSpcReduction="10000"/>
          </a:bodyPr>
          <a:lstStyle/>
          <a:p>
            <a:r>
              <a:rPr lang="it" dirty="0"/>
              <a:t>Nel periodo tra le due guerre, periodo in cui Keynes scrisse la maggior parte dei suoi contributi, i principali argomenti di dibattito erano due:</a:t>
            </a:r>
          </a:p>
          <a:p>
            <a:pPr lvl="1"/>
            <a:r>
              <a:rPr lang="it" dirty="0"/>
              <a:t>il ritorno al </a:t>
            </a:r>
            <a:r>
              <a:rPr lang="it" i="1" dirty="0" err="1"/>
              <a:t>gold </a:t>
            </a:r>
            <a:r>
              <a:rPr lang="it" i="1" dirty="0"/>
              <a:t>standard;</a:t>
            </a:r>
            <a:endParaRPr lang="es-AR" dirty="0"/>
          </a:p>
          <a:p>
            <a:pPr lvl="1"/>
            <a:r>
              <a:rPr lang="it" dirty="0"/>
              <a:t>disoccupazione e deflazione, innescate dalla Grande Depressione iniziata nel 1929.</a:t>
            </a:r>
          </a:p>
          <a:p>
            <a:r>
              <a:rPr lang="it" dirty="0"/>
              <a:t>Il </a:t>
            </a:r>
            <a:r>
              <a:rPr lang="it" i="1" dirty="0" err="1"/>
              <a:t>gold </a:t>
            </a:r>
            <a:r>
              <a:rPr lang="it" i="1" dirty="0"/>
              <a:t>standard </a:t>
            </a:r>
            <a:r>
              <a:rPr lang="it" dirty="0"/>
              <a:t>si era consolidato nell’ultimo quarto del XIX secolo, ma la Prima Guerra Mondiale distrusse l’intero sistema monetario e finanziario internazionale. A partire dal 1920 l’Inghilterra fece grandi sforzi per ritornare alla parità </a:t>
            </a:r>
            <a:r>
              <a:rPr lang="it" dirty="0" err="1"/>
              <a:t>prebellica </a:t>
            </a:r>
            <a:r>
              <a:rPr lang="it" dirty="0"/>
              <a:t>, cosa che avvenne nel 1925. Ciò durò fino al 1931, quando dopo la crisi la Gran Bretagna dovette abbandonare nuovamente il gold standard, come fecero in quegli anni quasi tutti i paesi.</a:t>
            </a:r>
          </a:p>
          <a:p>
            <a:r>
              <a:rPr lang="it" dirty="0"/>
              <a:t>Gli anni ’30 furono un decennio di forte disorganizzazione del sistema monetario e finanziario internazionale, in cui predominarono le svalutazioni competitive e il protezionismo.</a:t>
            </a:r>
          </a:p>
          <a:p>
            <a:r>
              <a:rPr lang="it" dirty="0"/>
              <a:t>In Inghilterra prevaleva la </a:t>
            </a:r>
            <a:r>
              <a:rPr lang="it" i="1" dirty="0"/>
              <a:t>Tre</a:t>
            </a:r>
            <a:r>
              <a:rPr lang="it-IT" i="1" dirty="0"/>
              <a:t>a</a:t>
            </a:r>
            <a:r>
              <a:rPr lang="it" i="1" dirty="0"/>
              <a:t>sury View</a:t>
            </a:r>
            <a:r>
              <a:rPr lang="it" dirty="0"/>
              <a:t>, cioè l’idea che gli investimenti del settore pubblico sostituissero quelli privati. Questa tesi era sostenuta da Churchill, ma era già stata proposta da </a:t>
            </a:r>
            <a:r>
              <a:rPr lang="it" dirty="0" err="1"/>
              <a:t>Hawtrey </a:t>
            </a:r>
            <a:r>
              <a:rPr lang="it" dirty="0"/>
              <a:t>nel 1913.</a:t>
            </a:r>
          </a:p>
        </p:txBody>
      </p:sp>
      <p:sp>
        <p:nvSpPr>
          <p:cNvPr id="4" name="Marcador de número de diapositiva 3">
            <a:extLst>
              <a:ext uri="{FF2B5EF4-FFF2-40B4-BE49-F238E27FC236}">
                <a16:creationId xmlns:a16="http://schemas.microsoft.com/office/drawing/2014/main" id="{E3CE9225-EFEA-494E-B002-6578F1EF41C7}"/>
              </a:ext>
            </a:extLst>
          </p:cNvPr>
          <p:cNvSpPr>
            <a:spLocks noGrp="1"/>
          </p:cNvSpPr>
          <p:nvPr>
            <p:ph type="sldNum" sz="quarter" idx="12"/>
          </p:nvPr>
        </p:nvSpPr>
        <p:spPr/>
        <p:txBody>
          <a:bodyPr/>
          <a:lstStyle/>
          <a:p>
            <a:fld id="{5A1F972D-FDF8-4D84-8DBC-19A85814D6EC}" type="slidenum">
              <a:rPr lang="en-GB" smtClean="0"/>
              <a:t>4</a:t>
            </a:fld>
            <a:endParaRPr lang="en-GB"/>
          </a:p>
        </p:txBody>
      </p:sp>
    </p:spTree>
    <p:extLst>
      <p:ext uri="{BB962C8B-B14F-4D97-AF65-F5344CB8AC3E}">
        <p14:creationId xmlns:p14="http://schemas.microsoft.com/office/powerpoint/2010/main" val="122795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19535"/>
            <a:ext cx="10972800" cy="1143000"/>
          </a:xfrm>
        </p:spPr>
        <p:txBody>
          <a:bodyPr/>
          <a:lstStyle/>
          <a:p>
            <a:pPr algn="ctr"/>
            <a:r>
              <a:rPr lang="it" b="1" dirty="0"/>
              <a:t>Kalecki (1942) e i Fabiani /3</a:t>
            </a:r>
            <a:endParaRPr lang="es-AR" b="1" dirty="0"/>
          </a:p>
        </p:txBody>
      </p:sp>
      <p:sp>
        <p:nvSpPr>
          <p:cNvPr id="3" name="Segnaposto contenuto 2"/>
          <p:cNvSpPr>
            <a:spLocks noGrp="1"/>
          </p:cNvSpPr>
          <p:nvPr>
            <p:ph idx="1"/>
          </p:nvPr>
        </p:nvSpPr>
        <p:spPr>
          <a:xfrm>
            <a:off x="838200" y="2126014"/>
            <a:ext cx="10515600" cy="5415565"/>
          </a:xfrm>
        </p:spPr>
        <p:txBody>
          <a:bodyPr>
            <a:normAutofit/>
          </a:bodyPr>
          <a:lstStyle/>
          <a:p>
            <a:r>
              <a:rPr lang="it" sz="2400" dirty="0"/>
              <a:t>Kalecki: la lotta contro i monopoli non può essere considerata una misura tecnica da attuare tramite legge</a:t>
            </a:r>
          </a:p>
          <a:p>
            <a:r>
              <a:rPr lang="it" sz="2400" dirty="0"/>
              <a:t>I monopolisti reagirebbero, determinando un sabotaggio del piano</a:t>
            </a:r>
          </a:p>
          <a:p>
            <a:r>
              <a:rPr lang="it" sz="2400" dirty="0"/>
              <a:t>Controlli diretti o indiretti (invece di una piena </a:t>
            </a:r>
            <a:r>
              <a:rPr lang="it" sz="2400" dirty="0" err="1"/>
              <a:t>socializzazione </a:t>
            </a:r>
            <a:r>
              <a:rPr lang="it" sz="2400" dirty="0"/>
              <a:t>) non implicano che un governo </a:t>
            </a:r>
            <a:r>
              <a:rPr lang="it" sz="2400" dirty="0" err="1"/>
              <a:t>laburista </a:t>
            </a:r>
            <a:r>
              <a:rPr lang="it" sz="2400" dirty="0"/>
              <a:t>si troverebbe ad affrontare meno tensioni o ostacoli politici</a:t>
            </a:r>
          </a:p>
          <a:p>
            <a:r>
              <a:rPr lang="it" sz="2400" dirty="0"/>
              <a:t>Piena occupazione = Fiducia in se stessi della classe operaia</a:t>
            </a:r>
          </a:p>
          <a:p>
            <a:r>
              <a:rPr lang="it" sz="2400" dirty="0" err="1"/>
              <a:t>Il lavoro </a:t>
            </a:r>
            <a:r>
              <a:rPr lang="it" sz="2400" dirty="0"/>
              <a:t>deve “colpire coraggiosamente e colpire duramente” (Kalecki, 1986 [1942], p. 24)</a:t>
            </a:r>
            <a:endParaRPr lang="es-AR" sz="2400" dirty="0"/>
          </a:p>
          <a:p>
            <a:endParaRPr lang="es-AR" dirty="0"/>
          </a:p>
          <a:p>
            <a:pPr marL="0" indent="0">
              <a:buNone/>
            </a:pPr>
            <a:endParaRPr lang="es-AR" dirty="0"/>
          </a:p>
          <a:p>
            <a:endParaRPr lang="es-AR" dirty="0"/>
          </a:p>
          <a:p>
            <a:endParaRPr lang="es-AR" dirty="0"/>
          </a:p>
        </p:txBody>
      </p:sp>
    </p:spTree>
    <p:extLst>
      <p:ext uri="{BB962C8B-B14F-4D97-AF65-F5344CB8AC3E}">
        <p14:creationId xmlns:p14="http://schemas.microsoft.com/office/powerpoint/2010/main" val="195286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0C431-F88E-416D-AC22-0CA1402CF970}"/>
              </a:ext>
            </a:extLst>
          </p:cNvPr>
          <p:cNvSpPr>
            <a:spLocks noGrp="1"/>
          </p:cNvSpPr>
          <p:nvPr>
            <p:ph type="title"/>
          </p:nvPr>
        </p:nvSpPr>
        <p:spPr/>
        <p:txBody>
          <a:bodyPr/>
          <a:lstStyle/>
          <a:p>
            <a:r>
              <a:rPr lang="it" dirty="0"/>
              <a:t>Le proposte internazionali di </a:t>
            </a:r>
            <a:r>
              <a:rPr lang="it" dirty="0" err="1"/>
              <a:t>Keynes</a:t>
            </a:r>
            <a:endParaRPr lang="es-AR" dirty="0"/>
          </a:p>
        </p:txBody>
      </p:sp>
      <p:sp>
        <p:nvSpPr>
          <p:cNvPr id="3" name="Marcador de texto 2">
            <a:extLst>
              <a:ext uri="{FF2B5EF4-FFF2-40B4-BE49-F238E27FC236}">
                <a16:creationId xmlns:a16="http://schemas.microsoft.com/office/drawing/2014/main" id="{9FDDF370-0AEA-48A9-B913-8FE979BD0F46}"/>
              </a:ext>
            </a:extLst>
          </p:cNvPr>
          <p:cNvSpPr>
            <a:spLocks noGrp="1"/>
          </p:cNvSpPr>
          <p:nvPr>
            <p:ph type="body" idx="1"/>
          </p:nvPr>
        </p:nvSpPr>
        <p:spPr/>
        <p:txBody>
          <a:bodyPr/>
          <a:lstStyle/>
          <a:p>
            <a:endParaRPr lang="es-AR"/>
          </a:p>
        </p:txBody>
      </p:sp>
      <p:sp>
        <p:nvSpPr>
          <p:cNvPr id="4" name="Marcador de número de diapositiva 3">
            <a:extLst>
              <a:ext uri="{FF2B5EF4-FFF2-40B4-BE49-F238E27FC236}">
                <a16:creationId xmlns:a16="http://schemas.microsoft.com/office/drawing/2014/main" id="{A6FB92E1-9DF8-40CF-8BAB-59BAAAB8EEE7}"/>
              </a:ext>
            </a:extLst>
          </p:cNvPr>
          <p:cNvSpPr>
            <a:spLocks noGrp="1"/>
          </p:cNvSpPr>
          <p:nvPr>
            <p:ph type="sldNum" sz="quarter" idx="12"/>
          </p:nvPr>
        </p:nvSpPr>
        <p:spPr/>
        <p:txBody>
          <a:bodyPr/>
          <a:lstStyle/>
          <a:p>
            <a:fld id="{5A1F972D-FDF8-4D84-8DBC-19A85814D6EC}" type="slidenum">
              <a:rPr lang="en-GB" smtClean="0"/>
              <a:t>41</a:t>
            </a:fld>
            <a:endParaRPr lang="en-GB"/>
          </a:p>
        </p:txBody>
      </p:sp>
    </p:spTree>
    <p:extLst>
      <p:ext uri="{BB962C8B-B14F-4D97-AF65-F5344CB8AC3E}">
        <p14:creationId xmlns:p14="http://schemas.microsoft.com/office/powerpoint/2010/main" val="3982230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307A6-E86A-48CA-9580-39031B9C9FFC}"/>
              </a:ext>
            </a:extLst>
          </p:cNvPr>
          <p:cNvSpPr>
            <a:spLocks noGrp="1"/>
          </p:cNvSpPr>
          <p:nvPr>
            <p:ph type="title"/>
          </p:nvPr>
        </p:nvSpPr>
        <p:spPr/>
        <p:txBody>
          <a:bodyPr/>
          <a:lstStyle/>
          <a:p>
            <a:r>
              <a:rPr lang="it" dirty="0"/>
              <a:t>Bretton </a:t>
            </a:r>
            <a:r>
              <a:rPr lang="it" dirty="0" err="1"/>
              <a:t>Woods</a:t>
            </a:r>
            <a:endParaRPr lang="es-AR" dirty="0"/>
          </a:p>
        </p:txBody>
      </p:sp>
      <p:sp>
        <p:nvSpPr>
          <p:cNvPr id="3" name="Marcador de contenido 2">
            <a:extLst>
              <a:ext uri="{FF2B5EF4-FFF2-40B4-BE49-F238E27FC236}">
                <a16:creationId xmlns:a16="http://schemas.microsoft.com/office/drawing/2014/main" id="{D15314D4-6EC8-4FB3-A960-F93FEF4989AE}"/>
              </a:ext>
            </a:extLst>
          </p:cNvPr>
          <p:cNvSpPr>
            <a:spLocks noGrp="1"/>
          </p:cNvSpPr>
          <p:nvPr>
            <p:ph idx="1"/>
          </p:nvPr>
        </p:nvSpPr>
        <p:spPr>
          <a:xfrm>
            <a:off x="1686560" y="2682240"/>
            <a:ext cx="9240002" cy="3901440"/>
          </a:xfrm>
        </p:spPr>
        <p:txBody>
          <a:bodyPr>
            <a:normAutofit/>
          </a:bodyPr>
          <a:lstStyle/>
          <a:p>
            <a:r>
              <a:rPr lang="it" sz="2000" dirty="0"/>
              <a:t>La conferenza di Bretton Woods si tenne nel 1944 per discutere come sarebbe stato l’ordine monetario e finanziario internazionale del dopoguerra.</a:t>
            </a:r>
          </a:p>
          <a:p>
            <a:r>
              <a:rPr lang="it" sz="2000" dirty="0"/>
              <a:t>I principali protagonisti dei negoziati furono la Gran Bretagna (la cui delegazione era guidata da Keynes) e gli Stati Uniti (la cui delegazione era guidata da Harry Dexter White).</a:t>
            </a:r>
          </a:p>
          <a:p>
            <a:r>
              <a:rPr lang="it" sz="2000" dirty="0"/>
              <a:t>Entrambi i piani proponevano la creazione di istituzioni internazionali che incoraggiassero la cooperazione tra gli Stati, per evitare che si ripetessero le condizioni precedenti alla guerra. Interpretarono che le riparazioni imposte alla Germania dopo la Prima Guerra Mondiale e la Grande Depressione avevano giocato un ruolo importante nello scatenare la guerra (Keynes lo aveva anticipato in </a:t>
            </a:r>
            <a:r>
              <a:rPr lang="it" sz="2000" i="1" dirty="0"/>
              <a:t>The Economi</a:t>
            </a:r>
            <a:r>
              <a:rPr lang="it-IT" sz="2000" i="1" dirty="0"/>
              <a:t>c </a:t>
            </a:r>
            <a:r>
              <a:rPr lang="it-IT" sz="2000" i="1" dirty="0" err="1"/>
              <a:t>Consequences</a:t>
            </a:r>
            <a:r>
              <a:rPr lang="it-IT" sz="2000" i="1" dirty="0"/>
              <a:t> of Peace</a:t>
            </a:r>
            <a:r>
              <a:rPr lang="it" sz="2000" dirty="0"/>
              <a:t>).</a:t>
            </a:r>
          </a:p>
        </p:txBody>
      </p:sp>
      <p:sp>
        <p:nvSpPr>
          <p:cNvPr id="4" name="Marcador de número de diapositiva 3">
            <a:extLst>
              <a:ext uri="{FF2B5EF4-FFF2-40B4-BE49-F238E27FC236}">
                <a16:creationId xmlns:a16="http://schemas.microsoft.com/office/drawing/2014/main" id="{557D0814-EB7C-4C7F-97D6-E25BD8E9EA3F}"/>
              </a:ext>
            </a:extLst>
          </p:cNvPr>
          <p:cNvSpPr>
            <a:spLocks noGrp="1"/>
          </p:cNvSpPr>
          <p:nvPr>
            <p:ph type="sldNum" sz="quarter" idx="12"/>
          </p:nvPr>
        </p:nvSpPr>
        <p:spPr/>
        <p:txBody>
          <a:bodyPr/>
          <a:lstStyle/>
          <a:p>
            <a:fld id="{5A1F972D-FDF8-4D84-8DBC-19A85814D6EC}" type="slidenum">
              <a:rPr lang="en-GB" smtClean="0"/>
              <a:t>42</a:t>
            </a:fld>
            <a:endParaRPr lang="en-GB"/>
          </a:p>
        </p:txBody>
      </p:sp>
    </p:spTree>
    <p:extLst>
      <p:ext uri="{BB962C8B-B14F-4D97-AF65-F5344CB8AC3E}">
        <p14:creationId xmlns:p14="http://schemas.microsoft.com/office/powerpoint/2010/main" val="243873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30D9-AD8D-4C3D-8453-E1953B17654B}"/>
              </a:ext>
            </a:extLst>
          </p:cNvPr>
          <p:cNvSpPr>
            <a:spLocks noGrp="1"/>
          </p:cNvSpPr>
          <p:nvPr>
            <p:ph type="title"/>
          </p:nvPr>
        </p:nvSpPr>
        <p:spPr/>
        <p:txBody>
          <a:bodyPr/>
          <a:lstStyle/>
          <a:p>
            <a:r>
              <a:rPr lang="it" dirty="0"/>
              <a:t>Bretton </a:t>
            </a:r>
            <a:r>
              <a:rPr lang="it" dirty="0" err="1"/>
              <a:t>Woods</a:t>
            </a:r>
            <a:endParaRPr lang="es-AR" dirty="0"/>
          </a:p>
        </p:txBody>
      </p:sp>
      <p:sp>
        <p:nvSpPr>
          <p:cNvPr id="3" name="Content Placeholder 2">
            <a:extLst>
              <a:ext uri="{FF2B5EF4-FFF2-40B4-BE49-F238E27FC236}">
                <a16:creationId xmlns:a16="http://schemas.microsoft.com/office/drawing/2014/main" id="{E1877B28-516E-4811-9259-4BE6541BA23A}"/>
              </a:ext>
            </a:extLst>
          </p:cNvPr>
          <p:cNvSpPr>
            <a:spLocks noGrp="1"/>
          </p:cNvSpPr>
          <p:nvPr>
            <p:ph idx="1"/>
          </p:nvPr>
        </p:nvSpPr>
        <p:spPr/>
        <p:txBody>
          <a:bodyPr>
            <a:noAutofit/>
          </a:bodyPr>
          <a:lstStyle/>
          <a:p>
            <a:r>
              <a:rPr lang="it" sz="2000" dirty="0"/>
              <a:t>Keynes sosteneva principalmente tre punti:</a:t>
            </a:r>
          </a:p>
          <a:p>
            <a:pPr lvl="1"/>
            <a:r>
              <a:rPr lang="it" sz="2000" dirty="0"/>
              <a:t>che il sistema dovrebbe essere il libero scambio, per il quale dovrebbe essere organizzato un sistema di pagamenti multilaterali;</a:t>
            </a:r>
          </a:p>
          <a:p>
            <a:pPr lvl="1"/>
            <a:r>
              <a:rPr lang="it" sz="2000" dirty="0"/>
              <a:t>Che gli sforzi dei paesi con deficit e surplus commerciale dovevano essere simmetrici, cioè che l’onere di aggiustare gli squilibri non poteva ricadere solo sui paesi in deficit;</a:t>
            </a:r>
          </a:p>
          <a:p>
            <a:pPr lvl="1"/>
            <a:r>
              <a:rPr lang="it" sz="2000" dirty="0"/>
              <a:t>Il finanziamento internazionale doveva essere aumentato creando una valuta internazionale (Keynes la chiamava </a:t>
            </a:r>
            <a:r>
              <a:rPr lang="it" sz="2000" dirty="0" err="1"/>
              <a:t>Bancor </a:t>
            </a:r>
            <a:r>
              <a:rPr lang="it" sz="2000" dirty="0"/>
              <a:t>).</a:t>
            </a:r>
          </a:p>
          <a:p>
            <a:r>
              <a:rPr lang="it" sz="2000" dirty="0"/>
              <a:t>Da questa conferenza </a:t>
            </a:r>
            <a:r>
              <a:rPr lang="it" sz="2000" dirty="0">
                <a:latin typeface="Gill Sans MT" panose="020B0502020104020203" pitchFamily="34" charset="0"/>
              </a:rPr>
              <a:t>nacquero, secondo la proposta americana, il Fondo Monetario Internazionale e la Banca Mondiale.</a:t>
            </a:r>
            <a:endParaRPr lang="es-AR" sz="2000" dirty="0"/>
          </a:p>
          <a:p>
            <a:endParaRPr lang="es-AR" sz="2000" dirty="0"/>
          </a:p>
        </p:txBody>
      </p:sp>
      <p:sp>
        <p:nvSpPr>
          <p:cNvPr id="4" name="Slide Number Placeholder 3">
            <a:extLst>
              <a:ext uri="{FF2B5EF4-FFF2-40B4-BE49-F238E27FC236}">
                <a16:creationId xmlns:a16="http://schemas.microsoft.com/office/drawing/2014/main" id="{7896B632-EBE9-4526-9E5E-1F813AC4F996}"/>
              </a:ext>
            </a:extLst>
          </p:cNvPr>
          <p:cNvSpPr>
            <a:spLocks noGrp="1"/>
          </p:cNvSpPr>
          <p:nvPr>
            <p:ph type="sldNum" sz="quarter" idx="12"/>
          </p:nvPr>
        </p:nvSpPr>
        <p:spPr/>
        <p:txBody>
          <a:bodyPr/>
          <a:lstStyle/>
          <a:p>
            <a:fld id="{5A1F972D-FDF8-4D84-8DBC-19A85814D6EC}" type="slidenum">
              <a:rPr lang="en-GB" smtClean="0"/>
              <a:t>43</a:t>
            </a:fld>
            <a:endParaRPr lang="en-GB"/>
          </a:p>
        </p:txBody>
      </p:sp>
    </p:spTree>
    <p:extLst>
      <p:ext uri="{BB962C8B-B14F-4D97-AF65-F5344CB8AC3E}">
        <p14:creationId xmlns:p14="http://schemas.microsoft.com/office/powerpoint/2010/main" val="447874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BCE7-B64B-4564-8709-75195A5DEB3F}"/>
              </a:ext>
            </a:extLst>
          </p:cNvPr>
          <p:cNvSpPr>
            <a:spLocks noGrp="1"/>
          </p:cNvSpPr>
          <p:nvPr>
            <p:ph type="title"/>
          </p:nvPr>
        </p:nvSpPr>
        <p:spPr/>
        <p:txBody>
          <a:bodyPr/>
          <a:lstStyle/>
          <a:p>
            <a:r>
              <a:rPr lang="it" dirty="0"/>
              <a:t>6. bibliografia</a:t>
            </a:r>
          </a:p>
        </p:txBody>
      </p:sp>
      <p:sp>
        <p:nvSpPr>
          <p:cNvPr id="3" name="Marcador de texto 2">
            <a:extLst>
              <a:ext uri="{FF2B5EF4-FFF2-40B4-BE49-F238E27FC236}">
                <a16:creationId xmlns:a16="http://schemas.microsoft.com/office/drawing/2014/main" id="{58F80281-33E5-422A-BBB3-9BD3D095EED5}"/>
              </a:ext>
            </a:extLst>
          </p:cNvPr>
          <p:cNvSpPr>
            <a:spLocks noGrp="1"/>
          </p:cNvSpPr>
          <p:nvPr>
            <p:ph type="body" idx="1"/>
          </p:nvPr>
        </p:nvSpPr>
        <p:spPr/>
        <p:txBody>
          <a:bodyPr/>
          <a:lstStyle/>
          <a:p>
            <a:endParaRPr lang="es-AR"/>
          </a:p>
        </p:txBody>
      </p:sp>
      <p:sp>
        <p:nvSpPr>
          <p:cNvPr id="4" name="Marcador de número de diapositiva 3">
            <a:extLst>
              <a:ext uri="{FF2B5EF4-FFF2-40B4-BE49-F238E27FC236}">
                <a16:creationId xmlns:a16="http://schemas.microsoft.com/office/drawing/2014/main" id="{35043410-3ABE-4575-949D-E90B15B3E1B8}"/>
              </a:ext>
            </a:extLst>
          </p:cNvPr>
          <p:cNvSpPr>
            <a:spLocks noGrp="1"/>
          </p:cNvSpPr>
          <p:nvPr>
            <p:ph type="sldNum" sz="quarter" idx="12"/>
          </p:nvPr>
        </p:nvSpPr>
        <p:spPr/>
        <p:txBody>
          <a:bodyPr/>
          <a:lstStyle/>
          <a:p>
            <a:fld id="{5A1F972D-FDF8-4D84-8DBC-19A85814D6EC}" type="slidenum">
              <a:rPr lang="en-GB" smtClean="0"/>
              <a:t>44</a:t>
            </a:fld>
            <a:endParaRPr lang="en-GB"/>
          </a:p>
        </p:txBody>
      </p:sp>
    </p:spTree>
    <p:extLst>
      <p:ext uri="{BB962C8B-B14F-4D97-AF65-F5344CB8AC3E}">
        <p14:creationId xmlns:p14="http://schemas.microsoft.com/office/powerpoint/2010/main" val="18614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8E374-AFA6-49EB-90C4-71E731CEDE8F}"/>
              </a:ext>
            </a:extLst>
          </p:cNvPr>
          <p:cNvSpPr>
            <a:spLocks noGrp="1"/>
          </p:cNvSpPr>
          <p:nvPr>
            <p:ph type="title"/>
          </p:nvPr>
        </p:nvSpPr>
        <p:spPr/>
        <p:txBody>
          <a:bodyPr/>
          <a:lstStyle/>
          <a:p>
            <a:r>
              <a:rPr lang="it" dirty="0"/>
              <a:t>Bibliografia</a:t>
            </a:r>
          </a:p>
        </p:txBody>
      </p:sp>
      <p:sp>
        <p:nvSpPr>
          <p:cNvPr id="3" name="Marcador de contenido 2">
            <a:extLst>
              <a:ext uri="{FF2B5EF4-FFF2-40B4-BE49-F238E27FC236}">
                <a16:creationId xmlns:a16="http://schemas.microsoft.com/office/drawing/2014/main" id="{0F049B63-C9F3-45A8-A188-C1E1F8CE10EE}"/>
              </a:ext>
            </a:extLst>
          </p:cNvPr>
          <p:cNvSpPr>
            <a:spLocks noGrp="1"/>
          </p:cNvSpPr>
          <p:nvPr>
            <p:ph idx="1"/>
          </p:nvPr>
        </p:nvSpPr>
        <p:spPr>
          <a:xfrm>
            <a:off x="2124075" y="2524126"/>
            <a:ext cx="7962899" cy="3524250"/>
          </a:xfrm>
        </p:spPr>
        <p:txBody>
          <a:bodyPr>
            <a:normAutofit/>
          </a:bodyPr>
          <a:lstStyle/>
          <a:p>
            <a:endParaRPr lang="en-US" dirty="0"/>
          </a:p>
          <a:p>
            <a:r>
              <a:rPr lang="it"/>
              <a:t>Bibliografia:</a:t>
            </a:r>
            <a:endParaRPr lang="it" dirty="0"/>
          </a:p>
          <a:p>
            <a:pPr lvl="1"/>
            <a:r>
              <a:rPr lang="it" dirty="0"/>
              <a:t>Keynes, </a:t>
            </a:r>
            <a:r>
              <a:rPr lang="it" i="1" dirty="0"/>
              <a:t>La teoria generale dell’occupazione, dell’interesse e della moneta </a:t>
            </a:r>
            <a:r>
              <a:rPr lang="it" dirty="0"/>
              <a:t>, capp. 1-3</a:t>
            </a:r>
          </a:p>
          <a:p>
            <a:r>
              <a:rPr lang="it" dirty="0"/>
              <a:t>Bibliografia facoltativa:</a:t>
            </a:r>
          </a:p>
          <a:p>
            <a:pPr lvl="1"/>
            <a:r>
              <a:rPr lang="it" dirty="0"/>
              <a:t>Keynes, Collected Writings of John Maynard Keynes (30 voll., Macmillan, </a:t>
            </a:r>
            <a:r>
              <a:rPr lang="it" dirty="0" err="1"/>
              <a:t>pubblicati </a:t>
            </a:r>
            <a:r>
              <a:rPr lang="it" dirty="0"/>
              <a:t>tra il 1971 e il 1989).</a:t>
            </a:r>
            <a:endParaRPr lang="en-US" i="1" dirty="0"/>
          </a:p>
          <a:p>
            <a:pPr lvl="1"/>
            <a:r>
              <a:rPr lang="it" dirty="0"/>
              <a:t>C'è molta bibliografia su Keynes, se siete interessati ad argomenti specifici consultate.</a:t>
            </a:r>
          </a:p>
          <a:p>
            <a:pPr lvl="1"/>
            <a:endParaRPr lang="en-US" dirty="0"/>
          </a:p>
          <a:p>
            <a:pPr lvl="1"/>
            <a:endParaRPr lang="en-US" dirty="0"/>
          </a:p>
          <a:p>
            <a:endParaRPr lang="es-ES" dirty="0"/>
          </a:p>
          <a:p>
            <a:endParaRPr lang="es-ES" dirty="0"/>
          </a:p>
        </p:txBody>
      </p:sp>
      <p:sp>
        <p:nvSpPr>
          <p:cNvPr id="4" name="Marcador de número de diapositiva 3">
            <a:extLst>
              <a:ext uri="{FF2B5EF4-FFF2-40B4-BE49-F238E27FC236}">
                <a16:creationId xmlns:a16="http://schemas.microsoft.com/office/drawing/2014/main" id="{79DFF4A1-918B-4355-A579-7A71FF413F5C}"/>
              </a:ext>
            </a:extLst>
          </p:cNvPr>
          <p:cNvSpPr>
            <a:spLocks noGrp="1"/>
          </p:cNvSpPr>
          <p:nvPr>
            <p:ph type="sldNum" sz="quarter" idx="12"/>
          </p:nvPr>
        </p:nvSpPr>
        <p:spPr/>
        <p:txBody>
          <a:bodyPr/>
          <a:lstStyle/>
          <a:p>
            <a:fld id="{5A1F972D-FDF8-4D84-8DBC-19A85814D6EC}" type="slidenum">
              <a:rPr lang="en-GB" smtClean="0"/>
              <a:t>45</a:t>
            </a:fld>
            <a:endParaRPr lang="en-GB"/>
          </a:p>
        </p:txBody>
      </p:sp>
    </p:spTree>
    <p:extLst>
      <p:ext uri="{BB962C8B-B14F-4D97-AF65-F5344CB8AC3E}">
        <p14:creationId xmlns:p14="http://schemas.microsoft.com/office/powerpoint/2010/main" val="90991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279D2-9338-4D36-9187-7AE2CCC27CA3}"/>
              </a:ext>
            </a:extLst>
          </p:cNvPr>
          <p:cNvSpPr>
            <a:spLocks noGrp="1"/>
          </p:cNvSpPr>
          <p:nvPr>
            <p:ph type="title"/>
          </p:nvPr>
        </p:nvSpPr>
        <p:spPr>
          <a:xfrm>
            <a:off x="2311035" y="557594"/>
            <a:ext cx="7729728" cy="1188720"/>
          </a:xfrm>
        </p:spPr>
        <p:txBody>
          <a:bodyPr/>
          <a:lstStyle/>
          <a:p>
            <a:r>
              <a:rPr lang="it" dirty="0"/>
              <a:t>Vita e opere</a:t>
            </a:r>
          </a:p>
        </p:txBody>
      </p:sp>
      <p:sp>
        <p:nvSpPr>
          <p:cNvPr id="3" name="Marcador de contenido 2">
            <a:extLst>
              <a:ext uri="{FF2B5EF4-FFF2-40B4-BE49-F238E27FC236}">
                <a16:creationId xmlns:a16="http://schemas.microsoft.com/office/drawing/2014/main" id="{10CBF598-2EA3-453F-8C64-0961ABD7CFC7}"/>
              </a:ext>
            </a:extLst>
          </p:cNvPr>
          <p:cNvSpPr>
            <a:spLocks noGrp="1"/>
          </p:cNvSpPr>
          <p:nvPr>
            <p:ph idx="1"/>
          </p:nvPr>
        </p:nvSpPr>
        <p:spPr>
          <a:xfrm>
            <a:off x="807868" y="2032986"/>
            <a:ext cx="6659732" cy="4550694"/>
          </a:xfrm>
        </p:spPr>
        <p:txBody>
          <a:bodyPr>
            <a:normAutofit fontScale="92500" lnSpcReduction="20000"/>
          </a:bodyPr>
          <a:lstStyle/>
          <a:p>
            <a:r>
              <a:rPr lang="it" dirty="0"/>
              <a:t>John Maynard Keynes nacque nel 1883 a Cambridge.</a:t>
            </a:r>
          </a:p>
          <a:p>
            <a:r>
              <a:rPr lang="it" dirty="0"/>
              <a:t>Suo padre, John Neville Keynes, era professore di logica ed economia politica a Cambridge e aveva scritto un libro sull'economia intitolato </a:t>
            </a:r>
            <a:r>
              <a:rPr lang="it" i="1" dirty="0"/>
              <a:t>The Scope and Me</a:t>
            </a:r>
            <a:r>
              <a:rPr lang="it-IT" i="1" dirty="0" err="1"/>
              <a:t>thod</a:t>
            </a:r>
            <a:r>
              <a:rPr lang="it-IT" i="1" dirty="0"/>
              <a:t> of </a:t>
            </a:r>
            <a:r>
              <a:rPr lang="it-IT" i="1" dirty="0" err="1"/>
              <a:t>Political</a:t>
            </a:r>
            <a:r>
              <a:rPr lang="it-IT" i="1" dirty="0"/>
              <a:t> Economy</a:t>
            </a:r>
            <a:r>
              <a:rPr lang="it" i="1" dirty="0"/>
              <a:t> </a:t>
            </a:r>
            <a:r>
              <a:rPr lang="it" dirty="0"/>
              <a:t>(1891).</a:t>
            </a:r>
          </a:p>
          <a:p>
            <a:r>
              <a:rPr lang="it" dirty="0"/>
              <a:t>Ha studiato al King's College di Cambridge e fece parte di diversi gruppi intellettuali, come Bloomsbury G</a:t>
            </a:r>
            <a:r>
              <a:rPr lang="it-IT" dirty="0" err="1"/>
              <a:t>roup</a:t>
            </a:r>
            <a:r>
              <a:rPr lang="it" dirty="0"/>
              <a:t>.</a:t>
            </a:r>
          </a:p>
          <a:p>
            <a:r>
              <a:rPr lang="it" dirty="0"/>
              <a:t>Ebbe anche contatti con i filosofi Bertrand Russell e George Edward Moore.</a:t>
            </a:r>
          </a:p>
          <a:p>
            <a:r>
              <a:rPr lang="it" dirty="0"/>
              <a:t>Era uno studente di Marshall e </a:t>
            </a:r>
            <a:r>
              <a:rPr lang="it" dirty="0" err="1"/>
              <a:t>Pigou </a:t>
            </a:r>
            <a:r>
              <a:rPr lang="it" dirty="0"/>
              <a:t>.</a:t>
            </a:r>
          </a:p>
          <a:p>
            <a:r>
              <a:rPr lang="it" dirty="0"/>
              <a:t>Sostenne gli esami di ammissione al servizio civile e arrivò secondo dopo Otto Niemeyer. Tradizionalmente, il compito più importante spettava al Tesoro e Keynes doveva accontentarsi di unirsi </a:t>
            </a:r>
            <a:r>
              <a:rPr lang="it" i="1" dirty="0"/>
              <a:t>all’India Office </a:t>
            </a:r>
            <a:r>
              <a:rPr lang="it" dirty="0"/>
              <a:t>.</a:t>
            </a:r>
          </a:p>
          <a:p>
            <a:r>
              <a:rPr lang="it" dirty="0"/>
              <a:t>All'India </a:t>
            </a:r>
            <a:r>
              <a:rPr lang="it" i="1" dirty="0"/>
              <a:t>Office </a:t>
            </a:r>
            <a:r>
              <a:rPr lang="it" dirty="0"/>
              <a:t>scrisse il suo primo libro di economia, </a:t>
            </a:r>
            <a:r>
              <a:rPr lang="it" i="1" dirty="0"/>
              <a:t>Indian Currency and Finance </a:t>
            </a:r>
            <a:r>
              <a:rPr lang="it" dirty="0"/>
              <a:t>(1913).</a:t>
            </a:r>
          </a:p>
          <a:p>
            <a:r>
              <a:rPr lang="it" dirty="0"/>
              <a:t>Nel 1909 iniziò a insegnare economia a Cambridge e fu anche redattore dell'</a:t>
            </a:r>
            <a:r>
              <a:rPr lang="it" i="1" dirty="0"/>
              <a:t>Economic Journal</a:t>
            </a:r>
            <a:r>
              <a:rPr lang="it" dirty="0"/>
              <a:t>.</a:t>
            </a:r>
          </a:p>
          <a:p>
            <a:endParaRPr lang="es-AR" dirty="0"/>
          </a:p>
        </p:txBody>
      </p:sp>
      <p:sp>
        <p:nvSpPr>
          <p:cNvPr id="4" name="Marcador de número de diapositiva 3">
            <a:extLst>
              <a:ext uri="{FF2B5EF4-FFF2-40B4-BE49-F238E27FC236}">
                <a16:creationId xmlns:a16="http://schemas.microsoft.com/office/drawing/2014/main" id="{97A62BDE-558D-451B-BD26-6A0E2AFDAA74}"/>
              </a:ext>
            </a:extLst>
          </p:cNvPr>
          <p:cNvSpPr>
            <a:spLocks noGrp="1"/>
          </p:cNvSpPr>
          <p:nvPr>
            <p:ph type="sldNum" sz="quarter" idx="12"/>
          </p:nvPr>
        </p:nvSpPr>
        <p:spPr/>
        <p:txBody>
          <a:bodyPr/>
          <a:lstStyle/>
          <a:p>
            <a:fld id="{5A1F972D-FDF8-4D84-8DBC-19A85814D6EC}" type="slidenum">
              <a:rPr lang="en-GB" smtClean="0"/>
              <a:t>5</a:t>
            </a:fld>
            <a:endParaRPr lang="en-GB"/>
          </a:p>
        </p:txBody>
      </p:sp>
      <p:pic>
        <p:nvPicPr>
          <p:cNvPr id="5" name="Picture 4">
            <a:extLst>
              <a:ext uri="{FF2B5EF4-FFF2-40B4-BE49-F238E27FC236}">
                <a16:creationId xmlns:a16="http://schemas.microsoft.com/office/drawing/2014/main" id="{D53D8395-EB3A-4942-89FB-76F3B12784F1}"/>
              </a:ext>
            </a:extLst>
          </p:cNvPr>
          <p:cNvPicPr>
            <a:picLocks noChangeAspect="1"/>
          </p:cNvPicPr>
          <p:nvPr/>
        </p:nvPicPr>
        <p:blipFill>
          <a:blip r:embed="rId2"/>
          <a:stretch>
            <a:fillRect/>
          </a:stretch>
        </p:blipFill>
        <p:spPr>
          <a:xfrm>
            <a:off x="7467600" y="2032986"/>
            <a:ext cx="4188714" cy="3057525"/>
          </a:xfrm>
          <a:prstGeom prst="rect">
            <a:avLst/>
          </a:prstGeom>
        </p:spPr>
      </p:pic>
    </p:spTree>
    <p:extLst>
      <p:ext uri="{BB962C8B-B14F-4D97-AF65-F5344CB8AC3E}">
        <p14:creationId xmlns:p14="http://schemas.microsoft.com/office/powerpoint/2010/main" val="385515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279D2-9338-4D36-9187-7AE2CCC27CA3}"/>
              </a:ext>
            </a:extLst>
          </p:cNvPr>
          <p:cNvSpPr>
            <a:spLocks noGrp="1"/>
          </p:cNvSpPr>
          <p:nvPr>
            <p:ph type="title"/>
          </p:nvPr>
        </p:nvSpPr>
        <p:spPr>
          <a:xfrm>
            <a:off x="2231136" y="414068"/>
            <a:ext cx="7729728" cy="1188720"/>
          </a:xfrm>
        </p:spPr>
        <p:txBody>
          <a:bodyPr/>
          <a:lstStyle/>
          <a:p>
            <a:r>
              <a:rPr lang="it" dirty="0"/>
              <a:t>Vita e opere</a:t>
            </a:r>
          </a:p>
        </p:txBody>
      </p:sp>
      <p:sp>
        <p:nvSpPr>
          <p:cNvPr id="3" name="Marcador de contenido 2">
            <a:extLst>
              <a:ext uri="{FF2B5EF4-FFF2-40B4-BE49-F238E27FC236}">
                <a16:creationId xmlns:a16="http://schemas.microsoft.com/office/drawing/2014/main" id="{10CBF598-2EA3-453F-8C64-0961ABD7CFC7}"/>
              </a:ext>
            </a:extLst>
          </p:cNvPr>
          <p:cNvSpPr>
            <a:spLocks noGrp="1"/>
          </p:cNvSpPr>
          <p:nvPr>
            <p:ph idx="1"/>
          </p:nvPr>
        </p:nvSpPr>
        <p:spPr>
          <a:xfrm>
            <a:off x="2086252" y="1784412"/>
            <a:ext cx="8238478" cy="4799267"/>
          </a:xfrm>
        </p:spPr>
        <p:txBody>
          <a:bodyPr>
            <a:normAutofit fontScale="85000" lnSpcReduction="20000"/>
          </a:bodyPr>
          <a:lstStyle/>
          <a:p>
            <a:r>
              <a:rPr lang="it" dirty="0"/>
              <a:t>Durante la prima guerra mondiale iniziò a lavorare al Tesoro e alla fine della guerra partecipò ai negoziati di Versailles.</a:t>
            </a:r>
          </a:p>
          <a:p>
            <a:r>
              <a:rPr lang="it" i="1" dirty="0"/>
              <a:t>Conseguenze Economiche della Pace </a:t>
            </a:r>
            <a:r>
              <a:rPr lang="it" dirty="0"/>
              <a:t>(1919) e </a:t>
            </a:r>
            <a:r>
              <a:rPr lang="it" i="1" dirty="0"/>
              <a:t>Revisione </a:t>
            </a:r>
            <a:r>
              <a:rPr lang="it-IT" i="1" dirty="0"/>
              <a:t>del Trattato</a:t>
            </a:r>
            <a:r>
              <a:rPr lang="it" i="1" dirty="0"/>
              <a:t> </a:t>
            </a:r>
            <a:r>
              <a:rPr lang="it" dirty="0"/>
              <a:t>(1922).</a:t>
            </a:r>
          </a:p>
          <a:p>
            <a:r>
              <a:rPr lang="it" dirty="0"/>
              <a:t>Nel 1921 pubblicò il </a:t>
            </a:r>
            <a:r>
              <a:rPr lang="it" i="1" dirty="0"/>
              <a:t>Trattato sulla Probabilità </a:t>
            </a:r>
            <a:r>
              <a:rPr lang="it" dirty="0"/>
              <a:t>, che ha fatto molto discutere a Cambridge.</a:t>
            </a:r>
          </a:p>
          <a:p>
            <a:r>
              <a:rPr lang="it" dirty="0"/>
              <a:t>Nel 1923 scrisse </a:t>
            </a:r>
            <a:r>
              <a:rPr lang="it" i="1" dirty="0"/>
              <a:t>il Tra</a:t>
            </a:r>
            <a:r>
              <a:rPr lang="it-IT" i="1" dirty="0" err="1"/>
              <a:t>ct</a:t>
            </a:r>
            <a:r>
              <a:rPr lang="it-IT" i="1" dirty="0"/>
              <a:t> on </a:t>
            </a:r>
            <a:r>
              <a:rPr lang="it-IT" i="1" dirty="0" err="1"/>
              <a:t>Monetary</a:t>
            </a:r>
            <a:r>
              <a:rPr lang="it-IT" i="1" dirty="0"/>
              <a:t> </a:t>
            </a:r>
            <a:r>
              <a:rPr lang="it-IT" i="1" dirty="0" err="1"/>
              <a:t>Reform</a:t>
            </a:r>
            <a:r>
              <a:rPr lang="it" i="1" dirty="0"/>
              <a:t>. </a:t>
            </a:r>
            <a:r>
              <a:rPr lang="it" dirty="0"/>
              <a:t>In questo lavoro si oppose al ritorno al gold standard, che sarebbe comunque avvenuto nel 1925, perché sosteneva che si trattasse di un sistema intrinsecamente deflazionistico. Dopo il ritorno al gold standard, Keynes pubblicò</a:t>
            </a:r>
            <a:r>
              <a:rPr lang="it" i="1" dirty="0"/>
              <a:t> Conseguenze </a:t>
            </a:r>
            <a:r>
              <a:rPr lang="it-IT" i="1" dirty="0"/>
              <a:t>Economiche</a:t>
            </a:r>
            <a:r>
              <a:rPr lang="it" i="1" dirty="0"/>
              <a:t> del signor Churchill </a:t>
            </a:r>
            <a:r>
              <a:rPr lang="it" dirty="0"/>
              <a:t>, in cui affermava che un ritorno al gold standard danneggerebbe la produzione e le esportazioni britanniche.</a:t>
            </a:r>
          </a:p>
          <a:p>
            <a:r>
              <a:rPr lang="it" dirty="0"/>
              <a:t>In questi anni pubblica anche </a:t>
            </a:r>
            <a:r>
              <a:rPr lang="it" i="1" dirty="0"/>
              <a:t>L</a:t>
            </a:r>
            <a:r>
              <a:rPr lang="it-IT" i="1" dirty="0"/>
              <a:t>a</a:t>
            </a:r>
            <a:r>
              <a:rPr lang="it" i="1" dirty="0"/>
              <a:t> fine del laissez-faire, </a:t>
            </a:r>
            <a:r>
              <a:rPr lang="it" dirty="0"/>
              <a:t>dove sosteneva che in alcuni ambiti funzionava meglio l’iniziativa privata ma in altri era necessario l’intervento pubblico.</a:t>
            </a:r>
            <a:endParaRPr lang="es-AR" i="1" dirty="0"/>
          </a:p>
          <a:p>
            <a:r>
              <a:rPr lang="it" dirty="0"/>
              <a:t>La sua opera più importante di questo periodo è la</a:t>
            </a:r>
            <a:r>
              <a:rPr lang="it" i="1" dirty="0"/>
              <a:t> Trattato sul</a:t>
            </a:r>
            <a:r>
              <a:rPr lang="it-IT" i="1" dirty="0"/>
              <a:t>la moneta</a:t>
            </a:r>
            <a:r>
              <a:rPr lang="it" i="1" dirty="0"/>
              <a:t> (1930).</a:t>
            </a:r>
          </a:p>
          <a:p>
            <a:r>
              <a:rPr lang="it" dirty="0"/>
              <a:t>L'opera per la quale Keynes passò alla storia, dando origine alla “rivoluzione keynesiana”, è </a:t>
            </a:r>
            <a:r>
              <a:rPr lang="it" i="1" dirty="0"/>
              <a:t>la</a:t>
            </a:r>
            <a:r>
              <a:rPr lang="it" dirty="0"/>
              <a:t> </a:t>
            </a:r>
            <a:r>
              <a:rPr lang="it" i="1" dirty="0"/>
              <a:t>Teoria generale dell'occupazione, dell'interesse e della moneta </a:t>
            </a:r>
            <a:r>
              <a:rPr lang="it" dirty="0"/>
              <a:t>(1936).</a:t>
            </a:r>
          </a:p>
          <a:p>
            <a:r>
              <a:rPr lang="it" dirty="0"/>
              <a:t>Ha poi avuto molta partecipazione alle proposte per la creazione delle istituzioni internazionali di Bretton Woods, anche se la sua proposta di riforma dell'ordine economico internazionale non è stata finalmente accettata. Fu invece adottato il Piano White, dell’americano Harry Dexter White.</a:t>
            </a:r>
          </a:p>
          <a:p>
            <a:r>
              <a:rPr lang="it" dirty="0"/>
              <a:t>Morì nel 1946.</a:t>
            </a:r>
            <a:endParaRPr lang="es-AR" dirty="0"/>
          </a:p>
          <a:p>
            <a:endParaRPr lang="es-AR" dirty="0"/>
          </a:p>
        </p:txBody>
      </p:sp>
      <p:sp>
        <p:nvSpPr>
          <p:cNvPr id="4" name="Marcador de número de diapositiva 3">
            <a:extLst>
              <a:ext uri="{FF2B5EF4-FFF2-40B4-BE49-F238E27FC236}">
                <a16:creationId xmlns:a16="http://schemas.microsoft.com/office/drawing/2014/main" id="{97A62BDE-558D-451B-BD26-6A0E2AFDAA74}"/>
              </a:ext>
            </a:extLst>
          </p:cNvPr>
          <p:cNvSpPr>
            <a:spLocks noGrp="1"/>
          </p:cNvSpPr>
          <p:nvPr>
            <p:ph type="sldNum" sz="quarter" idx="12"/>
          </p:nvPr>
        </p:nvSpPr>
        <p:spPr/>
        <p:txBody>
          <a:bodyPr/>
          <a:lstStyle/>
          <a:p>
            <a:fld id="{5A1F972D-FDF8-4D84-8DBC-19A85814D6EC}" type="slidenum">
              <a:rPr lang="en-GB" smtClean="0"/>
              <a:t>6</a:t>
            </a:fld>
            <a:endParaRPr lang="en-GB"/>
          </a:p>
        </p:txBody>
      </p:sp>
    </p:spTree>
    <p:extLst>
      <p:ext uri="{BB962C8B-B14F-4D97-AF65-F5344CB8AC3E}">
        <p14:creationId xmlns:p14="http://schemas.microsoft.com/office/powerpoint/2010/main" val="117046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5D5DE-99A8-44A5-9C60-B5EFA6105A0B}"/>
              </a:ext>
            </a:extLst>
          </p:cNvPr>
          <p:cNvSpPr>
            <a:spLocks noGrp="1"/>
          </p:cNvSpPr>
          <p:nvPr>
            <p:ph type="title"/>
          </p:nvPr>
        </p:nvSpPr>
        <p:spPr/>
        <p:txBody>
          <a:bodyPr/>
          <a:lstStyle/>
          <a:p>
            <a:r>
              <a:rPr lang="it-IT" dirty="0"/>
              <a:t>P</a:t>
            </a:r>
            <a:r>
              <a:rPr lang="it" dirty="0"/>
              <a:t>iano delle opere</a:t>
            </a:r>
          </a:p>
        </p:txBody>
      </p:sp>
      <p:sp>
        <p:nvSpPr>
          <p:cNvPr id="3" name="Marcador de contenido 2">
            <a:extLst>
              <a:ext uri="{FF2B5EF4-FFF2-40B4-BE49-F238E27FC236}">
                <a16:creationId xmlns:a16="http://schemas.microsoft.com/office/drawing/2014/main" id="{AA011D92-F4DD-4F3F-9DD6-D8FE5FF8D3E6}"/>
              </a:ext>
            </a:extLst>
          </p:cNvPr>
          <p:cNvSpPr>
            <a:spLocks noGrp="1"/>
          </p:cNvSpPr>
          <p:nvPr>
            <p:ph idx="1"/>
          </p:nvPr>
        </p:nvSpPr>
        <p:spPr/>
        <p:txBody>
          <a:bodyPr/>
          <a:lstStyle/>
          <a:p>
            <a:r>
              <a:rPr lang="it" dirty="0"/>
              <a:t>In generale, la produzione accademica di Keynes è solitamente divisa in 3 periodi:</a:t>
            </a:r>
          </a:p>
          <a:p>
            <a:pPr marL="571500" lvl="1" indent="-342900">
              <a:buFont typeface="+mj-lt"/>
              <a:buAutoNum type="arabicPeriod"/>
            </a:pPr>
            <a:r>
              <a:rPr lang="it" dirty="0"/>
              <a:t>Il primo periodo è quello delle opere giovanili, </a:t>
            </a:r>
            <a:r>
              <a:rPr lang="it" i="1" dirty="0"/>
              <a:t> </a:t>
            </a:r>
            <a:r>
              <a:rPr lang="it" dirty="0"/>
              <a:t>fino alla fine degli anni '20.</a:t>
            </a:r>
          </a:p>
          <a:p>
            <a:pPr marL="571500" lvl="1" indent="-342900">
              <a:buFont typeface="+mj-lt"/>
              <a:buAutoNum type="arabicPeriod"/>
            </a:pPr>
            <a:r>
              <a:rPr lang="it" dirty="0"/>
              <a:t>La seconda tratta dal </a:t>
            </a:r>
            <a:r>
              <a:rPr lang="it" i="1" dirty="0"/>
              <a:t>Trattato sulla moneta </a:t>
            </a:r>
            <a:r>
              <a:rPr lang="it" dirty="0"/>
              <a:t>a </a:t>
            </a:r>
            <a:r>
              <a:rPr lang="it-IT" dirty="0"/>
              <a:t>la </a:t>
            </a:r>
            <a:r>
              <a:rPr lang="it" dirty="0"/>
              <a:t> </a:t>
            </a:r>
            <a:r>
              <a:rPr lang="it" i="1" dirty="0"/>
              <a:t>Teoria generale </a:t>
            </a:r>
            <a:r>
              <a:rPr lang="it" dirty="0"/>
              <a:t>e scritti correlati.</a:t>
            </a:r>
          </a:p>
          <a:p>
            <a:pPr marL="571500" lvl="1" indent="-342900">
              <a:buFont typeface="+mj-lt"/>
              <a:buAutoNum type="arabicPeriod"/>
            </a:pPr>
            <a:r>
              <a:rPr lang="it" dirty="0"/>
              <a:t>L'ultimo è il periodo dell'interesse di Keynes per le questioni internazionali, durante la Seconda Guerra Mondiale e fino alla sua morte nel 1946. Di questo periodo sono scritti come </a:t>
            </a:r>
            <a:r>
              <a:rPr lang="it" i="1" dirty="0"/>
              <a:t>How to pay for the war </a:t>
            </a:r>
            <a:r>
              <a:rPr lang="it" dirty="0"/>
              <a:t>(1940) e le sue proposte per un </a:t>
            </a:r>
            <a:r>
              <a:rPr lang="it" i="1" dirty="0"/>
              <a:t>Clearing Union </a:t>
            </a:r>
            <a:r>
              <a:rPr lang="it" dirty="0"/>
              <a:t>a livello internazionale.</a:t>
            </a:r>
            <a:endParaRPr lang="es-AR" i="1" dirty="0"/>
          </a:p>
          <a:p>
            <a:endParaRPr lang="es-AR" dirty="0"/>
          </a:p>
        </p:txBody>
      </p:sp>
      <p:sp>
        <p:nvSpPr>
          <p:cNvPr id="4" name="Marcador de número de diapositiva 3">
            <a:extLst>
              <a:ext uri="{FF2B5EF4-FFF2-40B4-BE49-F238E27FC236}">
                <a16:creationId xmlns:a16="http://schemas.microsoft.com/office/drawing/2014/main" id="{40F67DDD-9E0B-4A6F-8C6B-863C71F0D70D}"/>
              </a:ext>
            </a:extLst>
          </p:cNvPr>
          <p:cNvSpPr>
            <a:spLocks noGrp="1"/>
          </p:cNvSpPr>
          <p:nvPr>
            <p:ph type="sldNum" sz="quarter" idx="12"/>
          </p:nvPr>
        </p:nvSpPr>
        <p:spPr/>
        <p:txBody>
          <a:bodyPr/>
          <a:lstStyle/>
          <a:p>
            <a:fld id="{5A1F972D-FDF8-4D84-8DBC-19A85814D6EC}" type="slidenum">
              <a:rPr lang="en-GB" smtClean="0"/>
              <a:t>7</a:t>
            </a:fld>
            <a:endParaRPr lang="en-GB"/>
          </a:p>
        </p:txBody>
      </p:sp>
    </p:spTree>
    <p:extLst>
      <p:ext uri="{BB962C8B-B14F-4D97-AF65-F5344CB8AC3E}">
        <p14:creationId xmlns:p14="http://schemas.microsoft.com/office/powerpoint/2010/main" val="410031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044CB-61E8-426E-9999-611EF30CFA9C}"/>
              </a:ext>
            </a:extLst>
          </p:cNvPr>
          <p:cNvSpPr>
            <a:spLocks noGrp="1"/>
          </p:cNvSpPr>
          <p:nvPr>
            <p:ph type="title"/>
          </p:nvPr>
        </p:nvSpPr>
        <p:spPr>
          <a:xfrm>
            <a:off x="1767322" y="1172527"/>
            <a:ext cx="8991600" cy="1645920"/>
          </a:xfrm>
        </p:spPr>
        <p:txBody>
          <a:bodyPr/>
          <a:lstStyle/>
          <a:p>
            <a:r>
              <a:rPr lang="it" dirty="0"/>
              <a:t>2. Probabilità e incertezza</a:t>
            </a:r>
          </a:p>
        </p:txBody>
      </p:sp>
      <p:sp>
        <p:nvSpPr>
          <p:cNvPr id="4" name="Marcador de número de diapositiva 3">
            <a:extLst>
              <a:ext uri="{FF2B5EF4-FFF2-40B4-BE49-F238E27FC236}">
                <a16:creationId xmlns:a16="http://schemas.microsoft.com/office/drawing/2014/main" id="{6756D785-1E80-4427-A95E-A33F4003D545}"/>
              </a:ext>
            </a:extLst>
          </p:cNvPr>
          <p:cNvSpPr>
            <a:spLocks noGrp="1"/>
          </p:cNvSpPr>
          <p:nvPr>
            <p:ph type="sldNum" sz="quarter" idx="12"/>
          </p:nvPr>
        </p:nvSpPr>
        <p:spPr/>
        <p:txBody>
          <a:bodyPr/>
          <a:lstStyle/>
          <a:p>
            <a:fld id="{5A1F972D-FDF8-4D84-8DBC-19A85814D6EC}" type="slidenum">
              <a:rPr lang="en-GB" smtClean="0"/>
              <a:t>8</a:t>
            </a:fld>
            <a:endParaRPr lang="en-GB"/>
          </a:p>
        </p:txBody>
      </p:sp>
      <p:pic>
        <p:nvPicPr>
          <p:cNvPr id="5" name="Imagen 4">
            <a:extLst>
              <a:ext uri="{FF2B5EF4-FFF2-40B4-BE49-F238E27FC236}">
                <a16:creationId xmlns:a16="http://schemas.microsoft.com/office/drawing/2014/main" id="{EC992233-E7A0-4941-BE4C-B9D16DEC532F}"/>
              </a:ext>
            </a:extLst>
          </p:cNvPr>
          <p:cNvPicPr>
            <a:picLocks noChangeAspect="1"/>
          </p:cNvPicPr>
          <p:nvPr/>
        </p:nvPicPr>
        <p:blipFill>
          <a:blip r:embed="rId2"/>
          <a:stretch>
            <a:fillRect/>
          </a:stretch>
        </p:blipFill>
        <p:spPr>
          <a:xfrm>
            <a:off x="4988584" y="3070203"/>
            <a:ext cx="1955680" cy="3270332"/>
          </a:xfrm>
          <a:prstGeom prst="rect">
            <a:avLst/>
          </a:prstGeom>
        </p:spPr>
      </p:pic>
    </p:spTree>
    <p:extLst>
      <p:ext uri="{BB962C8B-B14F-4D97-AF65-F5344CB8AC3E}">
        <p14:creationId xmlns:p14="http://schemas.microsoft.com/office/powerpoint/2010/main" val="317292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51878-ACB1-4FB8-B7A6-ADB448215DF3}"/>
              </a:ext>
            </a:extLst>
          </p:cNvPr>
          <p:cNvSpPr>
            <a:spLocks noGrp="1"/>
          </p:cNvSpPr>
          <p:nvPr>
            <p:ph type="title"/>
          </p:nvPr>
        </p:nvSpPr>
        <p:spPr>
          <a:xfrm>
            <a:off x="2236672" y="388190"/>
            <a:ext cx="7729728" cy="1188720"/>
          </a:xfrm>
        </p:spPr>
        <p:txBody>
          <a:bodyPr/>
          <a:lstStyle/>
          <a:p>
            <a:r>
              <a:rPr lang="it" dirty="0"/>
              <a:t>Probabilità e incertezza</a:t>
            </a:r>
          </a:p>
        </p:txBody>
      </p:sp>
      <p:sp>
        <p:nvSpPr>
          <p:cNvPr id="3" name="Marcador de contenido 2">
            <a:extLst>
              <a:ext uri="{FF2B5EF4-FFF2-40B4-BE49-F238E27FC236}">
                <a16:creationId xmlns:a16="http://schemas.microsoft.com/office/drawing/2014/main" id="{28B91D39-16BD-4201-B9FB-5CD493AF59CF}"/>
              </a:ext>
            </a:extLst>
          </p:cNvPr>
          <p:cNvSpPr>
            <a:spLocks noGrp="1"/>
          </p:cNvSpPr>
          <p:nvPr>
            <p:ph idx="1"/>
          </p:nvPr>
        </p:nvSpPr>
        <p:spPr>
          <a:xfrm>
            <a:off x="1331649" y="1793289"/>
            <a:ext cx="8273989" cy="4790391"/>
          </a:xfrm>
        </p:spPr>
        <p:txBody>
          <a:bodyPr>
            <a:normAutofit fontScale="85000" lnSpcReduction="10000"/>
          </a:bodyPr>
          <a:lstStyle/>
          <a:p>
            <a:r>
              <a:rPr lang="it" dirty="0"/>
              <a:t>Keynes dedicò i suoi primi anni alla ricerca sulla teoria della probabilità. Questo lavoro fu continuato nel corso degli anni e culminò con la pubblicazione del </a:t>
            </a:r>
            <a:r>
              <a:rPr lang="it" i="1" dirty="0"/>
              <a:t>Trattato sulla Probabilità </a:t>
            </a:r>
            <a:r>
              <a:rPr lang="it" dirty="0"/>
              <a:t>del 1921.</a:t>
            </a:r>
          </a:p>
          <a:p>
            <a:r>
              <a:rPr lang="it" dirty="0"/>
              <a:t>Keynes condusse queste indagini in un contesto in cui venivano discussi i fondamenti della logica e della matematica.</a:t>
            </a:r>
          </a:p>
          <a:p>
            <a:r>
              <a:rPr lang="it" dirty="0"/>
              <a:t>Rifiutò la nozione frequentista di probabilità, applicabile solo a fenomeni in cui le ripetizioni possono essere effettuate in condizioni invarianti (come il lancio di un dado), e propose un approccio focalizzato sul grado di fiducia che si può avere in un dato stato di probabilità. probabilità.</a:t>
            </a:r>
          </a:p>
          <a:p>
            <a:r>
              <a:rPr lang="it" dirty="0"/>
              <a:t>L'individuo agisce razionalmente, ma sapendo di avere un grado limitato di conoscenza della realtà e del futuro.</a:t>
            </a:r>
          </a:p>
          <a:p>
            <a:r>
              <a:rPr lang="it" dirty="0"/>
              <a:t>Keynes sosteneva che non sempre si poteva assegnare una probabilità numerica ad un evento. Ha distinto tre casi:</a:t>
            </a:r>
          </a:p>
          <a:p>
            <a:pPr lvl="1"/>
            <a:r>
              <a:rPr lang="it" dirty="0"/>
              <a:t>Il caso in cui ad un evento può essere assegnata una probabilità numerica, come nei dadi.</a:t>
            </a:r>
          </a:p>
          <a:p>
            <a:pPr lvl="1"/>
            <a:r>
              <a:rPr lang="it" dirty="0"/>
              <a:t>Il caso in cui abbiamo informazioni sufficienti per assegnare una classifica agli eventi, ma senza una probabilità numerica (ad esempio, che l'evento A abbia più probabilità di verificarsi rispetto all'evento B).</a:t>
            </a:r>
          </a:p>
          <a:p>
            <a:pPr lvl="1"/>
            <a:r>
              <a:rPr lang="it" dirty="0"/>
              <a:t>Il caso in cui non disponiamo di elementi sufficienti per formulare ipotesi su ciò che accadrà.</a:t>
            </a:r>
          </a:p>
          <a:p>
            <a:r>
              <a:rPr lang="it" dirty="0"/>
              <a:t>Negli ultimi due casi, sostiene Keynes, potrebbe essere razionale fare affidamento sul comportamento convenzionale riguardo a ciò che farà la maggioranza.</a:t>
            </a:r>
          </a:p>
        </p:txBody>
      </p:sp>
      <p:sp>
        <p:nvSpPr>
          <p:cNvPr id="4" name="Marcador de número de diapositiva 3">
            <a:extLst>
              <a:ext uri="{FF2B5EF4-FFF2-40B4-BE49-F238E27FC236}">
                <a16:creationId xmlns:a16="http://schemas.microsoft.com/office/drawing/2014/main" id="{021E5B95-1E2D-46DD-A1B4-CEDB32FC1AC7}"/>
              </a:ext>
            </a:extLst>
          </p:cNvPr>
          <p:cNvSpPr>
            <a:spLocks noGrp="1"/>
          </p:cNvSpPr>
          <p:nvPr>
            <p:ph type="sldNum" sz="quarter" idx="12"/>
          </p:nvPr>
        </p:nvSpPr>
        <p:spPr/>
        <p:txBody>
          <a:bodyPr/>
          <a:lstStyle/>
          <a:p>
            <a:fld id="{5A1F972D-FDF8-4D84-8DBC-19A85814D6EC}" type="slidenum">
              <a:rPr lang="en-GB" smtClean="0"/>
              <a:t>9</a:t>
            </a:fld>
            <a:endParaRPr lang="en-GB"/>
          </a:p>
        </p:txBody>
      </p:sp>
      <p:sp>
        <p:nvSpPr>
          <p:cNvPr id="5" name="CuadroTexto 4">
            <a:extLst>
              <a:ext uri="{FF2B5EF4-FFF2-40B4-BE49-F238E27FC236}">
                <a16:creationId xmlns:a16="http://schemas.microsoft.com/office/drawing/2014/main" id="{51740899-2E18-4A13-BB91-66F180E4834F}"/>
              </a:ext>
            </a:extLst>
          </p:cNvPr>
          <p:cNvSpPr txBox="1"/>
          <p:nvPr/>
        </p:nvSpPr>
        <p:spPr>
          <a:xfrm>
            <a:off x="9966400" y="2361253"/>
            <a:ext cx="181151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200" dirty="0"/>
              <a:t>Chi è interessato può vedere </a:t>
            </a:r>
            <a:r>
              <a:rPr lang="it" sz="1200" i="1" dirty="0"/>
              <a:t>Pincipia Mathematica </a:t>
            </a:r>
            <a:r>
              <a:rPr lang="it" sz="1200" dirty="0"/>
              <a:t>, di Bertrand Russell, che faceva parte di Bloomsbury Gr</a:t>
            </a:r>
            <a:r>
              <a:rPr lang="it-IT" sz="1200" dirty="0" err="1"/>
              <a:t>oup</a:t>
            </a:r>
            <a:r>
              <a:rPr lang="it" sz="1200" dirty="0"/>
              <a:t> come Keynes.</a:t>
            </a:r>
          </a:p>
        </p:txBody>
      </p:sp>
      <p:sp>
        <p:nvSpPr>
          <p:cNvPr id="6" name="Flecha: a la derecha 5">
            <a:extLst>
              <a:ext uri="{FF2B5EF4-FFF2-40B4-BE49-F238E27FC236}">
                <a16:creationId xmlns:a16="http://schemas.microsoft.com/office/drawing/2014/main" id="{B9F52984-BCB7-4D64-91B0-06D7AF5800D8}"/>
              </a:ext>
            </a:extLst>
          </p:cNvPr>
          <p:cNvSpPr/>
          <p:nvPr/>
        </p:nvSpPr>
        <p:spPr>
          <a:xfrm>
            <a:off x="9480429" y="3053751"/>
            <a:ext cx="393549" cy="155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26420804"/>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TM10001115[[fn=Paquete]]</Template>
  <TotalTime>16142</TotalTime>
  <Words>5401</Words>
  <Application>Microsoft Office PowerPoint</Application>
  <PresentationFormat>Widescreen</PresentationFormat>
  <Paragraphs>312</Paragraphs>
  <Slides>45</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Arial</vt:lpstr>
      <vt:lpstr>Bahnschrift Condensed</vt:lpstr>
      <vt:lpstr>Calibri</vt:lpstr>
      <vt:lpstr>Cambria Math</vt:lpstr>
      <vt:lpstr>Gill Sans MT</vt:lpstr>
      <vt:lpstr>Times New Roman</vt:lpstr>
      <vt:lpstr>Paquete</vt:lpstr>
      <vt:lpstr>Classe 14: John Maynard Keynes (1883-1946)</vt:lpstr>
      <vt:lpstr>John Maynard Keynes</vt:lpstr>
      <vt:lpstr>1. Vita e opere</vt:lpstr>
      <vt:lpstr>Contesto storico</vt:lpstr>
      <vt:lpstr>Vita e opere</vt:lpstr>
      <vt:lpstr>Vita e opere</vt:lpstr>
      <vt:lpstr>Piano delle opere</vt:lpstr>
      <vt:lpstr>2. Probabilità e incertezza</vt:lpstr>
      <vt:lpstr>Probabilità e incertezza</vt:lpstr>
      <vt:lpstr>3. dal trattato alla teoria generale</vt:lpstr>
      <vt:lpstr>Il trattato </vt:lpstr>
      <vt:lpstr>Critica alla legge di Say</vt:lpstr>
      <vt:lpstr> teoria generale</vt:lpstr>
      <vt:lpstr>​ teoria generale</vt:lpstr>
      <vt:lpstr>​ teoria generale</vt:lpstr>
      <vt:lpstr>4.  Teoria generale dell'occupazione, dell'interesse e della moneta</vt:lpstr>
      <vt:lpstr> teoria generale</vt:lpstr>
      <vt:lpstr>Idea generale dell'opera</vt:lpstr>
      <vt:lpstr>IL Teoria generale dell'occupazione, dell'interesse e della moneta</vt:lpstr>
      <vt:lpstr>La domanda effettiva</vt:lpstr>
      <vt:lpstr>La domanda effettiva</vt:lpstr>
      <vt:lpstr>La domanda effettiva</vt:lpstr>
      <vt:lpstr>Le principali variabili</vt:lpstr>
      <vt:lpstr>Il moltiplicatore</vt:lpstr>
      <vt:lpstr>I nessi causali dell'intero sistema</vt:lpstr>
      <vt:lpstr>ricapitolando</vt:lpstr>
      <vt:lpstr>Politica economica</vt:lpstr>
      <vt:lpstr>Politica economica</vt:lpstr>
      <vt:lpstr>Il futuro del capitalismo</vt:lpstr>
      <vt:lpstr>Keynes e la politica.</vt:lpstr>
      <vt:lpstr>Piena occupazione come condizione di crisi  La critica di Kalecki a Keynes e ai Fabiani (1942-45)</vt:lpstr>
      <vt:lpstr>Kalecki (1943): osservazioni</vt:lpstr>
      <vt:lpstr>Presentazione standard di PowerPoint</vt:lpstr>
      <vt:lpstr>La distanza di Kalecki da Keynes</vt:lpstr>
      <vt:lpstr>Presentazione standard di PowerPoint</vt:lpstr>
      <vt:lpstr>La distanza di Kalecki da Keynes /2</vt:lpstr>
      <vt:lpstr>Kalecki (1942) e i Fabiani</vt:lpstr>
      <vt:lpstr>Kalecki (1942) e i Fabiani /2</vt:lpstr>
      <vt:lpstr>Presentazione standard di PowerPoint</vt:lpstr>
      <vt:lpstr>Kalecki (1942) e i Fabiani /3</vt:lpstr>
      <vt:lpstr>Le proposte internazionali di Keynes</vt:lpstr>
      <vt:lpstr>Bretton Woods</vt:lpstr>
      <vt:lpstr>Bretton Woods</vt:lpstr>
      <vt:lpstr>6. bibliografia</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Mercantilismo</dc:title>
  <dc:creator>F S</dc:creator>
  <cp:lastModifiedBy>utente</cp:lastModifiedBy>
  <cp:revision>450</cp:revision>
  <cp:lastPrinted>2020-07-24T11:15:18Z</cp:lastPrinted>
  <dcterms:created xsi:type="dcterms:W3CDTF">2020-04-06T13:48:39Z</dcterms:created>
  <dcterms:modified xsi:type="dcterms:W3CDTF">2024-04-29T12:28:51Z</dcterms:modified>
</cp:coreProperties>
</file>