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1"/>
  </p:notesMasterIdLst>
  <p:sldIdLst>
    <p:sldId id="256" r:id="rId2"/>
    <p:sldId id="257" r:id="rId3"/>
    <p:sldId id="258" r:id="rId4"/>
    <p:sldId id="259" r:id="rId5"/>
    <p:sldId id="260" r:id="rId6"/>
    <p:sldId id="262" r:id="rId7"/>
    <p:sldId id="261" r:id="rId8"/>
    <p:sldId id="263" r:id="rId9"/>
    <p:sldId id="264" r:id="rId10"/>
    <p:sldId id="276" r:id="rId11"/>
    <p:sldId id="280" r:id="rId12"/>
    <p:sldId id="284" r:id="rId13"/>
    <p:sldId id="281" r:id="rId14"/>
    <p:sldId id="277" r:id="rId15"/>
    <p:sldId id="282" r:id="rId16"/>
    <p:sldId id="285" r:id="rId17"/>
    <p:sldId id="283" r:id="rId18"/>
    <p:sldId id="286" r:id="rId19"/>
    <p:sldId id="288" r:id="rId20"/>
    <p:sldId id="289" r:id="rId21"/>
    <p:sldId id="290" r:id="rId22"/>
    <p:sldId id="291" r:id="rId23"/>
    <p:sldId id="292" r:id="rId24"/>
    <p:sldId id="293" r:id="rId25"/>
    <p:sldId id="294" r:id="rId26"/>
    <p:sldId id="295" r:id="rId27"/>
    <p:sldId id="296" r:id="rId28"/>
    <p:sldId id="297" r:id="rId29"/>
    <p:sldId id="298" r:id="rId30"/>
  </p:sldIdLst>
  <p:sldSz cx="12192000" cy="6858000"/>
  <p:notesSz cx="7315200" cy="9601200"/>
  <p:defaultTextStyle>
    <a:defPPr>
      <a:defRPr lang="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 S" initials="" lastIdx="0" clrIdx="0"/>
  <p:cmAuthor id="2" name="F S" initials="FS" lastIdx="1" clrIdx="1">
    <p:extLst>
      <p:ext uri="{19B8F6BF-5375-455C-9EA6-DF929625EA0E}">
        <p15:presenceInfo xmlns:p15="http://schemas.microsoft.com/office/powerpoint/2012/main" userId="345bfe394a9ee47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47" autoAdjust="0"/>
    <p:restoredTop sz="75400" autoAdjust="0"/>
  </p:normalViewPr>
  <p:slideViewPr>
    <p:cSldViewPr snapToGrid="0">
      <p:cViewPr varScale="1">
        <p:scale>
          <a:sx n="65" d="100"/>
          <a:sy n="65" d="100"/>
        </p:scale>
        <p:origin x="1238" y="4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s-AR"/>
          </a:p>
        </p:txBody>
      </p:sp>
      <p:sp>
        <p:nvSpPr>
          <p:cNvPr id="3" name="Marcador de fecha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8C7A94E1-B849-4E2B-9ECE-84FB941630D1}" type="datetimeFigureOut">
              <a:rPr lang="es-AR" smtClean="0"/>
              <a:t>6/5/2024</a:t>
            </a:fld>
            <a:endParaRPr lang="es-AR"/>
          </a:p>
        </p:txBody>
      </p:sp>
      <p:sp>
        <p:nvSpPr>
          <p:cNvPr id="4" name="Marcador de imagen de diapositiva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s-AR"/>
          </a:p>
        </p:txBody>
      </p:sp>
      <p:sp>
        <p:nvSpPr>
          <p:cNvPr id="5" name="Marcador de notas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s-AR"/>
          </a:p>
        </p:txBody>
      </p:sp>
      <p:sp>
        <p:nvSpPr>
          <p:cNvPr id="7" name="Marcador de número de diapositiva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A1CAA00C-AD99-4DFB-A71F-2779C5AA6928}" type="slidenum">
              <a:rPr lang="es-AR" smtClean="0"/>
              <a:t>‹N›</a:t>
            </a:fld>
            <a:endParaRPr lang="es-AR"/>
          </a:p>
        </p:txBody>
      </p:sp>
    </p:spTree>
    <p:extLst>
      <p:ext uri="{BB962C8B-B14F-4D97-AF65-F5344CB8AC3E}">
        <p14:creationId xmlns:p14="http://schemas.microsoft.com/office/powerpoint/2010/main" val="1482525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 dirty="0"/>
              <a:t>Il monetarismo è una reazione </a:t>
            </a:r>
            <a:r>
              <a:rPr lang="it" dirty="0" err="1"/>
              <a:t>antikeynesiana </a:t>
            </a:r>
            <a:r>
              <a:rPr lang="it" dirty="0"/>
              <a:t>, avvenuta dopo il 1950 ma con maggiore profondità dopo il 1970.</a:t>
            </a:r>
            <a:endParaRPr lang="es-AR" dirty="0"/>
          </a:p>
        </p:txBody>
      </p:sp>
      <p:sp>
        <p:nvSpPr>
          <p:cNvPr id="4" name="Slide Number Placeholder 3"/>
          <p:cNvSpPr>
            <a:spLocks noGrp="1"/>
          </p:cNvSpPr>
          <p:nvPr>
            <p:ph type="sldNum" sz="quarter" idx="5"/>
          </p:nvPr>
        </p:nvSpPr>
        <p:spPr/>
        <p:txBody>
          <a:bodyPr/>
          <a:lstStyle/>
          <a:p>
            <a:fld id="{A1CAA00C-AD99-4DFB-A71F-2779C5AA6928}" type="slidenum">
              <a:rPr lang="es-AR" smtClean="0"/>
              <a:t>1</a:t>
            </a:fld>
            <a:endParaRPr lang="es-AR"/>
          </a:p>
        </p:txBody>
      </p:sp>
    </p:spTree>
    <p:extLst>
      <p:ext uri="{BB962C8B-B14F-4D97-AF65-F5344CB8AC3E}">
        <p14:creationId xmlns:p14="http://schemas.microsoft.com/office/powerpoint/2010/main" val="5572989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 dirty="0"/>
              <a:t>La teoria quantitativa, di cui vi ho già parlato più volte, diventa la base dell'analisi economica. L’attuale politica monetaria è stata rilanciata sulla base della teoria quantitativa, in contrapposizione alla politica fiscale espansiva keynesiana che era stata così diffusa nel dopoguerra. Il suo </a:t>
            </a:r>
            <a:r>
              <a:rPr lang="it" dirty="0" err="1"/>
              <a:t>antikeynesismo </a:t>
            </a:r>
            <a:r>
              <a:rPr lang="it" dirty="0"/>
              <a:t>è una caratteristica molto importante del monetarismo, motivo per cui molti lo descrivono come una </a:t>
            </a:r>
            <a:r>
              <a:rPr lang="it" dirty="0" err="1"/>
              <a:t>controrivoluzione </a:t>
            </a:r>
            <a:r>
              <a:rPr lang="it" dirty="0"/>
              <a:t>.</a:t>
            </a:r>
            <a:endParaRPr lang="es-AR" dirty="0"/>
          </a:p>
        </p:txBody>
      </p:sp>
      <p:sp>
        <p:nvSpPr>
          <p:cNvPr id="4" name="Slide Number Placeholder 3"/>
          <p:cNvSpPr>
            <a:spLocks noGrp="1"/>
          </p:cNvSpPr>
          <p:nvPr>
            <p:ph type="sldNum" sz="quarter" idx="5"/>
          </p:nvPr>
        </p:nvSpPr>
        <p:spPr/>
        <p:txBody>
          <a:bodyPr/>
          <a:lstStyle/>
          <a:p>
            <a:fld id="{A1CAA00C-AD99-4DFB-A71F-2779C5AA6928}" type="slidenum">
              <a:rPr lang="es-AR" smtClean="0"/>
              <a:t>14</a:t>
            </a:fld>
            <a:endParaRPr lang="es-AR"/>
          </a:p>
        </p:txBody>
      </p:sp>
    </p:spTree>
    <p:extLst>
      <p:ext uri="{BB962C8B-B14F-4D97-AF65-F5344CB8AC3E}">
        <p14:creationId xmlns:p14="http://schemas.microsoft.com/office/powerpoint/2010/main" val="35690025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 dirty="0"/>
              <a:t>Inoltre, non solo affermò che un aumento della quantità di valuta M alla fine portò inflazione, ma che questa era l’unica causa possibile dell’inflazione. Lo dico perché lo teniate presente nelle ultime lezioni, quando parlerò di strutturalismo.</a:t>
            </a:r>
            <a:endParaRPr lang="es-AR" dirty="0"/>
          </a:p>
        </p:txBody>
      </p:sp>
      <p:sp>
        <p:nvSpPr>
          <p:cNvPr id="4" name="Slide Number Placeholder 3"/>
          <p:cNvSpPr>
            <a:spLocks noGrp="1"/>
          </p:cNvSpPr>
          <p:nvPr>
            <p:ph type="sldNum" sz="quarter" idx="5"/>
          </p:nvPr>
        </p:nvSpPr>
        <p:spPr/>
        <p:txBody>
          <a:bodyPr/>
          <a:lstStyle/>
          <a:p>
            <a:fld id="{A1CAA00C-AD99-4DFB-A71F-2779C5AA6928}" type="slidenum">
              <a:rPr lang="es-AR" smtClean="0"/>
              <a:t>15</a:t>
            </a:fld>
            <a:endParaRPr lang="es-AR"/>
          </a:p>
        </p:txBody>
      </p:sp>
    </p:spTree>
    <p:extLst>
      <p:ext uri="{BB962C8B-B14F-4D97-AF65-F5344CB8AC3E}">
        <p14:creationId xmlns:p14="http://schemas.microsoft.com/office/powerpoint/2010/main" val="14699783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 dirty="0"/>
              <a:t>Ora vedremo un po’ come tutte queste idee si sono riflesse nelle proposte di politica economica, perché come vi ho detto, Friedman è stato molto attivo in quel campo, nell’applicazione delle sue proposte.</a:t>
            </a:r>
            <a:endParaRPr lang="es-AR" dirty="0"/>
          </a:p>
        </p:txBody>
      </p:sp>
      <p:sp>
        <p:nvSpPr>
          <p:cNvPr id="4" name="Slide Number Placeholder 3"/>
          <p:cNvSpPr>
            <a:spLocks noGrp="1"/>
          </p:cNvSpPr>
          <p:nvPr>
            <p:ph type="sldNum" sz="quarter" idx="5"/>
          </p:nvPr>
        </p:nvSpPr>
        <p:spPr/>
        <p:txBody>
          <a:bodyPr/>
          <a:lstStyle/>
          <a:p>
            <a:fld id="{A1CAA00C-AD99-4DFB-A71F-2779C5AA6928}" type="slidenum">
              <a:rPr lang="es-AR" smtClean="0"/>
              <a:t>16</a:t>
            </a:fld>
            <a:endParaRPr lang="es-AR"/>
          </a:p>
        </p:txBody>
      </p:sp>
    </p:spTree>
    <p:extLst>
      <p:ext uri="{BB962C8B-B14F-4D97-AF65-F5344CB8AC3E}">
        <p14:creationId xmlns:p14="http://schemas.microsoft.com/office/powerpoint/2010/main" val="33847000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 dirty="0"/>
              <a:t>Così spiegò la Grande Depressione del 1930, disse che la Federal Reserve, la banca centrale degli Stati Uniti, aveva lasciato fallire molte banche, il che aveva diminuito l’offerta di moneta e quindi la catena dei pagamenti nell’economia era stata interrotta, riducendo le reddito e aumento dell’accaparramento. Questa crisi è stata una dimostrazione dell’incompetenza di coloro che hanno elaborato le politiche monetarie.</a:t>
            </a:r>
          </a:p>
          <a:p>
            <a:r>
              <a:rPr lang="it" dirty="0"/>
              <a:t>Una volta che il governo lo garantirà, il mercato si occuperà del resto, allocando le risorse in modo efficiente. Lo Stato non deve intervenire lì, deve solo garantire le condizioni affinché ciò avvenga.</a:t>
            </a:r>
            <a:endParaRPr lang="es-AR" dirty="0"/>
          </a:p>
        </p:txBody>
      </p:sp>
      <p:sp>
        <p:nvSpPr>
          <p:cNvPr id="4" name="Slide Number Placeholder 3"/>
          <p:cNvSpPr>
            <a:spLocks noGrp="1"/>
          </p:cNvSpPr>
          <p:nvPr>
            <p:ph type="sldNum" sz="quarter" idx="5"/>
          </p:nvPr>
        </p:nvSpPr>
        <p:spPr/>
        <p:txBody>
          <a:bodyPr/>
          <a:lstStyle/>
          <a:p>
            <a:fld id="{A1CAA00C-AD99-4DFB-A71F-2779C5AA6928}" type="slidenum">
              <a:rPr lang="es-AR" smtClean="0"/>
              <a:t>17</a:t>
            </a:fld>
            <a:endParaRPr lang="es-AR"/>
          </a:p>
        </p:txBody>
      </p:sp>
    </p:spTree>
    <p:extLst>
      <p:ext uri="{BB962C8B-B14F-4D97-AF65-F5344CB8AC3E}">
        <p14:creationId xmlns:p14="http://schemas.microsoft.com/office/powerpoint/2010/main" val="16715238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 dirty="0"/>
              <a:t>Inizialmente la Germania riuscì a mantenere la stabilità dei prezzi. Si noti che il successo oggi si misura in questo modo, non più dal tenore di vita dei suoi abitanti, dall’arricchimento della nazione, ecc. Perché ciò dovrebbe accadere naturalmente se c’è stabilità. Nelle teorie più moderne alcune cose non vengono più messe in discussione direttamente, non ci si pone la domanda, si studiano tutte queste cose e si dimentica.</a:t>
            </a:r>
          </a:p>
          <a:p>
            <a:endParaRPr lang="es-AR" dirty="0"/>
          </a:p>
        </p:txBody>
      </p:sp>
      <p:sp>
        <p:nvSpPr>
          <p:cNvPr id="4" name="Slide Number Placeholder 3"/>
          <p:cNvSpPr>
            <a:spLocks noGrp="1"/>
          </p:cNvSpPr>
          <p:nvPr>
            <p:ph type="sldNum" sz="quarter" idx="5"/>
          </p:nvPr>
        </p:nvSpPr>
        <p:spPr/>
        <p:txBody>
          <a:bodyPr/>
          <a:lstStyle/>
          <a:p>
            <a:fld id="{A1CAA00C-AD99-4DFB-A71F-2779C5AA6928}" type="slidenum">
              <a:rPr lang="es-AR" smtClean="0"/>
              <a:t>18</a:t>
            </a:fld>
            <a:endParaRPr lang="es-AR"/>
          </a:p>
        </p:txBody>
      </p:sp>
    </p:spTree>
    <p:extLst>
      <p:ext uri="{BB962C8B-B14F-4D97-AF65-F5344CB8AC3E}">
        <p14:creationId xmlns:p14="http://schemas.microsoft.com/office/powerpoint/2010/main" val="28874513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 dirty="0"/>
              <a:t>Come potete vedere, ho alcune diapositive sui mandati delle banche centrali in diversi paesi. Anche se la politica volta a cercare di controllare direttamente M non viene più applicata, è interessante che ci sia stato qualcosa che ha avuto un’influenza permanente: quella che viene chiamata </a:t>
            </a:r>
            <a:r>
              <a:rPr lang="it" dirty="0" err="1"/>
              <a:t>banca centrale neoliberista </a:t>
            </a:r>
            <a:r>
              <a:rPr lang="it" dirty="0"/>
              <a:t>. Questo è un argomento di cui si è parlato molto negli ultimi anni. A partire dagli anni ’80, tra le banche centrali prevalse l’obiettivo del controllo dell’inflazione.</a:t>
            </a:r>
          </a:p>
          <a:p>
            <a:r>
              <a:rPr lang="it" dirty="0"/>
              <a:t>Quando in realtà esiste una concezione opposta secondo cui le banche centrali possono essere agenti di sviluppo di un paese, ad esempio con politiche di tassi di interesse agevolati per qualche settore economico che vogliono stimolare, o per l’edilizia abitativa, o coordinando le loro attività con il governo per attuare politiche monetarie basate sugli obiettivi del governo, ad esempio che la Banca Centrale presta al Tesoro per investimenti pubblici. I monetaristi, e le politiche che ne derivano, saranno sempre contrari, saranno a favore dell’indipendenza della banca centrale dal governo. Questo tipo di prestiti è la creazione di M, porta inflazione e non contribuisce all'equilibrio del bilancio pubblico.</a:t>
            </a:r>
          </a:p>
          <a:p>
            <a:r>
              <a:rPr lang="it" dirty="0"/>
              <a:t>Non tutto è in bianco e nero, ti ho portato alcuni esempi da diversi paesi da farti vedere.</a:t>
            </a:r>
          </a:p>
          <a:p>
            <a:endParaRPr lang="es-AR" dirty="0"/>
          </a:p>
        </p:txBody>
      </p:sp>
      <p:sp>
        <p:nvSpPr>
          <p:cNvPr id="4" name="Slide Number Placeholder 3"/>
          <p:cNvSpPr>
            <a:spLocks noGrp="1"/>
          </p:cNvSpPr>
          <p:nvPr>
            <p:ph type="sldNum" sz="quarter" idx="5"/>
          </p:nvPr>
        </p:nvSpPr>
        <p:spPr/>
        <p:txBody>
          <a:bodyPr/>
          <a:lstStyle/>
          <a:p>
            <a:fld id="{A1CAA00C-AD99-4DFB-A71F-2779C5AA6928}" type="slidenum">
              <a:rPr lang="es-AR" smtClean="0"/>
              <a:t>19</a:t>
            </a:fld>
            <a:endParaRPr lang="es-AR"/>
          </a:p>
        </p:txBody>
      </p:sp>
    </p:spTree>
    <p:extLst>
      <p:ext uri="{BB962C8B-B14F-4D97-AF65-F5344CB8AC3E}">
        <p14:creationId xmlns:p14="http://schemas.microsoft.com/office/powerpoint/2010/main" val="14655835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 dirty="0"/>
              <a:t>. Ma in generale, perché è interessante vedere che se si studia la storia delle banche centrali, ciò che predomina non sono le banche centrali neoliberiste. Si osserva che gran parte di esse furono create per finanziare il governo, le prime banche centrali erano anche banche commerciali, e in alcuni casi le uniche banche commerciali. Inoltre, alcune banche non solo concedevano prestiti ad attività produttive, ma vi partecipavano direttamente. Quindi nei paesi sottosviluppati si discute molto se si debba dare priorità alla stabilità dei prezzi per raggiungere la crescita economica o se si debba dare priorità al livello di attività economica e di occupazione. Alcuni dicono che è vero che il Paese deve svilupparsi, ma che è impossibile che ciò avvenga se non c'è una certa stabilità macroeconomica. Altri sostengono che questo dilemma non esiste, che le politiche di crescita o di industrializzazione non devono necessariamente portare instabilità.</a:t>
            </a:r>
            <a:endParaRPr lang="es-AR" dirty="0"/>
          </a:p>
        </p:txBody>
      </p:sp>
      <p:sp>
        <p:nvSpPr>
          <p:cNvPr id="4" name="Slide Number Placeholder 3"/>
          <p:cNvSpPr>
            <a:spLocks noGrp="1"/>
          </p:cNvSpPr>
          <p:nvPr>
            <p:ph type="sldNum" sz="quarter" idx="5"/>
          </p:nvPr>
        </p:nvSpPr>
        <p:spPr/>
        <p:txBody>
          <a:bodyPr/>
          <a:lstStyle/>
          <a:p>
            <a:fld id="{A1CAA00C-AD99-4DFB-A71F-2779C5AA6928}" type="slidenum">
              <a:rPr lang="es-AR" smtClean="0"/>
              <a:t>23</a:t>
            </a:fld>
            <a:endParaRPr lang="es-AR"/>
          </a:p>
        </p:txBody>
      </p:sp>
    </p:spTree>
    <p:extLst>
      <p:ext uri="{BB962C8B-B14F-4D97-AF65-F5344CB8AC3E}">
        <p14:creationId xmlns:p14="http://schemas.microsoft.com/office/powerpoint/2010/main" val="19014137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 dirty="0"/>
              <a:t>In risposta alle critiche, ha affermato di essere un esperto e che è più facile per una dittatura diventare democratica che per un governo comunista. Tutte le sue apparizioni pubbliche, dopo il viaggio in Cile, hanno avuto contestatori contro di lui. Ha detto che ora c’è il maccartismo contro la destra.</a:t>
            </a:r>
          </a:p>
          <a:p>
            <a:r>
              <a:rPr lang="it" dirty="0"/>
              <a:t>Il Cile è un esempio che viene sempre utilizzato come applicazione pratica delle politiche monetariste.</a:t>
            </a:r>
          </a:p>
          <a:p>
            <a:r>
              <a:rPr lang="it" dirty="0"/>
              <a:t>La Pontificia Università Cattolica del Cile aveva una convenzione con l'Università di Chicago, dove insegnava Milton Friedman. Questa generazione di economisti cileni fu chiamata i Chicago </a:t>
            </a:r>
            <a:r>
              <a:rPr lang="it" dirty="0" err="1"/>
              <a:t>Boys </a:t>
            </a:r>
            <a:r>
              <a:rPr lang="it" dirty="0"/>
              <a:t>. Essi furono molto importanti nella formulazione delle politiche </a:t>
            </a:r>
            <a:r>
              <a:rPr lang="it" dirty="0" err="1"/>
              <a:t>ultraliberali </a:t>
            </a:r>
            <a:r>
              <a:rPr lang="it" dirty="0"/>
              <a:t>nel Cile di Pinochet. Queste misure erano misure per ridurre la spesa fiscale, privatizzazione delle aziende pubbliche, riduzione delle tariffe, libera mobilità dei capitali. Deregolamentazione del mercato del lavoro, privatizzazione dell'istruzione.</a:t>
            </a:r>
          </a:p>
          <a:p>
            <a:endParaRPr lang="es-AR" dirty="0"/>
          </a:p>
        </p:txBody>
      </p:sp>
      <p:sp>
        <p:nvSpPr>
          <p:cNvPr id="4" name="Slide Number Placeholder 3"/>
          <p:cNvSpPr>
            <a:spLocks noGrp="1"/>
          </p:cNvSpPr>
          <p:nvPr>
            <p:ph type="sldNum" sz="quarter" idx="5"/>
          </p:nvPr>
        </p:nvSpPr>
        <p:spPr/>
        <p:txBody>
          <a:bodyPr/>
          <a:lstStyle/>
          <a:p>
            <a:fld id="{A1CAA00C-AD99-4DFB-A71F-2779C5AA6928}" type="slidenum">
              <a:rPr lang="es-AR" smtClean="0"/>
              <a:t>24</a:t>
            </a:fld>
            <a:endParaRPr lang="es-AR"/>
          </a:p>
        </p:txBody>
      </p:sp>
    </p:spTree>
    <p:extLst>
      <p:ext uri="{BB962C8B-B14F-4D97-AF65-F5344CB8AC3E}">
        <p14:creationId xmlns:p14="http://schemas.microsoft.com/office/powerpoint/2010/main" val="36484547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 dirty="0"/>
              <a:t>Mi interessa se puoi guardarlo perché ti avevo parlato dell'abuso che si fa della questione della mano invisibile, e questo ne è un esempio.</a:t>
            </a:r>
          </a:p>
          <a:p>
            <a:r>
              <a:rPr lang="it" dirty="0"/>
              <a:t>Tutto questo è del 1980. Nel 1990 ci fu un'altra edizione. Non so se hai in mente Arnold </a:t>
            </a:r>
            <a:r>
              <a:rPr lang="it" dirty="0" err="1"/>
              <a:t>Schwartzenegger </a:t>
            </a:r>
            <a:r>
              <a:rPr lang="it" dirty="0"/>
              <a:t>, detto </a:t>
            </a:r>
            <a:r>
              <a:rPr lang="it" dirty="0" err="1"/>
              <a:t>Terminator </a:t>
            </a:r>
            <a:r>
              <a:rPr lang="it" dirty="0"/>
              <a:t>, anche lui un politico molto conservatore ed è stato governatore repubblicano della California. È apparso intervistando Milton Friedman nel numero degli anni '90 di Free </a:t>
            </a:r>
            <a:r>
              <a:rPr lang="it" dirty="0" err="1"/>
              <a:t>to</a:t>
            </a:r>
            <a:r>
              <a:rPr lang="it" dirty="0"/>
              <a:t> </a:t>
            </a:r>
            <a:r>
              <a:rPr lang="it" dirty="0" err="1"/>
              <a:t>scegliere </a:t>
            </a:r>
            <a:r>
              <a:rPr lang="it" dirty="0"/>
              <a:t>.</a:t>
            </a:r>
            <a:endParaRPr lang="es-AR" dirty="0"/>
          </a:p>
        </p:txBody>
      </p:sp>
      <p:sp>
        <p:nvSpPr>
          <p:cNvPr id="4" name="Slide Number Placeholder 3"/>
          <p:cNvSpPr>
            <a:spLocks noGrp="1"/>
          </p:cNvSpPr>
          <p:nvPr>
            <p:ph type="sldNum" sz="quarter" idx="5"/>
          </p:nvPr>
        </p:nvSpPr>
        <p:spPr/>
        <p:txBody>
          <a:bodyPr/>
          <a:lstStyle/>
          <a:p>
            <a:fld id="{A1CAA00C-AD99-4DFB-A71F-2779C5AA6928}" type="slidenum">
              <a:rPr lang="es-AR" smtClean="0"/>
              <a:t>25</a:t>
            </a:fld>
            <a:endParaRPr lang="es-AR"/>
          </a:p>
        </p:txBody>
      </p:sp>
    </p:spTree>
    <p:extLst>
      <p:ext uri="{BB962C8B-B14F-4D97-AF65-F5344CB8AC3E}">
        <p14:creationId xmlns:p14="http://schemas.microsoft.com/office/powerpoint/2010/main" val="18466949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 dirty="0"/>
              <a:t>Non c'è solo libertà in senso negativo, libertà dalle restrizioni imposte dal governo, ma anche libertà dalla possibilità di agire secondo i propri obiettivi, e questo non può essere fatto senza la libertà politica.</a:t>
            </a:r>
          </a:p>
          <a:p>
            <a:r>
              <a:rPr lang="it" dirty="0"/>
              <a:t>Anche i fattori dell’economia reale influenzano le variabili economiche. Non tutto dipende solo dalla quantità di valuta. (Tobin, </a:t>
            </a:r>
            <a:r>
              <a:rPr lang="it" dirty="0" err="1"/>
              <a:t>Il</a:t>
            </a:r>
            <a:r>
              <a:rPr lang="it" dirty="0"/>
              <a:t> </a:t>
            </a:r>
            <a:r>
              <a:rPr lang="it" dirty="0" err="1"/>
              <a:t>monetario</a:t>
            </a:r>
            <a:r>
              <a:rPr lang="it" dirty="0"/>
              <a:t> </a:t>
            </a:r>
            <a:r>
              <a:rPr lang="it" dirty="0" err="1"/>
              <a:t>interpretazione</a:t>
            </a:r>
            <a:r>
              <a:rPr lang="it" dirty="0"/>
              <a:t> </a:t>
            </a:r>
            <a:r>
              <a:rPr lang="it" dirty="0" err="1"/>
              <a:t>Di</a:t>
            </a:r>
            <a:r>
              <a:rPr lang="it" dirty="0"/>
              <a:t> </a:t>
            </a:r>
            <a:r>
              <a:rPr lang="it" dirty="0" err="1"/>
              <a:t>storia </a:t>
            </a:r>
            <a:r>
              <a:rPr lang="it" dirty="0"/>
              <a:t>, 1965). L’inflazione può essere causata da fenomeni non monetari (teoria dell’inflazione strutturale).</a:t>
            </a:r>
          </a:p>
          <a:p>
            <a:r>
              <a:rPr lang="it" dirty="0"/>
              <a:t>La parte principale dell’offerta di moneta nelle economie moderne è costituita dal credito che esiste solo se richiesto. E se viene richiesto è perché il livello delle transazioni è aumentato. È probabile, quindi, che le variazioni nell’offerta di moneta non incidano sui prezzi. ( </a:t>
            </a:r>
            <a:r>
              <a:rPr lang="it" dirty="0" err="1"/>
              <a:t>Kaldor e i post-keynesiani </a:t>
            </a:r>
            <a:r>
              <a:rPr lang="it" dirty="0"/>
              <a:t>in generale </a:t>
            </a:r>
            <a:r>
              <a:rPr lang="it"/>
              <a:t>).</a:t>
            </a:r>
          </a:p>
          <a:p>
            <a:endParaRPr lang="es-AR"/>
          </a:p>
        </p:txBody>
      </p:sp>
      <p:sp>
        <p:nvSpPr>
          <p:cNvPr id="4" name="Slide Number Placeholder 3"/>
          <p:cNvSpPr>
            <a:spLocks noGrp="1"/>
          </p:cNvSpPr>
          <p:nvPr>
            <p:ph type="sldNum" sz="quarter" idx="5"/>
          </p:nvPr>
        </p:nvSpPr>
        <p:spPr/>
        <p:txBody>
          <a:bodyPr/>
          <a:lstStyle/>
          <a:p>
            <a:fld id="{A1CAA00C-AD99-4DFB-A71F-2779C5AA6928}" type="slidenum">
              <a:rPr lang="es-AR" smtClean="0"/>
              <a:t>27</a:t>
            </a:fld>
            <a:endParaRPr lang="es-AR"/>
          </a:p>
        </p:txBody>
      </p:sp>
    </p:spTree>
    <p:extLst>
      <p:ext uri="{BB962C8B-B14F-4D97-AF65-F5344CB8AC3E}">
        <p14:creationId xmlns:p14="http://schemas.microsoft.com/office/powerpoint/2010/main" val="1823668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 dirty="0"/>
              <a:t>Diamo innanzitutto un'occhiata al contesto storico in cui è emerso il monetarismo. Poi vedremo le sue caratteristiche generali e più nel dettaglio il suo principale esponente: Milton Friedman.</a:t>
            </a:r>
            <a:endParaRPr lang="es-AR" dirty="0"/>
          </a:p>
        </p:txBody>
      </p:sp>
      <p:sp>
        <p:nvSpPr>
          <p:cNvPr id="4" name="Slide Number Placeholder 3"/>
          <p:cNvSpPr>
            <a:spLocks noGrp="1"/>
          </p:cNvSpPr>
          <p:nvPr>
            <p:ph type="sldNum" sz="quarter" idx="5"/>
          </p:nvPr>
        </p:nvSpPr>
        <p:spPr/>
        <p:txBody>
          <a:bodyPr/>
          <a:lstStyle/>
          <a:p>
            <a:fld id="{A1CAA00C-AD99-4DFB-A71F-2779C5AA6928}" type="slidenum">
              <a:rPr lang="es-AR" smtClean="0"/>
              <a:t>2</a:t>
            </a:fld>
            <a:endParaRPr lang="es-AR"/>
          </a:p>
        </p:txBody>
      </p:sp>
    </p:spTree>
    <p:extLst>
      <p:ext uri="{BB962C8B-B14F-4D97-AF65-F5344CB8AC3E}">
        <p14:creationId xmlns:p14="http://schemas.microsoft.com/office/powerpoint/2010/main" val="1843607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 dirty="0"/>
              <a:t>Per questo, lo Stato è intervenuto con regolamentazioni di ogni genere nell’economia, come sussidi, politiche occupazionali, regolamentazioni monetarie e bancarie, abbondante spesa pubblica, ecc. I keynesiani predominarono anche nella teoria economica, in diverse correnti.</a:t>
            </a:r>
          </a:p>
          <a:p>
            <a:r>
              <a:rPr lang="it" dirty="0"/>
              <a:t>Fino ad allora, crisi e disoccupazione erano generalmente accompagnate da deflazione. </a:t>
            </a:r>
            <a:r>
              <a:rPr lang="it" dirty="0" err="1"/>
              <a:t>Qui </a:t>
            </a:r>
            <a:r>
              <a:rPr lang="it" dirty="0"/>
              <a:t>vediamo un fenomeno diverso, chiamato stagflazione.</a:t>
            </a:r>
            <a:endParaRPr lang="es-AR" dirty="0"/>
          </a:p>
        </p:txBody>
      </p:sp>
      <p:sp>
        <p:nvSpPr>
          <p:cNvPr id="4" name="Slide Number Placeholder 3"/>
          <p:cNvSpPr>
            <a:spLocks noGrp="1"/>
          </p:cNvSpPr>
          <p:nvPr>
            <p:ph type="sldNum" sz="quarter" idx="5"/>
          </p:nvPr>
        </p:nvSpPr>
        <p:spPr/>
        <p:txBody>
          <a:bodyPr/>
          <a:lstStyle/>
          <a:p>
            <a:fld id="{A1CAA00C-AD99-4DFB-A71F-2779C5AA6928}" type="slidenum">
              <a:rPr lang="es-AR" smtClean="0"/>
              <a:t>4</a:t>
            </a:fld>
            <a:endParaRPr lang="es-AR"/>
          </a:p>
        </p:txBody>
      </p:sp>
    </p:spTree>
    <p:extLst>
      <p:ext uri="{BB962C8B-B14F-4D97-AF65-F5344CB8AC3E}">
        <p14:creationId xmlns:p14="http://schemas.microsoft.com/office/powerpoint/2010/main" val="4158177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 dirty="0"/>
              <a:t>Politicamente, molte delle sue idee si erano formate a partire dalla fine degli anni Quaranta, quando fu fondato Mont- </a:t>
            </a:r>
            <a:r>
              <a:rPr lang="it" dirty="0" err="1"/>
              <a:t>Pèlerin .</a:t>
            </a:r>
            <a:r>
              <a:rPr lang="it" dirty="0"/>
              <a:t> </a:t>
            </a:r>
            <a:r>
              <a:rPr lang="it" dirty="0" err="1"/>
              <a:t>Società </a:t>
            </a:r>
            <a:r>
              <a:rPr lang="it" dirty="0"/>
              <a:t>.</a:t>
            </a:r>
          </a:p>
          <a:p>
            <a:r>
              <a:rPr lang="it" dirty="0"/>
              <a:t>Dichiarazione di Buchanan, premio Nobel nel 1986.</a:t>
            </a:r>
            <a:endParaRPr lang="es-AR" dirty="0"/>
          </a:p>
        </p:txBody>
      </p:sp>
      <p:sp>
        <p:nvSpPr>
          <p:cNvPr id="4" name="Slide Number Placeholder 3"/>
          <p:cNvSpPr>
            <a:spLocks noGrp="1"/>
          </p:cNvSpPr>
          <p:nvPr>
            <p:ph type="sldNum" sz="quarter" idx="5"/>
          </p:nvPr>
        </p:nvSpPr>
        <p:spPr/>
        <p:txBody>
          <a:bodyPr/>
          <a:lstStyle/>
          <a:p>
            <a:fld id="{A1CAA00C-AD99-4DFB-A71F-2779C5AA6928}" type="slidenum">
              <a:rPr lang="es-AR" smtClean="0"/>
              <a:t>5</a:t>
            </a:fld>
            <a:endParaRPr lang="es-AR"/>
          </a:p>
        </p:txBody>
      </p:sp>
    </p:spTree>
    <p:extLst>
      <p:ext uri="{BB962C8B-B14F-4D97-AF65-F5344CB8AC3E}">
        <p14:creationId xmlns:p14="http://schemas.microsoft.com/office/powerpoint/2010/main" val="23581516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 dirty="0"/>
              <a:t>Cioè, l'attenzione si concentra sull'offerta monetaria della Banca Centrale, cioè sulla quantità di banconote e monete che la Banca Centrale emette e che circolano nell'economia. suggerisce che il modo migliore per raggiungere gli obiettivi della politica monetaria è attraverso il controllo dell’offerta di valuta. Ciò implica pensare che l’offerta di valuta sia qualcosa che la Banca Centrale può controllare, affermazione su cui non tutti sono d’accordo, poiché anche il credito viene utilizzato come valuta e c’è anche l’accaparramento. È molto forte supporre che la quantità di denaro sia una variabile esogena che può essere controllata.</a:t>
            </a:r>
          </a:p>
          <a:p>
            <a:endParaRPr lang="es-AR" dirty="0"/>
          </a:p>
        </p:txBody>
      </p:sp>
      <p:sp>
        <p:nvSpPr>
          <p:cNvPr id="4" name="Slide Number Placeholder 3"/>
          <p:cNvSpPr>
            <a:spLocks noGrp="1"/>
          </p:cNvSpPr>
          <p:nvPr>
            <p:ph type="sldNum" sz="quarter" idx="5"/>
          </p:nvPr>
        </p:nvSpPr>
        <p:spPr/>
        <p:txBody>
          <a:bodyPr/>
          <a:lstStyle/>
          <a:p>
            <a:fld id="{A1CAA00C-AD99-4DFB-A71F-2779C5AA6928}" type="slidenum">
              <a:rPr lang="es-AR" smtClean="0"/>
              <a:t>7</a:t>
            </a:fld>
            <a:endParaRPr lang="es-AR"/>
          </a:p>
        </p:txBody>
      </p:sp>
    </p:spTree>
    <p:extLst>
      <p:ext uri="{BB962C8B-B14F-4D97-AF65-F5344CB8AC3E}">
        <p14:creationId xmlns:p14="http://schemas.microsoft.com/office/powerpoint/2010/main" val="36229422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 dirty="0"/>
              <a:t>Si tratta di una teoria che in generale si può dire che affondi le sue radici nella teoria quantitativa della moneta, nella versione moderna proposta da Fisher nel 1911, ma la cui versione più moderna fu diffusa da Milton Friedman, che vinse il Premio Nobel nel 1976 per questi e altri contributi.</a:t>
            </a:r>
          </a:p>
          <a:p>
            <a:r>
              <a:rPr lang="it" dirty="0"/>
              <a:t>Considererà il controllo dell’offerta di moneta uno strumento molto più efficiente per stabilizzare l’economia rispetto alle misure fiscali proposte da Keynes.</a:t>
            </a:r>
          </a:p>
          <a:p>
            <a:endParaRPr lang="es-AR" dirty="0"/>
          </a:p>
        </p:txBody>
      </p:sp>
      <p:sp>
        <p:nvSpPr>
          <p:cNvPr id="4" name="Slide Number Placeholder 3"/>
          <p:cNvSpPr>
            <a:spLocks noGrp="1"/>
          </p:cNvSpPr>
          <p:nvPr>
            <p:ph type="sldNum" sz="quarter" idx="5"/>
          </p:nvPr>
        </p:nvSpPr>
        <p:spPr/>
        <p:txBody>
          <a:bodyPr/>
          <a:lstStyle/>
          <a:p>
            <a:fld id="{A1CAA00C-AD99-4DFB-A71F-2779C5AA6928}" type="slidenum">
              <a:rPr lang="es-AR" smtClean="0"/>
              <a:t>8</a:t>
            </a:fld>
            <a:endParaRPr lang="es-AR"/>
          </a:p>
        </p:txBody>
      </p:sp>
    </p:spTree>
    <p:extLst>
      <p:ext uri="{BB962C8B-B14F-4D97-AF65-F5344CB8AC3E}">
        <p14:creationId xmlns:p14="http://schemas.microsoft.com/office/powerpoint/2010/main" val="2356934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 dirty="0"/>
              <a:t>La sua tesi di dottorato verteva sulla professione medica, nella quale sosteneva sostanzialmente l'idea che l'obbligo statale di registrarsi consentisse ai medici di erigere barriere all'ingresso in quella professione e quindi di mantenere tariffe artificialmente elevate.</a:t>
            </a:r>
          </a:p>
          <a:p>
            <a:r>
              <a:rPr lang="it" dirty="0"/>
              <a:t>Questa solida formazione in statistica ti farà vedere l'economia come una scienza prevalentemente empirica.</a:t>
            </a:r>
          </a:p>
          <a:p>
            <a:r>
              <a:rPr lang="it" dirty="0"/>
              <a:t>Le opere Capitalismo e Libertas e Libero </a:t>
            </a:r>
            <a:r>
              <a:rPr lang="it" dirty="0" err="1"/>
              <a:t>a</a:t>
            </a:r>
            <a:r>
              <a:rPr lang="it" dirty="0"/>
              <a:t> </a:t>
            </a:r>
            <a:r>
              <a:rPr lang="it" dirty="0" err="1"/>
              <a:t>Le scelte </a:t>
            </a:r>
            <a:r>
              <a:rPr lang="it" dirty="0"/>
              <a:t>sono molto più politiche, fondamentalmente difese di un sistema capitalista di libero mercato.</a:t>
            </a:r>
          </a:p>
          <a:p>
            <a:r>
              <a:rPr lang="it" dirty="0"/>
              <a:t>Molti sostengono che La teoria della funzione di consumo sia in realtà il suo miglior lavoro economico. Lì elabora la teoria del reddito permanente, di cui commenterò poco dopo.</a:t>
            </a:r>
          </a:p>
          <a:p>
            <a:endParaRPr lang="es-AR" dirty="0"/>
          </a:p>
        </p:txBody>
      </p:sp>
      <p:sp>
        <p:nvSpPr>
          <p:cNvPr id="4" name="Slide Number Placeholder 3"/>
          <p:cNvSpPr>
            <a:spLocks noGrp="1"/>
          </p:cNvSpPr>
          <p:nvPr>
            <p:ph type="sldNum" sz="quarter" idx="5"/>
          </p:nvPr>
        </p:nvSpPr>
        <p:spPr/>
        <p:txBody>
          <a:bodyPr/>
          <a:lstStyle/>
          <a:p>
            <a:fld id="{A1CAA00C-AD99-4DFB-A71F-2779C5AA6928}" type="slidenum">
              <a:rPr lang="es-AR" smtClean="0"/>
              <a:t>10</a:t>
            </a:fld>
            <a:endParaRPr lang="es-AR"/>
          </a:p>
        </p:txBody>
      </p:sp>
    </p:spTree>
    <p:extLst>
      <p:ext uri="{BB962C8B-B14F-4D97-AF65-F5344CB8AC3E}">
        <p14:creationId xmlns:p14="http://schemas.microsoft.com/office/powerpoint/2010/main" val="32705637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 dirty="0"/>
              <a:t>Perché ha detto che, per proporre politiche, bisogna sapere cosa è, cosa sta succedendo. L’economia positiva, studiandola, è per Friedman una scienza oggettiva come la fisica. L’economia normativa, che studia cosa dovrebbe essere fatto per raggiungere determinati obiettivi, dipende dall’economia positiva. Perché se si vuole sapere quali saranno le conseguenze di una misura di politica economica, per sapere se una politica è auspicabile o meno, bisogna essere in grado di prevederne gli effetti.</a:t>
            </a:r>
          </a:p>
          <a:p>
            <a:r>
              <a:rPr lang="it" dirty="0"/>
              <a:t>Ha condotto una campagna attiva affinché le politiche economiche da lui proposte fossero effettivamente applicate.</a:t>
            </a:r>
            <a:endParaRPr lang="es-AR" dirty="0"/>
          </a:p>
        </p:txBody>
      </p:sp>
      <p:sp>
        <p:nvSpPr>
          <p:cNvPr id="4" name="Slide Number Placeholder 3"/>
          <p:cNvSpPr>
            <a:spLocks noGrp="1"/>
          </p:cNvSpPr>
          <p:nvPr>
            <p:ph type="sldNum" sz="quarter" idx="5"/>
          </p:nvPr>
        </p:nvSpPr>
        <p:spPr/>
        <p:txBody>
          <a:bodyPr/>
          <a:lstStyle/>
          <a:p>
            <a:fld id="{A1CAA00C-AD99-4DFB-A71F-2779C5AA6928}" type="slidenum">
              <a:rPr lang="es-AR" smtClean="0"/>
              <a:t>11</a:t>
            </a:fld>
            <a:endParaRPr lang="es-AR"/>
          </a:p>
        </p:txBody>
      </p:sp>
    </p:spTree>
    <p:extLst>
      <p:ext uri="{BB962C8B-B14F-4D97-AF65-F5344CB8AC3E}">
        <p14:creationId xmlns:p14="http://schemas.microsoft.com/office/powerpoint/2010/main" val="19481041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 dirty="0"/>
              <a:t>Friedman propose invece la teoria della </a:t>
            </a:r>
            <a:r>
              <a:rPr lang="it" dirty="0" err="1"/>
              <a:t>permanente</a:t>
            </a:r>
            <a:r>
              <a:rPr lang="it" dirty="0"/>
              <a:t> </a:t>
            </a:r>
            <a:r>
              <a:rPr lang="it" dirty="0" err="1"/>
              <a:t>reddito </a:t>
            </a:r>
            <a:r>
              <a:rPr lang="it" dirty="0"/>
              <a:t>, reddito permanente, che stabilisce che i consumatori adeguano il loro consumo attuale non in base al loro reddito attuale, ma in base al loro reddito permanente atteso. Vale a dire, se ho un calo temporaneo del mio reddito, non ridurrò i consumi se aspetto che si riprendano più tardi. E se avrò un reddito straordinario per un anno, non aumenterò i miei consumi perché so che è temporaneo, ciò che conta è il reddito atteso a lungo termine.</a:t>
            </a:r>
          </a:p>
          <a:p>
            <a:r>
              <a:rPr lang="it" dirty="0"/>
              <a:t>Da ciò si deduce che stimolare la domanda con politiche fiscali espansive, come l’aumento dell’occupazione pubblica, o gli investimenti pubblici, o l’abbassamento del tasso di interesse, non sono strumenti utili perché, essendo il moltiplicatore instabile, possono avere un effetto contrario a quello desiderato. uno, non è possibile prevederne l'effetto. Quindi, ecco da dove verrà la proposta monetarista, secondo cui il miglior strumento di politica economica sarà quello di manipolare la quantità di offerta di moneta.</a:t>
            </a:r>
            <a:endParaRPr lang="es-AR" dirty="0"/>
          </a:p>
        </p:txBody>
      </p:sp>
      <p:sp>
        <p:nvSpPr>
          <p:cNvPr id="4" name="Slide Number Placeholder 3"/>
          <p:cNvSpPr>
            <a:spLocks noGrp="1"/>
          </p:cNvSpPr>
          <p:nvPr>
            <p:ph type="sldNum" sz="quarter" idx="5"/>
          </p:nvPr>
        </p:nvSpPr>
        <p:spPr/>
        <p:txBody>
          <a:bodyPr/>
          <a:lstStyle/>
          <a:p>
            <a:fld id="{A1CAA00C-AD99-4DFB-A71F-2779C5AA6928}" type="slidenum">
              <a:rPr lang="es-AR" smtClean="0"/>
              <a:t>13</a:t>
            </a:fld>
            <a:endParaRPr lang="es-AR"/>
          </a:p>
        </p:txBody>
      </p:sp>
    </p:spTree>
    <p:extLst>
      <p:ext uri="{BB962C8B-B14F-4D97-AF65-F5344CB8AC3E}">
        <p14:creationId xmlns:p14="http://schemas.microsoft.com/office/powerpoint/2010/main" val="3908088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7" name="Date Placeholder 6"/>
          <p:cNvSpPr>
            <a:spLocks noGrp="1"/>
          </p:cNvSpPr>
          <p:nvPr>
            <p:ph type="dt" sz="half" idx="10"/>
          </p:nvPr>
        </p:nvSpPr>
        <p:spPr/>
        <p:txBody>
          <a:bodyPr/>
          <a:lstStyle/>
          <a:p>
            <a:fld id="{A329C118-F46B-48B2-9166-4E3FD88C31E7}" type="datetime1">
              <a:rPr lang="en-GB" smtClean="0"/>
              <a:t>06/05/2024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36499658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3E3DC85-15BE-4E8F-B2F7-43E2CD8E8AD6}" type="datetime1">
              <a:rPr lang="en-GB" smtClean="0"/>
              <a:t>06/05/2024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3977480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A9C8784-A4C3-45B1-8BFB-44C1F0AD2D82}" type="datetime1">
              <a:rPr lang="en-GB" smtClean="0"/>
              <a:t>06/05/2024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152757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0E9FDAE2-965F-4DAB-A1AC-4A4324842ADC}" type="datetime1">
              <a:rPr lang="en-GB" smtClean="0"/>
              <a:t>06/05/2024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1788472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49ACB80E-5C75-42F5-A2FF-4FA2D9C1D2A4}" type="datetime1">
              <a:rPr lang="en-GB" smtClean="0"/>
              <a:t>06/05/2024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337785342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FD12D538-2D16-401D-B2D2-8B01DAA01919}" type="datetime1">
              <a:rPr lang="en-GB" smtClean="0"/>
              <a:t>06/05/2024</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989504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583436" y="3143250"/>
            <a:ext cx="4270248" cy="25967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E5EFF7F7-9452-4A33-B0ED-FFF5BB98F96A}" type="datetime1">
              <a:rPr lang="en-GB" smtClean="0"/>
              <a:t>06/05/2024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141210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41BB160-0D68-4DB3-B03C-75DC5545EA1C}" type="datetime1">
              <a:rPr lang="en-GB" smtClean="0"/>
              <a:t>06/05/2024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1665852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7B493-8791-447C-B745-7FA1A0E7476C}" type="datetime1">
              <a:rPr lang="en-GB" smtClean="0"/>
              <a:t>06/05/2024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492532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9" name="Date Placeholder 8"/>
          <p:cNvSpPr>
            <a:spLocks noGrp="1"/>
          </p:cNvSpPr>
          <p:nvPr>
            <p:ph type="dt" sz="half" idx="10"/>
          </p:nvPr>
        </p:nvSpPr>
        <p:spPr/>
        <p:txBody>
          <a:bodyPr/>
          <a:lstStyle/>
          <a:p>
            <a:fld id="{5F3D2B68-2E35-415A-A990-AD08E5AA4ED4}" type="datetime1">
              <a:rPr lang="en-GB" smtClean="0"/>
              <a:t>06/05/2024</a:t>
            </a:fld>
            <a:endParaRPr lang="en-GB"/>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GB"/>
          </a:p>
        </p:txBody>
      </p:sp>
      <p:sp>
        <p:nvSpPr>
          <p:cNvPr id="11" name="Slide Number Placeholder 10"/>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3309832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1F9B99A2-CB54-4923-971C-DFB5E2BF20F3}" type="datetime1">
              <a:rPr lang="en-GB" smtClean="0"/>
              <a:t>06/05/2024</a:t>
            </a:fld>
            <a:endParaRPr lang="en-GB"/>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GB"/>
          </a:p>
        </p:txBody>
      </p:sp>
      <p:sp>
        <p:nvSpPr>
          <p:cNvPr id="10" name="Slide Number Placeholder 9"/>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258839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93175C66-0FB7-41AE-AC07-6D1CE02E1488}" type="datetime1">
              <a:rPr lang="en-GB" smtClean="0"/>
              <a:t>06/05/2024</a:t>
            </a:fld>
            <a:endParaRPr lang="en-GB"/>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GB"/>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5A1F972D-FDF8-4D84-8DBC-19A85814D6EC}" type="slidenum">
              <a:rPr lang="en-GB" smtClean="0"/>
              <a:t>‹N›</a:t>
            </a:fld>
            <a:endParaRPr lang="en-GB"/>
          </a:p>
        </p:txBody>
      </p:sp>
    </p:spTree>
    <p:extLst>
      <p:ext uri="{BB962C8B-B14F-4D97-AF65-F5344CB8AC3E}">
        <p14:creationId xmlns:p14="http://schemas.microsoft.com/office/powerpoint/2010/main" val="31641644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youtube.com/watch?v=-CTCvONjfV4"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tps://www.youtube.com/watch?v=95eY8jNe3EA"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EE24FA-DC62-46FA-8C72-8B65932E88C0}"/>
              </a:ext>
            </a:extLst>
          </p:cNvPr>
          <p:cNvSpPr>
            <a:spLocks noGrp="1"/>
          </p:cNvSpPr>
          <p:nvPr>
            <p:ph type="ctrTitle"/>
          </p:nvPr>
        </p:nvSpPr>
        <p:spPr>
          <a:xfrm>
            <a:off x="1600200" y="2021880"/>
            <a:ext cx="8991600" cy="1645920"/>
          </a:xfrm>
        </p:spPr>
        <p:txBody>
          <a:bodyPr>
            <a:normAutofit/>
          </a:bodyPr>
          <a:lstStyle/>
          <a:p>
            <a:r>
              <a:rPr lang="it" dirty="0"/>
              <a:t>CLASSE 16; Monetarismo</a:t>
            </a:r>
            <a:endParaRPr lang="en-GB" dirty="0"/>
          </a:p>
        </p:txBody>
      </p:sp>
      <p:sp>
        <p:nvSpPr>
          <p:cNvPr id="5" name="Subtitle 4">
            <a:extLst>
              <a:ext uri="{FF2B5EF4-FFF2-40B4-BE49-F238E27FC236}">
                <a16:creationId xmlns:a16="http://schemas.microsoft.com/office/drawing/2014/main" id="{17CBE734-C3ED-41E3-8E07-CEB5069A1469}"/>
              </a:ext>
            </a:extLst>
          </p:cNvPr>
          <p:cNvSpPr>
            <a:spLocks noGrp="1"/>
          </p:cNvSpPr>
          <p:nvPr>
            <p:ph type="subTitle" idx="1"/>
          </p:nvPr>
        </p:nvSpPr>
        <p:spPr/>
        <p:txBody>
          <a:bodyPr/>
          <a:lstStyle/>
          <a:p>
            <a:endParaRPr lang="es-AR"/>
          </a:p>
        </p:txBody>
      </p:sp>
    </p:spTree>
    <p:extLst>
      <p:ext uri="{BB962C8B-B14F-4D97-AF65-F5344CB8AC3E}">
        <p14:creationId xmlns:p14="http://schemas.microsoft.com/office/powerpoint/2010/main" val="2114679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F78FA-893B-4278-A126-F7F4CEC1FBA7}"/>
              </a:ext>
            </a:extLst>
          </p:cNvPr>
          <p:cNvSpPr>
            <a:spLocks noGrp="1"/>
          </p:cNvSpPr>
          <p:nvPr>
            <p:ph type="title"/>
          </p:nvPr>
        </p:nvSpPr>
        <p:spPr>
          <a:xfrm>
            <a:off x="2088896" y="274320"/>
            <a:ext cx="7729728" cy="1188720"/>
          </a:xfrm>
        </p:spPr>
        <p:txBody>
          <a:bodyPr/>
          <a:lstStyle/>
          <a:p>
            <a:r>
              <a:rPr lang="it" dirty="0"/>
              <a:t>Vita e opere</a:t>
            </a:r>
          </a:p>
        </p:txBody>
      </p:sp>
      <p:sp>
        <p:nvSpPr>
          <p:cNvPr id="3" name="Content Placeholder 2">
            <a:extLst>
              <a:ext uri="{FF2B5EF4-FFF2-40B4-BE49-F238E27FC236}">
                <a16:creationId xmlns:a16="http://schemas.microsoft.com/office/drawing/2014/main" id="{D4DF9110-678D-4500-842C-17A895B65A7F}"/>
              </a:ext>
            </a:extLst>
          </p:cNvPr>
          <p:cNvSpPr>
            <a:spLocks noGrp="1"/>
          </p:cNvSpPr>
          <p:nvPr>
            <p:ph idx="1"/>
          </p:nvPr>
        </p:nvSpPr>
        <p:spPr>
          <a:xfrm>
            <a:off x="1666240" y="2048764"/>
            <a:ext cx="8152384" cy="3945636"/>
          </a:xfrm>
        </p:spPr>
        <p:txBody>
          <a:bodyPr>
            <a:noAutofit/>
          </a:bodyPr>
          <a:lstStyle/>
          <a:p>
            <a:r>
              <a:rPr lang="it" sz="2000" dirty="0"/>
              <a:t>È nato a New York nel 1912 e ha studiato a Chicago e alla Columbia.</a:t>
            </a:r>
          </a:p>
          <a:p>
            <a:r>
              <a:rPr lang="it" sz="2000" dirty="0"/>
              <a:t>Lavorò al NBER (National Bureau of Economic Research) e nel 1946 si dedicò completamente alla vita accademica, presso l'Università di Chicago.</a:t>
            </a:r>
          </a:p>
          <a:p>
            <a:r>
              <a:rPr lang="it" sz="2000" dirty="0"/>
              <a:t>Ha vinto il Premio Nobel per l'economia nel 1976.</a:t>
            </a:r>
          </a:p>
          <a:p>
            <a:r>
              <a:rPr lang="it" sz="2000" dirty="0"/>
              <a:t>Alcune opere importanti:</a:t>
            </a:r>
          </a:p>
          <a:p>
            <a:pPr lvl="1"/>
            <a:r>
              <a:rPr lang="it" sz="2000" i="1" dirty="0"/>
              <a:t>Una teoria della funzione di consumo </a:t>
            </a:r>
            <a:r>
              <a:rPr lang="it" sz="2000" dirty="0"/>
              <a:t>(1957)</a:t>
            </a:r>
          </a:p>
          <a:p>
            <a:pPr lvl="1"/>
            <a:r>
              <a:rPr lang="it" sz="2000" i="1" dirty="0"/>
              <a:t>Capitalismo e libertà </a:t>
            </a:r>
            <a:r>
              <a:rPr lang="it" sz="2000" dirty="0"/>
              <a:t>(1962)</a:t>
            </a:r>
          </a:p>
          <a:p>
            <a:pPr lvl="1"/>
            <a:r>
              <a:rPr lang="it" sz="2000" i="1" dirty="0"/>
              <a:t>Una storia monetaria degli Stati Uniti, 1867-1960 </a:t>
            </a:r>
            <a:r>
              <a:rPr lang="it" sz="2000" dirty="0"/>
              <a:t>(1963, con Anna Schwartz)</a:t>
            </a:r>
          </a:p>
          <a:p>
            <a:pPr lvl="1"/>
            <a:r>
              <a:rPr lang="it" sz="2000" i="1" dirty="0"/>
              <a:t>Liberi di scegliere: una dichiarazione personale </a:t>
            </a:r>
            <a:r>
              <a:rPr lang="it" sz="2000" dirty="0"/>
              <a:t>(1980, con Rose Friedman)</a:t>
            </a:r>
          </a:p>
          <a:p>
            <a:pPr lvl="1"/>
            <a:endParaRPr lang="en-US" sz="2000" dirty="0"/>
          </a:p>
          <a:p>
            <a:pPr lvl="1"/>
            <a:endParaRPr lang="es-AR" sz="2000" dirty="0"/>
          </a:p>
        </p:txBody>
      </p:sp>
      <p:sp>
        <p:nvSpPr>
          <p:cNvPr id="4" name="Slide Number Placeholder 3">
            <a:extLst>
              <a:ext uri="{FF2B5EF4-FFF2-40B4-BE49-F238E27FC236}">
                <a16:creationId xmlns:a16="http://schemas.microsoft.com/office/drawing/2014/main" id="{9CD91975-80F1-4640-ABDB-70DF9D1744A8}"/>
              </a:ext>
            </a:extLst>
          </p:cNvPr>
          <p:cNvSpPr>
            <a:spLocks noGrp="1"/>
          </p:cNvSpPr>
          <p:nvPr>
            <p:ph type="sldNum" sz="quarter" idx="12"/>
          </p:nvPr>
        </p:nvSpPr>
        <p:spPr/>
        <p:txBody>
          <a:bodyPr/>
          <a:lstStyle/>
          <a:p>
            <a:fld id="{5A1F972D-FDF8-4D84-8DBC-19A85814D6EC}" type="slidenum">
              <a:rPr lang="en-GB" smtClean="0"/>
              <a:t>10</a:t>
            </a:fld>
            <a:endParaRPr lang="en-GB"/>
          </a:p>
        </p:txBody>
      </p:sp>
    </p:spTree>
    <p:extLst>
      <p:ext uri="{BB962C8B-B14F-4D97-AF65-F5344CB8AC3E}">
        <p14:creationId xmlns:p14="http://schemas.microsoft.com/office/powerpoint/2010/main" val="4151216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F887E-D790-40CA-8CF7-CE4E3C909AE9}"/>
              </a:ext>
            </a:extLst>
          </p:cNvPr>
          <p:cNvSpPr>
            <a:spLocks noGrp="1"/>
          </p:cNvSpPr>
          <p:nvPr>
            <p:ph type="title"/>
          </p:nvPr>
        </p:nvSpPr>
        <p:spPr>
          <a:xfrm>
            <a:off x="2231136" y="720852"/>
            <a:ext cx="7729728" cy="1188720"/>
          </a:xfrm>
        </p:spPr>
        <p:txBody>
          <a:bodyPr/>
          <a:lstStyle/>
          <a:p>
            <a:r>
              <a:rPr lang="it" dirty="0"/>
              <a:t>sfaccettature di </a:t>
            </a:r>
            <a:r>
              <a:rPr lang="it" dirty="0" err="1"/>
              <a:t>milton</a:t>
            </a:r>
            <a:r>
              <a:rPr lang="it" dirty="0"/>
              <a:t> </a:t>
            </a:r>
            <a:r>
              <a:rPr lang="it" dirty="0" err="1"/>
              <a:t>Friedman</a:t>
            </a:r>
            <a:endParaRPr lang="es-AR" dirty="0"/>
          </a:p>
        </p:txBody>
      </p:sp>
      <p:sp>
        <p:nvSpPr>
          <p:cNvPr id="3" name="Content Placeholder 2">
            <a:extLst>
              <a:ext uri="{FF2B5EF4-FFF2-40B4-BE49-F238E27FC236}">
                <a16:creationId xmlns:a16="http://schemas.microsoft.com/office/drawing/2014/main" id="{5000CC28-2A3A-49BC-9BC4-0ECBE972ABC7}"/>
              </a:ext>
            </a:extLst>
          </p:cNvPr>
          <p:cNvSpPr>
            <a:spLocks noGrp="1"/>
          </p:cNvSpPr>
          <p:nvPr>
            <p:ph idx="1"/>
          </p:nvPr>
        </p:nvSpPr>
        <p:spPr>
          <a:xfrm>
            <a:off x="1930400" y="2357120"/>
            <a:ext cx="8554720" cy="4226560"/>
          </a:xfrm>
        </p:spPr>
        <p:txBody>
          <a:bodyPr>
            <a:normAutofit/>
          </a:bodyPr>
          <a:lstStyle/>
          <a:p>
            <a:r>
              <a:rPr lang="it" sz="2000" b="1" dirty="0"/>
              <a:t>Metodologia: positivismo logico: </a:t>
            </a:r>
            <a:r>
              <a:rPr lang="it" sz="2000" dirty="0"/>
              <a:t>questo è stato affermato in un saggio intitolato “La metodologia dell’economia positiva” (1966). Era un mix di economia positiva (studiare l’economia così com’è) ed economia normativa (come dovrebbe essere).</a:t>
            </a:r>
            <a:endParaRPr lang="es-AR" sz="2000" dirty="0"/>
          </a:p>
          <a:p>
            <a:r>
              <a:rPr lang="it" sz="2000" b="1" dirty="0"/>
              <a:t>Teoria economica:</a:t>
            </a:r>
            <a:r>
              <a:rPr lang="it" sz="2000" dirty="0"/>
              <a:t> teoria quantitativa, teoria monetaria, inflazione, teoria del consumo.</a:t>
            </a:r>
            <a:endParaRPr lang="es-AR" sz="2000" dirty="0"/>
          </a:p>
          <a:p>
            <a:r>
              <a:rPr lang="it" sz="2000" b="1" dirty="0"/>
              <a:t>Politica economica:</a:t>
            </a:r>
            <a:r>
              <a:rPr lang="it" sz="2000" dirty="0"/>
              <a:t> Fu consigliere economico di Nixon e Reagan negli Stati Uniti, di Margaret </a:t>
            </a:r>
            <a:r>
              <a:rPr lang="it" sz="2000" dirty="0" err="1"/>
              <a:t>Thatcher </a:t>
            </a:r>
            <a:r>
              <a:rPr lang="it" sz="2000" dirty="0"/>
              <a:t>in Inghilterra e della dittatura di Augusto Pinochet in Cile.</a:t>
            </a:r>
            <a:endParaRPr lang="es-AR" sz="2000" dirty="0"/>
          </a:p>
          <a:p>
            <a:r>
              <a:rPr lang="it" sz="2000" b="1" dirty="0"/>
              <a:t>Ideologo:</a:t>
            </a:r>
            <a:r>
              <a:rPr lang="it" sz="2000" dirty="0"/>
              <a:t> Era conosciuto come l'apostolo del libero mercato. Ha cercato di diffondere le sue idee, in libri non accademici, programmi televisivi, ecc.</a:t>
            </a:r>
            <a:endParaRPr lang="es-AR" sz="2000" dirty="0"/>
          </a:p>
        </p:txBody>
      </p:sp>
      <p:sp>
        <p:nvSpPr>
          <p:cNvPr id="4" name="Slide Number Placeholder 3">
            <a:extLst>
              <a:ext uri="{FF2B5EF4-FFF2-40B4-BE49-F238E27FC236}">
                <a16:creationId xmlns:a16="http://schemas.microsoft.com/office/drawing/2014/main" id="{E23B1A97-4A96-493C-ACF1-72EF26EF810A}"/>
              </a:ext>
            </a:extLst>
          </p:cNvPr>
          <p:cNvSpPr>
            <a:spLocks noGrp="1"/>
          </p:cNvSpPr>
          <p:nvPr>
            <p:ph type="sldNum" sz="quarter" idx="12"/>
          </p:nvPr>
        </p:nvSpPr>
        <p:spPr/>
        <p:txBody>
          <a:bodyPr/>
          <a:lstStyle/>
          <a:p>
            <a:fld id="{5A1F972D-FDF8-4D84-8DBC-19A85814D6EC}" type="slidenum">
              <a:rPr lang="en-GB" smtClean="0"/>
              <a:t>11</a:t>
            </a:fld>
            <a:endParaRPr lang="en-GB"/>
          </a:p>
        </p:txBody>
      </p:sp>
    </p:spTree>
    <p:extLst>
      <p:ext uri="{BB962C8B-B14F-4D97-AF65-F5344CB8AC3E}">
        <p14:creationId xmlns:p14="http://schemas.microsoft.com/office/powerpoint/2010/main" val="3554603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C3C14-0565-4EA2-9F81-C66CC7D13B02}"/>
              </a:ext>
            </a:extLst>
          </p:cNvPr>
          <p:cNvSpPr>
            <a:spLocks noGrp="1"/>
          </p:cNvSpPr>
          <p:nvPr>
            <p:ph type="title"/>
          </p:nvPr>
        </p:nvSpPr>
        <p:spPr/>
        <p:txBody>
          <a:bodyPr/>
          <a:lstStyle/>
          <a:p>
            <a:r>
              <a:rPr lang="it" dirty="0"/>
              <a:t>4. Teoria economica</a:t>
            </a:r>
          </a:p>
        </p:txBody>
      </p:sp>
      <p:sp>
        <p:nvSpPr>
          <p:cNvPr id="3" name="Text Placeholder 2">
            <a:extLst>
              <a:ext uri="{FF2B5EF4-FFF2-40B4-BE49-F238E27FC236}">
                <a16:creationId xmlns:a16="http://schemas.microsoft.com/office/drawing/2014/main" id="{20C985B8-C97D-4E03-97FB-32C4E1A893EF}"/>
              </a:ext>
            </a:extLst>
          </p:cNvPr>
          <p:cNvSpPr>
            <a:spLocks noGrp="1"/>
          </p:cNvSpPr>
          <p:nvPr>
            <p:ph type="body" idx="1"/>
          </p:nvPr>
        </p:nvSpPr>
        <p:spPr/>
        <p:txBody>
          <a:bodyPr/>
          <a:lstStyle/>
          <a:p>
            <a:endParaRPr lang="es-AR" dirty="0"/>
          </a:p>
        </p:txBody>
      </p:sp>
      <p:sp>
        <p:nvSpPr>
          <p:cNvPr id="4" name="Slide Number Placeholder 3">
            <a:extLst>
              <a:ext uri="{FF2B5EF4-FFF2-40B4-BE49-F238E27FC236}">
                <a16:creationId xmlns:a16="http://schemas.microsoft.com/office/drawing/2014/main" id="{ABD224DD-F5EB-4335-B225-7630B8246099}"/>
              </a:ext>
            </a:extLst>
          </p:cNvPr>
          <p:cNvSpPr>
            <a:spLocks noGrp="1"/>
          </p:cNvSpPr>
          <p:nvPr>
            <p:ph type="sldNum" sz="quarter" idx="12"/>
          </p:nvPr>
        </p:nvSpPr>
        <p:spPr/>
        <p:txBody>
          <a:bodyPr/>
          <a:lstStyle/>
          <a:p>
            <a:fld id="{5A1F972D-FDF8-4D84-8DBC-19A85814D6EC}" type="slidenum">
              <a:rPr lang="en-GB" smtClean="0"/>
              <a:t>12</a:t>
            </a:fld>
            <a:endParaRPr lang="en-GB"/>
          </a:p>
        </p:txBody>
      </p:sp>
    </p:spTree>
    <p:extLst>
      <p:ext uri="{BB962C8B-B14F-4D97-AF65-F5344CB8AC3E}">
        <p14:creationId xmlns:p14="http://schemas.microsoft.com/office/powerpoint/2010/main" val="1228054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E7FC1-9C85-4DEB-BC3C-A025837A2D1D}"/>
              </a:ext>
            </a:extLst>
          </p:cNvPr>
          <p:cNvSpPr>
            <a:spLocks noGrp="1"/>
          </p:cNvSpPr>
          <p:nvPr>
            <p:ph type="title"/>
          </p:nvPr>
        </p:nvSpPr>
        <p:spPr/>
        <p:txBody>
          <a:bodyPr/>
          <a:lstStyle/>
          <a:p>
            <a:r>
              <a:rPr lang="it" dirty="0"/>
              <a:t>Teoria del consumo</a:t>
            </a:r>
          </a:p>
        </p:txBody>
      </p:sp>
      <p:sp>
        <p:nvSpPr>
          <p:cNvPr id="3" name="Content Placeholder 2">
            <a:extLst>
              <a:ext uri="{FF2B5EF4-FFF2-40B4-BE49-F238E27FC236}">
                <a16:creationId xmlns:a16="http://schemas.microsoft.com/office/drawing/2014/main" id="{B73E5109-8A0F-4B3E-B40B-7AC5EB38FE76}"/>
              </a:ext>
            </a:extLst>
          </p:cNvPr>
          <p:cNvSpPr>
            <a:spLocks noGrp="1"/>
          </p:cNvSpPr>
          <p:nvPr>
            <p:ph idx="1"/>
          </p:nvPr>
        </p:nvSpPr>
        <p:spPr>
          <a:xfrm>
            <a:off x="1300480" y="2377440"/>
            <a:ext cx="8660384" cy="4206240"/>
          </a:xfrm>
        </p:spPr>
        <p:txBody>
          <a:bodyPr>
            <a:noAutofit/>
          </a:bodyPr>
          <a:lstStyle/>
          <a:p>
            <a:r>
              <a:rPr lang="it" sz="2000" i="1" dirty="0"/>
              <a:t>Una teoria della funzione di consumo </a:t>
            </a:r>
            <a:r>
              <a:rPr lang="it" sz="2000" dirty="0"/>
              <a:t>(1957)</a:t>
            </a:r>
          </a:p>
          <a:p>
            <a:r>
              <a:rPr lang="it" sz="2000" dirty="0"/>
              <a:t>Friedman criticherà la teoria di Keynes sulla propensione marginale al consumo.</a:t>
            </a:r>
          </a:p>
          <a:p>
            <a:r>
              <a:rPr lang="it" sz="2000" dirty="0"/>
              <a:t>la teoria del </a:t>
            </a:r>
            <a:r>
              <a:rPr lang="it" sz="2000" i="1" dirty="0"/>
              <a:t>reddito permanente</a:t>
            </a:r>
            <a:r>
              <a:rPr lang="it" sz="2000" dirty="0"/>
              <a:t>: i consumatori non adattano il loro consumo attuale in base al loro reddito attuale, ma piuttosto in base al loro reddito permanente atteso.</a:t>
            </a:r>
          </a:p>
          <a:p>
            <a:r>
              <a:rPr lang="it" sz="2000" dirty="0"/>
              <a:t>Ciò significa che la propensione marginale al consumo non è stabile come diceva Keynes. Pertanto, anche il moltiplicatore è instabile. L’effetto delle politiche keynesiane non può essere previsto.</a:t>
            </a:r>
          </a:p>
          <a:p>
            <a:r>
              <a:rPr lang="it" sz="2000" dirty="0"/>
              <a:t>Il miglior strumento di politica economica sarà quello di manipolare la quantità di offerta di moneta.</a:t>
            </a:r>
            <a:endParaRPr lang="es-AR" sz="2000" dirty="0"/>
          </a:p>
        </p:txBody>
      </p:sp>
      <p:sp>
        <p:nvSpPr>
          <p:cNvPr id="4" name="Slide Number Placeholder 3">
            <a:extLst>
              <a:ext uri="{FF2B5EF4-FFF2-40B4-BE49-F238E27FC236}">
                <a16:creationId xmlns:a16="http://schemas.microsoft.com/office/drawing/2014/main" id="{9C06D784-4C8E-4680-9627-3D2902B77A8F}"/>
              </a:ext>
            </a:extLst>
          </p:cNvPr>
          <p:cNvSpPr>
            <a:spLocks noGrp="1"/>
          </p:cNvSpPr>
          <p:nvPr>
            <p:ph type="sldNum" sz="quarter" idx="12"/>
          </p:nvPr>
        </p:nvSpPr>
        <p:spPr/>
        <p:txBody>
          <a:bodyPr/>
          <a:lstStyle/>
          <a:p>
            <a:fld id="{5A1F972D-FDF8-4D84-8DBC-19A85814D6EC}" type="slidenum">
              <a:rPr lang="en-GB" smtClean="0"/>
              <a:t>13</a:t>
            </a:fld>
            <a:endParaRPr lang="en-GB"/>
          </a:p>
        </p:txBody>
      </p:sp>
    </p:spTree>
    <p:extLst>
      <p:ext uri="{BB962C8B-B14F-4D97-AF65-F5344CB8AC3E}">
        <p14:creationId xmlns:p14="http://schemas.microsoft.com/office/powerpoint/2010/main" val="467373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2747FB44-FF7C-40B7-AB79-142F8C605362}"/>
              </a:ext>
            </a:extLst>
          </p:cNvPr>
          <p:cNvSpPr/>
          <p:nvPr/>
        </p:nvSpPr>
        <p:spPr>
          <a:xfrm>
            <a:off x="2231136" y="5257800"/>
            <a:ext cx="7278624" cy="52882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s-AR"/>
          </a:p>
        </p:txBody>
      </p:sp>
      <p:sp>
        <p:nvSpPr>
          <p:cNvPr id="2" name="Title 1">
            <a:extLst>
              <a:ext uri="{FF2B5EF4-FFF2-40B4-BE49-F238E27FC236}">
                <a16:creationId xmlns:a16="http://schemas.microsoft.com/office/drawing/2014/main" id="{9DB75328-9F2D-4386-A2E4-624342C81D0C}"/>
              </a:ext>
            </a:extLst>
          </p:cNvPr>
          <p:cNvSpPr>
            <a:spLocks noGrp="1"/>
          </p:cNvSpPr>
          <p:nvPr>
            <p:ph type="title"/>
          </p:nvPr>
        </p:nvSpPr>
        <p:spPr/>
        <p:txBody>
          <a:bodyPr/>
          <a:lstStyle/>
          <a:p>
            <a:r>
              <a:rPr lang="it" dirty="0"/>
              <a:t>La teoria quantitativa</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B427AB10-4DA5-4DF6-8FFA-AF95CA3A5451}"/>
                  </a:ext>
                </a:extLst>
              </p:cNvPr>
              <p:cNvSpPr>
                <a:spLocks noGrp="1"/>
              </p:cNvSpPr>
              <p:nvPr>
                <p:ph idx="1"/>
              </p:nvPr>
            </p:nvSpPr>
            <p:spPr/>
            <p:txBody>
              <a:bodyPr/>
              <a:lstStyle/>
              <a:p>
                <a:pPr marL="0" indent="0">
                  <a:buNone/>
                </a:pPr>
                <a14:m>
                  <m:oMathPara xmlns:m="http://schemas.openxmlformats.org/officeDocument/2006/math">
                    <m:oMathParaPr>
                      <m:jc m:val="centerGroup"/>
                    </m:oMathParaPr>
                    <m:oMath xmlns:m="http://schemas.openxmlformats.org/officeDocument/2006/math">
                      <m:r>
                        <a:rPr lang="es-ES" b="0" i="1" smtClean="0">
                          <a:latin typeface="Cambria Math" panose="02040503050406030204" pitchFamily="18" charset="0"/>
                        </a:rPr>
                        <m:t>𝑀𝑉</m:t>
                      </m:r>
                      <m:r>
                        <a:rPr lang="es-ES" b="0" i="1" smtClean="0">
                          <a:latin typeface="Cambria Math" panose="02040503050406030204" pitchFamily="18" charset="0"/>
                        </a:rPr>
                        <m:t>=</m:t>
                      </m:r>
                      <m:r>
                        <a:rPr lang="es-ES" b="0" i="1" smtClean="0">
                          <a:latin typeface="Cambria Math" panose="02040503050406030204" pitchFamily="18" charset="0"/>
                        </a:rPr>
                        <m:t>𝑃𝑇</m:t>
                      </m:r>
                    </m:oMath>
                  </m:oMathPara>
                </a14:m>
                <a:endParaRPr lang="es-AR" dirty="0"/>
              </a:p>
              <a:p>
                <a:r>
                  <a:rPr lang="it" b="1" dirty="0"/>
                  <a:t>M </a:t>
                </a:r>
                <a:r>
                  <a:rPr lang="it" dirty="0"/>
                  <a:t>: offerta di valuta, quantità di valuta in circolazione.</a:t>
                </a:r>
              </a:p>
              <a:p>
                <a:r>
                  <a:rPr lang="it" b="1" dirty="0"/>
                  <a:t>V: </a:t>
                </a:r>
                <a:r>
                  <a:rPr lang="it" dirty="0"/>
                  <a:t>Velocità di circolazione, numero di volte in cui la valuta cambia di mano in un dato periodo.</a:t>
                </a:r>
              </a:p>
              <a:p>
                <a:r>
                  <a:rPr lang="it" b="1" dirty="0"/>
                  <a:t>P: </a:t>
                </a:r>
                <a:r>
                  <a:rPr lang="it" dirty="0"/>
                  <a:t>Livello dei prezzi.</a:t>
                </a:r>
              </a:p>
              <a:p>
                <a:r>
                  <a:rPr lang="it" b="1" dirty="0"/>
                  <a:t>T: </a:t>
                </a:r>
                <a:r>
                  <a:rPr lang="it" dirty="0"/>
                  <a:t>numero di transazioni effettuate nell'economia.</a:t>
                </a:r>
              </a:p>
              <a:p>
                <a:pPr marL="0" indent="0">
                  <a:buNone/>
                </a:pPr>
                <a:endParaRPr lang="es-ES" dirty="0"/>
              </a:p>
              <a:p>
                <a:pPr marL="0" indent="0">
                  <a:buNone/>
                </a:pPr>
                <a:r>
                  <a:rPr lang="it" sz="1800" b="1" dirty="0">
                    <a:effectLst/>
                    <a:latin typeface="Calibri" panose="020F0502020204030204" pitchFamily="34" charset="0"/>
                    <a:ea typeface="Calibri" panose="020F0502020204030204" pitchFamily="34" charset="0"/>
                    <a:cs typeface="Times New Roman" panose="02020603050405020304" pitchFamily="18" charset="0"/>
                  </a:rPr>
                  <a:t>M </a:t>
                </a:r>
                <a:r>
                  <a:rPr lang="it" sz="1800" dirty="0">
                    <a:effectLst/>
                    <a:latin typeface="Calibri" panose="020F0502020204030204" pitchFamily="34" charset="0"/>
                    <a:ea typeface="Calibri" panose="020F0502020204030204" pitchFamily="34" charset="0"/>
                    <a:cs typeface="Times New Roman" panose="02020603050405020304" pitchFamily="18" charset="0"/>
                  </a:rPr>
                  <a:t>è esogeno, Friedman assume che la Banca Centrale possa controllare M.</a:t>
                </a:r>
                <a:endParaRPr lang="es-ES" dirty="0"/>
              </a:p>
              <a:p>
                <a:endParaRPr lang="es-AR" dirty="0"/>
              </a:p>
              <a:p>
                <a:endParaRPr lang="es-AR" dirty="0"/>
              </a:p>
            </p:txBody>
          </p:sp>
        </mc:Choice>
        <mc:Fallback>
          <p:sp>
            <p:nvSpPr>
              <p:cNvPr id="3" name="Content Placeholder 2">
                <a:extLst>
                  <a:ext uri="{FF2B5EF4-FFF2-40B4-BE49-F238E27FC236}">
                    <a16:creationId xmlns:a16="http://schemas.microsoft.com/office/drawing/2014/main" id="{B427AB10-4DA5-4DF6-8FFA-AF95CA3A5451}"/>
                  </a:ext>
                </a:extLst>
              </p:cNvPr>
              <p:cNvSpPr>
                <a:spLocks noGrp="1" noRot="1" noChangeAspect="1" noMove="1" noResize="1" noEditPoints="1" noAdjustHandles="1" noChangeArrowheads="1" noChangeShapeType="1" noTextEdit="1"/>
              </p:cNvSpPr>
              <p:nvPr>
                <p:ph idx="1"/>
              </p:nvPr>
            </p:nvSpPr>
            <p:spPr>
              <a:blipFill>
                <a:blip r:embed="rId3"/>
                <a:stretch>
                  <a:fillRect l="-631" b="-1375"/>
                </a:stretch>
              </a:blipFill>
            </p:spPr>
            <p:txBody>
              <a:bodyPr/>
              <a:lstStyle/>
              <a:p>
                <a:r>
                  <a:rPr lang="it-IT">
                    <a:noFill/>
                  </a:rPr>
                  <a:t> </a:t>
                </a:r>
              </a:p>
            </p:txBody>
          </p:sp>
        </mc:Fallback>
      </mc:AlternateContent>
      <p:sp>
        <p:nvSpPr>
          <p:cNvPr id="4" name="Slide Number Placeholder 3">
            <a:extLst>
              <a:ext uri="{FF2B5EF4-FFF2-40B4-BE49-F238E27FC236}">
                <a16:creationId xmlns:a16="http://schemas.microsoft.com/office/drawing/2014/main" id="{2B6EBBB3-2ED9-4A9B-BBD9-0531D3B98EA0}"/>
              </a:ext>
            </a:extLst>
          </p:cNvPr>
          <p:cNvSpPr>
            <a:spLocks noGrp="1"/>
          </p:cNvSpPr>
          <p:nvPr>
            <p:ph type="sldNum" sz="quarter" idx="12"/>
          </p:nvPr>
        </p:nvSpPr>
        <p:spPr/>
        <p:txBody>
          <a:bodyPr/>
          <a:lstStyle/>
          <a:p>
            <a:fld id="{5A1F972D-FDF8-4D84-8DBC-19A85814D6EC}" type="slidenum">
              <a:rPr lang="en-GB" smtClean="0"/>
              <a:t>14</a:t>
            </a:fld>
            <a:endParaRPr lang="en-GB"/>
          </a:p>
        </p:txBody>
      </p:sp>
    </p:spTree>
    <p:extLst>
      <p:ext uri="{BB962C8B-B14F-4D97-AF65-F5344CB8AC3E}">
        <p14:creationId xmlns:p14="http://schemas.microsoft.com/office/powerpoint/2010/main" val="29384042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47BA9-5C09-4075-9674-142317F25782}"/>
              </a:ext>
            </a:extLst>
          </p:cNvPr>
          <p:cNvSpPr>
            <a:spLocks noGrp="1"/>
          </p:cNvSpPr>
          <p:nvPr>
            <p:ph type="title"/>
          </p:nvPr>
        </p:nvSpPr>
        <p:spPr>
          <a:xfrm>
            <a:off x="2231136" y="720852"/>
            <a:ext cx="7729728" cy="1188720"/>
          </a:xfrm>
        </p:spPr>
        <p:txBody>
          <a:bodyPr/>
          <a:lstStyle/>
          <a:p>
            <a:r>
              <a:rPr lang="it" dirty="0"/>
              <a:t>La teoria quantitativa</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C58E59F-0401-48A5-8853-672456836BC0}"/>
                  </a:ext>
                </a:extLst>
              </p:cNvPr>
              <p:cNvSpPr>
                <a:spLocks noGrp="1"/>
              </p:cNvSpPr>
              <p:nvPr>
                <p:ph idx="1"/>
              </p:nvPr>
            </p:nvSpPr>
            <p:spPr>
              <a:xfrm>
                <a:off x="1442720" y="2455164"/>
                <a:ext cx="8375904" cy="4128516"/>
              </a:xfrm>
            </p:spPr>
            <p:txBody>
              <a:bodyPr>
                <a:normAutofit/>
              </a:bodyPr>
              <a:lstStyle/>
              <a:p>
                <a:pPr marL="0" indent="0">
                  <a:buNone/>
                </a:pPr>
                <a14:m>
                  <m:oMathPara xmlns:m="http://schemas.openxmlformats.org/officeDocument/2006/math">
                    <m:oMathParaPr>
                      <m:jc m:val="centerGroup"/>
                    </m:oMathParaPr>
                    <m:oMath xmlns:m="http://schemas.openxmlformats.org/officeDocument/2006/math">
                      <m:r>
                        <a:rPr lang="es-ES" sz="2000" b="0" i="1" smtClean="0">
                          <a:latin typeface="Cambria Math" panose="02040503050406030204" pitchFamily="18" charset="0"/>
                        </a:rPr>
                        <m:t>𝑀𝑉</m:t>
                      </m:r>
                      <m:r>
                        <a:rPr lang="es-ES" sz="2000" b="0" i="1" smtClean="0">
                          <a:latin typeface="Cambria Math" panose="02040503050406030204" pitchFamily="18" charset="0"/>
                        </a:rPr>
                        <m:t>=</m:t>
                      </m:r>
                      <m:r>
                        <a:rPr lang="es-ES" sz="2000" b="0" i="1" smtClean="0">
                          <a:latin typeface="Cambria Math" panose="02040503050406030204" pitchFamily="18" charset="0"/>
                        </a:rPr>
                        <m:t>𝑃𝑇</m:t>
                      </m:r>
                    </m:oMath>
                  </m:oMathPara>
                </a14:m>
                <a:endParaRPr lang="es-AR" sz="2000" dirty="0"/>
              </a:p>
              <a:p>
                <a:r>
                  <a:rPr lang="it" sz="2000" dirty="0"/>
                  <a:t>L’offerta di moneta M è determinata dall’autorità monetaria, la Banca Centrale.</a:t>
                </a:r>
              </a:p>
              <a:p>
                <a:r>
                  <a:rPr lang="it" sz="2000" dirty="0"/>
                  <a:t>Se la quantità di valuta M aumenta e il livello di transazione T non aumenta, ma deve aumentare al livello dei prezzi, ci sarà inflazione.</a:t>
                </a:r>
              </a:p>
              <a:p>
                <a:r>
                  <a:rPr lang="it" sz="2000" dirty="0"/>
                  <a:t>Lo stimolo fiscale (ad esempio, un aumento della spesa pubblica effettuato mediante l’emissione di valuta M) ha un impatto iniziale sul reddito, ma questo effetto scompare presto, quando dopo un certo periodo di tempo l’espansione monetaria ha effetti sull’inflazione.</a:t>
                </a:r>
              </a:p>
              <a:p>
                <a:r>
                  <a:rPr lang="it" sz="2000" dirty="0"/>
                  <a:t>A lungo termine, l’aumento dello stock di valuta non ha alcun impatto sul reddito o sulla sua crescita, ma influisce solo sui prezzi (inflazione).</a:t>
                </a:r>
              </a:p>
              <a:p>
                <a:endParaRPr lang="es-AR" sz="2000" dirty="0"/>
              </a:p>
            </p:txBody>
          </p:sp>
        </mc:Choice>
        <mc:Fallback xmlns="">
          <p:sp>
            <p:nvSpPr>
              <p:cNvPr id="3" name="Content Placeholder 2">
                <a:extLst>
                  <a:ext uri="{FF2B5EF4-FFF2-40B4-BE49-F238E27FC236}">
                    <a16:creationId xmlns:a16="http://schemas.microsoft.com/office/drawing/2014/main" id="{3C58E59F-0401-48A5-8853-672456836BC0}"/>
                  </a:ext>
                </a:extLst>
              </p:cNvPr>
              <p:cNvSpPr>
                <a:spLocks noGrp="1" noRot="1" noChangeAspect="1" noMove="1" noResize="1" noEditPoints="1" noAdjustHandles="1" noChangeArrowheads="1" noChangeShapeType="1" noTextEdit="1"/>
              </p:cNvSpPr>
              <p:nvPr>
                <p:ph idx="1"/>
              </p:nvPr>
            </p:nvSpPr>
            <p:spPr>
              <a:xfrm>
                <a:off x="1442720" y="2455164"/>
                <a:ext cx="8375904" cy="4128516"/>
              </a:xfrm>
              <a:blipFill>
                <a:blip r:embed="rId3"/>
                <a:stretch>
                  <a:fillRect l="-655" r="-1310"/>
                </a:stretch>
              </a:blipFill>
            </p:spPr>
            <p:txBody>
              <a:bodyPr/>
              <a:lstStyle/>
              <a:p>
                <a:r xmlns:a="http://schemas.openxmlformats.org/drawingml/2006/main">
                  <a:rPr lang="it">
                    <a:noFill/>
                  </a:rPr>
                  <a:t> </a:t>
                </a:r>
              </a:p>
            </p:txBody>
          </p:sp>
        </mc:Fallback>
      </mc:AlternateContent>
      <p:sp>
        <p:nvSpPr>
          <p:cNvPr id="4" name="Slide Number Placeholder 3">
            <a:extLst>
              <a:ext uri="{FF2B5EF4-FFF2-40B4-BE49-F238E27FC236}">
                <a16:creationId xmlns:a16="http://schemas.microsoft.com/office/drawing/2014/main" id="{098AF760-5273-4255-A6DF-875DEC6ACC9B}"/>
              </a:ext>
            </a:extLst>
          </p:cNvPr>
          <p:cNvSpPr>
            <a:spLocks noGrp="1"/>
          </p:cNvSpPr>
          <p:nvPr>
            <p:ph type="sldNum" sz="quarter" idx="12"/>
          </p:nvPr>
        </p:nvSpPr>
        <p:spPr/>
        <p:txBody>
          <a:bodyPr/>
          <a:lstStyle/>
          <a:p>
            <a:fld id="{5A1F972D-FDF8-4D84-8DBC-19A85814D6EC}" type="slidenum">
              <a:rPr lang="en-GB" smtClean="0"/>
              <a:t>15</a:t>
            </a:fld>
            <a:endParaRPr lang="en-GB"/>
          </a:p>
        </p:txBody>
      </p:sp>
    </p:spTree>
    <p:extLst>
      <p:ext uri="{BB962C8B-B14F-4D97-AF65-F5344CB8AC3E}">
        <p14:creationId xmlns:p14="http://schemas.microsoft.com/office/powerpoint/2010/main" val="6504197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C2A13-6E9F-4652-A55B-2784F26AB694}"/>
              </a:ext>
            </a:extLst>
          </p:cNvPr>
          <p:cNvSpPr>
            <a:spLocks noGrp="1"/>
          </p:cNvSpPr>
          <p:nvPr>
            <p:ph type="title"/>
          </p:nvPr>
        </p:nvSpPr>
        <p:spPr/>
        <p:txBody>
          <a:bodyPr/>
          <a:lstStyle/>
          <a:p>
            <a:r>
              <a:rPr lang="it" dirty="0"/>
              <a:t>5. Politica economica</a:t>
            </a:r>
          </a:p>
        </p:txBody>
      </p:sp>
      <p:sp>
        <p:nvSpPr>
          <p:cNvPr id="3" name="Text Placeholder 2">
            <a:extLst>
              <a:ext uri="{FF2B5EF4-FFF2-40B4-BE49-F238E27FC236}">
                <a16:creationId xmlns:a16="http://schemas.microsoft.com/office/drawing/2014/main" id="{AB501B1D-CD8B-420A-8AEB-42843DE9D69D}"/>
              </a:ext>
            </a:extLst>
          </p:cNvPr>
          <p:cNvSpPr>
            <a:spLocks noGrp="1"/>
          </p:cNvSpPr>
          <p:nvPr>
            <p:ph type="body" idx="1"/>
          </p:nvPr>
        </p:nvSpPr>
        <p:spPr/>
        <p:txBody>
          <a:bodyPr/>
          <a:lstStyle/>
          <a:p>
            <a:endParaRPr lang="es-AR"/>
          </a:p>
        </p:txBody>
      </p:sp>
      <p:sp>
        <p:nvSpPr>
          <p:cNvPr id="4" name="Slide Number Placeholder 3">
            <a:extLst>
              <a:ext uri="{FF2B5EF4-FFF2-40B4-BE49-F238E27FC236}">
                <a16:creationId xmlns:a16="http://schemas.microsoft.com/office/drawing/2014/main" id="{7F43AE89-9CD7-4604-9FE4-FA8ED117DFA1}"/>
              </a:ext>
            </a:extLst>
          </p:cNvPr>
          <p:cNvSpPr>
            <a:spLocks noGrp="1"/>
          </p:cNvSpPr>
          <p:nvPr>
            <p:ph type="sldNum" sz="quarter" idx="12"/>
          </p:nvPr>
        </p:nvSpPr>
        <p:spPr/>
        <p:txBody>
          <a:bodyPr/>
          <a:lstStyle/>
          <a:p>
            <a:fld id="{5A1F972D-FDF8-4D84-8DBC-19A85814D6EC}" type="slidenum">
              <a:rPr lang="en-GB" smtClean="0"/>
              <a:t>16</a:t>
            </a:fld>
            <a:endParaRPr lang="en-GB"/>
          </a:p>
        </p:txBody>
      </p:sp>
    </p:spTree>
    <p:extLst>
      <p:ext uri="{BB962C8B-B14F-4D97-AF65-F5344CB8AC3E}">
        <p14:creationId xmlns:p14="http://schemas.microsoft.com/office/powerpoint/2010/main" val="624196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91723-4CD4-4887-8299-A783DD59BD04}"/>
              </a:ext>
            </a:extLst>
          </p:cNvPr>
          <p:cNvSpPr>
            <a:spLocks noGrp="1"/>
          </p:cNvSpPr>
          <p:nvPr>
            <p:ph type="title"/>
          </p:nvPr>
        </p:nvSpPr>
        <p:spPr>
          <a:xfrm>
            <a:off x="2231136" y="640080"/>
            <a:ext cx="7729728" cy="1188720"/>
          </a:xfrm>
        </p:spPr>
        <p:txBody>
          <a:bodyPr/>
          <a:lstStyle/>
          <a:p>
            <a:r>
              <a:rPr lang="it" dirty="0"/>
              <a:t>Politica economica</a:t>
            </a:r>
          </a:p>
        </p:txBody>
      </p:sp>
      <p:sp>
        <p:nvSpPr>
          <p:cNvPr id="3" name="Content Placeholder 2">
            <a:extLst>
              <a:ext uri="{FF2B5EF4-FFF2-40B4-BE49-F238E27FC236}">
                <a16:creationId xmlns:a16="http://schemas.microsoft.com/office/drawing/2014/main" id="{6FEBC378-5269-4571-AA3F-BF6C1E4F04DC}"/>
              </a:ext>
            </a:extLst>
          </p:cNvPr>
          <p:cNvSpPr>
            <a:spLocks noGrp="1"/>
          </p:cNvSpPr>
          <p:nvPr>
            <p:ph idx="1"/>
          </p:nvPr>
        </p:nvSpPr>
        <p:spPr>
          <a:xfrm>
            <a:off x="1320800" y="2113280"/>
            <a:ext cx="8981440" cy="4104640"/>
          </a:xfrm>
        </p:spPr>
        <p:txBody>
          <a:bodyPr>
            <a:noAutofit/>
          </a:bodyPr>
          <a:lstStyle/>
          <a:p>
            <a:r>
              <a:rPr lang="it" sz="2000" dirty="0"/>
              <a:t>Un eccesso di offerta di moneta provoca inflazione, mentre una carenza provoca deflazione.</a:t>
            </a:r>
          </a:p>
          <a:p>
            <a:r>
              <a:rPr lang="it" sz="2000" dirty="0"/>
              <a:t>Ecco perché Friedman dice che la cattiva gestione della politica monetaria è molto pericolosa: </a:t>
            </a:r>
            <a:r>
              <a:rPr lang="it" sz="2000" i="1" dirty="0"/>
              <a:t>“il denaro importa"</a:t>
            </a:r>
          </a:p>
          <a:p>
            <a:r>
              <a:rPr lang="it" sz="2000" dirty="0"/>
              <a:t>Spiega la Grande Depressione degli anni '30 con l'incompetenza della Federal Reserve.</a:t>
            </a:r>
          </a:p>
          <a:p>
            <a:pPr marL="0" indent="0">
              <a:buNone/>
            </a:pPr>
            <a:r>
              <a:rPr lang="it-IT" sz="2000" dirty="0"/>
              <a:t>La moneta è una </a:t>
            </a:r>
            <a:r>
              <a:rPr lang="it" sz="2000" dirty="0"/>
              <a:t>questione troppo seria per essere lasciata nelle mani dei banchieri centrali” (Friedman, </a:t>
            </a:r>
            <a:r>
              <a:rPr lang="it" sz="2000" i="1" dirty="0"/>
              <a:t>Capitalismo e libertà </a:t>
            </a:r>
            <a:r>
              <a:rPr lang="it" sz="2000" dirty="0"/>
              <a:t>, 1962).</a:t>
            </a:r>
          </a:p>
          <a:p>
            <a:r>
              <a:rPr lang="it" sz="2000" dirty="0"/>
              <a:t>Le banche centrali devono avere regole di comportamento chiare: aumento stabile e costante dell’offerta di moneta, in funzione dell’aumento del PIL.</a:t>
            </a:r>
          </a:p>
          <a:p>
            <a:r>
              <a:rPr lang="it" sz="2000" dirty="0"/>
              <a:t>Il resto deve essere lasciato al mercato, che allocherà le risorse in modo ottimale.</a:t>
            </a:r>
            <a:endParaRPr lang="es-AR" sz="2000" dirty="0"/>
          </a:p>
        </p:txBody>
      </p:sp>
      <p:sp>
        <p:nvSpPr>
          <p:cNvPr id="4" name="Slide Number Placeholder 3">
            <a:extLst>
              <a:ext uri="{FF2B5EF4-FFF2-40B4-BE49-F238E27FC236}">
                <a16:creationId xmlns:a16="http://schemas.microsoft.com/office/drawing/2014/main" id="{AEC8F595-6AF8-4732-BCCE-8DCF59374135}"/>
              </a:ext>
            </a:extLst>
          </p:cNvPr>
          <p:cNvSpPr>
            <a:spLocks noGrp="1"/>
          </p:cNvSpPr>
          <p:nvPr>
            <p:ph type="sldNum" sz="quarter" idx="12"/>
          </p:nvPr>
        </p:nvSpPr>
        <p:spPr/>
        <p:txBody>
          <a:bodyPr/>
          <a:lstStyle/>
          <a:p>
            <a:fld id="{5A1F972D-FDF8-4D84-8DBC-19A85814D6EC}" type="slidenum">
              <a:rPr lang="en-GB" smtClean="0"/>
              <a:t>17</a:t>
            </a:fld>
            <a:endParaRPr lang="en-GB"/>
          </a:p>
        </p:txBody>
      </p:sp>
    </p:spTree>
    <p:extLst>
      <p:ext uri="{BB962C8B-B14F-4D97-AF65-F5344CB8AC3E}">
        <p14:creationId xmlns:p14="http://schemas.microsoft.com/office/powerpoint/2010/main" val="23555903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91723-4CD4-4887-8299-A783DD59BD04}"/>
              </a:ext>
            </a:extLst>
          </p:cNvPr>
          <p:cNvSpPr>
            <a:spLocks noGrp="1"/>
          </p:cNvSpPr>
          <p:nvPr>
            <p:ph type="title"/>
          </p:nvPr>
        </p:nvSpPr>
        <p:spPr/>
        <p:txBody>
          <a:bodyPr/>
          <a:lstStyle/>
          <a:p>
            <a:r>
              <a:rPr lang="it" dirty="0"/>
              <a:t>Politica economica</a:t>
            </a:r>
          </a:p>
        </p:txBody>
      </p:sp>
      <p:sp>
        <p:nvSpPr>
          <p:cNvPr id="3" name="Content Placeholder 2">
            <a:extLst>
              <a:ext uri="{FF2B5EF4-FFF2-40B4-BE49-F238E27FC236}">
                <a16:creationId xmlns:a16="http://schemas.microsoft.com/office/drawing/2014/main" id="{6FEBC378-5269-4571-AA3F-BF6C1E4F04DC}"/>
              </a:ext>
            </a:extLst>
          </p:cNvPr>
          <p:cNvSpPr>
            <a:spLocks noGrp="1"/>
          </p:cNvSpPr>
          <p:nvPr>
            <p:ph idx="1"/>
          </p:nvPr>
        </p:nvSpPr>
        <p:spPr/>
        <p:txBody>
          <a:bodyPr>
            <a:normAutofit/>
          </a:bodyPr>
          <a:lstStyle/>
          <a:p>
            <a:r>
              <a:rPr lang="it" sz="2000" dirty="0"/>
              <a:t>Queste politiche furono applicate prima in Germania (1975) e Svizzera, a metà degli anni ’70, e successivamente negli Stati Uniti e in Inghilterra.</a:t>
            </a:r>
          </a:p>
          <a:p>
            <a:r>
              <a:rPr lang="it" sz="2000" dirty="0"/>
              <a:t>Queste politiche ebbero vita molto breve, perché lo stesso Friedman si rese conto che non poteva prevedere i prezzi basandosi solo sulla teoria quantitativa.</a:t>
            </a:r>
          </a:p>
          <a:p>
            <a:r>
              <a:rPr lang="it" sz="2000" dirty="0"/>
              <a:t>A partire dalla fine degli anni ’80, le banche centrali iniziarono ad applicare altri tipi di politiche, sempre con l’obiettivo di controllare l’inflazione.</a:t>
            </a:r>
            <a:endParaRPr lang="es-AR" sz="2000" dirty="0"/>
          </a:p>
        </p:txBody>
      </p:sp>
      <p:sp>
        <p:nvSpPr>
          <p:cNvPr id="4" name="Slide Number Placeholder 3">
            <a:extLst>
              <a:ext uri="{FF2B5EF4-FFF2-40B4-BE49-F238E27FC236}">
                <a16:creationId xmlns:a16="http://schemas.microsoft.com/office/drawing/2014/main" id="{AEC8F595-6AF8-4732-BCCE-8DCF59374135}"/>
              </a:ext>
            </a:extLst>
          </p:cNvPr>
          <p:cNvSpPr>
            <a:spLocks noGrp="1"/>
          </p:cNvSpPr>
          <p:nvPr>
            <p:ph type="sldNum" sz="quarter" idx="12"/>
          </p:nvPr>
        </p:nvSpPr>
        <p:spPr/>
        <p:txBody>
          <a:bodyPr/>
          <a:lstStyle/>
          <a:p>
            <a:fld id="{5A1F972D-FDF8-4D84-8DBC-19A85814D6EC}" type="slidenum">
              <a:rPr lang="en-GB" smtClean="0"/>
              <a:t>18</a:t>
            </a:fld>
            <a:endParaRPr lang="en-GB"/>
          </a:p>
        </p:txBody>
      </p:sp>
    </p:spTree>
    <p:extLst>
      <p:ext uri="{BB962C8B-B14F-4D97-AF65-F5344CB8AC3E}">
        <p14:creationId xmlns:p14="http://schemas.microsoft.com/office/powerpoint/2010/main" val="14934266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37351" y="507492"/>
            <a:ext cx="7729728" cy="1188720"/>
          </a:xfrm>
        </p:spPr>
        <p:txBody>
          <a:bodyPr/>
          <a:lstStyle/>
          <a:p>
            <a:r>
              <a:rPr lang="it" dirty="0"/>
              <a:t>Alcuni esempi di mandati delle banche centrali</a:t>
            </a: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610310439"/>
              </p:ext>
            </p:extLst>
          </p:nvPr>
        </p:nvGraphicFramePr>
        <p:xfrm>
          <a:off x="1295400" y="2614246"/>
          <a:ext cx="9759287" cy="3873163"/>
        </p:xfrm>
        <a:graphic>
          <a:graphicData uri="http://schemas.openxmlformats.org/drawingml/2006/table">
            <a:tbl>
              <a:tblPr firstRow="1" bandRow="1">
                <a:tableStyleId>{5FD0F851-EC5A-4D38-B0AD-8093EC10F338}</a:tableStyleId>
              </a:tblPr>
              <a:tblGrid>
                <a:gridCol w="4443147">
                  <a:extLst>
                    <a:ext uri="{9D8B030D-6E8A-4147-A177-3AD203B41FA5}">
                      <a16:colId xmlns:a16="http://schemas.microsoft.com/office/drawing/2014/main" val="20000"/>
                    </a:ext>
                  </a:extLst>
                </a:gridCol>
                <a:gridCol w="5316140">
                  <a:extLst>
                    <a:ext uri="{9D8B030D-6E8A-4147-A177-3AD203B41FA5}">
                      <a16:colId xmlns:a16="http://schemas.microsoft.com/office/drawing/2014/main" val="20001"/>
                    </a:ext>
                  </a:extLst>
                </a:gridCol>
              </a:tblGrid>
              <a:tr h="489883">
                <a:tc>
                  <a:txBody>
                    <a:bodyPr/>
                    <a:lstStyle/>
                    <a:p>
                      <a:r>
                        <a:rPr lang="it" dirty="0"/>
                        <a:t>Federal </a:t>
                      </a:r>
                      <a:r>
                        <a:rPr lang="it" baseline="0" dirty="0"/>
                        <a:t>Reserve (Stati Uniti)</a:t>
                      </a:r>
                      <a:endParaRPr lang="es-AR" dirty="0"/>
                    </a:p>
                  </a:txBody>
                  <a:tcPr/>
                </a:tc>
                <a:tc>
                  <a:txBody>
                    <a:bodyPr/>
                    <a:lstStyle/>
                    <a:p>
                      <a:r>
                        <a:rPr lang="it" dirty="0"/>
                        <a:t>Canada</a:t>
                      </a:r>
                    </a:p>
                  </a:txBody>
                  <a:tcPr/>
                </a:tc>
                <a:extLst>
                  <a:ext uri="{0D108BD9-81ED-4DB2-BD59-A6C34878D82A}">
                    <a16:rowId xmlns:a16="http://schemas.microsoft.com/office/drawing/2014/main" val="10000"/>
                  </a:ext>
                </a:extLst>
              </a:tr>
              <a:tr h="3228431">
                <a:tc>
                  <a:txBody>
                    <a:bodyPr/>
                    <a:lstStyle/>
                    <a:p>
                      <a:r>
                        <a:rPr lang="it" dirty="0"/>
                        <a:t>“mantenere </a:t>
                      </a:r>
                      <a:r>
                        <a:rPr lang="it" baseline="0" dirty="0"/>
                        <a:t>una crescita a lungo termine degli aggregati monetari e creditizi adeguata al potenziale di crescita della produzione a lungo termine dell’economia, al fine di promuovere efficacemente gli </a:t>
                      </a:r>
                      <a:r>
                        <a:rPr lang="it" b="1" baseline="0" dirty="0"/>
                        <a:t>obiettivi di massima occupazione, prezzi stabili </a:t>
                      </a:r>
                      <a:r>
                        <a:rPr lang="it" baseline="0" dirty="0"/>
                        <a:t>e tassi di interesse moderati nel medio termine”</a:t>
                      </a:r>
                      <a:endParaRPr lang="es-AR" dirty="0"/>
                    </a:p>
                  </a:txBody>
                  <a:tcPr/>
                </a:tc>
                <a:tc>
                  <a:txBody>
                    <a:bodyPr/>
                    <a:lstStyle/>
                    <a:p>
                      <a:r>
                        <a:rPr lang="it" dirty="0"/>
                        <a:t>“regolamentare il credito e la valuta </a:t>
                      </a:r>
                      <a:r>
                        <a:rPr lang="it" baseline="0" dirty="0"/>
                        <a:t>a beneficio della vita economica della nazione, controllare e proteggere il valore esterno dell’unità monetaria e mitigare le fluttuazioni nel livello generale della produzione, del commercio, dei prezzi e dell’occupazione, per quanto possibile all’interno campo dell’azione di politica monetaria e, in generale, </a:t>
                      </a:r>
                      <a:r>
                        <a:rPr lang="it" b="1" baseline="0" dirty="0"/>
                        <a:t>promuovere il benessere economico e finanziario del Canada </a:t>
                      </a:r>
                      <a:r>
                        <a:rPr lang="it" baseline="0" dirty="0"/>
                        <a:t>”</a:t>
                      </a:r>
                    </a:p>
                    <a:p>
                      <a:endParaRPr lang="es-AR" baseline="0" dirty="0"/>
                    </a:p>
                    <a:p>
                      <a:r>
                        <a:rPr lang="it" baseline="0" dirty="0"/>
                        <a:t>Attualmente interpretato come “ </a:t>
                      </a:r>
                      <a:r>
                        <a:rPr lang="it" b="1" baseline="0" dirty="0"/>
                        <a:t>concentrarsi sugli obiettivi di un’inflazione bassa, stabile e prevedibile </a:t>
                      </a:r>
                      <a:r>
                        <a:rPr lang="it" baseline="0" dirty="0"/>
                        <a:t>”.</a:t>
                      </a:r>
                      <a:endParaRPr lang="es-AR" dirty="0"/>
                    </a:p>
                  </a:txBody>
                  <a:tcPr/>
                </a:tc>
                <a:extLst>
                  <a:ext uri="{0D108BD9-81ED-4DB2-BD59-A6C34878D82A}">
                    <a16:rowId xmlns:a16="http://schemas.microsoft.com/office/drawing/2014/main" val="10001"/>
                  </a:ext>
                </a:extLst>
              </a:tr>
            </a:tbl>
          </a:graphicData>
        </a:graphic>
      </p:graphicFrame>
      <p:sp>
        <p:nvSpPr>
          <p:cNvPr id="3" name="Marcador de número de diapositiva 2"/>
          <p:cNvSpPr>
            <a:spLocks noGrp="1"/>
          </p:cNvSpPr>
          <p:nvPr>
            <p:ph type="sldNum" sz="quarter" idx="12"/>
          </p:nvPr>
        </p:nvSpPr>
        <p:spPr/>
        <p:txBody>
          <a:bodyPr/>
          <a:lstStyle/>
          <a:p>
            <a:fld id="{FBEFC424-408B-4FAA-894F-8AC832CD5AD2}" type="slidenum">
              <a:rPr lang="es-AR" smtClean="0"/>
              <a:t>19</a:t>
            </a:fld>
            <a:endParaRPr lang="es-AR"/>
          </a:p>
        </p:txBody>
      </p:sp>
    </p:spTree>
    <p:extLst>
      <p:ext uri="{BB962C8B-B14F-4D97-AF65-F5344CB8AC3E}">
        <p14:creationId xmlns:p14="http://schemas.microsoft.com/office/powerpoint/2010/main" val="3972142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F14A59-91F1-4664-BB79-28CCEE7FDAFB}"/>
              </a:ext>
            </a:extLst>
          </p:cNvPr>
          <p:cNvSpPr>
            <a:spLocks noGrp="1"/>
          </p:cNvSpPr>
          <p:nvPr>
            <p:ph type="title"/>
          </p:nvPr>
        </p:nvSpPr>
        <p:spPr/>
        <p:txBody>
          <a:bodyPr/>
          <a:lstStyle/>
          <a:p>
            <a:r>
              <a:rPr lang="it" dirty="0"/>
              <a:t>Contenuti</a:t>
            </a:r>
          </a:p>
        </p:txBody>
      </p:sp>
      <p:sp>
        <p:nvSpPr>
          <p:cNvPr id="3" name="Marcador de contenido 2">
            <a:extLst>
              <a:ext uri="{FF2B5EF4-FFF2-40B4-BE49-F238E27FC236}">
                <a16:creationId xmlns:a16="http://schemas.microsoft.com/office/drawing/2014/main" id="{7F252FF3-37B2-4242-97D3-C6A99A7B8DD7}"/>
              </a:ext>
            </a:extLst>
          </p:cNvPr>
          <p:cNvSpPr>
            <a:spLocks noGrp="1"/>
          </p:cNvSpPr>
          <p:nvPr>
            <p:ph idx="1"/>
          </p:nvPr>
        </p:nvSpPr>
        <p:spPr/>
        <p:txBody>
          <a:bodyPr>
            <a:normAutofit/>
          </a:bodyPr>
          <a:lstStyle/>
          <a:p>
            <a:pPr marL="457200" indent="-457200">
              <a:buFont typeface="+mj-lt"/>
              <a:buAutoNum type="arabicPeriod"/>
            </a:pPr>
            <a:r>
              <a:rPr lang="it" sz="2000" dirty="0"/>
              <a:t>Reazione antikeynesiana e contesto storico</a:t>
            </a:r>
          </a:p>
          <a:p>
            <a:pPr marL="457200" indent="-457200">
              <a:buFont typeface="+mj-lt"/>
              <a:buAutoNum type="arabicPeriod"/>
            </a:pPr>
            <a:r>
              <a:rPr lang="it" sz="2000" dirty="0"/>
              <a:t>Caratteristiche generali</a:t>
            </a:r>
          </a:p>
          <a:p>
            <a:pPr marL="457200" indent="-457200">
              <a:buFont typeface="+mj-lt"/>
              <a:buAutoNum type="arabicPeriod"/>
            </a:pPr>
            <a:r>
              <a:rPr lang="it" sz="2000" dirty="0"/>
              <a:t>Milton Friedmann</a:t>
            </a:r>
          </a:p>
          <a:p>
            <a:pPr marL="457200" indent="-457200">
              <a:buFont typeface="+mj-lt"/>
              <a:buAutoNum type="arabicPeriod"/>
            </a:pPr>
            <a:r>
              <a:rPr lang="it" sz="2000" dirty="0"/>
              <a:t>Friedman: teoria economica</a:t>
            </a:r>
          </a:p>
          <a:p>
            <a:pPr marL="457200" indent="-457200">
              <a:buFont typeface="+mj-lt"/>
              <a:buAutoNum type="arabicPeriod"/>
            </a:pPr>
            <a:r>
              <a:rPr lang="it" sz="2000" dirty="0"/>
              <a:t>Friedman: politica economica</a:t>
            </a:r>
          </a:p>
          <a:p>
            <a:pPr marL="457200" indent="-457200">
              <a:buFont typeface="+mj-lt"/>
              <a:buAutoNum type="arabicPeriod"/>
            </a:pPr>
            <a:r>
              <a:rPr lang="it" sz="2000" dirty="0"/>
              <a:t>Critici</a:t>
            </a:r>
          </a:p>
          <a:p>
            <a:pPr marL="457200" indent="-457200">
              <a:buFont typeface="+mj-lt"/>
              <a:buAutoNum type="arabicPeriod"/>
            </a:pPr>
            <a:r>
              <a:rPr lang="it" sz="2000" dirty="0"/>
              <a:t>Bibliografia</a:t>
            </a:r>
          </a:p>
        </p:txBody>
      </p:sp>
      <p:sp>
        <p:nvSpPr>
          <p:cNvPr id="4" name="Marcador de texto 3">
            <a:extLst>
              <a:ext uri="{FF2B5EF4-FFF2-40B4-BE49-F238E27FC236}">
                <a16:creationId xmlns:a16="http://schemas.microsoft.com/office/drawing/2014/main" id="{F47A6F3B-7589-4816-B8C3-76470727BF1C}"/>
              </a:ext>
            </a:extLst>
          </p:cNvPr>
          <p:cNvSpPr>
            <a:spLocks noGrp="1"/>
          </p:cNvSpPr>
          <p:nvPr>
            <p:ph type="body" sz="half" idx="2"/>
          </p:nvPr>
        </p:nvSpPr>
        <p:spPr/>
        <p:txBody>
          <a:bodyPr/>
          <a:lstStyle/>
          <a:p>
            <a:endParaRPr lang="en-GB"/>
          </a:p>
        </p:txBody>
      </p:sp>
      <p:sp>
        <p:nvSpPr>
          <p:cNvPr id="5" name="Marcador de número de diapositiva 4">
            <a:extLst>
              <a:ext uri="{FF2B5EF4-FFF2-40B4-BE49-F238E27FC236}">
                <a16:creationId xmlns:a16="http://schemas.microsoft.com/office/drawing/2014/main" id="{39DECEEC-5FC5-400B-9EC9-8BA0581CA2FE}"/>
              </a:ext>
            </a:extLst>
          </p:cNvPr>
          <p:cNvSpPr>
            <a:spLocks noGrp="1"/>
          </p:cNvSpPr>
          <p:nvPr>
            <p:ph type="sldNum" sz="quarter" idx="12"/>
          </p:nvPr>
        </p:nvSpPr>
        <p:spPr/>
        <p:txBody>
          <a:bodyPr/>
          <a:lstStyle/>
          <a:p>
            <a:fld id="{5A1F972D-FDF8-4D84-8DBC-19A85814D6EC}" type="slidenum">
              <a:rPr lang="en-GB" smtClean="0"/>
              <a:t>2</a:t>
            </a:fld>
            <a:endParaRPr lang="en-GB"/>
          </a:p>
        </p:txBody>
      </p:sp>
    </p:spTree>
    <p:extLst>
      <p:ext uri="{BB962C8B-B14F-4D97-AF65-F5344CB8AC3E}">
        <p14:creationId xmlns:p14="http://schemas.microsoft.com/office/powerpoint/2010/main" val="4825641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it" dirty="0"/>
              <a:t>Alcuni esempi di mandati delle banche centrali</a:t>
            </a: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778284471"/>
              </p:ext>
            </p:extLst>
          </p:nvPr>
        </p:nvGraphicFramePr>
        <p:xfrm>
          <a:off x="1551295" y="2648348"/>
          <a:ext cx="9089410" cy="2651760"/>
        </p:xfrm>
        <a:graphic>
          <a:graphicData uri="http://schemas.openxmlformats.org/drawingml/2006/table">
            <a:tbl>
              <a:tblPr firstRow="1" bandRow="1">
                <a:tableStyleId>{5FD0F851-EC5A-4D38-B0AD-8093EC10F338}</a:tableStyleId>
              </a:tblPr>
              <a:tblGrid>
                <a:gridCol w="4176216">
                  <a:extLst>
                    <a:ext uri="{9D8B030D-6E8A-4147-A177-3AD203B41FA5}">
                      <a16:colId xmlns:a16="http://schemas.microsoft.com/office/drawing/2014/main" val="20000"/>
                    </a:ext>
                  </a:extLst>
                </a:gridCol>
                <a:gridCol w="4913194">
                  <a:extLst>
                    <a:ext uri="{9D8B030D-6E8A-4147-A177-3AD203B41FA5}">
                      <a16:colId xmlns:a16="http://schemas.microsoft.com/office/drawing/2014/main" val="20001"/>
                    </a:ext>
                  </a:extLst>
                </a:gridCol>
              </a:tblGrid>
              <a:tr h="354775">
                <a:tc>
                  <a:txBody>
                    <a:bodyPr/>
                    <a:lstStyle/>
                    <a:p>
                      <a:r>
                        <a:rPr lang="it" dirty="0"/>
                        <a:t>Banca d'Inghilterra</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it" dirty="0"/>
                        <a:t>Banca Centrale </a:t>
                      </a:r>
                      <a:r>
                        <a:rPr lang="it" baseline="0" dirty="0"/>
                        <a:t>Europea</a:t>
                      </a:r>
                      <a:endParaRPr lang="es-AR" dirty="0"/>
                    </a:p>
                    <a:p>
                      <a:endParaRPr lang="es-AR" dirty="0"/>
                    </a:p>
                  </a:txBody>
                  <a:tcPr/>
                </a:tc>
                <a:extLst>
                  <a:ext uri="{0D108BD9-81ED-4DB2-BD59-A6C34878D82A}">
                    <a16:rowId xmlns:a16="http://schemas.microsoft.com/office/drawing/2014/main" val="10000"/>
                  </a:ext>
                </a:extLst>
              </a:tr>
              <a:tr h="370840">
                <a:tc>
                  <a:txBody>
                    <a:bodyPr/>
                    <a:lstStyle/>
                    <a:p>
                      <a:r>
                        <a:rPr lang="it" dirty="0"/>
                        <a:t>"Gli </a:t>
                      </a:r>
                      <a:r>
                        <a:rPr lang="it" baseline="0" dirty="0"/>
                        <a:t>obiettivi sono:</a:t>
                      </a:r>
                    </a:p>
                    <a:p>
                      <a:pPr marL="342900" indent="-342900">
                        <a:buAutoNum type="alphaLcParenR"/>
                      </a:pPr>
                      <a:r>
                        <a:rPr lang="it" baseline="0" dirty="0"/>
                        <a:t>Mantenere </a:t>
                      </a:r>
                      <a:r>
                        <a:rPr lang="it" b="1" baseline="0" dirty="0"/>
                        <a:t>la stabilità dei prezzi</a:t>
                      </a:r>
                    </a:p>
                    <a:p>
                      <a:pPr marL="342900" indent="-342900">
                        <a:buAutoNum type="alphaLcParenR"/>
                      </a:pPr>
                      <a:r>
                        <a:rPr lang="it" baseline="0" dirty="0"/>
                        <a:t>Fatta salva la sottosezione a), sostenere la politica economica di Sua Maestà, compresi i suoi </a:t>
                      </a:r>
                      <a:r>
                        <a:rPr lang="it" b="1" baseline="0" dirty="0"/>
                        <a:t>obiettivi di crescita e occupazione </a:t>
                      </a:r>
                      <a:r>
                        <a:rPr lang="it" baseline="0" dirty="0"/>
                        <a:t>.</a:t>
                      </a:r>
                      <a:endParaRPr lang="es-AR" dirty="0"/>
                    </a:p>
                    <a:p>
                      <a:endParaRPr lang="es-AR"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it" dirty="0"/>
                        <a:t>“L’obiettivo primario del SEBC sarà </a:t>
                      </a:r>
                      <a:r>
                        <a:rPr lang="it" b="1" dirty="0"/>
                        <a:t>il mantenimento della stabilità dei prezzi </a:t>
                      </a:r>
                      <a:r>
                        <a:rPr lang="it" dirty="0"/>
                        <a:t>”</a:t>
                      </a:r>
                    </a:p>
                    <a:p>
                      <a:pPr marL="0" marR="0" indent="0" algn="l" defTabSz="457200" rtl="0" eaLnBrk="1" fontAlgn="auto" latinLnBrk="0" hangingPunct="1">
                        <a:lnSpc>
                          <a:spcPct val="100000"/>
                        </a:lnSpc>
                        <a:spcBef>
                          <a:spcPts val="0"/>
                        </a:spcBef>
                        <a:spcAft>
                          <a:spcPts val="0"/>
                        </a:spcAft>
                        <a:buClrTx/>
                        <a:buSzTx/>
                        <a:buFontTx/>
                        <a:buNone/>
                        <a:tabLst/>
                        <a:defRPr/>
                      </a:pPr>
                      <a:endParaRPr lang="es-AR" dirty="0"/>
                    </a:p>
                    <a:p>
                      <a:pPr marL="0" marR="0" indent="0" algn="l" defTabSz="457200" rtl="0" eaLnBrk="1" fontAlgn="auto" latinLnBrk="0" hangingPunct="1">
                        <a:lnSpc>
                          <a:spcPct val="100000"/>
                        </a:lnSpc>
                        <a:spcBef>
                          <a:spcPts val="0"/>
                        </a:spcBef>
                        <a:spcAft>
                          <a:spcPts val="0"/>
                        </a:spcAft>
                        <a:buClrTx/>
                        <a:buSzTx/>
                        <a:buFontTx/>
                        <a:buNone/>
                        <a:tabLst/>
                        <a:defRPr/>
                      </a:pPr>
                      <a:r>
                        <a:rPr lang="it" dirty="0"/>
                        <a:t>“Il SEBC agirà secondo i principi di un’economia di mercato aperta e della libera concorrenza, favorendo un’allocazione efficiente delle risorse”</a:t>
                      </a:r>
                    </a:p>
                  </a:txBody>
                  <a:tcPr/>
                </a:tc>
                <a:extLst>
                  <a:ext uri="{0D108BD9-81ED-4DB2-BD59-A6C34878D82A}">
                    <a16:rowId xmlns:a16="http://schemas.microsoft.com/office/drawing/2014/main" val="10001"/>
                  </a:ext>
                </a:extLst>
              </a:tr>
            </a:tbl>
          </a:graphicData>
        </a:graphic>
      </p:graphicFrame>
      <p:sp>
        <p:nvSpPr>
          <p:cNvPr id="3" name="Marcador de número de diapositiva 2"/>
          <p:cNvSpPr>
            <a:spLocks noGrp="1"/>
          </p:cNvSpPr>
          <p:nvPr>
            <p:ph type="sldNum" sz="quarter" idx="12"/>
          </p:nvPr>
        </p:nvSpPr>
        <p:spPr/>
        <p:txBody>
          <a:bodyPr/>
          <a:lstStyle/>
          <a:p>
            <a:fld id="{FBEFC424-408B-4FAA-894F-8AC832CD5AD2}" type="slidenum">
              <a:rPr lang="es-AR" smtClean="0"/>
              <a:t>20</a:t>
            </a:fld>
            <a:endParaRPr lang="es-AR"/>
          </a:p>
        </p:txBody>
      </p:sp>
    </p:spTree>
    <p:extLst>
      <p:ext uri="{BB962C8B-B14F-4D97-AF65-F5344CB8AC3E}">
        <p14:creationId xmlns:p14="http://schemas.microsoft.com/office/powerpoint/2010/main" val="23040734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it" dirty="0"/>
              <a:t>Alcuni esempi di mandati delle banche centrali</a:t>
            </a: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951346384"/>
              </p:ext>
            </p:extLst>
          </p:nvPr>
        </p:nvGraphicFramePr>
        <p:xfrm>
          <a:off x="1067318" y="2468880"/>
          <a:ext cx="9853683" cy="3749040"/>
        </p:xfrm>
        <a:graphic>
          <a:graphicData uri="http://schemas.openxmlformats.org/drawingml/2006/table">
            <a:tbl>
              <a:tblPr firstRow="1" bandRow="1">
                <a:tableStyleId>{5FD0F851-EC5A-4D38-B0AD-8093EC10F338}</a:tableStyleId>
              </a:tblPr>
              <a:tblGrid>
                <a:gridCol w="2988860">
                  <a:extLst>
                    <a:ext uri="{9D8B030D-6E8A-4147-A177-3AD203B41FA5}">
                      <a16:colId xmlns:a16="http://schemas.microsoft.com/office/drawing/2014/main" val="20000"/>
                    </a:ext>
                  </a:extLst>
                </a:gridCol>
                <a:gridCol w="3780430">
                  <a:extLst>
                    <a:ext uri="{9D8B030D-6E8A-4147-A177-3AD203B41FA5}">
                      <a16:colId xmlns:a16="http://schemas.microsoft.com/office/drawing/2014/main" val="20001"/>
                    </a:ext>
                  </a:extLst>
                </a:gridCol>
                <a:gridCol w="3084393">
                  <a:extLst>
                    <a:ext uri="{9D8B030D-6E8A-4147-A177-3AD203B41FA5}">
                      <a16:colId xmlns:a16="http://schemas.microsoft.com/office/drawing/2014/main" val="20002"/>
                    </a:ext>
                  </a:extLst>
                </a:gridCol>
              </a:tblGrid>
              <a:tr h="354775">
                <a:tc>
                  <a:txBody>
                    <a:bodyPr/>
                    <a:lstStyle/>
                    <a:p>
                      <a:r>
                        <a:rPr lang="it-IT" dirty="0"/>
                        <a:t>Ci</a:t>
                      </a:r>
                      <a:r>
                        <a:rPr lang="it" dirty="0"/>
                        <a:t>l</a:t>
                      </a:r>
                      <a:r>
                        <a:rPr lang="it-IT" dirty="0"/>
                        <a:t>e</a:t>
                      </a:r>
                      <a:endParaRPr lang="it" dirty="0"/>
                    </a:p>
                  </a:txBody>
                  <a:tcPr/>
                </a:tc>
                <a:tc>
                  <a:txBody>
                    <a:bodyPr/>
                    <a:lstStyle/>
                    <a:p>
                      <a:r>
                        <a:rPr lang="it" dirty="0"/>
                        <a:t>Brasile</a:t>
                      </a:r>
                    </a:p>
                  </a:txBody>
                  <a:tcPr/>
                </a:tc>
                <a:tc>
                  <a:txBody>
                    <a:bodyPr/>
                    <a:lstStyle/>
                    <a:p>
                      <a:r>
                        <a:rPr lang="it" dirty="0"/>
                        <a:t>Bolivia</a:t>
                      </a:r>
                    </a:p>
                  </a:txBody>
                  <a:tcPr/>
                </a:tc>
                <a:extLst>
                  <a:ext uri="{0D108BD9-81ED-4DB2-BD59-A6C34878D82A}">
                    <a16:rowId xmlns:a16="http://schemas.microsoft.com/office/drawing/2014/main" val="10000"/>
                  </a:ext>
                </a:extLst>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it" dirty="0"/>
                        <a:t>“garantire la </a:t>
                      </a:r>
                      <a:r>
                        <a:rPr lang="it" b="1" dirty="0"/>
                        <a:t>stabilità della moneta </a:t>
                      </a:r>
                      <a:r>
                        <a:rPr lang="it" dirty="0"/>
                        <a:t>e</a:t>
                      </a:r>
                    </a:p>
                    <a:p>
                      <a:pPr marL="0" marR="0" indent="0" algn="l" defTabSz="457200" rtl="0" eaLnBrk="1" fontAlgn="auto" latinLnBrk="0" hangingPunct="1">
                        <a:lnSpc>
                          <a:spcPct val="100000"/>
                        </a:lnSpc>
                        <a:spcBef>
                          <a:spcPts val="0"/>
                        </a:spcBef>
                        <a:spcAft>
                          <a:spcPts val="0"/>
                        </a:spcAft>
                        <a:buClrTx/>
                        <a:buSzTx/>
                        <a:buFontTx/>
                        <a:buNone/>
                        <a:tabLst/>
                        <a:defRPr/>
                      </a:pPr>
                      <a:r>
                        <a:rPr lang="it" dirty="0"/>
                        <a:t>“il normale funzionamento dei pagamenti interni ed esterni”</a:t>
                      </a:r>
                    </a:p>
                  </a:txBody>
                  <a:tcPr/>
                </a:tc>
                <a:tc>
                  <a:txBody>
                    <a:bodyPr/>
                    <a:lstStyle/>
                    <a:p>
                      <a:r>
                        <a:rPr lang="it" dirty="0"/>
                        <a:t>“garantire </a:t>
                      </a:r>
                      <a:r>
                        <a:rPr lang="it" baseline="0" dirty="0"/>
                        <a:t>il </a:t>
                      </a:r>
                      <a:r>
                        <a:rPr lang="it" b="1" baseline="0" dirty="0"/>
                        <a:t>potere d’acquisto della moneta nazionale </a:t>
                      </a:r>
                      <a:r>
                        <a:rPr lang="it" baseline="0" dirty="0"/>
                        <a:t>, avendo i seguenti obiettivi:</a:t>
                      </a:r>
                    </a:p>
                    <a:p>
                      <a:pPr marL="285750" indent="-285750">
                        <a:buFont typeface="Arial" panose="020B0604020202020204" pitchFamily="34" charset="0"/>
                        <a:buChar char="•"/>
                      </a:pPr>
                      <a:r>
                        <a:rPr lang="it" baseline="0" dirty="0"/>
                        <a:t>Garantire un’adeguata liquidità dell’economia</a:t>
                      </a:r>
                    </a:p>
                    <a:p>
                      <a:pPr marL="285750" indent="-285750">
                        <a:buFont typeface="Arial" panose="020B0604020202020204" pitchFamily="34" charset="0"/>
                        <a:buChar char="•"/>
                      </a:pPr>
                      <a:r>
                        <a:rPr lang="it" baseline="0" dirty="0"/>
                        <a:t>Mantenere le riserve internazionali a un livello adeguato</a:t>
                      </a:r>
                    </a:p>
                    <a:p>
                      <a:pPr marL="285750" indent="-285750">
                        <a:buFont typeface="Arial" panose="020B0604020202020204" pitchFamily="34" charset="0"/>
                        <a:buChar char="•"/>
                      </a:pPr>
                      <a:r>
                        <a:rPr lang="it" baseline="0" dirty="0"/>
                        <a:t>Stimolare la formazione del risparmio</a:t>
                      </a:r>
                    </a:p>
                    <a:p>
                      <a:pPr marL="285750" indent="-285750">
                        <a:buFont typeface="Arial" panose="020B0604020202020204" pitchFamily="34" charset="0"/>
                        <a:buChar char="•"/>
                      </a:pPr>
                      <a:r>
                        <a:rPr lang="it" dirty="0"/>
                        <a:t>Garantire </a:t>
                      </a:r>
                      <a:r>
                        <a:rPr lang="it" baseline="0" dirty="0"/>
                        <a:t>la stabilità e promuovere il miglioramento del sistema finanziario”.</a:t>
                      </a:r>
                      <a:endParaRPr lang="es-AR" dirty="0"/>
                    </a:p>
                  </a:txBody>
                  <a:tcPr/>
                </a:tc>
                <a:tc>
                  <a:txBody>
                    <a:bodyPr/>
                    <a:lstStyle/>
                    <a:p>
                      <a:pPr marL="0" indent="0">
                        <a:buFont typeface="Arial" panose="020B0604020202020204" pitchFamily="34" charset="0"/>
                        <a:buNone/>
                      </a:pPr>
                      <a:r>
                        <a:rPr lang="it" dirty="0"/>
                        <a:t>“mantenere la </a:t>
                      </a:r>
                      <a:r>
                        <a:rPr lang="it" b="1" dirty="0"/>
                        <a:t>stabilità del potere d’acquisto interno della moneta, per contribuire allo sviluppo economico e sociale </a:t>
                      </a:r>
                      <a:r>
                        <a:rPr lang="it" dirty="0"/>
                        <a:t>”</a:t>
                      </a:r>
                    </a:p>
                  </a:txBody>
                  <a:tcPr/>
                </a:tc>
                <a:extLst>
                  <a:ext uri="{0D108BD9-81ED-4DB2-BD59-A6C34878D82A}">
                    <a16:rowId xmlns:a16="http://schemas.microsoft.com/office/drawing/2014/main" val="10001"/>
                  </a:ext>
                </a:extLst>
              </a:tr>
            </a:tbl>
          </a:graphicData>
        </a:graphic>
      </p:graphicFrame>
      <p:sp>
        <p:nvSpPr>
          <p:cNvPr id="3" name="Marcador de número de diapositiva 2"/>
          <p:cNvSpPr>
            <a:spLocks noGrp="1"/>
          </p:cNvSpPr>
          <p:nvPr>
            <p:ph type="sldNum" sz="quarter" idx="12"/>
          </p:nvPr>
        </p:nvSpPr>
        <p:spPr/>
        <p:txBody>
          <a:bodyPr/>
          <a:lstStyle/>
          <a:p>
            <a:fld id="{FBEFC424-408B-4FAA-894F-8AC832CD5AD2}" type="slidenum">
              <a:rPr lang="es-AR" smtClean="0"/>
              <a:t>21</a:t>
            </a:fld>
            <a:endParaRPr lang="es-AR"/>
          </a:p>
        </p:txBody>
      </p:sp>
    </p:spTree>
    <p:extLst>
      <p:ext uri="{BB962C8B-B14F-4D97-AF65-F5344CB8AC3E}">
        <p14:creationId xmlns:p14="http://schemas.microsoft.com/office/powerpoint/2010/main" val="10068089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31136" y="827532"/>
            <a:ext cx="7729728" cy="1188720"/>
          </a:xfrm>
        </p:spPr>
        <p:txBody>
          <a:bodyPr>
            <a:normAutofit fontScale="90000"/>
          </a:bodyPr>
          <a:lstStyle/>
          <a:p>
            <a:r>
              <a:rPr lang="it" dirty="0"/>
              <a:t>Evoluzione della carta organica della banca centrale della Repubblica Argentina</a:t>
            </a: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177186259"/>
              </p:ext>
            </p:extLst>
          </p:nvPr>
        </p:nvGraphicFramePr>
        <p:xfrm>
          <a:off x="397376" y="2271300"/>
          <a:ext cx="10877267" cy="3946620"/>
        </p:xfrm>
        <a:graphic>
          <a:graphicData uri="http://schemas.openxmlformats.org/drawingml/2006/table">
            <a:tbl>
              <a:tblPr firstRow="1" bandRow="1">
                <a:tableStyleId>{5FD0F851-EC5A-4D38-B0AD-8093EC10F338}</a:tableStyleId>
              </a:tblPr>
              <a:tblGrid>
                <a:gridCol w="3670859">
                  <a:extLst>
                    <a:ext uri="{9D8B030D-6E8A-4147-A177-3AD203B41FA5}">
                      <a16:colId xmlns:a16="http://schemas.microsoft.com/office/drawing/2014/main" val="20000"/>
                    </a:ext>
                  </a:extLst>
                </a:gridCol>
                <a:gridCol w="4467165">
                  <a:extLst>
                    <a:ext uri="{9D8B030D-6E8A-4147-A177-3AD203B41FA5}">
                      <a16:colId xmlns:a16="http://schemas.microsoft.com/office/drawing/2014/main" val="20001"/>
                    </a:ext>
                  </a:extLst>
                </a:gridCol>
                <a:gridCol w="2739243">
                  <a:extLst>
                    <a:ext uri="{9D8B030D-6E8A-4147-A177-3AD203B41FA5}">
                      <a16:colId xmlns:a16="http://schemas.microsoft.com/office/drawing/2014/main" val="20002"/>
                    </a:ext>
                  </a:extLst>
                </a:gridCol>
              </a:tblGrid>
              <a:tr h="420589">
                <a:tc>
                  <a:txBody>
                    <a:bodyPr/>
                    <a:lstStyle/>
                    <a:p>
                      <a:r>
                        <a:rPr lang="it" dirty="0"/>
                        <a:t>1935-1946</a:t>
                      </a:r>
                    </a:p>
                  </a:txBody>
                  <a:tcPr/>
                </a:tc>
                <a:tc>
                  <a:txBody>
                    <a:bodyPr/>
                    <a:lstStyle/>
                    <a:p>
                      <a:r>
                        <a:rPr lang="it" dirty="0"/>
                        <a:t>1946-1949</a:t>
                      </a:r>
                    </a:p>
                  </a:txBody>
                  <a:tcPr/>
                </a:tc>
                <a:tc>
                  <a:txBody>
                    <a:bodyPr/>
                    <a:lstStyle/>
                    <a:p>
                      <a:r>
                        <a:rPr lang="it" dirty="0"/>
                        <a:t>1949-1956</a:t>
                      </a:r>
                    </a:p>
                  </a:txBody>
                  <a:tcPr/>
                </a:tc>
                <a:extLst>
                  <a:ext uri="{0D108BD9-81ED-4DB2-BD59-A6C34878D82A}">
                    <a16:rowId xmlns:a16="http://schemas.microsoft.com/office/drawing/2014/main" val="10000"/>
                  </a:ext>
                </a:extLst>
              </a:tr>
              <a:tr h="3526031">
                <a:tc>
                  <a:txBody>
                    <a:bodyPr/>
                    <a:lstStyle/>
                    <a:p>
                      <a:pPr marL="285750" indent="-285750">
                        <a:buFont typeface="Arial" panose="020B0604020202020204" pitchFamily="34" charset="0"/>
                        <a:buChar char="•"/>
                      </a:pPr>
                      <a:r>
                        <a:rPr lang="it" dirty="0"/>
                        <a:t>Concentrare riserve sufficienti per </a:t>
                      </a:r>
                      <a:r>
                        <a:rPr lang="it" b="1" dirty="0"/>
                        <a:t>moderare le conseguenze delle fluttuazioni delle esportazioni e degli investimenti di capitali esteri </a:t>
                      </a:r>
                      <a:r>
                        <a:rPr lang="it" dirty="0"/>
                        <a:t>, sulla valuta, sul credito e sulle attività commerciali, al fine di mantenere il valore della valuta</a:t>
                      </a:r>
                    </a:p>
                  </a:txBody>
                  <a:tcPr/>
                </a:tc>
                <a:tc>
                  <a:txBody>
                    <a:bodyPr/>
                    <a:lstStyle/>
                    <a:p>
                      <a:pPr marL="285750" indent="-285750">
                        <a:buFont typeface="Arial" panose="020B0604020202020204" pitchFamily="34" charset="0"/>
                        <a:buChar char="•"/>
                      </a:pPr>
                      <a:r>
                        <a:rPr lang="it" dirty="0"/>
                        <a:t>Promuovere, guidare ed attuare, nell’ambito dei suoi poteri legali, una politica economica adeguata a mantenere un elevato grado di attività che miri al </a:t>
                      </a:r>
                      <a:r>
                        <a:rPr lang="it" b="1" dirty="0"/>
                        <a:t>massimo utilizzo delle risorse umane e materiali disponibili e all’ordinata espansione dell’economia, in vista del la crescita della ricchezza nazionale consente di innalzare il tenore di vita </a:t>
                      </a:r>
                      <a:r>
                        <a:rPr lang="it" dirty="0"/>
                        <a:t>degli abitanti della Nazione</a:t>
                      </a:r>
                      <a:endParaRPr lang="es-AR" b="1" dirty="0"/>
                    </a:p>
                  </a:txBody>
                  <a:tcPr/>
                </a:tc>
                <a:tc>
                  <a:txBody>
                    <a:bodyPr/>
                    <a:lstStyle/>
                    <a:p>
                      <a:pPr marL="285750" indent="-285750">
                        <a:buFont typeface="Arial" panose="020B0604020202020204" pitchFamily="34" charset="0"/>
                        <a:buChar char="•"/>
                      </a:pPr>
                      <a:r>
                        <a:rPr lang="it" dirty="0"/>
                        <a:t>Effettuare la regolamentazione del credito e dei mezzi di pagamento al fine di creare le condizioni che consentano di mantenere un </a:t>
                      </a:r>
                      <a:r>
                        <a:rPr lang="it" b="1" dirty="0"/>
                        <a:t>elevato livello di occupazione e il potere d'acquisto della moneta.</a:t>
                      </a:r>
                    </a:p>
                  </a:txBody>
                  <a:tcPr/>
                </a:tc>
                <a:extLst>
                  <a:ext uri="{0D108BD9-81ED-4DB2-BD59-A6C34878D82A}">
                    <a16:rowId xmlns:a16="http://schemas.microsoft.com/office/drawing/2014/main" val="10001"/>
                  </a:ext>
                </a:extLst>
              </a:tr>
            </a:tbl>
          </a:graphicData>
        </a:graphic>
      </p:graphicFrame>
      <p:sp>
        <p:nvSpPr>
          <p:cNvPr id="3" name="Marcador de número de diapositiva 2"/>
          <p:cNvSpPr>
            <a:spLocks noGrp="1"/>
          </p:cNvSpPr>
          <p:nvPr>
            <p:ph type="sldNum" sz="quarter" idx="12"/>
          </p:nvPr>
        </p:nvSpPr>
        <p:spPr/>
        <p:txBody>
          <a:bodyPr/>
          <a:lstStyle/>
          <a:p>
            <a:fld id="{FBEFC424-408B-4FAA-894F-8AC832CD5AD2}" type="slidenum">
              <a:rPr lang="es-AR" smtClean="0"/>
              <a:t>22</a:t>
            </a:fld>
            <a:endParaRPr lang="es-AR"/>
          </a:p>
        </p:txBody>
      </p:sp>
    </p:spTree>
    <p:extLst>
      <p:ext uri="{BB962C8B-B14F-4D97-AF65-F5344CB8AC3E}">
        <p14:creationId xmlns:p14="http://schemas.microsoft.com/office/powerpoint/2010/main" val="32437356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31136" y="474956"/>
            <a:ext cx="7729728" cy="1188720"/>
          </a:xfrm>
        </p:spPr>
        <p:txBody>
          <a:bodyPr>
            <a:normAutofit fontScale="90000"/>
          </a:bodyPr>
          <a:lstStyle/>
          <a:p>
            <a:r>
              <a:rPr lang="it" dirty="0"/>
              <a:t>Evoluzione della carta organica della banca centrale della Repubblica Argentina</a:t>
            </a:r>
          </a:p>
        </p:txBody>
      </p:sp>
      <p:graphicFrame>
        <p:nvGraphicFramePr>
          <p:cNvPr id="4" name="Marcador de contenido 3"/>
          <p:cNvGraphicFramePr>
            <a:graphicFrameLocks noGrp="1"/>
          </p:cNvGraphicFramePr>
          <p:nvPr>
            <p:ph idx="1"/>
          </p:nvPr>
        </p:nvGraphicFramePr>
        <p:xfrm>
          <a:off x="382136" y="2099337"/>
          <a:ext cx="11477767" cy="4283707"/>
        </p:xfrm>
        <a:graphic>
          <a:graphicData uri="http://schemas.openxmlformats.org/drawingml/2006/table">
            <a:tbl>
              <a:tblPr firstRow="1" bandRow="1">
                <a:tableStyleId>{5FD0F851-EC5A-4D38-B0AD-8093EC10F338}</a:tableStyleId>
              </a:tblPr>
              <a:tblGrid>
                <a:gridCol w="3411942">
                  <a:extLst>
                    <a:ext uri="{9D8B030D-6E8A-4147-A177-3AD203B41FA5}">
                      <a16:colId xmlns:a16="http://schemas.microsoft.com/office/drawing/2014/main" val="20000"/>
                    </a:ext>
                  </a:extLst>
                </a:gridCol>
                <a:gridCol w="2949400">
                  <a:extLst>
                    <a:ext uri="{9D8B030D-6E8A-4147-A177-3AD203B41FA5}">
                      <a16:colId xmlns:a16="http://schemas.microsoft.com/office/drawing/2014/main" val="20001"/>
                    </a:ext>
                  </a:extLst>
                </a:gridCol>
                <a:gridCol w="2141215">
                  <a:extLst>
                    <a:ext uri="{9D8B030D-6E8A-4147-A177-3AD203B41FA5}">
                      <a16:colId xmlns:a16="http://schemas.microsoft.com/office/drawing/2014/main" val="20002"/>
                    </a:ext>
                  </a:extLst>
                </a:gridCol>
                <a:gridCol w="2975210">
                  <a:extLst>
                    <a:ext uri="{9D8B030D-6E8A-4147-A177-3AD203B41FA5}">
                      <a16:colId xmlns:a16="http://schemas.microsoft.com/office/drawing/2014/main" val="20003"/>
                    </a:ext>
                  </a:extLst>
                </a:gridCol>
              </a:tblGrid>
              <a:tr h="423154">
                <a:tc>
                  <a:txBody>
                    <a:bodyPr/>
                    <a:lstStyle/>
                    <a:p>
                      <a:r>
                        <a:rPr lang="it" dirty="0"/>
                        <a:t>1957-1973</a:t>
                      </a:r>
                    </a:p>
                  </a:txBody>
                  <a:tcPr/>
                </a:tc>
                <a:tc>
                  <a:txBody>
                    <a:bodyPr/>
                    <a:lstStyle/>
                    <a:p>
                      <a:r>
                        <a:rPr lang="it" dirty="0"/>
                        <a:t>1973-1992</a:t>
                      </a:r>
                    </a:p>
                  </a:txBody>
                  <a:tcPr/>
                </a:tc>
                <a:tc>
                  <a:txBody>
                    <a:bodyPr/>
                    <a:lstStyle/>
                    <a:p>
                      <a:r>
                        <a:rPr lang="it" dirty="0"/>
                        <a:t>1992-2012</a:t>
                      </a:r>
                    </a:p>
                  </a:txBody>
                  <a:tcPr/>
                </a:tc>
                <a:tc>
                  <a:txBody>
                    <a:bodyPr/>
                    <a:lstStyle/>
                    <a:p>
                      <a:r>
                        <a:rPr lang="it" dirty="0"/>
                        <a:t>2012 - presente</a:t>
                      </a:r>
                    </a:p>
                  </a:txBody>
                  <a:tcPr/>
                </a:tc>
                <a:extLst>
                  <a:ext uri="{0D108BD9-81ED-4DB2-BD59-A6C34878D82A}">
                    <a16:rowId xmlns:a16="http://schemas.microsoft.com/office/drawing/2014/main" val="10000"/>
                  </a:ext>
                </a:extLst>
              </a:tr>
              <a:tr h="3860553">
                <a:tc>
                  <a:txBody>
                    <a:bodyPr/>
                    <a:lstStyle/>
                    <a:p>
                      <a:pPr marL="285750" indent="-285750">
                        <a:buFont typeface="Arial" panose="020B0604020202020204" pitchFamily="34" charset="0"/>
                        <a:buChar char="•"/>
                      </a:pPr>
                      <a:r>
                        <a:rPr lang="it" dirty="0"/>
                        <a:t>Regolamentare il volume del credito bancario e dei mezzi di pagamento per </a:t>
                      </a:r>
                      <a:r>
                        <a:rPr lang="it" b="1" dirty="0"/>
                        <a:t>mantenere il potere d’acquisto </a:t>
                      </a:r>
                      <a:r>
                        <a:rPr lang="it" dirty="0"/>
                        <a:t>della moneta e promuovere lo </a:t>
                      </a:r>
                      <a:r>
                        <a:rPr lang="it" b="1" dirty="0"/>
                        <a:t>sviluppo ordinato del risparmio e degli investimenti, </a:t>
                      </a:r>
                      <a:r>
                        <a:rPr lang="it" dirty="0"/>
                        <a:t>e stimolare la </a:t>
                      </a:r>
                      <a:r>
                        <a:rPr lang="it" b="1" dirty="0"/>
                        <a:t>crescita ordinata e persistente del reddito nazionale con la massima occupazione possibile dei fattori produttivi</a:t>
                      </a:r>
                    </a:p>
                  </a:txBody>
                  <a:tcPr/>
                </a:tc>
                <a:tc>
                  <a:txBody>
                    <a:bodyPr/>
                    <a:lstStyle/>
                    <a:p>
                      <a:pPr marL="285750" indent="-285750">
                        <a:buFont typeface="Arial" panose="020B0604020202020204" pitchFamily="34" charset="0"/>
                        <a:buChar char="•"/>
                      </a:pPr>
                      <a:r>
                        <a:rPr lang="it" dirty="0"/>
                        <a:t>Regolamentare il credito e i mezzi di pagamento al fine di creare le condizioni che permettano di mantenere uno </a:t>
                      </a:r>
                      <a:r>
                        <a:rPr lang="it" b="1" dirty="0"/>
                        <a:t>sviluppo economico ordinato e crescente, con senso sociale, un alto grado di occupazione e il potere d’acquisto della moneta.</a:t>
                      </a:r>
                    </a:p>
                  </a:txBody>
                  <a:tcPr/>
                </a:tc>
                <a:tc>
                  <a:txBody>
                    <a:bodyPr/>
                    <a:lstStyle/>
                    <a:p>
                      <a:pPr marL="285750" indent="-285750">
                        <a:buFont typeface="Arial" panose="020B0604020202020204" pitchFamily="34" charset="0"/>
                        <a:buChar char="•"/>
                      </a:pPr>
                      <a:r>
                        <a:rPr lang="it" dirty="0"/>
                        <a:t>La missione primaria e fondamentale della Banca Centrale della Repubblica Argentina </a:t>
                      </a:r>
                      <a:r>
                        <a:rPr lang="it" b="1" dirty="0"/>
                        <a:t>è preservare il valore della moneta</a:t>
                      </a:r>
                    </a:p>
                  </a:txBody>
                  <a:tcPr/>
                </a:tc>
                <a:tc>
                  <a:txBody>
                    <a:bodyPr/>
                    <a:lstStyle/>
                    <a:p>
                      <a:pPr marL="285750" indent="-285750">
                        <a:buFont typeface="Arial" panose="020B0604020202020204" pitchFamily="34" charset="0"/>
                        <a:buChar char="•"/>
                      </a:pPr>
                      <a:r>
                        <a:rPr lang="it" dirty="0"/>
                        <a:t>Lo scopo della banca è promuovere, nell'ambito delle sue competenze e nel quadro delle politiche stabilite dal governo nazionale, </a:t>
                      </a:r>
                      <a:r>
                        <a:rPr lang="it" b="1" dirty="0"/>
                        <a:t>la stabilità monetaria, la stabilità finanziaria, l'occupazione e lo sviluppo economico con l'equità sociale.</a:t>
                      </a:r>
                    </a:p>
                  </a:txBody>
                  <a:tcPr/>
                </a:tc>
                <a:extLst>
                  <a:ext uri="{0D108BD9-81ED-4DB2-BD59-A6C34878D82A}">
                    <a16:rowId xmlns:a16="http://schemas.microsoft.com/office/drawing/2014/main" val="10001"/>
                  </a:ext>
                </a:extLst>
              </a:tr>
            </a:tbl>
          </a:graphicData>
        </a:graphic>
      </p:graphicFrame>
      <p:sp>
        <p:nvSpPr>
          <p:cNvPr id="3" name="Marcador de número de diapositiva 2"/>
          <p:cNvSpPr>
            <a:spLocks noGrp="1"/>
          </p:cNvSpPr>
          <p:nvPr>
            <p:ph type="sldNum" sz="quarter" idx="12"/>
          </p:nvPr>
        </p:nvSpPr>
        <p:spPr/>
        <p:txBody>
          <a:bodyPr/>
          <a:lstStyle/>
          <a:p>
            <a:fld id="{FBEFC424-408B-4FAA-894F-8AC832CD5AD2}" type="slidenum">
              <a:rPr lang="es-AR" smtClean="0"/>
              <a:t>23</a:t>
            </a:fld>
            <a:endParaRPr lang="es-AR"/>
          </a:p>
        </p:txBody>
      </p:sp>
    </p:spTree>
    <p:extLst>
      <p:ext uri="{BB962C8B-B14F-4D97-AF65-F5344CB8AC3E}">
        <p14:creationId xmlns:p14="http://schemas.microsoft.com/office/powerpoint/2010/main" val="26617145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6C62E-E10F-47CF-A68E-600BA744F097}"/>
              </a:ext>
            </a:extLst>
          </p:cNvPr>
          <p:cNvSpPr>
            <a:spLocks noGrp="1"/>
          </p:cNvSpPr>
          <p:nvPr>
            <p:ph type="title"/>
          </p:nvPr>
        </p:nvSpPr>
        <p:spPr/>
        <p:txBody>
          <a:bodyPr/>
          <a:lstStyle/>
          <a:p>
            <a:r>
              <a:rPr lang="it" dirty="0"/>
              <a:t>Friedman e il caso cileno</a:t>
            </a:r>
          </a:p>
        </p:txBody>
      </p:sp>
      <p:sp>
        <p:nvSpPr>
          <p:cNvPr id="3" name="Content Placeholder 2">
            <a:extLst>
              <a:ext uri="{FF2B5EF4-FFF2-40B4-BE49-F238E27FC236}">
                <a16:creationId xmlns:a16="http://schemas.microsoft.com/office/drawing/2014/main" id="{D96190A7-307C-43A1-893E-734DCE88E8CF}"/>
              </a:ext>
            </a:extLst>
          </p:cNvPr>
          <p:cNvSpPr>
            <a:spLocks noGrp="1"/>
          </p:cNvSpPr>
          <p:nvPr>
            <p:ph idx="1"/>
          </p:nvPr>
        </p:nvSpPr>
        <p:spPr>
          <a:xfrm>
            <a:off x="1645920" y="2638044"/>
            <a:ext cx="8314944" cy="3945636"/>
          </a:xfrm>
        </p:spPr>
        <p:txBody>
          <a:bodyPr>
            <a:normAutofit/>
          </a:bodyPr>
          <a:lstStyle/>
          <a:p>
            <a:r>
              <a:rPr lang="it" sz="2000" dirty="0"/>
              <a:t>La difesa del libero mercato senza interferenze governative era un tema ricorrente nei suoi lavori teorici e giornalistici. Pensava che la libertà politica fosse impossibile senza il libero mercato.</a:t>
            </a:r>
          </a:p>
          <a:p>
            <a:r>
              <a:rPr lang="it" sz="2000" dirty="0"/>
              <a:t>Nel 1975 si recò in Cile per consigliare il dittatore Augusto Pinochet su come combattere l'inflazione e privatizzare alcune aziende nazionalizzate dal precedente governo socialista.</a:t>
            </a:r>
          </a:p>
          <a:p>
            <a:r>
              <a:rPr lang="it" sz="2000" dirty="0"/>
              <a:t>Chicago Boys: economisti cileni formatisi all'Università di Chicago, implementarono riforme monetariste durante la dittatura di Augusto Pinochet.</a:t>
            </a:r>
          </a:p>
          <a:p>
            <a:r>
              <a:rPr lang="it" sz="2000" dirty="0"/>
              <a:t>Hanno ricoperto incarichi in quasi tutti i ministeri e nella banca centrale.</a:t>
            </a:r>
          </a:p>
          <a:p>
            <a:endParaRPr lang="es-AR" sz="2000" dirty="0"/>
          </a:p>
        </p:txBody>
      </p:sp>
      <p:sp>
        <p:nvSpPr>
          <p:cNvPr id="4" name="Slide Number Placeholder 3">
            <a:extLst>
              <a:ext uri="{FF2B5EF4-FFF2-40B4-BE49-F238E27FC236}">
                <a16:creationId xmlns:a16="http://schemas.microsoft.com/office/drawing/2014/main" id="{74325418-A009-46F5-95B8-79076A57332C}"/>
              </a:ext>
            </a:extLst>
          </p:cNvPr>
          <p:cNvSpPr>
            <a:spLocks noGrp="1"/>
          </p:cNvSpPr>
          <p:nvPr>
            <p:ph type="sldNum" sz="quarter" idx="12"/>
          </p:nvPr>
        </p:nvSpPr>
        <p:spPr/>
        <p:txBody>
          <a:bodyPr/>
          <a:lstStyle/>
          <a:p>
            <a:fld id="{5A1F972D-FDF8-4D84-8DBC-19A85814D6EC}" type="slidenum">
              <a:rPr lang="en-GB" smtClean="0"/>
              <a:t>24</a:t>
            </a:fld>
            <a:endParaRPr lang="en-GB"/>
          </a:p>
        </p:txBody>
      </p:sp>
    </p:spTree>
    <p:extLst>
      <p:ext uri="{BB962C8B-B14F-4D97-AF65-F5344CB8AC3E}">
        <p14:creationId xmlns:p14="http://schemas.microsoft.com/office/powerpoint/2010/main" val="21959567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752B8-0463-43A5-81B6-8E8FB629BFEA}"/>
              </a:ext>
            </a:extLst>
          </p:cNvPr>
          <p:cNvSpPr>
            <a:spLocks noGrp="1"/>
          </p:cNvSpPr>
          <p:nvPr>
            <p:ph type="title"/>
          </p:nvPr>
        </p:nvSpPr>
        <p:spPr>
          <a:xfrm>
            <a:off x="2231136" y="274320"/>
            <a:ext cx="7729728" cy="1188720"/>
          </a:xfrm>
        </p:spPr>
        <p:txBody>
          <a:bodyPr/>
          <a:lstStyle/>
          <a:p>
            <a:r>
              <a:rPr lang="it" dirty="0"/>
              <a:t>Friedman come apostolo del libero mercato</a:t>
            </a:r>
            <a:endParaRPr lang="es-AR" dirty="0"/>
          </a:p>
        </p:txBody>
      </p:sp>
      <p:sp>
        <p:nvSpPr>
          <p:cNvPr id="3" name="Content Placeholder 2">
            <a:extLst>
              <a:ext uri="{FF2B5EF4-FFF2-40B4-BE49-F238E27FC236}">
                <a16:creationId xmlns:a16="http://schemas.microsoft.com/office/drawing/2014/main" id="{BF999BB6-F00E-40B7-91FA-9BDCB03F0F13}"/>
              </a:ext>
            </a:extLst>
          </p:cNvPr>
          <p:cNvSpPr>
            <a:spLocks noGrp="1"/>
          </p:cNvSpPr>
          <p:nvPr>
            <p:ph idx="1"/>
          </p:nvPr>
        </p:nvSpPr>
        <p:spPr>
          <a:xfrm>
            <a:off x="1067318" y="1727200"/>
            <a:ext cx="10057364" cy="4856480"/>
          </a:xfrm>
        </p:spPr>
        <p:txBody>
          <a:bodyPr>
            <a:noAutofit/>
          </a:bodyPr>
          <a:lstStyle/>
          <a:p>
            <a:r>
              <a:rPr lang="it" sz="2000" dirty="0"/>
              <a:t>Dopo aver ricevuto il Premio Nobel nel 1976, si dedicò principalmente alla diffusione delle sue idee.</a:t>
            </a:r>
          </a:p>
          <a:p>
            <a:r>
              <a:rPr lang="it" sz="2000" dirty="0"/>
              <a:t>Il suo libro più popolare era </a:t>
            </a:r>
            <a:r>
              <a:rPr lang="it" sz="2000" i="1" dirty="0"/>
              <a:t>Free to choose</a:t>
            </a:r>
            <a:r>
              <a:rPr lang="it" sz="2000" dirty="0"/>
              <a:t>. Nel libro parla delle virtù del libero mercato e degli aspetti negativi dell'intervento statale. Da questo ha realizzato anche una serie di programmi televisivi.</a:t>
            </a:r>
          </a:p>
          <a:p>
            <a:r>
              <a:rPr lang="it" sz="2000" dirty="0"/>
              <a:t>Esempio: Milton Friedman parla della mano invisibile di Adam Smith. Lo collega alla politica, dicendo che in politica funziona al contrario: i politici vogliono promuovere il bene comune, ma sono guidati da una mano invisibile per promuovere il bene degli interessi particolari. Quindi, non importa chi sia alla Casa Bianca, l’intervento statale sarà sempre negativo per la gente.</a:t>
            </a:r>
          </a:p>
          <a:p>
            <a:pPr marL="0" indent="0">
              <a:buNone/>
            </a:pPr>
            <a:r>
              <a:rPr lang="it" sz="2000" dirty="0">
                <a:hlinkClick r:id="rId3"/>
              </a:rPr>
              <a:t>https://www.youtube.com/watch?v=-CTCvONjfV4</a:t>
            </a:r>
            <a:endParaRPr lang="es-ES" sz="2000" dirty="0"/>
          </a:p>
          <a:p>
            <a:r>
              <a:rPr lang="it" sz="2000" dirty="0"/>
              <a:t>Esempio 2: Influenza negli Stati Uniti: Arnold Schwarzenegger, governatore della California, parla di Milton Friedman, delle virtù del libero mercato e degli svantaggi del socialismo.</a:t>
            </a:r>
          </a:p>
          <a:p>
            <a:pPr marL="0" indent="0">
              <a:buNone/>
            </a:pPr>
            <a:r>
              <a:rPr lang="it" sz="20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https://www.youtube.com/watch?v=95eY8jNe3EA</a:t>
            </a:r>
            <a:endParaRPr lang="es-ES" sz="2000" dirty="0"/>
          </a:p>
          <a:p>
            <a:endParaRPr lang="es-AR" sz="2000" dirty="0"/>
          </a:p>
        </p:txBody>
      </p:sp>
      <p:sp>
        <p:nvSpPr>
          <p:cNvPr id="4" name="Slide Number Placeholder 3">
            <a:extLst>
              <a:ext uri="{FF2B5EF4-FFF2-40B4-BE49-F238E27FC236}">
                <a16:creationId xmlns:a16="http://schemas.microsoft.com/office/drawing/2014/main" id="{7B0C9BA5-4680-405B-A635-A3DCDC6A9360}"/>
              </a:ext>
            </a:extLst>
          </p:cNvPr>
          <p:cNvSpPr>
            <a:spLocks noGrp="1"/>
          </p:cNvSpPr>
          <p:nvPr>
            <p:ph type="sldNum" sz="quarter" idx="12"/>
          </p:nvPr>
        </p:nvSpPr>
        <p:spPr/>
        <p:txBody>
          <a:bodyPr/>
          <a:lstStyle/>
          <a:p>
            <a:fld id="{5A1F972D-FDF8-4D84-8DBC-19A85814D6EC}" type="slidenum">
              <a:rPr lang="en-GB" smtClean="0"/>
              <a:t>25</a:t>
            </a:fld>
            <a:endParaRPr lang="en-GB"/>
          </a:p>
        </p:txBody>
      </p:sp>
    </p:spTree>
    <p:extLst>
      <p:ext uri="{BB962C8B-B14F-4D97-AF65-F5344CB8AC3E}">
        <p14:creationId xmlns:p14="http://schemas.microsoft.com/office/powerpoint/2010/main" val="21734494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F01E6-CD74-4044-BCAC-06EC88B91FB5}"/>
              </a:ext>
            </a:extLst>
          </p:cNvPr>
          <p:cNvSpPr>
            <a:spLocks noGrp="1"/>
          </p:cNvSpPr>
          <p:nvPr>
            <p:ph type="title"/>
          </p:nvPr>
        </p:nvSpPr>
        <p:spPr/>
        <p:txBody>
          <a:bodyPr/>
          <a:lstStyle/>
          <a:p>
            <a:r>
              <a:rPr lang="it" dirty="0"/>
              <a:t>6. Critica</a:t>
            </a:r>
          </a:p>
        </p:txBody>
      </p:sp>
      <p:sp>
        <p:nvSpPr>
          <p:cNvPr id="3" name="Text Placeholder 2">
            <a:extLst>
              <a:ext uri="{FF2B5EF4-FFF2-40B4-BE49-F238E27FC236}">
                <a16:creationId xmlns:a16="http://schemas.microsoft.com/office/drawing/2014/main" id="{B1BE2292-70B5-482D-870A-3CCCAA869F29}"/>
              </a:ext>
            </a:extLst>
          </p:cNvPr>
          <p:cNvSpPr>
            <a:spLocks noGrp="1"/>
          </p:cNvSpPr>
          <p:nvPr>
            <p:ph type="body" idx="1"/>
          </p:nvPr>
        </p:nvSpPr>
        <p:spPr/>
        <p:txBody>
          <a:bodyPr/>
          <a:lstStyle/>
          <a:p>
            <a:endParaRPr lang="es-AR"/>
          </a:p>
        </p:txBody>
      </p:sp>
      <p:sp>
        <p:nvSpPr>
          <p:cNvPr id="4" name="Slide Number Placeholder 3">
            <a:extLst>
              <a:ext uri="{FF2B5EF4-FFF2-40B4-BE49-F238E27FC236}">
                <a16:creationId xmlns:a16="http://schemas.microsoft.com/office/drawing/2014/main" id="{DBCB1570-304C-4FDD-A7A3-FBB344520724}"/>
              </a:ext>
            </a:extLst>
          </p:cNvPr>
          <p:cNvSpPr>
            <a:spLocks noGrp="1"/>
          </p:cNvSpPr>
          <p:nvPr>
            <p:ph type="sldNum" sz="quarter" idx="12"/>
          </p:nvPr>
        </p:nvSpPr>
        <p:spPr/>
        <p:txBody>
          <a:bodyPr/>
          <a:lstStyle/>
          <a:p>
            <a:fld id="{5A1F972D-FDF8-4D84-8DBC-19A85814D6EC}" type="slidenum">
              <a:rPr lang="en-GB" smtClean="0"/>
              <a:t>26</a:t>
            </a:fld>
            <a:endParaRPr lang="en-GB"/>
          </a:p>
        </p:txBody>
      </p:sp>
    </p:spTree>
    <p:extLst>
      <p:ext uri="{BB962C8B-B14F-4D97-AF65-F5344CB8AC3E}">
        <p14:creationId xmlns:p14="http://schemas.microsoft.com/office/powerpoint/2010/main" val="24349515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E4C27-2874-479D-B64E-CCE18FC92052}"/>
              </a:ext>
            </a:extLst>
          </p:cNvPr>
          <p:cNvSpPr>
            <a:spLocks noGrp="1"/>
          </p:cNvSpPr>
          <p:nvPr>
            <p:ph type="title"/>
          </p:nvPr>
        </p:nvSpPr>
        <p:spPr>
          <a:xfrm>
            <a:off x="2231136" y="659892"/>
            <a:ext cx="7729728" cy="1188720"/>
          </a:xfrm>
        </p:spPr>
        <p:txBody>
          <a:bodyPr/>
          <a:lstStyle/>
          <a:p>
            <a:r>
              <a:rPr lang="it" dirty="0"/>
              <a:t>critici</a:t>
            </a:r>
          </a:p>
        </p:txBody>
      </p:sp>
      <p:sp>
        <p:nvSpPr>
          <p:cNvPr id="3" name="Content Placeholder 2">
            <a:extLst>
              <a:ext uri="{FF2B5EF4-FFF2-40B4-BE49-F238E27FC236}">
                <a16:creationId xmlns:a16="http://schemas.microsoft.com/office/drawing/2014/main" id="{BF559F8F-9986-45D5-AA2F-720B08A354D4}"/>
              </a:ext>
            </a:extLst>
          </p:cNvPr>
          <p:cNvSpPr>
            <a:spLocks noGrp="1"/>
          </p:cNvSpPr>
          <p:nvPr>
            <p:ph idx="1"/>
          </p:nvPr>
        </p:nvSpPr>
        <p:spPr>
          <a:xfrm>
            <a:off x="1483360" y="2174240"/>
            <a:ext cx="8477504" cy="4409440"/>
          </a:xfrm>
        </p:spPr>
        <p:txBody>
          <a:bodyPr>
            <a:normAutofit/>
          </a:bodyPr>
          <a:lstStyle/>
          <a:p>
            <a:r>
              <a:rPr lang="it" sz="2000" dirty="0"/>
              <a:t>Non è vero che la libertà economica porta alla libertà politica. È il contrario: la libertà politica porterà ad altri tipi di libertà. Critica al concetto di libertà di Friedman.</a:t>
            </a:r>
          </a:p>
          <a:p>
            <a:r>
              <a:rPr lang="it" sz="2000" dirty="0"/>
              <a:t>Il problema con i monetaristi è che hanno trasformato l’affermazione il denaro conta,  in il denaro è tutto ciò che conta.</a:t>
            </a:r>
          </a:p>
          <a:p>
            <a:r>
              <a:rPr lang="it" sz="2000" dirty="0"/>
              <a:t>L’offerta di moneta non è esogena, non può essere controllata dalla banca centrale.</a:t>
            </a:r>
          </a:p>
          <a:p>
            <a:r>
              <a:rPr lang="it" sz="2000" dirty="0"/>
              <a:t>Molti hanno anche criticato il suo utilizzo dei dati statistici tratti dalla sua Storia monetaria degli Stati Uniti. Esistono altri modi per interpretare quei dati, quelle informazioni statistiche. La correlazione non implica causalità.</a:t>
            </a:r>
            <a:endParaRPr lang="es-AR" sz="2000" dirty="0"/>
          </a:p>
        </p:txBody>
      </p:sp>
      <p:sp>
        <p:nvSpPr>
          <p:cNvPr id="4" name="Slide Number Placeholder 3">
            <a:extLst>
              <a:ext uri="{FF2B5EF4-FFF2-40B4-BE49-F238E27FC236}">
                <a16:creationId xmlns:a16="http://schemas.microsoft.com/office/drawing/2014/main" id="{6AB3C634-9E9B-48B5-89E9-DF13CF6ABFDB}"/>
              </a:ext>
            </a:extLst>
          </p:cNvPr>
          <p:cNvSpPr>
            <a:spLocks noGrp="1"/>
          </p:cNvSpPr>
          <p:nvPr>
            <p:ph type="sldNum" sz="quarter" idx="12"/>
          </p:nvPr>
        </p:nvSpPr>
        <p:spPr/>
        <p:txBody>
          <a:bodyPr/>
          <a:lstStyle/>
          <a:p>
            <a:fld id="{5A1F972D-FDF8-4D84-8DBC-19A85814D6EC}" type="slidenum">
              <a:rPr lang="en-GB" smtClean="0"/>
              <a:t>27</a:t>
            </a:fld>
            <a:endParaRPr lang="en-GB"/>
          </a:p>
        </p:txBody>
      </p:sp>
    </p:spTree>
    <p:extLst>
      <p:ext uri="{BB962C8B-B14F-4D97-AF65-F5344CB8AC3E}">
        <p14:creationId xmlns:p14="http://schemas.microsoft.com/office/powerpoint/2010/main" val="38052034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5D314-BF5F-4183-94E1-39899B527159}"/>
              </a:ext>
            </a:extLst>
          </p:cNvPr>
          <p:cNvSpPr>
            <a:spLocks noGrp="1"/>
          </p:cNvSpPr>
          <p:nvPr>
            <p:ph type="title"/>
          </p:nvPr>
        </p:nvSpPr>
        <p:spPr/>
        <p:txBody>
          <a:bodyPr/>
          <a:lstStyle/>
          <a:p>
            <a:r>
              <a:rPr lang="it" dirty="0"/>
              <a:t>7. bibliografia</a:t>
            </a:r>
          </a:p>
        </p:txBody>
      </p:sp>
      <p:sp>
        <p:nvSpPr>
          <p:cNvPr id="3" name="Text Placeholder 2">
            <a:extLst>
              <a:ext uri="{FF2B5EF4-FFF2-40B4-BE49-F238E27FC236}">
                <a16:creationId xmlns:a16="http://schemas.microsoft.com/office/drawing/2014/main" id="{307B8AEA-6249-4017-BD44-3681C60575E7}"/>
              </a:ext>
            </a:extLst>
          </p:cNvPr>
          <p:cNvSpPr>
            <a:spLocks noGrp="1"/>
          </p:cNvSpPr>
          <p:nvPr>
            <p:ph type="body" idx="1"/>
          </p:nvPr>
        </p:nvSpPr>
        <p:spPr/>
        <p:txBody>
          <a:bodyPr/>
          <a:lstStyle/>
          <a:p>
            <a:endParaRPr lang="es-AR"/>
          </a:p>
        </p:txBody>
      </p:sp>
      <p:sp>
        <p:nvSpPr>
          <p:cNvPr id="4" name="Slide Number Placeholder 3">
            <a:extLst>
              <a:ext uri="{FF2B5EF4-FFF2-40B4-BE49-F238E27FC236}">
                <a16:creationId xmlns:a16="http://schemas.microsoft.com/office/drawing/2014/main" id="{5E694033-B393-4B27-A38B-ED41E669B7AF}"/>
              </a:ext>
            </a:extLst>
          </p:cNvPr>
          <p:cNvSpPr>
            <a:spLocks noGrp="1"/>
          </p:cNvSpPr>
          <p:nvPr>
            <p:ph type="sldNum" sz="quarter" idx="12"/>
          </p:nvPr>
        </p:nvSpPr>
        <p:spPr/>
        <p:txBody>
          <a:bodyPr/>
          <a:lstStyle/>
          <a:p>
            <a:fld id="{5A1F972D-FDF8-4D84-8DBC-19A85814D6EC}" type="slidenum">
              <a:rPr lang="en-GB" smtClean="0"/>
              <a:t>28</a:t>
            </a:fld>
            <a:endParaRPr lang="en-GB"/>
          </a:p>
        </p:txBody>
      </p:sp>
    </p:spTree>
    <p:extLst>
      <p:ext uri="{BB962C8B-B14F-4D97-AF65-F5344CB8AC3E}">
        <p14:creationId xmlns:p14="http://schemas.microsoft.com/office/powerpoint/2010/main" val="18642490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8DD3D-69A3-4AC0-B7CA-B3B0DC2AA916}"/>
              </a:ext>
            </a:extLst>
          </p:cNvPr>
          <p:cNvSpPr>
            <a:spLocks noGrp="1"/>
          </p:cNvSpPr>
          <p:nvPr>
            <p:ph type="title"/>
          </p:nvPr>
        </p:nvSpPr>
        <p:spPr/>
        <p:txBody>
          <a:bodyPr/>
          <a:lstStyle/>
          <a:p>
            <a:r>
              <a:rPr lang="it" dirty="0"/>
              <a:t>bibliografia</a:t>
            </a:r>
          </a:p>
        </p:txBody>
      </p:sp>
      <p:sp>
        <p:nvSpPr>
          <p:cNvPr id="3" name="Content Placeholder 2">
            <a:extLst>
              <a:ext uri="{FF2B5EF4-FFF2-40B4-BE49-F238E27FC236}">
                <a16:creationId xmlns:a16="http://schemas.microsoft.com/office/drawing/2014/main" id="{550FD716-23F6-4601-A36F-A159FF26024B}"/>
              </a:ext>
            </a:extLst>
          </p:cNvPr>
          <p:cNvSpPr>
            <a:spLocks noGrp="1"/>
          </p:cNvSpPr>
          <p:nvPr>
            <p:ph idx="1"/>
          </p:nvPr>
        </p:nvSpPr>
        <p:spPr/>
        <p:txBody>
          <a:bodyPr/>
          <a:lstStyle/>
          <a:p>
            <a:r>
              <a:rPr lang="it"/>
              <a:t>Bibliografia </a:t>
            </a:r>
            <a:r>
              <a:rPr lang="it" dirty="0"/>
              <a:t>facoltativa:</a:t>
            </a:r>
          </a:p>
          <a:p>
            <a:pPr lvl="1"/>
            <a:r>
              <a:rPr lang="it" dirty="0"/>
              <a:t>Milton Friedman, Capitalismo e libertà (1962)</a:t>
            </a:r>
          </a:p>
          <a:p>
            <a:pPr lvl="1"/>
            <a:r>
              <a:rPr lang="it" dirty="0"/>
              <a:t>Milton Friedman, Liberi di scegliere (1980)</a:t>
            </a:r>
          </a:p>
        </p:txBody>
      </p:sp>
      <p:sp>
        <p:nvSpPr>
          <p:cNvPr id="4" name="Slide Number Placeholder 3">
            <a:extLst>
              <a:ext uri="{FF2B5EF4-FFF2-40B4-BE49-F238E27FC236}">
                <a16:creationId xmlns:a16="http://schemas.microsoft.com/office/drawing/2014/main" id="{6EF3DAC0-A96A-4BD3-8DDA-D710B8C6FCBB}"/>
              </a:ext>
            </a:extLst>
          </p:cNvPr>
          <p:cNvSpPr>
            <a:spLocks noGrp="1"/>
          </p:cNvSpPr>
          <p:nvPr>
            <p:ph type="sldNum" sz="quarter" idx="12"/>
          </p:nvPr>
        </p:nvSpPr>
        <p:spPr/>
        <p:txBody>
          <a:bodyPr/>
          <a:lstStyle/>
          <a:p>
            <a:fld id="{5A1F972D-FDF8-4D84-8DBC-19A85814D6EC}" type="slidenum">
              <a:rPr lang="en-GB" smtClean="0"/>
              <a:t>29</a:t>
            </a:fld>
            <a:endParaRPr lang="en-GB"/>
          </a:p>
        </p:txBody>
      </p:sp>
    </p:spTree>
    <p:extLst>
      <p:ext uri="{BB962C8B-B14F-4D97-AF65-F5344CB8AC3E}">
        <p14:creationId xmlns:p14="http://schemas.microsoft.com/office/powerpoint/2010/main" val="4247516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94614-0600-4C7E-AB7C-A4AC07F533DC}"/>
              </a:ext>
            </a:extLst>
          </p:cNvPr>
          <p:cNvSpPr>
            <a:spLocks noGrp="1"/>
          </p:cNvSpPr>
          <p:nvPr>
            <p:ph type="title"/>
          </p:nvPr>
        </p:nvSpPr>
        <p:spPr/>
        <p:txBody>
          <a:bodyPr/>
          <a:lstStyle/>
          <a:p>
            <a:r>
              <a:rPr lang="it" dirty="0"/>
              <a:t>1. Reazione </a:t>
            </a:r>
            <a:r>
              <a:rPr lang="it" dirty="0" err="1"/>
              <a:t>antikeynesiana </a:t>
            </a:r>
            <a:r>
              <a:rPr lang="it" dirty="0"/>
              <a:t>e contesto storico</a:t>
            </a:r>
            <a:endParaRPr lang="es-AR" dirty="0"/>
          </a:p>
        </p:txBody>
      </p:sp>
      <p:sp>
        <p:nvSpPr>
          <p:cNvPr id="3" name="Text Placeholder 2">
            <a:extLst>
              <a:ext uri="{FF2B5EF4-FFF2-40B4-BE49-F238E27FC236}">
                <a16:creationId xmlns:a16="http://schemas.microsoft.com/office/drawing/2014/main" id="{9F20CFB1-D4F8-40D8-94A9-2AF3C8CA8F23}"/>
              </a:ext>
            </a:extLst>
          </p:cNvPr>
          <p:cNvSpPr>
            <a:spLocks noGrp="1"/>
          </p:cNvSpPr>
          <p:nvPr>
            <p:ph type="body" idx="1"/>
          </p:nvPr>
        </p:nvSpPr>
        <p:spPr/>
        <p:txBody>
          <a:bodyPr/>
          <a:lstStyle/>
          <a:p>
            <a:endParaRPr lang="es-AR"/>
          </a:p>
        </p:txBody>
      </p:sp>
      <p:sp>
        <p:nvSpPr>
          <p:cNvPr id="4" name="Slide Number Placeholder 3">
            <a:extLst>
              <a:ext uri="{FF2B5EF4-FFF2-40B4-BE49-F238E27FC236}">
                <a16:creationId xmlns:a16="http://schemas.microsoft.com/office/drawing/2014/main" id="{A409C100-22B7-4214-A380-EEF2E852EEA1}"/>
              </a:ext>
            </a:extLst>
          </p:cNvPr>
          <p:cNvSpPr>
            <a:spLocks noGrp="1"/>
          </p:cNvSpPr>
          <p:nvPr>
            <p:ph type="sldNum" sz="quarter" idx="12"/>
          </p:nvPr>
        </p:nvSpPr>
        <p:spPr/>
        <p:txBody>
          <a:bodyPr/>
          <a:lstStyle/>
          <a:p>
            <a:fld id="{5A1F972D-FDF8-4D84-8DBC-19A85814D6EC}" type="slidenum">
              <a:rPr lang="en-GB" smtClean="0"/>
              <a:t>3</a:t>
            </a:fld>
            <a:endParaRPr lang="en-GB"/>
          </a:p>
        </p:txBody>
      </p:sp>
    </p:spTree>
    <p:extLst>
      <p:ext uri="{BB962C8B-B14F-4D97-AF65-F5344CB8AC3E}">
        <p14:creationId xmlns:p14="http://schemas.microsoft.com/office/powerpoint/2010/main" val="2956561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A7E79-AC1E-43E1-BAA2-0A959F8DA1A5}"/>
              </a:ext>
            </a:extLst>
          </p:cNvPr>
          <p:cNvSpPr>
            <a:spLocks noGrp="1"/>
          </p:cNvSpPr>
          <p:nvPr>
            <p:ph type="title"/>
          </p:nvPr>
        </p:nvSpPr>
        <p:spPr>
          <a:xfrm>
            <a:off x="2231136" y="537972"/>
            <a:ext cx="7729728" cy="1188720"/>
          </a:xfrm>
        </p:spPr>
        <p:txBody>
          <a:bodyPr/>
          <a:lstStyle/>
          <a:p>
            <a:r>
              <a:rPr lang="it" dirty="0"/>
              <a:t>Reazione anti-keynesiana e contesto storico</a:t>
            </a:r>
            <a:endParaRPr lang="es-AR" dirty="0"/>
          </a:p>
        </p:txBody>
      </p:sp>
      <p:sp>
        <p:nvSpPr>
          <p:cNvPr id="3" name="Content Placeholder 2">
            <a:extLst>
              <a:ext uri="{FF2B5EF4-FFF2-40B4-BE49-F238E27FC236}">
                <a16:creationId xmlns:a16="http://schemas.microsoft.com/office/drawing/2014/main" id="{3EB17D7E-F7F7-49FA-A568-7D56DA9EBDC7}"/>
              </a:ext>
            </a:extLst>
          </p:cNvPr>
          <p:cNvSpPr>
            <a:spLocks noGrp="1"/>
          </p:cNvSpPr>
          <p:nvPr>
            <p:ph idx="1"/>
          </p:nvPr>
        </p:nvSpPr>
        <p:spPr>
          <a:xfrm>
            <a:off x="1411722" y="2052320"/>
            <a:ext cx="9347200" cy="3495548"/>
          </a:xfrm>
        </p:spPr>
        <p:txBody>
          <a:bodyPr>
            <a:noAutofit/>
          </a:bodyPr>
          <a:lstStyle/>
          <a:p>
            <a:r>
              <a:rPr lang="it" sz="2000" dirty="0"/>
              <a:t>Durante quelli che furono chiamati gli anni d’oro, che vanno dalla fine della guerra alla crisi petrolifera del 1973, la maggior parte dei paesi applicò politiche keynesiane, che miravano a sostenere il livello di attività economica e a mantenere la piena occupazione.</a:t>
            </a:r>
          </a:p>
          <a:p>
            <a:r>
              <a:rPr lang="it" sz="2000" dirty="0"/>
              <a:t>Nel 1973 si verificò la prima crisi petrolifera.</a:t>
            </a:r>
          </a:p>
          <a:p>
            <a:r>
              <a:rPr lang="it" sz="2000" dirty="0"/>
              <a:t>Ciò, nei paesi importatori di petrolio, ha causato inflazione, recessione e alti tassi di disoccupazione. Stagflazione (stagnazione + inflazione).</a:t>
            </a:r>
          </a:p>
          <a:p>
            <a:r>
              <a:rPr lang="it" sz="2000" dirty="0"/>
              <a:t>Il monetarismo apparirà come un’alternativa teorica e di politica economica a questo nuovo fenomeno.</a:t>
            </a:r>
          </a:p>
          <a:p>
            <a:r>
              <a:rPr lang="it" sz="2000" dirty="0"/>
              <a:t>I monetaristi privilegieranno il liberalismo economico e politico, con politiche di libero mercato estreme.</a:t>
            </a:r>
          </a:p>
          <a:p>
            <a:r>
              <a:rPr lang="it" sz="2000" dirty="0"/>
              <a:t>Provenivano in gran parte dall'Università di Chicago.</a:t>
            </a:r>
            <a:endParaRPr lang="es-AR" sz="2000" dirty="0"/>
          </a:p>
        </p:txBody>
      </p:sp>
      <p:sp>
        <p:nvSpPr>
          <p:cNvPr id="4" name="Slide Number Placeholder 3">
            <a:extLst>
              <a:ext uri="{FF2B5EF4-FFF2-40B4-BE49-F238E27FC236}">
                <a16:creationId xmlns:a16="http://schemas.microsoft.com/office/drawing/2014/main" id="{D07F15EC-57FE-42DF-BC65-6A77CDC64E69}"/>
              </a:ext>
            </a:extLst>
          </p:cNvPr>
          <p:cNvSpPr>
            <a:spLocks noGrp="1"/>
          </p:cNvSpPr>
          <p:nvPr>
            <p:ph type="sldNum" sz="quarter" idx="12"/>
          </p:nvPr>
        </p:nvSpPr>
        <p:spPr/>
        <p:txBody>
          <a:bodyPr/>
          <a:lstStyle/>
          <a:p>
            <a:fld id="{5A1F972D-FDF8-4D84-8DBC-19A85814D6EC}" type="slidenum">
              <a:rPr lang="en-GB" smtClean="0"/>
              <a:t>4</a:t>
            </a:fld>
            <a:endParaRPr lang="en-GB"/>
          </a:p>
        </p:txBody>
      </p:sp>
    </p:spTree>
    <p:extLst>
      <p:ext uri="{BB962C8B-B14F-4D97-AF65-F5344CB8AC3E}">
        <p14:creationId xmlns:p14="http://schemas.microsoft.com/office/powerpoint/2010/main" val="4287203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EA493-2F2D-4318-9FCC-D1228B85908F}"/>
              </a:ext>
            </a:extLst>
          </p:cNvPr>
          <p:cNvSpPr>
            <a:spLocks noGrp="1"/>
          </p:cNvSpPr>
          <p:nvPr>
            <p:ph type="title"/>
          </p:nvPr>
        </p:nvSpPr>
        <p:spPr>
          <a:xfrm>
            <a:off x="2231136" y="457200"/>
            <a:ext cx="7729728" cy="1188720"/>
          </a:xfrm>
        </p:spPr>
        <p:txBody>
          <a:bodyPr/>
          <a:lstStyle/>
          <a:p>
            <a:r>
              <a:rPr lang="it" dirty="0"/>
              <a:t>Mont-Pèlerin Societ</a:t>
            </a:r>
            <a:r>
              <a:rPr lang="it-IT" dirty="0"/>
              <a:t>y</a:t>
            </a:r>
            <a:r>
              <a:rPr lang="it" dirty="0"/>
              <a:t> </a:t>
            </a:r>
          </a:p>
        </p:txBody>
      </p:sp>
      <p:sp>
        <p:nvSpPr>
          <p:cNvPr id="3" name="Content Placeholder 2">
            <a:extLst>
              <a:ext uri="{FF2B5EF4-FFF2-40B4-BE49-F238E27FC236}">
                <a16:creationId xmlns:a16="http://schemas.microsoft.com/office/drawing/2014/main" id="{16ABE2C1-346C-4417-8A56-E43A74906B22}"/>
              </a:ext>
            </a:extLst>
          </p:cNvPr>
          <p:cNvSpPr>
            <a:spLocks noGrp="1"/>
          </p:cNvSpPr>
          <p:nvPr>
            <p:ph idx="1"/>
          </p:nvPr>
        </p:nvSpPr>
        <p:spPr>
          <a:xfrm>
            <a:off x="1067318" y="1930400"/>
            <a:ext cx="9234922" cy="4653280"/>
          </a:xfrm>
        </p:spPr>
        <p:txBody>
          <a:bodyPr>
            <a:noAutofit/>
          </a:bodyPr>
          <a:lstStyle/>
          <a:p>
            <a:r>
              <a:rPr lang="it" sz="2000" dirty="0"/>
              <a:t>Società fondata nel 1947, con lo scopo di promuovere la libertà, è infatti considerata la culla del neoliberismo.</a:t>
            </a:r>
          </a:p>
          <a:p>
            <a:r>
              <a:rPr lang="it" sz="2000" dirty="0"/>
              <a:t>fondatori </a:t>
            </a:r>
            <a:r>
              <a:rPr lang="it" sz="2000" dirty="0">
                <a:latin typeface="Gill Sans MT" panose="020B0502020104020203" pitchFamily="34" charset="0"/>
              </a:rPr>
              <a:t>più importanti </a:t>
            </a:r>
            <a:r>
              <a:rPr lang="it" sz="2000" dirty="0"/>
              <a:t>fu Friedrich </a:t>
            </a:r>
            <a:r>
              <a:rPr lang="it" sz="2000" dirty="0" err="1"/>
              <a:t>von </a:t>
            </a:r>
            <a:r>
              <a:rPr lang="it" sz="2000" dirty="0"/>
              <a:t>Hayek.</a:t>
            </a:r>
          </a:p>
          <a:p>
            <a:r>
              <a:rPr lang="it" sz="2000" dirty="0"/>
              <a:t>Ha avuto e ha molta influenza perché conta membri provenienti da contesti molto diversi: accademici, politici, uomini d'affari, filosofi, scrittori.</a:t>
            </a:r>
          </a:p>
          <a:p>
            <a:r>
              <a:rPr lang="it" sz="2000" dirty="0"/>
              <a:t>L’obiettivo non dichiarato esplicitamente era quello di opporsi allo statalismo e al socialismo.</a:t>
            </a:r>
          </a:p>
          <a:p>
            <a:pPr marL="0" indent="0">
              <a:buNone/>
            </a:pPr>
            <a:r>
              <a:rPr lang="it" sz="2000" dirty="0"/>
              <a:t>“Tra i nostri membri c’è chi può immaginare una società vitale senza Stato… Per la maggior parte dei nostri membri, tuttavia, un ordine sociale senza Stato è inimmaginabile… L’uomo è e deve rimanere schiavo dello Stato. Ma è di vitale importanza riconoscere che la schiavitù al dieci per cento è diversa dalla schiavitù al cinquanta per cento”. (James Buchanan, “L’uomo e lo Stato ”, discorso Presidenziale MPS, 31 agosto 1986)</a:t>
            </a:r>
            <a:endParaRPr lang="es-AR" sz="2000" dirty="0"/>
          </a:p>
        </p:txBody>
      </p:sp>
      <p:sp>
        <p:nvSpPr>
          <p:cNvPr id="4" name="Slide Number Placeholder 3">
            <a:extLst>
              <a:ext uri="{FF2B5EF4-FFF2-40B4-BE49-F238E27FC236}">
                <a16:creationId xmlns:a16="http://schemas.microsoft.com/office/drawing/2014/main" id="{32A50022-58D3-4292-96EB-6ADFCE54AA3B}"/>
              </a:ext>
            </a:extLst>
          </p:cNvPr>
          <p:cNvSpPr>
            <a:spLocks noGrp="1"/>
          </p:cNvSpPr>
          <p:nvPr>
            <p:ph type="sldNum" sz="quarter" idx="12"/>
          </p:nvPr>
        </p:nvSpPr>
        <p:spPr/>
        <p:txBody>
          <a:bodyPr/>
          <a:lstStyle/>
          <a:p>
            <a:fld id="{5A1F972D-FDF8-4D84-8DBC-19A85814D6EC}" type="slidenum">
              <a:rPr lang="en-GB" smtClean="0"/>
              <a:t>5</a:t>
            </a:fld>
            <a:endParaRPr lang="en-GB"/>
          </a:p>
        </p:txBody>
      </p:sp>
    </p:spTree>
    <p:extLst>
      <p:ext uri="{BB962C8B-B14F-4D97-AF65-F5344CB8AC3E}">
        <p14:creationId xmlns:p14="http://schemas.microsoft.com/office/powerpoint/2010/main" val="281253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FE138-8621-4BD6-A736-2C0C1624DE9D}"/>
              </a:ext>
            </a:extLst>
          </p:cNvPr>
          <p:cNvSpPr>
            <a:spLocks noGrp="1"/>
          </p:cNvSpPr>
          <p:nvPr>
            <p:ph type="title"/>
          </p:nvPr>
        </p:nvSpPr>
        <p:spPr/>
        <p:txBody>
          <a:bodyPr/>
          <a:lstStyle/>
          <a:p>
            <a:r>
              <a:rPr lang="it" dirty="0"/>
              <a:t>2. Caratteristiche generali</a:t>
            </a:r>
          </a:p>
        </p:txBody>
      </p:sp>
      <p:sp>
        <p:nvSpPr>
          <p:cNvPr id="3" name="Text Placeholder 2">
            <a:extLst>
              <a:ext uri="{FF2B5EF4-FFF2-40B4-BE49-F238E27FC236}">
                <a16:creationId xmlns:a16="http://schemas.microsoft.com/office/drawing/2014/main" id="{02A43BED-72B8-45FD-93A0-F2B666ED7756}"/>
              </a:ext>
            </a:extLst>
          </p:cNvPr>
          <p:cNvSpPr>
            <a:spLocks noGrp="1"/>
          </p:cNvSpPr>
          <p:nvPr>
            <p:ph type="body" idx="1"/>
          </p:nvPr>
        </p:nvSpPr>
        <p:spPr/>
        <p:txBody>
          <a:bodyPr/>
          <a:lstStyle/>
          <a:p>
            <a:endParaRPr lang="es-AR"/>
          </a:p>
        </p:txBody>
      </p:sp>
      <p:sp>
        <p:nvSpPr>
          <p:cNvPr id="4" name="Slide Number Placeholder 3">
            <a:extLst>
              <a:ext uri="{FF2B5EF4-FFF2-40B4-BE49-F238E27FC236}">
                <a16:creationId xmlns:a16="http://schemas.microsoft.com/office/drawing/2014/main" id="{6D95871B-0A7E-40EE-B2AC-BF0C5C783BC6}"/>
              </a:ext>
            </a:extLst>
          </p:cNvPr>
          <p:cNvSpPr>
            <a:spLocks noGrp="1"/>
          </p:cNvSpPr>
          <p:nvPr>
            <p:ph type="sldNum" sz="quarter" idx="12"/>
          </p:nvPr>
        </p:nvSpPr>
        <p:spPr/>
        <p:txBody>
          <a:bodyPr/>
          <a:lstStyle/>
          <a:p>
            <a:fld id="{5A1F972D-FDF8-4D84-8DBC-19A85814D6EC}" type="slidenum">
              <a:rPr lang="en-GB" smtClean="0"/>
              <a:t>6</a:t>
            </a:fld>
            <a:endParaRPr lang="en-GB"/>
          </a:p>
        </p:txBody>
      </p:sp>
    </p:spTree>
    <p:extLst>
      <p:ext uri="{BB962C8B-B14F-4D97-AF65-F5344CB8AC3E}">
        <p14:creationId xmlns:p14="http://schemas.microsoft.com/office/powerpoint/2010/main" val="4073883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09FA5-1790-4307-9977-BB844AB6F22A}"/>
              </a:ext>
            </a:extLst>
          </p:cNvPr>
          <p:cNvSpPr>
            <a:spLocks noGrp="1"/>
          </p:cNvSpPr>
          <p:nvPr>
            <p:ph type="title"/>
          </p:nvPr>
        </p:nvSpPr>
        <p:spPr/>
        <p:txBody>
          <a:bodyPr/>
          <a:lstStyle/>
          <a:p>
            <a:r>
              <a:rPr lang="it" dirty="0"/>
              <a:t>Caratteristiche generali</a:t>
            </a:r>
          </a:p>
        </p:txBody>
      </p:sp>
      <p:sp>
        <p:nvSpPr>
          <p:cNvPr id="3" name="Content Placeholder 2">
            <a:extLst>
              <a:ext uri="{FF2B5EF4-FFF2-40B4-BE49-F238E27FC236}">
                <a16:creationId xmlns:a16="http://schemas.microsoft.com/office/drawing/2014/main" id="{D03CB82B-06F2-4C67-99B5-B6ABB7AADCE1}"/>
              </a:ext>
            </a:extLst>
          </p:cNvPr>
          <p:cNvSpPr>
            <a:spLocks noGrp="1"/>
          </p:cNvSpPr>
          <p:nvPr>
            <p:ph idx="1"/>
          </p:nvPr>
        </p:nvSpPr>
        <p:spPr>
          <a:xfrm>
            <a:off x="1828800" y="2638044"/>
            <a:ext cx="8132064" cy="3255264"/>
          </a:xfrm>
        </p:spPr>
        <p:txBody>
          <a:bodyPr>
            <a:normAutofit/>
          </a:bodyPr>
          <a:lstStyle/>
          <a:p>
            <a:r>
              <a:rPr lang="it" sz="2000" dirty="0"/>
              <a:t>Le prime idee monetariste iniziarono ad emergere negli anni ’50, e poi con maggiore forza negli anni ’60 e ’70. Durarono all’incirca fino agli anni ’80.</a:t>
            </a:r>
          </a:p>
          <a:p>
            <a:r>
              <a:rPr lang="it" sz="2000" dirty="0"/>
              <a:t>Le idee principali sono:</a:t>
            </a:r>
          </a:p>
          <a:p>
            <a:pPr lvl="1"/>
            <a:r>
              <a:rPr lang="it" sz="2000" dirty="0"/>
              <a:t>Una rinnovata enfasi sul ruolo della moneta, dell’offerta monetaria.</a:t>
            </a:r>
          </a:p>
          <a:p>
            <a:pPr lvl="1"/>
            <a:r>
              <a:rPr lang="it" sz="2000" dirty="0"/>
              <a:t>Fiducia nel meccanismo automatico del mercato per equilibrare l’economia.</a:t>
            </a:r>
          </a:p>
          <a:p>
            <a:pPr lvl="1"/>
            <a:r>
              <a:rPr lang="it" sz="2000" dirty="0"/>
              <a:t>Idee supportate dallo sviluppo teorico economico e politico.</a:t>
            </a:r>
            <a:endParaRPr lang="es-AR" sz="2000" dirty="0"/>
          </a:p>
        </p:txBody>
      </p:sp>
      <p:sp>
        <p:nvSpPr>
          <p:cNvPr id="4" name="Slide Number Placeholder 3">
            <a:extLst>
              <a:ext uri="{FF2B5EF4-FFF2-40B4-BE49-F238E27FC236}">
                <a16:creationId xmlns:a16="http://schemas.microsoft.com/office/drawing/2014/main" id="{BC80FD53-C528-48EE-95DF-1AFB99D9D12F}"/>
              </a:ext>
            </a:extLst>
          </p:cNvPr>
          <p:cNvSpPr>
            <a:spLocks noGrp="1"/>
          </p:cNvSpPr>
          <p:nvPr>
            <p:ph type="sldNum" sz="quarter" idx="12"/>
          </p:nvPr>
        </p:nvSpPr>
        <p:spPr/>
        <p:txBody>
          <a:bodyPr/>
          <a:lstStyle/>
          <a:p>
            <a:fld id="{5A1F972D-FDF8-4D84-8DBC-19A85814D6EC}" type="slidenum">
              <a:rPr lang="en-GB" smtClean="0"/>
              <a:t>7</a:t>
            </a:fld>
            <a:endParaRPr lang="en-GB"/>
          </a:p>
        </p:txBody>
      </p:sp>
    </p:spTree>
    <p:extLst>
      <p:ext uri="{BB962C8B-B14F-4D97-AF65-F5344CB8AC3E}">
        <p14:creationId xmlns:p14="http://schemas.microsoft.com/office/powerpoint/2010/main" val="1863171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09FA5-1790-4307-9977-BB844AB6F22A}"/>
              </a:ext>
            </a:extLst>
          </p:cNvPr>
          <p:cNvSpPr>
            <a:spLocks noGrp="1"/>
          </p:cNvSpPr>
          <p:nvPr>
            <p:ph type="title"/>
          </p:nvPr>
        </p:nvSpPr>
        <p:spPr/>
        <p:txBody>
          <a:bodyPr/>
          <a:lstStyle/>
          <a:p>
            <a:r>
              <a:rPr lang="it" dirty="0"/>
              <a:t>Caratteristiche generali</a:t>
            </a:r>
          </a:p>
        </p:txBody>
      </p:sp>
      <p:sp>
        <p:nvSpPr>
          <p:cNvPr id="3" name="Content Placeholder 2">
            <a:extLst>
              <a:ext uri="{FF2B5EF4-FFF2-40B4-BE49-F238E27FC236}">
                <a16:creationId xmlns:a16="http://schemas.microsoft.com/office/drawing/2014/main" id="{D03CB82B-06F2-4C67-99B5-B6ABB7AADCE1}"/>
              </a:ext>
            </a:extLst>
          </p:cNvPr>
          <p:cNvSpPr>
            <a:spLocks noGrp="1"/>
          </p:cNvSpPr>
          <p:nvPr>
            <p:ph idx="1"/>
          </p:nvPr>
        </p:nvSpPr>
        <p:spPr/>
        <p:txBody>
          <a:bodyPr>
            <a:normAutofit/>
          </a:bodyPr>
          <a:lstStyle/>
          <a:p>
            <a:r>
              <a:rPr lang="it" sz="2400" dirty="0"/>
              <a:t>Il termine monetarismo è stato coniato da Karl Brunner nel 1968, uno dei leader del monetarismo.</a:t>
            </a:r>
          </a:p>
          <a:p>
            <a:r>
              <a:rPr lang="it" sz="2400" dirty="0"/>
              <a:t>Altri esponenti: David Laidler (che è anche un importante storico del pensiero economico),  Anna Schwartz,  Allan Meltzer .</a:t>
            </a:r>
          </a:p>
          <a:p>
            <a:r>
              <a:rPr lang="it" sz="2400" dirty="0"/>
              <a:t>L’ortodossia monetarista è associata a Milton Friedman.</a:t>
            </a:r>
          </a:p>
          <a:p>
            <a:r>
              <a:rPr lang="it" sz="2400" dirty="0"/>
              <a:t>Ha le sue radici nella teoria quantitativa della moneta.</a:t>
            </a:r>
            <a:endParaRPr lang="es-AR" sz="2400" dirty="0"/>
          </a:p>
        </p:txBody>
      </p:sp>
      <p:sp>
        <p:nvSpPr>
          <p:cNvPr id="4" name="Slide Number Placeholder 3">
            <a:extLst>
              <a:ext uri="{FF2B5EF4-FFF2-40B4-BE49-F238E27FC236}">
                <a16:creationId xmlns:a16="http://schemas.microsoft.com/office/drawing/2014/main" id="{BC80FD53-C528-48EE-95DF-1AFB99D9D12F}"/>
              </a:ext>
            </a:extLst>
          </p:cNvPr>
          <p:cNvSpPr>
            <a:spLocks noGrp="1"/>
          </p:cNvSpPr>
          <p:nvPr>
            <p:ph type="sldNum" sz="quarter" idx="12"/>
          </p:nvPr>
        </p:nvSpPr>
        <p:spPr/>
        <p:txBody>
          <a:bodyPr/>
          <a:lstStyle/>
          <a:p>
            <a:fld id="{5A1F972D-FDF8-4D84-8DBC-19A85814D6EC}" type="slidenum">
              <a:rPr lang="en-GB" smtClean="0"/>
              <a:t>8</a:t>
            </a:fld>
            <a:endParaRPr lang="en-GB"/>
          </a:p>
        </p:txBody>
      </p:sp>
    </p:spTree>
    <p:extLst>
      <p:ext uri="{BB962C8B-B14F-4D97-AF65-F5344CB8AC3E}">
        <p14:creationId xmlns:p14="http://schemas.microsoft.com/office/powerpoint/2010/main" val="4042273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197EB-3212-407E-A747-FF5D5A87CE3C}"/>
              </a:ext>
            </a:extLst>
          </p:cNvPr>
          <p:cNvSpPr>
            <a:spLocks noGrp="1"/>
          </p:cNvSpPr>
          <p:nvPr>
            <p:ph type="title"/>
          </p:nvPr>
        </p:nvSpPr>
        <p:spPr>
          <a:xfrm>
            <a:off x="1493520" y="992404"/>
            <a:ext cx="8991600" cy="1645920"/>
          </a:xfrm>
        </p:spPr>
        <p:txBody>
          <a:bodyPr/>
          <a:lstStyle/>
          <a:p>
            <a:r>
              <a:rPr lang="it" dirty="0"/>
              <a:t>3.Milton Friedman (1912-2006)</a:t>
            </a:r>
          </a:p>
        </p:txBody>
      </p:sp>
      <p:pic>
        <p:nvPicPr>
          <p:cNvPr id="5" name="Picture 4">
            <a:extLst>
              <a:ext uri="{FF2B5EF4-FFF2-40B4-BE49-F238E27FC236}">
                <a16:creationId xmlns:a16="http://schemas.microsoft.com/office/drawing/2014/main" id="{D7B11AE7-57F6-43C3-8587-191D1BA998E6}"/>
              </a:ext>
            </a:extLst>
          </p:cNvPr>
          <p:cNvPicPr>
            <a:picLocks noChangeAspect="1"/>
          </p:cNvPicPr>
          <p:nvPr/>
        </p:nvPicPr>
        <p:blipFill>
          <a:blip r:embed="rId2"/>
          <a:stretch>
            <a:fillRect/>
          </a:stretch>
        </p:blipFill>
        <p:spPr>
          <a:xfrm>
            <a:off x="3535458" y="3209704"/>
            <a:ext cx="5121084" cy="2749534"/>
          </a:xfrm>
          <a:prstGeom prst="rect">
            <a:avLst/>
          </a:prstGeom>
        </p:spPr>
      </p:pic>
      <p:sp>
        <p:nvSpPr>
          <p:cNvPr id="4" name="Slide Number Placeholder 3">
            <a:extLst>
              <a:ext uri="{FF2B5EF4-FFF2-40B4-BE49-F238E27FC236}">
                <a16:creationId xmlns:a16="http://schemas.microsoft.com/office/drawing/2014/main" id="{2359645A-07CC-4912-A54F-1E35E9BBB070}"/>
              </a:ext>
            </a:extLst>
          </p:cNvPr>
          <p:cNvSpPr>
            <a:spLocks noGrp="1"/>
          </p:cNvSpPr>
          <p:nvPr>
            <p:ph type="sldNum" sz="quarter" idx="12"/>
          </p:nvPr>
        </p:nvSpPr>
        <p:spPr/>
        <p:txBody>
          <a:bodyPr/>
          <a:lstStyle/>
          <a:p>
            <a:fld id="{5A1F972D-FDF8-4D84-8DBC-19A85814D6EC}" type="slidenum">
              <a:rPr lang="en-GB" smtClean="0"/>
              <a:t>9</a:t>
            </a:fld>
            <a:endParaRPr lang="en-GB"/>
          </a:p>
        </p:txBody>
      </p:sp>
    </p:spTree>
    <p:extLst>
      <p:ext uri="{BB962C8B-B14F-4D97-AF65-F5344CB8AC3E}">
        <p14:creationId xmlns:p14="http://schemas.microsoft.com/office/powerpoint/2010/main" val="1923837444"/>
      </p:ext>
    </p:extLst>
  </p:cSld>
  <p:clrMapOvr>
    <a:masterClrMapping/>
  </p:clrMapOvr>
</p:sld>
</file>

<file path=ppt/theme/theme1.xml><?xml version="1.0" encoding="utf-8"?>
<a:theme xmlns:a="http://schemas.openxmlformats.org/drawingml/2006/main" name="Paquete">
  <a:themeElements>
    <a:clrScheme name="Paquete">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quete">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quete">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TM10001115[[fn=Paquete]]</Template>
  <TotalTime>14765</TotalTime>
  <Words>4039</Words>
  <Application>Microsoft Office PowerPoint</Application>
  <PresentationFormat>Widescreen</PresentationFormat>
  <Paragraphs>232</Paragraphs>
  <Slides>29</Slides>
  <Notes>19</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29</vt:i4>
      </vt:variant>
    </vt:vector>
  </HeadingPairs>
  <TitlesOfParts>
    <vt:vector size="35" baseType="lpstr">
      <vt:lpstr>Arial</vt:lpstr>
      <vt:lpstr>Calibri</vt:lpstr>
      <vt:lpstr>Cambria Math</vt:lpstr>
      <vt:lpstr>Gill Sans MT</vt:lpstr>
      <vt:lpstr>Times New Roman</vt:lpstr>
      <vt:lpstr>Paquete</vt:lpstr>
      <vt:lpstr>CLASSE 16; Monetarismo</vt:lpstr>
      <vt:lpstr>Contenuti</vt:lpstr>
      <vt:lpstr>1. Reazione antikeynesiana e contesto storico</vt:lpstr>
      <vt:lpstr>Reazione anti-keynesiana e contesto storico</vt:lpstr>
      <vt:lpstr>Mont-Pèlerin Society </vt:lpstr>
      <vt:lpstr>2. Caratteristiche generali</vt:lpstr>
      <vt:lpstr>Caratteristiche generali</vt:lpstr>
      <vt:lpstr>Caratteristiche generali</vt:lpstr>
      <vt:lpstr>3.Milton Friedman (1912-2006)</vt:lpstr>
      <vt:lpstr>Vita e opere</vt:lpstr>
      <vt:lpstr>sfaccettature di milton Friedman</vt:lpstr>
      <vt:lpstr>4. Teoria economica</vt:lpstr>
      <vt:lpstr>Teoria del consumo</vt:lpstr>
      <vt:lpstr>La teoria quantitativa</vt:lpstr>
      <vt:lpstr>La teoria quantitativa</vt:lpstr>
      <vt:lpstr>5. Politica economica</vt:lpstr>
      <vt:lpstr>Politica economica</vt:lpstr>
      <vt:lpstr>Politica economica</vt:lpstr>
      <vt:lpstr>Alcuni esempi di mandati delle banche centrali</vt:lpstr>
      <vt:lpstr>Alcuni esempi di mandati delle banche centrali</vt:lpstr>
      <vt:lpstr>Alcuni esempi di mandati delle banche centrali</vt:lpstr>
      <vt:lpstr>Evoluzione della carta organica della banca centrale della Repubblica Argentina</vt:lpstr>
      <vt:lpstr>Evoluzione della carta organica della banca centrale della Repubblica Argentina</vt:lpstr>
      <vt:lpstr>Friedman e il caso cileno</vt:lpstr>
      <vt:lpstr>Friedman come apostolo del libero mercato</vt:lpstr>
      <vt:lpstr>6. Critica</vt:lpstr>
      <vt:lpstr>critici</vt:lpstr>
      <vt:lpstr>7. bibliografia</vt:lpstr>
      <vt:lpstr>bibliografia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Clase 1: Mercantilismo</dc:title>
  <dc:creator>F S</dc:creator>
  <cp:lastModifiedBy>utente</cp:lastModifiedBy>
  <cp:revision>397</cp:revision>
  <cp:lastPrinted>2021-06-28T11:58:49Z</cp:lastPrinted>
  <dcterms:created xsi:type="dcterms:W3CDTF">2020-04-06T13:48:39Z</dcterms:created>
  <dcterms:modified xsi:type="dcterms:W3CDTF">2024-05-06T16:15:59Z</dcterms:modified>
</cp:coreProperties>
</file>