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1"/>
  </p:notesMasterIdLst>
  <p:sldIdLst>
    <p:sldId id="256" r:id="rId2"/>
    <p:sldId id="257" r:id="rId3"/>
    <p:sldId id="265" r:id="rId4"/>
    <p:sldId id="359" r:id="rId5"/>
    <p:sldId id="258" r:id="rId6"/>
    <p:sldId id="357" r:id="rId7"/>
    <p:sldId id="401" r:id="rId8"/>
    <p:sldId id="422" r:id="rId9"/>
    <p:sldId id="423" r:id="rId10"/>
    <p:sldId id="270" r:id="rId11"/>
    <p:sldId id="410" r:id="rId12"/>
    <p:sldId id="397" r:id="rId13"/>
    <p:sldId id="398" r:id="rId14"/>
    <p:sldId id="402" r:id="rId15"/>
    <p:sldId id="412" r:id="rId16"/>
    <p:sldId id="413" r:id="rId17"/>
    <p:sldId id="403" r:id="rId18"/>
    <p:sldId id="404" r:id="rId19"/>
    <p:sldId id="405" r:id="rId20"/>
    <p:sldId id="414" r:id="rId21"/>
    <p:sldId id="406" r:id="rId22"/>
    <p:sldId id="416" r:id="rId23"/>
    <p:sldId id="415" r:id="rId24"/>
    <p:sldId id="407" r:id="rId25"/>
    <p:sldId id="425" r:id="rId26"/>
    <p:sldId id="426" r:id="rId27"/>
    <p:sldId id="408" r:id="rId28"/>
    <p:sldId id="427" r:id="rId29"/>
    <p:sldId id="429" r:id="rId30"/>
    <p:sldId id="428" r:id="rId31"/>
    <p:sldId id="421" r:id="rId32"/>
    <p:sldId id="418" r:id="rId33"/>
    <p:sldId id="419" r:id="rId34"/>
    <p:sldId id="420" r:id="rId35"/>
    <p:sldId id="279" r:id="rId36"/>
    <p:sldId id="366" r:id="rId37"/>
    <p:sldId id="430" r:id="rId38"/>
    <p:sldId id="262" r:id="rId39"/>
    <p:sldId id="263" r:id="rId40"/>
  </p:sldIdLst>
  <p:sldSz cx="12192000" cy="6858000"/>
  <p:notesSz cx="6858000" cy="91440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6374" autoAdjust="0"/>
  </p:normalViewPr>
  <p:slideViewPr>
    <p:cSldViewPr snapToGrid="0">
      <p:cViewPr varScale="1">
        <p:scale>
          <a:sx n="79" d="100"/>
          <a:sy n="79" d="100"/>
        </p:scale>
        <p:origin x="96" y="70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7A94E1-B849-4E2B-9ECE-84FB941630D1}" type="datetimeFigureOut">
              <a:rPr lang="es-AR" smtClean="0"/>
              <a:t>18/3/2024</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18/03/2024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18/03/2024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18/03/2024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18/03/2024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18/03/2024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18/03/2024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18/03/2024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18/03/2024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18/03/2024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18/03/2024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18/03/2024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18/03/2024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331259" y="360720"/>
            <a:ext cx="8991600" cy="1645920"/>
          </a:xfrm>
        </p:spPr>
        <p:txBody>
          <a:bodyPr/>
          <a:lstStyle/>
          <a:p>
            <a:r>
              <a:rPr lang="it" dirty="0"/>
              <a:t>David Ricardo (1772-1823)</a:t>
            </a:r>
          </a:p>
        </p:txBody>
      </p:sp>
      <p:sp>
        <p:nvSpPr>
          <p:cNvPr id="5" name="Subtitle 4">
            <a:extLst>
              <a:ext uri="{FF2B5EF4-FFF2-40B4-BE49-F238E27FC236}">
                <a16:creationId xmlns:a16="http://schemas.microsoft.com/office/drawing/2014/main" id="{17CBE734-C3ED-41E3-8E07-CEB5069A1469}"/>
              </a:ext>
            </a:extLst>
          </p:cNvPr>
          <p:cNvSpPr>
            <a:spLocks noGrp="1"/>
          </p:cNvSpPr>
          <p:nvPr>
            <p:ph type="subTitle" idx="1"/>
          </p:nvPr>
        </p:nvSpPr>
        <p:spPr/>
        <p:txBody>
          <a:bodyPr/>
          <a:lstStyle/>
          <a:p>
            <a:endParaRPr lang="es-AR"/>
          </a:p>
        </p:txBody>
      </p:sp>
      <p:pic>
        <p:nvPicPr>
          <p:cNvPr id="4" name="Imagen 3">
            <a:extLst>
              <a:ext uri="{FF2B5EF4-FFF2-40B4-BE49-F238E27FC236}">
                <a16:creationId xmlns:a16="http://schemas.microsoft.com/office/drawing/2014/main" id="{ADDE4942-3319-42F5-A757-D4CEC00A808B}"/>
              </a:ext>
            </a:extLst>
          </p:cNvPr>
          <p:cNvPicPr>
            <a:picLocks noChangeAspect="1"/>
          </p:cNvPicPr>
          <p:nvPr/>
        </p:nvPicPr>
        <p:blipFill>
          <a:blip r:embed="rId2"/>
          <a:stretch>
            <a:fillRect/>
          </a:stretch>
        </p:blipFill>
        <p:spPr>
          <a:xfrm>
            <a:off x="3657600" y="2505456"/>
            <a:ext cx="4876800" cy="3190875"/>
          </a:xfrm>
          <a:prstGeom prst="rect">
            <a:avLst/>
          </a:prstGeom>
        </p:spPr>
      </p:pic>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018F6-80B7-4419-8161-10A177BCE047}"/>
              </a:ext>
            </a:extLst>
          </p:cNvPr>
          <p:cNvSpPr>
            <a:spLocks noGrp="1"/>
          </p:cNvSpPr>
          <p:nvPr>
            <p:ph type="title"/>
          </p:nvPr>
        </p:nvSpPr>
        <p:spPr/>
        <p:txBody>
          <a:bodyPr>
            <a:normAutofit/>
          </a:bodyPr>
          <a:lstStyle/>
          <a:p>
            <a:r>
              <a:rPr lang="it" dirty="0"/>
              <a:t>3. La teoria del</a:t>
            </a:r>
            <a:r>
              <a:rPr lang="it-IT" dirty="0"/>
              <a:t>la</a:t>
            </a:r>
            <a:r>
              <a:rPr lang="it" dirty="0"/>
              <a:t> re</a:t>
            </a:r>
            <a:r>
              <a:rPr lang="it-IT" dirty="0" err="1"/>
              <a:t>ndita</a:t>
            </a:r>
            <a:r>
              <a:rPr lang="it" dirty="0"/>
              <a:t> differenziale</a:t>
            </a:r>
          </a:p>
        </p:txBody>
      </p:sp>
      <p:sp>
        <p:nvSpPr>
          <p:cNvPr id="3" name="Marcador de texto 2">
            <a:extLst>
              <a:ext uri="{FF2B5EF4-FFF2-40B4-BE49-F238E27FC236}">
                <a16:creationId xmlns:a16="http://schemas.microsoft.com/office/drawing/2014/main" id="{FE2808CB-6C1C-47CC-90C5-AD4EF8CC37D0}"/>
              </a:ext>
            </a:extLst>
          </p:cNvPr>
          <p:cNvSpPr>
            <a:spLocks noGrp="1"/>
          </p:cNvSpPr>
          <p:nvPr>
            <p:ph type="body" idx="1"/>
          </p:nvPr>
        </p:nvSpPr>
        <p:spPr/>
        <p:txBody>
          <a:bodyPr/>
          <a:lstStyle/>
          <a:p>
            <a:endParaRPr lang="en-GB"/>
          </a:p>
        </p:txBody>
      </p:sp>
      <p:sp>
        <p:nvSpPr>
          <p:cNvPr id="4" name="Marcador de número de diapositiva 3">
            <a:extLst>
              <a:ext uri="{FF2B5EF4-FFF2-40B4-BE49-F238E27FC236}">
                <a16:creationId xmlns:a16="http://schemas.microsoft.com/office/drawing/2014/main" id="{A50F73C5-F3CB-4C22-827A-28EA4A1F5551}"/>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358461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3C043-3121-4331-9499-163D792A983A}"/>
              </a:ext>
            </a:extLst>
          </p:cNvPr>
          <p:cNvSpPr>
            <a:spLocks noGrp="1"/>
          </p:cNvSpPr>
          <p:nvPr>
            <p:ph type="title"/>
          </p:nvPr>
        </p:nvSpPr>
        <p:spPr/>
        <p:txBody>
          <a:bodyPr/>
          <a:lstStyle/>
          <a:p>
            <a:r>
              <a:rPr lang="it" dirty="0"/>
              <a:t>Le leggi sul grano</a:t>
            </a:r>
          </a:p>
        </p:txBody>
      </p:sp>
      <p:sp>
        <p:nvSpPr>
          <p:cNvPr id="3" name="Marcador de contenido 2">
            <a:extLst>
              <a:ext uri="{FF2B5EF4-FFF2-40B4-BE49-F238E27FC236}">
                <a16:creationId xmlns:a16="http://schemas.microsoft.com/office/drawing/2014/main" id="{132A90E8-9487-4175-9DFD-0338927982AC}"/>
              </a:ext>
            </a:extLst>
          </p:cNvPr>
          <p:cNvSpPr>
            <a:spLocks noGrp="1"/>
          </p:cNvSpPr>
          <p:nvPr>
            <p:ph idx="1"/>
          </p:nvPr>
        </p:nvSpPr>
        <p:spPr>
          <a:xfrm>
            <a:off x="1006185" y="2338973"/>
            <a:ext cx="7729728" cy="3773015"/>
          </a:xfrm>
        </p:spPr>
        <p:txBody>
          <a:bodyPr>
            <a:normAutofit fontScale="92500" lnSpcReduction="10000"/>
          </a:bodyPr>
          <a:lstStyle/>
          <a:p>
            <a:r>
              <a:rPr lang="it" dirty="0"/>
              <a:t>Durante le guerre napoleoniche, le importazioni di prodotti alimentari in Inghilterra erano state ridotte, provocando un notevole aumento dei prezzi. Nel 1816 i proprietari terrieri riuscirono a convincere il parlamento ad approvare le Corn Law</a:t>
            </a:r>
            <a:r>
              <a:rPr lang="it-IT" dirty="0"/>
              <a:t>s</a:t>
            </a:r>
            <a:r>
              <a:rPr lang="it" dirty="0"/>
              <a:t>, che stabilivano tariffe molto elevate sul grano e di fatto bloccavano le importazioni.</a:t>
            </a:r>
          </a:p>
          <a:p>
            <a:r>
              <a:rPr lang="it" dirty="0"/>
              <a:t>Gli industriali si opposero violentemente a queste tariffe (perché li obbligavano ad aumentare i salari) e nel 1846 ottennero l'abolizione del</a:t>
            </a:r>
            <a:r>
              <a:rPr lang="it-IT" dirty="0"/>
              <a:t>le </a:t>
            </a:r>
            <a:r>
              <a:rPr lang="it-IT" dirty="0" err="1"/>
              <a:t>Corn</a:t>
            </a:r>
            <a:r>
              <a:rPr lang="it-IT" dirty="0"/>
              <a:t> Laws</a:t>
            </a:r>
            <a:r>
              <a:rPr lang="it" dirty="0"/>
              <a:t>.</a:t>
            </a:r>
          </a:p>
          <a:p>
            <a:r>
              <a:rPr lang="it" dirty="0"/>
              <a:t>Ciò ha generato un arduo dibattito sull’opportunità o meno di vietare le importazioni.</a:t>
            </a:r>
          </a:p>
          <a:p>
            <a:r>
              <a:rPr lang="it" dirty="0"/>
              <a:t>Al culmine del dibattito sulle leggi sul grano, uscirono cinque opuscoli, di cui due di Malthus e uno di Ricardo (parteciparono anche West e Torrens).</a:t>
            </a:r>
          </a:p>
          <a:p>
            <a:r>
              <a:rPr lang="it" dirty="0"/>
              <a:t>Tutti usavano la teoria del</a:t>
            </a:r>
            <a:r>
              <a:rPr lang="it-IT" dirty="0"/>
              <a:t>la rendita</a:t>
            </a:r>
            <a:r>
              <a:rPr lang="it" dirty="0"/>
              <a:t> differenziale. Ricardo attribuisce infatti a Malthus la paternità della teoria del</a:t>
            </a:r>
            <a:r>
              <a:rPr lang="it-IT" dirty="0"/>
              <a:t>la rendita</a:t>
            </a:r>
            <a:r>
              <a:rPr lang="it" dirty="0"/>
              <a:t> differenziale.</a:t>
            </a:r>
          </a:p>
          <a:p>
            <a:endParaRPr lang="es-AR" dirty="0"/>
          </a:p>
        </p:txBody>
      </p:sp>
      <p:sp>
        <p:nvSpPr>
          <p:cNvPr id="4" name="Marcador de número de diapositiva 3">
            <a:extLst>
              <a:ext uri="{FF2B5EF4-FFF2-40B4-BE49-F238E27FC236}">
                <a16:creationId xmlns:a16="http://schemas.microsoft.com/office/drawing/2014/main" id="{BE12DD85-26D7-44D3-9711-8ED18F6F7B4F}"/>
              </a:ext>
            </a:extLst>
          </p:cNvPr>
          <p:cNvSpPr>
            <a:spLocks noGrp="1"/>
          </p:cNvSpPr>
          <p:nvPr>
            <p:ph type="sldNum" sz="quarter" idx="12"/>
          </p:nvPr>
        </p:nvSpPr>
        <p:spPr/>
        <p:txBody>
          <a:bodyPr/>
          <a:lstStyle/>
          <a:p>
            <a:fld id="{5A1F972D-FDF8-4D84-8DBC-19A85814D6EC}" type="slidenum">
              <a:rPr lang="en-GB" smtClean="0"/>
              <a:t>11</a:t>
            </a:fld>
            <a:endParaRPr lang="en-GB"/>
          </a:p>
        </p:txBody>
      </p:sp>
      <p:pic>
        <p:nvPicPr>
          <p:cNvPr id="5" name="Imagen 4">
            <a:extLst>
              <a:ext uri="{FF2B5EF4-FFF2-40B4-BE49-F238E27FC236}">
                <a16:creationId xmlns:a16="http://schemas.microsoft.com/office/drawing/2014/main" id="{00556C18-42D3-49C6-9BFE-D67A9333D95A}"/>
              </a:ext>
            </a:extLst>
          </p:cNvPr>
          <p:cNvPicPr>
            <a:picLocks noChangeAspect="1"/>
          </p:cNvPicPr>
          <p:nvPr/>
        </p:nvPicPr>
        <p:blipFill>
          <a:blip r:embed="rId2"/>
          <a:stretch>
            <a:fillRect/>
          </a:stretch>
        </p:blipFill>
        <p:spPr>
          <a:xfrm>
            <a:off x="9071547" y="2338973"/>
            <a:ext cx="2444718" cy="3773015"/>
          </a:xfrm>
          <a:prstGeom prst="rect">
            <a:avLst/>
          </a:prstGeom>
        </p:spPr>
      </p:pic>
    </p:spTree>
    <p:extLst>
      <p:ext uri="{BB962C8B-B14F-4D97-AF65-F5344CB8AC3E}">
        <p14:creationId xmlns:p14="http://schemas.microsoft.com/office/powerpoint/2010/main" val="3285126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57D7D-7AAF-4711-92AB-0669615E7ADA}"/>
              </a:ext>
            </a:extLst>
          </p:cNvPr>
          <p:cNvSpPr>
            <a:spLocks noGrp="1"/>
          </p:cNvSpPr>
          <p:nvPr>
            <p:ph type="title"/>
          </p:nvPr>
        </p:nvSpPr>
        <p:spPr>
          <a:xfrm>
            <a:off x="2231136" y="350074"/>
            <a:ext cx="7729728" cy="1188720"/>
          </a:xfrm>
        </p:spPr>
        <p:txBody>
          <a:bodyPr/>
          <a:lstStyle/>
          <a:p>
            <a:r>
              <a:rPr lang="it" dirty="0"/>
              <a:t>Teoria del</a:t>
            </a:r>
            <a:r>
              <a:rPr lang="it-IT" dirty="0"/>
              <a:t>la rendita differenziale</a:t>
            </a:r>
            <a:endParaRPr lang="it" dirty="0"/>
          </a:p>
        </p:txBody>
      </p:sp>
      <p:sp>
        <p:nvSpPr>
          <p:cNvPr id="4" name="Slide Number Placeholder 3">
            <a:extLst>
              <a:ext uri="{FF2B5EF4-FFF2-40B4-BE49-F238E27FC236}">
                <a16:creationId xmlns:a16="http://schemas.microsoft.com/office/drawing/2014/main" id="{25843110-1AE4-4B5F-82F7-22199C4162EA}"/>
              </a:ext>
            </a:extLst>
          </p:cNvPr>
          <p:cNvSpPr>
            <a:spLocks noGrp="1"/>
          </p:cNvSpPr>
          <p:nvPr>
            <p:ph type="sldNum" sz="quarter" idx="12"/>
          </p:nvPr>
        </p:nvSpPr>
        <p:spPr/>
        <p:txBody>
          <a:bodyPr/>
          <a:lstStyle/>
          <a:p>
            <a:fld id="{5A1F972D-FDF8-4D84-8DBC-19A85814D6EC}" type="slidenum">
              <a:rPr lang="en-GB" smtClean="0"/>
              <a:t>12</a:t>
            </a:fld>
            <a:endParaRPr lang="en-GB"/>
          </a:p>
        </p:txBody>
      </p:sp>
      <p:pic>
        <p:nvPicPr>
          <p:cNvPr id="5" name="Imagen 1">
            <a:extLst>
              <a:ext uri="{FF2B5EF4-FFF2-40B4-BE49-F238E27FC236}">
                <a16:creationId xmlns:a16="http://schemas.microsoft.com/office/drawing/2014/main" id="{6093059E-CED6-4562-90C9-50844C9E327A}"/>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1577" y="2270276"/>
            <a:ext cx="4665872" cy="4133939"/>
          </a:xfrm>
          <a:prstGeom prst="rect">
            <a:avLst/>
          </a:prstGeom>
          <a:noFill/>
        </p:spPr>
      </p:pic>
      <p:sp>
        <p:nvSpPr>
          <p:cNvPr id="6" name="TextBox 5">
            <a:extLst>
              <a:ext uri="{FF2B5EF4-FFF2-40B4-BE49-F238E27FC236}">
                <a16:creationId xmlns:a16="http://schemas.microsoft.com/office/drawing/2014/main" id="{23C12289-C72F-4909-B537-FCE3021DE644}"/>
              </a:ext>
            </a:extLst>
          </p:cNvPr>
          <p:cNvSpPr txBox="1"/>
          <p:nvPr/>
        </p:nvSpPr>
        <p:spPr>
          <a:xfrm>
            <a:off x="2798795" y="2323921"/>
            <a:ext cx="2385680" cy="1354217"/>
          </a:xfrm>
          <a:prstGeom prst="rect">
            <a:avLst/>
          </a:prstGeom>
          <a:noFill/>
        </p:spPr>
        <p:txBody>
          <a:bodyPr wrap="square" rtlCol="0">
            <a:spAutoFit/>
          </a:bodyPr>
          <a:lstStyle/>
          <a:p>
            <a:r>
              <a:rPr lang="it" sz="1600" i="1" dirty="0"/>
              <a:t>G: </a:t>
            </a:r>
            <a:r>
              <a:rPr lang="it" sz="1600" dirty="0"/>
              <a:t>produzione di grano</a:t>
            </a:r>
          </a:p>
          <a:p>
            <a:r>
              <a:rPr lang="it" sz="1600" i="1" dirty="0"/>
              <a:t>T </a:t>
            </a:r>
            <a:r>
              <a:rPr lang="it" sz="1600" dirty="0"/>
              <a:t>: ettari di terreno</a:t>
            </a:r>
          </a:p>
          <a:p>
            <a:r>
              <a:rPr lang="it" sz="1600" i="1" dirty="0" err="1"/>
              <a:t>w </a:t>
            </a:r>
            <a:r>
              <a:rPr lang="it" sz="1600" i="1" baseline="-25000" dirty="0" err="1"/>
              <a:t>r </a:t>
            </a:r>
            <a:r>
              <a:rPr lang="it" sz="1600" dirty="0"/>
              <a:t>: stipendio reale fisso</a:t>
            </a:r>
          </a:p>
          <a:p>
            <a:r>
              <a:rPr lang="it" sz="1600" dirty="0">
                <a:sym typeface="Symbol" panose="05050102010706020507" pitchFamily="18" charset="2"/>
              </a:rPr>
              <a:t>: </a:t>
            </a:r>
            <a:r>
              <a:rPr lang="it" sz="1600" dirty="0"/>
              <a:t>profitto del capitalista</a:t>
            </a:r>
          </a:p>
          <a:p>
            <a:endParaRPr lang="es-AR" dirty="0"/>
          </a:p>
        </p:txBody>
      </p:sp>
      <p:sp>
        <p:nvSpPr>
          <p:cNvPr id="7" name="TextBox 6">
            <a:extLst>
              <a:ext uri="{FF2B5EF4-FFF2-40B4-BE49-F238E27FC236}">
                <a16:creationId xmlns:a16="http://schemas.microsoft.com/office/drawing/2014/main" id="{5966028A-8E51-4CA7-A5EE-790E934348D0}"/>
              </a:ext>
            </a:extLst>
          </p:cNvPr>
          <p:cNvSpPr txBox="1"/>
          <p:nvPr/>
        </p:nvSpPr>
        <p:spPr>
          <a:xfrm>
            <a:off x="5462016" y="2270276"/>
            <a:ext cx="6059424" cy="3643290"/>
          </a:xfrm>
          <a:prstGeom prst="rect">
            <a:avLst/>
          </a:prstGeom>
          <a:noFill/>
        </p:spPr>
        <p:txBody>
          <a:bodyPr wrap="square" rtlCol="0">
            <a:spAutoFit/>
          </a:bodyPr>
          <a:lstStyle/>
          <a:p>
            <a:pPr marL="285750" indent="-285750">
              <a:buFont typeface="Arial" panose="020B0604020202020204" pitchFamily="34" charset="0"/>
              <a:buChar char="•"/>
            </a:pPr>
            <a:r>
              <a:rPr lang="it" sz="1200" dirty="0"/>
              <a:t>Le porzioni (ettari) di terreno sono disposte in fertilità decrescente. L'ettaro A è il più fertile, seguito dall'ettaro B, ecc.</a:t>
            </a:r>
          </a:p>
          <a:p>
            <a:pPr marL="285750" indent="-285750">
              <a:buFont typeface="Arial" panose="020B0604020202020204" pitchFamily="34" charset="0"/>
              <a:buChar char="•"/>
            </a:pPr>
            <a:r>
              <a:rPr lang="it" sz="1200" dirty="0"/>
              <a:t>In ogni ettaro viene utilizzata una quantità fissa di semi e un lavoratore.</a:t>
            </a:r>
          </a:p>
          <a:p>
            <a:pPr marL="285750" indent="-285750">
              <a:buFont typeface="Arial" panose="020B0604020202020204" pitchFamily="34" charset="0"/>
              <a:buChar char="•"/>
            </a:pPr>
            <a:r>
              <a:rPr lang="it" sz="1200" dirty="0"/>
              <a:t>Se viene coltivata solo la terra A, la produzione di grano sarà Ga. Se vengono coltivati gli ettari A e B, la produzione di grano sarà G </a:t>
            </a:r>
            <a:r>
              <a:rPr lang="it" sz="1200" baseline="-25000" dirty="0"/>
              <a:t>a </a:t>
            </a:r>
            <a:r>
              <a:rPr lang="it" sz="1200" dirty="0"/>
              <a:t>+ G </a:t>
            </a:r>
            <a:r>
              <a:rPr lang="it" sz="1200" baseline="-25000" dirty="0"/>
              <a:t>b </a:t>
            </a:r>
            <a:r>
              <a:rPr lang="it" sz="1200" dirty="0"/>
              <a:t>. E così via.</a:t>
            </a:r>
          </a:p>
          <a:p>
            <a:pPr marL="285750" indent="-285750">
              <a:buFont typeface="Arial" panose="020B0604020202020204" pitchFamily="34" charset="0"/>
              <a:buChar char="•"/>
            </a:pPr>
            <a:r>
              <a:rPr lang="it" sz="1200" dirty="0"/>
              <a:t>Più ci muoviamo lungo l’asse T, più aumentiamo la produzione, ma sempre meno perché la fertilità diminuisce.</a:t>
            </a:r>
          </a:p>
          <a:p>
            <a:pPr marL="285750" indent="-285750">
              <a:buFont typeface="Arial" panose="020B0604020202020204" pitchFamily="34" charset="0"/>
              <a:buChar char="•"/>
            </a:pPr>
            <a:r>
              <a:rPr lang="it" sz="1200" dirty="0"/>
              <a:t>Ricardo presuppone che il salario </a:t>
            </a:r>
            <a:r>
              <a:rPr lang="it" sz="1200" dirty="0" err="1"/>
              <a:t>w </a:t>
            </a:r>
            <a:r>
              <a:rPr lang="it" sz="1200" baseline="-25000" dirty="0" err="1"/>
              <a:t>r </a:t>
            </a:r>
            <a:r>
              <a:rPr lang="it" sz="1200" dirty="0"/>
              <a:t>sia fissato al livello di sussistenza (Ricardo aderisce alla teoria di Malthus in questo caso)</a:t>
            </a:r>
          </a:p>
          <a:p>
            <a:pPr marL="285750" indent="-285750">
              <a:buFont typeface="Arial" panose="020B0604020202020204" pitchFamily="34" charset="0"/>
              <a:buChar char="•"/>
            </a:pPr>
            <a:r>
              <a:rPr lang="it" sz="1200" dirty="0"/>
              <a:t>Se viene coltivato fino all'ettaro E, il produttore della terra meno fertile avrà un profitto di G </a:t>
            </a:r>
            <a:r>
              <a:rPr lang="it" sz="1200" baseline="-25000" dirty="0"/>
              <a:t>e </a:t>
            </a:r>
            <a:r>
              <a:rPr lang="it" sz="1200" dirty="0"/>
              <a:t>– </a:t>
            </a:r>
            <a:r>
              <a:rPr lang="it" sz="1200" dirty="0" err="1"/>
              <a:t>w </a:t>
            </a:r>
            <a:r>
              <a:rPr lang="it" sz="1200" baseline="-25000" dirty="0" err="1"/>
              <a:t>r </a:t>
            </a:r>
            <a:r>
              <a:rPr lang="it" sz="1200" dirty="0"/>
              <a:t>. Gli altri produttori avranno profitti più alti se non dovranno pagare gli affitti.</a:t>
            </a:r>
          </a:p>
          <a:p>
            <a:pPr marL="285750" indent="-285750">
              <a:buFont typeface="Arial" panose="020B0604020202020204" pitchFamily="34" charset="0"/>
              <a:buChar char="•"/>
            </a:pPr>
            <a:r>
              <a:rPr lang="it" sz="1200" dirty="0"/>
              <a:t>Ma se i produttori non sono i proprietari della terra, questo maggior profitto, in un’economia competitiva, permetterà ai proprietari terrieri di chiedere affitti più alti.</a:t>
            </a:r>
          </a:p>
          <a:p>
            <a:pPr marL="285750" indent="-285750">
              <a:buFont typeface="Arial" panose="020B0604020202020204" pitchFamily="34" charset="0"/>
              <a:buChar char="•"/>
            </a:pPr>
            <a:r>
              <a:rPr lang="it" sz="1200" dirty="0"/>
              <a:t>Alla fine, in un’economia competitiva, tutti i produttori si ritrovano con lo stesso tasso di profitto e l’utilità aggiuntiva dei terreni </a:t>
            </a:r>
            <a:r>
              <a:rPr lang="it" sz="1200" dirty="0" err="1"/>
              <a:t>inframarginali </a:t>
            </a:r>
            <a:r>
              <a:rPr lang="it" sz="1200" dirty="0"/>
              <a:t>diventa reddito per i proprietari terrieri.</a:t>
            </a:r>
          </a:p>
          <a:p>
            <a:pPr marL="285750" indent="-285750">
              <a:buFont typeface="Arial" panose="020B0604020202020204" pitchFamily="34" charset="0"/>
              <a:buChar char="•"/>
            </a:pPr>
            <a:r>
              <a:rPr lang="it" sz="1200" dirty="0"/>
              <a:t>Il rettangolo </a:t>
            </a:r>
            <a:r>
              <a:rPr lang="it" sz="1200" b="1" dirty="0"/>
              <a:t>O e </a:t>
            </a:r>
            <a:r>
              <a:rPr lang="it" sz="1200" b="1" dirty="0" err="1"/>
              <a:t>w </a:t>
            </a:r>
            <a:r>
              <a:rPr lang="it" sz="1200" b="1" baseline="-25000" dirty="0" err="1"/>
              <a:t>r</a:t>
            </a:r>
            <a:r>
              <a:rPr lang="it" sz="1200" b="1" dirty="0"/>
              <a:t> </a:t>
            </a:r>
            <a:r>
              <a:rPr lang="it" sz="1200" b="1" dirty="0" err="1"/>
              <a:t>wr</a:t>
            </a:r>
            <a:r>
              <a:rPr lang="it" sz="1200" b="1" baseline="-25000" dirty="0" err="1"/>
              <a:t>​</a:t>
            </a:r>
            <a:r>
              <a:rPr lang="it" sz="1200" b="1" dirty="0"/>
              <a:t> </a:t>
            </a:r>
            <a:r>
              <a:rPr lang="it" sz="1200" dirty="0"/>
              <a:t>è l'importo dei salari e </a:t>
            </a:r>
            <a:r>
              <a:rPr lang="it" sz="1200" b="1" dirty="0">
                <a:sym typeface="Symbol" panose="05050102010706020507" pitchFamily="18" charset="2"/>
              </a:rPr>
              <a:t> </a:t>
            </a:r>
            <a:r>
              <a:rPr lang="it" sz="1200" b="1" dirty="0" err="1"/>
              <a:t>w </a:t>
            </a:r>
            <a:r>
              <a:rPr lang="it" sz="1200" b="1" baseline="-25000" dirty="0" err="1"/>
              <a:t>r</a:t>
            </a:r>
            <a:r>
              <a:rPr lang="it" sz="1200" b="1" dirty="0"/>
              <a:t> </a:t>
            </a:r>
            <a:r>
              <a:rPr lang="it" sz="1200" b="1" dirty="0" err="1"/>
              <a:t>wr</a:t>
            </a:r>
            <a:r>
              <a:rPr lang="it" sz="1200" b="1" baseline="-25000" dirty="0" err="1"/>
              <a:t>​</a:t>
            </a:r>
            <a:r>
              <a:rPr lang="it" sz="1200" b="1" dirty="0"/>
              <a:t> </a:t>
            </a:r>
            <a:r>
              <a:rPr lang="it" sz="1200" b="1" dirty="0">
                <a:sym typeface="Symbol" panose="05050102010706020507" pitchFamily="18" charset="2"/>
              </a:rPr>
              <a:t></a:t>
            </a:r>
            <a:r>
              <a:rPr lang="it" sz="1200" b="1" dirty="0"/>
              <a:t> </a:t>
            </a:r>
            <a:r>
              <a:rPr lang="it" sz="1200" dirty="0"/>
              <a:t>quello dei profitti.</a:t>
            </a:r>
          </a:p>
          <a:p>
            <a:pPr marL="285750" indent="-285750">
              <a:buFont typeface="Arial" panose="020B0604020202020204" pitchFamily="34" charset="0"/>
              <a:buChar char="•"/>
            </a:pPr>
            <a:r>
              <a:rPr lang="it" sz="1200" dirty="0"/>
              <a:t>La parte scura è la rend</a:t>
            </a:r>
            <a:r>
              <a:rPr lang="it-IT" sz="1200" dirty="0"/>
              <a:t>i</a:t>
            </a:r>
            <a:r>
              <a:rPr lang="it" sz="1200" dirty="0"/>
              <a:t>ta.</a:t>
            </a:r>
          </a:p>
          <a:p>
            <a:pPr marL="285750" indent="-285750">
              <a:buFont typeface="Arial" panose="020B0604020202020204" pitchFamily="34" charset="0"/>
              <a:buChar char="•"/>
            </a:pPr>
            <a:r>
              <a:rPr lang="it" sz="1200" dirty="0"/>
              <a:t>I terreni marginali non pagano l’affitto (questa è stata una delle critiche mosse a Ricardo)</a:t>
            </a:r>
          </a:p>
        </p:txBody>
      </p:sp>
    </p:spTree>
    <p:extLst>
      <p:ext uri="{BB962C8B-B14F-4D97-AF65-F5344CB8AC3E}">
        <p14:creationId xmlns:p14="http://schemas.microsoft.com/office/powerpoint/2010/main" val="3807599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77994-F0E3-48ED-A995-CE52AA9ADB6D}"/>
              </a:ext>
            </a:extLst>
          </p:cNvPr>
          <p:cNvSpPr>
            <a:spLocks noGrp="1"/>
          </p:cNvSpPr>
          <p:nvPr>
            <p:ph type="title"/>
          </p:nvPr>
        </p:nvSpPr>
        <p:spPr>
          <a:xfrm>
            <a:off x="2231136" y="819640"/>
            <a:ext cx="7729728" cy="1188720"/>
          </a:xfrm>
        </p:spPr>
        <p:txBody>
          <a:bodyPr/>
          <a:lstStyle/>
          <a:p>
            <a:r>
              <a:rPr lang="it" dirty="0"/>
              <a:t>Teoria del</a:t>
            </a:r>
            <a:r>
              <a:rPr lang="it-IT" dirty="0"/>
              <a:t>la rendita</a:t>
            </a:r>
            <a:r>
              <a:rPr lang="it" dirty="0"/>
              <a:t> differenziale</a:t>
            </a:r>
          </a:p>
        </p:txBody>
      </p:sp>
      <p:sp>
        <p:nvSpPr>
          <p:cNvPr id="3" name="Content Placeholder 2">
            <a:extLst>
              <a:ext uri="{FF2B5EF4-FFF2-40B4-BE49-F238E27FC236}">
                <a16:creationId xmlns:a16="http://schemas.microsoft.com/office/drawing/2014/main" id="{1D47479C-7891-4B4A-BCC3-C6D0335739C0}"/>
              </a:ext>
            </a:extLst>
          </p:cNvPr>
          <p:cNvSpPr>
            <a:spLocks noGrp="1"/>
          </p:cNvSpPr>
          <p:nvPr>
            <p:ph idx="1"/>
          </p:nvPr>
        </p:nvSpPr>
        <p:spPr>
          <a:xfrm>
            <a:off x="2231135" y="2474976"/>
            <a:ext cx="7965288" cy="4046594"/>
          </a:xfrm>
        </p:spPr>
        <p:txBody>
          <a:bodyPr>
            <a:normAutofit fontScale="85000" lnSpcReduction="20000"/>
          </a:bodyPr>
          <a:lstStyle/>
          <a:p>
            <a:r>
              <a:rPr lang="it" dirty="0"/>
              <a:t>La teoria della rendita differenziale spiegata nella diapositiva precedente è la teoria della rendita differenziale </a:t>
            </a:r>
            <a:r>
              <a:rPr lang="it" b="1" dirty="0"/>
              <a:t>estensiva</a:t>
            </a:r>
            <a:r>
              <a:rPr lang="it" dirty="0"/>
              <a:t>.</a:t>
            </a:r>
          </a:p>
          <a:p>
            <a:r>
              <a:rPr lang="it" dirty="0"/>
              <a:t>I terreni marginali (gli ultimi ad entrare in produzione) non pagano l’affitto. Da ciò Ricardo deduce che il reddito non entra nei costi di produzione. I profitti dei capitalisti sono una grandezza residua che si definisce nella resa dei terreni marginali, cioè sono costituiti da quella parte del surplus non assorbita dal reddito. Dato che i salari sono al livello di sussistenza, c’è un conflitto di interessi tra capitalisti e proprietari terrieri; se uno dei gruppi aumenta la sua quota di surplus, l’altro la vede ridotta.</a:t>
            </a:r>
          </a:p>
          <a:p>
            <a:r>
              <a:rPr lang="it" dirty="0"/>
              <a:t>Ogni volta che le terre meno fertili vengono messe in produzione, il reddito aumenta in rapporto al profitto.</a:t>
            </a:r>
          </a:p>
          <a:p>
            <a:r>
              <a:rPr lang="it" dirty="0"/>
              <a:t>Ricardo sosteneva che man mano che lo sviluppo economico procedeva, aumentava la domanda di prodotti agricoli e quindi bisognava espandere i raccolti, mettendo in produzione terre meno fertili, aumentando la rendita sulle terre già coltivate e riducendo i profitti dei capitalisti, il che rallentava il processo di accumulazione. (poiché i capitalisti erano gli unici a investire).</a:t>
            </a:r>
          </a:p>
          <a:p>
            <a:r>
              <a:rPr lang="it" dirty="0"/>
              <a:t>Ecco perché Ricardo difenderà la libera importazione di cereali, perché evita la necessità di mettere a produzione le terre meno fertili. Questa verrà poi integrata con la teoria dei vantaggi comparati.</a:t>
            </a:r>
          </a:p>
        </p:txBody>
      </p:sp>
      <p:sp>
        <p:nvSpPr>
          <p:cNvPr id="4" name="Slide Number Placeholder 3">
            <a:extLst>
              <a:ext uri="{FF2B5EF4-FFF2-40B4-BE49-F238E27FC236}">
                <a16:creationId xmlns:a16="http://schemas.microsoft.com/office/drawing/2014/main" id="{5C57819B-19D4-4CA9-BD90-F27CE8789AEC}"/>
              </a:ext>
            </a:extLst>
          </p:cNvPr>
          <p:cNvSpPr>
            <a:spLocks noGrp="1"/>
          </p:cNvSpPr>
          <p:nvPr>
            <p:ph type="sldNum" sz="quarter" idx="12"/>
          </p:nvPr>
        </p:nvSpPr>
        <p:spPr/>
        <p:txBody>
          <a:bodyPr/>
          <a:lstStyle/>
          <a:p>
            <a:fld id="{5A1F972D-FDF8-4D84-8DBC-19A85814D6EC}" type="slidenum">
              <a:rPr lang="en-GB" smtClean="0"/>
              <a:t>13</a:t>
            </a:fld>
            <a:endParaRPr lang="en-GB"/>
          </a:p>
        </p:txBody>
      </p:sp>
      <p:sp>
        <p:nvSpPr>
          <p:cNvPr id="5" name="CuadroTexto 4">
            <a:extLst>
              <a:ext uri="{FF2B5EF4-FFF2-40B4-BE49-F238E27FC236}">
                <a16:creationId xmlns:a16="http://schemas.microsoft.com/office/drawing/2014/main" id="{26FE0744-783F-49EE-B96B-10D75B60939A}"/>
              </a:ext>
            </a:extLst>
          </p:cNvPr>
          <p:cNvSpPr txBox="1"/>
          <p:nvPr/>
        </p:nvSpPr>
        <p:spPr>
          <a:xfrm>
            <a:off x="500332" y="2153412"/>
            <a:ext cx="1259456" cy="23083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200" dirty="0"/>
              <a:t>La teoria del</a:t>
            </a:r>
            <a:r>
              <a:rPr lang="it-IT" sz="1200" dirty="0"/>
              <a:t>la</a:t>
            </a:r>
            <a:r>
              <a:rPr lang="it" sz="1200" dirty="0"/>
              <a:t> re</a:t>
            </a:r>
            <a:r>
              <a:rPr lang="it-IT" sz="1200" dirty="0" err="1"/>
              <a:t>ndita</a:t>
            </a:r>
            <a:r>
              <a:rPr lang="it" sz="1200" dirty="0"/>
              <a:t> differenziale intensiv</a:t>
            </a:r>
            <a:r>
              <a:rPr lang="it-IT" sz="1200" dirty="0"/>
              <a:t>a</a:t>
            </a:r>
            <a:r>
              <a:rPr lang="it" sz="1200" dirty="0"/>
              <a:t> è simile, ma consiste nell’applicare unità aggiuntive di capitale e lavoro alla stessa porzione di terra.</a:t>
            </a:r>
          </a:p>
          <a:p>
            <a:r>
              <a:rPr lang="it" sz="1200" dirty="0"/>
              <a:t> </a:t>
            </a:r>
          </a:p>
        </p:txBody>
      </p:sp>
      <p:sp>
        <p:nvSpPr>
          <p:cNvPr id="6" name="Flecha: a la derecha 5">
            <a:extLst>
              <a:ext uri="{FF2B5EF4-FFF2-40B4-BE49-F238E27FC236}">
                <a16:creationId xmlns:a16="http://schemas.microsoft.com/office/drawing/2014/main" id="{8DB18FE7-7416-4003-9353-2E649472B020}"/>
              </a:ext>
            </a:extLst>
          </p:cNvPr>
          <p:cNvSpPr/>
          <p:nvPr/>
        </p:nvSpPr>
        <p:spPr>
          <a:xfrm rot="10800000">
            <a:off x="1880558" y="2708693"/>
            <a:ext cx="350578" cy="1035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87074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9AEB77-B21A-4F1C-B6C2-6B7EE0FF6941}"/>
              </a:ext>
            </a:extLst>
          </p:cNvPr>
          <p:cNvSpPr>
            <a:spLocks noGrp="1"/>
          </p:cNvSpPr>
          <p:nvPr>
            <p:ph type="title"/>
          </p:nvPr>
        </p:nvSpPr>
        <p:spPr/>
        <p:txBody>
          <a:bodyPr/>
          <a:lstStyle/>
          <a:p>
            <a:r>
              <a:rPr lang="it" dirty="0"/>
              <a:t>4. Il saggio del profitto</a:t>
            </a:r>
          </a:p>
        </p:txBody>
      </p:sp>
      <p:sp>
        <p:nvSpPr>
          <p:cNvPr id="3" name="Marcador de texto 2">
            <a:extLst>
              <a:ext uri="{FF2B5EF4-FFF2-40B4-BE49-F238E27FC236}">
                <a16:creationId xmlns:a16="http://schemas.microsoft.com/office/drawing/2014/main" id="{AEDEB2D1-55CA-42D1-95E8-6815F1C55958}"/>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3EDEC447-ABB5-4943-8D5A-008D3D09BC0C}"/>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3367565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p:txBody>
          <a:bodyPr/>
          <a:lstStyle/>
          <a:p>
            <a:r>
              <a:rPr lang="it" dirty="0"/>
              <a:t>Il modello d</a:t>
            </a:r>
            <a:r>
              <a:rPr lang="it-IT" dirty="0"/>
              <a:t>i</a:t>
            </a:r>
            <a:r>
              <a:rPr lang="it" dirty="0"/>
              <a:t> puro </a:t>
            </a:r>
            <a:r>
              <a:rPr lang="it-IT" dirty="0"/>
              <a:t>grano</a:t>
            </a:r>
            <a:endParaRPr lang="it" dirty="0"/>
          </a:p>
        </p:txBody>
      </p:sp>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1840993" y="2365248"/>
            <a:ext cx="8355430" cy="4218432"/>
          </a:xfrm>
        </p:spPr>
        <p:txBody>
          <a:bodyPr>
            <a:normAutofit fontScale="85000" lnSpcReduction="20000"/>
          </a:bodyPr>
          <a:lstStyle/>
          <a:p>
            <a:r>
              <a:rPr lang="it" dirty="0"/>
              <a:t>La determinazione del tasso di profitto è fondamentale per la dottrina ricardiana.</a:t>
            </a:r>
          </a:p>
          <a:p>
            <a:r>
              <a:rPr lang="it" dirty="0"/>
              <a:t>La prima teoria del surplus proposta da Ricardo si trova nel </a:t>
            </a:r>
            <a:r>
              <a:rPr lang="it" i="1" dirty="0"/>
              <a:t>Saggio sui Profitti </a:t>
            </a:r>
            <a:r>
              <a:rPr lang="it" dirty="0"/>
              <a:t>(1815), ed è stato affermato prima della sua teoria del valore.</a:t>
            </a:r>
          </a:p>
          <a:p>
            <a:r>
              <a:rPr lang="it" dirty="0"/>
              <a:t>Il modello del puro </a:t>
            </a:r>
            <a:r>
              <a:rPr lang="it-IT" dirty="0"/>
              <a:t>grano</a:t>
            </a:r>
            <a:r>
              <a:rPr lang="it" dirty="0"/>
              <a:t> di Ricardo presuppone che l'agricoltura, essendo l'unico settore in cui input e output sono gli stessi, determina il tasso di profitto dell'intera economia.</a:t>
            </a:r>
          </a:p>
          <a:p>
            <a:r>
              <a:rPr lang="it" dirty="0"/>
              <a:t>Si presuppone quanto segue:</a:t>
            </a:r>
          </a:p>
          <a:p>
            <a:pPr lvl="1"/>
            <a:r>
              <a:rPr lang="it-IT" dirty="0"/>
              <a:t>Legge di </a:t>
            </a:r>
            <a:r>
              <a:rPr lang="it" dirty="0"/>
              <a:t>Say </a:t>
            </a:r>
            <a:endParaRPr lang="es-AR" dirty="0"/>
          </a:p>
          <a:p>
            <a:pPr lvl="1"/>
            <a:r>
              <a:rPr lang="it" dirty="0"/>
              <a:t>Inizialmente non esiste capitale fisso, ma solo capitale circolante costituito dai salari anticipati dai capitalisti ai lavoratori.</a:t>
            </a:r>
          </a:p>
          <a:p>
            <a:pPr lvl="1"/>
            <a:r>
              <a:rPr lang="it" dirty="0"/>
              <a:t>I salari sono al livello di sussistenza</a:t>
            </a:r>
          </a:p>
          <a:p>
            <a:pPr lvl="1"/>
            <a:r>
              <a:rPr lang="it" dirty="0"/>
              <a:t>I beni salario sono composti esclusivamente da grano</a:t>
            </a:r>
          </a:p>
          <a:p>
            <a:r>
              <a:rPr lang="it" dirty="0"/>
              <a:t>Implicitamente si presuppone anche che in tutti gli altri settori dell'economia le tecniche di produzione siano date e non cambino.</a:t>
            </a:r>
          </a:p>
          <a:p>
            <a:r>
              <a:rPr lang="it" dirty="0"/>
              <a:t>L’aspetto centrale di questo modello è che, poiché sia il salario (beni di sussistenza costituiti solo da grano) sia il prodotto (grano) sono espressi nella stessa unità di misura (tonnellate di grano), il tasso di profitto può essere calcolato senza conoscere il valore prezzi relativi dell’economia.</a:t>
            </a:r>
          </a:p>
        </p:txBody>
      </p:sp>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15</a:t>
            </a:fld>
            <a:endParaRPr lang="en-GB"/>
          </a:p>
        </p:txBody>
      </p:sp>
    </p:spTree>
    <p:extLst>
      <p:ext uri="{BB962C8B-B14F-4D97-AF65-F5344CB8AC3E}">
        <p14:creationId xmlns:p14="http://schemas.microsoft.com/office/powerpoint/2010/main" val="2536658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p:txBody>
          <a:bodyPr/>
          <a:lstStyle/>
          <a:p>
            <a:r>
              <a:rPr lang="it" dirty="0"/>
              <a:t>Il modello d</a:t>
            </a:r>
            <a:r>
              <a:rPr lang="it-IT" dirty="0"/>
              <a:t>i puro grano</a:t>
            </a:r>
            <a:endParaRPr lang="it"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2121408" y="2353056"/>
                <a:ext cx="7961376" cy="3950208"/>
              </a:xfrm>
            </p:spPr>
            <p:txBody>
              <a:bodyPr>
                <a:normAutofit fontScale="85000" lnSpcReduction="20000"/>
              </a:bodyPr>
              <a:lstStyle/>
              <a:p>
                <a:r>
                  <a:rPr lang="it" dirty="0"/>
                  <a:t>Definizione delle variabili del modello:</a:t>
                </a:r>
              </a:p>
              <a:p>
                <a:pPr lvl="1"/>
                <a:r>
                  <a:rPr lang="it" i="1" dirty="0"/>
                  <a:t>w : salario espresso in grano per lavoratore (fissato al </a:t>
                </a:r>
                <a:r>
                  <a:rPr lang="it" dirty="0"/>
                  <a:t>livello </a:t>
                </a:r>
                <a:r>
                  <a:rPr lang="it" dirty="0" err="1"/>
                  <a:t>di sussistenza </a:t>
                </a:r>
                <a:r>
                  <a:rPr lang="it" dirty="0"/>
                  <a:t>)</a:t>
                </a:r>
              </a:p>
              <a:p>
                <a:pPr lvl="1"/>
                <a:r>
                  <a:rPr lang="it" i="1" dirty="0"/>
                  <a:t>L </a:t>
                </a:r>
                <a:r>
                  <a:rPr lang="it" dirty="0"/>
                  <a:t>: numero di lavoratori impiegati nella produzione di grano</a:t>
                </a:r>
              </a:p>
              <a:p>
                <a:pPr lvl="1"/>
                <a:r>
                  <a:rPr lang="it" i="1" dirty="0"/>
                  <a:t>Y </a:t>
                </a:r>
                <a:r>
                  <a:rPr lang="it" dirty="0"/>
                  <a:t>: prodotto (grano)</a:t>
                </a:r>
              </a:p>
              <a:p>
                <a:pPr lvl="1"/>
                <a:r>
                  <a:rPr lang="it" dirty="0"/>
                  <a:t>COSÌ:</a:t>
                </a:r>
              </a:p>
              <a:p>
                <a:pPr lvl="1"/>
                <a:r>
                  <a:rPr lang="it" dirty="0" err="1"/>
                  <a:t>wL </a:t>
                </a:r>
                <a:r>
                  <a:rPr lang="it" dirty="0"/>
                  <a:t>è il capitale circolante utilizzato nella produzione (salari anticipati dal capitalista)</a:t>
                </a:r>
              </a:p>
              <a:p>
                <a:pPr lvl="1"/>
                <a:r>
                  <a:rPr lang="it" dirty="0"/>
                  <a:t>Y – </a:t>
                </a:r>
                <a:r>
                  <a:rPr lang="it" dirty="0" err="1"/>
                  <a:t>wL </a:t>
                </a:r>
                <a:r>
                  <a:rPr lang="it" dirty="0"/>
                  <a:t>è il prodotto netto, o surplus</a:t>
                </a:r>
              </a:p>
              <a:p>
                <a:pPr lvl="1"/>
                <a:r>
                  <a:rPr lang="it" dirty="0"/>
                  <a:t>Allora il saggio del profitto </a:t>
                </a:r>
                <a:r>
                  <a:rPr lang="it" i="1" dirty="0"/>
                  <a:t>r </a:t>
                </a:r>
                <a:r>
                  <a:rPr lang="it" dirty="0"/>
                  <a:t>è il surplus sul capitale anticipato, cioè:</a:t>
                </a:r>
              </a:p>
              <a:p>
                <a:pPr lvl="1"/>
                <a14:m>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f>
                      <m:fPr>
                        <m:ctrlPr>
                          <a:rPr lang="es-AR" b="0" i="1" smtClean="0">
                            <a:latin typeface="Cambria Math" panose="02040503050406030204" pitchFamily="18" charset="0"/>
                          </a:rPr>
                        </m:ctrlPr>
                      </m:fPr>
                      <m:num>
                        <m:r>
                          <a:rPr lang="es-AR" b="0" i="1" smtClean="0">
                            <a:latin typeface="Cambria Math" panose="02040503050406030204" pitchFamily="18" charset="0"/>
                          </a:rPr>
                          <m:t>𝑌</m:t>
                        </m:r>
                        <m:r>
                          <a:rPr lang="es-AR" b="0" i="1" smtClean="0">
                            <a:latin typeface="Cambria Math" panose="02040503050406030204" pitchFamily="18" charset="0"/>
                          </a:rPr>
                          <m:t>−</m:t>
                        </m:r>
                        <m:r>
                          <a:rPr lang="es-AR" b="0" i="1" smtClean="0">
                            <a:latin typeface="Cambria Math" panose="02040503050406030204" pitchFamily="18" charset="0"/>
                          </a:rPr>
                          <m:t>𝑤𝐿</m:t>
                        </m:r>
                      </m:num>
                      <m:den>
                        <m:r>
                          <a:rPr lang="es-AR" b="0" i="1" smtClean="0">
                            <a:latin typeface="Cambria Math" panose="02040503050406030204" pitchFamily="18" charset="0"/>
                          </a:rPr>
                          <m:t>𝑤𝐿</m:t>
                        </m:r>
                      </m:den>
                    </m:f>
                    <m:r>
                      <a:rPr lang="es-AR" b="0" i="1" smtClean="0">
                        <a:latin typeface="Cambria Math" panose="02040503050406030204" pitchFamily="18" charset="0"/>
                      </a:rPr>
                      <m:t>=</m:t>
                    </m:r>
                    <m:f>
                      <m:fPr>
                        <m:ctrlPr>
                          <a:rPr lang="es-AR" b="0" i="1" smtClean="0">
                            <a:latin typeface="Cambria Math" panose="02040503050406030204" pitchFamily="18" charset="0"/>
                          </a:rPr>
                        </m:ctrlPr>
                      </m:fPr>
                      <m:num>
                        <m:d>
                          <m:dPr>
                            <m:begChr m:val="["/>
                            <m:endChr m:val="]"/>
                            <m:ctrlPr>
                              <a:rPr lang="es-AR" b="0" i="1" smtClean="0">
                                <a:latin typeface="Cambria Math" panose="02040503050406030204" pitchFamily="18" charset="0"/>
                              </a:rPr>
                            </m:ctrlPr>
                          </m:dPr>
                          <m:e>
                            <m:f>
                              <m:fPr>
                                <m:ctrlPr>
                                  <a:rPr lang="es-AR" i="1">
                                    <a:latin typeface="Cambria Math" panose="02040503050406030204" pitchFamily="18" charset="0"/>
                                  </a:rPr>
                                </m:ctrlPr>
                              </m:fPr>
                              <m:num>
                                <m:r>
                                  <a:rPr lang="es-AR" i="1">
                                    <a:latin typeface="Cambria Math" panose="02040503050406030204" pitchFamily="18" charset="0"/>
                                  </a:rPr>
                                  <m:t>𝑌</m:t>
                                </m:r>
                              </m:num>
                              <m:den>
                                <m:r>
                                  <a:rPr lang="es-AR" i="1">
                                    <a:latin typeface="Cambria Math" panose="02040503050406030204" pitchFamily="18" charset="0"/>
                                  </a:rPr>
                                  <m:t>𝐿</m:t>
                                </m:r>
                              </m:den>
                            </m:f>
                            <m:r>
                              <a:rPr lang="es-AR" i="1">
                                <a:latin typeface="Cambria Math" panose="02040503050406030204" pitchFamily="18" charset="0"/>
                              </a:rPr>
                              <m:t>−</m:t>
                            </m:r>
                            <m:r>
                              <a:rPr lang="es-AR" i="1">
                                <a:latin typeface="Cambria Math" panose="02040503050406030204" pitchFamily="18" charset="0"/>
                              </a:rPr>
                              <m:t>𝑤</m:t>
                            </m:r>
                          </m:e>
                        </m:d>
                      </m:num>
                      <m:den>
                        <m:r>
                          <m:rPr>
                            <m:sty m:val="p"/>
                          </m:rPr>
                          <a:rPr lang="es-AR" b="0" i="0" smtClean="0">
                            <a:latin typeface="Cambria Math" panose="02040503050406030204" pitchFamily="18" charset="0"/>
                          </a:rPr>
                          <m:t>w</m:t>
                        </m:r>
                      </m:den>
                    </m:f>
                    <m:r>
                      <a:rPr lang="es-AR" b="0" i="0" smtClean="0">
                        <a:latin typeface="Cambria Math" panose="02040503050406030204" pitchFamily="18" charset="0"/>
                      </a:rPr>
                      <m:t>=(</m:t>
                    </m:r>
                    <m:r>
                      <a:rPr lang="es-AR" b="0" i="1" smtClean="0">
                        <a:latin typeface="Cambria Math" panose="02040503050406030204" pitchFamily="18" charset="0"/>
                        <a:sym typeface="Symbol" panose="05050102010706020507" pitchFamily="18" charset="2"/>
                      </a:rPr>
                      <m:t></m:t>
                    </m:r>
                  </m:oMath>
                </a14:m>
                <a:r>
                  <a:rPr lang="it" dirty="0"/>
                  <a:t>-w)/w</a:t>
                </a:r>
              </a:p>
              <a:p>
                <a:pPr marL="228600" lvl="1" indent="0">
                  <a:buNone/>
                </a:pPr>
                <a:r>
                  <a:rPr lang="it" dirty="0"/>
                  <a:t>Dove </a:t>
                </a:r>
                <a:r>
                  <a:rPr lang="it" dirty="0">
                    <a:sym typeface="Symbol" panose="05050102010706020507" pitchFamily="18" charset="2"/>
                  </a:rPr>
                  <a:t> = Y/L è la produttività del lavoratore.</a:t>
                </a:r>
              </a:p>
              <a:p>
                <a:pPr marL="228600" lvl="1" indent="0">
                  <a:buNone/>
                </a:pPr>
                <a:r>
                  <a:rPr lang="it" dirty="0">
                    <a:sym typeface="Symbol" panose="05050102010706020507" pitchFamily="18" charset="2"/>
                  </a:rPr>
                  <a:t>Vale a dire, il tasso di profitto varia direttamente con le variazioni della produttività e inversamente con i salari. Ricordiamo che questo era ciò che Ricardo voleva spiegare fondamentalmente, come viene distribuito il surplus. Qui vediamo che esiste una relazione inversa tra profitti e salari, cioè se i salari aumentano, i profitti del capitalista diminuiscono.</a:t>
                </a:r>
                <a:endParaRPr lang="es-AR" dirty="0"/>
              </a:p>
            </p:txBody>
          </p:sp>
        </mc:Choice>
        <mc:Fallback>
          <p:sp>
            <p:nvSpPr>
              <p:cNvPr id="3" name="Content Placeholder 2">
                <a:extLst>
                  <a:ext uri="{FF2B5EF4-FFF2-40B4-BE49-F238E27FC236}">
                    <a16:creationId xmlns:a16="http://schemas.microsoft.com/office/drawing/2014/main" id="{E841416A-8DDE-40E0-A7A5-1BEBCEEB6167}"/>
                  </a:ext>
                </a:extLst>
              </p:cNvPr>
              <p:cNvSpPr>
                <a:spLocks noGrp="1" noRot="1" noChangeAspect="1" noMove="1" noResize="1" noEditPoints="1" noAdjustHandles="1" noChangeArrowheads="1" noChangeShapeType="1" noTextEdit="1"/>
              </p:cNvSpPr>
              <p:nvPr>
                <p:ph idx="1"/>
              </p:nvPr>
            </p:nvSpPr>
            <p:spPr>
              <a:xfrm>
                <a:off x="2121408" y="2353056"/>
                <a:ext cx="7961376" cy="3950208"/>
              </a:xfrm>
              <a:blipFill>
                <a:blip r:embed="rId2"/>
                <a:stretch>
                  <a:fillRect l="-230" t="-1389" r="-459" b="-617"/>
                </a:stretch>
              </a:blipFill>
            </p:spPr>
            <p:txBody>
              <a:bodyPr/>
              <a:lstStyle/>
              <a:p>
                <a:r>
                  <a:rPr lang="it-IT">
                    <a:noFill/>
                  </a:rPr>
                  <a:t> </a:t>
                </a:r>
              </a:p>
            </p:txBody>
          </p:sp>
        </mc:Fallback>
      </mc:AlternateContent>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16</a:t>
            </a:fld>
            <a:endParaRPr lang="en-GB"/>
          </a:p>
        </p:txBody>
      </p:sp>
    </p:spTree>
    <p:extLst>
      <p:ext uri="{BB962C8B-B14F-4D97-AF65-F5344CB8AC3E}">
        <p14:creationId xmlns:p14="http://schemas.microsoft.com/office/powerpoint/2010/main" val="478099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68B0BF-D6D6-4004-9270-D430F9A5B953}"/>
              </a:ext>
            </a:extLst>
          </p:cNvPr>
          <p:cNvSpPr>
            <a:spLocks noGrp="1"/>
          </p:cNvSpPr>
          <p:nvPr>
            <p:ph type="title"/>
          </p:nvPr>
        </p:nvSpPr>
        <p:spPr/>
        <p:txBody>
          <a:bodyPr/>
          <a:lstStyle/>
          <a:p>
            <a:r>
              <a:rPr lang="it" dirty="0"/>
              <a:t>Il tasso di profitto</a:t>
            </a:r>
          </a:p>
        </p:txBody>
      </p:sp>
      <p:sp>
        <p:nvSpPr>
          <p:cNvPr id="3" name="Marcador de contenido 2">
            <a:extLst>
              <a:ext uri="{FF2B5EF4-FFF2-40B4-BE49-F238E27FC236}">
                <a16:creationId xmlns:a16="http://schemas.microsoft.com/office/drawing/2014/main" id="{99115F49-4DDD-4B6E-9F74-6B0DB6443A36}"/>
              </a:ext>
            </a:extLst>
          </p:cNvPr>
          <p:cNvSpPr>
            <a:spLocks noGrp="1"/>
          </p:cNvSpPr>
          <p:nvPr>
            <p:ph idx="1"/>
          </p:nvPr>
        </p:nvSpPr>
        <p:spPr>
          <a:xfrm>
            <a:off x="2060448" y="2377440"/>
            <a:ext cx="7900416" cy="4206239"/>
          </a:xfrm>
        </p:spPr>
        <p:txBody>
          <a:bodyPr>
            <a:normAutofit fontScale="92500" lnSpcReduction="20000"/>
          </a:bodyPr>
          <a:lstStyle/>
          <a:p>
            <a:r>
              <a:rPr lang="it" dirty="0"/>
              <a:t>Il modello d</a:t>
            </a:r>
            <a:r>
              <a:rPr lang="it-IT" dirty="0"/>
              <a:t>i puro grano</a:t>
            </a:r>
            <a:r>
              <a:rPr lang="it" dirty="0"/>
              <a:t> era accompagnato dall’affermazione che il tasso di profitto così definito in agricoltura determinava il tasso di profitto dell’intera economia (perché in un’economia competitiva il tasso di profitto non poteva differire tra i settori).</a:t>
            </a:r>
          </a:p>
          <a:p>
            <a:r>
              <a:rPr lang="it" dirty="0"/>
              <a:t>Ricardo sosteneva che “ sono i profitti dell’agricoltore che regolano i profitti di tutti gli altri mestieri”. Malthus </a:t>
            </a:r>
            <a:r>
              <a:rPr lang="it" dirty="0" err="1"/>
              <a:t>si oppose</a:t>
            </a:r>
            <a:r>
              <a:rPr lang="it" dirty="0"/>
              <a:t> </a:t>
            </a:r>
            <a:r>
              <a:rPr lang="it" dirty="0" err="1"/>
              <a:t>affermando </a:t>
            </a:r>
            <a:r>
              <a:rPr lang="it" dirty="0"/>
              <a:t>che “i profitti dell’agricoltore non regolano i profitti degli altri mestieri più di quanto i profitti degli altri mestieri regolano i profitti dell’agricoltore” </a:t>
            </a:r>
            <a:r>
              <a:rPr lang="it" i="1" dirty="0"/>
              <a:t>(Lettera di Ricardo a </a:t>
            </a:r>
            <a:r>
              <a:rPr lang="it" i="1" dirty="0" err="1"/>
              <a:t>Trower </a:t>
            </a:r>
            <a:r>
              <a:rPr lang="it" i="1" dirty="0"/>
              <a:t>, </a:t>
            </a:r>
            <a:r>
              <a:rPr lang="it" dirty="0"/>
              <a:t>8 marzo 1814, </a:t>
            </a:r>
            <a:r>
              <a:rPr lang="it" i="1" dirty="0"/>
              <a:t>Opere complete, vol. 6, p. 104).</a:t>
            </a:r>
          </a:p>
          <a:p>
            <a:r>
              <a:rPr lang="it" dirty="0"/>
              <a:t>Il fondamento dell'affermazione di Ricardo è che in agricoltura la stessa merce, il grano, costituisce il prodotto e il capitale (concepito come mezzo di sussistenza dei lavoratori), quindi la determinazione del saggio di profitto dipende esclusivamente dalle condizioni di produzione e può essere effettuata senza conoscere i prezzi relativi dell’economia. Quindi necessariamente, se il tasso è uniforme in tutta l’economia, sono gli altri settori che devono adeguare il loro tasso di profitto a quello del settore agricolo.</a:t>
            </a:r>
          </a:p>
          <a:p>
            <a:r>
              <a:rPr lang="it" dirty="0"/>
              <a:t>L'idea che il saggio di profitto in agricoltura determina il saggio di profitto dell'intera economia non sarà più presente nei </a:t>
            </a:r>
            <a:r>
              <a:rPr lang="it" i="1" dirty="0" err="1"/>
              <a:t>Principi </a:t>
            </a:r>
            <a:r>
              <a:rPr lang="it" dirty="0"/>
              <a:t>.</a:t>
            </a:r>
          </a:p>
        </p:txBody>
      </p:sp>
      <p:sp>
        <p:nvSpPr>
          <p:cNvPr id="4" name="Marcador de número de diapositiva 3">
            <a:extLst>
              <a:ext uri="{FF2B5EF4-FFF2-40B4-BE49-F238E27FC236}">
                <a16:creationId xmlns:a16="http://schemas.microsoft.com/office/drawing/2014/main" id="{34D1AAF0-42E8-48C7-9398-11BB82829353}"/>
              </a:ext>
            </a:extLst>
          </p:cNvPr>
          <p:cNvSpPr>
            <a:spLocks noGrp="1"/>
          </p:cNvSpPr>
          <p:nvPr>
            <p:ph type="sldNum" sz="quarter" idx="12"/>
          </p:nvPr>
        </p:nvSpPr>
        <p:spPr/>
        <p:txBody>
          <a:bodyPr/>
          <a:lstStyle/>
          <a:p>
            <a:fld id="{5A1F972D-FDF8-4D84-8DBC-19A85814D6EC}" type="slidenum">
              <a:rPr lang="en-GB" smtClean="0"/>
              <a:t>17</a:t>
            </a:fld>
            <a:endParaRPr lang="en-GB"/>
          </a:p>
        </p:txBody>
      </p:sp>
    </p:spTree>
    <p:extLst>
      <p:ext uri="{BB962C8B-B14F-4D97-AF65-F5344CB8AC3E}">
        <p14:creationId xmlns:p14="http://schemas.microsoft.com/office/powerpoint/2010/main" val="1528714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68CFDC-621B-43DB-96BD-887C5911E3A2}"/>
              </a:ext>
            </a:extLst>
          </p:cNvPr>
          <p:cNvSpPr>
            <a:spLocks noGrp="1"/>
          </p:cNvSpPr>
          <p:nvPr>
            <p:ph type="title"/>
          </p:nvPr>
        </p:nvSpPr>
        <p:spPr/>
        <p:txBody>
          <a:bodyPr/>
          <a:lstStyle/>
          <a:p>
            <a:r>
              <a:rPr lang="it" dirty="0"/>
              <a:t>Il modello del grano</a:t>
            </a:r>
          </a:p>
        </p:txBody>
      </p:sp>
      <p:sp>
        <p:nvSpPr>
          <p:cNvPr id="3" name="Marcador de contenido 2">
            <a:extLst>
              <a:ext uri="{FF2B5EF4-FFF2-40B4-BE49-F238E27FC236}">
                <a16:creationId xmlns:a16="http://schemas.microsoft.com/office/drawing/2014/main" id="{E80CE4DA-6614-4C13-9566-C13F9D88C2B5}"/>
              </a:ext>
            </a:extLst>
          </p:cNvPr>
          <p:cNvSpPr>
            <a:spLocks noGrp="1"/>
          </p:cNvSpPr>
          <p:nvPr>
            <p:ph idx="1"/>
          </p:nvPr>
        </p:nvSpPr>
        <p:spPr/>
        <p:txBody>
          <a:bodyPr>
            <a:normAutofit/>
          </a:bodyPr>
          <a:lstStyle/>
          <a:p>
            <a:r>
              <a:rPr lang="it" dirty="0"/>
              <a:t>Malthus criticò duramente il presupposto secondo cui il salario di sussistenza dei lavoratori consistesse solo nel grano.</a:t>
            </a:r>
          </a:p>
          <a:p>
            <a:r>
              <a:rPr lang="it" dirty="0"/>
              <a:t>La cosa interessante dell'approccio di Ricardo è che il tasso di profitto può essere calcolato senza conoscere i prezzi relativi dell'economia, perché tutto è espresso in quantità fisiche di grano. Nel </a:t>
            </a:r>
            <a:r>
              <a:rPr lang="it" i="1" dirty="0" err="1"/>
              <a:t>Saggio </a:t>
            </a:r>
            <a:r>
              <a:rPr lang="it" dirty="0"/>
              <a:t>Ricardo presenta una tabella con un esempio, in cui mostra come si calcola il saggio del profitto nel settore agricolo e come le rendite aumentano e diminuiscono i profitti dei capitalisti man mano che mettono in produzione terre sempre meno fertili.</a:t>
            </a:r>
          </a:p>
          <a:p>
            <a:r>
              <a:rPr lang="it" dirty="0"/>
              <a:t>In ogni caso Ricardo era consapevole che il presupposto del “puro </a:t>
            </a:r>
            <a:r>
              <a:rPr lang="it-IT" dirty="0"/>
              <a:t>grano</a:t>
            </a:r>
            <a:r>
              <a:rPr lang="it" dirty="0"/>
              <a:t>” era molto restrittivo, e per questo nei </a:t>
            </a:r>
            <a:r>
              <a:rPr lang="it" i="1" dirty="0"/>
              <a:t>Principi </a:t>
            </a:r>
            <a:r>
              <a:rPr lang="it" dirty="0"/>
              <a:t>adottò la teoria del valore-lavoro.</a:t>
            </a:r>
          </a:p>
          <a:p>
            <a:pPr marL="0" indent="0">
              <a:buNone/>
            </a:pPr>
            <a:endParaRPr lang="es-AR" dirty="0"/>
          </a:p>
        </p:txBody>
      </p:sp>
      <p:sp>
        <p:nvSpPr>
          <p:cNvPr id="4" name="Marcador de número de diapositiva 3">
            <a:extLst>
              <a:ext uri="{FF2B5EF4-FFF2-40B4-BE49-F238E27FC236}">
                <a16:creationId xmlns:a16="http://schemas.microsoft.com/office/drawing/2014/main" id="{9ED751D9-021A-49BE-8AE0-A1A376288789}"/>
              </a:ext>
            </a:extLst>
          </p:cNvPr>
          <p:cNvSpPr>
            <a:spLocks noGrp="1"/>
          </p:cNvSpPr>
          <p:nvPr>
            <p:ph type="sldNum" sz="quarter" idx="12"/>
          </p:nvPr>
        </p:nvSpPr>
        <p:spPr/>
        <p:txBody>
          <a:bodyPr/>
          <a:lstStyle/>
          <a:p>
            <a:fld id="{5A1F972D-FDF8-4D84-8DBC-19A85814D6EC}" type="slidenum">
              <a:rPr lang="en-GB" smtClean="0"/>
              <a:t>18</a:t>
            </a:fld>
            <a:endParaRPr lang="en-GB"/>
          </a:p>
        </p:txBody>
      </p:sp>
    </p:spTree>
    <p:extLst>
      <p:ext uri="{BB962C8B-B14F-4D97-AF65-F5344CB8AC3E}">
        <p14:creationId xmlns:p14="http://schemas.microsoft.com/office/powerpoint/2010/main" val="258626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a:xfrm>
            <a:off x="2231136" y="607835"/>
            <a:ext cx="7729728" cy="1188720"/>
          </a:xfrm>
        </p:spPr>
        <p:txBody>
          <a:bodyPr/>
          <a:lstStyle/>
          <a:p>
            <a:r>
              <a:rPr lang="it" dirty="0"/>
              <a:t>Distribuzione nel </a:t>
            </a:r>
            <a:r>
              <a:rPr lang="it" i="1" dirty="0" err="1"/>
              <a:t>saggio</a:t>
            </a:r>
            <a:endParaRPr lang="es-AR" i="1" dirty="0"/>
          </a:p>
        </p:txBody>
      </p:sp>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2110820" y="2121408"/>
            <a:ext cx="8081692" cy="4128757"/>
          </a:xfrm>
        </p:spPr>
        <p:txBody>
          <a:bodyPr>
            <a:normAutofit fontScale="85000" lnSpcReduction="20000"/>
          </a:bodyPr>
          <a:lstStyle/>
          <a:p>
            <a:r>
              <a:rPr lang="it" dirty="0"/>
              <a:t>Se le terre fertili non fossero scarse, non ci sarebbe reddito. La rendita avviene perché poiché le terre più fertili non bastano </a:t>
            </a:r>
            <a:r>
              <a:rPr lang="it" dirty="0">
                <a:latin typeface="Gill Sans MT" panose="020B0502020104020203" pitchFamily="34" charset="0"/>
              </a:rPr>
              <a:t>a </a:t>
            </a:r>
            <a:r>
              <a:rPr lang="it" dirty="0"/>
              <a:t>soddisfare la domanda di grano, è necessario ricorrere a terre meno fertili.</a:t>
            </a:r>
          </a:p>
          <a:p>
            <a:pPr marL="0" indent="0">
              <a:buNone/>
            </a:pPr>
            <a:r>
              <a:rPr lang="it" dirty="0"/>
              <a:t>"I profitti delle azioni diminuiscono soltanto perché non è possibile procurarsi terra altrettanto adatta alla produzione di cibo; e l'entità della caduta dei profitti e dell'aumento delle rendite dipende interamente dall'aumento delle spese di produzione.</a:t>
            </a:r>
          </a:p>
          <a:p>
            <a:pPr marL="0" indent="0">
              <a:buNone/>
            </a:pPr>
            <a:r>
              <a:rPr lang="it" dirty="0"/>
              <a:t>Se, quindi, nel progresso dei paesi in ricchezza e popolazione, nuove porzioni di terra fertile potessero essere aggiunte a tali paesi, ad ogni aumento di capitale, i profitti non diminuirebbero mai, né le rendite aumenterebbero.“ ( </a:t>
            </a:r>
            <a:r>
              <a:rPr lang="it" i="1" dirty="0"/>
              <a:t>Saggio sui profitti </a:t>
            </a:r>
            <a:r>
              <a:rPr lang="it" dirty="0"/>
              <a:t>, p.18 )</a:t>
            </a:r>
          </a:p>
          <a:p>
            <a:r>
              <a:rPr lang="it" dirty="0"/>
              <a:t>I rendimenti decrescenti potrebbero essere rinviati se la produttività per lavoratore aumentasse, ma Ricardo mostra implicitamente di non considerare che questo effetto possa compensare la diminuzione della fertilità della terra.</a:t>
            </a:r>
          </a:p>
          <a:p>
            <a:r>
              <a:rPr lang="it" dirty="0"/>
              <a:t>Data una certa quantità di prodotto, e con i salari al livello di sussistenza, il reddito e il profitto dei capitalisti variano nella direzione opposta.</a:t>
            </a:r>
          </a:p>
          <a:p>
            <a:pPr marL="0" indent="0">
              <a:buNone/>
            </a:pPr>
            <a:r>
              <a:rPr lang="it" dirty="0"/>
              <a:t>“ La rendita è quindi in ogni caso una parte dei profitti precedentemente ottenuti sul terreno. “Non si tratta mai di una nuova creazione di ricavi, ma sempre di parte di un reddito già creato”. ( </a:t>
            </a:r>
            <a:r>
              <a:rPr lang="it" i="1" dirty="0"/>
              <a:t>Saggio sui profitti, p.18).</a:t>
            </a:r>
            <a:endParaRPr lang="es-AR" dirty="0"/>
          </a:p>
        </p:txBody>
      </p:sp>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19</a:t>
            </a:fld>
            <a:endParaRPr lang="en-GB"/>
          </a:p>
        </p:txBody>
      </p:sp>
    </p:spTree>
    <p:extLst>
      <p:ext uri="{BB962C8B-B14F-4D97-AF65-F5344CB8AC3E}">
        <p14:creationId xmlns:p14="http://schemas.microsoft.com/office/powerpoint/2010/main" val="2000866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p:txBody>
          <a:bodyPr/>
          <a:lstStyle/>
          <a:p>
            <a:r>
              <a:rPr lang="it" dirty="0"/>
              <a:t>Davide </a:t>
            </a:r>
            <a:r>
              <a:rPr lang="it" dirty="0" err="1"/>
              <a:t>Ricardo</a:t>
            </a:r>
            <a:endParaRPr lang="es-AR" dirty="0"/>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Vita</a:t>
            </a:r>
          </a:p>
          <a:p>
            <a:pPr marL="457200" indent="-457200">
              <a:buFont typeface="+mj-lt"/>
              <a:buAutoNum type="arabicPeriod"/>
            </a:pPr>
            <a:r>
              <a:rPr lang="it" sz="2000" dirty="0"/>
              <a:t>Introduzione generale</a:t>
            </a:r>
          </a:p>
          <a:p>
            <a:pPr marL="457200" indent="-457200">
              <a:buFont typeface="+mj-lt"/>
              <a:buAutoNum type="arabicPeriod"/>
            </a:pPr>
            <a:r>
              <a:rPr lang="it" sz="2000" dirty="0"/>
              <a:t>Teoria del</a:t>
            </a:r>
            <a:r>
              <a:rPr lang="it-IT" sz="2000" dirty="0"/>
              <a:t>la rendita</a:t>
            </a:r>
            <a:r>
              <a:rPr lang="it" sz="2000" dirty="0"/>
              <a:t> differenziale</a:t>
            </a:r>
          </a:p>
          <a:p>
            <a:pPr marL="457200" indent="-457200">
              <a:buFont typeface="+mj-lt"/>
              <a:buAutoNum type="arabicPeriod"/>
            </a:pPr>
            <a:r>
              <a:rPr lang="it" sz="2000" dirty="0"/>
              <a:t>Il tasso di profitto</a:t>
            </a:r>
          </a:p>
          <a:p>
            <a:pPr marL="457200" indent="-457200">
              <a:buFont typeface="+mj-lt"/>
              <a:buAutoNum type="arabicPeriod"/>
            </a:pPr>
            <a:r>
              <a:rPr lang="it" sz="2000" dirty="0"/>
              <a:t>La teoria del valore</a:t>
            </a:r>
          </a:p>
          <a:p>
            <a:pPr marL="457200" indent="-457200">
              <a:buFont typeface="+mj-lt"/>
              <a:buAutoNum type="arabicPeriod"/>
            </a:pPr>
            <a:r>
              <a:rPr lang="it" sz="2000" dirty="0"/>
              <a:t>On the Machinery</a:t>
            </a:r>
          </a:p>
          <a:p>
            <a:pPr marL="457200" indent="-457200">
              <a:buFont typeface="+mj-lt"/>
              <a:buAutoNum type="arabicPeriod"/>
            </a:pPr>
            <a:r>
              <a:rPr lang="it" sz="2000" dirty="0"/>
              <a:t>La teoria dei vantaggi comparati</a:t>
            </a:r>
          </a:p>
          <a:p>
            <a:pPr marL="457200" indent="-457200">
              <a:buFont typeface="+mj-lt"/>
              <a:buAutoNum type="arabicPeriod"/>
            </a:pPr>
            <a:r>
              <a:rPr lang="it" sz="2000" dirty="0"/>
              <a:t>Alcune discussioni su Ricardo</a:t>
            </a:r>
          </a:p>
          <a:p>
            <a:pPr marL="457200" indent="-457200">
              <a:buFont typeface="+mj-lt"/>
              <a:buAutoNum type="arabicPeriod"/>
            </a:pPr>
            <a:r>
              <a:rPr lang="it" sz="2000" dirty="0"/>
              <a:t>Bibliografia</a:t>
            </a:r>
          </a:p>
        </p:txBody>
      </p:sp>
      <p:sp>
        <p:nvSpPr>
          <p:cNvPr id="4" name="Marcador de texto 3">
            <a:extLst>
              <a:ext uri="{FF2B5EF4-FFF2-40B4-BE49-F238E27FC236}">
                <a16:creationId xmlns:a16="http://schemas.microsoft.com/office/drawing/2014/main" id="{F47A6F3B-7589-4816-B8C3-76470727BF1C}"/>
              </a:ext>
            </a:extLst>
          </p:cNvPr>
          <p:cNvSpPr>
            <a:spLocks noGrp="1"/>
          </p:cNvSpPr>
          <p:nvPr>
            <p:ph type="body" sz="half" idx="2"/>
          </p:nvPr>
        </p:nvSpPr>
        <p:spPr/>
        <p:txBody>
          <a:bodyPr/>
          <a:lstStyle/>
          <a:p>
            <a:endParaRPr lang="en-GB"/>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spTree>
    <p:extLst>
      <p:ext uri="{BB962C8B-B14F-4D97-AF65-F5344CB8AC3E}">
        <p14:creationId xmlns:p14="http://schemas.microsoft.com/office/powerpoint/2010/main" val="48256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B5CD3-9E99-4B85-B6D7-1EFA8A4D400F}"/>
              </a:ext>
            </a:extLst>
          </p:cNvPr>
          <p:cNvSpPr>
            <a:spLocks noGrp="1"/>
          </p:cNvSpPr>
          <p:nvPr>
            <p:ph type="title"/>
          </p:nvPr>
        </p:nvSpPr>
        <p:spPr>
          <a:xfrm>
            <a:off x="2377785" y="887055"/>
            <a:ext cx="7729728" cy="1188720"/>
          </a:xfrm>
        </p:spPr>
        <p:txBody>
          <a:bodyPr/>
          <a:lstStyle/>
          <a:p>
            <a:r>
              <a:rPr lang="it" dirty="0"/>
              <a:t>Distribuzione nel </a:t>
            </a:r>
            <a:r>
              <a:rPr lang="it" i="1" dirty="0" err="1"/>
              <a:t>saggio</a:t>
            </a:r>
            <a:endParaRPr lang="es-AR" dirty="0"/>
          </a:p>
        </p:txBody>
      </p:sp>
      <p:sp>
        <p:nvSpPr>
          <p:cNvPr id="3" name="Content Placeholder 2">
            <a:extLst>
              <a:ext uri="{FF2B5EF4-FFF2-40B4-BE49-F238E27FC236}">
                <a16:creationId xmlns:a16="http://schemas.microsoft.com/office/drawing/2014/main" id="{07324441-B54E-4AAC-9F35-438784C71E2B}"/>
              </a:ext>
            </a:extLst>
          </p:cNvPr>
          <p:cNvSpPr>
            <a:spLocks noGrp="1"/>
          </p:cNvSpPr>
          <p:nvPr>
            <p:ph idx="1"/>
          </p:nvPr>
        </p:nvSpPr>
        <p:spPr>
          <a:xfrm>
            <a:off x="2231136" y="2353056"/>
            <a:ext cx="7729728" cy="3864864"/>
          </a:xfrm>
        </p:spPr>
        <p:txBody>
          <a:bodyPr>
            <a:normAutofit fontScale="85000" lnSpcReduction="20000"/>
          </a:bodyPr>
          <a:lstStyle/>
          <a:p>
            <a:r>
              <a:rPr lang="it" dirty="0"/>
              <a:t>In un’economia capitalista, non potrebbero esserci due diversi tassi di profitto tra produzione e agricoltura. Ricardo accetta la teoria di Smith di un'uniformità tra i tassi di profitto di tutti i settori.</a:t>
            </a:r>
          </a:p>
          <a:p>
            <a:r>
              <a:rPr lang="it" dirty="0"/>
              <a:t>Come nell'agricoltura il saggio di profitto era dato dalle condizioni di produzione, il saggio di profitto nell'industria manifatturiera doveva essere adattato ad esse attraverso variazioni dei prezzi relativi.</a:t>
            </a:r>
          </a:p>
          <a:p>
            <a:r>
              <a:rPr lang="it" dirty="0"/>
              <a:t>L’agricoltura è ciò che determina il tasso di profitto perché è l’unico settore che ha la particolarità che capitale e prodotto sono costituiti dallo stesso bene (grano). Negli altri settori, il prodotto è un'altra merce che richiederà il grano come capitale circolante (salario dei lavoratori), e quindi il surplus (né il tasso di profitto) non possono essere misurati senza conoscere i relativi prezzi.</a:t>
            </a:r>
          </a:p>
          <a:p>
            <a:r>
              <a:rPr lang="it" dirty="0"/>
              <a:t>In altri settori, l’aggiustamento del tasso di profitto avviene attraverso variazioni dei prezzi relativi.</a:t>
            </a:r>
          </a:p>
          <a:p>
            <a:r>
              <a:rPr lang="it" dirty="0"/>
              <a:t>Ricardo, con la spiegazione della caduta dei profitti dei capitalisti man mano che l’economia cresceva e si doveva mettere più terra in produzione, fornisce una spiegazione della tendenza del saggio di profitto a cadere, diversa da quella di Smith, che la spiegò con la massima competenza man mano che si sviluppava il sistema capitalista.</a:t>
            </a:r>
          </a:p>
        </p:txBody>
      </p:sp>
      <p:sp>
        <p:nvSpPr>
          <p:cNvPr id="4" name="Slide Number Placeholder 3">
            <a:extLst>
              <a:ext uri="{FF2B5EF4-FFF2-40B4-BE49-F238E27FC236}">
                <a16:creationId xmlns:a16="http://schemas.microsoft.com/office/drawing/2014/main" id="{BEDE41C7-E8EC-4D2B-87D2-98D67594B64C}"/>
              </a:ext>
            </a:extLst>
          </p:cNvPr>
          <p:cNvSpPr>
            <a:spLocks noGrp="1"/>
          </p:cNvSpPr>
          <p:nvPr>
            <p:ph type="sldNum" sz="quarter" idx="12"/>
          </p:nvPr>
        </p:nvSpPr>
        <p:spPr/>
        <p:txBody>
          <a:bodyPr/>
          <a:lstStyle/>
          <a:p>
            <a:fld id="{5A1F972D-FDF8-4D84-8DBC-19A85814D6EC}" type="slidenum">
              <a:rPr lang="en-GB" smtClean="0"/>
              <a:t>20</a:t>
            </a:fld>
            <a:endParaRPr lang="en-GB"/>
          </a:p>
        </p:txBody>
      </p:sp>
    </p:spTree>
    <p:extLst>
      <p:ext uri="{BB962C8B-B14F-4D97-AF65-F5344CB8AC3E}">
        <p14:creationId xmlns:p14="http://schemas.microsoft.com/office/powerpoint/2010/main" val="1274324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A3E2A2-2FFC-4F58-A7F5-011E4D43C9FB}"/>
              </a:ext>
            </a:extLst>
          </p:cNvPr>
          <p:cNvSpPr>
            <a:spLocks noGrp="1"/>
          </p:cNvSpPr>
          <p:nvPr>
            <p:ph type="title"/>
          </p:nvPr>
        </p:nvSpPr>
        <p:spPr/>
        <p:txBody>
          <a:bodyPr/>
          <a:lstStyle/>
          <a:p>
            <a:r>
              <a:rPr lang="it" dirty="0"/>
              <a:t>5. La teoria del valore</a:t>
            </a:r>
          </a:p>
        </p:txBody>
      </p:sp>
      <p:sp>
        <p:nvSpPr>
          <p:cNvPr id="3" name="Marcador de texto 2">
            <a:extLst>
              <a:ext uri="{FF2B5EF4-FFF2-40B4-BE49-F238E27FC236}">
                <a16:creationId xmlns:a16="http://schemas.microsoft.com/office/drawing/2014/main" id="{E29A39E1-A174-4588-A484-2CFAF19B9DC5}"/>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28A770BF-4BFD-44EC-ABCB-181205C19D2D}"/>
              </a:ext>
            </a:extLst>
          </p:cNvPr>
          <p:cNvSpPr>
            <a:spLocks noGrp="1"/>
          </p:cNvSpPr>
          <p:nvPr>
            <p:ph type="sldNum" sz="quarter" idx="12"/>
          </p:nvPr>
        </p:nvSpPr>
        <p:spPr/>
        <p:txBody>
          <a:bodyPr/>
          <a:lstStyle/>
          <a:p>
            <a:fld id="{5A1F972D-FDF8-4D84-8DBC-19A85814D6EC}" type="slidenum">
              <a:rPr lang="en-GB" smtClean="0"/>
              <a:t>21</a:t>
            </a:fld>
            <a:endParaRPr lang="en-GB"/>
          </a:p>
        </p:txBody>
      </p:sp>
    </p:spTree>
    <p:extLst>
      <p:ext uri="{BB962C8B-B14F-4D97-AF65-F5344CB8AC3E}">
        <p14:creationId xmlns:p14="http://schemas.microsoft.com/office/powerpoint/2010/main" val="2790439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a:xfrm>
            <a:off x="2231136" y="416052"/>
            <a:ext cx="7729728" cy="1188720"/>
          </a:xfrm>
        </p:spPr>
        <p:txBody>
          <a:bodyPr/>
          <a:lstStyle/>
          <a:p>
            <a:r>
              <a:rPr lang="it" dirty="0"/>
              <a:t>La teoria del valore-lavoro</a:t>
            </a:r>
          </a:p>
        </p:txBody>
      </p:sp>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868162" y="2242869"/>
            <a:ext cx="7729728" cy="3402270"/>
          </a:xfrm>
        </p:spPr>
        <p:txBody>
          <a:bodyPr>
            <a:normAutofit fontScale="85000" lnSpcReduction="10000"/>
          </a:bodyPr>
          <a:lstStyle/>
          <a:p>
            <a:pPr lvl="1"/>
            <a:r>
              <a:rPr lang="it" dirty="0"/>
              <a:t>La determinazione del saggio del profitto</a:t>
            </a:r>
            <a:r>
              <a:rPr lang="it" i="1" dirty="0"/>
              <a:t> </a:t>
            </a:r>
            <a:r>
              <a:rPr lang="it-IT" i="1" dirty="0"/>
              <a:t>in </a:t>
            </a:r>
            <a:r>
              <a:rPr lang="it" i="1" dirty="0"/>
              <a:t>Sui Profitti </a:t>
            </a:r>
            <a:r>
              <a:rPr lang="it" dirty="0"/>
              <a:t>dipendeva dal presupposto che i salari fossero composti esclusivamente da grano. Ciò fu aspramente criticato da Malthus.</a:t>
            </a:r>
          </a:p>
          <a:p>
            <a:pPr lvl="1"/>
            <a:r>
              <a:rPr lang="it" i="1" dirty="0" err="1"/>
              <a:t>Principi </a:t>
            </a:r>
            <a:r>
              <a:rPr lang="it" dirty="0"/>
              <a:t>abbandonò l'idea che il saggio di profitto fosse determinato nel settore agricolo .</a:t>
            </a:r>
          </a:p>
          <a:p>
            <a:pPr lvl="1"/>
            <a:r>
              <a:rPr lang="it" dirty="0"/>
              <a:t>Il problema è che se i salari sono composti da più beni, non è possibile calcolare il tasso di profitto senza conoscere i prezzi relativi dell’economia, perché per calcolare i salari anticipati dai capitalisti è necessario misurare i diversi beni che compongono nel paniere dei beni sussistenza in qualche unità omogenea (questo non accadeva quando tutto veniva misurato in grano)</a:t>
            </a:r>
          </a:p>
          <a:p>
            <a:pPr lvl="1"/>
            <a:r>
              <a:rPr lang="it" dirty="0"/>
              <a:t>Inoltre, era necessario spiegare come, negli altri settori dell'economia, i prezzi si muovessero al variare del costo del grano in termini di manodopera (il grano rimaneva ancora la componente principale dei salari).</a:t>
            </a:r>
          </a:p>
          <a:p>
            <a:pPr lvl="1"/>
            <a:r>
              <a:rPr lang="it" dirty="0"/>
              <a:t>Ricardo era alla ricerca di una teoria del valore che gli permettesse:</a:t>
            </a:r>
          </a:p>
          <a:p>
            <a:pPr lvl="2"/>
            <a:r>
              <a:rPr lang="it" dirty="0"/>
              <a:t>Misura il prodotto indipendentemente dalla distribuzione</a:t>
            </a:r>
          </a:p>
          <a:p>
            <a:pPr lvl="2"/>
            <a:r>
              <a:rPr lang="it" dirty="0"/>
              <a:t>Mettere in relazione i prezzi relativi con la difficoltà di produzione.</a:t>
            </a:r>
          </a:p>
        </p:txBody>
      </p:sp>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22</a:t>
            </a:fld>
            <a:endParaRPr lang="en-GB"/>
          </a:p>
        </p:txBody>
      </p:sp>
      <p:pic>
        <p:nvPicPr>
          <p:cNvPr id="5" name="Imagen 4">
            <a:extLst>
              <a:ext uri="{FF2B5EF4-FFF2-40B4-BE49-F238E27FC236}">
                <a16:creationId xmlns:a16="http://schemas.microsoft.com/office/drawing/2014/main" id="{1D744C4F-C941-4A1A-94E9-2FC5FAB94F34}"/>
              </a:ext>
            </a:extLst>
          </p:cNvPr>
          <p:cNvPicPr>
            <a:picLocks noChangeAspect="1"/>
          </p:cNvPicPr>
          <p:nvPr/>
        </p:nvPicPr>
        <p:blipFill>
          <a:blip r:embed="rId2"/>
          <a:stretch>
            <a:fillRect/>
          </a:stretch>
        </p:blipFill>
        <p:spPr>
          <a:xfrm>
            <a:off x="8934924" y="2242868"/>
            <a:ext cx="2613200" cy="3911090"/>
          </a:xfrm>
          <a:prstGeom prst="rect">
            <a:avLst/>
          </a:prstGeom>
        </p:spPr>
      </p:pic>
      <p:sp>
        <p:nvSpPr>
          <p:cNvPr id="6" name="CuadroTexto 5">
            <a:extLst>
              <a:ext uri="{FF2B5EF4-FFF2-40B4-BE49-F238E27FC236}">
                <a16:creationId xmlns:a16="http://schemas.microsoft.com/office/drawing/2014/main" id="{57E93C40-0AE9-465F-97C8-94C52E36CEDA}"/>
              </a:ext>
            </a:extLst>
          </p:cNvPr>
          <p:cNvSpPr txBox="1"/>
          <p:nvPr/>
        </p:nvSpPr>
        <p:spPr>
          <a:xfrm>
            <a:off x="1067318" y="5684661"/>
            <a:ext cx="7447086"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200" dirty="0"/>
              <a:t>Come vediamo, le domande sono due: cosa determina il valore dei beni e come questo valore può essere misurato in modo da consentire a Ricardo di raggiungere il suo obiettivo, cioè spiegare come viene distribuito il surplus tra le classi sociali.</a:t>
            </a:r>
          </a:p>
        </p:txBody>
      </p:sp>
    </p:spTree>
    <p:extLst>
      <p:ext uri="{BB962C8B-B14F-4D97-AF65-F5344CB8AC3E}">
        <p14:creationId xmlns:p14="http://schemas.microsoft.com/office/powerpoint/2010/main" val="1935684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a:xfrm>
            <a:off x="2300148" y="556607"/>
            <a:ext cx="7729728" cy="1188720"/>
          </a:xfrm>
        </p:spPr>
        <p:txBody>
          <a:bodyPr/>
          <a:lstStyle/>
          <a:p>
            <a:r>
              <a:rPr lang="it" dirty="0"/>
              <a:t>La teoria del valore-lavoro</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2674189" y="2001328"/>
                <a:ext cx="8450493" cy="4718649"/>
              </a:xfrm>
            </p:spPr>
            <p:txBody>
              <a:bodyPr>
                <a:normAutofit fontScale="70000" lnSpcReduction="20000"/>
              </a:bodyPr>
              <a:lstStyle/>
              <a:p>
                <a:r>
                  <a:rPr lang="it" dirty="0"/>
                  <a:t>Nella prima edizione dei </a:t>
                </a:r>
                <a:r>
                  <a:rPr lang="it" i="1" dirty="0"/>
                  <a:t>Principi </a:t>
                </a:r>
                <a:r>
                  <a:rPr lang="it" dirty="0"/>
                  <a:t>(1817), Ricardo</a:t>
                </a:r>
                <a:r>
                  <a:rPr lang="it" i="1" dirty="0"/>
                  <a:t> </a:t>
                </a:r>
                <a:r>
                  <a:rPr lang="it" dirty="0"/>
                  <a:t>Adotta la teoria del valore-lavoro, nel senso che il tempo di lavoro necessario per produrre un bene è ciò che ne determina il valore.</a:t>
                </a:r>
              </a:p>
              <a:p>
                <a:r>
                  <a:rPr lang="it" dirty="0"/>
                  <a:t>Il valore annuo della produzione è pari alla quantità di lavoro utilizzato nell’economia in quel periodo di tempo, che è pari al numero di lavoratori impiegati nel sistema produttivo.</a:t>
                </a:r>
              </a:p>
              <a:p>
                <a:r>
                  <a:rPr lang="it" dirty="0"/>
                  <a:t>Anche il surplus, calcolato come differenza tra il valore del prodotto e quello dei mezzi di produzione, è espresso in lavoro. Quindi il tasso di profitto viene calcolato come rapporto tra due grandezze espresse in tempo di lavoro.</a:t>
                </a:r>
              </a:p>
              <a:p>
                <a:r>
                  <a:rPr lang="it" dirty="0"/>
                  <a:t>In questo caso, il tasso di profitto è determinato come il rapporto tra il lavoro totale del paese e il lavoro necessario a produrre gli input per quel lavoro.</a:t>
                </a:r>
              </a:p>
              <a:p>
                <a:r>
                  <a:rPr lang="it" dirty="0"/>
                  <a:t>Secondo questa teoria, il rapporto di scambio tra due merci corrisponde al rapporto tra le quantità di lavoro necessarie per la produzione di ciascuna di esse.</a:t>
                </a:r>
              </a:p>
              <a:p>
                <a:r>
                  <a:rPr lang="it" dirty="0"/>
                  <a:t>Ad esempio, se abbiamo il bene A, che assumiamo non paghi l’affitto e richieda una quantità </a:t>
                </a:r>
                <a:r>
                  <a:rPr lang="it" i="1" dirty="0"/>
                  <a:t>l </a:t>
                </a:r>
                <a:r>
                  <a:rPr lang="it" i="1" baseline="-25000" dirty="0"/>
                  <a:t>di </a:t>
                </a:r>
                <a:r>
                  <a:rPr lang="it" dirty="0"/>
                  <a:t>lavoro per produrre un’unità, allora il suo prezzo sarà:</a:t>
                </a:r>
              </a:p>
              <a:p>
                <a:pPr marL="0" indent="0">
                  <a:buNone/>
                </a:pPr>
                <a14:m>
                  <m:oMathPara xmlns:m="http://schemas.openxmlformats.org/officeDocument/2006/math">
                    <m:oMathParaPr>
                      <m:jc m:val="centerGroup"/>
                    </m:oMathParaPr>
                    <m:oMath xmlns:m="http://schemas.openxmlformats.org/officeDocument/2006/math">
                      <m:sSub>
                        <m:sSubPr>
                          <m:ctrlPr>
                            <a:rPr lang="es-AR" sz="1900" i="1" smtClean="0">
                              <a:latin typeface="Cambria Math" panose="02040503050406030204" pitchFamily="18" charset="0"/>
                            </a:rPr>
                          </m:ctrlPr>
                        </m:sSubPr>
                        <m:e>
                          <m:r>
                            <a:rPr lang="es-AR" sz="1900" b="0" i="1" smtClean="0">
                              <a:latin typeface="Cambria Math" panose="02040503050406030204" pitchFamily="18" charset="0"/>
                            </a:rPr>
                            <m:t>𝑝</m:t>
                          </m:r>
                        </m:e>
                        <m:sub>
                          <m:r>
                            <a:rPr lang="es-AR" sz="1900" b="0" i="1" smtClean="0">
                              <a:latin typeface="Cambria Math" panose="02040503050406030204" pitchFamily="18" charset="0"/>
                            </a:rPr>
                            <m:t>𝑎</m:t>
                          </m:r>
                        </m:sub>
                      </m:sSub>
                      <m:r>
                        <a:rPr lang="es-AR" sz="1900" b="0" i="1" smtClean="0">
                          <a:latin typeface="Cambria Math" panose="02040503050406030204" pitchFamily="18" charset="0"/>
                        </a:rPr>
                        <m:t>=</m:t>
                      </m:r>
                      <m:r>
                        <a:rPr lang="es-AR" sz="1900" b="0" i="1" smtClean="0">
                          <a:latin typeface="Cambria Math" panose="02040503050406030204" pitchFamily="18" charset="0"/>
                        </a:rPr>
                        <m:t>𝑤</m:t>
                      </m:r>
                      <m:sSub>
                        <m:sSubPr>
                          <m:ctrlPr>
                            <a:rPr lang="es-AR" sz="1900" b="0" i="1" smtClean="0">
                              <a:latin typeface="Cambria Math" panose="02040503050406030204" pitchFamily="18" charset="0"/>
                            </a:rPr>
                          </m:ctrlPr>
                        </m:sSubPr>
                        <m:e>
                          <m:r>
                            <a:rPr lang="es-AR" sz="1900" b="0" i="1" smtClean="0">
                              <a:latin typeface="Cambria Math" panose="02040503050406030204" pitchFamily="18" charset="0"/>
                            </a:rPr>
                            <m:t>𝑙</m:t>
                          </m:r>
                        </m:e>
                        <m:sub>
                          <m:r>
                            <a:rPr lang="es-AR" sz="1900" b="0" i="1" smtClean="0">
                              <a:latin typeface="Cambria Math" panose="02040503050406030204" pitchFamily="18" charset="0"/>
                            </a:rPr>
                            <m:t>𝑎</m:t>
                          </m:r>
                        </m:sub>
                      </m:sSub>
                      <m:r>
                        <a:rPr lang="es-AR" sz="1900" b="0" i="1" smtClean="0">
                          <a:latin typeface="Cambria Math" panose="02040503050406030204" pitchFamily="18" charset="0"/>
                        </a:rPr>
                        <m:t>+</m:t>
                      </m:r>
                      <m:r>
                        <a:rPr lang="es-AR" sz="1900" b="0" i="1" smtClean="0">
                          <a:latin typeface="Cambria Math" panose="02040503050406030204" pitchFamily="18" charset="0"/>
                        </a:rPr>
                        <m:t>𝑟𝑤</m:t>
                      </m:r>
                      <m:sSub>
                        <m:sSubPr>
                          <m:ctrlPr>
                            <a:rPr lang="es-AR" sz="1900" b="0" i="1" smtClean="0">
                              <a:latin typeface="Cambria Math" panose="02040503050406030204" pitchFamily="18" charset="0"/>
                            </a:rPr>
                          </m:ctrlPr>
                        </m:sSubPr>
                        <m:e>
                          <m:r>
                            <a:rPr lang="es-AR" sz="1900" b="0" i="1" smtClean="0">
                              <a:latin typeface="Cambria Math" panose="02040503050406030204" pitchFamily="18" charset="0"/>
                            </a:rPr>
                            <m:t>𝑙</m:t>
                          </m:r>
                        </m:e>
                        <m:sub>
                          <m:r>
                            <a:rPr lang="es-AR" sz="1900" b="0" i="1" smtClean="0">
                              <a:latin typeface="Cambria Math" panose="02040503050406030204" pitchFamily="18" charset="0"/>
                            </a:rPr>
                            <m:t>𝑎</m:t>
                          </m:r>
                        </m:sub>
                      </m:sSub>
                      <m:r>
                        <a:rPr lang="es-AR" sz="1900" b="0" i="1" smtClean="0">
                          <a:latin typeface="Cambria Math" panose="02040503050406030204" pitchFamily="18" charset="0"/>
                        </a:rPr>
                        <m:t>=</m:t>
                      </m:r>
                      <m:d>
                        <m:dPr>
                          <m:ctrlPr>
                            <a:rPr lang="es-AR" sz="1900" b="0" i="1" smtClean="0">
                              <a:latin typeface="Cambria Math" panose="02040503050406030204" pitchFamily="18" charset="0"/>
                            </a:rPr>
                          </m:ctrlPr>
                        </m:dPr>
                        <m:e>
                          <m:r>
                            <a:rPr lang="es-AR" sz="1900" b="0" i="1" smtClean="0">
                              <a:latin typeface="Cambria Math" panose="02040503050406030204" pitchFamily="18" charset="0"/>
                            </a:rPr>
                            <m:t>1+</m:t>
                          </m:r>
                          <m:r>
                            <a:rPr lang="es-AR" sz="1900" b="0" i="1" smtClean="0">
                              <a:latin typeface="Cambria Math" panose="02040503050406030204" pitchFamily="18" charset="0"/>
                            </a:rPr>
                            <m:t>𝑟</m:t>
                          </m:r>
                        </m:e>
                      </m:d>
                      <m:r>
                        <a:rPr lang="es-AR" sz="1900" b="0" i="1" smtClean="0">
                          <a:latin typeface="Cambria Math" panose="02040503050406030204" pitchFamily="18" charset="0"/>
                        </a:rPr>
                        <m:t>𝑤</m:t>
                      </m:r>
                      <m:sSub>
                        <m:sSubPr>
                          <m:ctrlPr>
                            <a:rPr lang="es-AR" sz="1900" b="0" i="1" smtClean="0">
                              <a:latin typeface="Cambria Math" panose="02040503050406030204" pitchFamily="18" charset="0"/>
                            </a:rPr>
                          </m:ctrlPr>
                        </m:sSubPr>
                        <m:e>
                          <m:r>
                            <a:rPr lang="es-AR" sz="1900" b="0" i="1" smtClean="0">
                              <a:latin typeface="Cambria Math" panose="02040503050406030204" pitchFamily="18" charset="0"/>
                            </a:rPr>
                            <m:t>𝑙</m:t>
                          </m:r>
                        </m:e>
                        <m:sub>
                          <m:r>
                            <a:rPr lang="es-AR" sz="1900" b="0" i="1" smtClean="0">
                              <a:latin typeface="Cambria Math" panose="02040503050406030204" pitchFamily="18" charset="0"/>
                            </a:rPr>
                            <m:t>𝑎</m:t>
                          </m:r>
                        </m:sub>
                      </m:sSub>
                    </m:oMath>
                  </m:oMathPara>
                </a14:m>
                <a:endParaRPr lang="es-AR" sz="1900" dirty="0"/>
              </a:p>
              <a:p>
                <a:endParaRPr lang="es-AR" dirty="0"/>
              </a:p>
              <a:p>
                <a:endParaRPr lang="es-AR" dirty="0"/>
              </a:p>
              <a:p>
                <a:r>
                  <a:rPr lang="it" dirty="0"/>
                  <a:t>Se facciamo lo stesso per il bene b:</a:t>
                </a:r>
              </a:p>
              <a:p>
                <a:pPr marL="0" indent="0">
                  <a:buNone/>
                </a:pPr>
                <a14:m>
                  <m:oMathPara xmlns:m="http://schemas.openxmlformats.org/officeDocument/2006/math">
                    <m:oMathParaPr>
                      <m:jc m:val="centerGroup"/>
                    </m:oMathParaPr>
                    <m:oMath xmlns:m="http://schemas.openxmlformats.org/officeDocument/2006/math">
                      <m:sSub>
                        <m:sSubPr>
                          <m:ctrlPr>
                            <a:rPr lang="es-AR" sz="1900" i="1">
                              <a:latin typeface="Cambria Math" panose="02040503050406030204" pitchFamily="18" charset="0"/>
                            </a:rPr>
                          </m:ctrlPr>
                        </m:sSubPr>
                        <m:e>
                          <m:r>
                            <a:rPr lang="es-AR" sz="1900" i="1">
                              <a:latin typeface="Cambria Math" panose="02040503050406030204" pitchFamily="18" charset="0"/>
                            </a:rPr>
                            <m:t>𝑝</m:t>
                          </m:r>
                        </m:e>
                        <m:sub>
                          <m:r>
                            <a:rPr lang="es-ES" sz="1900" b="0" i="1" smtClean="0">
                              <a:latin typeface="Cambria Math" panose="02040503050406030204" pitchFamily="18" charset="0"/>
                            </a:rPr>
                            <m:t>𝑏</m:t>
                          </m:r>
                        </m:sub>
                      </m:sSub>
                      <m:r>
                        <a:rPr lang="es-AR" sz="1900" i="1">
                          <a:latin typeface="Cambria Math" panose="02040503050406030204" pitchFamily="18" charset="0"/>
                        </a:rPr>
                        <m:t>=</m:t>
                      </m:r>
                      <m:r>
                        <a:rPr lang="es-AR" sz="1900" i="1">
                          <a:latin typeface="Cambria Math" panose="02040503050406030204" pitchFamily="18" charset="0"/>
                        </a:rPr>
                        <m:t>𝑤</m:t>
                      </m:r>
                      <m:sSub>
                        <m:sSubPr>
                          <m:ctrlPr>
                            <a:rPr lang="es-AR" sz="1900" i="1" smtClean="0">
                              <a:latin typeface="Cambria Math" panose="02040503050406030204" pitchFamily="18" charset="0"/>
                            </a:rPr>
                          </m:ctrlPr>
                        </m:sSubPr>
                        <m:e>
                          <m:r>
                            <a:rPr lang="es-AR" sz="1900" i="1">
                              <a:latin typeface="Cambria Math" panose="02040503050406030204" pitchFamily="18" charset="0"/>
                            </a:rPr>
                            <m:t>𝑙</m:t>
                          </m:r>
                        </m:e>
                        <m:sub>
                          <m:r>
                            <a:rPr lang="es-ES" sz="1900" b="0" i="1" smtClean="0">
                              <a:latin typeface="Cambria Math" panose="02040503050406030204" pitchFamily="18" charset="0"/>
                            </a:rPr>
                            <m:t>𝑏</m:t>
                          </m:r>
                        </m:sub>
                      </m:sSub>
                      <m:r>
                        <a:rPr lang="es-AR" sz="1900" i="1">
                          <a:latin typeface="Cambria Math" panose="02040503050406030204" pitchFamily="18" charset="0"/>
                        </a:rPr>
                        <m:t>+</m:t>
                      </m:r>
                      <m:r>
                        <a:rPr lang="es-AR" sz="1900" i="1">
                          <a:latin typeface="Cambria Math" panose="02040503050406030204" pitchFamily="18" charset="0"/>
                        </a:rPr>
                        <m:t>𝑟𝑤</m:t>
                      </m:r>
                      <m:sSub>
                        <m:sSubPr>
                          <m:ctrlPr>
                            <a:rPr lang="es-AR" sz="1900" i="1">
                              <a:latin typeface="Cambria Math" panose="02040503050406030204" pitchFamily="18" charset="0"/>
                            </a:rPr>
                          </m:ctrlPr>
                        </m:sSubPr>
                        <m:e>
                          <m:r>
                            <a:rPr lang="es-AR" sz="1900" i="1">
                              <a:latin typeface="Cambria Math" panose="02040503050406030204" pitchFamily="18" charset="0"/>
                            </a:rPr>
                            <m:t>𝑙</m:t>
                          </m:r>
                        </m:e>
                        <m:sub>
                          <m:r>
                            <a:rPr lang="es-ES" sz="1900" b="0" i="1" smtClean="0">
                              <a:latin typeface="Cambria Math" panose="02040503050406030204" pitchFamily="18" charset="0"/>
                            </a:rPr>
                            <m:t>𝑏</m:t>
                          </m:r>
                        </m:sub>
                      </m:sSub>
                      <m:r>
                        <a:rPr lang="es-AR" sz="1900" i="1">
                          <a:latin typeface="Cambria Math" panose="02040503050406030204" pitchFamily="18" charset="0"/>
                        </a:rPr>
                        <m:t>=</m:t>
                      </m:r>
                      <m:d>
                        <m:dPr>
                          <m:ctrlPr>
                            <a:rPr lang="es-AR" sz="1900" i="1">
                              <a:latin typeface="Cambria Math" panose="02040503050406030204" pitchFamily="18" charset="0"/>
                            </a:rPr>
                          </m:ctrlPr>
                        </m:dPr>
                        <m:e>
                          <m:r>
                            <a:rPr lang="es-AR" sz="1900" i="1">
                              <a:latin typeface="Cambria Math" panose="02040503050406030204" pitchFamily="18" charset="0"/>
                            </a:rPr>
                            <m:t>1+</m:t>
                          </m:r>
                          <m:r>
                            <a:rPr lang="es-AR" sz="1900" i="1">
                              <a:latin typeface="Cambria Math" panose="02040503050406030204" pitchFamily="18" charset="0"/>
                            </a:rPr>
                            <m:t>𝑟</m:t>
                          </m:r>
                        </m:e>
                      </m:d>
                      <m:r>
                        <a:rPr lang="es-AR" sz="1900" i="1">
                          <a:latin typeface="Cambria Math" panose="02040503050406030204" pitchFamily="18" charset="0"/>
                        </a:rPr>
                        <m:t>𝑤</m:t>
                      </m:r>
                      <m:sSub>
                        <m:sSubPr>
                          <m:ctrlPr>
                            <a:rPr lang="es-AR" sz="1900" i="1">
                              <a:latin typeface="Cambria Math" panose="02040503050406030204" pitchFamily="18" charset="0"/>
                            </a:rPr>
                          </m:ctrlPr>
                        </m:sSubPr>
                        <m:e>
                          <m:r>
                            <a:rPr lang="es-AR" sz="1900" i="1">
                              <a:latin typeface="Cambria Math" panose="02040503050406030204" pitchFamily="18" charset="0"/>
                            </a:rPr>
                            <m:t>𝑙</m:t>
                          </m:r>
                        </m:e>
                        <m:sub>
                          <m:r>
                            <a:rPr lang="es-ES" sz="1900" b="0" i="1" smtClean="0">
                              <a:latin typeface="Cambria Math" panose="02040503050406030204" pitchFamily="18" charset="0"/>
                            </a:rPr>
                            <m:t>𝑏</m:t>
                          </m:r>
                        </m:sub>
                      </m:sSub>
                    </m:oMath>
                  </m:oMathPara>
                </a14:m>
                <a:endParaRPr lang="es-AR" sz="1900" dirty="0"/>
              </a:p>
              <a:p>
                <a:r>
                  <a:rPr lang="it" dirty="0"/>
                  <a:t>Se dividiamo le due equazioni otteniamo che il prezzo relativo dei beni è:</a:t>
                </a:r>
              </a:p>
              <a:p>
                <a:pPr marL="0" indent="0">
                  <a:buNone/>
                </a:pPr>
                <a14:m>
                  <m:oMathPara xmlns:m="http://schemas.openxmlformats.org/officeDocument/2006/math">
                    <m:oMathParaPr>
                      <m:jc m:val="centerGroup"/>
                    </m:oMathParaPr>
                    <m:oMath xmlns:m="http://schemas.openxmlformats.org/officeDocument/2006/math">
                      <m:f>
                        <m:fPr>
                          <m:type m:val="skw"/>
                          <m:ctrlPr>
                            <a:rPr lang="es-AR" sz="1900" i="1" smtClean="0">
                              <a:latin typeface="Cambria Math" panose="02040503050406030204" pitchFamily="18" charset="0"/>
                            </a:rPr>
                          </m:ctrlPr>
                        </m:fPr>
                        <m:num>
                          <m:sSub>
                            <m:sSubPr>
                              <m:ctrlPr>
                                <a:rPr lang="es-AR" sz="1900" i="1" smtClean="0">
                                  <a:latin typeface="Cambria Math" panose="02040503050406030204" pitchFamily="18" charset="0"/>
                                </a:rPr>
                              </m:ctrlPr>
                            </m:sSubPr>
                            <m:e>
                              <m:r>
                                <a:rPr lang="es-ES" sz="1900" b="0" i="1" smtClean="0">
                                  <a:latin typeface="Cambria Math" panose="02040503050406030204" pitchFamily="18" charset="0"/>
                                </a:rPr>
                                <m:t>𝑝</m:t>
                              </m:r>
                            </m:e>
                            <m:sub>
                              <m:r>
                                <a:rPr lang="es-ES" sz="1900" b="0" i="1" smtClean="0">
                                  <a:latin typeface="Cambria Math" panose="02040503050406030204" pitchFamily="18" charset="0"/>
                                </a:rPr>
                                <m:t>𝑎</m:t>
                              </m:r>
                            </m:sub>
                          </m:sSub>
                        </m:num>
                        <m:den>
                          <m:sSub>
                            <m:sSubPr>
                              <m:ctrlPr>
                                <a:rPr lang="es-AR" sz="1900" i="1" smtClean="0">
                                  <a:latin typeface="Cambria Math" panose="02040503050406030204" pitchFamily="18" charset="0"/>
                                </a:rPr>
                              </m:ctrlPr>
                            </m:sSubPr>
                            <m:e>
                              <m:r>
                                <a:rPr lang="es-ES" sz="1900" b="0" i="1" smtClean="0">
                                  <a:latin typeface="Cambria Math" panose="02040503050406030204" pitchFamily="18" charset="0"/>
                                </a:rPr>
                                <m:t>𝑝</m:t>
                              </m:r>
                            </m:e>
                            <m:sub>
                              <m:r>
                                <a:rPr lang="es-ES" sz="1900" b="0" i="1" smtClean="0">
                                  <a:latin typeface="Cambria Math" panose="02040503050406030204" pitchFamily="18" charset="0"/>
                                </a:rPr>
                                <m:t>𝑏</m:t>
                              </m:r>
                            </m:sub>
                          </m:sSub>
                        </m:den>
                      </m:f>
                      <m:r>
                        <a:rPr lang="es-ES" sz="1900" b="0" i="1" smtClean="0">
                          <a:latin typeface="Cambria Math" panose="02040503050406030204" pitchFamily="18" charset="0"/>
                        </a:rPr>
                        <m:t>= </m:t>
                      </m:r>
                      <m:f>
                        <m:fPr>
                          <m:type m:val="skw"/>
                          <m:ctrlPr>
                            <a:rPr lang="es-AR" sz="1900" i="1">
                              <a:latin typeface="Cambria Math" panose="02040503050406030204" pitchFamily="18" charset="0"/>
                            </a:rPr>
                          </m:ctrlPr>
                        </m:fPr>
                        <m:num>
                          <m:sSub>
                            <m:sSubPr>
                              <m:ctrlPr>
                                <a:rPr lang="es-AR" sz="1900" i="1">
                                  <a:latin typeface="Cambria Math" panose="02040503050406030204" pitchFamily="18" charset="0"/>
                                </a:rPr>
                              </m:ctrlPr>
                            </m:sSubPr>
                            <m:e>
                              <m:r>
                                <a:rPr lang="es-ES" sz="1900" b="0" i="1" smtClean="0">
                                  <a:latin typeface="Cambria Math" panose="02040503050406030204" pitchFamily="18" charset="0"/>
                                </a:rPr>
                                <m:t>𝑙</m:t>
                              </m:r>
                            </m:e>
                            <m:sub>
                              <m:r>
                                <a:rPr lang="es-ES" sz="1900" i="1">
                                  <a:latin typeface="Cambria Math" panose="02040503050406030204" pitchFamily="18" charset="0"/>
                                </a:rPr>
                                <m:t>𝑎</m:t>
                              </m:r>
                            </m:sub>
                          </m:sSub>
                        </m:num>
                        <m:den>
                          <m:sSub>
                            <m:sSubPr>
                              <m:ctrlPr>
                                <a:rPr lang="es-AR" sz="1900" i="1" smtClean="0">
                                  <a:latin typeface="Cambria Math" panose="02040503050406030204" pitchFamily="18" charset="0"/>
                                </a:rPr>
                              </m:ctrlPr>
                            </m:sSubPr>
                            <m:e>
                              <m:r>
                                <a:rPr lang="es-ES" sz="1900" b="0" i="1" smtClean="0">
                                  <a:latin typeface="Cambria Math" panose="02040503050406030204" pitchFamily="18" charset="0"/>
                                </a:rPr>
                                <m:t>𝑙</m:t>
                              </m:r>
                            </m:e>
                            <m:sub>
                              <m:r>
                                <a:rPr lang="es-ES" sz="1900" i="1">
                                  <a:latin typeface="Cambria Math" panose="02040503050406030204" pitchFamily="18" charset="0"/>
                                </a:rPr>
                                <m:t>𝑏</m:t>
                              </m:r>
                            </m:sub>
                          </m:sSub>
                        </m:den>
                      </m:f>
                    </m:oMath>
                  </m:oMathPara>
                </a14:m>
                <a:endParaRPr lang="es-AR" sz="1900" dirty="0"/>
              </a:p>
            </p:txBody>
          </p:sp>
        </mc:Choice>
        <mc:Fallback>
          <p:sp>
            <p:nvSpPr>
              <p:cNvPr id="3" name="Marcador de contenido 2">
                <a:extLst>
                  <a:ext uri="{FF2B5EF4-FFF2-40B4-BE49-F238E27FC236}">
                    <a16:creationId xmlns:a16="http://schemas.microsoft.com/office/drawing/2014/main" id="{CB8DBA7A-3620-465A-8A3D-6548C1D7DEFA}"/>
                  </a:ext>
                </a:extLst>
              </p:cNvPr>
              <p:cNvSpPr>
                <a:spLocks noGrp="1" noRot="1" noChangeAspect="1" noMove="1" noResize="1" noEditPoints="1" noAdjustHandles="1" noChangeArrowheads="1" noChangeShapeType="1" noTextEdit="1"/>
              </p:cNvSpPr>
              <p:nvPr>
                <p:ph idx="1"/>
              </p:nvPr>
            </p:nvSpPr>
            <p:spPr>
              <a:xfrm>
                <a:off x="2674189" y="2001328"/>
                <a:ext cx="8450493" cy="4718649"/>
              </a:xfrm>
              <a:blipFill>
                <a:blip r:embed="rId2"/>
                <a:stretch>
                  <a:fillRect l="-72" t="-904" r="-144" b="-7364"/>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23</a:t>
            </a:fld>
            <a:endParaRPr lang="en-GB"/>
          </a:p>
        </p:txBody>
      </p:sp>
      <p:sp>
        <p:nvSpPr>
          <p:cNvPr id="6" name="Content Placeholder 2">
            <a:extLst>
              <a:ext uri="{FF2B5EF4-FFF2-40B4-BE49-F238E27FC236}">
                <a16:creationId xmlns:a16="http://schemas.microsoft.com/office/drawing/2014/main" id="{93B2FD8D-411A-405E-9C79-71263308DA02}"/>
              </a:ext>
            </a:extLst>
          </p:cNvPr>
          <p:cNvSpPr txBox="1">
            <a:spLocks/>
          </p:cNvSpPr>
          <p:nvPr/>
        </p:nvSpPr>
        <p:spPr>
          <a:xfrm>
            <a:off x="353568" y="2001328"/>
            <a:ext cx="2173971" cy="4425351"/>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a:buClr>
                <a:schemeClr val="bg1"/>
              </a:buClr>
            </a:pPr>
            <a:r>
              <a:rPr lang="it" dirty="0">
                <a:solidFill>
                  <a:schemeClr val="bg1"/>
                </a:solidFill>
              </a:rPr>
              <a:t>Ricardo distingue due tipi di beni:</a:t>
            </a:r>
          </a:p>
          <a:p>
            <a:pPr lvl="1">
              <a:buClr>
                <a:schemeClr val="bg1"/>
              </a:buClr>
            </a:pPr>
            <a:r>
              <a:rPr lang="it" dirty="0">
                <a:solidFill>
                  <a:schemeClr val="bg1"/>
                </a:solidFill>
              </a:rPr>
              <a:t>Beni scarsi, non riproducibili, come le opere d'arte: in questo caso il valore è determinato dalla domanda e dall'offerta. Ma questi beni sono la minoranza.</a:t>
            </a:r>
          </a:p>
          <a:p>
            <a:pPr lvl="1">
              <a:buClr>
                <a:schemeClr val="bg1"/>
              </a:buClr>
            </a:pPr>
            <a:r>
              <a:rPr lang="it" dirty="0">
                <a:solidFill>
                  <a:schemeClr val="bg1"/>
                </a:solidFill>
              </a:rPr>
              <a:t>Beni riproducibili: in questo caso il valore di scambio dipende dalle condizioni di produzione. A differenza di Smith, Ricardo pensava che anche con profitti e rendite positivi il valore relativo delle merci potesse essere spiegato con la teoria del valore-lavoro (Smith diceva che ciò era possibile solo in una società primitiva).</a:t>
            </a:r>
          </a:p>
        </p:txBody>
      </p:sp>
      <p:sp>
        <p:nvSpPr>
          <p:cNvPr id="5" name="Cerrar llave 4">
            <a:extLst>
              <a:ext uri="{FF2B5EF4-FFF2-40B4-BE49-F238E27FC236}">
                <a16:creationId xmlns:a16="http://schemas.microsoft.com/office/drawing/2014/main" id="{2FF9CA7C-A03E-4731-9A14-BA5105F571A1}"/>
              </a:ext>
            </a:extLst>
          </p:cNvPr>
          <p:cNvSpPr/>
          <p:nvPr/>
        </p:nvSpPr>
        <p:spPr>
          <a:xfrm rot="5400000">
            <a:off x="6235351" y="4856630"/>
            <a:ext cx="184637" cy="32531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7" name="Cerrar llave 6">
            <a:extLst>
              <a:ext uri="{FF2B5EF4-FFF2-40B4-BE49-F238E27FC236}">
                <a16:creationId xmlns:a16="http://schemas.microsoft.com/office/drawing/2014/main" id="{6B87033A-7928-4B5E-81CC-AC284BCF7C8C}"/>
              </a:ext>
            </a:extLst>
          </p:cNvPr>
          <p:cNvSpPr/>
          <p:nvPr/>
        </p:nvSpPr>
        <p:spPr>
          <a:xfrm rot="5400000">
            <a:off x="6753955" y="4826895"/>
            <a:ext cx="184637" cy="32531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dirty="0"/>
          </a:p>
        </p:txBody>
      </p:sp>
      <p:sp>
        <p:nvSpPr>
          <p:cNvPr id="8" name="CuadroTexto 7">
            <a:extLst>
              <a:ext uri="{FF2B5EF4-FFF2-40B4-BE49-F238E27FC236}">
                <a16:creationId xmlns:a16="http://schemas.microsoft.com/office/drawing/2014/main" id="{D33252AB-1579-4838-B145-28F2A0ADE967}"/>
              </a:ext>
            </a:extLst>
          </p:cNvPr>
          <p:cNvSpPr txBox="1"/>
          <p:nvPr/>
        </p:nvSpPr>
        <p:spPr>
          <a:xfrm>
            <a:off x="6026990" y="5081871"/>
            <a:ext cx="535724" cy="230832"/>
          </a:xfrm>
          <a:prstGeom prst="rect">
            <a:avLst/>
          </a:prstGeom>
          <a:noFill/>
        </p:spPr>
        <p:txBody>
          <a:bodyPr wrap="none" rtlCol="0">
            <a:spAutoFit/>
          </a:bodyPr>
          <a:lstStyle/>
          <a:p>
            <a:r>
              <a:rPr lang="it" sz="900" dirty="0"/>
              <a:t>salari</a:t>
            </a:r>
          </a:p>
        </p:txBody>
      </p:sp>
      <p:sp>
        <p:nvSpPr>
          <p:cNvPr id="9" name="CuadroTexto 8">
            <a:extLst>
              <a:ext uri="{FF2B5EF4-FFF2-40B4-BE49-F238E27FC236}">
                <a16:creationId xmlns:a16="http://schemas.microsoft.com/office/drawing/2014/main" id="{5B795C02-55E3-40EB-AE07-63338249BEA8}"/>
              </a:ext>
            </a:extLst>
          </p:cNvPr>
          <p:cNvSpPr txBox="1"/>
          <p:nvPr/>
        </p:nvSpPr>
        <p:spPr>
          <a:xfrm>
            <a:off x="6547884" y="5043282"/>
            <a:ext cx="1029587" cy="646331"/>
          </a:xfrm>
          <a:prstGeom prst="rect">
            <a:avLst/>
          </a:prstGeom>
          <a:noFill/>
        </p:spPr>
        <p:txBody>
          <a:bodyPr wrap="square" rtlCol="0">
            <a:spAutoFit/>
          </a:bodyPr>
          <a:lstStyle/>
          <a:p>
            <a:r>
              <a:rPr lang="it" sz="900" dirty="0"/>
              <a:t>profitto del capitalista dal salario anticipato</a:t>
            </a:r>
          </a:p>
        </p:txBody>
      </p:sp>
    </p:spTree>
    <p:extLst>
      <p:ext uri="{BB962C8B-B14F-4D97-AF65-F5344CB8AC3E}">
        <p14:creationId xmlns:p14="http://schemas.microsoft.com/office/powerpoint/2010/main" val="4062497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3E7EB7-053B-4D2E-AC48-D1DB5410735F}"/>
              </a:ext>
            </a:extLst>
          </p:cNvPr>
          <p:cNvSpPr>
            <a:spLocks noGrp="1"/>
          </p:cNvSpPr>
          <p:nvPr>
            <p:ph type="title"/>
          </p:nvPr>
        </p:nvSpPr>
        <p:spPr/>
        <p:txBody>
          <a:bodyPr/>
          <a:lstStyle/>
          <a:p>
            <a:r>
              <a:rPr lang="it" dirty="0"/>
              <a:t>Il problema della teoria del valore-lavoro</a:t>
            </a:r>
          </a:p>
        </p:txBody>
      </p:sp>
      <p:sp>
        <p:nvSpPr>
          <p:cNvPr id="3" name="Marcador de contenido 2">
            <a:extLst>
              <a:ext uri="{FF2B5EF4-FFF2-40B4-BE49-F238E27FC236}">
                <a16:creationId xmlns:a16="http://schemas.microsoft.com/office/drawing/2014/main" id="{67F36A08-BE1C-48AE-BC8B-ADBACE770729}"/>
              </a:ext>
            </a:extLst>
          </p:cNvPr>
          <p:cNvSpPr>
            <a:spLocks noGrp="1"/>
          </p:cNvSpPr>
          <p:nvPr>
            <p:ph idx="1"/>
          </p:nvPr>
        </p:nvSpPr>
        <p:spPr>
          <a:xfrm>
            <a:off x="1804417" y="2402958"/>
            <a:ext cx="8156448" cy="3814962"/>
          </a:xfrm>
        </p:spPr>
        <p:txBody>
          <a:bodyPr>
            <a:normAutofit fontScale="85000" lnSpcReduction="20000"/>
          </a:bodyPr>
          <a:lstStyle/>
          <a:p>
            <a:r>
              <a:rPr lang="it" dirty="0"/>
              <a:t>Ricardo riprende l'esempio del castoro e del cervo di Smith per dimostrare che la teoria del valore-lavoro è valida anche in una società non primitiva, cioè in una società in cui esiste la proprietà privata della terra e del capitale.</a:t>
            </a:r>
          </a:p>
          <a:p>
            <a:r>
              <a:rPr lang="it" dirty="0"/>
              <a:t>Per dimostrare questo Ricardo ricorre all'esempio de </a:t>
            </a:r>
            <a:r>
              <a:rPr lang="it" i="1" dirty="0"/>
              <a:t>La ricchezza delle nazioni </a:t>
            </a:r>
            <a:r>
              <a:rPr lang="it" dirty="0"/>
              <a:t>(nell'esempio, Smith disse che in uno stato primitivo della società, se la caccia a un castoro impiega il doppio del tempo rispetto alla caccia a un cervo, allora un castoro verrà scambiato con due cervi ).</a:t>
            </a:r>
          </a:p>
          <a:p>
            <a:r>
              <a:rPr lang="it" dirty="0"/>
              <a:t>Ricardo sottolinea che per cacciare, anche in una società primitiva, è necessario possedere qualche tipo di arma, che è un capitale. E i valori del castoro e del cervo includeranno il lavoro indiretto necessario alla produzione di capitale.</a:t>
            </a:r>
          </a:p>
          <a:p>
            <a:pPr lvl="1"/>
            <a:r>
              <a:rPr lang="it" dirty="0"/>
              <a:t>Ad esempio, se lo strumento utilizzato per cacciare un castoro richiede molto più lavoro rispetto allo strumento utilizzato per cacciare un cervo, allora il tasso di cambio sarà maggiore di due, riflettendo il lavoro aggiuntivo incorporato nel capitale necessario per cacciare un castoro.</a:t>
            </a:r>
          </a:p>
          <a:p>
            <a:pPr lvl="1"/>
            <a:r>
              <a:rPr lang="it" dirty="0"/>
              <a:t>Oppure se i due utensili impiegano lo stesso tempo di lavoro, ma ad esempio la pistola per castori dura meno della pistola per cervi, allora una parte maggiore del valore dell'utensile verrà trasferita al valore del castoro, quindi il rapporto di scambio sarà maggiore di due.</a:t>
            </a:r>
          </a:p>
          <a:p>
            <a:r>
              <a:rPr lang="it" dirty="0"/>
              <a:t>In tutto questo ragionamento Ricardo presuppone implicitamente che la proporzione in cui il capitale viene utilizzato nei diversi settori sia uguale.</a:t>
            </a:r>
          </a:p>
          <a:p>
            <a:endParaRPr lang="es-AR" dirty="0"/>
          </a:p>
        </p:txBody>
      </p:sp>
      <p:sp>
        <p:nvSpPr>
          <p:cNvPr id="4" name="Marcador de número de diapositiva 3">
            <a:extLst>
              <a:ext uri="{FF2B5EF4-FFF2-40B4-BE49-F238E27FC236}">
                <a16:creationId xmlns:a16="http://schemas.microsoft.com/office/drawing/2014/main" id="{45B1F1E2-C2FC-4330-B49D-EE1D4254294E}"/>
              </a:ext>
            </a:extLst>
          </p:cNvPr>
          <p:cNvSpPr>
            <a:spLocks noGrp="1"/>
          </p:cNvSpPr>
          <p:nvPr>
            <p:ph type="sldNum" sz="quarter" idx="12"/>
          </p:nvPr>
        </p:nvSpPr>
        <p:spPr/>
        <p:txBody>
          <a:bodyPr/>
          <a:lstStyle/>
          <a:p>
            <a:fld id="{5A1F972D-FDF8-4D84-8DBC-19A85814D6EC}" type="slidenum">
              <a:rPr lang="en-GB" smtClean="0"/>
              <a:t>24</a:t>
            </a:fld>
            <a:endParaRPr lang="en-GB"/>
          </a:p>
        </p:txBody>
      </p:sp>
    </p:spTree>
    <p:extLst>
      <p:ext uri="{BB962C8B-B14F-4D97-AF65-F5344CB8AC3E}">
        <p14:creationId xmlns:p14="http://schemas.microsoft.com/office/powerpoint/2010/main" val="15727958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p:txBody>
          <a:bodyPr/>
          <a:lstStyle/>
          <a:p>
            <a:r>
              <a:rPr lang="it" dirty="0"/>
              <a:t>LA TEORIA DEL VALORE LAVORO</a:t>
            </a:r>
          </a:p>
        </p:txBody>
      </p:sp>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1708484" y="2394284"/>
            <a:ext cx="8838977" cy="3823636"/>
          </a:xfrm>
        </p:spPr>
        <p:txBody>
          <a:bodyPr>
            <a:normAutofit fontScale="85000" lnSpcReduction="10000"/>
          </a:bodyPr>
          <a:lstStyle/>
          <a:p>
            <a:r>
              <a:rPr lang="it" dirty="0"/>
              <a:t>Nel modello del grano, Ricardo affermava che quando la produzione aumenta, il reddito aumenta e i profitti dei capitalisti diminuiscono perché devono essere coltivate terre meno fertili. Questa idea, espressa nei termini della teoria del valore-lavoro, significa che poiché la terra è meno produttiva, ora la quantità di lavoro necessaria per produrre una tonnellata di grano è maggiore, o in altre parole, la produttività del lavoro nel settore agricolo diminuisce. Cioè, il grano e quindi il salario (inteso come il lavoro necessario per produrre i beni di sussistenza di un lavoratore) aumentano rispetto ad altri prodotti.</a:t>
            </a:r>
          </a:p>
          <a:p>
            <a:r>
              <a:rPr lang="it" dirty="0"/>
              <a:t>Nella teoria additiva di Smith, ciò significava un aumento di tutti i prezzi, poiché una delle componenti, i salari, aumentava.</a:t>
            </a:r>
          </a:p>
          <a:p>
            <a:r>
              <a:rPr lang="it" dirty="0"/>
              <a:t>Per Ricardo, al contrario, l’aumento dei salari non significa che aumenteranno i prezzi degli altri prodotti:</a:t>
            </a:r>
          </a:p>
          <a:p>
            <a:pPr marL="0" indent="0">
              <a:buNone/>
            </a:pPr>
            <a:r>
              <a:rPr lang="it" dirty="0"/>
              <a:t>“ Il valore di una merce, o la quantità di qualsiasi altra merce con la quale essa verrà scambiata, dipende dalla quantità relativa di </a:t>
            </a:r>
            <a:r>
              <a:rPr lang="it" dirty="0" err="1"/>
              <a:t>lavoro </a:t>
            </a:r>
            <a:r>
              <a:rPr lang="it" dirty="0"/>
              <a:t>necessaria per la sua produzione, e non dal maggiore o minore compenso pagato per quel </a:t>
            </a:r>
            <a:r>
              <a:rPr lang="it" dirty="0" err="1"/>
              <a:t>lavoro </a:t>
            </a:r>
            <a:r>
              <a:rPr lang="it" dirty="0"/>
              <a:t>. “( </a:t>
            </a:r>
            <a:r>
              <a:rPr lang="it" i="1" dirty="0"/>
              <a:t>Principi, Sul Valore).</a:t>
            </a:r>
          </a:p>
          <a:p>
            <a:r>
              <a:rPr lang="it" dirty="0"/>
              <a:t>Il prezzo relativo di un bene aumenta solo se aumenta la quantità di lavoro necessaria per la sua produzione </a:t>
            </a:r>
            <a:r>
              <a:rPr lang="it" i="1" dirty="0"/>
              <a:t>. </a:t>
            </a:r>
            <a:r>
              <a:rPr lang="it" dirty="0"/>
              <a:t>Se i salari aumentano, i profitti diminuiscono, ma i prezzi relativi non cambiano.</a:t>
            </a:r>
          </a:p>
        </p:txBody>
      </p:sp>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25</a:t>
            </a:fld>
            <a:endParaRPr lang="en-GB"/>
          </a:p>
        </p:txBody>
      </p:sp>
    </p:spTree>
    <p:extLst>
      <p:ext uri="{BB962C8B-B14F-4D97-AF65-F5344CB8AC3E}">
        <p14:creationId xmlns:p14="http://schemas.microsoft.com/office/powerpoint/2010/main" val="3072482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3E7EB7-053B-4D2E-AC48-D1DB5410735F}"/>
              </a:ext>
            </a:extLst>
          </p:cNvPr>
          <p:cNvSpPr>
            <a:spLocks noGrp="1"/>
          </p:cNvSpPr>
          <p:nvPr>
            <p:ph type="title"/>
          </p:nvPr>
        </p:nvSpPr>
        <p:spPr>
          <a:xfrm>
            <a:off x="2231135" y="343401"/>
            <a:ext cx="7729728" cy="1188720"/>
          </a:xfrm>
        </p:spPr>
        <p:txBody>
          <a:bodyPr/>
          <a:lstStyle/>
          <a:p>
            <a:r>
              <a:rPr lang="it" dirty="0"/>
              <a:t>Il problema della teoria del valore-lavoro</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67F36A08-BE1C-48AE-BC8B-ADBACE770729}"/>
                  </a:ext>
                </a:extLst>
              </p:cNvPr>
              <p:cNvSpPr>
                <a:spLocks noGrp="1"/>
              </p:cNvSpPr>
              <p:nvPr>
                <p:ph idx="1"/>
              </p:nvPr>
            </p:nvSpPr>
            <p:spPr>
              <a:xfrm>
                <a:off x="1067318" y="1987296"/>
                <a:ext cx="9832330" cy="4596384"/>
              </a:xfrm>
            </p:spPr>
            <p:txBody>
              <a:bodyPr>
                <a:normAutofit fontScale="62500" lnSpcReduction="20000"/>
              </a:bodyPr>
              <a:lstStyle/>
              <a:p>
                <a:r>
                  <a:rPr lang="it" dirty="0"/>
                  <a:t>Nella sezione IV del capitolo 1, Ricardo ammette eccezioni alla teoria del valore-lavoro.</a:t>
                </a:r>
              </a:p>
              <a:p>
                <a:r>
                  <a:rPr lang="it" dirty="0"/>
                  <a:t>Questo deriva da quello che Ricardo ha definito un “ curios</a:t>
                </a:r>
                <a:r>
                  <a:rPr lang="it-IT" dirty="0"/>
                  <a:t>o </a:t>
                </a:r>
                <a:r>
                  <a:rPr lang="it" dirty="0"/>
                  <a:t>effetto ” da lui scoperto durante la stesura dei </a:t>
                </a:r>
                <a:r>
                  <a:rPr lang="it" i="1" dirty="0"/>
                  <a:t>Principi</a:t>
                </a:r>
                <a:r>
                  <a:rPr lang="it" dirty="0"/>
                  <a:t>, che consisteva nel fatto che un aumento dei salari non solo non provocava un aumento dei prezzi, ma nei settori che utilizzavano una quota relativamente elevata di capitale fisso, o il cui processo produttivo durava più a lungo, provocando un calo dei prezzi relativi.</a:t>
                </a:r>
              </a:p>
              <a:p>
                <a:r>
                  <a:rPr lang="it" dirty="0"/>
                  <a:t>Ad esempio, prendendo le equazioni precedenti. Cosa succede quando, ad esempio, il bene A impiega 2 anni per essere prodotto? Risulterà che il prezzo del bene A comprende, oltre al salario dell'ultimo anno e al profitto del capitalista per averlo anticipato (prima parte dell'equazione, uguale alla precedente), lo stesso per il bene A primo periodo ma con l'utile per averlo anticipato di due anni</a:t>
                </a:r>
              </a:p>
              <a:p>
                <a:endParaRPr lang="es-AR" dirty="0"/>
              </a:p>
              <a:p>
                <a:pPr marL="0" indent="0">
                  <a:buNone/>
                </a:pPr>
                <a14:m>
                  <m:oMathPara xmlns:m="http://schemas.openxmlformats.org/officeDocument/2006/math">
                    <m:oMathParaPr>
                      <m:jc m:val="center"/>
                    </m:oMathParaPr>
                    <m:oMath xmlns:m="http://schemas.openxmlformats.org/officeDocument/2006/math">
                      <m:sSub>
                        <m:sSubPr>
                          <m:ctrlPr>
                            <a:rPr lang="es-ES" sz="2200" i="1" smtClean="0">
                              <a:latin typeface="Cambria Math" panose="02040503050406030204" pitchFamily="18" charset="0"/>
                            </a:rPr>
                          </m:ctrlPr>
                        </m:sSubPr>
                        <m:e>
                          <m:r>
                            <a:rPr lang="es-ES" sz="2200" b="0" i="1" smtClean="0">
                              <a:latin typeface="Cambria Math" panose="02040503050406030204" pitchFamily="18" charset="0"/>
                            </a:rPr>
                            <m:t>𝑝</m:t>
                          </m:r>
                        </m:e>
                        <m:sub>
                          <m:r>
                            <a:rPr lang="es-ES" sz="2200" b="0" i="1" smtClean="0">
                              <a:latin typeface="Cambria Math" panose="02040503050406030204" pitchFamily="18" charset="0"/>
                            </a:rPr>
                            <m:t>𝑎</m:t>
                          </m:r>
                        </m:sub>
                      </m:sSub>
                      <m:r>
                        <a:rPr lang="es-ES" sz="2200" b="0" i="1" smtClean="0">
                          <a:latin typeface="Cambria Math" panose="02040503050406030204" pitchFamily="18" charset="0"/>
                        </a:rPr>
                        <m:t>=</m:t>
                      </m:r>
                      <m:r>
                        <a:rPr lang="es-ES" sz="2200" b="0" i="1" smtClean="0">
                          <a:latin typeface="Cambria Math" panose="02040503050406030204" pitchFamily="18" charset="0"/>
                        </a:rPr>
                        <m:t>𝑤</m:t>
                      </m:r>
                      <m:sSub>
                        <m:sSubPr>
                          <m:ctrlPr>
                            <a:rPr lang="es-ES" sz="2200" b="0" i="1" smtClean="0">
                              <a:latin typeface="Cambria Math" panose="02040503050406030204" pitchFamily="18" charset="0"/>
                            </a:rPr>
                          </m:ctrlPr>
                        </m:sSubPr>
                        <m:e>
                          <m:r>
                            <a:rPr lang="es-ES" sz="2200" b="0" i="1" smtClean="0">
                              <a:latin typeface="Cambria Math" panose="02040503050406030204" pitchFamily="18" charset="0"/>
                            </a:rPr>
                            <m:t>𝑙</m:t>
                          </m:r>
                        </m:e>
                        <m:sub>
                          <m:r>
                            <a:rPr lang="es-ES" sz="2200" b="0" i="1" smtClean="0">
                              <a:latin typeface="Cambria Math" panose="02040503050406030204" pitchFamily="18" charset="0"/>
                            </a:rPr>
                            <m:t>𝑎</m:t>
                          </m:r>
                        </m:sub>
                      </m:sSub>
                      <m:r>
                        <a:rPr lang="es-ES" sz="2200" b="0" i="1" smtClean="0">
                          <a:latin typeface="Cambria Math" panose="02040503050406030204" pitchFamily="18" charset="0"/>
                        </a:rPr>
                        <m:t>+</m:t>
                      </m:r>
                      <m:r>
                        <a:rPr lang="es-ES" sz="2200" b="0" i="1" smtClean="0">
                          <a:latin typeface="Cambria Math" panose="02040503050406030204" pitchFamily="18" charset="0"/>
                        </a:rPr>
                        <m:t>𝑤</m:t>
                      </m:r>
                      <m:sSub>
                        <m:sSubPr>
                          <m:ctrlPr>
                            <a:rPr lang="es-ES" sz="2200" b="0" i="1" smtClean="0">
                              <a:latin typeface="Cambria Math" panose="02040503050406030204" pitchFamily="18" charset="0"/>
                            </a:rPr>
                          </m:ctrlPr>
                        </m:sSubPr>
                        <m:e>
                          <m:r>
                            <a:rPr lang="es-ES" sz="2200" b="0" i="1" smtClean="0">
                              <a:latin typeface="Cambria Math" panose="02040503050406030204" pitchFamily="18" charset="0"/>
                            </a:rPr>
                            <m:t>𝑙</m:t>
                          </m:r>
                        </m:e>
                        <m:sub>
                          <m:r>
                            <a:rPr lang="es-ES" sz="2200" b="0" i="1" smtClean="0">
                              <a:latin typeface="Cambria Math" panose="02040503050406030204" pitchFamily="18" charset="0"/>
                            </a:rPr>
                            <m:t>𝑎</m:t>
                          </m:r>
                        </m:sub>
                      </m:sSub>
                      <m:r>
                        <a:rPr lang="es-ES" sz="2200" b="0" i="1" smtClean="0">
                          <a:latin typeface="Cambria Math" panose="02040503050406030204" pitchFamily="18" charset="0"/>
                        </a:rPr>
                        <m:t>𝑟</m:t>
                      </m:r>
                      <m:r>
                        <a:rPr lang="es-ES" sz="2200" b="0" i="1" smtClean="0">
                          <a:latin typeface="Cambria Math" panose="02040503050406030204" pitchFamily="18" charset="0"/>
                        </a:rPr>
                        <m:t>+</m:t>
                      </m:r>
                      <m:d>
                        <m:dPr>
                          <m:ctrlPr>
                            <a:rPr lang="es-ES" sz="2200" b="0" i="1" smtClean="0">
                              <a:latin typeface="Cambria Math" panose="02040503050406030204" pitchFamily="18" charset="0"/>
                            </a:rPr>
                          </m:ctrlPr>
                        </m:dPr>
                        <m:e>
                          <m:r>
                            <a:rPr lang="es-ES" sz="2200" i="1">
                              <a:latin typeface="Cambria Math" panose="02040503050406030204" pitchFamily="18" charset="0"/>
                            </a:rPr>
                            <m:t>𝑤</m:t>
                          </m:r>
                          <m:sSub>
                            <m:sSubPr>
                              <m:ctrlPr>
                                <a:rPr lang="es-ES" sz="2200" i="1">
                                  <a:latin typeface="Cambria Math" panose="02040503050406030204" pitchFamily="18" charset="0"/>
                                </a:rPr>
                              </m:ctrlPr>
                            </m:sSubPr>
                            <m:e>
                              <m:r>
                                <a:rPr lang="es-ES" sz="2200" i="1">
                                  <a:latin typeface="Cambria Math" panose="02040503050406030204" pitchFamily="18" charset="0"/>
                                </a:rPr>
                                <m:t>𝑙</m:t>
                              </m:r>
                            </m:e>
                            <m:sub>
                              <m:r>
                                <a:rPr lang="es-ES" sz="2200" i="1">
                                  <a:latin typeface="Cambria Math" panose="02040503050406030204" pitchFamily="18" charset="0"/>
                                </a:rPr>
                                <m:t>𝑎</m:t>
                              </m:r>
                            </m:sub>
                          </m:sSub>
                          <m:r>
                            <a:rPr lang="es-ES" sz="2200" i="1">
                              <a:latin typeface="Cambria Math" panose="02040503050406030204" pitchFamily="18" charset="0"/>
                            </a:rPr>
                            <m:t>+</m:t>
                          </m:r>
                          <m:r>
                            <a:rPr lang="es-ES" sz="2200" i="1">
                              <a:latin typeface="Cambria Math" panose="02040503050406030204" pitchFamily="18" charset="0"/>
                            </a:rPr>
                            <m:t>𝑤</m:t>
                          </m:r>
                          <m:sSub>
                            <m:sSubPr>
                              <m:ctrlPr>
                                <a:rPr lang="es-ES" sz="2200" i="1">
                                  <a:latin typeface="Cambria Math" panose="02040503050406030204" pitchFamily="18" charset="0"/>
                                </a:rPr>
                              </m:ctrlPr>
                            </m:sSubPr>
                            <m:e>
                              <m:r>
                                <a:rPr lang="es-ES" sz="2200" i="1">
                                  <a:latin typeface="Cambria Math" panose="02040503050406030204" pitchFamily="18" charset="0"/>
                                </a:rPr>
                                <m:t>𝑙</m:t>
                              </m:r>
                            </m:e>
                            <m:sub>
                              <m:r>
                                <a:rPr lang="es-ES" sz="2200" i="1">
                                  <a:latin typeface="Cambria Math" panose="02040503050406030204" pitchFamily="18" charset="0"/>
                                </a:rPr>
                                <m:t>𝑎</m:t>
                              </m:r>
                            </m:sub>
                          </m:sSub>
                          <m:r>
                            <a:rPr lang="es-ES" sz="2200" i="1">
                              <a:latin typeface="Cambria Math" panose="02040503050406030204" pitchFamily="18" charset="0"/>
                            </a:rPr>
                            <m:t>𝑟</m:t>
                          </m:r>
                          <m:r>
                            <m:rPr>
                              <m:nor/>
                            </m:rPr>
                            <a:rPr lang="es-ES" sz="2200"/>
                            <m:t> </m:t>
                          </m:r>
                        </m:e>
                      </m:d>
                      <m:r>
                        <a:rPr lang="es-ES" sz="2200" b="0" i="1" smtClean="0">
                          <a:latin typeface="Cambria Math" panose="02040503050406030204" pitchFamily="18" charset="0"/>
                        </a:rPr>
                        <m:t>𝑟</m:t>
                      </m:r>
                      <m:r>
                        <a:rPr lang="es-ES" sz="2200" b="0" i="1" smtClean="0">
                          <a:latin typeface="Cambria Math" panose="02040503050406030204" pitchFamily="18" charset="0"/>
                        </a:rPr>
                        <m:t>=</m:t>
                      </m:r>
                      <m:r>
                        <a:rPr lang="es-ES" sz="2200" i="1">
                          <a:latin typeface="Cambria Math" panose="02040503050406030204" pitchFamily="18" charset="0"/>
                        </a:rPr>
                        <m:t>𝑤</m:t>
                      </m:r>
                      <m:sSub>
                        <m:sSubPr>
                          <m:ctrlPr>
                            <a:rPr lang="es-ES" sz="2200" i="1">
                              <a:latin typeface="Cambria Math" panose="02040503050406030204" pitchFamily="18" charset="0"/>
                            </a:rPr>
                          </m:ctrlPr>
                        </m:sSubPr>
                        <m:e>
                          <m:r>
                            <a:rPr lang="es-ES" sz="2200" i="1">
                              <a:latin typeface="Cambria Math" panose="02040503050406030204" pitchFamily="18" charset="0"/>
                            </a:rPr>
                            <m:t>𝑙</m:t>
                          </m:r>
                        </m:e>
                        <m:sub>
                          <m:r>
                            <a:rPr lang="es-ES" sz="2200" i="1">
                              <a:latin typeface="Cambria Math" panose="02040503050406030204" pitchFamily="18" charset="0"/>
                            </a:rPr>
                            <m:t>𝑎</m:t>
                          </m:r>
                        </m:sub>
                      </m:sSub>
                      <m:sSup>
                        <m:sSupPr>
                          <m:ctrlPr>
                            <a:rPr lang="es-ES" sz="2200" i="1" smtClean="0">
                              <a:latin typeface="Cambria Math" panose="02040503050406030204" pitchFamily="18" charset="0"/>
                            </a:rPr>
                          </m:ctrlPr>
                        </m:sSupPr>
                        <m:e>
                          <m:d>
                            <m:dPr>
                              <m:ctrlPr>
                                <a:rPr lang="es-ES" sz="2200" i="1" smtClean="0">
                                  <a:latin typeface="Cambria Math" panose="02040503050406030204" pitchFamily="18" charset="0"/>
                                </a:rPr>
                              </m:ctrlPr>
                            </m:dPr>
                            <m:e>
                              <m:r>
                                <a:rPr lang="es-ES" sz="2200" b="0" i="1" smtClean="0">
                                  <a:latin typeface="Cambria Math" panose="02040503050406030204" pitchFamily="18" charset="0"/>
                                </a:rPr>
                                <m:t>1+</m:t>
                              </m:r>
                              <m:r>
                                <a:rPr lang="es-ES" sz="2200" b="0" i="1" smtClean="0">
                                  <a:latin typeface="Cambria Math" panose="02040503050406030204" pitchFamily="18" charset="0"/>
                                </a:rPr>
                                <m:t>𝑟</m:t>
                              </m:r>
                            </m:e>
                          </m:d>
                        </m:e>
                        <m:sup>
                          <m:r>
                            <a:rPr lang="es-ES" sz="2200" b="0" i="1" smtClean="0">
                              <a:latin typeface="Cambria Math" panose="02040503050406030204" pitchFamily="18" charset="0"/>
                            </a:rPr>
                            <m:t>2</m:t>
                          </m:r>
                        </m:sup>
                      </m:sSup>
                    </m:oMath>
                  </m:oMathPara>
                </a14:m>
                <a:endParaRPr lang="es-ES" sz="2200" b="0" dirty="0"/>
              </a:p>
              <a:p>
                <a:endParaRPr lang="es-ES" sz="3000" b="0" dirty="0"/>
              </a:p>
              <a:p>
                <a:endParaRPr lang="es-AR" dirty="0"/>
              </a:p>
              <a:p>
                <a:endParaRPr lang="es-AR" dirty="0"/>
              </a:p>
              <a:p>
                <a:r>
                  <a:rPr lang="it" dirty="0"/>
                  <a:t>In questo caso, se facciamo il rapporto tra il bene a e il bene b, otteniamo quello</a:t>
                </a:r>
              </a:p>
              <a:p>
                <a:pPr marL="0" indent="0">
                  <a:buNone/>
                </a:pPr>
                <a14:m>
                  <m:oMathPara xmlns:m="http://schemas.openxmlformats.org/officeDocument/2006/math">
                    <m:oMathParaPr>
                      <m:jc m:val="centerGroup"/>
                    </m:oMathParaPr>
                    <m:oMath xmlns:m="http://schemas.openxmlformats.org/officeDocument/2006/math">
                      <m:f>
                        <m:fPr>
                          <m:type m:val="skw"/>
                          <m:ctrlPr>
                            <a:rPr lang="es-AR" sz="1900" i="1" smtClean="0">
                              <a:latin typeface="Cambria Math" panose="02040503050406030204" pitchFamily="18" charset="0"/>
                            </a:rPr>
                          </m:ctrlPr>
                        </m:fPr>
                        <m:num>
                          <m:sSub>
                            <m:sSubPr>
                              <m:ctrlPr>
                                <a:rPr lang="es-AR" sz="1900" i="1" smtClean="0">
                                  <a:latin typeface="Cambria Math" panose="02040503050406030204" pitchFamily="18" charset="0"/>
                                </a:rPr>
                              </m:ctrlPr>
                            </m:sSubPr>
                            <m:e>
                              <m:r>
                                <a:rPr lang="es-ES" sz="1900" b="0" i="1" smtClean="0">
                                  <a:latin typeface="Cambria Math" panose="02040503050406030204" pitchFamily="18" charset="0"/>
                                </a:rPr>
                                <m:t>𝑝</m:t>
                              </m:r>
                            </m:e>
                            <m:sub>
                              <m:r>
                                <a:rPr lang="es-ES" sz="1900" b="0" i="1" smtClean="0">
                                  <a:latin typeface="Cambria Math" panose="02040503050406030204" pitchFamily="18" charset="0"/>
                                </a:rPr>
                                <m:t>𝑎</m:t>
                              </m:r>
                            </m:sub>
                          </m:sSub>
                        </m:num>
                        <m:den>
                          <m:sSub>
                            <m:sSubPr>
                              <m:ctrlPr>
                                <a:rPr lang="es-AR" sz="1900" i="1" smtClean="0">
                                  <a:latin typeface="Cambria Math" panose="02040503050406030204" pitchFamily="18" charset="0"/>
                                </a:rPr>
                              </m:ctrlPr>
                            </m:sSubPr>
                            <m:e>
                              <m:r>
                                <a:rPr lang="es-ES" sz="1900" b="0" i="1" smtClean="0">
                                  <a:latin typeface="Cambria Math" panose="02040503050406030204" pitchFamily="18" charset="0"/>
                                </a:rPr>
                                <m:t>𝑝</m:t>
                              </m:r>
                            </m:e>
                            <m:sub>
                              <m:r>
                                <a:rPr lang="es-ES" sz="1900" b="0" i="1" smtClean="0">
                                  <a:latin typeface="Cambria Math" panose="02040503050406030204" pitchFamily="18" charset="0"/>
                                </a:rPr>
                                <m:t>𝑏</m:t>
                              </m:r>
                            </m:sub>
                          </m:sSub>
                        </m:den>
                      </m:f>
                      <m:r>
                        <a:rPr lang="es-ES" sz="1900" b="0" i="1" smtClean="0">
                          <a:latin typeface="Cambria Math" panose="02040503050406030204" pitchFamily="18" charset="0"/>
                        </a:rPr>
                        <m:t>=</m:t>
                      </m:r>
                      <m:f>
                        <m:fPr>
                          <m:type m:val="skw"/>
                          <m:ctrlPr>
                            <a:rPr lang="es-ES" sz="1900" b="0" i="1" smtClean="0">
                              <a:latin typeface="Cambria Math" panose="02040503050406030204" pitchFamily="18" charset="0"/>
                            </a:rPr>
                          </m:ctrlPr>
                        </m:fPr>
                        <m:num>
                          <m:sSub>
                            <m:sSubPr>
                              <m:ctrlPr>
                                <a:rPr lang="es-ES" sz="1900" b="0" i="1" smtClean="0">
                                  <a:latin typeface="Cambria Math" panose="02040503050406030204" pitchFamily="18" charset="0"/>
                                </a:rPr>
                              </m:ctrlPr>
                            </m:sSubPr>
                            <m:e>
                              <m:r>
                                <a:rPr lang="es-ES" sz="1900" b="0" i="1" smtClean="0">
                                  <a:latin typeface="Cambria Math" panose="02040503050406030204" pitchFamily="18" charset="0"/>
                                </a:rPr>
                                <m:t>𝑙</m:t>
                              </m:r>
                            </m:e>
                            <m:sub>
                              <m:r>
                                <a:rPr lang="es-ES" sz="1900" b="0" i="1" smtClean="0">
                                  <a:latin typeface="Cambria Math" panose="02040503050406030204" pitchFamily="18" charset="0"/>
                                </a:rPr>
                                <m:t>𝑎</m:t>
                              </m:r>
                            </m:sub>
                          </m:sSub>
                        </m:num>
                        <m:den>
                          <m:sSub>
                            <m:sSubPr>
                              <m:ctrlPr>
                                <a:rPr lang="es-ES" sz="1900" b="0" i="1" smtClean="0">
                                  <a:latin typeface="Cambria Math" panose="02040503050406030204" pitchFamily="18" charset="0"/>
                                </a:rPr>
                              </m:ctrlPr>
                            </m:sSubPr>
                            <m:e>
                              <m:r>
                                <a:rPr lang="es-ES" sz="1900" b="0" i="1" smtClean="0">
                                  <a:latin typeface="Cambria Math" panose="02040503050406030204" pitchFamily="18" charset="0"/>
                                </a:rPr>
                                <m:t>𝑙</m:t>
                              </m:r>
                            </m:e>
                            <m:sub>
                              <m:r>
                                <a:rPr lang="es-ES" sz="1900" b="0" i="1" smtClean="0">
                                  <a:latin typeface="Cambria Math" panose="02040503050406030204" pitchFamily="18" charset="0"/>
                                </a:rPr>
                                <m:t>𝑏</m:t>
                              </m:r>
                            </m:sub>
                          </m:sSub>
                        </m:den>
                      </m:f>
                      <m:d>
                        <m:dPr>
                          <m:ctrlPr>
                            <a:rPr lang="es-ES" sz="1900" b="0" i="1" smtClean="0">
                              <a:latin typeface="Cambria Math" panose="02040503050406030204" pitchFamily="18" charset="0"/>
                            </a:rPr>
                          </m:ctrlPr>
                        </m:dPr>
                        <m:e>
                          <m:r>
                            <a:rPr lang="es-ES" sz="1900" b="0" i="1" smtClean="0">
                              <a:latin typeface="Cambria Math" panose="02040503050406030204" pitchFamily="18" charset="0"/>
                            </a:rPr>
                            <m:t>1+</m:t>
                          </m:r>
                          <m:r>
                            <a:rPr lang="es-ES" sz="1900" b="0" i="1" smtClean="0">
                              <a:latin typeface="Cambria Math" panose="02040503050406030204" pitchFamily="18" charset="0"/>
                            </a:rPr>
                            <m:t>𝑟</m:t>
                          </m:r>
                        </m:e>
                      </m:d>
                    </m:oMath>
                  </m:oMathPara>
                </a14:m>
                <a:endParaRPr lang="es-AR" sz="1900" dirty="0"/>
              </a:p>
              <a:p>
                <a:r>
                  <a:rPr lang="it" dirty="0"/>
                  <a:t>Vale a dire, quando i beni impiegano tempi di produzione diversi per raggiungere il mercato (lo stesso accade con una maggiore intensità di capitale fisso), il saggio di profitto è parte del prezzo relativo, che non è più determinato solo dal lavoro necessario per produrlo, produrre la merce. In tal caso, un aumento del salario (che comporta una riduzione di r, come abbiamo visto all’inizio) ridurrebbe il prezzo del bene A rispetto a quello del bene B.</a:t>
                </a:r>
              </a:p>
              <a:p>
                <a:r>
                  <a:rPr lang="it" dirty="0"/>
                  <a:t>Ciò rafforza, per Ricardo, la sua critica alla teoria additiva dei prezzi di Smith: un aumento dei salari non solo non fa aumentare tutti i prezzi, ma ne provoca la caduta di alcuni.</a:t>
                </a:r>
              </a:p>
              <a:p>
                <a:r>
                  <a:rPr lang="it" dirty="0"/>
                  <a:t>Ricardo dice esplicitamente che questa seconda causa di modificazione del valore non sostituisce mai il valore-lavoro, ma lo modifica soltanto.</a:t>
                </a:r>
              </a:p>
            </p:txBody>
          </p:sp>
        </mc:Choice>
        <mc:Fallback>
          <p:sp>
            <p:nvSpPr>
              <p:cNvPr id="3" name="Marcador de contenido 2">
                <a:extLst>
                  <a:ext uri="{FF2B5EF4-FFF2-40B4-BE49-F238E27FC236}">
                    <a16:creationId xmlns:a16="http://schemas.microsoft.com/office/drawing/2014/main" id="{67F36A08-BE1C-48AE-BC8B-ADBACE770729}"/>
                  </a:ext>
                </a:extLst>
              </p:cNvPr>
              <p:cNvSpPr>
                <a:spLocks noGrp="1" noRot="1" noChangeAspect="1" noMove="1" noResize="1" noEditPoints="1" noAdjustHandles="1" noChangeArrowheads="1" noChangeShapeType="1" noTextEdit="1"/>
              </p:cNvSpPr>
              <p:nvPr>
                <p:ph idx="1"/>
              </p:nvPr>
            </p:nvSpPr>
            <p:spPr>
              <a:xfrm>
                <a:off x="1067318" y="1987296"/>
                <a:ext cx="9832330" cy="4596384"/>
              </a:xfrm>
              <a:blipFill>
                <a:blip r:embed="rId2"/>
                <a:stretch>
                  <a:fillRect t="-796" r="-248"/>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45B1F1E2-C2FC-4330-B49D-EE1D4254294E}"/>
              </a:ext>
            </a:extLst>
          </p:cNvPr>
          <p:cNvSpPr>
            <a:spLocks noGrp="1"/>
          </p:cNvSpPr>
          <p:nvPr>
            <p:ph type="sldNum" sz="quarter" idx="12"/>
          </p:nvPr>
        </p:nvSpPr>
        <p:spPr/>
        <p:txBody>
          <a:bodyPr/>
          <a:lstStyle/>
          <a:p>
            <a:fld id="{5A1F972D-FDF8-4D84-8DBC-19A85814D6EC}" type="slidenum">
              <a:rPr lang="en-GB" smtClean="0"/>
              <a:t>26</a:t>
            </a:fld>
            <a:endParaRPr lang="en-GB"/>
          </a:p>
        </p:txBody>
      </p:sp>
      <p:sp>
        <p:nvSpPr>
          <p:cNvPr id="5" name="Cerrar llave 4">
            <a:extLst>
              <a:ext uri="{FF2B5EF4-FFF2-40B4-BE49-F238E27FC236}">
                <a16:creationId xmlns:a16="http://schemas.microsoft.com/office/drawing/2014/main" id="{A15AEA40-92E3-4047-A04A-2DCE9EDD5D74}"/>
              </a:ext>
            </a:extLst>
          </p:cNvPr>
          <p:cNvSpPr/>
          <p:nvPr/>
        </p:nvSpPr>
        <p:spPr>
          <a:xfrm rot="5400000">
            <a:off x="5271478" y="3489500"/>
            <a:ext cx="219973" cy="750663"/>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AR"/>
          </a:p>
        </p:txBody>
      </p:sp>
      <p:sp>
        <p:nvSpPr>
          <p:cNvPr id="6" name="Cerrar llave 5">
            <a:extLst>
              <a:ext uri="{FF2B5EF4-FFF2-40B4-BE49-F238E27FC236}">
                <a16:creationId xmlns:a16="http://schemas.microsoft.com/office/drawing/2014/main" id="{B74D9B08-DB7E-4553-9534-18C865F967BA}"/>
              </a:ext>
            </a:extLst>
          </p:cNvPr>
          <p:cNvSpPr/>
          <p:nvPr/>
        </p:nvSpPr>
        <p:spPr>
          <a:xfrm rot="5400000">
            <a:off x="6493448" y="3343425"/>
            <a:ext cx="219972" cy="101486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AR" sz="1600" dirty="0"/>
          </a:p>
        </p:txBody>
      </p:sp>
      <p:sp>
        <p:nvSpPr>
          <p:cNvPr id="7" name="CuadroTexto 6">
            <a:extLst>
              <a:ext uri="{FF2B5EF4-FFF2-40B4-BE49-F238E27FC236}">
                <a16:creationId xmlns:a16="http://schemas.microsoft.com/office/drawing/2014/main" id="{4E3E4D47-58E5-459C-BA4C-BFCB0F4AFEE7}"/>
              </a:ext>
            </a:extLst>
          </p:cNvPr>
          <p:cNvSpPr txBox="1"/>
          <p:nvPr/>
        </p:nvSpPr>
        <p:spPr>
          <a:xfrm>
            <a:off x="4316450" y="3974818"/>
            <a:ext cx="1779549" cy="400110"/>
          </a:xfrm>
          <a:prstGeom prst="rect">
            <a:avLst/>
          </a:prstGeom>
          <a:noFill/>
        </p:spPr>
        <p:txBody>
          <a:bodyPr wrap="square" rtlCol="0">
            <a:spAutoFit/>
          </a:bodyPr>
          <a:lstStyle/>
          <a:p>
            <a:r>
              <a:rPr lang="it" sz="1000" dirty="0"/>
              <a:t>Stipendio e beneficio per averlo anticipato nell'ultimo anno</a:t>
            </a:r>
          </a:p>
        </p:txBody>
      </p:sp>
      <p:sp>
        <p:nvSpPr>
          <p:cNvPr id="8" name="CuadroTexto 7">
            <a:extLst>
              <a:ext uri="{FF2B5EF4-FFF2-40B4-BE49-F238E27FC236}">
                <a16:creationId xmlns:a16="http://schemas.microsoft.com/office/drawing/2014/main" id="{1E580269-F1EC-4D15-B7C9-EE1C63126180}"/>
              </a:ext>
            </a:extLst>
          </p:cNvPr>
          <p:cNvSpPr txBox="1"/>
          <p:nvPr/>
        </p:nvSpPr>
        <p:spPr>
          <a:xfrm>
            <a:off x="6007032" y="3974818"/>
            <a:ext cx="1779549" cy="707886"/>
          </a:xfrm>
          <a:prstGeom prst="rect">
            <a:avLst/>
          </a:prstGeom>
          <a:noFill/>
        </p:spPr>
        <p:txBody>
          <a:bodyPr wrap="square" rtlCol="0">
            <a:spAutoFit/>
          </a:bodyPr>
          <a:lstStyle/>
          <a:p>
            <a:r>
              <a:rPr lang="it" sz="1000" dirty="0"/>
              <a:t>Anticipo di stipendio del primo anno + indennità per aver anticipato due anni di stipendio</a:t>
            </a:r>
          </a:p>
        </p:txBody>
      </p:sp>
    </p:spTree>
    <p:extLst>
      <p:ext uri="{BB962C8B-B14F-4D97-AF65-F5344CB8AC3E}">
        <p14:creationId xmlns:p14="http://schemas.microsoft.com/office/powerpoint/2010/main" val="3298703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6EFAA6-1566-4B71-933D-63DEDBA65C6B}"/>
              </a:ext>
            </a:extLst>
          </p:cNvPr>
          <p:cNvSpPr>
            <a:spLocks noGrp="1"/>
          </p:cNvSpPr>
          <p:nvPr>
            <p:ph type="title"/>
          </p:nvPr>
        </p:nvSpPr>
        <p:spPr/>
        <p:txBody>
          <a:bodyPr/>
          <a:lstStyle/>
          <a:p>
            <a:r>
              <a:rPr lang="it" dirty="0"/>
              <a:t>Valore assoluto e relativo</a:t>
            </a:r>
          </a:p>
        </p:txBody>
      </p:sp>
      <p:sp>
        <p:nvSpPr>
          <p:cNvPr id="3" name="Marcador de contenido 2">
            <a:extLst>
              <a:ext uri="{FF2B5EF4-FFF2-40B4-BE49-F238E27FC236}">
                <a16:creationId xmlns:a16="http://schemas.microsoft.com/office/drawing/2014/main" id="{8343E097-5D6B-412F-A764-7EF74D900D0E}"/>
              </a:ext>
            </a:extLst>
          </p:cNvPr>
          <p:cNvSpPr>
            <a:spLocks noGrp="1"/>
          </p:cNvSpPr>
          <p:nvPr>
            <p:ph idx="1"/>
          </p:nvPr>
        </p:nvSpPr>
        <p:spPr>
          <a:xfrm>
            <a:off x="2231136" y="2638044"/>
            <a:ext cx="7729728" cy="3579876"/>
          </a:xfrm>
        </p:spPr>
        <p:txBody>
          <a:bodyPr>
            <a:normAutofit fontScale="77500" lnSpcReduction="20000"/>
          </a:bodyPr>
          <a:lstStyle/>
          <a:p>
            <a:r>
              <a:rPr lang="it" dirty="0"/>
              <a:t>Il fatto che i cambiamenti nella distribuzione (ad esempio, un aumento dei salari) modifichino i prezzi relativi dei beni anche se non vi è stato alcun cambiamento nella quantità di lavoro necessaria per produrli era un problema per Ricardo.</a:t>
            </a:r>
          </a:p>
          <a:p>
            <a:r>
              <a:rPr lang="it" dirty="0"/>
              <a:t>Per questo motivo, nella terza edizione dei </a:t>
            </a:r>
            <a:r>
              <a:rPr lang="it" dirty="0" err="1"/>
              <a:t>Principi si verifica un cambiamento molto importante </a:t>
            </a:r>
            <a:r>
              <a:rPr lang="it" dirty="0"/>
              <a:t>, ovvero l’aggiunta della Sezione VI del Capitolo 1, “ </a:t>
            </a:r>
            <a:r>
              <a:rPr lang="it" i="1" dirty="0"/>
              <a:t>Una misura </a:t>
            </a:r>
            <a:r>
              <a:rPr lang="it" i="1" dirty="0" err="1"/>
              <a:t>invariabile </a:t>
            </a:r>
            <a:r>
              <a:rPr lang="it" i="1" dirty="0"/>
              <a:t>di valore </a:t>
            </a:r>
            <a:r>
              <a:rPr lang="it" dirty="0"/>
              <a:t>”.</a:t>
            </a:r>
            <a:endParaRPr lang="es-AR" dirty="0"/>
          </a:p>
          <a:p>
            <a:r>
              <a:rPr lang="it" dirty="0"/>
              <a:t>Ricardo tenta di affrontare questo problema cercando una misura di valore invariante che non vari con le diverse intensità del capitale fisso e che non cambi quando cambia la distribuzione del reddito.</a:t>
            </a:r>
            <a:endParaRPr lang="es-AR" dirty="0"/>
          </a:p>
          <a:p>
            <a:pPr marL="0" indent="0">
              <a:buNone/>
            </a:pPr>
            <a:r>
              <a:rPr lang="it" dirty="0"/>
              <a:t>« Quando le merci variano nel loro valore relativo, sarebbe desiderabile avere i mezzi per accertare quali di esse diminuiscono e quali aumentano in valore reale, e questo potrebbe essere ottenuto solo confrontandole una dopo l'altra con una misura di valore invariabile, che “non dovrebbe essere soggetto a nessuna delle fluttuazioni a cui sono esposte le altre materie prime”. (Principi, </a:t>
            </a:r>
            <a:r>
              <a:rPr lang="it" dirty="0" err="1"/>
              <a:t>Sezione </a:t>
            </a:r>
            <a:r>
              <a:rPr lang="it" dirty="0"/>
              <a:t>VI del </a:t>
            </a:r>
            <a:r>
              <a:rPr lang="it" dirty="0" err="1"/>
              <a:t>capitolo </a:t>
            </a:r>
            <a:r>
              <a:rPr lang="it" dirty="0"/>
              <a:t>1).</a:t>
            </a:r>
          </a:p>
          <a:p>
            <a:r>
              <a:rPr lang="it" dirty="0"/>
              <a:t>Bisogna tenere conto che due questioni sono diverse: la prima è cosa determina il valore (per Ricardo è il lavoro) e l'altra è come si misura il valore.</a:t>
            </a:r>
          </a:p>
          <a:p>
            <a:r>
              <a:rPr lang="it" dirty="0"/>
              <a:t>Il valore misurato nello standard invariante ( </a:t>
            </a:r>
            <a:r>
              <a:rPr lang="it" i="1" dirty="0"/>
              <a:t>Standard invariante) </a:t>
            </a:r>
            <a:r>
              <a:rPr lang="it" dirty="0"/>
              <a:t>è ciò che Ricardo chiama </a:t>
            </a:r>
            <a:r>
              <a:rPr lang="it" u="sng" dirty="0"/>
              <a:t>valore assoluto </a:t>
            </a:r>
            <a:r>
              <a:rPr lang="it" dirty="0"/>
              <a:t>.</a:t>
            </a:r>
          </a:p>
          <a:p>
            <a:pPr marL="0" indent="0">
              <a:buNone/>
            </a:pPr>
            <a:endParaRPr lang="es-AR" dirty="0"/>
          </a:p>
        </p:txBody>
      </p:sp>
      <p:sp>
        <p:nvSpPr>
          <p:cNvPr id="4" name="Marcador de número de diapositiva 3">
            <a:extLst>
              <a:ext uri="{FF2B5EF4-FFF2-40B4-BE49-F238E27FC236}">
                <a16:creationId xmlns:a16="http://schemas.microsoft.com/office/drawing/2014/main" id="{318AB861-D433-4803-9AD9-6421E6B510D0}"/>
              </a:ext>
            </a:extLst>
          </p:cNvPr>
          <p:cNvSpPr>
            <a:spLocks noGrp="1"/>
          </p:cNvSpPr>
          <p:nvPr>
            <p:ph type="sldNum" sz="quarter" idx="12"/>
          </p:nvPr>
        </p:nvSpPr>
        <p:spPr/>
        <p:txBody>
          <a:bodyPr/>
          <a:lstStyle/>
          <a:p>
            <a:fld id="{5A1F972D-FDF8-4D84-8DBC-19A85814D6EC}" type="slidenum">
              <a:rPr lang="en-GB" smtClean="0"/>
              <a:t>27</a:t>
            </a:fld>
            <a:endParaRPr lang="en-GB"/>
          </a:p>
        </p:txBody>
      </p:sp>
      <p:sp>
        <p:nvSpPr>
          <p:cNvPr id="5" name="Flecha: a la derecha 4">
            <a:extLst>
              <a:ext uri="{FF2B5EF4-FFF2-40B4-BE49-F238E27FC236}">
                <a16:creationId xmlns:a16="http://schemas.microsoft.com/office/drawing/2014/main" id="{43F16A3E-0AA6-4D1F-8CFB-EB37C701DA34}"/>
              </a:ext>
            </a:extLst>
          </p:cNvPr>
          <p:cNvSpPr/>
          <p:nvPr/>
        </p:nvSpPr>
        <p:spPr>
          <a:xfrm>
            <a:off x="1940943" y="2943225"/>
            <a:ext cx="290193" cy="2113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7E8866FF-8D25-4B8A-BCF8-B496AC950B4E}"/>
              </a:ext>
            </a:extLst>
          </p:cNvPr>
          <p:cNvSpPr txBox="1"/>
          <p:nvPr/>
        </p:nvSpPr>
        <p:spPr>
          <a:xfrm>
            <a:off x="293298" y="2153412"/>
            <a:ext cx="1416285" cy="3477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000" dirty="0"/>
              <a:t>L'idea è che ciò che viene utilizzato come metro di misura deve essere invariabile, altrimenti quando c'è una variazione nel valore relativo tra due beni A e B, ad esempio che A aumenta rispetto a B, non sappiamo se è perché A è aumentato di valore o perché B ha ridotto il suo valore. Se avessimo uno schema invariabile, è sufficiente confrontare entrambe le merci con lo schema e poi potremo sapere quale è variata e quale è rimasta costante (o in quale proporzione ciascuna ha variato).</a:t>
            </a:r>
          </a:p>
        </p:txBody>
      </p:sp>
    </p:spTree>
    <p:extLst>
      <p:ext uri="{BB962C8B-B14F-4D97-AF65-F5344CB8AC3E}">
        <p14:creationId xmlns:p14="http://schemas.microsoft.com/office/powerpoint/2010/main" val="41903500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E073CB-A766-4662-9B0A-41FD597CF766}"/>
              </a:ext>
            </a:extLst>
          </p:cNvPr>
          <p:cNvSpPr>
            <a:spLocks noGrp="1"/>
          </p:cNvSpPr>
          <p:nvPr>
            <p:ph type="title"/>
          </p:nvPr>
        </p:nvSpPr>
        <p:spPr/>
        <p:txBody>
          <a:bodyPr/>
          <a:lstStyle/>
          <a:p>
            <a:r>
              <a:rPr lang="it" dirty="0"/>
              <a:t>La misura invariabile del valore</a:t>
            </a:r>
          </a:p>
        </p:txBody>
      </p:sp>
      <p:sp>
        <p:nvSpPr>
          <p:cNvPr id="3" name="Marcador de contenido 2">
            <a:extLst>
              <a:ext uri="{FF2B5EF4-FFF2-40B4-BE49-F238E27FC236}">
                <a16:creationId xmlns:a16="http://schemas.microsoft.com/office/drawing/2014/main" id="{85C475E6-C3F1-4EC2-A956-F9B870FD0FF8}"/>
              </a:ext>
            </a:extLst>
          </p:cNvPr>
          <p:cNvSpPr>
            <a:spLocks noGrp="1"/>
          </p:cNvSpPr>
          <p:nvPr>
            <p:ph idx="1"/>
          </p:nvPr>
        </p:nvSpPr>
        <p:spPr>
          <a:xfrm>
            <a:off x="2231136" y="2638044"/>
            <a:ext cx="7729728" cy="3579876"/>
          </a:xfrm>
        </p:spPr>
        <p:txBody>
          <a:bodyPr>
            <a:normAutofit fontScale="92500" lnSpcReduction="20000"/>
          </a:bodyPr>
          <a:lstStyle/>
          <a:p>
            <a:r>
              <a:rPr lang="it" dirty="0"/>
              <a:t>Inizialmente Ricardo cercò una merce che avesse un valore costante, cioè che richiedesse sempre la stessa quantità di lavoro in ogni circostanza. Poi si convince che, anche se trovasse una merce di questo tipo, non sarebbe una misura perfetta di valore, perché non utilizzerebbe la stessa proporzione di capitale fisso, né capitale della stessa durabilità, né impiegherebbe lo stesso tempo da portare sul mercato, come gli altri beni.</a:t>
            </a:r>
          </a:p>
          <a:p>
            <a:r>
              <a:rPr lang="it" dirty="0"/>
              <a:t>Nella terza edizione la struttura invariabile si trasforma in quella di una merce media, che occupa una posizione intermedia tra le merci il cui valore aumenta e quelle il cui valore diminuisce quando aumentano i salari, cioè una merce per la quale la parte di capitale fisso e circolante utilizzata nel la produzione è vicina alla media dell’economia.</a:t>
            </a:r>
          </a:p>
          <a:p>
            <a:r>
              <a:rPr lang="it" dirty="0"/>
              <a:t>Nel suo ultimo lavoro, “ Valore assoluto e valore di scambio” del 1823, affrontò nuovamente il problema, giungendo alla conclusione che era effettivamente impossibile trovare un bene che funzionasse come misura invariabile di valore.</a:t>
            </a:r>
          </a:p>
          <a:p>
            <a:endParaRPr lang="es-AR" dirty="0"/>
          </a:p>
        </p:txBody>
      </p:sp>
      <p:sp>
        <p:nvSpPr>
          <p:cNvPr id="4" name="Marcador de número de diapositiva 3">
            <a:extLst>
              <a:ext uri="{FF2B5EF4-FFF2-40B4-BE49-F238E27FC236}">
                <a16:creationId xmlns:a16="http://schemas.microsoft.com/office/drawing/2014/main" id="{255BFD7A-C240-47DA-91B2-07F217DDAA11}"/>
              </a:ext>
            </a:extLst>
          </p:cNvPr>
          <p:cNvSpPr>
            <a:spLocks noGrp="1"/>
          </p:cNvSpPr>
          <p:nvPr>
            <p:ph type="sldNum" sz="quarter" idx="12"/>
          </p:nvPr>
        </p:nvSpPr>
        <p:spPr/>
        <p:txBody>
          <a:bodyPr/>
          <a:lstStyle/>
          <a:p>
            <a:fld id="{5A1F972D-FDF8-4D84-8DBC-19A85814D6EC}" type="slidenum">
              <a:rPr lang="en-GB" smtClean="0"/>
              <a:t>28</a:t>
            </a:fld>
            <a:endParaRPr lang="en-GB"/>
          </a:p>
        </p:txBody>
      </p:sp>
    </p:spTree>
    <p:extLst>
      <p:ext uri="{BB962C8B-B14F-4D97-AF65-F5344CB8AC3E}">
        <p14:creationId xmlns:p14="http://schemas.microsoft.com/office/powerpoint/2010/main" val="1800324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E5693-3EAC-4E68-A2CB-CE15B6331584}"/>
              </a:ext>
            </a:extLst>
          </p:cNvPr>
          <p:cNvSpPr>
            <a:spLocks noGrp="1"/>
          </p:cNvSpPr>
          <p:nvPr>
            <p:ph type="title"/>
          </p:nvPr>
        </p:nvSpPr>
        <p:spPr>
          <a:xfrm>
            <a:off x="2231136" y="523613"/>
            <a:ext cx="7729728" cy="1188720"/>
          </a:xfrm>
        </p:spPr>
        <p:txBody>
          <a:bodyPr/>
          <a:lstStyle/>
          <a:p>
            <a:r>
              <a:rPr lang="it" dirty="0"/>
              <a:t>L'importanza della misura invariante del valore</a:t>
            </a:r>
          </a:p>
        </p:txBody>
      </p:sp>
      <p:sp>
        <p:nvSpPr>
          <p:cNvPr id="3" name="Content Placeholder 2">
            <a:extLst>
              <a:ext uri="{FF2B5EF4-FFF2-40B4-BE49-F238E27FC236}">
                <a16:creationId xmlns:a16="http://schemas.microsoft.com/office/drawing/2014/main" id="{62BE0E4C-48D0-4343-BA50-7CF96872CBDB}"/>
              </a:ext>
            </a:extLst>
          </p:cNvPr>
          <p:cNvSpPr>
            <a:spLocks noGrp="1"/>
          </p:cNvSpPr>
          <p:nvPr>
            <p:ph idx="1"/>
          </p:nvPr>
        </p:nvSpPr>
        <p:spPr>
          <a:xfrm>
            <a:off x="2231136" y="2084832"/>
            <a:ext cx="7729728" cy="4133088"/>
          </a:xfrm>
        </p:spPr>
        <p:txBody>
          <a:bodyPr>
            <a:normAutofit lnSpcReduction="10000"/>
          </a:bodyPr>
          <a:lstStyle/>
          <a:p>
            <a:r>
              <a:rPr lang="it" dirty="0"/>
              <a:t>Ricordiamo che per Ricardo il problema principale non era la determinazione dei prezzi relativi, ma piuttosto la distribuzione del surplus tra le classi sociali.</a:t>
            </a:r>
          </a:p>
          <a:p>
            <a:r>
              <a:rPr lang="it" dirty="0"/>
              <a:t>Nel corso della sua ricerca, si è imbattuto nel problema che la dimensione del prodotto sembra cambiare quando cambia il layout. Anche se non ci fosse alcun cambiamento a livello fisico del prodotto, potrebbero esserci cambiamenti evidenti dovuti a cambiamenti nella misura del valore poiché i valori relativi sono stati alterati a seguito di un cambiamento nella distribuzione tra salari e profitti.</a:t>
            </a:r>
          </a:p>
          <a:p>
            <a:r>
              <a:rPr lang="it" dirty="0"/>
              <a:t>La misura invariabile del valore era necessaria perché in caso di variazione dei salari, se cambiava anche il prodotto da distribuire, era difficile determinare l'effetto sui profitti, che era il suo obiettivo principale.</a:t>
            </a:r>
          </a:p>
          <a:p>
            <a:r>
              <a:rPr lang="it" dirty="0"/>
              <a:t>Ricardo è interessato a questa variazione dei salari proprio perché ciò che voleva studiare erano i cambiamenti nella distribuzione del prodotto tra le classi sociali.</a:t>
            </a:r>
          </a:p>
        </p:txBody>
      </p:sp>
      <p:sp>
        <p:nvSpPr>
          <p:cNvPr id="4" name="Slide Number Placeholder 3">
            <a:extLst>
              <a:ext uri="{FF2B5EF4-FFF2-40B4-BE49-F238E27FC236}">
                <a16:creationId xmlns:a16="http://schemas.microsoft.com/office/drawing/2014/main" id="{E3442F53-43F3-4E14-916D-2D229F51EEF0}"/>
              </a:ext>
            </a:extLst>
          </p:cNvPr>
          <p:cNvSpPr>
            <a:spLocks noGrp="1"/>
          </p:cNvSpPr>
          <p:nvPr>
            <p:ph type="sldNum" sz="quarter" idx="12"/>
          </p:nvPr>
        </p:nvSpPr>
        <p:spPr/>
        <p:txBody>
          <a:bodyPr/>
          <a:lstStyle/>
          <a:p>
            <a:fld id="{5A1F972D-FDF8-4D84-8DBC-19A85814D6EC}" type="slidenum">
              <a:rPr lang="en-GB" smtClean="0"/>
              <a:t>29</a:t>
            </a:fld>
            <a:endParaRPr lang="en-GB"/>
          </a:p>
        </p:txBody>
      </p:sp>
    </p:spTree>
    <p:extLst>
      <p:ext uri="{BB962C8B-B14F-4D97-AF65-F5344CB8AC3E}">
        <p14:creationId xmlns:p14="http://schemas.microsoft.com/office/powerpoint/2010/main" val="243784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C1860-F933-4EB4-B109-597B08C78C4F}"/>
              </a:ext>
            </a:extLst>
          </p:cNvPr>
          <p:cNvSpPr>
            <a:spLocks noGrp="1"/>
          </p:cNvSpPr>
          <p:nvPr>
            <p:ph type="title"/>
          </p:nvPr>
        </p:nvSpPr>
        <p:spPr/>
        <p:txBody>
          <a:bodyPr/>
          <a:lstStyle/>
          <a:p>
            <a:r>
              <a:rPr lang="it" dirty="0"/>
              <a:t>1. </a:t>
            </a:r>
            <a:r>
              <a:rPr lang="it" dirty="0" err="1"/>
              <a:t>vita</a:t>
            </a:r>
            <a:endParaRPr lang="en-GB" dirty="0"/>
          </a:p>
        </p:txBody>
      </p:sp>
      <p:sp>
        <p:nvSpPr>
          <p:cNvPr id="3" name="Marcador de texto 2">
            <a:extLst>
              <a:ext uri="{FF2B5EF4-FFF2-40B4-BE49-F238E27FC236}">
                <a16:creationId xmlns:a16="http://schemas.microsoft.com/office/drawing/2014/main" id="{0073C979-3C52-4DE5-92C9-A5E0CEDF66CA}"/>
              </a:ext>
            </a:extLst>
          </p:cNvPr>
          <p:cNvSpPr>
            <a:spLocks noGrp="1"/>
          </p:cNvSpPr>
          <p:nvPr>
            <p:ph type="body" idx="1"/>
          </p:nvPr>
        </p:nvSpPr>
        <p:spPr/>
        <p:txBody>
          <a:bodyPr/>
          <a:lstStyle/>
          <a:p>
            <a:endParaRPr lang="en-GB"/>
          </a:p>
        </p:txBody>
      </p:sp>
      <p:sp>
        <p:nvSpPr>
          <p:cNvPr id="4" name="Marcador de número de diapositiva 3">
            <a:extLst>
              <a:ext uri="{FF2B5EF4-FFF2-40B4-BE49-F238E27FC236}">
                <a16:creationId xmlns:a16="http://schemas.microsoft.com/office/drawing/2014/main" id="{6A54A2F6-BBAC-4ADD-AEFF-7B77A82D1737}"/>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12151163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B5F40-C483-49DC-8379-3715B1FF9447}"/>
              </a:ext>
            </a:extLst>
          </p:cNvPr>
          <p:cNvSpPr>
            <a:spLocks noGrp="1"/>
          </p:cNvSpPr>
          <p:nvPr>
            <p:ph type="title"/>
          </p:nvPr>
        </p:nvSpPr>
        <p:spPr/>
        <p:txBody>
          <a:bodyPr/>
          <a:lstStyle/>
          <a:p>
            <a:r>
              <a:rPr lang="it" dirty="0"/>
              <a:t>6. I macchinari</a:t>
            </a:r>
          </a:p>
        </p:txBody>
      </p:sp>
      <p:sp>
        <p:nvSpPr>
          <p:cNvPr id="3" name="Text Placeholder 2">
            <a:extLst>
              <a:ext uri="{FF2B5EF4-FFF2-40B4-BE49-F238E27FC236}">
                <a16:creationId xmlns:a16="http://schemas.microsoft.com/office/drawing/2014/main" id="{58BF5554-DCEF-4F20-BD07-AEC2F5C4D078}"/>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DCEF3892-974B-4067-876A-60361CCBA8DA}"/>
              </a:ext>
            </a:extLst>
          </p:cNvPr>
          <p:cNvSpPr>
            <a:spLocks noGrp="1"/>
          </p:cNvSpPr>
          <p:nvPr>
            <p:ph type="sldNum" sz="quarter" idx="12"/>
          </p:nvPr>
        </p:nvSpPr>
        <p:spPr/>
        <p:txBody>
          <a:bodyPr/>
          <a:lstStyle/>
          <a:p>
            <a:fld id="{5A1F972D-FDF8-4D84-8DBC-19A85814D6EC}" type="slidenum">
              <a:rPr lang="en-GB" smtClean="0"/>
              <a:t>30</a:t>
            </a:fld>
            <a:endParaRPr lang="en-GB"/>
          </a:p>
        </p:txBody>
      </p:sp>
    </p:spTree>
    <p:extLst>
      <p:ext uri="{BB962C8B-B14F-4D97-AF65-F5344CB8AC3E}">
        <p14:creationId xmlns:p14="http://schemas.microsoft.com/office/powerpoint/2010/main" val="4234803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4CACA-1487-418E-8B73-AC0412F482C2}"/>
              </a:ext>
            </a:extLst>
          </p:cNvPr>
          <p:cNvSpPr>
            <a:spLocks noGrp="1"/>
          </p:cNvSpPr>
          <p:nvPr>
            <p:ph type="title"/>
          </p:nvPr>
        </p:nvSpPr>
        <p:spPr/>
        <p:txBody>
          <a:bodyPr/>
          <a:lstStyle/>
          <a:p>
            <a:r>
              <a:rPr lang="it" dirty="0"/>
              <a:t>I macchinari</a:t>
            </a:r>
          </a:p>
        </p:txBody>
      </p:sp>
      <p:sp>
        <p:nvSpPr>
          <p:cNvPr id="3" name="Content Placeholder 2">
            <a:extLst>
              <a:ext uri="{FF2B5EF4-FFF2-40B4-BE49-F238E27FC236}">
                <a16:creationId xmlns:a16="http://schemas.microsoft.com/office/drawing/2014/main" id="{9D40BC65-37B2-4406-AC50-526A4B165B6B}"/>
              </a:ext>
            </a:extLst>
          </p:cNvPr>
          <p:cNvSpPr>
            <a:spLocks noGrp="1"/>
          </p:cNvSpPr>
          <p:nvPr>
            <p:ph idx="1"/>
          </p:nvPr>
        </p:nvSpPr>
        <p:spPr>
          <a:xfrm>
            <a:off x="2231136" y="2450592"/>
            <a:ext cx="7729728" cy="3767328"/>
          </a:xfrm>
        </p:spPr>
        <p:txBody>
          <a:bodyPr>
            <a:normAutofit/>
          </a:bodyPr>
          <a:lstStyle/>
          <a:p>
            <a:r>
              <a:rPr lang="it" dirty="0"/>
              <a:t>Un'altra importante novità nella terza edizione dei </a:t>
            </a:r>
            <a:r>
              <a:rPr lang="it" i="1" dirty="0" err="1"/>
              <a:t>Principi</a:t>
            </a:r>
            <a:r>
              <a:rPr lang="it" i="1" dirty="0"/>
              <a:t> </a:t>
            </a:r>
            <a:r>
              <a:rPr lang="it" dirty="0"/>
              <a:t>si verifica nella questione degli effetti dell’introduzione delle macchine sulla produzione.</a:t>
            </a:r>
          </a:p>
          <a:p>
            <a:r>
              <a:rPr lang="it" dirty="0"/>
              <a:t>All’inizio Ricardo era ottimista perché pensava che la meccanizzazione potesse avere un effetto positivo sui lavoratori, ma nella terza edizione cambia idea:</a:t>
            </a:r>
          </a:p>
          <a:p>
            <a:pPr marL="0" indent="0">
              <a:buNone/>
            </a:pPr>
            <a:r>
              <a:rPr lang="it" dirty="0"/>
              <a:t>“ Pensavo che la classe </a:t>
            </a:r>
            <a:r>
              <a:rPr lang="it" dirty="0" err="1"/>
              <a:t>operaia </a:t>
            </a:r>
            <a:r>
              <a:rPr lang="it" dirty="0"/>
              <a:t>, alla pari delle altre classi, avrebbe tratto vantaggio dal generale buon mercato delle merci derivanti dall’uso delle macchine… ma sono convinto che la sostituzione delle macchine al </a:t>
            </a:r>
            <a:r>
              <a:rPr lang="it" dirty="0" err="1"/>
              <a:t>lavoro umano </a:t>
            </a:r>
            <a:r>
              <a:rPr lang="it" dirty="0"/>
              <a:t>, è spesso molto dannosa agli interessi della classe </a:t>
            </a:r>
            <a:r>
              <a:rPr lang="it" dirty="0" err="1"/>
              <a:t>operaia </a:t>
            </a:r>
            <a:r>
              <a:rPr lang="it" dirty="0"/>
              <a:t>. “( </a:t>
            </a:r>
            <a:r>
              <a:rPr lang="it" i="1" dirty="0"/>
              <a:t>Principi, p. 388)</a:t>
            </a:r>
          </a:p>
          <a:p>
            <a:r>
              <a:rPr lang="it" dirty="0"/>
              <a:t>Il suo capitolo intitolato “ On mac</a:t>
            </a:r>
            <a:r>
              <a:rPr lang="it-IT" dirty="0" err="1"/>
              <a:t>hinery</a:t>
            </a:r>
            <a:r>
              <a:rPr lang="it" dirty="0"/>
              <a:t>” ha dato luogo a importanti dibattiti sugli effetti del progresso tecnico sull’occupazione, in un momento in cui l’industria inglese si stava rapidamente meccanizzando.</a:t>
            </a:r>
          </a:p>
        </p:txBody>
      </p:sp>
      <p:sp>
        <p:nvSpPr>
          <p:cNvPr id="4" name="Slide Number Placeholder 3">
            <a:extLst>
              <a:ext uri="{FF2B5EF4-FFF2-40B4-BE49-F238E27FC236}">
                <a16:creationId xmlns:a16="http://schemas.microsoft.com/office/drawing/2014/main" id="{3A3845EB-3211-4530-B024-5566BF8BBCF8}"/>
              </a:ext>
            </a:extLst>
          </p:cNvPr>
          <p:cNvSpPr>
            <a:spLocks noGrp="1"/>
          </p:cNvSpPr>
          <p:nvPr>
            <p:ph type="sldNum" sz="quarter" idx="12"/>
          </p:nvPr>
        </p:nvSpPr>
        <p:spPr/>
        <p:txBody>
          <a:bodyPr/>
          <a:lstStyle/>
          <a:p>
            <a:fld id="{5A1F972D-FDF8-4D84-8DBC-19A85814D6EC}" type="slidenum">
              <a:rPr lang="en-GB" smtClean="0"/>
              <a:t>31</a:t>
            </a:fld>
            <a:endParaRPr lang="en-GB"/>
          </a:p>
        </p:txBody>
      </p:sp>
    </p:spTree>
    <p:extLst>
      <p:ext uri="{BB962C8B-B14F-4D97-AF65-F5344CB8AC3E}">
        <p14:creationId xmlns:p14="http://schemas.microsoft.com/office/powerpoint/2010/main" val="1040885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DDAD5-73F6-41C0-B3B6-0F979E2C9701}"/>
              </a:ext>
            </a:extLst>
          </p:cNvPr>
          <p:cNvSpPr>
            <a:spLocks noGrp="1"/>
          </p:cNvSpPr>
          <p:nvPr>
            <p:ph type="title"/>
          </p:nvPr>
        </p:nvSpPr>
        <p:spPr/>
        <p:txBody>
          <a:bodyPr/>
          <a:lstStyle/>
          <a:p>
            <a:r>
              <a:rPr lang="it" dirty="0"/>
              <a:t>7. La teoria dei vantaggi comparati</a:t>
            </a:r>
          </a:p>
        </p:txBody>
      </p:sp>
      <p:sp>
        <p:nvSpPr>
          <p:cNvPr id="3" name="Text Placeholder 2">
            <a:extLst>
              <a:ext uri="{FF2B5EF4-FFF2-40B4-BE49-F238E27FC236}">
                <a16:creationId xmlns:a16="http://schemas.microsoft.com/office/drawing/2014/main" id="{A5F104E2-E568-45CD-9E4A-63D00FCE01E0}"/>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D857A99F-B794-48CD-B0DA-D266CA6152BF}"/>
              </a:ext>
            </a:extLst>
          </p:cNvPr>
          <p:cNvSpPr>
            <a:spLocks noGrp="1"/>
          </p:cNvSpPr>
          <p:nvPr>
            <p:ph type="sldNum" sz="quarter" idx="12"/>
          </p:nvPr>
        </p:nvSpPr>
        <p:spPr/>
        <p:txBody>
          <a:bodyPr/>
          <a:lstStyle/>
          <a:p>
            <a:fld id="{5A1F972D-FDF8-4D84-8DBC-19A85814D6EC}" type="slidenum">
              <a:rPr lang="en-GB" smtClean="0"/>
              <a:t>32</a:t>
            </a:fld>
            <a:endParaRPr lang="en-GB"/>
          </a:p>
        </p:txBody>
      </p:sp>
    </p:spTree>
    <p:extLst>
      <p:ext uri="{BB962C8B-B14F-4D97-AF65-F5344CB8AC3E}">
        <p14:creationId xmlns:p14="http://schemas.microsoft.com/office/powerpoint/2010/main" val="3616559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041EB-B82F-467E-8297-4F19802673F3}"/>
              </a:ext>
            </a:extLst>
          </p:cNvPr>
          <p:cNvSpPr>
            <a:spLocks noGrp="1"/>
          </p:cNvSpPr>
          <p:nvPr>
            <p:ph type="title"/>
          </p:nvPr>
        </p:nvSpPr>
        <p:spPr/>
        <p:txBody>
          <a:bodyPr/>
          <a:lstStyle/>
          <a:p>
            <a:r>
              <a:rPr lang="it" dirty="0"/>
              <a:t>La teoria dei vantaggi comparati</a:t>
            </a:r>
          </a:p>
        </p:txBody>
      </p:sp>
      <p:sp>
        <p:nvSpPr>
          <p:cNvPr id="3" name="Content Placeholder 2">
            <a:extLst>
              <a:ext uri="{FF2B5EF4-FFF2-40B4-BE49-F238E27FC236}">
                <a16:creationId xmlns:a16="http://schemas.microsoft.com/office/drawing/2014/main" id="{F54E3496-0751-4B83-B66A-F5B78596A67A}"/>
              </a:ext>
            </a:extLst>
          </p:cNvPr>
          <p:cNvSpPr>
            <a:spLocks noGrp="1"/>
          </p:cNvSpPr>
          <p:nvPr>
            <p:ph idx="1"/>
          </p:nvPr>
        </p:nvSpPr>
        <p:spPr/>
        <p:txBody>
          <a:bodyPr/>
          <a:lstStyle/>
          <a:p>
            <a:r>
              <a:rPr lang="it" dirty="0"/>
              <a:t>Ricardo ha contribuito alla teoria del commercio internazionale con la teoria dei vantaggi comparati.</a:t>
            </a:r>
          </a:p>
          <a:p>
            <a:r>
              <a:rPr lang="it" dirty="0"/>
              <a:t>Nel tuo esempio, i paesi commerciali sono l’Inghilterra, che produce prodotti tessili, e il Portogallo, che produce vino.</a:t>
            </a:r>
          </a:p>
          <a:p>
            <a:r>
              <a:rPr lang="it" dirty="0"/>
              <a:t>La tabella mostra la </a:t>
            </a:r>
            <a:r>
              <a:rPr lang="it" b="1" dirty="0"/>
              <a:t>quantità di lavoro </a:t>
            </a:r>
            <a:r>
              <a:rPr lang="it" dirty="0"/>
              <a:t>necessaria a ciascun paese per produrre ciascuno dei beni:</a:t>
            </a:r>
          </a:p>
          <a:p>
            <a:pPr marL="0" indent="0">
              <a:buNone/>
            </a:pPr>
            <a:endParaRPr lang="es-AR" dirty="0"/>
          </a:p>
        </p:txBody>
      </p:sp>
      <p:sp>
        <p:nvSpPr>
          <p:cNvPr id="4" name="Slide Number Placeholder 3">
            <a:extLst>
              <a:ext uri="{FF2B5EF4-FFF2-40B4-BE49-F238E27FC236}">
                <a16:creationId xmlns:a16="http://schemas.microsoft.com/office/drawing/2014/main" id="{A9675CCF-5D86-4B9D-A161-5CCB611014D8}"/>
              </a:ext>
            </a:extLst>
          </p:cNvPr>
          <p:cNvSpPr>
            <a:spLocks noGrp="1"/>
          </p:cNvSpPr>
          <p:nvPr>
            <p:ph type="sldNum" sz="quarter" idx="12"/>
          </p:nvPr>
        </p:nvSpPr>
        <p:spPr/>
        <p:txBody>
          <a:bodyPr/>
          <a:lstStyle/>
          <a:p>
            <a:fld id="{5A1F972D-FDF8-4D84-8DBC-19A85814D6EC}" type="slidenum">
              <a:rPr lang="en-GB" smtClean="0"/>
              <a:t>33</a:t>
            </a:fld>
            <a:endParaRPr lang="en-GB"/>
          </a:p>
        </p:txBody>
      </p:sp>
      <p:graphicFrame>
        <p:nvGraphicFramePr>
          <p:cNvPr id="5" name="Table 5">
            <a:extLst>
              <a:ext uri="{FF2B5EF4-FFF2-40B4-BE49-F238E27FC236}">
                <a16:creationId xmlns:a16="http://schemas.microsoft.com/office/drawing/2014/main" id="{8DF189E3-CBCD-4C58-AF9D-75B4C861C31E}"/>
              </a:ext>
            </a:extLst>
          </p:cNvPr>
          <p:cNvGraphicFramePr>
            <a:graphicFrameLocks noGrp="1"/>
          </p:cNvGraphicFramePr>
          <p:nvPr>
            <p:extLst>
              <p:ext uri="{D42A27DB-BD31-4B8C-83A1-F6EECF244321}">
                <p14:modId xmlns:p14="http://schemas.microsoft.com/office/powerpoint/2010/main" val="1193256384"/>
              </p:ext>
            </p:extLst>
          </p:nvPr>
        </p:nvGraphicFramePr>
        <p:xfrm>
          <a:off x="2406796" y="4780788"/>
          <a:ext cx="8127999" cy="1112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992725213"/>
                    </a:ext>
                  </a:extLst>
                </a:gridCol>
                <a:gridCol w="2709333">
                  <a:extLst>
                    <a:ext uri="{9D8B030D-6E8A-4147-A177-3AD203B41FA5}">
                      <a16:colId xmlns:a16="http://schemas.microsoft.com/office/drawing/2014/main" val="2268592977"/>
                    </a:ext>
                  </a:extLst>
                </a:gridCol>
                <a:gridCol w="2709333">
                  <a:extLst>
                    <a:ext uri="{9D8B030D-6E8A-4147-A177-3AD203B41FA5}">
                      <a16:colId xmlns:a16="http://schemas.microsoft.com/office/drawing/2014/main" val="2136028408"/>
                    </a:ext>
                  </a:extLst>
                </a:gridCol>
              </a:tblGrid>
              <a:tr h="370840">
                <a:tc>
                  <a:txBody>
                    <a:bodyPr/>
                    <a:lstStyle/>
                    <a:p>
                      <a:endParaRPr lang="es-AR" dirty="0"/>
                    </a:p>
                  </a:txBody>
                  <a:tcPr/>
                </a:tc>
                <a:tc>
                  <a:txBody>
                    <a:bodyPr/>
                    <a:lstStyle/>
                    <a:p>
                      <a:r>
                        <a:rPr lang="it" dirty="0"/>
                        <a:t>Tessuto</a:t>
                      </a:r>
                    </a:p>
                  </a:txBody>
                  <a:tcPr/>
                </a:tc>
                <a:tc>
                  <a:txBody>
                    <a:bodyPr/>
                    <a:lstStyle/>
                    <a:p>
                      <a:r>
                        <a:rPr lang="it" dirty="0"/>
                        <a:t>Venni</a:t>
                      </a:r>
                    </a:p>
                  </a:txBody>
                  <a:tcPr/>
                </a:tc>
                <a:extLst>
                  <a:ext uri="{0D108BD9-81ED-4DB2-BD59-A6C34878D82A}">
                    <a16:rowId xmlns:a16="http://schemas.microsoft.com/office/drawing/2014/main" val="1782221017"/>
                  </a:ext>
                </a:extLst>
              </a:tr>
              <a:tr h="370840">
                <a:tc>
                  <a:txBody>
                    <a:bodyPr/>
                    <a:lstStyle/>
                    <a:p>
                      <a:r>
                        <a:rPr lang="it" dirty="0"/>
                        <a:t>Inghilterra</a:t>
                      </a:r>
                    </a:p>
                  </a:txBody>
                  <a:tcPr/>
                </a:tc>
                <a:tc>
                  <a:txBody>
                    <a:bodyPr/>
                    <a:lstStyle/>
                    <a:p>
                      <a:r>
                        <a:rPr lang="it" dirty="0"/>
                        <a:t>100</a:t>
                      </a:r>
                    </a:p>
                  </a:txBody>
                  <a:tcPr/>
                </a:tc>
                <a:tc>
                  <a:txBody>
                    <a:bodyPr/>
                    <a:lstStyle/>
                    <a:p>
                      <a:r>
                        <a:rPr lang="it" dirty="0"/>
                        <a:t>120</a:t>
                      </a:r>
                    </a:p>
                  </a:txBody>
                  <a:tcPr/>
                </a:tc>
                <a:extLst>
                  <a:ext uri="{0D108BD9-81ED-4DB2-BD59-A6C34878D82A}">
                    <a16:rowId xmlns:a16="http://schemas.microsoft.com/office/drawing/2014/main" val="1768873205"/>
                  </a:ext>
                </a:extLst>
              </a:tr>
              <a:tr h="370840">
                <a:tc>
                  <a:txBody>
                    <a:bodyPr/>
                    <a:lstStyle/>
                    <a:p>
                      <a:r>
                        <a:rPr lang="it" dirty="0"/>
                        <a:t>Portogallo</a:t>
                      </a:r>
                    </a:p>
                  </a:txBody>
                  <a:tcPr/>
                </a:tc>
                <a:tc>
                  <a:txBody>
                    <a:bodyPr/>
                    <a:lstStyle/>
                    <a:p>
                      <a:r>
                        <a:rPr lang="it" dirty="0"/>
                        <a:t>90</a:t>
                      </a:r>
                    </a:p>
                  </a:txBody>
                  <a:tcPr/>
                </a:tc>
                <a:tc>
                  <a:txBody>
                    <a:bodyPr/>
                    <a:lstStyle/>
                    <a:p>
                      <a:r>
                        <a:rPr lang="it" dirty="0"/>
                        <a:t>80</a:t>
                      </a:r>
                    </a:p>
                  </a:txBody>
                  <a:tcPr/>
                </a:tc>
                <a:extLst>
                  <a:ext uri="{0D108BD9-81ED-4DB2-BD59-A6C34878D82A}">
                    <a16:rowId xmlns:a16="http://schemas.microsoft.com/office/drawing/2014/main" val="2441154599"/>
                  </a:ext>
                </a:extLst>
              </a:tr>
            </a:tbl>
          </a:graphicData>
        </a:graphic>
      </p:graphicFrame>
    </p:spTree>
    <p:extLst>
      <p:ext uri="{BB962C8B-B14F-4D97-AF65-F5344CB8AC3E}">
        <p14:creationId xmlns:p14="http://schemas.microsoft.com/office/powerpoint/2010/main" val="27238877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041EB-B82F-467E-8297-4F19802673F3}"/>
              </a:ext>
            </a:extLst>
          </p:cNvPr>
          <p:cNvSpPr>
            <a:spLocks noGrp="1"/>
          </p:cNvSpPr>
          <p:nvPr>
            <p:ph type="title"/>
          </p:nvPr>
        </p:nvSpPr>
        <p:spPr/>
        <p:txBody>
          <a:bodyPr/>
          <a:lstStyle/>
          <a:p>
            <a:r>
              <a:rPr lang="it" dirty="0"/>
              <a:t>La teoria dei vantaggi comparati</a:t>
            </a:r>
          </a:p>
        </p:txBody>
      </p:sp>
      <p:sp>
        <p:nvSpPr>
          <p:cNvPr id="3" name="Content Placeholder 2">
            <a:extLst>
              <a:ext uri="{FF2B5EF4-FFF2-40B4-BE49-F238E27FC236}">
                <a16:creationId xmlns:a16="http://schemas.microsoft.com/office/drawing/2014/main" id="{F54E3496-0751-4B83-B66A-F5B78596A67A}"/>
              </a:ext>
            </a:extLst>
          </p:cNvPr>
          <p:cNvSpPr>
            <a:spLocks noGrp="1"/>
          </p:cNvSpPr>
          <p:nvPr>
            <p:ph idx="1"/>
          </p:nvPr>
        </p:nvSpPr>
        <p:spPr>
          <a:xfrm>
            <a:off x="2231136" y="2414016"/>
            <a:ext cx="7729728" cy="3803904"/>
          </a:xfrm>
        </p:spPr>
        <p:txBody>
          <a:bodyPr>
            <a:normAutofit fontScale="85000" lnSpcReduction="20000"/>
          </a:bodyPr>
          <a:lstStyle/>
          <a:p>
            <a:r>
              <a:rPr lang="it" dirty="0"/>
              <a:t>Produrre stoffa in Inghilterra richiede 100 ore di lavoro, mentre realizzarla in Portogallo ne richiede 90. Produrre vino in Inghilterra richiede 120 ore di lavoro mentre produrlo in Portogallo ne richiede 80.</a:t>
            </a:r>
          </a:p>
          <a:p>
            <a:r>
              <a:rPr lang="it" dirty="0"/>
              <a:t>In entrambi i beni, il Portogallo ha un vantaggio assoluto, perché può produrre entrambi i beni con meno lavoro.</a:t>
            </a:r>
          </a:p>
          <a:p>
            <a:r>
              <a:rPr lang="it" dirty="0"/>
              <a:t>Tuttavia Ricardo dimostra che è nell'interesse del Portogallo specializzarsi nella produzione del vino e importare la stoffa.</a:t>
            </a:r>
          </a:p>
          <a:p>
            <a:r>
              <a:rPr lang="it" dirty="0"/>
              <a:t>Questo perché il prezzo relativo del vino è in Inghilterra 120/100=1,2 e in Portogallo 80/90=0,88. Finché il prezzo interno del vino è inferiore a quello estero, è consigliabile esportarlo e importare stoffa, il cui prezzo in Portogallo (relativo al vino) è 90/80=1,125 e in Inghilterra è 100/120=0,83.</a:t>
            </a:r>
          </a:p>
          <a:p>
            <a:r>
              <a:rPr lang="it" dirty="0"/>
              <a:t>Il modello presuppone costi costanti per tutti i beni e il pieno impiego di tutte le risorse.</a:t>
            </a:r>
          </a:p>
          <a:p>
            <a:r>
              <a:rPr lang="it" dirty="0"/>
              <a:t>Questo esempio si basa sul fatto che a livello internazionale non esiste una libera mobilità dei capitali.</a:t>
            </a:r>
          </a:p>
          <a:p>
            <a:pPr marL="0" indent="0">
              <a:buNone/>
            </a:pPr>
            <a:r>
              <a:rPr lang="it" dirty="0"/>
              <a:t>“ La stessa regola che regola il valore relativo delle merci in un paese, non regola i valori relativi delle merci scambiate tra due o più paesi”. ( </a:t>
            </a:r>
            <a:r>
              <a:rPr lang="it" i="1" dirty="0"/>
              <a:t>Principi, p. 188).</a:t>
            </a:r>
            <a:endParaRPr lang="es-AR" dirty="0"/>
          </a:p>
          <a:p>
            <a:endParaRPr lang="es-AR" dirty="0"/>
          </a:p>
          <a:p>
            <a:endParaRPr lang="es-AR" dirty="0"/>
          </a:p>
        </p:txBody>
      </p:sp>
      <p:sp>
        <p:nvSpPr>
          <p:cNvPr id="4" name="Slide Number Placeholder 3">
            <a:extLst>
              <a:ext uri="{FF2B5EF4-FFF2-40B4-BE49-F238E27FC236}">
                <a16:creationId xmlns:a16="http://schemas.microsoft.com/office/drawing/2014/main" id="{A9675CCF-5D86-4B9D-A161-5CCB611014D8}"/>
              </a:ext>
            </a:extLst>
          </p:cNvPr>
          <p:cNvSpPr>
            <a:spLocks noGrp="1"/>
          </p:cNvSpPr>
          <p:nvPr>
            <p:ph type="sldNum" sz="quarter" idx="12"/>
          </p:nvPr>
        </p:nvSpPr>
        <p:spPr/>
        <p:txBody>
          <a:bodyPr/>
          <a:lstStyle/>
          <a:p>
            <a:fld id="{5A1F972D-FDF8-4D84-8DBC-19A85814D6EC}" type="slidenum">
              <a:rPr lang="en-GB" smtClean="0"/>
              <a:t>34</a:t>
            </a:fld>
            <a:endParaRPr lang="en-GB"/>
          </a:p>
        </p:txBody>
      </p:sp>
    </p:spTree>
    <p:extLst>
      <p:ext uri="{BB962C8B-B14F-4D97-AF65-F5344CB8AC3E}">
        <p14:creationId xmlns:p14="http://schemas.microsoft.com/office/powerpoint/2010/main" val="730629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9E5D7-9B23-4608-9953-9D78698D49FA}"/>
              </a:ext>
            </a:extLst>
          </p:cNvPr>
          <p:cNvSpPr>
            <a:spLocks noGrp="1"/>
          </p:cNvSpPr>
          <p:nvPr>
            <p:ph type="title"/>
          </p:nvPr>
        </p:nvSpPr>
        <p:spPr/>
        <p:txBody>
          <a:bodyPr/>
          <a:lstStyle/>
          <a:p>
            <a:r>
              <a:rPr lang="it" dirty="0"/>
              <a:t>8. ALCUNE DISCUSSIONI SU </a:t>
            </a:r>
            <a:r>
              <a:rPr lang="it" dirty="0" err="1"/>
              <a:t>RICARDO</a:t>
            </a:r>
            <a:endParaRPr lang="es-AR" dirty="0"/>
          </a:p>
        </p:txBody>
      </p:sp>
      <p:sp>
        <p:nvSpPr>
          <p:cNvPr id="3" name="Text Placeholder 2">
            <a:extLst>
              <a:ext uri="{FF2B5EF4-FFF2-40B4-BE49-F238E27FC236}">
                <a16:creationId xmlns:a16="http://schemas.microsoft.com/office/drawing/2014/main" id="{4B1DC46E-4F80-4A2A-AFE8-5618D7F4C123}"/>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82759DFC-8135-4656-A68D-EA590B84A64F}"/>
              </a:ext>
            </a:extLst>
          </p:cNvPr>
          <p:cNvSpPr>
            <a:spLocks noGrp="1"/>
          </p:cNvSpPr>
          <p:nvPr>
            <p:ph type="sldNum" sz="quarter" idx="12"/>
          </p:nvPr>
        </p:nvSpPr>
        <p:spPr/>
        <p:txBody>
          <a:bodyPr/>
          <a:lstStyle/>
          <a:p>
            <a:fld id="{5A1F972D-FDF8-4D84-8DBC-19A85814D6EC}" type="slidenum">
              <a:rPr lang="en-GB" smtClean="0"/>
              <a:t>35</a:t>
            </a:fld>
            <a:endParaRPr lang="en-GB"/>
          </a:p>
        </p:txBody>
      </p:sp>
    </p:spTree>
    <p:extLst>
      <p:ext uri="{BB962C8B-B14F-4D97-AF65-F5344CB8AC3E}">
        <p14:creationId xmlns:p14="http://schemas.microsoft.com/office/powerpoint/2010/main" val="17859898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D60C7-A1EE-495E-B289-5B0AAB46F344}"/>
              </a:ext>
            </a:extLst>
          </p:cNvPr>
          <p:cNvSpPr>
            <a:spLocks noGrp="1"/>
          </p:cNvSpPr>
          <p:nvPr>
            <p:ph type="title"/>
          </p:nvPr>
        </p:nvSpPr>
        <p:spPr/>
        <p:txBody>
          <a:bodyPr/>
          <a:lstStyle/>
          <a:p>
            <a:r>
              <a:rPr lang="it" dirty="0"/>
              <a:t>Discussioni su </a:t>
            </a:r>
            <a:r>
              <a:rPr lang="it" dirty="0" err="1"/>
              <a:t>Ricardo</a:t>
            </a:r>
            <a:endParaRPr lang="es-AR" dirty="0"/>
          </a:p>
        </p:txBody>
      </p:sp>
      <p:sp>
        <p:nvSpPr>
          <p:cNvPr id="4" name="Slide Number Placeholder 3">
            <a:extLst>
              <a:ext uri="{FF2B5EF4-FFF2-40B4-BE49-F238E27FC236}">
                <a16:creationId xmlns:a16="http://schemas.microsoft.com/office/drawing/2014/main" id="{E72B2330-7C65-4C38-8FFB-638269A1A040}"/>
              </a:ext>
            </a:extLst>
          </p:cNvPr>
          <p:cNvSpPr>
            <a:spLocks noGrp="1"/>
          </p:cNvSpPr>
          <p:nvPr>
            <p:ph type="sldNum" sz="quarter" idx="12"/>
          </p:nvPr>
        </p:nvSpPr>
        <p:spPr/>
        <p:txBody>
          <a:bodyPr/>
          <a:lstStyle/>
          <a:p>
            <a:fld id="{5A1F972D-FDF8-4D84-8DBC-19A85814D6EC}" type="slidenum">
              <a:rPr lang="en-GB" smtClean="0"/>
              <a:t>36</a:t>
            </a:fld>
            <a:endParaRPr lang="en-GB"/>
          </a:p>
        </p:txBody>
      </p:sp>
      <p:sp>
        <p:nvSpPr>
          <p:cNvPr id="7" name="Marcador de contenido 6">
            <a:extLst>
              <a:ext uri="{FF2B5EF4-FFF2-40B4-BE49-F238E27FC236}">
                <a16:creationId xmlns:a16="http://schemas.microsoft.com/office/drawing/2014/main" id="{9879C9A3-65DC-4480-AEF7-CC0EFBB3D458}"/>
              </a:ext>
            </a:extLst>
          </p:cNvPr>
          <p:cNvSpPr>
            <a:spLocks noGrp="1"/>
          </p:cNvSpPr>
          <p:nvPr>
            <p:ph idx="1"/>
          </p:nvPr>
        </p:nvSpPr>
        <p:spPr>
          <a:xfrm>
            <a:off x="2231136" y="2534526"/>
            <a:ext cx="7729728" cy="3101983"/>
          </a:xfrm>
        </p:spPr>
        <p:txBody>
          <a:bodyPr>
            <a:normAutofit/>
          </a:bodyPr>
          <a:lstStyle/>
          <a:p>
            <a:r>
              <a:rPr lang="it" dirty="0"/>
              <a:t>Ci sono molti dibattiti sulle interpretazioni di Ricardo.</a:t>
            </a:r>
          </a:p>
          <a:p>
            <a:r>
              <a:rPr lang="it" dirty="0"/>
              <a:t>Molti di essi hanno a che fare con questioni monetarie, che non vedremo in dettaglio in questo corso</a:t>
            </a:r>
          </a:p>
          <a:p>
            <a:r>
              <a:rPr lang="it" dirty="0"/>
              <a:t>L’altro grande gruppo di dibattiti riguarda la questione della teoria del valore. C'è chi sostiene che, attraverso le diverse edizioni dei </a:t>
            </a:r>
            <a:r>
              <a:rPr lang="it" i="1" dirty="0" err="1"/>
              <a:t>Principi </a:t>
            </a:r>
            <a:r>
              <a:rPr lang="it" i="1" dirty="0"/>
              <a:t>, </a:t>
            </a:r>
            <a:r>
              <a:rPr lang="it" dirty="0"/>
              <a:t>Ricardo si allontana dalla teoria del valore-lavoro, come Jacob </a:t>
            </a:r>
            <a:r>
              <a:rPr lang="it" dirty="0" err="1"/>
              <a:t>Hollander </a:t>
            </a:r>
            <a:r>
              <a:rPr lang="it" dirty="0"/>
              <a:t>(1904) e Edwin </a:t>
            </a:r>
            <a:r>
              <a:rPr lang="it" dirty="0" err="1"/>
              <a:t>Cannan </a:t>
            </a:r>
            <a:r>
              <a:rPr lang="it" dirty="0"/>
              <a:t>(1929). Questa teoria venne fortemente criticata da Sraffa nella sua introduzione ai </a:t>
            </a:r>
            <a:r>
              <a:rPr lang="it" i="1" dirty="0" err="1"/>
              <a:t>Principi </a:t>
            </a:r>
            <a:r>
              <a:rPr lang="it" dirty="0"/>
              <a:t>nel 1951.</a:t>
            </a:r>
            <a:endParaRPr lang="en-US" dirty="0">
              <a:solidFill>
                <a:srgbClr val="FF0000"/>
              </a:solidFill>
            </a:endParaRPr>
          </a:p>
          <a:p>
            <a:endParaRPr lang="es-AR" dirty="0">
              <a:solidFill>
                <a:srgbClr val="FF0000"/>
              </a:solidFill>
            </a:endParaRPr>
          </a:p>
        </p:txBody>
      </p:sp>
    </p:spTree>
    <p:extLst>
      <p:ext uri="{BB962C8B-B14F-4D97-AF65-F5344CB8AC3E}">
        <p14:creationId xmlns:p14="http://schemas.microsoft.com/office/powerpoint/2010/main" val="41635512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DE5B3C-10F4-4374-A60B-22483AF7DDE5}"/>
              </a:ext>
            </a:extLst>
          </p:cNvPr>
          <p:cNvSpPr>
            <a:spLocks noGrp="1"/>
          </p:cNvSpPr>
          <p:nvPr>
            <p:ph type="title"/>
          </p:nvPr>
        </p:nvSpPr>
        <p:spPr>
          <a:xfrm>
            <a:off x="2231136" y="525780"/>
            <a:ext cx="7729728" cy="1188720"/>
          </a:xfrm>
        </p:spPr>
        <p:txBody>
          <a:bodyPr/>
          <a:lstStyle/>
          <a:p>
            <a:r>
              <a:rPr lang="it" dirty="0"/>
              <a:t>Discussioni su </a:t>
            </a:r>
            <a:r>
              <a:rPr lang="it" dirty="0" err="1"/>
              <a:t>Ricardo</a:t>
            </a:r>
            <a:endParaRPr lang="es-AR" dirty="0"/>
          </a:p>
        </p:txBody>
      </p:sp>
      <p:sp>
        <p:nvSpPr>
          <p:cNvPr id="3" name="Marcador de contenido 2">
            <a:extLst>
              <a:ext uri="{FF2B5EF4-FFF2-40B4-BE49-F238E27FC236}">
                <a16:creationId xmlns:a16="http://schemas.microsoft.com/office/drawing/2014/main" id="{114021B4-89BB-481A-B2C4-794380D5E986}"/>
              </a:ext>
            </a:extLst>
          </p:cNvPr>
          <p:cNvSpPr>
            <a:spLocks noGrp="1"/>
          </p:cNvSpPr>
          <p:nvPr>
            <p:ph idx="1"/>
          </p:nvPr>
        </p:nvSpPr>
        <p:spPr>
          <a:xfrm>
            <a:off x="1743456" y="2017777"/>
            <a:ext cx="8705088" cy="4565903"/>
          </a:xfrm>
        </p:spPr>
        <p:txBody>
          <a:bodyPr>
            <a:noAutofit/>
          </a:bodyPr>
          <a:lstStyle/>
          <a:p>
            <a:r>
              <a:rPr lang="it" sz="1400" dirty="0"/>
              <a:t>Sraffa nella sua introduzione mostra che la corrispondenza di Ricardo aiuta a comprendere che, sebbene egli abbia riscontrato difficoltà nella teoria del valore-lavoro (cioè che il saggio del profitto interviene nella determinazione dei prezzi relativi nei casi di beni che utilizzano proporzioni diverse di capitale fisso , o capitali di diversa durabilità o che impiegano periodi di tempo diversi per raggiungere il mercato), non abbandonò la sua teoria.</a:t>
            </a:r>
          </a:p>
          <a:p>
            <a:r>
              <a:rPr lang="it" sz="1400" dirty="0"/>
              <a:t>Dall'argomentazione di Cannan e Hollander :</a:t>
            </a:r>
          </a:p>
          <a:p>
            <a:pPr marL="0" indent="0">
              <a:buNone/>
            </a:pPr>
            <a:r>
              <a:rPr lang="it" sz="1400" dirty="0"/>
              <a:t>“ A volte penso che se dovessi riscrivere il capitolo sul valore che si trova nel mio libro, riconoscerei che il valore relativo delle merci è stato regolato da due cause invece che da una, cioè dalla quantità relativa di lavoro </a:t>
            </a:r>
            <a:r>
              <a:rPr lang="it" sz="1400" dirty="0" err="1"/>
              <a:t>necessaria </a:t>
            </a:r>
            <a:r>
              <a:rPr lang="it" sz="1400" dirty="0"/>
              <a:t>alla produzione. produce le merci in questione, e dal saggio del profitto per il tempo in cui il capitale è rimasto dormiente e fino a quando le merci sono state immesse sul mercato. Forse troverei le difficoltà in questa visione dell’argomento quasi altrettanto grandi quanto in quella che ho adottato. (Ricardo a McCulloch, 13 giugno 1820)</a:t>
            </a:r>
          </a:p>
          <a:p>
            <a:r>
              <a:rPr lang="it" sz="1400" dirty="0"/>
              <a:t>Sraffa mostra che nella corrispondenza successiva continuò a confermare la sua teoria del valore-lavoro, dalla quale si poteva dedurre che, se ci fosse stato un tentativo di modificarla, non avrebbe avuto successo:</a:t>
            </a:r>
          </a:p>
          <a:p>
            <a:pPr marL="0" indent="0">
              <a:buNone/>
            </a:pPr>
            <a:r>
              <a:rPr lang="it" sz="1400" dirty="0"/>
              <a:t>« Tu dici che la mia affermazione secondo cui, salvo poche eccezioni, la quantità di </a:t>
            </a:r>
            <a:r>
              <a:rPr lang="it" sz="1400" dirty="0" err="1"/>
              <a:t>lavoro </a:t>
            </a:r>
            <a:r>
              <a:rPr lang="it" sz="1400" dirty="0"/>
              <a:t>impiegata nelle merci determina il tasso al quale le merci si scambieranno tra loro, non è fondata. Riconosco che non è rigidamente vero, ma affermo che è l’approssimazione più vicina alla verità, come regola per misurare il valore relativo, di tutte quelle che io abbia mai sentito” (Ricardo </a:t>
            </a:r>
            <a:r>
              <a:rPr lang="it" sz="1400" dirty="0" err="1"/>
              <a:t>a </a:t>
            </a:r>
            <a:r>
              <a:rPr lang="it" sz="1400" dirty="0"/>
              <a:t>Malthus, 9 </a:t>
            </a:r>
            <a:r>
              <a:rPr lang="it" sz="1400" dirty="0" err="1"/>
              <a:t>ottobre </a:t>
            </a:r>
            <a:r>
              <a:rPr lang="it" sz="1400" dirty="0"/>
              <a:t>1820)</a:t>
            </a:r>
          </a:p>
          <a:p>
            <a:pPr marL="0" indent="0">
              <a:buNone/>
            </a:pPr>
            <a:r>
              <a:rPr lang="it" sz="1400" dirty="0"/>
              <a:t>“ Ne sono pienamente convinto nel fissare la quantità di </a:t>
            </a:r>
            <a:r>
              <a:rPr lang="it" sz="1400" dirty="0" err="1"/>
              <a:t>lavoro</a:t>
            </a:r>
            <a:r>
              <a:rPr lang="it" sz="1400" dirty="0"/>
              <a:t> </a:t>
            </a:r>
            <a:r>
              <a:rPr lang="it" sz="1400" dirty="0" err="1"/>
              <a:t>realizzata </a:t>
            </a:r>
            <a:r>
              <a:rPr lang="it" sz="1400" dirty="0"/>
              <a:t>nelle merci come regola che governa il loro valore relativo, siamo sulla strada giusta”. (Ricardo a McCulloch, 25 </a:t>
            </a:r>
            <a:r>
              <a:rPr lang="it" sz="1400" dirty="0" err="1"/>
              <a:t>gennaio </a:t>
            </a:r>
            <a:r>
              <a:rPr lang="it" sz="1400" dirty="0"/>
              <a:t>1821)</a:t>
            </a:r>
          </a:p>
          <a:p>
            <a:pPr marL="0" indent="0">
              <a:buNone/>
            </a:pPr>
            <a:endParaRPr lang="en-US" sz="1100" dirty="0"/>
          </a:p>
        </p:txBody>
      </p:sp>
      <p:sp>
        <p:nvSpPr>
          <p:cNvPr id="4" name="Marcador de número de diapositiva 3">
            <a:extLst>
              <a:ext uri="{FF2B5EF4-FFF2-40B4-BE49-F238E27FC236}">
                <a16:creationId xmlns:a16="http://schemas.microsoft.com/office/drawing/2014/main" id="{0221C556-C906-430F-8195-43A501C24EE1}"/>
              </a:ext>
            </a:extLst>
          </p:cNvPr>
          <p:cNvSpPr>
            <a:spLocks noGrp="1"/>
          </p:cNvSpPr>
          <p:nvPr>
            <p:ph type="sldNum" sz="quarter" idx="12"/>
          </p:nvPr>
        </p:nvSpPr>
        <p:spPr/>
        <p:txBody>
          <a:bodyPr/>
          <a:lstStyle/>
          <a:p>
            <a:fld id="{5A1F972D-FDF8-4D84-8DBC-19A85814D6EC}" type="slidenum">
              <a:rPr lang="en-GB" smtClean="0"/>
              <a:t>37</a:t>
            </a:fld>
            <a:endParaRPr lang="en-GB"/>
          </a:p>
        </p:txBody>
      </p:sp>
    </p:spTree>
    <p:extLst>
      <p:ext uri="{BB962C8B-B14F-4D97-AF65-F5344CB8AC3E}">
        <p14:creationId xmlns:p14="http://schemas.microsoft.com/office/powerpoint/2010/main" val="5714668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89415-C688-42A0-86AA-37CAD58D4087}"/>
              </a:ext>
            </a:extLst>
          </p:cNvPr>
          <p:cNvSpPr>
            <a:spLocks noGrp="1"/>
          </p:cNvSpPr>
          <p:nvPr>
            <p:ph type="title"/>
          </p:nvPr>
        </p:nvSpPr>
        <p:spPr/>
        <p:txBody>
          <a:bodyPr/>
          <a:lstStyle/>
          <a:p>
            <a:r>
              <a:rPr lang="it" dirty="0"/>
              <a:t>9. Riferimenti bibliografico</a:t>
            </a:r>
          </a:p>
        </p:txBody>
      </p:sp>
      <p:sp>
        <p:nvSpPr>
          <p:cNvPr id="3" name="Marcador de texto 2">
            <a:extLst>
              <a:ext uri="{FF2B5EF4-FFF2-40B4-BE49-F238E27FC236}">
                <a16:creationId xmlns:a16="http://schemas.microsoft.com/office/drawing/2014/main" id="{A0B277CF-691B-4FE1-9CB5-5412BAE09960}"/>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92E784F2-CDE2-493C-A270-4F0FE1FFA155}"/>
              </a:ext>
            </a:extLst>
          </p:cNvPr>
          <p:cNvSpPr>
            <a:spLocks noGrp="1"/>
          </p:cNvSpPr>
          <p:nvPr>
            <p:ph type="sldNum" sz="quarter" idx="12"/>
          </p:nvPr>
        </p:nvSpPr>
        <p:spPr/>
        <p:txBody>
          <a:bodyPr/>
          <a:lstStyle/>
          <a:p>
            <a:fld id="{5A1F972D-FDF8-4D84-8DBC-19A85814D6EC}" type="slidenum">
              <a:rPr lang="en-GB" smtClean="0"/>
              <a:t>38</a:t>
            </a:fld>
            <a:endParaRPr lang="en-GB"/>
          </a:p>
        </p:txBody>
      </p:sp>
    </p:spTree>
    <p:extLst>
      <p:ext uri="{BB962C8B-B14F-4D97-AF65-F5344CB8AC3E}">
        <p14:creationId xmlns:p14="http://schemas.microsoft.com/office/powerpoint/2010/main" val="1143476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8E374-AFA6-49EB-90C4-71E731CEDE8F}"/>
              </a:ext>
            </a:extLst>
          </p:cNvPr>
          <p:cNvSpPr>
            <a:spLocks noGrp="1"/>
          </p:cNvSpPr>
          <p:nvPr>
            <p:ph type="title"/>
          </p:nvPr>
        </p:nvSpPr>
        <p:spPr/>
        <p:txBody>
          <a:bodyPr/>
          <a:lstStyle/>
          <a:p>
            <a:r>
              <a:rPr lang="it" dirty="0"/>
              <a:t>Bibliografia</a:t>
            </a:r>
          </a:p>
        </p:txBody>
      </p:sp>
      <p:sp>
        <p:nvSpPr>
          <p:cNvPr id="3" name="Marcador de contenido 2">
            <a:extLst>
              <a:ext uri="{FF2B5EF4-FFF2-40B4-BE49-F238E27FC236}">
                <a16:creationId xmlns:a16="http://schemas.microsoft.com/office/drawing/2014/main" id="{0F049B63-C9F3-45A8-A188-C1E1F8CE10EE}"/>
              </a:ext>
            </a:extLst>
          </p:cNvPr>
          <p:cNvSpPr>
            <a:spLocks noGrp="1"/>
          </p:cNvSpPr>
          <p:nvPr>
            <p:ph idx="1"/>
          </p:nvPr>
        </p:nvSpPr>
        <p:spPr>
          <a:xfrm>
            <a:off x="2124075" y="2524126"/>
            <a:ext cx="7962899" cy="3524250"/>
          </a:xfrm>
        </p:spPr>
        <p:txBody>
          <a:bodyPr>
            <a:normAutofit/>
          </a:bodyPr>
          <a:lstStyle/>
          <a:p>
            <a:pPr marL="0" indent="0">
              <a:buNone/>
            </a:pPr>
            <a:endParaRPr lang="it" i="1" dirty="0"/>
          </a:p>
          <a:p>
            <a:r>
              <a:rPr lang="it" dirty="0"/>
              <a:t>Bibliografia facoltativa:</a:t>
            </a:r>
          </a:p>
          <a:p>
            <a:pPr lvl="1"/>
            <a:r>
              <a:rPr lang="it" dirty="0"/>
              <a:t>Sraffa (1951), Introduzione, </a:t>
            </a:r>
            <a:r>
              <a:rPr lang="it" i="1" dirty="0" err="1"/>
              <a:t>Opere </a:t>
            </a:r>
            <a:r>
              <a:rPr lang="it" i="1" dirty="0"/>
              <a:t>complete e </a:t>
            </a:r>
            <a:r>
              <a:rPr lang="it" i="1" dirty="0" err="1"/>
              <a:t>Corrispondenza</a:t>
            </a:r>
            <a:r>
              <a:rPr lang="it" i="1" dirty="0"/>
              <a:t> </a:t>
            </a:r>
            <a:r>
              <a:rPr lang="it" i="1" dirty="0" err="1"/>
              <a:t>di </a:t>
            </a:r>
            <a:r>
              <a:rPr lang="it" i="1" dirty="0"/>
              <a:t>David Ricardo, </a:t>
            </a:r>
            <a:r>
              <a:rPr lang="it" dirty="0"/>
              <a:t>Vol. 1.</a:t>
            </a:r>
          </a:p>
          <a:p>
            <a:r>
              <a:rPr lang="it" dirty="0"/>
              <a:t>Bibliografia citata nel </a:t>
            </a:r>
            <a:r>
              <a:rPr lang="it" dirty="0" err="1"/>
              <a:t>ppt </a:t>
            </a:r>
            <a:r>
              <a:rPr lang="it" dirty="0"/>
              <a:t>:</a:t>
            </a:r>
          </a:p>
          <a:p>
            <a:pPr lvl="1"/>
            <a:r>
              <a:rPr lang="it" dirty="0" err="1"/>
              <a:t>Cannan </a:t>
            </a:r>
            <a:r>
              <a:rPr lang="it" dirty="0"/>
              <a:t>, E. (1929). </a:t>
            </a:r>
            <a:r>
              <a:rPr lang="it" i="1" dirty="0"/>
              <a:t>Una revisione della teoria economica </a:t>
            </a:r>
            <a:r>
              <a:rPr lang="it" dirty="0"/>
              <a:t>. </a:t>
            </a:r>
            <a:r>
              <a:rPr lang="it" dirty="0" err="1"/>
              <a:t>Londra </a:t>
            </a:r>
            <a:r>
              <a:rPr lang="it" dirty="0"/>
              <a:t>: PS King &amp; Son.</a:t>
            </a:r>
          </a:p>
          <a:p>
            <a:pPr lvl="1"/>
            <a:r>
              <a:rPr lang="it" dirty="0"/>
              <a:t>Hollander, J. (1904). “Lo sviluppo della teoria del valore di Ricardo”, </a:t>
            </a:r>
            <a:r>
              <a:rPr lang="it" i="1" dirty="0"/>
              <a:t>Quarterly Journal of Economics, </a:t>
            </a:r>
            <a:r>
              <a:rPr lang="it" dirty="0"/>
              <a:t>18: 455-491.</a:t>
            </a:r>
          </a:p>
          <a:p>
            <a:pPr lvl="1"/>
            <a:r>
              <a:rPr lang="it" dirty="0"/>
              <a:t>Ricardo, Davide. </a:t>
            </a:r>
            <a:r>
              <a:rPr lang="it" i="1" dirty="0"/>
              <a:t>Saggio sui profitti, </a:t>
            </a:r>
            <a:r>
              <a:rPr lang="it" i="1" dirty="0" err="1"/>
              <a:t>in</a:t>
            </a:r>
            <a:r>
              <a:rPr lang="it" i="1" dirty="0"/>
              <a:t> </a:t>
            </a:r>
            <a:r>
              <a:rPr lang="it" dirty="0"/>
              <a:t>Le opere e la corrispondenza di David Ricardo, Vol. IV.</a:t>
            </a:r>
            <a:endParaRPr lang="es-AR" dirty="0"/>
          </a:p>
          <a:p>
            <a:pPr lvl="1"/>
            <a:endParaRPr lang="en-US" dirty="0"/>
          </a:p>
          <a:p>
            <a:pPr lvl="1"/>
            <a:endParaRPr lang="en-US" dirty="0"/>
          </a:p>
          <a:p>
            <a:endParaRPr lang="es-ES" dirty="0"/>
          </a:p>
          <a:p>
            <a:endParaRPr lang="es-ES" dirty="0"/>
          </a:p>
        </p:txBody>
      </p:sp>
      <p:sp>
        <p:nvSpPr>
          <p:cNvPr id="4" name="Marcador de número de diapositiva 3">
            <a:extLst>
              <a:ext uri="{FF2B5EF4-FFF2-40B4-BE49-F238E27FC236}">
                <a16:creationId xmlns:a16="http://schemas.microsoft.com/office/drawing/2014/main" id="{79DFF4A1-918B-4355-A579-7A71FF413F5C}"/>
              </a:ext>
            </a:extLst>
          </p:cNvPr>
          <p:cNvSpPr>
            <a:spLocks noGrp="1"/>
          </p:cNvSpPr>
          <p:nvPr>
            <p:ph type="sldNum" sz="quarter" idx="12"/>
          </p:nvPr>
        </p:nvSpPr>
        <p:spPr/>
        <p:txBody>
          <a:bodyPr/>
          <a:lstStyle/>
          <a:p>
            <a:fld id="{5A1F972D-FDF8-4D84-8DBC-19A85814D6EC}" type="slidenum">
              <a:rPr lang="en-GB" smtClean="0"/>
              <a:t>39</a:t>
            </a:fld>
            <a:endParaRPr lang="en-GB"/>
          </a:p>
        </p:txBody>
      </p:sp>
    </p:spTree>
    <p:extLst>
      <p:ext uri="{BB962C8B-B14F-4D97-AF65-F5344CB8AC3E}">
        <p14:creationId xmlns:p14="http://schemas.microsoft.com/office/powerpoint/2010/main" val="90991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a:xfrm>
            <a:off x="2231136" y="274320"/>
            <a:ext cx="7729728" cy="1188720"/>
          </a:xfrm>
        </p:spPr>
        <p:txBody>
          <a:bodyPr/>
          <a:lstStyle/>
          <a:p>
            <a:r>
              <a:rPr lang="it" dirty="0"/>
              <a:t>David </a:t>
            </a:r>
            <a:r>
              <a:rPr lang="it" dirty="0" err="1"/>
              <a:t>Ricardo </a:t>
            </a:r>
            <a:r>
              <a:rPr lang="it" dirty="0"/>
              <a:t>: la vita</a:t>
            </a:r>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a:xfrm>
            <a:off x="1231392" y="1975104"/>
            <a:ext cx="8923336" cy="4608576"/>
          </a:xfrm>
        </p:spPr>
        <p:txBody>
          <a:bodyPr>
            <a:normAutofit fontScale="77500" lnSpcReduction="20000"/>
          </a:bodyPr>
          <a:lstStyle/>
          <a:p>
            <a:r>
              <a:rPr lang="it" dirty="0"/>
              <a:t>David Ricardo nacque a Londra nel 1772. Suo padre era un agente di cambio e lo stesso Ricardo iniziò a lavorare con lui all'età di quattordici anni.</a:t>
            </a:r>
          </a:p>
          <a:p>
            <a:r>
              <a:rPr lang="it" dirty="0"/>
              <a:t>All'età di 21 anni venne ripudiato dalla famiglia, che non approvava il suo matrimonio, ma continuò nel mondo degli affari e divenne ricco nella City di Londra.</a:t>
            </a:r>
          </a:p>
          <a:p>
            <a:r>
              <a:rPr lang="it" dirty="0"/>
              <a:t>Non era una persona colta, era un agente di cambio e non perseguì mai un punto di vista storico. Affermò di essersi interessato all'economia politica dopo aver letto </a:t>
            </a:r>
            <a:r>
              <a:rPr lang="it" i="1" dirty="0"/>
              <a:t>La ricchezza delle nazioni di Adam Smith </a:t>
            </a:r>
            <a:r>
              <a:rPr lang="it" dirty="0"/>
              <a:t>nel 1799.</a:t>
            </a:r>
          </a:p>
          <a:p>
            <a:r>
              <a:rPr lang="it" dirty="0"/>
              <a:t>I suoi primi scritti riguardavano questioni monetarie. La prima questione che attirò la sua attenzione fu la </a:t>
            </a:r>
            <a:r>
              <a:rPr lang="it" dirty="0">
                <a:solidFill>
                  <a:schemeClr val="accent1">
                    <a:lumMod val="75000"/>
                  </a:schemeClr>
                </a:solidFill>
              </a:rPr>
              <a:t>controversia </a:t>
            </a:r>
            <a:r>
              <a:rPr lang="it" dirty="0" err="1">
                <a:solidFill>
                  <a:schemeClr val="accent1">
                    <a:lumMod val="75000"/>
                  </a:schemeClr>
                </a:solidFill>
              </a:rPr>
              <a:t>sui bullionisti</a:t>
            </a:r>
            <a:r>
              <a:rPr lang="it" dirty="0">
                <a:solidFill>
                  <a:schemeClr val="accent1">
                    <a:lumMod val="75000"/>
                  </a:schemeClr>
                </a:solidFill>
              </a:rPr>
              <a:t> </a:t>
            </a:r>
            <a:r>
              <a:rPr lang="it" dirty="0"/>
              <a:t>del 1809-11, sulle ragioni del deprezzamento della moneta in Inghilterra. A riguardo ha pubblicato:</a:t>
            </a:r>
          </a:p>
          <a:p>
            <a:pPr lvl="1"/>
            <a:r>
              <a:rPr lang="it" i="1" dirty="0"/>
              <a:t>IL prezzo dell’oro </a:t>
            </a:r>
            <a:r>
              <a:rPr lang="it" dirty="0"/>
              <a:t>(1809)</a:t>
            </a:r>
          </a:p>
          <a:p>
            <a:pPr lvl="1"/>
            <a:r>
              <a:rPr lang="it" i="1" dirty="0"/>
              <a:t>L'alto prezzo dei lingotti, prova del deprezzamento delle banconote </a:t>
            </a:r>
            <a:r>
              <a:rPr lang="it" dirty="0"/>
              <a:t>(1810)</a:t>
            </a:r>
            <a:endParaRPr lang="es-AR" dirty="0"/>
          </a:p>
          <a:p>
            <a:r>
              <a:rPr lang="it" dirty="0"/>
              <a:t>Quest’ultimo ebbe un grande impatto sui dibattiti dell’epoca.</a:t>
            </a:r>
          </a:p>
          <a:p>
            <a:r>
              <a:rPr lang="it" dirty="0"/>
              <a:t>Scrisse poi delle leggi sul grano (</a:t>
            </a:r>
            <a:r>
              <a:rPr lang="it-IT" dirty="0" err="1"/>
              <a:t>Corn</a:t>
            </a:r>
            <a:r>
              <a:rPr lang="it-IT" dirty="0"/>
              <a:t> Laws</a:t>
            </a:r>
            <a:r>
              <a:rPr lang="it" i="1" dirty="0"/>
              <a:t>) </a:t>
            </a:r>
            <a:r>
              <a:rPr lang="it" dirty="0"/>
              <a:t>, che vietavano l’importazione del grano. Il suo scritto più importante fu il </a:t>
            </a:r>
            <a:r>
              <a:rPr lang="it" i="1" dirty="0"/>
              <a:t>Saggio sui Profitti </a:t>
            </a:r>
            <a:r>
              <a:rPr lang="it" dirty="0"/>
              <a:t>, dal 1815, dove mostrò una posizione favorevole verso l'abolizione della legge e la liberalizzazione delle importazioni.</a:t>
            </a:r>
          </a:p>
          <a:p>
            <a:r>
              <a:rPr lang="it" dirty="0"/>
              <a:t>La sua opera più nota, </a:t>
            </a:r>
            <a:r>
              <a:rPr lang="it" i="1" dirty="0"/>
              <a:t>I principi di Politica Economia e fiscalità , </a:t>
            </a:r>
            <a:r>
              <a:rPr lang="it" dirty="0"/>
              <a:t>è del 1817, quando era già in pensione. Ebbe altre due edizioni nel 1819 e nel 1821.</a:t>
            </a:r>
          </a:p>
          <a:p>
            <a:r>
              <a:rPr lang="it" dirty="0"/>
              <a:t>Dopo il ritiro fu deputato al Parlamento e partecipò ai dibattiti economici dell'epoca.</a:t>
            </a:r>
          </a:p>
          <a:p>
            <a:r>
              <a:rPr lang="it" dirty="0"/>
              <a:t>Non abbandonò mai le questioni monetarie, di cui si occupò anche nelle </a:t>
            </a:r>
            <a:r>
              <a:rPr lang="it" i="1" dirty="0"/>
              <a:t>Proposte per una moneta economica e sicura </a:t>
            </a:r>
            <a:r>
              <a:rPr lang="it" dirty="0"/>
              <a:t>(1816) e </a:t>
            </a:r>
            <a:r>
              <a:rPr lang="it" i="1" dirty="0"/>
              <a:t>nel Piano per l'istituzione di una banca nazionale </a:t>
            </a:r>
            <a:r>
              <a:rPr lang="it" dirty="0"/>
              <a:t>(1823).</a:t>
            </a:r>
            <a:endParaRPr lang="es-AR" dirty="0"/>
          </a:p>
          <a:p>
            <a:endParaRPr lang="es-AR" dirty="0"/>
          </a:p>
          <a:p>
            <a:endParaRPr lang="es-AR" dirty="0"/>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4</a:t>
            </a:fld>
            <a:endParaRPr lang="en-GB"/>
          </a:p>
        </p:txBody>
      </p:sp>
      <p:sp>
        <p:nvSpPr>
          <p:cNvPr id="5" name="Flecha: a la derecha 4">
            <a:extLst>
              <a:ext uri="{FF2B5EF4-FFF2-40B4-BE49-F238E27FC236}">
                <a16:creationId xmlns:a16="http://schemas.microsoft.com/office/drawing/2014/main" id="{C34B7AC5-EBCE-483A-A0B1-6CE29A2387E8}"/>
              </a:ext>
            </a:extLst>
          </p:cNvPr>
          <p:cNvSpPr/>
          <p:nvPr/>
        </p:nvSpPr>
        <p:spPr>
          <a:xfrm>
            <a:off x="10154728" y="3429000"/>
            <a:ext cx="353683" cy="2889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BC1DB11D-B883-4236-AF59-9BD9B944C8B0}"/>
              </a:ext>
            </a:extLst>
          </p:cNvPr>
          <p:cNvSpPr txBox="1"/>
          <p:nvPr/>
        </p:nvSpPr>
        <p:spPr>
          <a:xfrm>
            <a:off x="10591801" y="3222290"/>
            <a:ext cx="1220140"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200" dirty="0"/>
              <a:t>Lo spiegherò in un'altra </a:t>
            </a:r>
            <a:r>
              <a:rPr lang="it" sz="1200" dirty="0" err="1"/>
              <a:t>ppt</a:t>
            </a:r>
            <a:endParaRPr lang="es-AR" sz="1200" dirty="0"/>
          </a:p>
        </p:txBody>
      </p:sp>
    </p:spTree>
    <p:extLst>
      <p:ext uri="{BB962C8B-B14F-4D97-AF65-F5344CB8AC3E}">
        <p14:creationId xmlns:p14="http://schemas.microsoft.com/office/powerpoint/2010/main" val="34519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34D0D-CF7A-4BD8-A891-83C784B7A926}"/>
              </a:ext>
            </a:extLst>
          </p:cNvPr>
          <p:cNvSpPr>
            <a:spLocks noGrp="1"/>
          </p:cNvSpPr>
          <p:nvPr>
            <p:ph type="title"/>
          </p:nvPr>
        </p:nvSpPr>
        <p:spPr/>
        <p:txBody>
          <a:bodyPr/>
          <a:lstStyle/>
          <a:p>
            <a:r>
              <a:rPr lang="it" dirty="0"/>
              <a:t>2. Introduzione generale</a:t>
            </a:r>
          </a:p>
        </p:txBody>
      </p:sp>
      <p:sp>
        <p:nvSpPr>
          <p:cNvPr id="3" name="Marcador de texto 2">
            <a:extLst>
              <a:ext uri="{FF2B5EF4-FFF2-40B4-BE49-F238E27FC236}">
                <a16:creationId xmlns:a16="http://schemas.microsoft.com/office/drawing/2014/main" id="{8174CDAC-160F-4680-A37D-73B38696BF8E}"/>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C425A89F-3A8C-4764-B798-6E5C594E4103}"/>
              </a:ext>
            </a:extLst>
          </p:cNvPr>
          <p:cNvSpPr>
            <a:spLocks noGrp="1"/>
          </p:cNvSpPr>
          <p:nvPr>
            <p:ph type="sldNum" sz="quarter" idx="12"/>
          </p:nvPr>
        </p:nvSpPr>
        <p:spPr/>
        <p:txBody>
          <a:bodyPr/>
          <a:lstStyle/>
          <a:p>
            <a:fld id="{5A1F972D-FDF8-4D84-8DBC-19A85814D6EC}" type="slidenum">
              <a:rPr lang="en-GB" smtClean="0"/>
              <a:t>5</a:t>
            </a:fld>
            <a:endParaRPr lang="en-GB"/>
          </a:p>
        </p:txBody>
      </p:sp>
    </p:spTree>
    <p:extLst>
      <p:ext uri="{BB962C8B-B14F-4D97-AF65-F5344CB8AC3E}">
        <p14:creationId xmlns:p14="http://schemas.microsoft.com/office/powerpoint/2010/main" val="135564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25230-5F32-4E33-8B3E-49B7C29C28AD}"/>
              </a:ext>
            </a:extLst>
          </p:cNvPr>
          <p:cNvSpPr>
            <a:spLocks noGrp="1"/>
          </p:cNvSpPr>
          <p:nvPr>
            <p:ph type="title"/>
          </p:nvPr>
        </p:nvSpPr>
        <p:spPr/>
        <p:txBody>
          <a:bodyPr/>
          <a:lstStyle/>
          <a:p>
            <a:r>
              <a:rPr lang="it" dirty="0"/>
              <a:t>introduzione</a:t>
            </a:r>
          </a:p>
        </p:txBody>
      </p:sp>
      <p:sp>
        <p:nvSpPr>
          <p:cNvPr id="3" name="Marcador de contenido 2">
            <a:extLst>
              <a:ext uri="{FF2B5EF4-FFF2-40B4-BE49-F238E27FC236}">
                <a16:creationId xmlns:a16="http://schemas.microsoft.com/office/drawing/2014/main" id="{1A65A8EB-7F2A-47E9-A1EF-EE05D17FFFA0}"/>
              </a:ext>
            </a:extLst>
          </p:cNvPr>
          <p:cNvSpPr>
            <a:spLocks noGrp="1"/>
          </p:cNvSpPr>
          <p:nvPr>
            <p:ph idx="1"/>
          </p:nvPr>
        </p:nvSpPr>
        <p:spPr>
          <a:xfrm>
            <a:off x="2145793" y="2426208"/>
            <a:ext cx="8034528" cy="4011168"/>
          </a:xfrm>
        </p:spPr>
        <p:txBody>
          <a:bodyPr>
            <a:normAutofit/>
          </a:bodyPr>
          <a:lstStyle/>
          <a:p>
            <a:r>
              <a:rPr lang="it" sz="1600" dirty="0"/>
              <a:t>Ricardo scrisse principalmente in quella che fu chiamata l’era della Restaurazione, dal Congresso di Vienna del 1814-5 alle rivoluzioni del 1848.</a:t>
            </a:r>
          </a:p>
          <a:p>
            <a:r>
              <a:rPr lang="it" sz="1600" dirty="0"/>
              <a:t>Ci furono molte interpretazioni contraddittorie del pensiero di Ricardo, soprattutto sulle questioni monetarie e riguardo alla teoria del valore.</a:t>
            </a:r>
          </a:p>
          <a:p>
            <a:r>
              <a:rPr lang="it" sz="1600" dirty="0"/>
              <a:t>Fu pubblicato il primo volume degli undici che compongono l'edizione di </a:t>
            </a:r>
            <a:r>
              <a:rPr lang="it" sz="1600" i="1" dirty="0"/>
              <a:t>Le opere e la corrispondenza di David Ricardo . </a:t>
            </a:r>
            <a:r>
              <a:rPr lang="it" sz="1600" dirty="0"/>
              <a:t>Questo è</a:t>
            </a:r>
            <a:r>
              <a:rPr lang="it" sz="1600" i="1" dirty="0"/>
              <a:t> </a:t>
            </a:r>
            <a:r>
              <a:rPr lang="it" sz="1600" dirty="0"/>
              <a:t>l'edizione attualmente utilizzata nel mondo accademico per studiare il pensiero di Ricardo .</a:t>
            </a:r>
            <a:endParaRPr lang="es-AR" sz="1600" dirty="0"/>
          </a:p>
          <a:p>
            <a:r>
              <a:rPr lang="it" sz="1600" dirty="0"/>
              <a:t>Il curatore di questo volume è stato Piero Sraffa, che ha scritto un'introduzione che ha contribuito molto all'interpretazione ma ha anche suscitato molte polemiche.</a:t>
            </a:r>
          </a:p>
          <a:p>
            <a:r>
              <a:rPr lang="it" sz="1600" dirty="0"/>
              <a:t>Gran parte della corrispondenza e alcuni testi furono pubblicati per la prima volta in quella edizione.  Alcuni di questi testi aiutano a chiarire le controversie interpretative, mentre altri hanno generato ulteriori dibattiti.</a:t>
            </a:r>
          </a:p>
          <a:p>
            <a:endParaRPr lang="es-AR" sz="1600" dirty="0"/>
          </a:p>
        </p:txBody>
      </p:sp>
      <p:sp>
        <p:nvSpPr>
          <p:cNvPr id="4" name="Marcador de número de diapositiva 3">
            <a:extLst>
              <a:ext uri="{FF2B5EF4-FFF2-40B4-BE49-F238E27FC236}">
                <a16:creationId xmlns:a16="http://schemas.microsoft.com/office/drawing/2014/main" id="{D12D4A2F-C1A2-4D0B-BA87-36FC64958CED}"/>
              </a:ext>
            </a:extLst>
          </p:cNvPr>
          <p:cNvSpPr>
            <a:spLocks noGrp="1"/>
          </p:cNvSpPr>
          <p:nvPr>
            <p:ph type="sldNum" sz="quarter" idx="12"/>
          </p:nvPr>
        </p:nvSpPr>
        <p:spPr/>
        <p:txBody>
          <a:bodyPr/>
          <a:lstStyle/>
          <a:p>
            <a:fld id="{5A1F972D-FDF8-4D84-8DBC-19A85814D6EC}" type="slidenum">
              <a:rPr lang="en-GB" smtClean="0"/>
              <a:t>6</a:t>
            </a:fld>
            <a:endParaRPr lang="en-GB"/>
          </a:p>
        </p:txBody>
      </p:sp>
    </p:spTree>
    <p:extLst>
      <p:ext uri="{BB962C8B-B14F-4D97-AF65-F5344CB8AC3E}">
        <p14:creationId xmlns:p14="http://schemas.microsoft.com/office/powerpoint/2010/main" val="1967461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3ED273-D6F8-4DE9-8E48-0264617D0B0B}"/>
              </a:ext>
            </a:extLst>
          </p:cNvPr>
          <p:cNvSpPr>
            <a:spLocks noGrp="1"/>
          </p:cNvSpPr>
          <p:nvPr>
            <p:ph type="title"/>
          </p:nvPr>
        </p:nvSpPr>
        <p:spPr/>
        <p:txBody>
          <a:bodyPr/>
          <a:lstStyle/>
          <a:p>
            <a:r>
              <a:rPr lang="it" dirty="0"/>
              <a:t>Panoramica di </a:t>
            </a:r>
            <a:r>
              <a:rPr lang="it" dirty="0" err="1"/>
              <a:t>Ricardo</a:t>
            </a:r>
            <a:endParaRPr lang="es-AR" dirty="0"/>
          </a:p>
        </p:txBody>
      </p:sp>
      <p:sp>
        <p:nvSpPr>
          <p:cNvPr id="3" name="Marcador de contenido 2">
            <a:extLst>
              <a:ext uri="{FF2B5EF4-FFF2-40B4-BE49-F238E27FC236}">
                <a16:creationId xmlns:a16="http://schemas.microsoft.com/office/drawing/2014/main" id="{ED46CB7B-8DEC-4F66-9141-3614DD4E85B7}"/>
              </a:ext>
            </a:extLst>
          </p:cNvPr>
          <p:cNvSpPr>
            <a:spLocks noGrp="1"/>
          </p:cNvSpPr>
          <p:nvPr>
            <p:ph idx="1"/>
          </p:nvPr>
        </p:nvSpPr>
        <p:spPr/>
        <p:txBody>
          <a:bodyPr>
            <a:normAutofit fontScale="92500" lnSpcReduction="10000"/>
          </a:bodyPr>
          <a:lstStyle/>
          <a:p>
            <a:r>
              <a:rPr lang="it" dirty="0"/>
              <a:t>Ricardo è considerato il primo a formulare un sistema completo di economia politica (inclusa una teoria del valore e della distribuzione), poiché il lavoro di Smith era frammentario e pieno di contraddizioni.</a:t>
            </a:r>
          </a:p>
          <a:p>
            <a:r>
              <a:rPr lang="it" dirty="0"/>
              <a:t>L'opera più importante di Ricardo, i </a:t>
            </a:r>
            <a:r>
              <a:rPr lang="it" i="1" dirty="0"/>
              <a:t>Principi di Economia </a:t>
            </a:r>
            <a:r>
              <a:rPr lang="it-IT" i="1" dirty="0"/>
              <a:t>politica</a:t>
            </a:r>
            <a:r>
              <a:rPr lang="it" i="1" dirty="0"/>
              <a:t> e tassazione </a:t>
            </a:r>
            <a:r>
              <a:rPr lang="it" dirty="0"/>
              <a:t>inizialmente sarebbero dovuti essere un'estensione del suo </a:t>
            </a:r>
            <a:r>
              <a:rPr lang="it" i="1" dirty="0"/>
              <a:t>Saggio su</a:t>
            </a:r>
            <a:r>
              <a:rPr lang="it-IT" i="1" dirty="0"/>
              <a:t>i</a:t>
            </a:r>
            <a:r>
              <a:rPr lang="it" i="1" dirty="0"/>
              <a:t> Profitti </a:t>
            </a:r>
            <a:r>
              <a:rPr lang="it" dirty="0"/>
              <a:t>del 1815.</a:t>
            </a:r>
          </a:p>
          <a:p>
            <a:r>
              <a:rPr lang="it" dirty="0"/>
              <a:t>Nella sua corrispondenza è chiaro che la questione del valore fu quella che maggiormente lo preoccupò durante la stesura dell'opera (per maggiori dettagli si veda l'introduzione di Sraffa ai </a:t>
            </a:r>
            <a:r>
              <a:rPr lang="it" i="1" dirty="0"/>
              <a:t>Principi</a:t>
            </a:r>
            <a:r>
              <a:rPr lang="it" dirty="0"/>
              <a:t>).</a:t>
            </a:r>
          </a:p>
          <a:p>
            <a:r>
              <a:rPr lang="it" dirty="0"/>
              <a:t>Infatti, le novità più importanti della terza edizione dei </a:t>
            </a:r>
            <a:r>
              <a:rPr lang="it" i="1" dirty="0"/>
              <a:t>Principi </a:t>
            </a:r>
            <a:r>
              <a:rPr lang="it" dirty="0"/>
              <a:t>si sono verificate nel capitolo 1, “ On Value ".</a:t>
            </a:r>
          </a:p>
          <a:p>
            <a:endParaRPr lang="es-AR" dirty="0"/>
          </a:p>
        </p:txBody>
      </p:sp>
      <p:sp>
        <p:nvSpPr>
          <p:cNvPr id="4" name="Marcador de número de diapositiva 3">
            <a:extLst>
              <a:ext uri="{FF2B5EF4-FFF2-40B4-BE49-F238E27FC236}">
                <a16:creationId xmlns:a16="http://schemas.microsoft.com/office/drawing/2014/main" id="{6A83557E-7561-4C55-840D-2C7167E48B6C}"/>
              </a:ext>
            </a:extLst>
          </p:cNvPr>
          <p:cNvSpPr>
            <a:spLocks noGrp="1"/>
          </p:cNvSpPr>
          <p:nvPr>
            <p:ph type="sldNum" sz="quarter" idx="12"/>
          </p:nvPr>
        </p:nvSpPr>
        <p:spPr/>
        <p:txBody>
          <a:bodyPr/>
          <a:lstStyle/>
          <a:p>
            <a:fld id="{5A1F972D-FDF8-4D84-8DBC-19A85814D6EC}" type="slidenum">
              <a:rPr lang="en-GB" smtClean="0"/>
              <a:t>7</a:t>
            </a:fld>
            <a:endParaRPr lang="en-GB"/>
          </a:p>
        </p:txBody>
      </p:sp>
    </p:spTree>
    <p:extLst>
      <p:ext uri="{BB962C8B-B14F-4D97-AF65-F5344CB8AC3E}">
        <p14:creationId xmlns:p14="http://schemas.microsoft.com/office/powerpoint/2010/main" val="3349700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5AC22A-954E-4237-9A22-C50BD91C621D}"/>
              </a:ext>
            </a:extLst>
          </p:cNvPr>
          <p:cNvSpPr>
            <a:spLocks noGrp="1"/>
          </p:cNvSpPr>
          <p:nvPr>
            <p:ph type="title"/>
          </p:nvPr>
        </p:nvSpPr>
        <p:spPr/>
        <p:txBody>
          <a:bodyPr/>
          <a:lstStyle/>
          <a:p>
            <a:r>
              <a:rPr lang="it" dirty="0"/>
              <a:t>Obiettivo generale di </a:t>
            </a:r>
            <a:r>
              <a:rPr lang="it" dirty="0" err="1"/>
              <a:t>Ricardo</a:t>
            </a:r>
            <a:endParaRPr lang="es-AR" dirty="0"/>
          </a:p>
        </p:txBody>
      </p:sp>
      <p:sp>
        <p:nvSpPr>
          <p:cNvPr id="3" name="Marcador de contenido 2">
            <a:extLst>
              <a:ext uri="{FF2B5EF4-FFF2-40B4-BE49-F238E27FC236}">
                <a16:creationId xmlns:a16="http://schemas.microsoft.com/office/drawing/2014/main" id="{874EFB1D-80A3-466E-8504-32D646ABF378}"/>
              </a:ext>
            </a:extLst>
          </p:cNvPr>
          <p:cNvSpPr>
            <a:spLocks noGrp="1"/>
          </p:cNvSpPr>
          <p:nvPr>
            <p:ph idx="1"/>
          </p:nvPr>
        </p:nvSpPr>
        <p:spPr/>
        <p:txBody>
          <a:bodyPr>
            <a:normAutofit fontScale="85000" lnSpcReduction="10000"/>
          </a:bodyPr>
          <a:lstStyle/>
          <a:p>
            <a:pPr marL="0" indent="0">
              <a:buNone/>
            </a:pPr>
            <a:r>
              <a:rPr lang="it" dirty="0"/>
              <a:t>“ Il prodotto della terra, tutto ciò che deriva dalla sua superficie mediante l'impiego congiunto di </a:t>
            </a:r>
            <a:r>
              <a:rPr lang="it" dirty="0" err="1"/>
              <a:t>lavoro </a:t>
            </a:r>
            <a:r>
              <a:rPr lang="it" dirty="0"/>
              <a:t>, macchinari e capitale, è diviso tra tre classi della comunità; vale a dire, il proprietario della terra, il proprietario del capitale o del capitale necessario per la sua coltivazione, e i </a:t>
            </a:r>
            <a:r>
              <a:rPr lang="it" dirty="0" err="1"/>
              <a:t>lavoratori </a:t>
            </a:r>
            <a:r>
              <a:rPr lang="it" dirty="0"/>
              <a:t>mediante la cui industria viene coltivata.</a:t>
            </a:r>
          </a:p>
          <a:p>
            <a:pPr marL="0" indent="0">
              <a:buNone/>
            </a:pPr>
            <a:r>
              <a:rPr lang="it" dirty="0"/>
              <a:t>Ma nei diversi stadi della società, le proporzioni dell'intero prodotto della terra che saranno assegnate a ciascuna di queste classi sotto i nomi di rendita, profitto e salario, saranno essenzialmente diverse; dipende principalmente dall’effettiva fertilità del suolo, dall’accumulazione di capitale e popolazione, e dall’abilità, dall’ingegno e dagli strumenti impiegati nell’agricoltura.</a:t>
            </a:r>
          </a:p>
          <a:p>
            <a:pPr marL="0" indent="0">
              <a:buNone/>
            </a:pPr>
            <a:r>
              <a:rPr lang="it" b="1" dirty="0"/>
              <a:t>Determinare le leggi che regolano questa distribuzione è il problema principale dell'Economia Politica </a:t>
            </a:r>
            <a:r>
              <a:rPr lang="it" dirty="0"/>
              <a:t>: per quanto la scienza sia stata migliorata dagli scritti di Turgot, Stuart, Smith, Say, Sismondi e altri, essi forniscono pochissime informazioni soddisfacenti rispetto alle leggi naturali. corso della rendita, del profitto e del salario”. ( </a:t>
            </a:r>
            <a:r>
              <a:rPr lang="it" i="1" dirty="0"/>
              <a:t>Principi </a:t>
            </a:r>
            <a:r>
              <a:rPr lang="it" dirty="0"/>
              <a:t>, </a:t>
            </a:r>
            <a:r>
              <a:rPr lang="it" dirty="0" err="1"/>
              <a:t>Prefazione </a:t>
            </a:r>
            <a:r>
              <a:rPr lang="it" dirty="0"/>
              <a:t>).</a:t>
            </a:r>
            <a:endParaRPr lang="es-AR" dirty="0"/>
          </a:p>
        </p:txBody>
      </p:sp>
      <p:sp>
        <p:nvSpPr>
          <p:cNvPr id="4" name="Marcador de número de diapositiva 3">
            <a:extLst>
              <a:ext uri="{FF2B5EF4-FFF2-40B4-BE49-F238E27FC236}">
                <a16:creationId xmlns:a16="http://schemas.microsoft.com/office/drawing/2014/main" id="{6C769117-6CF1-49EC-ACE9-7F4EDB4E3D37}"/>
              </a:ext>
            </a:extLst>
          </p:cNvPr>
          <p:cNvSpPr>
            <a:spLocks noGrp="1"/>
          </p:cNvSpPr>
          <p:nvPr>
            <p:ph type="sldNum" sz="quarter" idx="12"/>
          </p:nvPr>
        </p:nvSpPr>
        <p:spPr/>
        <p:txBody>
          <a:bodyPr/>
          <a:lstStyle/>
          <a:p>
            <a:fld id="{5A1F972D-FDF8-4D84-8DBC-19A85814D6EC}" type="slidenum">
              <a:rPr lang="en-GB" smtClean="0"/>
              <a:t>8</a:t>
            </a:fld>
            <a:endParaRPr lang="en-GB"/>
          </a:p>
        </p:txBody>
      </p:sp>
      <p:sp>
        <p:nvSpPr>
          <p:cNvPr id="5" name="Flecha: a la derecha 4">
            <a:extLst>
              <a:ext uri="{FF2B5EF4-FFF2-40B4-BE49-F238E27FC236}">
                <a16:creationId xmlns:a16="http://schemas.microsoft.com/office/drawing/2014/main" id="{12E49730-378A-48AB-B880-6AAE466F655F}"/>
              </a:ext>
            </a:extLst>
          </p:cNvPr>
          <p:cNvSpPr/>
          <p:nvPr/>
        </p:nvSpPr>
        <p:spPr>
          <a:xfrm rot="10800000">
            <a:off x="1897811" y="4615131"/>
            <a:ext cx="333325" cy="2846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0823410D-9AC9-4499-97D0-012BC6691AA6}"/>
              </a:ext>
            </a:extLst>
          </p:cNvPr>
          <p:cNvSpPr txBox="1"/>
          <p:nvPr/>
        </p:nvSpPr>
        <p:spPr>
          <a:xfrm>
            <a:off x="426719" y="4172691"/>
            <a:ext cx="1341697" cy="13868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400" dirty="0"/>
              <a:t>È molto importante ricordare che questo era il tuo obiettivo finale</a:t>
            </a:r>
          </a:p>
        </p:txBody>
      </p:sp>
    </p:spTree>
    <p:extLst>
      <p:ext uri="{BB962C8B-B14F-4D97-AF65-F5344CB8AC3E}">
        <p14:creationId xmlns:p14="http://schemas.microsoft.com/office/powerpoint/2010/main" val="2967349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5AC22A-954E-4237-9A22-C50BD91C621D}"/>
              </a:ext>
            </a:extLst>
          </p:cNvPr>
          <p:cNvSpPr>
            <a:spLocks noGrp="1"/>
          </p:cNvSpPr>
          <p:nvPr>
            <p:ph type="title"/>
          </p:nvPr>
        </p:nvSpPr>
        <p:spPr/>
        <p:txBody>
          <a:bodyPr/>
          <a:lstStyle/>
          <a:p>
            <a:r>
              <a:rPr lang="it" dirty="0"/>
              <a:t>Obiettivo generale di </a:t>
            </a:r>
            <a:r>
              <a:rPr lang="it" dirty="0" err="1"/>
              <a:t>Ricardo</a:t>
            </a:r>
            <a:endParaRPr lang="es-AR" dirty="0"/>
          </a:p>
        </p:txBody>
      </p:sp>
      <p:sp>
        <p:nvSpPr>
          <p:cNvPr id="3" name="Marcador de contenido 2">
            <a:extLst>
              <a:ext uri="{FF2B5EF4-FFF2-40B4-BE49-F238E27FC236}">
                <a16:creationId xmlns:a16="http://schemas.microsoft.com/office/drawing/2014/main" id="{874EFB1D-80A3-466E-8504-32D646ABF378}"/>
              </a:ext>
            </a:extLst>
          </p:cNvPr>
          <p:cNvSpPr>
            <a:spLocks noGrp="1"/>
          </p:cNvSpPr>
          <p:nvPr>
            <p:ph idx="1"/>
          </p:nvPr>
        </p:nvSpPr>
        <p:spPr>
          <a:xfrm>
            <a:off x="2231136" y="2431430"/>
            <a:ext cx="7729728" cy="3308598"/>
          </a:xfrm>
        </p:spPr>
        <p:txBody>
          <a:bodyPr>
            <a:normAutofit fontScale="85000" lnSpcReduction="10000"/>
          </a:bodyPr>
          <a:lstStyle/>
          <a:p>
            <a:r>
              <a:rPr lang="it" dirty="0"/>
              <a:t>L'obiettivo di Ricardo è cioè studiare come viene distribuito il prodotto tra le diverse classi sociali, cioè tra salari, profitti dei capitalisti e re</a:t>
            </a:r>
            <a:r>
              <a:rPr lang="it-IT" dirty="0" err="1"/>
              <a:t>ndita</a:t>
            </a:r>
            <a:r>
              <a:rPr lang="it" dirty="0"/>
              <a:t>.</a:t>
            </a:r>
          </a:p>
          <a:p>
            <a:r>
              <a:rPr lang="it" dirty="0"/>
              <a:t>Il problema che Ricardo incontrerà è che la dimensione del prodotto stesso sembra cambiare quando cambia la distribuzione.  Anche se a livello aggregato non cambia nulla a livello fisico della produzione, possono esserci cambiamenti evidenti dovuti a cambiamenti nella misura scelta per misurarla, quando viene alterato il rapporto tra salari e profitti.</a:t>
            </a:r>
          </a:p>
          <a:p>
            <a:r>
              <a:rPr lang="it" dirty="0"/>
              <a:t>Ecco perché uno dei problemi principali di Ricardo sarà quello di trovare una misura d</a:t>
            </a:r>
            <a:r>
              <a:rPr lang="it-IT" dirty="0" err="1"/>
              <a:t>el</a:t>
            </a:r>
            <a:r>
              <a:rPr lang="it" dirty="0"/>
              <a:t> valore che sia invariante ai cambiamenti nella distribuzione del prodotto.</a:t>
            </a:r>
          </a:p>
          <a:p>
            <a:r>
              <a:rPr lang="it" dirty="0"/>
              <a:t>Questo perché se, ad esempio, dato il prodotto, gli stipendi aumentano, Ricardo vorrà sapere cosa succede ai profitti e alle entrate. Ma se, a causa della misura scelta, quando cambiano i salari cambia anche il prodotto, è difficile determinare l’effetto sui profitti e sul reddito. Se, tuttavia, si sceglie una misura della produzione che non varia al variare dei salari, è possibile valutare l’effetto della variazione dei salari sulla distribuzione.</a:t>
            </a:r>
          </a:p>
        </p:txBody>
      </p:sp>
      <p:sp>
        <p:nvSpPr>
          <p:cNvPr id="4" name="Marcador de número de diapositiva 3">
            <a:extLst>
              <a:ext uri="{FF2B5EF4-FFF2-40B4-BE49-F238E27FC236}">
                <a16:creationId xmlns:a16="http://schemas.microsoft.com/office/drawing/2014/main" id="{6C769117-6CF1-49EC-ACE9-7F4EDB4E3D37}"/>
              </a:ext>
            </a:extLst>
          </p:cNvPr>
          <p:cNvSpPr>
            <a:spLocks noGrp="1"/>
          </p:cNvSpPr>
          <p:nvPr>
            <p:ph type="sldNum" sz="quarter" idx="12"/>
          </p:nvPr>
        </p:nvSpPr>
        <p:spPr/>
        <p:txBody>
          <a:bodyPr/>
          <a:lstStyle/>
          <a:p>
            <a:fld id="{5A1F972D-FDF8-4D84-8DBC-19A85814D6EC}" type="slidenum">
              <a:rPr lang="en-GB" smtClean="0"/>
              <a:t>9</a:t>
            </a:fld>
            <a:endParaRPr lang="en-GB"/>
          </a:p>
        </p:txBody>
      </p:sp>
      <p:sp>
        <p:nvSpPr>
          <p:cNvPr id="5" name="Flecha: hacia abajo 4">
            <a:extLst>
              <a:ext uri="{FF2B5EF4-FFF2-40B4-BE49-F238E27FC236}">
                <a16:creationId xmlns:a16="http://schemas.microsoft.com/office/drawing/2014/main" id="{AE27A37F-697D-42D9-84D4-B39728903013}"/>
              </a:ext>
            </a:extLst>
          </p:cNvPr>
          <p:cNvSpPr/>
          <p:nvPr/>
        </p:nvSpPr>
        <p:spPr>
          <a:xfrm rot="5400000">
            <a:off x="1976656" y="3252159"/>
            <a:ext cx="508958" cy="3536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15BDCC12-2173-4728-9F15-27F9ADA8151E}"/>
              </a:ext>
            </a:extLst>
          </p:cNvPr>
          <p:cNvSpPr txBox="1"/>
          <p:nvPr/>
        </p:nvSpPr>
        <p:spPr>
          <a:xfrm>
            <a:off x="448573" y="2245088"/>
            <a:ext cx="1544128" cy="33085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100" dirty="0"/>
              <a:t>Il problema può essere pensato nel seguente modo: se scegliamo un metro per misurare e confrontare lunghezze diverse ma cambia la lunghezza del metro stesso, quando misuriamo due lunghezze diverse non sappiamo se le variazioni sono dovute al fatto che in realtà hanno lunghezze diverse o perché nell'intervallo tra le due misurazioni è cambiata la lunghezza del metro utilizzato per misurare.</a:t>
            </a:r>
          </a:p>
        </p:txBody>
      </p:sp>
    </p:spTree>
    <p:extLst>
      <p:ext uri="{BB962C8B-B14F-4D97-AF65-F5344CB8AC3E}">
        <p14:creationId xmlns:p14="http://schemas.microsoft.com/office/powerpoint/2010/main" val="2336542471"/>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11575</TotalTime>
  <Words>6082</Words>
  <Application>Microsoft Office PowerPoint</Application>
  <PresentationFormat>Widescreen</PresentationFormat>
  <Paragraphs>288</Paragraphs>
  <Slides>39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39</vt:i4>
      </vt:variant>
    </vt:vector>
  </HeadingPairs>
  <TitlesOfParts>
    <vt:vector size="45" baseType="lpstr">
      <vt:lpstr>Arial</vt:lpstr>
      <vt:lpstr>Calibri</vt:lpstr>
      <vt:lpstr>Cambria Math</vt:lpstr>
      <vt:lpstr>Gill Sans MT</vt:lpstr>
      <vt:lpstr>Symbol</vt:lpstr>
      <vt:lpstr>Paquete</vt:lpstr>
      <vt:lpstr>David Ricardo (1772-1823)</vt:lpstr>
      <vt:lpstr>Davide Ricardo</vt:lpstr>
      <vt:lpstr>1. vita</vt:lpstr>
      <vt:lpstr>David Ricardo : la vita</vt:lpstr>
      <vt:lpstr>2. Introduzione generale</vt:lpstr>
      <vt:lpstr>introduzione</vt:lpstr>
      <vt:lpstr>Panoramica di Ricardo</vt:lpstr>
      <vt:lpstr>Obiettivo generale di Ricardo</vt:lpstr>
      <vt:lpstr>Obiettivo generale di Ricardo</vt:lpstr>
      <vt:lpstr>3. La teoria della rendita differenziale</vt:lpstr>
      <vt:lpstr>Le leggi sul grano</vt:lpstr>
      <vt:lpstr>Teoria della rendita differenziale</vt:lpstr>
      <vt:lpstr>Teoria della rendita differenziale</vt:lpstr>
      <vt:lpstr>4. Il saggio del profitto</vt:lpstr>
      <vt:lpstr>Il modello di puro grano</vt:lpstr>
      <vt:lpstr>Il modello di puro grano</vt:lpstr>
      <vt:lpstr>Il tasso di profitto</vt:lpstr>
      <vt:lpstr>Il modello del grano</vt:lpstr>
      <vt:lpstr>Distribuzione nel saggio</vt:lpstr>
      <vt:lpstr>Distribuzione nel saggio</vt:lpstr>
      <vt:lpstr>5. La teoria del valore</vt:lpstr>
      <vt:lpstr>La teoria del valore-lavoro</vt:lpstr>
      <vt:lpstr>La teoria del valore-lavoro</vt:lpstr>
      <vt:lpstr>Il problema della teoria del valore-lavoro</vt:lpstr>
      <vt:lpstr>LA TEORIA DEL VALORE LAVORO</vt:lpstr>
      <vt:lpstr>Il problema della teoria del valore-lavoro</vt:lpstr>
      <vt:lpstr>Valore assoluto e relativo</vt:lpstr>
      <vt:lpstr>La misura invariabile del valore</vt:lpstr>
      <vt:lpstr>L'importanza della misura invariante del valore</vt:lpstr>
      <vt:lpstr>6. I macchinari</vt:lpstr>
      <vt:lpstr>I macchinari</vt:lpstr>
      <vt:lpstr>7. La teoria dei vantaggi comparati</vt:lpstr>
      <vt:lpstr>La teoria dei vantaggi comparati</vt:lpstr>
      <vt:lpstr>La teoria dei vantaggi comparati</vt:lpstr>
      <vt:lpstr>8. ALCUNE DISCUSSIONI SU RICARDO</vt:lpstr>
      <vt:lpstr>Discussioni su Ricardo</vt:lpstr>
      <vt:lpstr>Discussioni su Ricardo</vt:lpstr>
      <vt:lpstr>9. Riferimenti bibliografico</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r.lampa@unimc.it</cp:lastModifiedBy>
  <cp:revision>311</cp:revision>
  <cp:lastPrinted>2021-04-12T13:50:41Z</cp:lastPrinted>
  <dcterms:created xsi:type="dcterms:W3CDTF">2020-04-06T13:48:39Z</dcterms:created>
  <dcterms:modified xsi:type="dcterms:W3CDTF">2024-03-18T16:59:06Z</dcterms:modified>
</cp:coreProperties>
</file>