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31"/>
  </p:notesMasterIdLst>
  <p:sldIdLst>
    <p:sldId id="256" r:id="rId2"/>
    <p:sldId id="257" r:id="rId3"/>
    <p:sldId id="258" r:id="rId4"/>
    <p:sldId id="413" r:id="rId5"/>
    <p:sldId id="414" r:id="rId6"/>
    <p:sldId id="357" r:id="rId7"/>
    <p:sldId id="411" r:id="rId8"/>
    <p:sldId id="415" r:id="rId9"/>
    <p:sldId id="265" r:id="rId10"/>
    <p:sldId id="359" r:id="rId11"/>
    <p:sldId id="409" r:id="rId12"/>
    <p:sldId id="408" r:id="rId13"/>
    <p:sldId id="418" r:id="rId14"/>
    <p:sldId id="419" r:id="rId15"/>
    <p:sldId id="420" r:id="rId16"/>
    <p:sldId id="421" r:id="rId17"/>
    <p:sldId id="422" r:id="rId18"/>
    <p:sldId id="423" r:id="rId19"/>
    <p:sldId id="424" r:id="rId20"/>
    <p:sldId id="425" r:id="rId21"/>
    <p:sldId id="401" r:id="rId22"/>
    <p:sldId id="426" r:id="rId23"/>
    <p:sldId id="270" r:id="rId24"/>
    <p:sldId id="410" r:id="rId25"/>
    <p:sldId id="402" r:id="rId26"/>
    <p:sldId id="427" r:id="rId27"/>
    <p:sldId id="432" r:id="rId28"/>
    <p:sldId id="433" r:id="rId29"/>
    <p:sldId id="434" r:id="rId30"/>
  </p:sldIdLst>
  <p:sldSz cx="12192000" cy="6858000"/>
  <p:notesSz cx="6858000" cy="9144000"/>
  <p:defaultTextStyle>
    <a:defPPr>
      <a:defRPr lang="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 S" initials="" lastIdx="0" clrIdx="0"/>
  <p:cmAuthor id="2" name="F S" initials="FS" lastIdx="1" clrIdx="1">
    <p:extLst>
      <p:ext uri="{19B8F6BF-5375-455C-9EA6-DF929625EA0E}">
        <p15:presenceInfo xmlns:p15="http://schemas.microsoft.com/office/powerpoint/2012/main" userId="345bfe394a9ee47e"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53" autoAdjust="0"/>
    <p:restoredTop sz="96374" autoAdjust="0"/>
  </p:normalViewPr>
  <p:slideViewPr>
    <p:cSldViewPr snapToGrid="0">
      <p:cViewPr varScale="1">
        <p:scale>
          <a:sx n="86" d="100"/>
          <a:sy n="86" d="100"/>
        </p:scale>
        <p:origin x="499" y="72"/>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A216C4B-EC2E-46EF-9CFD-FDBFAFA85F3C}"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s-AR"/>
        </a:p>
      </dgm:t>
    </dgm:pt>
    <dgm:pt modelId="{910AA01B-7BCE-4B78-B5DC-0EA89981854E}">
      <dgm:prSet phldrT="[Texto]"/>
      <dgm:spPr/>
      <dgm:t>
        <a:bodyPr/>
        <a:lstStyle/>
        <a:p>
          <a:r>
            <a:rPr lang="es-AR" dirty="0" err="1"/>
            <a:t>Issue</a:t>
          </a:r>
          <a:r>
            <a:rPr lang="es-AR" dirty="0"/>
            <a:t> </a:t>
          </a:r>
          <a:r>
            <a:rPr lang="es-AR" dirty="0" err="1"/>
            <a:t>Dep</a:t>
          </a:r>
          <a:r>
            <a:rPr lang="es-AR" dirty="0"/>
            <a:t>.</a:t>
          </a:r>
        </a:p>
      </dgm:t>
    </dgm:pt>
    <dgm:pt modelId="{A10ACC2B-6F44-4CA4-AF9C-F90E9C6D648D}" type="parTrans" cxnId="{5C4BA533-17B2-4456-BAF6-5C99D56D2441}">
      <dgm:prSet/>
      <dgm:spPr/>
      <dgm:t>
        <a:bodyPr/>
        <a:lstStyle/>
        <a:p>
          <a:endParaRPr lang="es-AR"/>
        </a:p>
      </dgm:t>
    </dgm:pt>
    <dgm:pt modelId="{65BA8F4F-4DEF-4320-AB91-D30875E892A4}" type="sibTrans" cxnId="{5C4BA533-17B2-4456-BAF6-5C99D56D2441}">
      <dgm:prSet/>
      <dgm:spPr/>
      <dgm:t>
        <a:bodyPr/>
        <a:lstStyle/>
        <a:p>
          <a:endParaRPr lang="es-AR"/>
        </a:p>
      </dgm:t>
    </dgm:pt>
    <dgm:pt modelId="{0748668A-EDC2-4141-B177-FB9D9741554D}">
      <dgm:prSet phldrT="[Texto]"/>
      <dgm:spPr/>
      <dgm:t>
        <a:bodyPr/>
        <a:lstStyle/>
        <a:p>
          <a:r>
            <a:rPr lang="it" dirty="0"/>
            <a:t>Ha funzionato come un comitato valutario.</a:t>
          </a:r>
        </a:p>
      </dgm:t>
    </dgm:pt>
    <dgm:pt modelId="{DBAD9F14-62B9-4B24-AA02-F2EB8535157D}" type="parTrans" cxnId="{50A04186-F80E-42C6-BA4E-344F516C8445}">
      <dgm:prSet/>
      <dgm:spPr/>
      <dgm:t>
        <a:bodyPr/>
        <a:lstStyle/>
        <a:p>
          <a:endParaRPr lang="es-AR"/>
        </a:p>
      </dgm:t>
    </dgm:pt>
    <dgm:pt modelId="{05171FC6-2E19-4A9A-95F3-C042BFF8348D}" type="sibTrans" cxnId="{50A04186-F80E-42C6-BA4E-344F516C8445}">
      <dgm:prSet/>
      <dgm:spPr/>
      <dgm:t>
        <a:bodyPr/>
        <a:lstStyle/>
        <a:p>
          <a:endParaRPr lang="es-AR"/>
        </a:p>
      </dgm:t>
    </dgm:pt>
    <dgm:pt modelId="{7574B55E-9E87-4AB4-95A0-20F407E70A50}">
      <dgm:prSet phldrT="[Texto]"/>
      <dgm:spPr/>
      <dgm:t>
        <a:bodyPr/>
        <a:lstStyle/>
        <a:p>
          <a:r>
            <a:rPr lang="it" dirty="0"/>
            <a:t>Ha emesso banconote garantite da riserve auree al 100%.</a:t>
          </a:r>
        </a:p>
      </dgm:t>
    </dgm:pt>
    <dgm:pt modelId="{531A0D3B-0C3A-42A4-B3D7-84994CBEE836}" type="parTrans" cxnId="{6CBE06D1-E0BE-40BA-910F-4394CD6528E0}">
      <dgm:prSet/>
      <dgm:spPr/>
      <dgm:t>
        <a:bodyPr/>
        <a:lstStyle/>
        <a:p>
          <a:endParaRPr lang="es-AR"/>
        </a:p>
      </dgm:t>
    </dgm:pt>
    <dgm:pt modelId="{F8C6E026-EBB6-418F-BE04-37A5AC08DF35}" type="sibTrans" cxnId="{6CBE06D1-E0BE-40BA-910F-4394CD6528E0}">
      <dgm:prSet/>
      <dgm:spPr/>
      <dgm:t>
        <a:bodyPr/>
        <a:lstStyle/>
        <a:p>
          <a:endParaRPr lang="es-AR"/>
        </a:p>
      </dgm:t>
    </dgm:pt>
    <dgm:pt modelId="{D6585371-F58A-454A-80E7-77D5051A25D5}">
      <dgm:prSet phldrT="[Texto]"/>
      <dgm:spPr/>
      <dgm:t>
        <a:bodyPr/>
        <a:lstStyle/>
        <a:p>
          <a:r>
            <a:rPr lang="it" dirty="0"/>
            <a:t>Banking Dep.</a:t>
          </a:r>
          <a:endParaRPr lang="es-AR" dirty="0"/>
        </a:p>
      </dgm:t>
    </dgm:pt>
    <dgm:pt modelId="{355767C7-5144-48B8-ACB8-39B481E4ED98}" type="parTrans" cxnId="{780AD920-ACAA-4FB5-9DB6-249CC7C4CAC7}">
      <dgm:prSet/>
      <dgm:spPr/>
      <dgm:t>
        <a:bodyPr/>
        <a:lstStyle/>
        <a:p>
          <a:endParaRPr lang="es-AR"/>
        </a:p>
      </dgm:t>
    </dgm:pt>
    <dgm:pt modelId="{C15DF3B4-61AB-4D3A-AC22-44AAA27AAB90}" type="sibTrans" cxnId="{780AD920-ACAA-4FB5-9DB6-249CC7C4CAC7}">
      <dgm:prSet/>
      <dgm:spPr/>
      <dgm:t>
        <a:bodyPr/>
        <a:lstStyle/>
        <a:p>
          <a:endParaRPr lang="es-AR"/>
        </a:p>
      </dgm:t>
    </dgm:pt>
    <dgm:pt modelId="{049F71E4-6CFB-44D4-8C5B-52BC8BB211CF}">
      <dgm:prSet phldrT="[Texto]"/>
      <dgm:spPr/>
      <dgm:t>
        <a:bodyPr/>
        <a:lstStyle/>
        <a:p>
          <a:r>
            <a:rPr lang="it" dirty="0"/>
            <a:t>Mettere in circolazione attraverso sconti le banconote emesse dal dipartimento di emissione</a:t>
          </a:r>
        </a:p>
      </dgm:t>
    </dgm:pt>
    <dgm:pt modelId="{E6FFDBAB-8D21-45D3-8361-321BBB6E791D}" type="parTrans" cxnId="{6E900A7F-0C57-4CB7-B9F9-5D8CEA70EB0B}">
      <dgm:prSet/>
      <dgm:spPr/>
      <dgm:t>
        <a:bodyPr/>
        <a:lstStyle/>
        <a:p>
          <a:endParaRPr lang="es-AR"/>
        </a:p>
      </dgm:t>
    </dgm:pt>
    <dgm:pt modelId="{ADBF0682-EE78-4FCD-86AB-A6EDCDB19BFF}" type="sibTrans" cxnId="{6E900A7F-0C57-4CB7-B9F9-5D8CEA70EB0B}">
      <dgm:prSet/>
      <dgm:spPr/>
      <dgm:t>
        <a:bodyPr/>
        <a:lstStyle/>
        <a:p>
          <a:endParaRPr lang="es-AR"/>
        </a:p>
      </dgm:t>
    </dgm:pt>
    <dgm:pt modelId="{4E811087-E1EA-4173-9879-DA9E5449130F}">
      <dgm:prSet phldrT="[Texto]"/>
      <dgm:spPr/>
      <dgm:t>
        <a:bodyPr/>
        <a:lstStyle/>
        <a:p>
          <a:r>
            <a:rPr lang="it" dirty="0"/>
            <a:t>Questo è il dipartimento che ha i rapporti con il pubblico</a:t>
          </a:r>
        </a:p>
      </dgm:t>
    </dgm:pt>
    <dgm:pt modelId="{EDC3778C-E01E-43CE-9F31-9FC8E12B364B}" type="parTrans" cxnId="{5A904BFA-BB32-4BF2-9A40-AD2504793726}">
      <dgm:prSet/>
      <dgm:spPr/>
      <dgm:t>
        <a:bodyPr/>
        <a:lstStyle/>
        <a:p>
          <a:endParaRPr lang="es-AR"/>
        </a:p>
      </dgm:t>
    </dgm:pt>
    <dgm:pt modelId="{628D612B-D5B5-4255-B52D-DA7025BC6541}" type="sibTrans" cxnId="{5A904BFA-BB32-4BF2-9A40-AD2504793726}">
      <dgm:prSet/>
      <dgm:spPr/>
      <dgm:t>
        <a:bodyPr/>
        <a:lstStyle/>
        <a:p>
          <a:endParaRPr lang="es-AR"/>
        </a:p>
      </dgm:t>
    </dgm:pt>
    <dgm:pt modelId="{EB1F79F6-5E46-4246-ACDB-72FB22F9082C}" type="pres">
      <dgm:prSet presAssocID="{AA216C4B-EC2E-46EF-9CFD-FDBFAFA85F3C}" presName="Name0" presStyleCnt="0">
        <dgm:presLayoutVars>
          <dgm:dir/>
          <dgm:animLvl val="lvl"/>
          <dgm:resizeHandles val="exact"/>
        </dgm:presLayoutVars>
      </dgm:prSet>
      <dgm:spPr/>
    </dgm:pt>
    <dgm:pt modelId="{D6393FFA-8410-4D63-8C5C-384081391478}" type="pres">
      <dgm:prSet presAssocID="{910AA01B-7BCE-4B78-B5DC-0EA89981854E}" presName="composite" presStyleCnt="0"/>
      <dgm:spPr/>
    </dgm:pt>
    <dgm:pt modelId="{D6F751C3-E14C-4FE7-AFF9-500149896233}" type="pres">
      <dgm:prSet presAssocID="{910AA01B-7BCE-4B78-B5DC-0EA89981854E}" presName="parTx" presStyleLbl="alignNode1" presStyleIdx="0" presStyleCnt="2">
        <dgm:presLayoutVars>
          <dgm:chMax val="0"/>
          <dgm:chPref val="0"/>
          <dgm:bulletEnabled val="1"/>
        </dgm:presLayoutVars>
      </dgm:prSet>
      <dgm:spPr/>
    </dgm:pt>
    <dgm:pt modelId="{49D15A5C-D0D0-44F9-86E3-AD8C4F5B0BF5}" type="pres">
      <dgm:prSet presAssocID="{910AA01B-7BCE-4B78-B5DC-0EA89981854E}" presName="desTx" presStyleLbl="alignAccFollowNode1" presStyleIdx="0" presStyleCnt="2">
        <dgm:presLayoutVars>
          <dgm:bulletEnabled val="1"/>
        </dgm:presLayoutVars>
      </dgm:prSet>
      <dgm:spPr/>
    </dgm:pt>
    <dgm:pt modelId="{6CC54F9D-34F4-4111-9A2E-83C41F392808}" type="pres">
      <dgm:prSet presAssocID="{65BA8F4F-4DEF-4320-AB91-D30875E892A4}" presName="space" presStyleCnt="0"/>
      <dgm:spPr/>
    </dgm:pt>
    <dgm:pt modelId="{029D349B-B945-4C5F-9E15-853D5D5E0A6E}" type="pres">
      <dgm:prSet presAssocID="{D6585371-F58A-454A-80E7-77D5051A25D5}" presName="composite" presStyleCnt="0"/>
      <dgm:spPr/>
    </dgm:pt>
    <dgm:pt modelId="{A3878446-04A6-4D48-8F48-B17536647760}" type="pres">
      <dgm:prSet presAssocID="{D6585371-F58A-454A-80E7-77D5051A25D5}" presName="parTx" presStyleLbl="alignNode1" presStyleIdx="1" presStyleCnt="2">
        <dgm:presLayoutVars>
          <dgm:chMax val="0"/>
          <dgm:chPref val="0"/>
          <dgm:bulletEnabled val="1"/>
        </dgm:presLayoutVars>
      </dgm:prSet>
      <dgm:spPr/>
    </dgm:pt>
    <dgm:pt modelId="{B3AA9255-7965-42CB-91F9-FF5279B55FF4}" type="pres">
      <dgm:prSet presAssocID="{D6585371-F58A-454A-80E7-77D5051A25D5}" presName="desTx" presStyleLbl="alignAccFollowNode1" presStyleIdx="1" presStyleCnt="2">
        <dgm:presLayoutVars>
          <dgm:bulletEnabled val="1"/>
        </dgm:presLayoutVars>
      </dgm:prSet>
      <dgm:spPr/>
    </dgm:pt>
  </dgm:ptLst>
  <dgm:cxnLst>
    <dgm:cxn modelId="{780AD920-ACAA-4FB5-9DB6-249CC7C4CAC7}" srcId="{AA216C4B-EC2E-46EF-9CFD-FDBFAFA85F3C}" destId="{D6585371-F58A-454A-80E7-77D5051A25D5}" srcOrd="1" destOrd="0" parTransId="{355767C7-5144-48B8-ACB8-39B481E4ED98}" sibTransId="{C15DF3B4-61AB-4D3A-AC22-44AAA27AAB90}"/>
    <dgm:cxn modelId="{923DDF27-885F-4B45-9CCA-F203EFB1F849}" type="presOf" srcId="{AA216C4B-EC2E-46EF-9CFD-FDBFAFA85F3C}" destId="{EB1F79F6-5E46-4246-ACDB-72FB22F9082C}" srcOrd="0" destOrd="0" presId="urn:microsoft.com/office/officeart/2005/8/layout/hList1"/>
    <dgm:cxn modelId="{5C4BA533-17B2-4456-BAF6-5C99D56D2441}" srcId="{AA216C4B-EC2E-46EF-9CFD-FDBFAFA85F3C}" destId="{910AA01B-7BCE-4B78-B5DC-0EA89981854E}" srcOrd="0" destOrd="0" parTransId="{A10ACC2B-6F44-4CA4-AF9C-F90E9C6D648D}" sibTransId="{65BA8F4F-4DEF-4320-AB91-D30875E892A4}"/>
    <dgm:cxn modelId="{9DC6086B-B8D4-4313-A22E-8688301CBC73}" type="presOf" srcId="{7574B55E-9E87-4AB4-95A0-20F407E70A50}" destId="{49D15A5C-D0D0-44F9-86E3-AD8C4F5B0BF5}" srcOrd="0" destOrd="1" presId="urn:microsoft.com/office/officeart/2005/8/layout/hList1"/>
    <dgm:cxn modelId="{E0016F4D-FD96-443A-A145-62221FE3EC13}" type="presOf" srcId="{049F71E4-6CFB-44D4-8C5B-52BC8BB211CF}" destId="{B3AA9255-7965-42CB-91F9-FF5279B55FF4}" srcOrd="0" destOrd="0" presId="urn:microsoft.com/office/officeart/2005/8/layout/hList1"/>
    <dgm:cxn modelId="{5F6B1E70-D15D-499D-B1DB-B5F2CD8EDD84}" type="presOf" srcId="{0748668A-EDC2-4141-B177-FB9D9741554D}" destId="{49D15A5C-D0D0-44F9-86E3-AD8C4F5B0BF5}" srcOrd="0" destOrd="0" presId="urn:microsoft.com/office/officeart/2005/8/layout/hList1"/>
    <dgm:cxn modelId="{E1A6DA72-DB02-4289-842D-449010AB4478}" type="presOf" srcId="{4E811087-E1EA-4173-9879-DA9E5449130F}" destId="{B3AA9255-7965-42CB-91F9-FF5279B55FF4}" srcOrd="0" destOrd="1" presId="urn:microsoft.com/office/officeart/2005/8/layout/hList1"/>
    <dgm:cxn modelId="{6E900A7F-0C57-4CB7-B9F9-5D8CEA70EB0B}" srcId="{D6585371-F58A-454A-80E7-77D5051A25D5}" destId="{049F71E4-6CFB-44D4-8C5B-52BC8BB211CF}" srcOrd="0" destOrd="0" parTransId="{E6FFDBAB-8D21-45D3-8361-321BBB6E791D}" sibTransId="{ADBF0682-EE78-4FCD-86AB-A6EDCDB19BFF}"/>
    <dgm:cxn modelId="{50A04186-F80E-42C6-BA4E-344F516C8445}" srcId="{910AA01B-7BCE-4B78-B5DC-0EA89981854E}" destId="{0748668A-EDC2-4141-B177-FB9D9741554D}" srcOrd="0" destOrd="0" parTransId="{DBAD9F14-62B9-4B24-AA02-F2EB8535157D}" sibTransId="{05171FC6-2E19-4A9A-95F3-C042BFF8348D}"/>
    <dgm:cxn modelId="{6CBE06D1-E0BE-40BA-910F-4394CD6528E0}" srcId="{910AA01B-7BCE-4B78-B5DC-0EA89981854E}" destId="{7574B55E-9E87-4AB4-95A0-20F407E70A50}" srcOrd="1" destOrd="0" parTransId="{531A0D3B-0C3A-42A4-B3D7-84994CBEE836}" sibTransId="{F8C6E026-EBB6-418F-BE04-37A5AC08DF35}"/>
    <dgm:cxn modelId="{CCEC97D2-1F9A-4B28-9B8D-EA4BDA7D5BA8}" type="presOf" srcId="{910AA01B-7BCE-4B78-B5DC-0EA89981854E}" destId="{D6F751C3-E14C-4FE7-AFF9-500149896233}" srcOrd="0" destOrd="0" presId="urn:microsoft.com/office/officeart/2005/8/layout/hList1"/>
    <dgm:cxn modelId="{9C083DE7-F243-4532-8304-AE3E25002B78}" type="presOf" srcId="{D6585371-F58A-454A-80E7-77D5051A25D5}" destId="{A3878446-04A6-4D48-8F48-B17536647760}" srcOrd="0" destOrd="0" presId="urn:microsoft.com/office/officeart/2005/8/layout/hList1"/>
    <dgm:cxn modelId="{5A904BFA-BB32-4BF2-9A40-AD2504793726}" srcId="{D6585371-F58A-454A-80E7-77D5051A25D5}" destId="{4E811087-E1EA-4173-9879-DA9E5449130F}" srcOrd="1" destOrd="0" parTransId="{EDC3778C-E01E-43CE-9F31-9FC8E12B364B}" sibTransId="{628D612B-D5B5-4255-B52D-DA7025BC6541}"/>
    <dgm:cxn modelId="{0E360239-E357-4D4E-A389-0E6D056653D1}" type="presParOf" srcId="{EB1F79F6-5E46-4246-ACDB-72FB22F9082C}" destId="{D6393FFA-8410-4D63-8C5C-384081391478}" srcOrd="0" destOrd="0" presId="urn:microsoft.com/office/officeart/2005/8/layout/hList1"/>
    <dgm:cxn modelId="{A5C56E4D-9E82-493F-BD74-952EDF7BA126}" type="presParOf" srcId="{D6393FFA-8410-4D63-8C5C-384081391478}" destId="{D6F751C3-E14C-4FE7-AFF9-500149896233}" srcOrd="0" destOrd="0" presId="urn:microsoft.com/office/officeart/2005/8/layout/hList1"/>
    <dgm:cxn modelId="{A14B7CD2-2DDB-4F0B-8F96-664FEAB34041}" type="presParOf" srcId="{D6393FFA-8410-4D63-8C5C-384081391478}" destId="{49D15A5C-D0D0-44F9-86E3-AD8C4F5B0BF5}" srcOrd="1" destOrd="0" presId="urn:microsoft.com/office/officeart/2005/8/layout/hList1"/>
    <dgm:cxn modelId="{5699F3D5-3656-4B06-85DE-E77DFB398234}" type="presParOf" srcId="{EB1F79F6-5E46-4246-ACDB-72FB22F9082C}" destId="{6CC54F9D-34F4-4111-9A2E-83C41F392808}" srcOrd="1" destOrd="0" presId="urn:microsoft.com/office/officeart/2005/8/layout/hList1"/>
    <dgm:cxn modelId="{DB71631F-83B7-4D2D-AF07-AEB26F6ED34D}" type="presParOf" srcId="{EB1F79F6-5E46-4246-ACDB-72FB22F9082C}" destId="{029D349B-B945-4C5F-9E15-853D5D5E0A6E}" srcOrd="2" destOrd="0" presId="urn:microsoft.com/office/officeart/2005/8/layout/hList1"/>
    <dgm:cxn modelId="{83BB6360-701A-4450-8046-BF9287A91E55}" type="presParOf" srcId="{029D349B-B945-4C5F-9E15-853D5D5E0A6E}" destId="{A3878446-04A6-4D48-8F48-B17536647760}" srcOrd="0" destOrd="0" presId="urn:microsoft.com/office/officeart/2005/8/layout/hList1"/>
    <dgm:cxn modelId="{5C5689E3-91C6-4D81-98B0-CD55E6202A8D}" type="presParOf" srcId="{029D349B-B945-4C5F-9E15-853D5D5E0A6E}" destId="{B3AA9255-7965-42CB-91F9-FF5279B55FF4}"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6F751C3-E14C-4FE7-AFF9-500149896233}">
      <dsp:nvSpPr>
        <dsp:cNvPr id="0" name=""/>
        <dsp:cNvSpPr/>
      </dsp:nvSpPr>
      <dsp:spPr>
        <a:xfrm>
          <a:off x="23" y="29687"/>
          <a:ext cx="2245488" cy="34560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48768" rIns="85344" bIns="48768" numCol="1" spcCol="1270" anchor="ctr" anchorCtr="0">
          <a:noAutofit/>
        </a:bodyPr>
        <a:lstStyle/>
        <a:p>
          <a:pPr marL="0" lvl="0" indent="0" algn="ctr" defTabSz="533400">
            <a:lnSpc>
              <a:spcPct val="90000"/>
            </a:lnSpc>
            <a:spcBef>
              <a:spcPct val="0"/>
            </a:spcBef>
            <a:spcAft>
              <a:spcPct val="35000"/>
            </a:spcAft>
            <a:buNone/>
          </a:pPr>
          <a:r>
            <a:rPr lang="es-AR" sz="1200" kern="1200" dirty="0" err="1"/>
            <a:t>Issue</a:t>
          </a:r>
          <a:r>
            <a:rPr lang="es-AR" sz="1200" kern="1200" dirty="0"/>
            <a:t> </a:t>
          </a:r>
          <a:r>
            <a:rPr lang="es-AR" sz="1200" kern="1200" dirty="0" err="1"/>
            <a:t>Dep</a:t>
          </a:r>
          <a:r>
            <a:rPr lang="es-AR" sz="1200" kern="1200" dirty="0"/>
            <a:t>.</a:t>
          </a:r>
        </a:p>
      </dsp:txBody>
      <dsp:txXfrm>
        <a:off x="23" y="29687"/>
        <a:ext cx="2245488" cy="345600"/>
      </dsp:txXfrm>
    </dsp:sp>
    <dsp:sp modelId="{49D15A5C-D0D0-44F9-86E3-AD8C4F5B0BF5}">
      <dsp:nvSpPr>
        <dsp:cNvPr id="0" name=""/>
        <dsp:cNvSpPr/>
      </dsp:nvSpPr>
      <dsp:spPr>
        <a:xfrm>
          <a:off x="23" y="375287"/>
          <a:ext cx="2245488" cy="1158046"/>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008" tIns="64008" rIns="85344" bIns="96012" numCol="1" spcCol="1270" anchor="t" anchorCtr="0">
          <a:noAutofit/>
        </a:bodyPr>
        <a:lstStyle/>
        <a:p>
          <a:pPr marL="114300" lvl="1" indent="-114300" algn="l" defTabSz="533400">
            <a:lnSpc>
              <a:spcPct val="90000"/>
            </a:lnSpc>
            <a:spcBef>
              <a:spcPct val="0"/>
            </a:spcBef>
            <a:spcAft>
              <a:spcPct val="15000"/>
            </a:spcAft>
            <a:buChar char="•"/>
          </a:pPr>
          <a:r>
            <a:rPr lang="it" sz="1200" kern="1200" dirty="0"/>
            <a:t>Ha funzionato come un comitato valutario.</a:t>
          </a:r>
        </a:p>
        <a:p>
          <a:pPr marL="114300" lvl="1" indent="-114300" algn="l" defTabSz="533400">
            <a:lnSpc>
              <a:spcPct val="90000"/>
            </a:lnSpc>
            <a:spcBef>
              <a:spcPct val="0"/>
            </a:spcBef>
            <a:spcAft>
              <a:spcPct val="15000"/>
            </a:spcAft>
            <a:buChar char="•"/>
          </a:pPr>
          <a:r>
            <a:rPr lang="it" sz="1200" kern="1200" dirty="0"/>
            <a:t>Ha emesso banconote garantite da riserve auree al 100%.</a:t>
          </a:r>
        </a:p>
      </dsp:txBody>
      <dsp:txXfrm>
        <a:off x="23" y="375287"/>
        <a:ext cx="2245488" cy="1158046"/>
      </dsp:txXfrm>
    </dsp:sp>
    <dsp:sp modelId="{A3878446-04A6-4D48-8F48-B17536647760}">
      <dsp:nvSpPr>
        <dsp:cNvPr id="0" name=""/>
        <dsp:cNvSpPr/>
      </dsp:nvSpPr>
      <dsp:spPr>
        <a:xfrm>
          <a:off x="2559880" y="29687"/>
          <a:ext cx="2245488" cy="34560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48768" rIns="85344" bIns="48768" numCol="1" spcCol="1270" anchor="ctr" anchorCtr="0">
          <a:noAutofit/>
        </a:bodyPr>
        <a:lstStyle/>
        <a:p>
          <a:pPr marL="0" lvl="0" indent="0" algn="ctr" defTabSz="533400">
            <a:lnSpc>
              <a:spcPct val="90000"/>
            </a:lnSpc>
            <a:spcBef>
              <a:spcPct val="0"/>
            </a:spcBef>
            <a:spcAft>
              <a:spcPct val="35000"/>
            </a:spcAft>
            <a:buNone/>
          </a:pPr>
          <a:r>
            <a:rPr lang="it" sz="1200" kern="1200" dirty="0"/>
            <a:t>Banking Dep.</a:t>
          </a:r>
          <a:endParaRPr lang="es-AR" sz="1200" kern="1200" dirty="0"/>
        </a:p>
      </dsp:txBody>
      <dsp:txXfrm>
        <a:off x="2559880" y="29687"/>
        <a:ext cx="2245488" cy="345600"/>
      </dsp:txXfrm>
    </dsp:sp>
    <dsp:sp modelId="{B3AA9255-7965-42CB-91F9-FF5279B55FF4}">
      <dsp:nvSpPr>
        <dsp:cNvPr id="0" name=""/>
        <dsp:cNvSpPr/>
      </dsp:nvSpPr>
      <dsp:spPr>
        <a:xfrm>
          <a:off x="2559880" y="375287"/>
          <a:ext cx="2245488" cy="1158046"/>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008" tIns="64008" rIns="85344" bIns="96012" numCol="1" spcCol="1270" anchor="t" anchorCtr="0">
          <a:noAutofit/>
        </a:bodyPr>
        <a:lstStyle/>
        <a:p>
          <a:pPr marL="114300" lvl="1" indent="-114300" algn="l" defTabSz="533400">
            <a:lnSpc>
              <a:spcPct val="90000"/>
            </a:lnSpc>
            <a:spcBef>
              <a:spcPct val="0"/>
            </a:spcBef>
            <a:spcAft>
              <a:spcPct val="15000"/>
            </a:spcAft>
            <a:buChar char="•"/>
          </a:pPr>
          <a:r>
            <a:rPr lang="it" sz="1200" kern="1200" dirty="0"/>
            <a:t>Mettere in circolazione attraverso sconti le banconote emesse dal dipartimento di emissione</a:t>
          </a:r>
        </a:p>
        <a:p>
          <a:pPr marL="114300" lvl="1" indent="-114300" algn="l" defTabSz="533400">
            <a:lnSpc>
              <a:spcPct val="90000"/>
            </a:lnSpc>
            <a:spcBef>
              <a:spcPct val="0"/>
            </a:spcBef>
            <a:spcAft>
              <a:spcPct val="15000"/>
            </a:spcAft>
            <a:buChar char="•"/>
          </a:pPr>
          <a:r>
            <a:rPr lang="it" sz="1200" kern="1200" dirty="0"/>
            <a:t>Questo è il dipartimento che ha i rapporti con il pubblico</a:t>
          </a:r>
        </a:p>
      </dsp:txBody>
      <dsp:txXfrm>
        <a:off x="2559880" y="375287"/>
        <a:ext cx="2245488" cy="1158046"/>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AR"/>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C7A94E1-B849-4E2B-9ECE-84FB941630D1}" type="datetimeFigureOut">
              <a:rPr lang="es-AR" smtClean="0"/>
              <a:t>24/3/2024</a:t>
            </a:fld>
            <a:endParaRPr lang="es-AR"/>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AR"/>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AR"/>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1CAA00C-AD99-4DFB-A71F-2779C5AA6928}" type="slidenum">
              <a:rPr lang="es-AR" smtClean="0"/>
              <a:t>‹N›</a:t>
            </a:fld>
            <a:endParaRPr lang="es-AR"/>
          </a:p>
        </p:txBody>
      </p:sp>
    </p:spTree>
    <p:extLst>
      <p:ext uri="{BB962C8B-B14F-4D97-AF65-F5344CB8AC3E}">
        <p14:creationId xmlns:p14="http://schemas.microsoft.com/office/powerpoint/2010/main" val="14825256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7" name="Date Placeholder 6"/>
          <p:cNvSpPr>
            <a:spLocks noGrp="1"/>
          </p:cNvSpPr>
          <p:nvPr>
            <p:ph type="dt" sz="half" idx="10"/>
          </p:nvPr>
        </p:nvSpPr>
        <p:spPr/>
        <p:txBody>
          <a:bodyPr/>
          <a:lstStyle/>
          <a:p>
            <a:fld id="{A329C118-F46B-48B2-9166-4E3FD88C31E7}" type="datetime1">
              <a:rPr lang="en-GB" smtClean="0"/>
              <a:t>24/03/2024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A1F972D-FDF8-4D84-8DBC-19A85814D6EC}" type="slidenum">
              <a:rPr lang="en-GB" smtClean="0"/>
              <a:t>‹N›</a:t>
            </a:fld>
            <a:endParaRPr lang="en-GB"/>
          </a:p>
        </p:txBody>
      </p:sp>
    </p:spTree>
    <p:extLst>
      <p:ext uri="{BB962C8B-B14F-4D97-AF65-F5344CB8AC3E}">
        <p14:creationId xmlns:p14="http://schemas.microsoft.com/office/powerpoint/2010/main" val="2364996580"/>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03E3DC85-15BE-4E8F-B2F7-43E2CD8E8AD6}" type="datetime1">
              <a:rPr lang="en-GB" smtClean="0"/>
              <a:t>24/03/2024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A1F972D-FDF8-4D84-8DBC-19A85814D6EC}" type="slidenum">
              <a:rPr lang="en-GB" smtClean="0"/>
              <a:t>‹N›</a:t>
            </a:fld>
            <a:endParaRPr lang="en-GB"/>
          </a:p>
        </p:txBody>
      </p:sp>
    </p:spTree>
    <p:extLst>
      <p:ext uri="{BB962C8B-B14F-4D97-AF65-F5344CB8AC3E}">
        <p14:creationId xmlns:p14="http://schemas.microsoft.com/office/powerpoint/2010/main" val="39774806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A9C8784-A4C3-45B1-8BFB-44C1F0AD2D82}" type="datetime1">
              <a:rPr lang="en-GB" smtClean="0"/>
              <a:t>24/03/2024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A1F972D-FDF8-4D84-8DBC-19A85814D6EC}" type="slidenum">
              <a:rPr lang="en-GB" smtClean="0"/>
              <a:t>‹N›</a:t>
            </a:fld>
            <a:endParaRPr lang="en-GB"/>
          </a:p>
        </p:txBody>
      </p:sp>
    </p:spTree>
    <p:extLst>
      <p:ext uri="{BB962C8B-B14F-4D97-AF65-F5344CB8AC3E}">
        <p14:creationId xmlns:p14="http://schemas.microsoft.com/office/powerpoint/2010/main" val="21527577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0E9FDAE2-965F-4DAB-A1AC-4A4324842ADC}" type="datetime1">
              <a:rPr lang="en-GB" smtClean="0"/>
              <a:t>24/03/2024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A1F972D-FDF8-4D84-8DBC-19A85814D6EC}" type="slidenum">
              <a:rPr lang="en-GB" smtClean="0"/>
              <a:t>‹N›</a:t>
            </a:fld>
            <a:endParaRPr lang="en-GB"/>
          </a:p>
        </p:txBody>
      </p:sp>
    </p:spTree>
    <p:extLst>
      <p:ext uri="{BB962C8B-B14F-4D97-AF65-F5344CB8AC3E}">
        <p14:creationId xmlns:p14="http://schemas.microsoft.com/office/powerpoint/2010/main" val="17884723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7" name="Date Placeholder 6"/>
          <p:cNvSpPr>
            <a:spLocks noGrp="1"/>
          </p:cNvSpPr>
          <p:nvPr>
            <p:ph type="dt" sz="half" idx="10"/>
          </p:nvPr>
        </p:nvSpPr>
        <p:spPr/>
        <p:txBody>
          <a:bodyPr/>
          <a:lstStyle/>
          <a:p>
            <a:fld id="{49ACB80E-5C75-42F5-A2FF-4FA2D9C1D2A4}" type="datetime1">
              <a:rPr lang="en-GB" smtClean="0"/>
              <a:t>24/03/2024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A1F972D-FDF8-4D84-8DBC-19A85814D6EC}" type="slidenum">
              <a:rPr lang="en-GB" smtClean="0"/>
              <a:t>‹N›</a:t>
            </a:fld>
            <a:endParaRPr lang="en-GB"/>
          </a:p>
        </p:txBody>
      </p:sp>
    </p:spTree>
    <p:extLst>
      <p:ext uri="{BB962C8B-B14F-4D97-AF65-F5344CB8AC3E}">
        <p14:creationId xmlns:p14="http://schemas.microsoft.com/office/powerpoint/2010/main" val="3377853429"/>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8" name="Date Placeholder 7"/>
          <p:cNvSpPr>
            <a:spLocks noGrp="1"/>
          </p:cNvSpPr>
          <p:nvPr>
            <p:ph type="dt" sz="half" idx="10"/>
          </p:nvPr>
        </p:nvSpPr>
        <p:spPr/>
        <p:txBody>
          <a:bodyPr/>
          <a:lstStyle/>
          <a:p>
            <a:fld id="{FD12D538-2D16-401D-B2D2-8B01DAA01919}" type="datetime1">
              <a:rPr lang="en-GB" smtClean="0"/>
              <a:t>24/03/2024</a:t>
            </a:fld>
            <a:endParaRPr lang="en-GB"/>
          </a:p>
        </p:txBody>
      </p:sp>
      <p:sp>
        <p:nvSpPr>
          <p:cNvPr id="9" name="Footer Placeholder 8"/>
          <p:cNvSpPr>
            <a:spLocks noGrp="1"/>
          </p:cNvSpPr>
          <p:nvPr>
            <p:ph type="ftr" sz="quarter" idx="11"/>
          </p:nvPr>
        </p:nvSpPr>
        <p:spPr/>
        <p:txBody>
          <a:bodyPr/>
          <a:lstStyle/>
          <a:p>
            <a:endParaRPr lang="en-GB"/>
          </a:p>
        </p:txBody>
      </p:sp>
      <p:sp>
        <p:nvSpPr>
          <p:cNvPr id="10" name="Slide Number Placeholder 9"/>
          <p:cNvSpPr>
            <a:spLocks noGrp="1"/>
          </p:cNvSpPr>
          <p:nvPr>
            <p:ph type="sldNum" sz="quarter" idx="12"/>
          </p:nvPr>
        </p:nvSpPr>
        <p:spPr/>
        <p:txBody>
          <a:bodyPr/>
          <a:lstStyle/>
          <a:p>
            <a:fld id="{5A1F972D-FDF8-4D84-8DBC-19A85814D6EC}" type="slidenum">
              <a:rPr lang="en-GB" smtClean="0"/>
              <a:t>‹N›</a:t>
            </a:fld>
            <a:endParaRPr lang="en-GB"/>
          </a:p>
        </p:txBody>
      </p:sp>
    </p:spTree>
    <p:extLst>
      <p:ext uri="{BB962C8B-B14F-4D97-AF65-F5344CB8AC3E}">
        <p14:creationId xmlns:p14="http://schemas.microsoft.com/office/powerpoint/2010/main" val="29895042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583436" y="3143250"/>
            <a:ext cx="4270248" cy="2596776"/>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7" name="Date Placeholder 6"/>
          <p:cNvSpPr>
            <a:spLocks noGrp="1"/>
          </p:cNvSpPr>
          <p:nvPr>
            <p:ph type="dt" sz="half" idx="10"/>
          </p:nvPr>
        </p:nvSpPr>
        <p:spPr/>
        <p:txBody>
          <a:bodyPr/>
          <a:lstStyle/>
          <a:p>
            <a:fld id="{E5EFF7F7-9452-4A33-B0ED-FFF5BB98F96A}" type="datetime1">
              <a:rPr lang="en-GB" smtClean="0"/>
              <a:t>24/03/2024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A1F972D-FDF8-4D84-8DBC-19A85814D6EC}" type="slidenum">
              <a:rPr lang="en-GB" smtClean="0"/>
              <a:t>‹N›</a:t>
            </a:fld>
            <a:endParaRPr lang="en-GB"/>
          </a:p>
        </p:txBody>
      </p:sp>
      <p:sp>
        <p:nvSpPr>
          <p:cNvPr id="10" name="Title 9"/>
          <p:cNvSpPr>
            <a:spLocks noGrp="1"/>
          </p:cNvSpPr>
          <p:nvPr>
            <p:ph type="title"/>
          </p:nvPr>
        </p:nvSpPr>
        <p:spPr/>
        <p:txBody>
          <a:bodyPr/>
          <a:lstStyle/>
          <a:p>
            <a:r>
              <a:rPr lang="es-ES"/>
              <a:t>Haga clic para modificar el estilo de título del patrón</a:t>
            </a:r>
            <a:endParaRPr lang="en-US" dirty="0"/>
          </a:p>
        </p:txBody>
      </p:sp>
    </p:spTree>
    <p:extLst>
      <p:ext uri="{BB962C8B-B14F-4D97-AF65-F5344CB8AC3E}">
        <p14:creationId xmlns:p14="http://schemas.microsoft.com/office/powerpoint/2010/main" val="1412105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C41BB160-0D68-4DB3-B03C-75DC5545EA1C}" type="datetime1">
              <a:rPr lang="en-GB" smtClean="0"/>
              <a:t>24/03/2024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A1F972D-FDF8-4D84-8DBC-19A85814D6EC}" type="slidenum">
              <a:rPr lang="en-GB" smtClean="0"/>
              <a:t>‹N›</a:t>
            </a:fld>
            <a:endParaRPr lang="en-GB"/>
          </a:p>
        </p:txBody>
      </p:sp>
    </p:spTree>
    <p:extLst>
      <p:ext uri="{BB962C8B-B14F-4D97-AF65-F5344CB8AC3E}">
        <p14:creationId xmlns:p14="http://schemas.microsoft.com/office/powerpoint/2010/main" val="16658528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7B493-8791-447C-B745-7FA1A0E7476C}" type="datetime1">
              <a:rPr lang="en-GB" smtClean="0"/>
              <a:t>24/03/2024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A1F972D-FDF8-4D84-8DBC-19A85814D6EC}" type="slidenum">
              <a:rPr lang="en-GB" smtClean="0"/>
              <a:t>‹N›</a:t>
            </a:fld>
            <a:endParaRPr lang="en-GB"/>
          </a:p>
        </p:txBody>
      </p:sp>
    </p:spTree>
    <p:extLst>
      <p:ext uri="{BB962C8B-B14F-4D97-AF65-F5344CB8AC3E}">
        <p14:creationId xmlns:p14="http://schemas.microsoft.com/office/powerpoint/2010/main" val="4925321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s-ES"/>
              <a:t>Haga clic para modificar el estilo de título del patrón</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9" name="Date Placeholder 8"/>
          <p:cNvSpPr>
            <a:spLocks noGrp="1"/>
          </p:cNvSpPr>
          <p:nvPr>
            <p:ph type="dt" sz="half" idx="10"/>
          </p:nvPr>
        </p:nvSpPr>
        <p:spPr/>
        <p:txBody>
          <a:bodyPr/>
          <a:lstStyle/>
          <a:p>
            <a:fld id="{5F3D2B68-2E35-415A-A990-AD08E5AA4ED4}" type="datetime1">
              <a:rPr lang="en-GB" smtClean="0"/>
              <a:t>24/03/2024</a:t>
            </a:fld>
            <a:endParaRPr lang="en-GB"/>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GB"/>
          </a:p>
        </p:txBody>
      </p:sp>
      <p:sp>
        <p:nvSpPr>
          <p:cNvPr id="11" name="Slide Number Placeholder 10"/>
          <p:cNvSpPr>
            <a:spLocks noGrp="1"/>
          </p:cNvSpPr>
          <p:nvPr>
            <p:ph type="sldNum" sz="quarter" idx="12"/>
          </p:nvPr>
        </p:nvSpPr>
        <p:spPr/>
        <p:txBody>
          <a:bodyPr/>
          <a:lstStyle/>
          <a:p>
            <a:fld id="{5A1F972D-FDF8-4D84-8DBC-19A85814D6EC}" type="slidenum">
              <a:rPr lang="en-GB" smtClean="0"/>
              <a:t>‹N›</a:t>
            </a:fld>
            <a:endParaRPr lang="en-GB"/>
          </a:p>
        </p:txBody>
      </p:sp>
    </p:spTree>
    <p:extLst>
      <p:ext uri="{BB962C8B-B14F-4D97-AF65-F5344CB8AC3E}">
        <p14:creationId xmlns:p14="http://schemas.microsoft.com/office/powerpoint/2010/main" val="33098325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1F9B99A2-CB54-4923-971C-DFB5E2BF20F3}" type="datetime1">
              <a:rPr lang="en-GB" smtClean="0"/>
              <a:t>24/03/2024</a:t>
            </a:fld>
            <a:endParaRPr lang="en-GB"/>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GB"/>
          </a:p>
        </p:txBody>
      </p:sp>
      <p:sp>
        <p:nvSpPr>
          <p:cNvPr id="10" name="Slide Number Placeholder 9"/>
          <p:cNvSpPr>
            <a:spLocks noGrp="1"/>
          </p:cNvSpPr>
          <p:nvPr>
            <p:ph type="sldNum" sz="quarter" idx="12"/>
          </p:nvPr>
        </p:nvSpPr>
        <p:spPr/>
        <p:txBody>
          <a:bodyPr/>
          <a:lstStyle/>
          <a:p>
            <a:fld id="{5A1F972D-FDF8-4D84-8DBC-19A85814D6EC}" type="slidenum">
              <a:rPr lang="en-GB" smtClean="0"/>
              <a:t>‹N›</a:t>
            </a:fld>
            <a:endParaRPr lang="en-GB"/>
          </a:p>
        </p:txBody>
      </p:sp>
    </p:spTree>
    <p:extLst>
      <p:ext uri="{BB962C8B-B14F-4D97-AF65-F5344CB8AC3E}">
        <p14:creationId xmlns:p14="http://schemas.microsoft.com/office/powerpoint/2010/main" val="22588392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93175C66-0FB7-41AE-AC07-6D1CE02E1488}" type="datetime1">
              <a:rPr lang="en-GB" smtClean="0"/>
              <a:t>24/03/2024</a:t>
            </a:fld>
            <a:endParaRPr lang="en-GB"/>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GB"/>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5A1F972D-FDF8-4D84-8DBC-19A85814D6EC}" type="slidenum">
              <a:rPr lang="en-GB" smtClean="0"/>
              <a:t>‹N›</a:t>
            </a:fld>
            <a:endParaRPr lang="en-GB"/>
          </a:p>
        </p:txBody>
      </p:sp>
    </p:spTree>
    <p:extLst>
      <p:ext uri="{BB962C8B-B14F-4D97-AF65-F5344CB8AC3E}">
        <p14:creationId xmlns:p14="http://schemas.microsoft.com/office/powerpoint/2010/main" val="316416449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7EE24FA-DC62-46FA-8C72-8B65932E88C0}"/>
              </a:ext>
            </a:extLst>
          </p:cNvPr>
          <p:cNvSpPr>
            <a:spLocks noGrp="1"/>
          </p:cNvSpPr>
          <p:nvPr>
            <p:ph type="ctrTitle"/>
          </p:nvPr>
        </p:nvSpPr>
        <p:spPr>
          <a:xfrm>
            <a:off x="1753953" y="2129135"/>
            <a:ext cx="8991600" cy="1645920"/>
          </a:xfrm>
        </p:spPr>
        <p:txBody>
          <a:bodyPr/>
          <a:lstStyle/>
          <a:p>
            <a:r>
              <a:rPr lang="it" dirty="0"/>
              <a:t>lezione 8: da Ricardo a Mill</a:t>
            </a:r>
          </a:p>
        </p:txBody>
      </p:sp>
    </p:spTree>
    <p:extLst>
      <p:ext uri="{BB962C8B-B14F-4D97-AF65-F5344CB8AC3E}">
        <p14:creationId xmlns:p14="http://schemas.microsoft.com/office/powerpoint/2010/main" val="21146790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54FD1E-88D1-48C3-AAA7-2F253D45D32B}"/>
              </a:ext>
            </a:extLst>
          </p:cNvPr>
          <p:cNvSpPr>
            <a:spLocks noGrp="1"/>
          </p:cNvSpPr>
          <p:nvPr>
            <p:ph type="title"/>
          </p:nvPr>
        </p:nvSpPr>
        <p:spPr>
          <a:xfrm>
            <a:off x="2238534" y="640080"/>
            <a:ext cx="7729728" cy="1188720"/>
          </a:xfrm>
        </p:spPr>
        <p:txBody>
          <a:bodyPr/>
          <a:lstStyle/>
          <a:p>
            <a:r>
              <a:rPr lang="it" dirty="0"/>
              <a:t>Il primo round del dibattito </a:t>
            </a:r>
            <a:r>
              <a:rPr lang="it" dirty="0" err="1"/>
              <a:t>sui rialzisti </a:t>
            </a:r>
            <a:r>
              <a:rPr lang="it" dirty="0"/>
              <a:t>(1801-1804)</a:t>
            </a:r>
          </a:p>
        </p:txBody>
      </p:sp>
      <p:sp>
        <p:nvSpPr>
          <p:cNvPr id="3" name="Content Placeholder 2">
            <a:extLst>
              <a:ext uri="{FF2B5EF4-FFF2-40B4-BE49-F238E27FC236}">
                <a16:creationId xmlns:a16="http://schemas.microsoft.com/office/drawing/2014/main" id="{946DA8F6-C2B7-4C05-A48E-7AF71DB8FDA1}"/>
              </a:ext>
            </a:extLst>
          </p:cNvPr>
          <p:cNvSpPr>
            <a:spLocks noGrp="1"/>
          </p:cNvSpPr>
          <p:nvPr>
            <p:ph idx="1"/>
          </p:nvPr>
        </p:nvSpPr>
        <p:spPr>
          <a:xfrm>
            <a:off x="1660124" y="2139517"/>
            <a:ext cx="8886548" cy="4190261"/>
          </a:xfrm>
        </p:spPr>
        <p:txBody>
          <a:bodyPr>
            <a:normAutofit fontScale="92500" lnSpcReduction="20000"/>
          </a:bodyPr>
          <a:lstStyle/>
          <a:p>
            <a:r>
              <a:rPr lang="it" dirty="0"/>
              <a:t>Il dibattito iniziò perché intorno al 1800, il prezzo di mercato dell'oro cominciò a salire al di sopra del prezzo che aveva durante la convertibilità (quando era stabilito per legge a 3 sterline, 17 </a:t>
            </a:r>
            <a:r>
              <a:rPr lang="it" dirty="0" err="1"/>
              <a:t>scellini </a:t>
            </a:r>
            <a:r>
              <a:rPr lang="it" dirty="0"/>
              <a:t>e 10,5 </a:t>
            </a:r>
            <a:r>
              <a:rPr lang="it" dirty="0" err="1"/>
              <a:t>pence </a:t>
            </a:r>
            <a:r>
              <a:rPr lang="it" dirty="0"/>
              <a:t>al lingotto).</a:t>
            </a:r>
          </a:p>
          <a:p>
            <a:r>
              <a:rPr lang="it" dirty="0"/>
              <a:t>La questione in discussione era quale fosse la causa di questo aumento del prezzo dell’oro (e del prezzo del grano).</a:t>
            </a:r>
          </a:p>
          <a:p>
            <a:r>
              <a:rPr lang="it" dirty="0"/>
              <a:t>I </a:t>
            </a:r>
            <a:r>
              <a:rPr lang="it" dirty="0" err="1"/>
              <a:t>bullionisti </a:t>
            </a:r>
            <a:r>
              <a:rPr lang="it" dirty="0"/>
              <a:t>erano critici nei confronti della Banca d’Inghilterra e sostenevano un ritorno alla convertibilità. I principali esponenti di questa corrente furono Walter Boyd (1801), John Wheatley (1803) e Peter King (1804). Attribuirono l’aumento del prezzo dell’oro ad un eccesso di emissione di valuta da parte della Banca d’Inghilterra.</a:t>
            </a:r>
          </a:p>
          <a:p>
            <a:r>
              <a:rPr lang="it" dirty="0"/>
              <a:t>Gli </a:t>
            </a:r>
            <a:r>
              <a:rPr lang="it" dirty="0" err="1"/>
              <a:t>anti-bullionisti </a:t>
            </a:r>
            <a:r>
              <a:rPr lang="it" dirty="0"/>
              <a:t>difesero la Banca d'Inghilterra e l'abbandono della convertibilità. I principali esponenti di questa corrente furono Francis Baring (1801) e Henry Thornton (1802). Quest'ultimo ha dato molti contributi alla teoria delle banche centrali ed è attualmente considerato un </a:t>
            </a:r>
            <a:r>
              <a:rPr lang="it" dirty="0" err="1"/>
              <a:t>bullionista moderato </a:t>
            </a:r>
            <a:r>
              <a:rPr lang="it" dirty="0"/>
              <a:t>. Sostenevano che l’aumento del prezzo dell’oro (o il deprezzamento della sterlina) fosse dovuto a una serie di fattori esogeni eccezionali che avevano peggiorato la bilancia dei pagamenti, come gli scarsi raccolti e l’eccesso di spesa all’estero a causa delle guerre con la Francia. Pensavano che il ritorno alla convertibilità avrebbe innescato un processo deflazionistico con conseguenze peggiori della svalutazione.</a:t>
            </a:r>
          </a:p>
        </p:txBody>
      </p:sp>
      <p:sp>
        <p:nvSpPr>
          <p:cNvPr id="4" name="Slide Number Placeholder 3">
            <a:extLst>
              <a:ext uri="{FF2B5EF4-FFF2-40B4-BE49-F238E27FC236}">
                <a16:creationId xmlns:a16="http://schemas.microsoft.com/office/drawing/2014/main" id="{E2C2EA1D-0560-4846-8002-CF365A760232}"/>
              </a:ext>
            </a:extLst>
          </p:cNvPr>
          <p:cNvSpPr>
            <a:spLocks noGrp="1"/>
          </p:cNvSpPr>
          <p:nvPr>
            <p:ph type="sldNum" sz="quarter" idx="12"/>
          </p:nvPr>
        </p:nvSpPr>
        <p:spPr/>
        <p:txBody>
          <a:bodyPr/>
          <a:lstStyle/>
          <a:p>
            <a:fld id="{5A1F972D-FDF8-4D84-8DBC-19A85814D6EC}" type="slidenum">
              <a:rPr lang="en-GB" smtClean="0"/>
              <a:t>10</a:t>
            </a:fld>
            <a:endParaRPr lang="en-GB"/>
          </a:p>
        </p:txBody>
      </p:sp>
    </p:spTree>
    <p:extLst>
      <p:ext uri="{BB962C8B-B14F-4D97-AF65-F5344CB8AC3E}">
        <p14:creationId xmlns:p14="http://schemas.microsoft.com/office/powerpoint/2010/main" val="3451998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54FD1E-88D1-48C3-AAA7-2F253D45D32B}"/>
              </a:ext>
            </a:extLst>
          </p:cNvPr>
          <p:cNvSpPr>
            <a:spLocks noGrp="1"/>
          </p:cNvSpPr>
          <p:nvPr>
            <p:ph type="title"/>
          </p:nvPr>
        </p:nvSpPr>
        <p:spPr/>
        <p:txBody>
          <a:bodyPr/>
          <a:lstStyle/>
          <a:p>
            <a:r>
              <a:rPr lang="it" dirty="0"/>
              <a:t>Il secondo dibattito </a:t>
            </a:r>
            <a:r>
              <a:rPr lang="it" dirty="0" err="1"/>
              <a:t>rialzista </a:t>
            </a:r>
            <a:r>
              <a:rPr lang="it" dirty="0"/>
              <a:t>(18009-1811)</a:t>
            </a:r>
          </a:p>
        </p:txBody>
      </p:sp>
      <p:sp>
        <p:nvSpPr>
          <p:cNvPr id="3" name="Content Placeholder 2">
            <a:extLst>
              <a:ext uri="{FF2B5EF4-FFF2-40B4-BE49-F238E27FC236}">
                <a16:creationId xmlns:a16="http://schemas.microsoft.com/office/drawing/2014/main" id="{946DA8F6-C2B7-4C05-A48E-7AF71DB8FDA1}"/>
              </a:ext>
            </a:extLst>
          </p:cNvPr>
          <p:cNvSpPr>
            <a:spLocks noGrp="1"/>
          </p:cNvSpPr>
          <p:nvPr>
            <p:ph idx="1"/>
          </p:nvPr>
        </p:nvSpPr>
        <p:spPr>
          <a:xfrm>
            <a:off x="1785668" y="2638044"/>
            <a:ext cx="8175196" cy="3579876"/>
          </a:xfrm>
        </p:spPr>
        <p:txBody>
          <a:bodyPr>
            <a:normAutofit fontScale="92500" lnSpcReduction="20000"/>
          </a:bodyPr>
          <a:lstStyle/>
          <a:p>
            <a:r>
              <a:rPr lang="it" dirty="0"/>
              <a:t>Come nel caso precedente, il dibattito è nato a causa dell'aumento del prezzo di mercato dell'oro rispetto al prezzo che regolava la convertibilità, dopo un periodo di tranquillità.</a:t>
            </a:r>
          </a:p>
          <a:p>
            <a:r>
              <a:rPr lang="it" dirty="0"/>
              <a:t>In questo secondo dibattito uno dei principali protagonisti è stato David Ricardo.</a:t>
            </a:r>
          </a:p>
          <a:p>
            <a:r>
              <a:rPr lang="it" dirty="0"/>
              <a:t>Ancora una volta, i bullionisti credevano che se non fossero stati obbligati a convertire le banconote in oro, le banche sarebbero state tentate di emetterne in eccesso.</a:t>
            </a:r>
          </a:p>
          <a:p>
            <a:r>
              <a:rPr lang="it" dirty="0"/>
              <a:t>Una delle domande discusse, quindi, è stata anche: cosa significa emettere in eccesso? In generale, si considerava che le banche avessero emesso banconote in eccesso se la quantità di banconote in circolazione era maggiore di quella che sarebbe stata in caso in un regime di convertibilità.</a:t>
            </a:r>
          </a:p>
          <a:p>
            <a:r>
              <a:rPr lang="it" dirty="0"/>
              <a:t>Tra i bullionist</a:t>
            </a:r>
            <a:r>
              <a:rPr lang="it-IT" dirty="0"/>
              <a:t>i</a:t>
            </a:r>
            <a:r>
              <a:rPr lang="it" dirty="0"/>
              <a:t> di questo periodo c'erano David Ricardo, John Wheatley e Francis Horner.</a:t>
            </a:r>
            <a:endParaRPr lang="es-AR" dirty="0"/>
          </a:p>
          <a:p>
            <a:r>
              <a:rPr lang="it" dirty="0"/>
              <a:t>Il più grande rappresentante del gruppo </a:t>
            </a:r>
            <a:r>
              <a:rPr lang="it" dirty="0" err="1"/>
              <a:t>antibullionista </a:t>
            </a:r>
            <a:r>
              <a:rPr lang="it" dirty="0"/>
              <a:t>fu Charles </a:t>
            </a:r>
            <a:r>
              <a:rPr lang="it" dirty="0" err="1"/>
              <a:t>Bosanquet </a:t>
            </a:r>
            <a:r>
              <a:rPr lang="it" dirty="0"/>
              <a:t>.</a:t>
            </a:r>
          </a:p>
        </p:txBody>
      </p:sp>
      <p:sp>
        <p:nvSpPr>
          <p:cNvPr id="4" name="Slide Number Placeholder 3">
            <a:extLst>
              <a:ext uri="{FF2B5EF4-FFF2-40B4-BE49-F238E27FC236}">
                <a16:creationId xmlns:a16="http://schemas.microsoft.com/office/drawing/2014/main" id="{E2C2EA1D-0560-4846-8002-CF365A760232}"/>
              </a:ext>
            </a:extLst>
          </p:cNvPr>
          <p:cNvSpPr>
            <a:spLocks noGrp="1"/>
          </p:cNvSpPr>
          <p:nvPr>
            <p:ph type="sldNum" sz="quarter" idx="12"/>
          </p:nvPr>
        </p:nvSpPr>
        <p:spPr/>
        <p:txBody>
          <a:bodyPr/>
          <a:lstStyle/>
          <a:p>
            <a:fld id="{5A1F972D-FDF8-4D84-8DBC-19A85814D6EC}" type="slidenum">
              <a:rPr lang="en-GB" smtClean="0"/>
              <a:t>11</a:t>
            </a:fld>
            <a:endParaRPr lang="en-GB"/>
          </a:p>
        </p:txBody>
      </p:sp>
    </p:spTree>
    <p:extLst>
      <p:ext uri="{BB962C8B-B14F-4D97-AF65-F5344CB8AC3E}">
        <p14:creationId xmlns:p14="http://schemas.microsoft.com/office/powerpoint/2010/main" val="1735871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54FD1E-88D1-48C3-AAA7-2F253D45D32B}"/>
              </a:ext>
            </a:extLst>
          </p:cNvPr>
          <p:cNvSpPr>
            <a:spLocks noGrp="1"/>
          </p:cNvSpPr>
          <p:nvPr>
            <p:ph type="title"/>
          </p:nvPr>
        </p:nvSpPr>
        <p:spPr/>
        <p:txBody>
          <a:bodyPr/>
          <a:lstStyle/>
          <a:p>
            <a:r>
              <a:rPr lang="it" dirty="0"/>
              <a:t>Il bullion committee</a:t>
            </a:r>
            <a:endParaRPr lang="es-AR" dirty="0"/>
          </a:p>
        </p:txBody>
      </p:sp>
      <p:sp>
        <p:nvSpPr>
          <p:cNvPr id="3" name="Content Placeholder 2">
            <a:extLst>
              <a:ext uri="{FF2B5EF4-FFF2-40B4-BE49-F238E27FC236}">
                <a16:creationId xmlns:a16="http://schemas.microsoft.com/office/drawing/2014/main" id="{946DA8F6-C2B7-4C05-A48E-7AF71DB8FDA1}"/>
              </a:ext>
            </a:extLst>
          </p:cNvPr>
          <p:cNvSpPr>
            <a:spLocks noGrp="1"/>
          </p:cNvSpPr>
          <p:nvPr>
            <p:ph idx="1"/>
          </p:nvPr>
        </p:nvSpPr>
        <p:spPr/>
        <p:txBody>
          <a:bodyPr>
            <a:normAutofit fontScale="92500"/>
          </a:bodyPr>
          <a:lstStyle/>
          <a:p>
            <a:r>
              <a:rPr lang="it" dirty="0"/>
              <a:t>Per risolvere queste questioni il governo ha convocato un comitato di esperti, il </a:t>
            </a:r>
            <a:r>
              <a:rPr lang="it" i="1" dirty="0"/>
              <a:t>Bullion Com</a:t>
            </a:r>
            <a:r>
              <a:rPr lang="it-IT" i="1" dirty="0" err="1"/>
              <a:t>mittee</a:t>
            </a:r>
            <a:r>
              <a:rPr lang="it" dirty="0"/>
              <a:t>. Questo comitato era dominato da </a:t>
            </a:r>
            <a:r>
              <a:rPr lang="it" dirty="0" err="1"/>
              <a:t>bullionisti </a:t>
            </a:r>
            <a:r>
              <a:rPr lang="it" dirty="0"/>
              <a:t>e presentò un rapporto che raccomandava un ritorno alla convertibilità.</a:t>
            </a:r>
          </a:p>
          <a:p>
            <a:r>
              <a:rPr lang="it" dirty="0"/>
              <a:t>Il compito del comitato era determinare le cause dell'elevato prezzo dei lingotti.</a:t>
            </a:r>
          </a:p>
          <a:p>
            <a:r>
              <a:rPr lang="it" dirty="0"/>
              <a:t>Il rapporto è stato scritto da Francis Horner, William </a:t>
            </a:r>
            <a:r>
              <a:rPr lang="it" dirty="0" err="1"/>
              <a:t>Huskisson </a:t>
            </a:r>
            <a:r>
              <a:rPr lang="it" dirty="0"/>
              <a:t>e </a:t>
            </a:r>
            <a:r>
              <a:rPr lang="it" dirty="0" err="1"/>
              <a:t>Herny </a:t>
            </a:r>
            <a:r>
              <a:rPr lang="it" dirty="0"/>
              <a:t>Thornton.</a:t>
            </a:r>
          </a:p>
          <a:p>
            <a:r>
              <a:rPr lang="it" dirty="0"/>
              <a:t>Hanno raccomandato un ritorno alla convertibilità entro due anni.</a:t>
            </a:r>
          </a:p>
          <a:p>
            <a:r>
              <a:rPr lang="it" dirty="0"/>
              <a:t>Il Parlamento ha votato per respingere sia gli aspetti teorici che le raccomandazioni pratiche del </a:t>
            </a:r>
            <a:r>
              <a:rPr lang="it" i="1" dirty="0"/>
              <a:t>Bullion R</a:t>
            </a:r>
            <a:r>
              <a:rPr lang="it-IT" i="1" dirty="0" err="1"/>
              <a:t>eport</a:t>
            </a:r>
            <a:r>
              <a:rPr lang="it" i="1" dirty="0"/>
              <a:t> </a:t>
            </a:r>
            <a:r>
              <a:rPr lang="it" dirty="0"/>
              <a:t>e convertibilità verrebbero restituiti solo nel 1821.</a:t>
            </a:r>
          </a:p>
        </p:txBody>
      </p:sp>
      <p:sp>
        <p:nvSpPr>
          <p:cNvPr id="4" name="Slide Number Placeholder 3">
            <a:extLst>
              <a:ext uri="{FF2B5EF4-FFF2-40B4-BE49-F238E27FC236}">
                <a16:creationId xmlns:a16="http://schemas.microsoft.com/office/drawing/2014/main" id="{E2C2EA1D-0560-4846-8002-CF365A760232}"/>
              </a:ext>
            </a:extLst>
          </p:cNvPr>
          <p:cNvSpPr>
            <a:spLocks noGrp="1"/>
          </p:cNvSpPr>
          <p:nvPr>
            <p:ph type="sldNum" sz="quarter" idx="12"/>
          </p:nvPr>
        </p:nvSpPr>
        <p:spPr/>
        <p:txBody>
          <a:bodyPr/>
          <a:lstStyle/>
          <a:p>
            <a:fld id="{5A1F972D-FDF8-4D84-8DBC-19A85814D6EC}" type="slidenum">
              <a:rPr lang="en-GB" smtClean="0"/>
              <a:t>12</a:t>
            </a:fld>
            <a:endParaRPr lang="en-GB"/>
          </a:p>
        </p:txBody>
      </p:sp>
    </p:spTree>
    <p:extLst>
      <p:ext uri="{BB962C8B-B14F-4D97-AF65-F5344CB8AC3E}">
        <p14:creationId xmlns:p14="http://schemas.microsoft.com/office/powerpoint/2010/main" val="145499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F9F8C07-26C9-4715-B108-AF54A7E1782E}"/>
              </a:ext>
            </a:extLst>
          </p:cNvPr>
          <p:cNvSpPr>
            <a:spLocks noGrp="1"/>
          </p:cNvSpPr>
          <p:nvPr>
            <p:ph type="title"/>
          </p:nvPr>
        </p:nvSpPr>
        <p:spPr/>
        <p:txBody>
          <a:bodyPr/>
          <a:lstStyle/>
          <a:p>
            <a:r>
              <a:rPr lang="it" dirty="0"/>
              <a:t>La riforma istituzionale della Banca d' </a:t>
            </a:r>
            <a:r>
              <a:rPr lang="it" dirty="0" err="1"/>
              <a:t>Inghilterra</a:t>
            </a:r>
            <a:endParaRPr lang="es-AR" dirty="0"/>
          </a:p>
        </p:txBody>
      </p:sp>
      <p:sp>
        <p:nvSpPr>
          <p:cNvPr id="3" name="Marcador de contenido 2">
            <a:extLst>
              <a:ext uri="{FF2B5EF4-FFF2-40B4-BE49-F238E27FC236}">
                <a16:creationId xmlns:a16="http://schemas.microsoft.com/office/drawing/2014/main" id="{3C9FBA60-5852-47CC-8554-9EE2EE2D348E}"/>
              </a:ext>
            </a:extLst>
          </p:cNvPr>
          <p:cNvSpPr>
            <a:spLocks noGrp="1"/>
          </p:cNvSpPr>
          <p:nvPr>
            <p:ph idx="1"/>
          </p:nvPr>
        </p:nvSpPr>
        <p:spPr/>
        <p:txBody>
          <a:bodyPr/>
          <a:lstStyle/>
          <a:p>
            <a:r>
              <a:rPr lang="it" dirty="0"/>
              <a:t>Dopo il ritorno alla convertibilità nel 1821, ci furono diverse crisi bancarie, nel 1825, 1831, 1835-6 e 1839.</a:t>
            </a:r>
          </a:p>
          <a:p>
            <a:r>
              <a:rPr lang="it" dirty="0"/>
              <a:t>Si cominciò a discutere se fosse necessario modificare l'assetto istituzionale del sistema bancario. La discussione non si è più concentrata tanto sulle cause del deprezzamento della moneta quanto su una questione istituzionale.</a:t>
            </a:r>
          </a:p>
          <a:p>
            <a:r>
              <a:rPr lang="it" dirty="0"/>
              <a:t>Sono intervenute due correnti, la </a:t>
            </a:r>
            <a:r>
              <a:rPr lang="it-IT" dirty="0" err="1"/>
              <a:t>currency</a:t>
            </a:r>
            <a:r>
              <a:rPr lang="it-IT" dirty="0"/>
              <a:t> school e la </a:t>
            </a:r>
            <a:r>
              <a:rPr lang="it" i="1" dirty="0"/>
              <a:t>ban</a:t>
            </a:r>
            <a:r>
              <a:rPr lang="it-IT" i="1" dirty="0" err="1"/>
              <a:t>king</a:t>
            </a:r>
            <a:r>
              <a:rPr lang="it-IT" i="1" dirty="0"/>
              <a:t> school</a:t>
            </a:r>
            <a:r>
              <a:rPr lang="it" dirty="0"/>
              <a:t>.</a:t>
            </a:r>
          </a:p>
        </p:txBody>
      </p:sp>
      <p:sp>
        <p:nvSpPr>
          <p:cNvPr id="4" name="Marcador de número de diapositiva 3">
            <a:extLst>
              <a:ext uri="{FF2B5EF4-FFF2-40B4-BE49-F238E27FC236}">
                <a16:creationId xmlns:a16="http://schemas.microsoft.com/office/drawing/2014/main" id="{051F18AD-0103-464C-B444-8A6D9BEC603A}"/>
              </a:ext>
            </a:extLst>
          </p:cNvPr>
          <p:cNvSpPr>
            <a:spLocks noGrp="1"/>
          </p:cNvSpPr>
          <p:nvPr>
            <p:ph type="sldNum" sz="quarter" idx="12"/>
          </p:nvPr>
        </p:nvSpPr>
        <p:spPr/>
        <p:txBody>
          <a:bodyPr/>
          <a:lstStyle/>
          <a:p>
            <a:fld id="{5A1F972D-FDF8-4D84-8DBC-19A85814D6EC}" type="slidenum">
              <a:rPr lang="en-GB" smtClean="0"/>
              <a:t>13</a:t>
            </a:fld>
            <a:endParaRPr lang="en-GB"/>
          </a:p>
        </p:txBody>
      </p:sp>
    </p:spTree>
    <p:extLst>
      <p:ext uri="{BB962C8B-B14F-4D97-AF65-F5344CB8AC3E}">
        <p14:creationId xmlns:p14="http://schemas.microsoft.com/office/powerpoint/2010/main" val="17264747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A740ABE-F60A-4F0B-9FAA-2C582AC74C01}"/>
              </a:ext>
            </a:extLst>
          </p:cNvPr>
          <p:cNvSpPr>
            <a:spLocks noGrp="1"/>
          </p:cNvSpPr>
          <p:nvPr>
            <p:ph type="title"/>
          </p:nvPr>
        </p:nvSpPr>
        <p:spPr/>
        <p:txBody>
          <a:bodyPr/>
          <a:lstStyle/>
          <a:p>
            <a:r>
              <a:rPr lang="it" dirty="0"/>
              <a:t>La </a:t>
            </a:r>
            <a:r>
              <a:rPr lang="it" i="1" dirty="0"/>
              <a:t>currency school</a:t>
            </a:r>
            <a:endParaRPr lang="es-AR" i="1" dirty="0"/>
          </a:p>
        </p:txBody>
      </p:sp>
      <p:sp>
        <p:nvSpPr>
          <p:cNvPr id="3" name="Marcador de contenido 2">
            <a:extLst>
              <a:ext uri="{FF2B5EF4-FFF2-40B4-BE49-F238E27FC236}">
                <a16:creationId xmlns:a16="http://schemas.microsoft.com/office/drawing/2014/main" id="{CF9330D5-273F-44C9-A0F6-AD1B8AC2C8A2}"/>
              </a:ext>
            </a:extLst>
          </p:cNvPr>
          <p:cNvSpPr>
            <a:spLocks noGrp="1"/>
          </p:cNvSpPr>
          <p:nvPr>
            <p:ph idx="1"/>
          </p:nvPr>
        </p:nvSpPr>
        <p:spPr/>
        <p:txBody>
          <a:bodyPr>
            <a:normAutofit fontScale="92500"/>
          </a:bodyPr>
          <a:lstStyle/>
          <a:p>
            <a:r>
              <a:rPr lang="it" dirty="0"/>
              <a:t>I principali esponenti di questa corrente furono Robert Torrens (che in precedenza si era schierato sul lato </a:t>
            </a:r>
            <a:r>
              <a:rPr lang="it" dirty="0" err="1"/>
              <a:t>anti-bullionista </a:t>
            </a:r>
            <a:r>
              <a:rPr lang="it" dirty="0"/>
              <a:t>del dibattito) e Lord </a:t>
            </a:r>
            <a:r>
              <a:rPr lang="it" dirty="0" err="1"/>
              <a:t>Overstone </a:t>
            </a:r>
            <a:r>
              <a:rPr lang="it" dirty="0"/>
              <a:t>.</a:t>
            </a:r>
          </a:p>
          <a:p>
            <a:r>
              <a:rPr lang="it" dirty="0"/>
              <a:t>Erano in linea con la posizione </a:t>
            </a:r>
            <a:r>
              <a:rPr lang="it" dirty="0" err="1"/>
              <a:t>bullionista </a:t>
            </a:r>
            <a:r>
              <a:rPr lang="it" dirty="0"/>
              <a:t>dei dibattiti precedenti. Pensavano che la Banca d’Inghilterra avesse la tendenza ad emettere banconote in eccesso, e quindi le emissioni dovevano essere limitate all’equivalente delle riserve auree.</a:t>
            </a:r>
          </a:p>
          <a:p>
            <a:r>
              <a:rPr lang="it" dirty="0"/>
              <a:t>Vedevano una relazione causale che va dalla valuta al credito. Per questo motivo proposero misure per regolare la quantità di moneta, presumendo che controllando questa variabile si controllasse l’intero sistema.</a:t>
            </a:r>
          </a:p>
          <a:p>
            <a:r>
              <a:rPr lang="it" dirty="0"/>
              <a:t>In generale, erano contrari ad ogni tipo di discrezionalità della Banca d'Inghilterra, ritenevano che alla banca dovessero essere imposte regole severe.</a:t>
            </a:r>
          </a:p>
          <a:p>
            <a:endParaRPr lang="es-AR" dirty="0"/>
          </a:p>
        </p:txBody>
      </p:sp>
      <p:sp>
        <p:nvSpPr>
          <p:cNvPr id="4" name="Marcador de número de diapositiva 3">
            <a:extLst>
              <a:ext uri="{FF2B5EF4-FFF2-40B4-BE49-F238E27FC236}">
                <a16:creationId xmlns:a16="http://schemas.microsoft.com/office/drawing/2014/main" id="{FF77E098-3676-43A4-962C-11D81E724B75}"/>
              </a:ext>
            </a:extLst>
          </p:cNvPr>
          <p:cNvSpPr>
            <a:spLocks noGrp="1"/>
          </p:cNvSpPr>
          <p:nvPr>
            <p:ph type="sldNum" sz="quarter" idx="12"/>
          </p:nvPr>
        </p:nvSpPr>
        <p:spPr/>
        <p:txBody>
          <a:bodyPr/>
          <a:lstStyle/>
          <a:p>
            <a:fld id="{5A1F972D-FDF8-4D84-8DBC-19A85814D6EC}" type="slidenum">
              <a:rPr lang="en-GB" smtClean="0"/>
              <a:t>14</a:t>
            </a:fld>
            <a:endParaRPr lang="en-GB"/>
          </a:p>
        </p:txBody>
      </p:sp>
    </p:spTree>
    <p:extLst>
      <p:ext uri="{BB962C8B-B14F-4D97-AF65-F5344CB8AC3E}">
        <p14:creationId xmlns:p14="http://schemas.microsoft.com/office/powerpoint/2010/main" val="27174641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652C88E-1712-4E67-8340-BA8D12ECA5A4}"/>
              </a:ext>
            </a:extLst>
          </p:cNvPr>
          <p:cNvSpPr>
            <a:spLocks noGrp="1"/>
          </p:cNvSpPr>
          <p:nvPr>
            <p:ph type="title"/>
          </p:nvPr>
        </p:nvSpPr>
        <p:spPr/>
        <p:txBody>
          <a:bodyPr/>
          <a:lstStyle/>
          <a:p>
            <a:r>
              <a:rPr lang="it-IT" dirty="0"/>
              <a:t>L</a:t>
            </a:r>
            <a:r>
              <a:rPr lang="it" dirty="0"/>
              <a:t>a</a:t>
            </a:r>
            <a:r>
              <a:rPr lang="it" i="1" dirty="0"/>
              <a:t> banking school</a:t>
            </a:r>
            <a:endParaRPr lang="es-AR" i="1" dirty="0"/>
          </a:p>
        </p:txBody>
      </p:sp>
      <p:sp>
        <p:nvSpPr>
          <p:cNvPr id="3" name="Marcador de contenido 2">
            <a:extLst>
              <a:ext uri="{FF2B5EF4-FFF2-40B4-BE49-F238E27FC236}">
                <a16:creationId xmlns:a16="http://schemas.microsoft.com/office/drawing/2014/main" id="{D7765E3A-59BF-4E94-9ED2-DE581D44C364}"/>
              </a:ext>
            </a:extLst>
          </p:cNvPr>
          <p:cNvSpPr>
            <a:spLocks noGrp="1"/>
          </p:cNvSpPr>
          <p:nvPr>
            <p:ph idx="1"/>
          </p:nvPr>
        </p:nvSpPr>
        <p:spPr>
          <a:xfrm>
            <a:off x="2231136" y="2427156"/>
            <a:ext cx="7954015" cy="3790764"/>
          </a:xfrm>
        </p:spPr>
        <p:txBody>
          <a:bodyPr>
            <a:normAutofit fontScale="92500"/>
          </a:bodyPr>
          <a:lstStyle/>
          <a:p>
            <a:r>
              <a:rPr lang="it" dirty="0"/>
              <a:t>I principali esponenti del</a:t>
            </a:r>
            <a:r>
              <a:rPr lang="it-IT" dirty="0"/>
              <a:t>la </a:t>
            </a:r>
            <a:r>
              <a:rPr lang="it-IT" i="1" dirty="0"/>
              <a:t>banking school</a:t>
            </a:r>
            <a:r>
              <a:rPr lang="it" i="1" dirty="0"/>
              <a:t> </a:t>
            </a:r>
            <a:r>
              <a:rPr lang="it" dirty="0"/>
              <a:t>erano Thomas Tooke e John Fullarton .</a:t>
            </a:r>
          </a:p>
          <a:p>
            <a:r>
              <a:rPr lang="it" dirty="0"/>
              <a:t>Pensavano che le cause del deprezzamento della sterlina fossero reali e non dovute ad un eccesso di emissioni.</a:t>
            </a:r>
          </a:p>
          <a:p>
            <a:r>
              <a:rPr lang="it" dirty="0"/>
              <a:t>Fullarton era anche anti-quantitativista </a:t>
            </a:r>
          </a:p>
          <a:p>
            <a:r>
              <a:rPr lang="it" dirty="0"/>
              <a:t>Analiticamente, vedevano la moneta come credito. La moneta veniva emessa in occasione del credito. Il credito preesisteva alla moneta, nata quando alcuni strumenti di debito iniziarono ad essere sistematicamente utilizzati come mezzi di pagamento.</a:t>
            </a:r>
          </a:p>
          <a:p>
            <a:r>
              <a:rPr lang="it" dirty="0"/>
              <a:t>La moneta allora era endogena e il rapporto tra la base monetaria e gli altri strumenti di credito era molto variabile, per cui non era possibile regolare la quantità di moneta, che era determinata dalla domanda, cioè dai bisogni dell'economia.</a:t>
            </a:r>
          </a:p>
          <a:p>
            <a:r>
              <a:rPr lang="it" dirty="0"/>
              <a:t>Ciò che doveva essere regolamentato era il credito attraverso il tasso di sconto.</a:t>
            </a:r>
          </a:p>
        </p:txBody>
      </p:sp>
      <p:sp>
        <p:nvSpPr>
          <p:cNvPr id="4" name="Marcador de número de diapositiva 3">
            <a:extLst>
              <a:ext uri="{FF2B5EF4-FFF2-40B4-BE49-F238E27FC236}">
                <a16:creationId xmlns:a16="http://schemas.microsoft.com/office/drawing/2014/main" id="{38467AED-349C-42E6-96D7-5494C98A6EA3}"/>
              </a:ext>
            </a:extLst>
          </p:cNvPr>
          <p:cNvSpPr>
            <a:spLocks noGrp="1"/>
          </p:cNvSpPr>
          <p:nvPr>
            <p:ph type="sldNum" sz="quarter" idx="12"/>
          </p:nvPr>
        </p:nvSpPr>
        <p:spPr/>
        <p:txBody>
          <a:bodyPr/>
          <a:lstStyle/>
          <a:p>
            <a:fld id="{5A1F972D-FDF8-4D84-8DBC-19A85814D6EC}" type="slidenum">
              <a:rPr lang="en-GB" smtClean="0"/>
              <a:t>15</a:t>
            </a:fld>
            <a:endParaRPr lang="en-GB"/>
          </a:p>
        </p:txBody>
      </p:sp>
    </p:spTree>
    <p:extLst>
      <p:ext uri="{BB962C8B-B14F-4D97-AF65-F5344CB8AC3E}">
        <p14:creationId xmlns:p14="http://schemas.microsoft.com/office/powerpoint/2010/main" val="33438784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63BE7EE-6C9A-4B51-BDF3-D293C4A265B5}"/>
              </a:ext>
            </a:extLst>
          </p:cNvPr>
          <p:cNvSpPr>
            <a:spLocks noGrp="1"/>
          </p:cNvSpPr>
          <p:nvPr>
            <p:ph type="title"/>
          </p:nvPr>
        </p:nvSpPr>
        <p:spPr/>
        <p:txBody>
          <a:bodyPr/>
          <a:lstStyle/>
          <a:p>
            <a:r>
              <a:rPr lang="it-IT" dirty="0"/>
              <a:t>I</a:t>
            </a:r>
            <a:r>
              <a:rPr lang="it" dirty="0"/>
              <a:t>l</a:t>
            </a:r>
            <a:r>
              <a:rPr lang="it" i="1" dirty="0"/>
              <a:t> peel act (1844)</a:t>
            </a:r>
            <a:endParaRPr lang="es-AR" dirty="0"/>
          </a:p>
        </p:txBody>
      </p:sp>
      <p:sp>
        <p:nvSpPr>
          <p:cNvPr id="3" name="Marcador de contenido 2">
            <a:extLst>
              <a:ext uri="{FF2B5EF4-FFF2-40B4-BE49-F238E27FC236}">
                <a16:creationId xmlns:a16="http://schemas.microsoft.com/office/drawing/2014/main" id="{A9664CB7-0E63-4751-8AE8-A3CEDA2DB464}"/>
              </a:ext>
            </a:extLst>
          </p:cNvPr>
          <p:cNvSpPr>
            <a:spLocks noGrp="1"/>
          </p:cNvSpPr>
          <p:nvPr>
            <p:ph idx="1"/>
          </p:nvPr>
        </p:nvSpPr>
        <p:spPr>
          <a:xfrm>
            <a:off x="2231136" y="2388599"/>
            <a:ext cx="8454340" cy="1563020"/>
          </a:xfrm>
        </p:spPr>
        <p:txBody>
          <a:bodyPr>
            <a:normAutofit lnSpcReduction="10000"/>
          </a:bodyPr>
          <a:lstStyle/>
          <a:p>
            <a:r>
              <a:rPr lang="it" dirty="0"/>
              <a:t>La Banca d'Inghilterra fu riformata nel 1844, seguendo le raccomandazioni della </a:t>
            </a:r>
            <a:r>
              <a:rPr lang="it" i="1" dirty="0"/>
              <a:t>currency school</a:t>
            </a:r>
            <a:r>
              <a:rPr lang="it" dirty="0"/>
              <a:t>. Questo programma durò fino alla Prima Guerra Mondiale, anche se dovette essere sospeso più volte a causa delle crisi ricorrenti.</a:t>
            </a:r>
          </a:p>
          <a:p>
            <a:r>
              <a:rPr lang="it" dirty="0"/>
              <a:t>Con la riforma la Banca d'Inghilterra venne divisa in un dipartimento bancario (</a:t>
            </a:r>
            <a:r>
              <a:rPr lang="it" i="1" dirty="0"/>
              <a:t>Banking d</a:t>
            </a:r>
            <a:r>
              <a:rPr lang="it-IT" i="1" dirty="0" err="1"/>
              <a:t>epartment</a:t>
            </a:r>
            <a:r>
              <a:rPr lang="it" dirty="0"/>
              <a:t>) e un dipartimento di emissione (</a:t>
            </a:r>
            <a:r>
              <a:rPr lang="it-IT" i="1" dirty="0"/>
              <a:t>I</a:t>
            </a:r>
            <a:r>
              <a:rPr lang="it" i="1" dirty="0"/>
              <a:t>ssue D</a:t>
            </a:r>
            <a:r>
              <a:rPr lang="it-IT" i="1" dirty="0" err="1"/>
              <a:t>epartment</a:t>
            </a:r>
            <a:r>
              <a:rPr lang="it" dirty="0"/>
              <a:t>).</a:t>
            </a:r>
          </a:p>
        </p:txBody>
      </p:sp>
      <p:sp>
        <p:nvSpPr>
          <p:cNvPr id="4" name="Marcador de número de diapositiva 3">
            <a:extLst>
              <a:ext uri="{FF2B5EF4-FFF2-40B4-BE49-F238E27FC236}">
                <a16:creationId xmlns:a16="http://schemas.microsoft.com/office/drawing/2014/main" id="{7C54B590-CCB8-4804-B2CC-ADD148332E18}"/>
              </a:ext>
            </a:extLst>
          </p:cNvPr>
          <p:cNvSpPr>
            <a:spLocks noGrp="1"/>
          </p:cNvSpPr>
          <p:nvPr>
            <p:ph type="sldNum" sz="quarter" idx="12"/>
          </p:nvPr>
        </p:nvSpPr>
        <p:spPr/>
        <p:txBody>
          <a:bodyPr/>
          <a:lstStyle/>
          <a:p>
            <a:fld id="{5A1F972D-FDF8-4D84-8DBC-19A85814D6EC}" type="slidenum">
              <a:rPr lang="en-GB" smtClean="0"/>
              <a:t>16</a:t>
            </a:fld>
            <a:endParaRPr lang="en-GB"/>
          </a:p>
        </p:txBody>
      </p:sp>
      <p:graphicFrame>
        <p:nvGraphicFramePr>
          <p:cNvPr id="5" name="Diagrama 4">
            <a:extLst>
              <a:ext uri="{FF2B5EF4-FFF2-40B4-BE49-F238E27FC236}">
                <a16:creationId xmlns:a16="http://schemas.microsoft.com/office/drawing/2014/main" id="{10F6664D-23CE-4E0F-BEE6-40D6B5F97818}"/>
              </a:ext>
            </a:extLst>
          </p:cNvPr>
          <p:cNvGraphicFramePr/>
          <p:nvPr>
            <p:extLst>
              <p:ext uri="{D42A27DB-BD31-4B8C-83A1-F6EECF244321}">
                <p14:modId xmlns:p14="http://schemas.microsoft.com/office/powerpoint/2010/main" val="724530393"/>
              </p:ext>
            </p:extLst>
          </p:nvPr>
        </p:nvGraphicFramePr>
        <p:xfrm>
          <a:off x="3693304" y="4016426"/>
          <a:ext cx="4805392" cy="156302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CuadroTexto 5">
            <a:extLst>
              <a:ext uri="{FF2B5EF4-FFF2-40B4-BE49-F238E27FC236}">
                <a16:creationId xmlns:a16="http://schemas.microsoft.com/office/drawing/2014/main" id="{91A60726-5647-479F-8B29-7D4430950D9F}"/>
              </a:ext>
            </a:extLst>
          </p:cNvPr>
          <p:cNvSpPr txBox="1"/>
          <p:nvPr/>
        </p:nvSpPr>
        <p:spPr>
          <a:xfrm>
            <a:off x="2304582" y="5893308"/>
            <a:ext cx="8454340" cy="646331"/>
          </a:xfrm>
          <a:prstGeom prst="rect">
            <a:avLst/>
          </a:prstGeom>
          <a:noFill/>
        </p:spPr>
        <p:txBody>
          <a:bodyPr wrap="square" rtlCol="0">
            <a:spAutoFit/>
          </a:bodyPr>
          <a:lstStyle/>
          <a:p>
            <a:pPr marL="285750" indent="-285750">
              <a:buFont typeface="Arial" panose="020B0604020202020204" pitchFamily="34" charset="0"/>
              <a:buChar char="•"/>
            </a:pPr>
            <a:r>
              <a:rPr lang="it" dirty="0"/>
              <a:t>Con questo sistema la Banca d’Inghilterra non poteva agire come prestatore di ultima istanza, perché il credito poteva aumentare solo se aumentavano le riserve auree.</a:t>
            </a:r>
          </a:p>
        </p:txBody>
      </p:sp>
    </p:spTree>
    <p:extLst>
      <p:ext uri="{BB962C8B-B14F-4D97-AF65-F5344CB8AC3E}">
        <p14:creationId xmlns:p14="http://schemas.microsoft.com/office/powerpoint/2010/main" val="6765983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08A7FE6-B409-42F4-9F15-5AEFE042F381}"/>
              </a:ext>
            </a:extLst>
          </p:cNvPr>
          <p:cNvSpPr>
            <a:spLocks noGrp="1"/>
          </p:cNvSpPr>
          <p:nvPr>
            <p:ph type="title"/>
          </p:nvPr>
        </p:nvSpPr>
        <p:spPr/>
        <p:txBody>
          <a:bodyPr/>
          <a:lstStyle/>
          <a:p>
            <a:r>
              <a:rPr lang="it" dirty="0"/>
              <a:t>3. la reazione ricardiana</a:t>
            </a:r>
          </a:p>
        </p:txBody>
      </p:sp>
      <p:sp>
        <p:nvSpPr>
          <p:cNvPr id="3" name="Marcador de texto 2">
            <a:extLst>
              <a:ext uri="{FF2B5EF4-FFF2-40B4-BE49-F238E27FC236}">
                <a16:creationId xmlns:a16="http://schemas.microsoft.com/office/drawing/2014/main" id="{90FE0F39-144F-4A0A-A02E-273B670731B9}"/>
              </a:ext>
            </a:extLst>
          </p:cNvPr>
          <p:cNvSpPr>
            <a:spLocks noGrp="1"/>
          </p:cNvSpPr>
          <p:nvPr>
            <p:ph type="body" idx="1"/>
          </p:nvPr>
        </p:nvSpPr>
        <p:spPr/>
        <p:txBody>
          <a:bodyPr/>
          <a:lstStyle/>
          <a:p>
            <a:endParaRPr lang="es-AR"/>
          </a:p>
        </p:txBody>
      </p:sp>
      <p:sp>
        <p:nvSpPr>
          <p:cNvPr id="4" name="Marcador de número de diapositiva 3">
            <a:extLst>
              <a:ext uri="{FF2B5EF4-FFF2-40B4-BE49-F238E27FC236}">
                <a16:creationId xmlns:a16="http://schemas.microsoft.com/office/drawing/2014/main" id="{95A95A7A-64D4-4AF7-836A-E5B8F3387BCF}"/>
              </a:ext>
            </a:extLst>
          </p:cNvPr>
          <p:cNvSpPr>
            <a:spLocks noGrp="1"/>
          </p:cNvSpPr>
          <p:nvPr>
            <p:ph type="sldNum" sz="quarter" idx="12"/>
          </p:nvPr>
        </p:nvSpPr>
        <p:spPr/>
        <p:txBody>
          <a:bodyPr/>
          <a:lstStyle/>
          <a:p>
            <a:fld id="{5A1F972D-FDF8-4D84-8DBC-19A85814D6EC}" type="slidenum">
              <a:rPr lang="en-GB" smtClean="0"/>
              <a:t>17</a:t>
            </a:fld>
            <a:endParaRPr lang="en-GB"/>
          </a:p>
        </p:txBody>
      </p:sp>
    </p:spTree>
    <p:extLst>
      <p:ext uri="{BB962C8B-B14F-4D97-AF65-F5344CB8AC3E}">
        <p14:creationId xmlns:p14="http://schemas.microsoft.com/office/powerpoint/2010/main" val="20636858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43C1860-F933-4EB4-B109-597B08C78C4F}"/>
              </a:ext>
            </a:extLst>
          </p:cNvPr>
          <p:cNvSpPr>
            <a:spLocks noGrp="1"/>
          </p:cNvSpPr>
          <p:nvPr>
            <p:ph type="title"/>
          </p:nvPr>
        </p:nvSpPr>
        <p:spPr/>
        <p:txBody>
          <a:bodyPr/>
          <a:lstStyle/>
          <a:p>
            <a:r>
              <a:rPr lang="it" dirty="0" err="1"/>
              <a:t>introduzione</a:t>
            </a:r>
            <a:endParaRPr lang="en-GB" dirty="0"/>
          </a:p>
        </p:txBody>
      </p:sp>
      <p:sp>
        <p:nvSpPr>
          <p:cNvPr id="3" name="Marcador de texto 2">
            <a:extLst>
              <a:ext uri="{FF2B5EF4-FFF2-40B4-BE49-F238E27FC236}">
                <a16:creationId xmlns:a16="http://schemas.microsoft.com/office/drawing/2014/main" id="{0073C979-3C52-4DE5-92C9-A5E0CEDF66CA}"/>
              </a:ext>
            </a:extLst>
          </p:cNvPr>
          <p:cNvSpPr>
            <a:spLocks noGrp="1"/>
          </p:cNvSpPr>
          <p:nvPr>
            <p:ph type="body" idx="1"/>
          </p:nvPr>
        </p:nvSpPr>
        <p:spPr/>
        <p:txBody>
          <a:bodyPr/>
          <a:lstStyle/>
          <a:p>
            <a:endParaRPr lang="en-GB"/>
          </a:p>
        </p:txBody>
      </p:sp>
      <p:sp>
        <p:nvSpPr>
          <p:cNvPr id="4" name="Marcador de número de diapositiva 3">
            <a:extLst>
              <a:ext uri="{FF2B5EF4-FFF2-40B4-BE49-F238E27FC236}">
                <a16:creationId xmlns:a16="http://schemas.microsoft.com/office/drawing/2014/main" id="{6A54A2F6-BBAC-4ADD-AEFF-7B77A82D1737}"/>
              </a:ext>
            </a:extLst>
          </p:cNvPr>
          <p:cNvSpPr>
            <a:spLocks noGrp="1"/>
          </p:cNvSpPr>
          <p:nvPr>
            <p:ph type="sldNum" sz="quarter" idx="12"/>
          </p:nvPr>
        </p:nvSpPr>
        <p:spPr/>
        <p:txBody>
          <a:bodyPr/>
          <a:lstStyle/>
          <a:p>
            <a:fld id="{5A1F972D-FDF8-4D84-8DBC-19A85814D6EC}" type="slidenum">
              <a:rPr lang="en-GB" smtClean="0"/>
              <a:t>18</a:t>
            </a:fld>
            <a:endParaRPr lang="en-GB"/>
          </a:p>
        </p:txBody>
      </p:sp>
    </p:spTree>
    <p:extLst>
      <p:ext uri="{BB962C8B-B14F-4D97-AF65-F5344CB8AC3E}">
        <p14:creationId xmlns:p14="http://schemas.microsoft.com/office/powerpoint/2010/main" val="18871930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54FD1E-88D1-48C3-AAA7-2F253D45D32B}"/>
              </a:ext>
            </a:extLst>
          </p:cNvPr>
          <p:cNvSpPr>
            <a:spLocks noGrp="1"/>
          </p:cNvSpPr>
          <p:nvPr>
            <p:ph type="title"/>
          </p:nvPr>
        </p:nvSpPr>
        <p:spPr/>
        <p:txBody>
          <a:bodyPr/>
          <a:lstStyle/>
          <a:p>
            <a:r>
              <a:rPr lang="it" dirty="0"/>
              <a:t>introduzione</a:t>
            </a:r>
          </a:p>
        </p:txBody>
      </p:sp>
      <p:sp>
        <p:nvSpPr>
          <p:cNvPr id="3" name="Content Placeholder 2">
            <a:extLst>
              <a:ext uri="{FF2B5EF4-FFF2-40B4-BE49-F238E27FC236}">
                <a16:creationId xmlns:a16="http://schemas.microsoft.com/office/drawing/2014/main" id="{946DA8F6-C2B7-4C05-A48E-7AF71DB8FDA1}"/>
              </a:ext>
            </a:extLst>
          </p:cNvPr>
          <p:cNvSpPr>
            <a:spLocks noGrp="1"/>
          </p:cNvSpPr>
          <p:nvPr>
            <p:ph idx="1"/>
          </p:nvPr>
        </p:nvSpPr>
        <p:spPr>
          <a:xfrm>
            <a:off x="1705708" y="2484408"/>
            <a:ext cx="8449020" cy="4099272"/>
          </a:xfrm>
        </p:spPr>
        <p:txBody>
          <a:bodyPr>
            <a:normAutofit/>
          </a:bodyPr>
          <a:lstStyle/>
          <a:p>
            <a:r>
              <a:rPr lang="it" dirty="0"/>
              <a:t>Nel periodo tra Ricardo e Mill il dibattito economico si intersecò con quello politico.</a:t>
            </a:r>
          </a:p>
          <a:p>
            <a:r>
              <a:rPr lang="it" dirty="0"/>
              <a:t>I riferimenti principali erano Smith e Ricardo.</a:t>
            </a:r>
          </a:p>
          <a:p>
            <a:r>
              <a:rPr lang="it" dirty="0"/>
              <a:t>I seguaci più fedeli di Ricardo furono James Mill, che aveva avuto un ruolo importante nella pubblicazione dei </a:t>
            </a:r>
            <a:r>
              <a:rPr lang="it" i="1" dirty="0"/>
              <a:t>Principi</a:t>
            </a:r>
            <a:r>
              <a:rPr lang="it" dirty="0"/>
              <a:t> e John McCulloch.</a:t>
            </a:r>
          </a:p>
          <a:p>
            <a:r>
              <a:rPr lang="it" dirty="0"/>
              <a:t>D'altro canto ci furono critici come Robert Torrens, che diedero interessanti contributi analitici, e Senior, che già mostra un allontanamento dai classici verso quelli che poi sarebbero diventati i neoclassici.</a:t>
            </a:r>
          </a:p>
          <a:p>
            <a:r>
              <a:rPr lang="it" dirty="0"/>
              <a:t>Allo stesso modo nacque una corrente di socialisti ricardiani.</a:t>
            </a:r>
          </a:p>
          <a:p>
            <a:endParaRPr lang="es-AR" dirty="0"/>
          </a:p>
          <a:p>
            <a:endParaRPr lang="es-AR" dirty="0"/>
          </a:p>
        </p:txBody>
      </p:sp>
      <p:sp>
        <p:nvSpPr>
          <p:cNvPr id="4" name="Slide Number Placeholder 3">
            <a:extLst>
              <a:ext uri="{FF2B5EF4-FFF2-40B4-BE49-F238E27FC236}">
                <a16:creationId xmlns:a16="http://schemas.microsoft.com/office/drawing/2014/main" id="{E2C2EA1D-0560-4846-8002-CF365A760232}"/>
              </a:ext>
            </a:extLst>
          </p:cNvPr>
          <p:cNvSpPr>
            <a:spLocks noGrp="1"/>
          </p:cNvSpPr>
          <p:nvPr>
            <p:ph type="sldNum" sz="quarter" idx="12"/>
          </p:nvPr>
        </p:nvSpPr>
        <p:spPr/>
        <p:txBody>
          <a:bodyPr/>
          <a:lstStyle/>
          <a:p>
            <a:fld id="{5A1F972D-FDF8-4D84-8DBC-19A85814D6EC}" type="slidenum">
              <a:rPr lang="en-GB" smtClean="0"/>
              <a:t>19</a:t>
            </a:fld>
            <a:endParaRPr lang="en-GB"/>
          </a:p>
        </p:txBody>
      </p:sp>
    </p:spTree>
    <p:extLst>
      <p:ext uri="{BB962C8B-B14F-4D97-AF65-F5344CB8AC3E}">
        <p14:creationId xmlns:p14="http://schemas.microsoft.com/office/powerpoint/2010/main" val="38278659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4F14A59-91F1-4664-BB79-28CCEE7FDAFB}"/>
              </a:ext>
            </a:extLst>
          </p:cNvPr>
          <p:cNvSpPr>
            <a:spLocks noGrp="1"/>
          </p:cNvSpPr>
          <p:nvPr>
            <p:ph type="title"/>
          </p:nvPr>
        </p:nvSpPr>
        <p:spPr/>
        <p:txBody>
          <a:bodyPr>
            <a:normAutofit/>
          </a:bodyPr>
          <a:lstStyle/>
          <a:p>
            <a:r>
              <a:rPr lang="it" dirty="0"/>
              <a:t>Da Ricardo a M</a:t>
            </a:r>
            <a:r>
              <a:rPr lang="it-IT" dirty="0" err="1"/>
              <a:t>ill</a:t>
            </a:r>
            <a:endParaRPr lang="es-AR" dirty="0"/>
          </a:p>
        </p:txBody>
      </p:sp>
      <p:sp>
        <p:nvSpPr>
          <p:cNvPr id="3" name="Marcador de contenido 2">
            <a:extLst>
              <a:ext uri="{FF2B5EF4-FFF2-40B4-BE49-F238E27FC236}">
                <a16:creationId xmlns:a16="http://schemas.microsoft.com/office/drawing/2014/main" id="{7F252FF3-37B2-4242-97D3-C6A99A7B8DD7}"/>
              </a:ext>
            </a:extLst>
          </p:cNvPr>
          <p:cNvSpPr>
            <a:spLocks noGrp="1"/>
          </p:cNvSpPr>
          <p:nvPr>
            <p:ph idx="1"/>
          </p:nvPr>
        </p:nvSpPr>
        <p:spPr/>
        <p:txBody>
          <a:bodyPr>
            <a:normAutofit/>
          </a:bodyPr>
          <a:lstStyle/>
          <a:p>
            <a:pPr marL="457200" indent="-457200">
              <a:buFont typeface="+mj-lt"/>
              <a:buAutoNum type="arabicPeriod"/>
            </a:pPr>
            <a:r>
              <a:rPr lang="it" sz="2000" dirty="0"/>
              <a:t>Introduzione</a:t>
            </a:r>
          </a:p>
          <a:p>
            <a:pPr marL="457200" indent="-457200">
              <a:buFont typeface="+mj-lt"/>
              <a:buAutoNum type="arabicPeriod"/>
            </a:pPr>
            <a:r>
              <a:rPr lang="it" sz="2000" dirty="0"/>
              <a:t>Controversie monetarie classiche</a:t>
            </a:r>
          </a:p>
          <a:p>
            <a:pPr marL="685800" lvl="1" indent="-457200">
              <a:buFont typeface="+mj-lt"/>
              <a:buAutoNum type="arabicPeriod"/>
            </a:pPr>
            <a:r>
              <a:rPr lang="it" sz="1700" dirty="0"/>
              <a:t>Il primo round del dibattito </a:t>
            </a:r>
            <a:r>
              <a:rPr lang="it" sz="1700" dirty="0" err="1"/>
              <a:t>sui bullionisti</a:t>
            </a:r>
            <a:endParaRPr lang="es-AR" sz="1700" dirty="0"/>
          </a:p>
          <a:p>
            <a:pPr marL="685800" lvl="1" indent="-457200">
              <a:buFont typeface="+mj-lt"/>
              <a:buAutoNum type="arabicPeriod"/>
            </a:pPr>
            <a:r>
              <a:rPr lang="it" sz="1700" dirty="0"/>
              <a:t>Il secondo round del dibattito </a:t>
            </a:r>
            <a:r>
              <a:rPr lang="it" sz="1700" dirty="0" err="1"/>
              <a:t>sui bullionisti</a:t>
            </a:r>
            <a:endParaRPr lang="es-AR" sz="1700" dirty="0"/>
          </a:p>
          <a:p>
            <a:pPr marL="685800" lvl="1" indent="-457200">
              <a:buFont typeface="+mj-lt"/>
              <a:buAutoNum type="arabicPeriod"/>
            </a:pPr>
            <a:r>
              <a:rPr lang="it" sz="1700" dirty="0"/>
              <a:t>La polemica tra le </a:t>
            </a:r>
            <a:r>
              <a:rPr lang="it" sz="1700" i="1" dirty="0"/>
              <a:t>ban</a:t>
            </a:r>
            <a:r>
              <a:rPr lang="it-IT" sz="1700" i="1" dirty="0" err="1"/>
              <a:t>king</a:t>
            </a:r>
            <a:r>
              <a:rPr lang="it-IT" sz="1700" i="1" dirty="0"/>
              <a:t> school</a:t>
            </a:r>
            <a:r>
              <a:rPr lang="it" sz="1700" i="1" dirty="0"/>
              <a:t> </a:t>
            </a:r>
            <a:r>
              <a:rPr lang="it" sz="1700" dirty="0"/>
              <a:t>e la </a:t>
            </a:r>
            <a:r>
              <a:rPr lang="it" sz="1700" i="1" dirty="0"/>
              <a:t>currency school</a:t>
            </a:r>
            <a:endParaRPr lang="es-AR" sz="1700" i="1" dirty="0"/>
          </a:p>
          <a:p>
            <a:pPr marL="457200" indent="-457200">
              <a:buFont typeface="+mj-lt"/>
              <a:buAutoNum type="arabicPeriod"/>
            </a:pPr>
            <a:r>
              <a:rPr lang="it" sz="2000" dirty="0"/>
              <a:t>La reazione ricardiana</a:t>
            </a:r>
          </a:p>
          <a:p>
            <a:pPr marL="685800" lvl="1" indent="-457200">
              <a:buFont typeface="+mj-lt"/>
              <a:buAutoNum type="arabicPeriod"/>
            </a:pPr>
            <a:r>
              <a:rPr lang="it" sz="1700" dirty="0"/>
              <a:t>Robert Torrens (1780-1864)</a:t>
            </a:r>
          </a:p>
          <a:p>
            <a:pPr marL="685800" lvl="1" indent="-457200">
              <a:buFont typeface="+mj-lt"/>
              <a:buAutoNum type="arabicPeriod"/>
            </a:pPr>
            <a:r>
              <a:rPr lang="it" sz="1700" dirty="0"/>
              <a:t>I socialisti ricardiani</a:t>
            </a:r>
          </a:p>
          <a:p>
            <a:pPr marL="685800" lvl="1" indent="-457200">
              <a:buFont typeface="+mj-lt"/>
              <a:buAutoNum type="arabicPeriod"/>
            </a:pPr>
            <a:r>
              <a:rPr lang="it" sz="1700" dirty="0"/>
              <a:t>Nassau William Senior (1790-1864)</a:t>
            </a:r>
          </a:p>
          <a:p>
            <a:pPr marL="685800" lvl="1" indent="-457200">
              <a:buFont typeface="+mj-lt"/>
              <a:buAutoNum type="arabicPeriod"/>
            </a:pPr>
            <a:r>
              <a:rPr lang="it" sz="1700" dirty="0"/>
              <a:t>La scuola storica tedesca</a:t>
            </a:r>
          </a:p>
          <a:p>
            <a:pPr marL="457200" indent="-457200">
              <a:buFont typeface="+mj-lt"/>
              <a:buAutoNum type="arabicPeriod"/>
            </a:pPr>
            <a:r>
              <a:rPr lang="it" sz="2000" dirty="0"/>
              <a:t>Bibliografia</a:t>
            </a:r>
          </a:p>
          <a:p>
            <a:pPr marL="685800" lvl="1" indent="-457200">
              <a:buFont typeface="+mj-lt"/>
              <a:buAutoNum type="arabicPeriod"/>
            </a:pPr>
            <a:endParaRPr lang="es-AR" sz="1700" dirty="0"/>
          </a:p>
          <a:p>
            <a:pPr marL="685800" lvl="1" indent="-457200">
              <a:buFont typeface="+mj-lt"/>
              <a:buAutoNum type="arabicPeriod"/>
            </a:pPr>
            <a:endParaRPr lang="es-AR" sz="1700" dirty="0"/>
          </a:p>
          <a:p>
            <a:pPr marL="685800" lvl="1" indent="-457200">
              <a:buFont typeface="+mj-lt"/>
              <a:buAutoNum type="arabicPeriod"/>
            </a:pPr>
            <a:endParaRPr lang="es-AR" sz="1700" dirty="0"/>
          </a:p>
        </p:txBody>
      </p:sp>
      <p:sp>
        <p:nvSpPr>
          <p:cNvPr id="4" name="Marcador de texto 3">
            <a:extLst>
              <a:ext uri="{FF2B5EF4-FFF2-40B4-BE49-F238E27FC236}">
                <a16:creationId xmlns:a16="http://schemas.microsoft.com/office/drawing/2014/main" id="{F47A6F3B-7589-4816-B8C3-76470727BF1C}"/>
              </a:ext>
            </a:extLst>
          </p:cNvPr>
          <p:cNvSpPr>
            <a:spLocks noGrp="1"/>
          </p:cNvSpPr>
          <p:nvPr>
            <p:ph type="body" sz="half" idx="2"/>
          </p:nvPr>
        </p:nvSpPr>
        <p:spPr/>
        <p:txBody>
          <a:bodyPr/>
          <a:lstStyle/>
          <a:p>
            <a:endParaRPr lang="en-GB"/>
          </a:p>
        </p:txBody>
      </p:sp>
      <p:sp>
        <p:nvSpPr>
          <p:cNvPr id="5" name="Marcador de número de diapositiva 4">
            <a:extLst>
              <a:ext uri="{FF2B5EF4-FFF2-40B4-BE49-F238E27FC236}">
                <a16:creationId xmlns:a16="http://schemas.microsoft.com/office/drawing/2014/main" id="{39DECEEC-5FC5-400B-9EC9-8BA0581CA2FE}"/>
              </a:ext>
            </a:extLst>
          </p:cNvPr>
          <p:cNvSpPr>
            <a:spLocks noGrp="1"/>
          </p:cNvSpPr>
          <p:nvPr>
            <p:ph type="sldNum" sz="quarter" idx="12"/>
          </p:nvPr>
        </p:nvSpPr>
        <p:spPr/>
        <p:txBody>
          <a:bodyPr/>
          <a:lstStyle/>
          <a:p>
            <a:fld id="{5A1F972D-FDF8-4D84-8DBC-19A85814D6EC}" type="slidenum">
              <a:rPr lang="en-GB" smtClean="0"/>
              <a:t>2</a:t>
            </a:fld>
            <a:endParaRPr lang="en-GB"/>
          </a:p>
        </p:txBody>
      </p:sp>
    </p:spTree>
    <p:extLst>
      <p:ext uri="{BB962C8B-B14F-4D97-AF65-F5344CB8AC3E}">
        <p14:creationId xmlns:p14="http://schemas.microsoft.com/office/powerpoint/2010/main" val="4825641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AE34D0D-CF7A-4BD8-A891-83C784B7A926}"/>
              </a:ext>
            </a:extLst>
          </p:cNvPr>
          <p:cNvSpPr>
            <a:spLocks noGrp="1"/>
          </p:cNvSpPr>
          <p:nvPr>
            <p:ph type="title"/>
          </p:nvPr>
        </p:nvSpPr>
        <p:spPr>
          <a:xfrm>
            <a:off x="1600200" y="1383567"/>
            <a:ext cx="8991600" cy="1645920"/>
          </a:xfrm>
        </p:spPr>
        <p:txBody>
          <a:bodyPr/>
          <a:lstStyle/>
          <a:p>
            <a:r>
              <a:rPr lang="it" dirty="0"/>
              <a:t>3.1 Robert Torrens (1780-1864)</a:t>
            </a:r>
          </a:p>
        </p:txBody>
      </p:sp>
      <p:sp>
        <p:nvSpPr>
          <p:cNvPr id="4" name="Marcador de número de diapositiva 3">
            <a:extLst>
              <a:ext uri="{FF2B5EF4-FFF2-40B4-BE49-F238E27FC236}">
                <a16:creationId xmlns:a16="http://schemas.microsoft.com/office/drawing/2014/main" id="{C425A89F-3A8C-4764-B798-6E5C594E4103}"/>
              </a:ext>
            </a:extLst>
          </p:cNvPr>
          <p:cNvSpPr>
            <a:spLocks noGrp="1"/>
          </p:cNvSpPr>
          <p:nvPr>
            <p:ph type="sldNum" sz="quarter" idx="12"/>
          </p:nvPr>
        </p:nvSpPr>
        <p:spPr/>
        <p:txBody>
          <a:bodyPr/>
          <a:lstStyle/>
          <a:p>
            <a:fld id="{5A1F972D-FDF8-4D84-8DBC-19A85814D6EC}" type="slidenum">
              <a:rPr lang="en-GB" smtClean="0"/>
              <a:t>20</a:t>
            </a:fld>
            <a:endParaRPr lang="en-GB"/>
          </a:p>
        </p:txBody>
      </p:sp>
      <p:pic>
        <p:nvPicPr>
          <p:cNvPr id="5" name="Imagen 4">
            <a:extLst>
              <a:ext uri="{FF2B5EF4-FFF2-40B4-BE49-F238E27FC236}">
                <a16:creationId xmlns:a16="http://schemas.microsoft.com/office/drawing/2014/main" id="{91CE7CBE-70A4-479E-8B2F-2CCD505EF134}"/>
              </a:ext>
            </a:extLst>
          </p:cNvPr>
          <p:cNvPicPr>
            <a:picLocks noChangeAspect="1"/>
          </p:cNvPicPr>
          <p:nvPr/>
        </p:nvPicPr>
        <p:blipFill>
          <a:blip r:embed="rId2"/>
          <a:stretch>
            <a:fillRect/>
          </a:stretch>
        </p:blipFill>
        <p:spPr>
          <a:xfrm>
            <a:off x="5143500" y="3429000"/>
            <a:ext cx="1905000" cy="1905000"/>
          </a:xfrm>
          <a:prstGeom prst="rect">
            <a:avLst/>
          </a:prstGeom>
        </p:spPr>
      </p:pic>
    </p:spTree>
    <p:extLst>
      <p:ext uri="{BB962C8B-B14F-4D97-AF65-F5344CB8AC3E}">
        <p14:creationId xmlns:p14="http://schemas.microsoft.com/office/powerpoint/2010/main" val="32374012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E3ED273-D6F8-4DE9-8E48-0264617D0B0B}"/>
              </a:ext>
            </a:extLst>
          </p:cNvPr>
          <p:cNvSpPr>
            <a:spLocks noGrp="1"/>
          </p:cNvSpPr>
          <p:nvPr>
            <p:ph type="title"/>
          </p:nvPr>
        </p:nvSpPr>
        <p:spPr/>
        <p:txBody>
          <a:bodyPr/>
          <a:lstStyle/>
          <a:p>
            <a:r>
              <a:rPr lang="it" dirty="0"/>
              <a:t>Robert Torrens</a:t>
            </a:r>
            <a:endParaRPr lang="es-AR" dirty="0"/>
          </a:p>
        </p:txBody>
      </p:sp>
      <p:sp>
        <p:nvSpPr>
          <p:cNvPr id="3" name="Marcador de contenido 2">
            <a:extLst>
              <a:ext uri="{FF2B5EF4-FFF2-40B4-BE49-F238E27FC236}">
                <a16:creationId xmlns:a16="http://schemas.microsoft.com/office/drawing/2014/main" id="{ED46CB7B-8DEC-4F66-9141-3614DD4E85B7}"/>
              </a:ext>
            </a:extLst>
          </p:cNvPr>
          <p:cNvSpPr>
            <a:spLocks noGrp="1"/>
          </p:cNvSpPr>
          <p:nvPr>
            <p:ph idx="1"/>
          </p:nvPr>
        </p:nvSpPr>
        <p:spPr/>
        <p:txBody>
          <a:bodyPr>
            <a:normAutofit/>
          </a:bodyPr>
          <a:lstStyle/>
          <a:p>
            <a:r>
              <a:rPr lang="it" dirty="0"/>
              <a:t>Torrens nacque a Londra nel 1780. Era colonnello dei Royal Marines e possedeva un giornale, </a:t>
            </a:r>
            <a:r>
              <a:rPr lang="it" i="1" dirty="0"/>
              <a:t>The Glo</a:t>
            </a:r>
            <a:r>
              <a:rPr lang="it-IT" i="1" dirty="0"/>
              <a:t>be</a:t>
            </a:r>
            <a:r>
              <a:rPr lang="it" dirty="0"/>
              <a:t>. Fu uno dei fondatori del </a:t>
            </a:r>
            <a:r>
              <a:rPr lang="it" i="1" dirty="0"/>
              <a:t>Politic</a:t>
            </a:r>
            <a:r>
              <a:rPr lang="it-IT" i="1" dirty="0"/>
              <a:t>al</a:t>
            </a:r>
            <a:r>
              <a:rPr lang="it" i="1" dirty="0"/>
              <a:t> Economy Club </a:t>
            </a:r>
            <a:r>
              <a:rPr lang="it" dirty="0"/>
              <a:t>nel 1821, al quale appartenevano anche David Ricardo e James Mill.</a:t>
            </a:r>
          </a:p>
          <a:p>
            <a:r>
              <a:rPr lang="it" dirty="0"/>
              <a:t>Fu anche membro del Parlamento britannico dal 1831.</a:t>
            </a:r>
          </a:p>
          <a:p>
            <a:r>
              <a:rPr lang="it" dirty="0"/>
              <a:t>Fu fortemente coinvolto nei dibattiti monetari negli anni Trenta e Quaranta dell'Ottocento, durante le controversie tra la </a:t>
            </a:r>
            <a:r>
              <a:rPr lang="it" i="1" dirty="0"/>
              <a:t>currency school </a:t>
            </a:r>
            <a:r>
              <a:rPr lang="it" dirty="0"/>
              <a:t>e </a:t>
            </a:r>
            <a:r>
              <a:rPr lang="it" i="1" dirty="0"/>
              <a:t>la banking school </a:t>
            </a:r>
            <a:endParaRPr lang="es-AR" dirty="0"/>
          </a:p>
          <a:p>
            <a:r>
              <a:rPr lang="it" dirty="0"/>
              <a:t>Sebbene abbia espresso molte critiche a Ricardo, molti sostengono che egli sia ancora all'interno del paradigma ricardiano.</a:t>
            </a:r>
          </a:p>
        </p:txBody>
      </p:sp>
      <p:sp>
        <p:nvSpPr>
          <p:cNvPr id="4" name="Marcador de número de diapositiva 3">
            <a:extLst>
              <a:ext uri="{FF2B5EF4-FFF2-40B4-BE49-F238E27FC236}">
                <a16:creationId xmlns:a16="http://schemas.microsoft.com/office/drawing/2014/main" id="{6A83557E-7561-4C55-840D-2C7167E48B6C}"/>
              </a:ext>
            </a:extLst>
          </p:cNvPr>
          <p:cNvSpPr>
            <a:spLocks noGrp="1"/>
          </p:cNvSpPr>
          <p:nvPr>
            <p:ph type="sldNum" sz="quarter" idx="12"/>
          </p:nvPr>
        </p:nvSpPr>
        <p:spPr/>
        <p:txBody>
          <a:bodyPr/>
          <a:lstStyle/>
          <a:p>
            <a:fld id="{5A1F972D-FDF8-4D84-8DBC-19A85814D6EC}" type="slidenum">
              <a:rPr lang="en-GB" smtClean="0"/>
              <a:t>21</a:t>
            </a:fld>
            <a:endParaRPr lang="en-GB"/>
          </a:p>
        </p:txBody>
      </p:sp>
    </p:spTree>
    <p:extLst>
      <p:ext uri="{BB962C8B-B14F-4D97-AF65-F5344CB8AC3E}">
        <p14:creationId xmlns:p14="http://schemas.microsoft.com/office/powerpoint/2010/main" val="33497001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A5AC22A-954E-4237-9A22-C50BD91C621D}"/>
              </a:ext>
            </a:extLst>
          </p:cNvPr>
          <p:cNvSpPr>
            <a:spLocks noGrp="1"/>
          </p:cNvSpPr>
          <p:nvPr>
            <p:ph type="title"/>
          </p:nvPr>
        </p:nvSpPr>
        <p:spPr/>
        <p:txBody>
          <a:bodyPr/>
          <a:lstStyle/>
          <a:p>
            <a:r>
              <a:rPr lang="it" dirty="0"/>
              <a:t>Critiche a Ricardo</a:t>
            </a:r>
          </a:p>
        </p:txBody>
      </p:sp>
      <p:sp>
        <p:nvSpPr>
          <p:cNvPr id="3" name="Marcador de contenido 2">
            <a:extLst>
              <a:ext uri="{FF2B5EF4-FFF2-40B4-BE49-F238E27FC236}">
                <a16:creationId xmlns:a16="http://schemas.microsoft.com/office/drawing/2014/main" id="{874EFB1D-80A3-466E-8504-32D646ABF378}"/>
              </a:ext>
            </a:extLst>
          </p:cNvPr>
          <p:cNvSpPr>
            <a:spLocks noGrp="1"/>
          </p:cNvSpPr>
          <p:nvPr>
            <p:ph idx="1"/>
          </p:nvPr>
        </p:nvSpPr>
        <p:spPr>
          <a:xfrm>
            <a:off x="2050742" y="2414726"/>
            <a:ext cx="7910122" cy="3803193"/>
          </a:xfrm>
        </p:spPr>
        <p:txBody>
          <a:bodyPr>
            <a:normAutofit/>
          </a:bodyPr>
          <a:lstStyle/>
          <a:p>
            <a:r>
              <a:rPr lang="it" dirty="0"/>
              <a:t>In </a:t>
            </a:r>
            <a:r>
              <a:rPr lang="it" i="1" dirty="0"/>
              <a:t>Un saggio sulla produzione della ricchezza </a:t>
            </a:r>
            <a:r>
              <a:rPr lang="it" dirty="0"/>
              <a:t>(1821) confutò la teoria del valore-lavoro e propose invece una teoria del valore determinata dal costo di produzione.</a:t>
            </a:r>
          </a:p>
          <a:p>
            <a:r>
              <a:rPr lang="it" dirty="0"/>
              <a:t>Torrens sosteneva che in un sistema capitalista (quando il lavoratore e il capitalista sono persone diverse) il valore dei beni non era regolato solo dalla quantità di lavoro impiegato nella produzione, ma anche dalla quantità di capitale.</a:t>
            </a:r>
          </a:p>
          <a:p>
            <a:r>
              <a:rPr lang="it" dirty="0"/>
              <a:t>Ha tentato di sostituire la teoria del valor</a:t>
            </a:r>
            <a:r>
              <a:rPr lang="it-IT" dirty="0"/>
              <a:t>e</a:t>
            </a:r>
            <a:r>
              <a:rPr lang="it" dirty="0"/>
              <a:t> lavoro con una teoria del valore capitale, dove il capitale era costituito dai salari e dal capitale fisico utilizzato nella produzione (strumenti).</a:t>
            </a:r>
          </a:p>
          <a:p>
            <a:r>
              <a:rPr lang="it" dirty="0"/>
              <a:t>In </a:t>
            </a:r>
            <a:r>
              <a:rPr lang="it" i="1" dirty="0"/>
              <a:t>Un saggio sul commercio estero del mais </a:t>
            </a:r>
            <a:r>
              <a:rPr lang="it" dirty="0"/>
              <a:t>(1820) enuncia chiaramente la teoria dei vantaggi assoluti e comparati che verrà successivamente attribuita a Ricardo .</a:t>
            </a:r>
            <a:endParaRPr lang="es-AR" dirty="0"/>
          </a:p>
        </p:txBody>
      </p:sp>
      <p:sp>
        <p:nvSpPr>
          <p:cNvPr id="4" name="Marcador de número de diapositiva 3">
            <a:extLst>
              <a:ext uri="{FF2B5EF4-FFF2-40B4-BE49-F238E27FC236}">
                <a16:creationId xmlns:a16="http://schemas.microsoft.com/office/drawing/2014/main" id="{6C769117-6CF1-49EC-ACE9-7F4EDB4E3D37}"/>
              </a:ext>
            </a:extLst>
          </p:cNvPr>
          <p:cNvSpPr>
            <a:spLocks noGrp="1"/>
          </p:cNvSpPr>
          <p:nvPr>
            <p:ph type="sldNum" sz="quarter" idx="12"/>
          </p:nvPr>
        </p:nvSpPr>
        <p:spPr/>
        <p:txBody>
          <a:bodyPr/>
          <a:lstStyle/>
          <a:p>
            <a:fld id="{5A1F972D-FDF8-4D84-8DBC-19A85814D6EC}" type="slidenum">
              <a:rPr lang="en-GB" smtClean="0"/>
              <a:t>22</a:t>
            </a:fld>
            <a:endParaRPr lang="en-GB"/>
          </a:p>
        </p:txBody>
      </p:sp>
    </p:spTree>
    <p:extLst>
      <p:ext uri="{BB962C8B-B14F-4D97-AF65-F5344CB8AC3E}">
        <p14:creationId xmlns:p14="http://schemas.microsoft.com/office/powerpoint/2010/main" val="29673492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22018F6-80B7-4419-8161-10A177BCE047}"/>
              </a:ext>
            </a:extLst>
          </p:cNvPr>
          <p:cNvSpPr>
            <a:spLocks noGrp="1"/>
          </p:cNvSpPr>
          <p:nvPr>
            <p:ph type="title"/>
          </p:nvPr>
        </p:nvSpPr>
        <p:spPr>
          <a:xfrm>
            <a:off x="1306902" y="859615"/>
            <a:ext cx="8991600" cy="1645920"/>
          </a:xfrm>
        </p:spPr>
        <p:txBody>
          <a:bodyPr>
            <a:normAutofit/>
          </a:bodyPr>
          <a:lstStyle/>
          <a:p>
            <a:r>
              <a:rPr lang="it" dirty="0"/>
              <a:t>3.2 I socialisti ricardiani</a:t>
            </a:r>
          </a:p>
        </p:txBody>
      </p:sp>
      <p:sp>
        <p:nvSpPr>
          <p:cNvPr id="3" name="Marcador de texto 2">
            <a:extLst>
              <a:ext uri="{FF2B5EF4-FFF2-40B4-BE49-F238E27FC236}">
                <a16:creationId xmlns:a16="http://schemas.microsoft.com/office/drawing/2014/main" id="{FE2808CB-6C1C-47CC-90C5-AD4EF8CC37D0}"/>
              </a:ext>
            </a:extLst>
          </p:cNvPr>
          <p:cNvSpPr>
            <a:spLocks noGrp="1"/>
          </p:cNvSpPr>
          <p:nvPr>
            <p:ph type="body" idx="1"/>
          </p:nvPr>
        </p:nvSpPr>
        <p:spPr/>
        <p:txBody>
          <a:bodyPr/>
          <a:lstStyle/>
          <a:p>
            <a:endParaRPr lang="en-GB" dirty="0"/>
          </a:p>
        </p:txBody>
      </p:sp>
      <p:sp>
        <p:nvSpPr>
          <p:cNvPr id="4" name="Marcador de número de diapositiva 3">
            <a:extLst>
              <a:ext uri="{FF2B5EF4-FFF2-40B4-BE49-F238E27FC236}">
                <a16:creationId xmlns:a16="http://schemas.microsoft.com/office/drawing/2014/main" id="{A50F73C5-F3CB-4C22-827A-28EA4A1F5551}"/>
              </a:ext>
            </a:extLst>
          </p:cNvPr>
          <p:cNvSpPr>
            <a:spLocks noGrp="1"/>
          </p:cNvSpPr>
          <p:nvPr>
            <p:ph type="sldNum" sz="quarter" idx="12"/>
          </p:nvPr>
        </p:nvSpPr>
        <p:spPr/>
        <p:txBody>
          <a:bodyPr/>
          <a:lstStyle/>
          <a:p>
            <a:fld id="{5A1F972D-FDF8-4D84-8DBC-19A85814D6EC}" type="slidenum">
              <a:rPr lang="en-GB" smtClean="0"/>
              <a:t>23</a:t>
            </a:fld>
            <a:endParaRPr lang="en-GB"/>
          </a:p>
        </p:txBody>
      </p:sp>
      <p:pic>
        <p:nvPicPr>
          <p:cNvPr id="5" name="Imagen 4">
            <a:extLst>
              <a:ext uri="{FF2B5EF4-FFF2-40B4-BE49-F238E27FC236}">
                <a16:creationId xmlns:a16="http://schemas.microsoft.com/office/drawing/2014/main" id="{29AF0811-2C65-4F82-A91E-A7FD1DCE18C8}"/>
              </a:ext>
            </a:extLst>
          </p:cNvPr>
          <p:cNvPicPr>
            <a:picLocks noChangeAspect="1"/>
          </p:cNvPicPr>
          <p:nvPr/>
        </p:nvPicPr>
        <p:blipFill>
          <a:blip r:embed="rId2"/>
          <a:stretch>
            <a:fillRect/>
          </a:stretch>
        </p:blipFill>
        <p:spPr>
          <a:xfrm>
            <a:off x="4605374" y="2682815"/>
            <a:ext cx="2770574" cy="4028536"/>
          </a:xfrm>
          <a:prstGeom prst="rect">
            <a:avLst/>
          </a:prstGeom>
        </p:spPr>
      </p:pic>
    </p:spTree>
    <p:extLst>
      <p:ext uri="{BB962C8B-B14F-4D97-AF65-F5344CB8AC3E}">
        <p14:creationId xmlns:p14="http://schemas.microsoft.com/office/powerpoint/2010/main" val="35846145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413C043-3121-4331-9499-163D792A983A}"/>
              </a:ext>
            </a:extLst>
          </p:cNvPr>
          <p:cNvSpPr>
            <a:spLocks noGrp="1"/>
          </p:cNvSpPr>
          <p:nvPr>
            <p:ph type="title"/>
          </p:nvPr>
        </p:nvSpPr>
        <p:spPr>
          <a:xfrm>
            <a:off x="2231136" y="680607"/>
            <a:ext cx="7729728" cy="1188720"/>
          </a:xfrm>
        </p:spPr>
        <p:txBody>
          <a:bodyPr/>
          <a:lstStyle/>
          <a:p>
            <a:r>
              <a:rPr lang="it" dirty="0"/>
              <a:t>I socialisti ricardiani</a:t>
            </a:r>
          </a:p>
        </p:txBody>
      </p:sp>
      <p:sp>
        <p:nvSpPr>
          <p:cNvPr id="3" name="Marcador de contenido 2">
            <a:extLst>
              <a:ext uri="{FF2B5EF4-FFF2-40B4-BE49-F238E27FC236}">
                <a16:creationId xmlns:a16="http://schemas.microsoft.com/office/drawing/2014/main" id="{132A90E8-9487-4175-9DFD-0338927982AC}"/>
              </a:ext>
            </a:extLst>
          </p:cNvPr>
          <p:cNvSpPr>
            <a:spLocks noGrp="1"/>
          </p:cNvSpPr>
          <p:nvPr>
            <p:ph idx="1"/>
          </p:nvPr>
        </p:nvSpPr>
        <p:spPr>
          <a:xfrm>
            <a:off x="1917725" y="2263511"/>
            <a:ext cx="8519160" cy="3913882"/>
          </a:xfrm>
        </p:spPr>
        <p:txBody>
          <a:bodyPr>
            <a:normAutofit/>
          </a:bodyPr>
          <a:lstStyle/>
          <a:p>
            <a:r>
              <a:rPr lang="it" dirty="0"/>
              <a:t>L'espressione socialisti ricardiani si riferisce a un gruppo di autori che hanno utilizzato la teoria del valor</a:t>
            </a:r>
            <a:r>
              <a:rPr lang="it-IT" dirty="0"/>
              <a:t>e</a:t>
            </a:r>
            <a:r>
              <a:rPr lang="it" dirty="0"/>
              <a:t> lavoro di Ricardo come strumento per sostenere una società più egualitaria con maggiore giustizia sociale.</a:t>
            </a:r>
          </a:p>
          <a:p>
            <a:r>
              <a:rPr lang="it" dirty="0"/>
              <a:t>Poiché il lavoro era ciò che creava valore, chiesero una maggiore distribuzione del reddito a favore delle classi lavoratrici, in un momento in cui le condizioni di lavoro erano terribili.</a:t>
            </a:r>
          </a:p>
          <a:p>
            <a:r>
              <a:rPr lang="it" dirty="0"/>
              <a:t>Uno di questi autori fu Thomas Hodgskin , che nel suo </a:t>
            </a:r>
            <a:r>
              <a:rPr lang="it" i="1" dirty="0"/>
              <a:t>Labour Defended Against the Claims of Capital </a:t>
            </a:r>
            <a:r>
              <a:rPr lang="it" dirty="0"/>
              <a:t>(1825) sostenne che sia il capitale che i proprietari terrieri erano improduttivi, e quindi l’intero prodotto doveva andare al lavoro.</a:t>
            </a:r>
          </a:p>
          <a:p>
            <a:r>
              <a:rPr lang="it" dirty="0"/>
              <a:t>Un altro esponente di questa corrente è Robert Owen, che propose di superare lo sfruttamento dei lavoratori da parte dei capitalisti istituendo un sistema di cooperative. Questa proposta è stata articolata anche da William Thompson .</a:t>
            </a:r>
            <a:endParaRPr lang="es-AR" dirty="0"/>
          </a:p>
          <a:p>
            <a:endParaRPr lang="es-AR" dirty="0"/>
          </a:p>
        </p:txBody>
      </p:sp>
      <p:sp>
        <p:nvSpPr>
          <p:cNvPr id="4" name="Marcador de número de diapositiva 3">
            <a:extLst>
              <a:ext uri="{FF2B5EF4-FFF2-40B4-BE49-F238E27FC236}">
                <a16:creationId xmlns:a16="http://schemas.microsoft.com/office/drawing/2014/main" id="{BE12DD85-26D7-44D3-9711-8ED18F6F7B4F}"/>
              </a:ext>
            </a:extLst>
          </p:cNvPr>
          <p:cNvSpPr>
            <a:spLocks noGrp="1"/>
          </p:cNvSpPr>
          <p:nvPr>
            <p:ph type="sldNum" sz="quarter" idx="12"/>
          </p:nvPr>
        </p:nvSpPr>
        <p:spPr/>
        <p:txBody>
          <a:bodyPr/>
          <a:lstStyle/>
          <a:p>
            <a:fld id="{5A1F972D-FDF8-4D84-8DBC-19A85814D6EC}" type="slidenum">
              <a:rPr lang="en-GB" smtClean="0"/>
              <a:t>24</a:t>
            </a:fld>
            <a:endParaRPr lang="en-GB"/>
          </a:p>
        </p:txBody>
      </p:sp>
    </p:spTree>
    <p:extLst>
      <p:ext uri="{BB962C8B-B14F-4D97-AF65-F5344CB8AC3E}">
        <p14:creationId xmlns:p14="http://schemas.microsoft.com/office/powerpoint/2010/main" val="328512603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E9AEB77-B21A-4F1C-B6C2-6B7EE0FF6941}"/>
              </a:ext>
            </a:extLst>
          </p:cNvPr>
          <p:cNvSpPr>
            <a:spLocks noGrp="1"/>
          </p:cNvSpPr>
          <p:nvPr>
            <p:ph type="title"/>
          </p:nvPr>
        </p:nvSpPr>
        <p:spPr/>
        <p:txBody>
          <a:bodyPr/>
          <a:lstStyle/>
          <a:p>
            <a:r>
              <a:rPr lang="it" dirty="0"/>
              <a:t>3.3. Nassau William senior (1790-1864)</a:t>
            </a:r>
          </a:p>
        </p:txBody>
      </p:sp>
      <p:sp>
        <p:nvSpPr>
          <p:cNvPr id="3" name="Marcador de texto 2">
            <a:extLst>
              <a:ext uri="{FF2B5EF4-FFF2-40B4-BE49-F238E27FC236}">
                <a16:creationId xmlns:a16="http://schemas.microsoft.com/office/drawing/2014/main" id="{AEDEB2D1-55CA-42D1-95E8-6815F1C55958}"/>
              </a:ext>
            </a:extLst>
          </p:cNvPr>
          <p:cNvSpPr>
            <a:spLocks noGrp="1"/>
          </p:cNvSpPr>
          <p:nvPr>
            <p:ph type="body" idx="1"/>
          </p:nvPr>
        </p:nvSpPr>
        <p:spPr/>
        <p:txBody>
          <a:bodyPr/>
          <a:lstStyle/>
          <a:p>
            <a:endParaRPr lang="es-AR"/>
          </a:p>
        </p:txBody>
      </p:sp>
      <p:sp>
        <p:nvSpPr>
          <p:cNvPr id="4" name="Marcador de número de diapositiva 3">
            <a:extLst>
              <a:ext uri="{FF2B5EF4-FFF2-40B4-BE49-F238E27FC236}">
                <a16:creationId xmlns:a16="http://schemas.microsoft.com/office/drawing/2014/main" id="{3EDEC447-ABB5-4943-8D5A-008D3D09BC0C}"/>
              </a:ext>
            </a:extLst>
          </p:cNvPr>
          <p:cNvSpPr>
            <a:spLocks noGrp="1"/>
          </p:cNvSpPr>
          <p:nvPr>
            <p:ph type="sldNum" sz="quarter" idx="12"/>
          </p:nvPr>
        </p:nvSpPr>
        <p:spPr/>
        <p:txBody>
          <a:bodyPr/>
          <a:lstStyle/>
          <a:p>
            <a:fld id="{5A1F972D-FDF8-4D84-8DBC-19A85814D6EC}" type="slidenum">
              <a:rPr lang="en-GB" smtClean="0"/>
              <a:t>25</a:t>
            </a:fld>
            <a:endParaRPr lang="en-GB"/>
          </a:p>
        </p:txBody>
      </p:sp>
    </p:spTree>
    <p:extLst>
      <p:ext uri="{BB962C8B-B14F-4D97-AF65-F5344CB8AC3E}">
        <p14:creationId xmlns:p14="http://schemas.microsoft.com/office/powerpoint/2010/main" val="336756570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6BC08D-468F-415F-8882-EB56203AF4E6}"/>
              </a:ext>
            </a:extLst>
          </p:cNvPr>
          <p:cNvSpPr>
            <a:spLocks noGrp="1"/>
          </p:cNvSpPr>
          <p:nvPr>
            <p:ph type="title"/>
          </p:nvPr>
        </p:nvSpPr>
        <p:spPr>
          <a:xfrm>
            <a:off x="2231136" y="569343"/>
            <a:ext cx="7729728" cy="1188720"/>
          </a:xfrm>
        </p:spPr>
        <p:txBody>
          <a:bodyPr/>
          <a:lstStyle/>
          <a:p>
            <a:r>
              <a:rPr lang="it" dirty="0"/>
              <a:t>Nassau senior</a:t>
            </a:r>
          </a:p>
        </p:txBody>
      </p:sp>
      <p:sp>
        <p:nvSpPr>
          <p:cNvPr id="3" name="Content Placeholder 2">
            <a:extLst>
              <a:ext uri="{FF2B5EF4-FFF2-40B4-BE49-F238E27FC236}">
                <a16:creationId xmlns:a16="http://schemas.microsoft.com/office/drawing/2014/main" id="{E841416A-8DDE-40E0-A7A5-1BEBCEEB6167}"/>
              </a:ext>
            </a:extLst>
          </p:cNvPr>
          <p:cNvSpPr>
            <a:spLocks noGrp="1"/>
          </p:cNvSpPr>
          <p:nvPr>
            <p:ph idx="1"/>
          </p:nvPr>
        </p:nvSpPr>
        <p:spPr>
          <a:xfrm>
            <a:off x="1943261" y="2095129"/>
            <a:ext cx="8305478" cy="4122791"/>
          </a:xfrm>
        </p:spPr>
        <p:txBody>
          <a:bodyPr>
            <a:normAutofit fontScale="85000" lnSpcReduction="10000"/>
          </a:bodyPr>
          <a:lstStyle/>
          <a:p>
            <a:r>
              <a:rPr lang="it" dirty="0"/>
              <a:t>Come Torrens, era un membro del Politi</a:t>
            </a:r>
            <a:r>
              <a:rPr lang="it-IT" dirty="0" err="1"/>
              <a:t>cal</a:t>
            </a:r>
            <a:r>
              <a:rPr lang="it-IT" dirty="0"/>
              <a:t> Economy Circle</a:t>
            </a:r>
            <a:r>
              <a:rPr lang="it" dirty="0"/>
              <a:t>. Era molto conservatore sulle questioni economiche e politiche.</a:t>
            </a:r>
          </a:p>
          <a:p>
            <a:r>
              <a:rPr lang="it" b="1" dirty="0"/>
              <a:t>In primo luogo </a:t>
            </a:r>
            <a:r>
              <a:rPr lang="it" dirty="0"/>
              <a:t>, ha avuto un ruolo importante nell’anticipare concetti che sarebbero poi diventati fondamentali nel marginalismo. Affermava che esistono tre fattori produttivi: lavoro, natura e astinenza. Quest’ultimo era necessario per garantire il capitale necessario alla produzione,</a:t>
            </a:r>
          </a:p>
          <a:p>
            <a:pPr marL="0" indent="0">
              <a:buNone/>
            </a:pPr>
            <a:r>
              <a:rPr lang="it" dirty="0"/>
              <a:t>“ Con la parola Astinenza desideriamo esprimere quell’agente, distinto dal </a:t>
            </a:r>
            <a:r>
              <a:rPr lang="it" dirty="0" err="1"/>
              <a:t>lavoro </a:t>
            </a:r>
            <a:r>
              <a:rPr lang="it" dirty="0"/>
              <a:t>e dall’azione della natura, il cui concorso è necessario all’esistenza del Capitale, e che sta al Profitto nella stessa relazione in cui </a:t>
            </a:r>
            <a:r>
              <a:rPr lang="it" dirty="0" err="1"/>
              <a:t>il lavoro </a:t>
            </a:r>
            <a:r>
              <a:rPr lang="it" dirty="0"/>
              <a:t>sta al Salario”. ( </a:t>
            </a:r>
            <a:r>
              <a:rPr lang="it" i="1" dirty="0"/>
              <a:t>Cenni di scienza dell'economia politica </a:t>
            </a:r>
            <a:r>
              <a:rPr lang="it" dirty="0"/>
              <a:t>, p.59 </a:t>
            </a:r>
            <a:r>
              <a:rPr lang="it" dirty="0">
                <a:solidFill>
                  <a:schemeClr val="tx1">
                    <a:lumMod val="50000"/>
                    <a:lumOff val="50000"/>
                  </a:schemeClr>
                </a:solidFill>
              </a:rPr>
              <a:t>)</a:t>
            </a:r>
            <a:endParaRPr lang="es-AR" dirty="0">
              <a:solidFill>
                <a:schemeClr val="tx1">
                  <a:lumMod val="50000"/>
                  <a:lumOff val="50000"/>
                </a:schemeClr>
              </a:solidFill>
            </a:endParaRPr>
          </a:p>
          <a:p>
            <a:r>
              <a:rPr lang="it" dirty="0"/>
              <a:t>Il beneficio non era un surplus immeritato derivante dallo sfruttamento dei lavoratori, ma piuttosto una giusta remunerazione. Era la ricompensa che il capitalista meritava per essersi astenuto dal consumo per anticipare capitale alla produzione.</a:t>
            </a:r>
          </a:p>
          <a:p>
            <a:r>
              <a:rPr lang="it" dirty="0"/>
              <a:t>Il profitto dipendeva dalla durata del periodo per il quale il capitale veniva anticipato.</a:t>
            </a:r>
          </a:p>
          <a:p>
            <a:r>
              <a:rPr lang="it" dirty="0"/>
              <a:t>Per quanto riguarda il valore, pensava che fosse determinato dalla domanda e dall'offerta. La domanda a sua volta era determinata dall’utilità e l’offerta dal costo di produzione, che includeva i profitti. Il ruolo del costo di produzione era quello di costituire il prezzo minimo che gli offerenti potevano accettare.</a:t>
            </a:r>
          </a:p>
        </p:txBody>
      </p:sp>
      <p:sp>
        <p:nvSpPr>
          <p:cNvPr id="4" name="Slide Number Placeholder 3">
            <a:extLst>
              <a:ext uri="{FF2B5EF4-FFF2-40B4-BE49-F238E27FC236}">
                <a16:creationId xmlns:a16="http://schemas.microsoft.com/office/drawing/2014/main" id="{C421924A-81BB-4EC5-8887-CBFBD68550AF}"/>
              </a:ext>
            </a:extLst>
          </p:cNvPr>
          <p:cNvSpPr>
            <a:spLocks noGrp="1"/>
          </p:cNvSpPr>
          <p:nvPr>
            <p:ph type="sldNum" sz="quarter" idx="12"/>
          </p:nvPr>
        </p:nvSpPr>
        <p:spPr/>
        <p:txBody>
          <a:bodyPr/>
          <a:lstStyle/>
          <a:p>
            <a:fld id="{5A1F972D-FDF8-4D84-8DBC-19A85814D6EC}" type="slidenum">
              <a:rPr lang="en-GB" smtClean="0"/>
              <a:t>26</a:t>
            </a:fld>
            <a:endParaRPr lang="en-GB"/>
          </a:p>
        </p:txBody>
      </p:sp>
    </p:spTree>
    <p:extLst>
      <p:ext uri="{BB962C8B-B14F-4D97-AF65-F5344CB8AC3E}">
        <p14:creationId xmlns:p14="http://schemas.microsoft.com/office/powerpoint/2010/main" val="253665894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6BC08D-468F-415F-8882-EB56203AF4E6}"/>
              </a:ext>
            </a:extLst>
          </p:cNvPr>
          <p:cNvSpPr>
            <a:spLocks noGrp="1"/>
          </p:cNvSpPr>
          <p:nvPr>
            <p:ph type="title"/>
          </p:nvPr>
        </p:nvSpPr>
        <p:spPr>
          <a:xfrm>
            <a:off x="2231136" y="569343"/>
            <a:ext cx="7729728" cy="1188720"/>
          </a:xfrm>
        </p:spPr>
        <p:txBody>
          <a:bodyPr/>
          <a:lstStyle/>
          <a:p>
            <a:r>
              <a:rPr lang="it" dirty="0"/>
              <a:t>Nassau senior</a:t>
            </a:r>
          </a:p>
        </p:txBody>
      </p:sp>
      <p:sp>
        <p:nvSpPr>
          <p:cNvPr id="3" name="Content Placeholder 2">
            <a:extLst>
              <a:ext uri="{FF2B5EF4-FFF2-40B4-BE49-F238E27FC236}">
                <a16:creationId xmlns:a16="http://schemas.microsoft.com/office/drawing/2014/main" id="{E841416A-8DDE-40E0-A7A5-1BEBCEEB6167}"/>
              </a:ext>
            </a:extLst>
          </p:cNvPr>
          <p:cNvSpPr>
            <a:spLocks noGrp="1"/>
          </p:cNvSpPr>
          <p:nvPr>
            <p:ph idx="1"/>
          </p:nvPr>
        </p:nvSpPr>
        <p:spPr>
          <a:xfrm>
            <a:off x="2148397" y="2095130"/>
            <a:ext cx="8048026" cy="4279037"/>
          </a:xfrm>
        </p:spPr>
        <p:txBody>
          <a:bodyPr>
            <a:normAutofit fontScale="85000" lnSpcReduction="20000"/>
          </a:bodyPr>
          <a:lstStyle/>
          <a:p>
            <a:r>
              <a:rPr lang="it" b="1" dirty="0"/>
              <a:t>In secondo luogo </a:t>
            </a:r>
            <a:r>
              <a:rPr lang="it" dirty="0"/>
              <a:t>, ha avuto un ruolo molto importante nella discussione sull</a:t>
            </a:r>
            <a:r>
              <a:rPr lang="it-IT" dirty="0"/>
              <a:t>e </a:t>
            </a:r>
            <a:r>
              <a:rPr lang="it-IT" dirty="0" err="1"/>
              <a:t>Poor</a:t>
            </a:r>
            <a:r>
              <a:rPr lang="it-IT" dirty="0"/>
              <a:t> Laws</a:t>
            </a:r>
            <a:endParaRPr lang="it" dirty="0"/>
          </a:p>
          <a:p>
            <a:r>
              <a:rPr lang="it" dirty="0"/>
              <a:t>Le Poor Laws erano un sistema di assistenza ai poveri che imponeva, come condizione obbligatoria per ricevere aiuto, la permanenza nelle </a:t>
            </a:r>
            <a:r>
              <a:rPr lang="it" i="1" dirty="0"/>
              <a:t>case di lavoro. </a:t>
            </a:r>
            <a:r>
              <a:rPr lang="it" dirty="0"/>
              <a:t>Le </a:t>
            </a:r>
            <a:r>
              <a:rPr lang="it" i="1" dirty="0" err="1"/>
              <a:t>case di lavoro </a:t>
            </a:r>
            <a:r>
              <a:rPr lang="it" dirty="0"/>
              <a:t>fornivano alloggio e aiuto economico, a condizione che il lavoro loro imposto fosse svolto. Esisteva anche un sistema di aiuti nelle parrocchie, che sarà eliminato nel 1834, perché si riteneva che gli aiuti dovessero essere forniti solo in cambio di lavoro. Senior ebbe molta influenza in questa riforma del 1834.</a:t>
            </a:r>
          </a:p>
          <a:p>
            <a:r>
              <a:rPr lang="it" dirty="0"/>
              <a:t>Per giustificare ciò, Senior ha affermato che gli stipendi devono essere proporzionali al servizio effettivo fornito dai lavoratori e non ai loro bisogni. Benefici molto generosi incoraggiavano la pigrizia.</a:t>
            </a:r>
          </a:p>
          <a:p>
            <a:r>
              <a:rPr lang="it" dirty="0"/>
              <a:t>In </a:t>
            </a:r>
            <a:r>
              <a:rPr lang="it" i="1" dirty="0"/>
              <a:t>due conferenze sulla popolazione con una corrispondenza tra l'autore e TR Malthus, </a:t>
            </a:r>
            <a:r>
              <a:rPr lang="it" dirty="0"/>
              <a:t>Senior</a:t>
            </a:r>
            <a:r>
              <a:rPr lang="it" i="1" dirty="0"/>
              <a:t> </a:t>
            </a:r>
            <a:r>
              <a:rPr lang="it" dirty="0"/>
              <a:t>Sosteneva che il salario di sussistenza dovrebbe essere definito in termini sociali e non puramente in termini di sopravvivenza fisica. Inoltre, sosteneva che non era necessario che i lavoratori avessero un salario inferiore al livello di sussistenza per limitare la crescita della popolazione, perché la paura di ridurre la loro qualità di vita avrebbe già costituito un fattore limitante nella loro riproduzione.</a:t>
            </a:r>
          </a:p>
          <a:p>
            <a:r>
              <a:rPr lang="it" dirty="0"/>
              <a:t>L'altra legge alla quale partecipò fu quella de</a:t>
            </a:r>
            <a:r>
              <a:rPr lang="it-IT" dirty="0"/>
              <a:t>l dibattito sulle 10 ore</a:t>
            </a:r>
            <a:r>
              <a:rPr lang="it" dirty="0"/>
              <a:t> che proponeva di ridurre il numero massimo di ore lavorative per i minori di 18 anni da 12 a 10 ore giornaliere. Senior si è opposto, sostenendo che ciò ridurrebbe i profitti in modo tale da rendere impossibile far fronte all’ammortamento del capitale nel settore.</a:t>
            </a:r>
          </a:p>
          <a:p>
            <a:endParaRPr lang="es-AR" dirty="0"/>
          </a:p>
          <a:p>
            <a:endParaRPr lang="es-AR" dirty="0"/>
          </a:p>
        </p:txBody>
      </p:sp>
      <p:sp>
        <p:nvSpPr>
          <p:cNvPr id="4" name="Slide Number Placeholder 3">
            <a:extLst>
              <a:ext uri="{FF2B5EF4-FFF2-40B4-BE49-F238E27FC236}">
                <a16:creationId xmlns:a16="http://schemas.microsoft.com/office/drawing/2014/main" id="{C421924A-81BB-4EC5-8887-CBFBD68550AF}"/>
              </a:ext>
            </a:extLst>
          </p:cNvPr>
          <p:cNvSpPr>
            <a:spLocks noGrp="1"/>
          </p:cNvSpPr>
          <p:nvPr>
            <p:ph type="sldNum" sz="quarter" idx="12"/>
          </p:nvPr>
        </p:nvSpPr>
        <p:spPr/>
        <p:txBody>
          <a:bodyPr/>
          <a:lstStyle/>
          <a:p>
            <a:fld id="{5A1F972D-FDF8-4D84-8DBC-19A85814D6EC}" type="slidenum">
              <a:rPr lang="en-GB" smtClean="0"/>
              <a:t>27</a:t>
            </a:fld>
            <a:endParaRPr lang="en-GB"/>
          </a:p>
        </p:txBody>
      </p:sp>
    </p:spTree>
    <p:extLst>
      <p:ext uri="{BB962C8B-B14F-4D97-AF65-F5344CB8AC3E}">
        <p14:creationId xmlns:p14="http://schemas.microsoft.com/office/powerpoint/2010/main" val="99479338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214237A-0845-4282-B098-C145032746BB}"/>
              </a:ext>
            </a:extLst>
          </p:cNvPr>
          <p:cNvSpPr>
            <a:spLocks noGrp="1"/>
          </p:cNvSpPr>
          <p:nvPr>
            <p:ph type="title"/>
          </p:nvPr>
        </p:nvSpPr>
        <p:spPr/>
        <p:txBody>
          <a:bodyPr/>
          <a:lstStyle/>
          <a:p>
            <a:r>
              <a:rPr lang="it" dirty="0"/>
              <a:t>3.4 La scuola storica tedesca</a:t>
            </a:r>
          </a:p>
        </p:txBody>
      </p:sp>
      <p:sp>
        <p:nvSpPr>
          <p:cNvPr id="3" name="Marcador de texto 2">
            <a:extLst>
              <a:ext uri="{FF2B5EF4-FFF2-40B4-BE49-F238E27FC236}">
                <a16:creationId xmlns:a16="http://schemas.microsoft.com/office/drawing/2014/main" id="{C97D88A1-9752-4B6B-B93B-E8F73FC45111}"/>
              </a:ext>
            </a:extLst>
          </p:cNvPr>
          <p:cNvSpPr>
            <a:spLocks noGrp="1"/>
          </p:cNvSpPr>
          <p:nvPr>
            <p:ph type="body" idx="1"/>
          </p:nvPr>
        </p:nvSpPr>
        <p:spPr/>
        <p:txBody>
          <a:bodyPr/>
          <a:lstStyle/>
          <a:p>
            <a:endParaRPr lang="es-AR"/>
          </a:p>
        </p:txBody>
      </p:sp>
      <p:sp>
        <p:nvSpPr>
          <p:cNvPr id="4" name="Marcador de número de diapositiva 3">
            <a:extLst>
              <a:ext uri="{FF2B5EF4-FFF2-40B4-BE49-F238E27FC236}">
                <a16:creationId xmlns:a16="http://schemas.microsoft.com/office/drawing/2014/main" id="{76A79F4A-A405-476D-A213-B5B21E5A07C9}"/>
              </a:ext>
            </a:extLst>
          </p:cNvPr>
          <p:cNvSpPr>
            <a:spLocks noGrp="1"/>
          </p:cNvSpPr>
          <p:nvPr>
            <p:ph type="sldNum" sz="quarter" idx="12"/>
          </p:nvPr>
        </p:nvSpPr>
        <p:spPr/>
        <p:txBody>
          <a:bodyPr/>
          <a:lstStyle/>
          <a:p>
            <a:fld id="{5A1F972D-FDF8-4D84-8DBC-19A85814D6EC}" type="slidenum">
              <a:rPr lang="en-GB" smtClean="0"/>
              <a:t>28</a:t>
            </a:fld>
            <a:endParaRPr lang="en-GB"/>
          </a:p>
        </p:txBody>
      </p:sp>
    </p:spTree>
    <p:extLst>
      <p:ext uri="{BB962C8B-B14F-4D97-AF65-F5344CB8AC3E}">
        <p14:creationId xmlns:p14="http://schemas.microsoft.com/office/powerpoint/2010/main" val="222884686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D539269-791E-4CF5-920D-3F2F4F195766}"/>
              </a:ext>
            </a:extLst>
          </p:cNvPr>
          <p:cNvSpPr>
            <a:spLocks noGrp="1"/>
          </p:cNvSpPr>
          <p:nvPr>
            <p:ph type="title"/>
          </p:nvPr>
        </p:nvSpPr>
        <p:spPr>
          <a:xfrm>
            <a:off x="2231136" y="565197"/>
            <a:ext cx="7729728" cy="1188720"/>
          </a:xfrm>
        </p:spPr>
        <p:txBody>
          <a:bodyPr/>
          <a:lstStyle/>
          <a:p>
            <a:r>
              <a:rPr lang="it" dirty="0"/>
              <a:t>La scuola storica tedesca</a:t>
            </a:r>
          </a:p>
        </p:txBody>
      </p:sp>
      <p:sp>
        <p:nvSpPr>
          <p:cNvPr id="3" name="Marcador de contenido 2">
            <a:extLst>
              <a:ext uri="{FF2B5EF4-FFF2-40B4-BE49-F238E27FC236}">
                <a16:creationId xmlns:a16="http://schemas.microsoft.com/office/drawing/2014/main" id="{82400942-30C8-4222-88AE-B0D235F5176E}"/>
              </a:ext>
            </a:extLst>
          </p:cNvPr>
          <p:cNvSpPr>
            <a:spLocks noGrp="1"/>
          </p:cNvSpPr>
          <p:nvPr>
            <p:ph idx="1"/>
          </p:nvPr>
        </p:nvSpPr>
        <p:spPr>
          <a:xfrm>
            <a:off x="2157274" y="2077375"/>
            <a:ext cx="8220721" cy="4385569"/>
          </a:xfrm>
        </p:spPr>
        <p:txBody>
          <a:bodyPr>
            <a:normAutofit fontScale="85000" lnSpcReduction="20000"/>
          </a:bodyPr>
          <a:lstStyle/>
          <a:p>
            <a:r>
              <a:rPr lang="it" dirty="0"/>
              <a:t>La scuola storica tedesca è strettamente legata al romanticismo.</a:t>
            </a:r>
          </a:p>
          <a:p>
            <a:r>
              <a:rPr lang="it" dirty="0"/>
              <a:t>Rifiutavano l'individualismo e il razionalismo e sottolineavano gli ideali dell'unità organica della nazione, la superiorità degli obiettivi collettivi rispetto a quelli individuali e sottolineavano la specificità geografica e storica di ciascun paese.</a:t>
            </a:r>
          </a:p>
          <a:p>
            <a:r>
              <a:rPr lang="it" dirty="0"/>
              <a:t>I fondatori della scuola storica tedesca furono Wilhelm </a:t>
            </a:r>
            <a:r>
              <a:rPr lang="it" dirty="0" err="1"/>
              <a:t>Roscher </a:t>
            </a:r>
            <a:r>
              <a:rPr lang="it" dirty="0"/>
              <a:t>(1817-1894), Bruno Hildebrand (1812-1878) e Karl </a:t>
            </a:r>
            <a:r>
              <a:rPr lang="it" dirty="0" err="1"/>
              <a:t>Knies </a:t>
            </a:r>
            <a:r>
              <a:rPr lang="it" dirty="0"/>
              <a:t>(1821-1898).</a:t>
            </a:r>
          </a:p>
          <a:p>
            <a:r>
              <a:rPr lang="it" dirty="0"/>
              <a:t>Questi tre autori criticarono l’economia politica per la sua pretesa di voler stabilire leggi universali. Inoltre, pensavano che l’economia politica come disciplina non dovesse essere pensata separatamente dalla storia e dalla politica. Doveva esserci una connessione tra tutte le scienze sociali.</a:t>
            </a:r>
          </a:p>
          <a:p>
            <a:r>
              <a:rPr lang="it" dirty="0"/>
              <a:t>Si potevano stabilire delle regolarità, ma queste non erano di natura universale, ma dipendevano dalle condizioni geografiche e storiche in cui agivano.</a:t>
            </a:r>
          </a:p>
          <a:p>
            <a:r>
              <a:rPr lang="it" dirty="0"/>
              <a:t>Per questo motivo non hanno accettato il metodo deduttivo. Le regolarità, o “leggi dello sviluppo”, come le chiamavano, dovevano essere stabilite per induzione su dati storici ed empirici.</a:t>
            </a:r>
          </a:p>
          <a:p>
            <a:r>
              <a:rPr lang="it" dirty="0"/>
              <a:t>Inoltre non accettavano l’idea che gli individui si comportino razionalmente in base al proprio interesse individuale.</a:t>
            </a:r>
          </a:p>
          <a:p>
            <a:r>
              <a:rPr lang="it" dirty="0"/>
              <a:t>Un altro dei suoi principali esponenti fu Friedrich </a:t>
            </a:r>
            <a:r>
              <a:rPr lang="it" dirty="0" err="1"/>
              <a:t>List </a:t>
            </a:r>
            <a:r>
              <a:rPr lang="it" dirty="0"/>
              <a:t>(1789-1846). La sua opera principale fu </a:t>
            </a:r>
            <a:r>
              <a:rPr lang="it" i="1" dirty="0"/>
              <a:t>il Sistema nazionale di economia politica </a:t>
            </a:r>
            <a:r>
              <a:rPr lang="it" dirty="0"/>
              <a:t>(1841), in cui presentò una teoria dello sviluppo economico basata sull'equilibrio tra il settore agricolo e quello industriale.</a:t>
            </a:r>
          </a:p>
          <a:p>
            <a:endParaRPr lang="es-AR" dirty="0"/>
          </a:p>
        </p:txBody>
      </p:sp>
      <p:sp>
        <p:nvSpPr>
          <p:cNvPr id="4" name="Marcador de número de diapositiva 3">
            <a:extLst>
              <a:ext uri="{FF2B5EF4-FFF2-40B4-BE49-F238E27FC236}">
                <a16:creationId xmlns:a16="http://schemas.microsoft.com/office/drawing/2014/main" id="{F02F2C3B-D683-4254-BCCC-BD547BC39120}"/>
              </a:ext>
            </a:extLst>
          </p:cNvPr>
          <p:cNvSpPr>
            <a:spLocks noGrp="1"/>
          </p:cNvSpPr>
          <p:nvPr>
            <p:ph type="sldNum" sz="quarter" idx="12"/>
          </p:nvPr>
        </p:nvSpPr>
        <p:spPr/>
        <p:txBody>
          <a:bodyPr/>
          <a:lstStyle/>
          <a:p>
            <a:fld id="{5A1F972D-FDF8-4D84-8DBC-19A85814D6EC}" type="slidenum">
              <a:rPr lang="en-GB" smtClean="0"/>
              <a:t>29</a:t>
            </a:fld>
            <a:endParaRPr lang="en-GB"/>
          </a:p>
        </p:txBody>
      </p:sp>
    </p:spTree>
    <p:extLst>
      <p:ext uri="{BB962C8B-B14F-4D97-AF65-F5344CB8AC3E}">
        <p14:creationId xmlns:p14="http://schemas.microsoft.com/office/powerpoint/2010/main" val="20231968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AE34D0D-CF7A-4BD8-A891-83C784B7A926}"/>
              </a:ext>
            </a:extLst>
          </p:cNvPr>
          <p:cNvSpPr>
            <a:spLocks noGrp="1"/>
          </p:cNvSpPr>
          <p:nvPr>
            <p:ph type="title"/>
          </p:nvPr>
        </p:nvSpPr>
        <p:spPr/>
        <p:txBody>
          <a:bodyPr/>
          <a:lstStyle/>
          <a:p>
            <a:r>
              <a:rPr lang="it" dirty="0"/>
              <a:t>1. Introduzione</a:t>
            </a:r>
          </a:p>
        </p:txBody>
      </p:sp>
      <p:sp>
        <p:nvSpPr>
          <p:cNvPr id="3" name="Marcador de texto 2">
            <a:extLst>
              <a:ext uri="{FF2B5EF4-FFF2-40B4-BE49-F238E27FC236}">
                <a16:creationId xmlns:a16="http://schemas.microsoft.com/office/drawing/2014/main" id="{8174CDAC-160F-4680-A37D-73B38696BF8E}"/>
              </a:ext>
            </a:extLst>
          </p:cNvPr>
          <p:cNvSpPr>
            <a:spLocks noGrp="1"/>
          </p:cNvSpPr>
          <p:nvPr>
            <p:ph type="body" idx="1"/>
          </p:nvPr>
        </p:nvSpPr>
        <p:spPr/>
        <p:txBody>
          <a:bodyPr/>
          <a:lstStyle/>
          <a:p>
            <a:endParaRPr lang="en-GB" dirty="0"/>
          </a:p>
        </p:txBody>
      </p:sp>
      <p:sp>
        <p:nvSpPr>
          <p:cNvPr id="4" name="Marcador de número de diapositiva 3">
            <a:extLst>
              <a:ext uri="{FF2B5EF4-FFF2-40B4-BE49-F238E27FC236}">
                <a16:creationId xmlns:a16="http://schemas.microsoft.com/office/drawing/2014/main" id="{C425A89F-3A8C-4764-B798-6E5C594E4103}"/>
              </a:ext>
            </a:extLst>
          </p:cNvPr>
          <p:cNvSpPr>
            <a:spLocks noGrp="1"/>
          </p:cNvSpPr>
          <p:nvPr>
            <p:ph type="sldNum" sz="quarter" idx="12"/>
          </p:nvPr>
        </p:nvSpPr>
        <p:spPr/>
        <p:txBody>
          <a:bodyPr/>
          <a:lstStyle/>
          <a:p>
            <a:fld id="{5A1F972D-FDF8-4D84-8DBC-19A85814D6EC}" type="slidenum">
              <a:rPr lang="en-GB" smtClean="0"/>
              <a:t>3</a:t>
            </a:fld>
            <a:endParaRPr lang="en-GB"/>
          </a:p>
        </p:txBody>
      </p:sp>
    </p:spTree>
    <p:extLst>
      <p:ext uri="{BB962C8B-B14F-4D97-AF65-F5344CB8AC3E}">
        <p14:creationId xmlns:p14="http://schemas.microsoft.com/office/powerpoint/2010/main" val="13556459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D30ACEF-A3D5-456B-A1DA-3DAAFBCB5F8A}"/>
              </a:ext>
            </a:extLst>
          </p:cNvPr>
          <p:cNvSpPr>
            <a:spLocks noGrp="1"/>
          </p:cNvSpPr>
          <p:nvPr>
            <p:ph type="title"/>
          </p:nvPr>
        </p:nvSpPr>
        <p:spPr/>
        <p:txBody>
          <a:bodyPr/>
          <a:lstStyle/>
          <a:p>
            <a:r>
              <a:rPr lang="it" dirty="0"/>
              <a:t>introduzione</a:t>
            </a:r>
          </a:p>
        </p:txBody>
      </p:sp>
      <p:sp>
        <p:nvSpPr>
          <p:cNvPr id="3" name="Marcador de contenido 2">
            <a:extLst>
              <a:ext uri="{FF2B5EF4-FFF2-40B4-BE49-F238E27FC236}">
                <a16:creationId xmlns:a16="http://schemas.microsoft.com/office/drawing/2014/main" id="{A8DC7573-A45C-4CD8-A103-BB367A653652}"/>
              </a:ext>
            </a:extLst>
          </p:cNvPr>
          <p:cNvSpPr>
            <a:spLocks noGrp="1"/>
          </p:cNvSpPr>
          <p:nvPr>
            <p:ph idx="1"/>
          </p:nvPr>
        </p:nvSpPr>
        <p:spPr/>
        <p:txBody>
          <a:bodyPr/>
          <a:lstStyle/>
          <a:p>
            <a:r>
              <a:rPr lang="it" dirty="0"/>
              <a:t>In questa lezione affronteremo alcuni argomenti che non abbiamo tempo di approfondire, ma che voglio almeno menzionare.</a:t>
            </a:r>
          </a:p>
          <a:p>
            <a:r>
              <a:rPr lang="it" dirty="0"/>
              <a:t>Il primo è il tema delle controversie monetarie della prima metà del 1800. Le questioni discusse in questi dibattiti servirono da riferimento per tutte le riflessioni successive sulle questioni monetarie e bancarie.</a:t>
            </a:r>
          </a:p>
          <a:p>
            <a:r>
              <a:rPr lang="it" dirty="0"/>
              <a:t>La seconda questione è citare alcuni autori del p</a:t>
            </a:r>
            <a:r>
              <a:rPr lang="it-IT" dirty="0" err="1"/>
              <a:t>eriodo</a:t>
            </a:r>
            <a:r>
              <a:rPr lang="it" dirty="0"/>
              <a:t> che, pur essendo in alcuni casi rilevanti, non avremo modo di approfondire.</a:t>
            </a:r>
          </a:p>
        </p:txBody>
      </p:sp>
      <p:sp>
        <p:nvSpPr>
          <p:cNvPr id="4" name="Marcador de número de diapositiva 3">
            <a:extLst>
              <a:ext uri="{FF2B5EF4-FFF2-40B4-BE49-F238E27FC236}">
                <a16:creationId xmlns:a16="http://schemas.microsoft.com/office/drawing/2014/main" id="{620D597C-7C98-4819-9B99-C7A114FEDF3D}"/>
              </a:ext>
            </a:extLst>
          </p:cNvPr>
          <p:cNvSpPr>
            <a:spLocks noGrp="1"/>
          </p:cNvSpPr>
          <p:nvPr>
            <p:ph type="sldNum" sz="quarter" idx="12"/>
          </p:nvPr>
        </p:nvSpPr>
        <p:spPr/>
        <p:txBody>
          <a:bodyPr/>
          <a:lstStyle/>
          <a:p>
            <a:fld id="{5A1F972D-FDF8-4D84-8DBC-19A85814D6EC}" type="slidenum">
              <a:rPr lang="en-GB" smtClean="0"/>
              <a:t>4</a:t>
            </a:fld>
            <a:endParaRPr lang="en-GB"/>
          </a:p>
        </p:txBody>
      </p:sp>
    </p:spTree>
    <p:extLst>
      <p:ext uri="{BB962C8B-B14F-4D97-AF65-F5344CB8AC3E}">
        <p14:creationId xmlns:p14="http://schemas.microsoft.com/office/powerpoint/2010/main" val="35178252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81A6C05-51F4-4E48-BA29-16F112F443F6}"/>
              </a:ext>
            </a:extLst>
          </p:cNvPr>
          <p:cNvSpPr>
            <a:spLocks noGrp="1"/>
          </p:cNvSpPr>
          <p:nvPr>
            <p:ph type="title"/>
          </p:nvPr>
        </p:nvSpPr>
        <p:spPr>
          <a:xfrm>
            <a:off x="1600200" y="972012"/>
            <a:ext cx="8991600" cy="1645920"/>
          </a:xfrm>
        </p:spPr>
        <p:txBody>
          <a:bodyPr/>
          <a:lstStyle/>
          <a:p>
            <a:r>
              <a:rPr lang="it" dirty="0"/>
              <a:t>2. Controversie monetarie classiche</a:t>
            </a:r>
          </a:p>
        </p:txBody>
      </p:sp>
      <p:sp>
        <p:nvSpPr>
          <p:cNvPr id="4" name="Marcador de número de diapositiva 3">
            <a:extLst>
              <a:ext uri="{FF2B5EF4-FFF2-40B4-BE49-F238E27FC236}">
                <a16:creationId xmlns:a16="http://schemas.microsoft.com/office/drawing/2014/main" id="{365A0EC9-0DF4-4715-B845-94773171EDE5}"/>
              </a:ext>
            </a:extLst>
          </p:cNvPr>
          <p:cNvSpPr>
            <a:spLocks noGrp="1"/>
          </p:cNvSpPr>
          <p:nvPr>
            <p:ph type="sldNum" sz="quarter" idx="12"/>
          </p:nvPr>
        </p:nvSpPr>
        <p:spPr/>
        <p:txBody>
          <a:bodyPr/>
          <a:lstStyle/>
          <a:p>
            <a:fld id="{5A1F972D-FDF8-4D84-8DBC-19A85814D6EC}" type="slidenum">
              <a:rPr lang="en-GB" smtClean="0"/>
              <a:t>5</a:t>
            </a:fld>
            <a:endParaRPr lang="en-GB"/>
          </a:p>
        </p:txBody>
      </p:sp>
      <p:pic>
        <p:nvPicPr>
          <p:cNvPr id="5" name="Picture 3">
            <a:extLst>
              <a:ext uri="{FF2B5EF4-FFF2-40B4-BE49-F238E27FC236}">
                <a16:creationId xmlns:a16="http://schemas.microsoft.com/office/drawing/2014/main" id="{983EC648-8870-4AFA-8EE3-243ABE235515}"/>
              </a:ext>
            </a:extLst>
          </p:cNvPr>
          <p:cNvPicPr>
            <a:picLocks noChangeAspect="1"/>
          </p:cNvPicPr>
          <p:nvPr/>
        </p:nvPicPr>
        <p:blipFill>
          <a:blip r:embed="rId2"/>
          <a:stretch>
            <a:fillRect/>
          </a:stretch>
        </p:blipFill>
        <p:spPr>
          <a:xfrm>
            <a:off x="4834095" y="3027871"/>
            <a:ext cx="2189531" cy="3677727"/>
          </a:xfrm>
          <a:prstGeom prst="rect">
            <a:avLst/>
          </a:prstGeom>
        </p:spPr>
      </p:pic>
    </p:spTree>
    <p:extLst>
      <p:ext uri="{BB962C8B-B14F-4D97-AF65-F5344CB8AC3E}">
        <p14:creationId xmlns:p14="http://schemas.microsoft.com/office/powerpoint/2010/main" val="4663627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D525230-5F32-4E33-8B3E-49B7C29C28AD}"/>
              </a:ext>
            </a:extLst>
          </p:cNvPr>
          <p:cNvSpPr>
            <a:spLocks noGrp="1"/>
          </p:cNvSpPr>
          <p:nvPr>
            <p:ph type="title"/>
          </p:nvPr>
        </p:nvSpPr>
        <p:spPr>
          <a:xfrm>
            <a:off x="2231136" y="707240"/>
            <a:ext cx="7729728" cy="1188720"/>
          </a:xfrm>
        </p:spPr>
        <p:txBody>
          <a:bodyPr/>
          <a:lstStyle/>
          <a:p>
            <a:r>
              <a:rPr lang="it" dirty="0"/>
              <a:t>introduzione</a:t>
            </a:r>
          </a:p>
        </p:txBody>
      </p:sp>
      <p:sp>
        <p:nvSpPr>
          <p:cNvPr id="3" name="Marcador de contenido 2">
            <a:extLst>
              <a:ext uri="{FF2B5EF4-FFF2-40B4-BE49-F238E27FC236}">
                <a16:creationId xmlns:a16="http://schemas.microsoft.com/office/drawing/2014/main" id="{1A65A8EB-7F2A-47E9-A1EF-EE05D17FFFA0}"/>
              </a:ext>
            </a:extLst>
          </p:cNvPr>
          <p:cNvSpPr>
            <a:spLocks noGrp="1"/>
          </p:cNvSpPr>
          <p:nvPr>
            <p:ph idx="1"/>
          </p:nvPr>
        </p:nvSpPr>
        <p:spPr>
          <a:xfrm>
            <a:off x="1633492" y="2299316"/>
            <a:ext cx="8584706" cy="4204464"/>
          </a:xfrm>
        </p:spPr>
        <p:txBody>
          <a:bodyPr>
            <a:normAutofit lnSpcReduction="10000"/>
          </a:bodyPr>
          <a:lstStyle/>
          <a:p>
            <a:r>
              <a:rPr lang="it" sz="1600" dirty="0">
                <a:latin typeface="+mj-lt"/>
              </a:rPr>
              <a:t>I dibattiti monetari britannici della prima metà del XIX secolo servirono da riferimento per tutti i successivi dibattiti su questi temi. Il dibattito </a:t>
            </a:r>
            <a:r>
              <a:rPr lang="it" sz="1600" dirty="0" err="1">
                <a:latin typeface="+mj-lt"/>
              </a:rPr>
              <a:t>bullionista </a:t>
            </a:r>
            <a:r>
              <a:rPr lang="it" sz="1600" dirty="0">
                <a:latin typeface="+mj-lt"/>
              </a:rPr>
              <a:t>ebbe luogo in Inghilterra tra il 1800 e il 1809-10 e la controversia sull'organizzazione istituzionale della Banca d'Inghilterra negli anni Trenta e Quaranta dell'Ottocento.</a:t>
            </a:r>
          </a:p>
          <a:p>
            <a:r>
              <a:rPr lang="it" sz="1600" dirty="0">
                <a:effectLst/>
                <a:latin typeface="+mj-lt"/>
                <a:ea typeface="Times New Roman" panose="02020603050405020304" pitchFamily="18" charset="0"/>
                <a:cs typeface="Times New Roman" panose="02020603050405020304" pitchFamily="18" charset="0"/>
              </a:rPr>
              <a:t>Il calcio d'inizio al dibattito </a:t>
            </a:r>
            <a:r>
              <a:rPr lang="it" sz="1600" dirty="0">
                <a:latin typeface="+mj-lt"/>
                <a:ea typeface="Times New Roman" panose="02020603050405020304" pitchFamily="18" charset="0"/>
                <a:cs typeface="Times New Roman" panose="02020603050405020304" pitchFamily="18" charset="0"/>
              </a:rPr>
              <a:t>bullionista </a:t>
            </a:r>
            <a:r>
              <a:rPr lang="it" sz="1600" dirty="0">
                <a:effectLst/>
                <a:latin typeface="+mj-lt"/>
                <a:ea typeface="Times New Roman" panose="02020603050405020304" pitchFamily="18" charset="0"/>
                <a:cs typeface="Times New Roman" panose="02020603050405020304" pitchFamily="18" charset="0"/>
              </a:rPr>
              <a:t>fu dato dalla decisione della Corona di sospendere la convertibilità nel 1797, con un ordine che vietava alla Banca d'Inghilterra di scambiare banconote con oro.</a:t>
            </a:r>
          </a:p>
          <a:p>
            <a:r>
              <a:rPr lang="it" sz="1600" dirty="0">
                <a:latin typeface="+mj-lt"/>
                <a:cs typeface="Times New Roman" panose="02020603050405020304" pitchFamily="18" charset="0"/>
              </a:rPr>
              <a:t>Dopo le voci di un'invasione francese, ci fu una corsa contro le banche regionali che dovettero sospendere la convertibilità. Ciò ha generato un effetto contagio e le riserve della Banca d'Inghilterra sono diminuite drasticamente, dai circa 5 milioni di sterline che normalmente avevano a 1,27 milioni di sterline.</a:t>
            </a:r>
          </a:p>
          <a:p>
            <a:r>
              <a:rPr lang="it" sz="1600" dirty="0">
                <a:latin typeface="+mj-lt"/>
                <a:cs typeface="Times New Roman" panose="02020603050405020304" pitchFamily="18" charset="0"/>
              </a:rPr>
              <a:t>Il 27 febbraio 1797 fu vietata la conversione delle banconote in oro e iniziò quella che veniva chiamata </a:t>
            </a:r>
            <a:r>
              <a:rPr lang="it" sz="1600" i="1" dirty="0">
                <a:latin typeface="+mj-lt"/>
                <a:cs typeface="Times New Roman" panose="02020603050405020304" pitchFamily="18" charset="0"/>
              </a:rPr>
              <a:t>periodo della restrizione</a:t>
            </a:r>
            <a:r>
              <a:rPr lang="it" sz="1600" dirty="0">
                <a:latin typeface="+mj-lt"/>
                <a:cs typeface="Times New Roman" panose="02020603050405020304" pitchFamily="18" charset="0"/>
              </a:rPr>
              <a:t> che durò fino al 1821.</a:t>
            </a:r>
          </a:p>
          <a:p>
            <a:r>
              <a:rPr lang="it" sz="1600" dirty="0">
                <a:latin typeface="+mj-lt"/>
                <a:cs typeface="Times New Roman" panose="02020603050405020304" pitchFamily="18" charset="0"/>
              </a:rPr>
              <a:t>Ciò diede origine ad un dibattito sul funzionamento del sistema monetario con moneta non convertibile: questo è quello che fu chiamato il </a:t>
            </a:r>
            <a:r>
              <a:rPr lang="it" sz="1600" i="1" dirty="0">
                <a:latin typeface="+mj-lt"/>
                <a:cs typeface="Times New Roman" panose="02020603050405020304" pitchFamily="18" charset="0"/>
              </a:rPr>
              <a:t>dibattito bullionista</a:t>
            </a:r>
            <a:r>
              <a:rPr lang="it" sz="1600" dirty="0">
                <a:latin typeface="+mj-lt"/>
                <a:cs typeface="Times New Roman" panose="02020603050405020304" pitchFamily="18" charset="0"/>
              </a:rPr>
              <a:t>.</a:t>
            </a:r>
            <a:endParaRPr lang="es-AR" sz="1600" dirty="0">
              <a:latin typeface="+mj-lt"/>
            </a:endParaRPr>
          </a:p>
          <a:p>
            <a:endParaRPr lang="es-AR" sz="1600" dirty="0"/>
          </a:p>
        </p:txBody>
      </p:sp>
      <p:sp>
        <p:nvSpPr>
          <p:cNvPr id="4" name="Marcador de número de diapositiva 3">
            <a:extLst>
              <a:ext uri="{FF2B5EF4-FFF2-40B4-BE49-F238E27FC236}">
                <a16:creationId xmlns:a16="http://schemas.microsoft.com/office/drawing/2014/main" id="{D12D4A2F-C1A2-4D0B-BA87-36FC64958CED}"/>
              </a:ext>
            </a:extLst>
          </p:cNvPr>
          <p:cNvSpPr>
            <a:spLocks noGrp="1"/>
          </p:cNvSpPr>
          <p:nvPr>
            <p:ph type="sldNum" sz="quarter" idx="12"/>
          </p:nvPr>
        </p:nvSpPr>
        <p:spPr/>
        <p:txBody>
          <a:bodyPr/>
          <a:lstStyle/>
          <a:p>
            <a:fld id="{5A1F972D-FDF8-4D84-8DBC-19A85814D6EC}" type="slidenum">
              <a:rPr lang="en-GB" smtClean="0"/>
              <a:t>6</a:t>
            </a:fld>
            <a:endParaRPr lang="en-GB"/>
          </a:p>
        </p:txBody>
      </p:sp>
    </p:spTree>
    <p:extLst>
      <p:ext uri="{BB962C8B-B14F-4D97-AF65-F5344CB8AC3E}">
        <p14:creationId xmlns:p14="http://schemas.microsoft.com/office/powerpoint/2010/main" val="19674617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D525230-5F32-4E33-8B3E-49B7C29C28AD}"/>
              </a:ext>
            </a:extLst>
          </p:cNvPr>
          <p:cNvSpPr>
            <a:spLocks noGrp="1"/>
          </p:cNvSpPr>
          <p:nvPr>
            <p:ph type="title"/>
          </p:nvPr>
        </p:nvSpPr>
        <p:spPr/>
        <p:txBody>
          <a:bodyPr/>
          <a:lstStyle/>
          <a:p>
            <a:r>
              <a:rPr lang="it" dirty="0"/>
              <a:t>introduzione</a:t>
            </a:r>
          </a:p>
        </p:txBody>
      </p:sp>
      <p:sp>
        <p:nvSpPr>
          <p:cNvPr id="3" name="Marcador de contenido 2">
            <a:extLst>
              <a:ext uri="{FF2B5EF4-FFF2-40B4-BE49-F238E27FC236}">
                <a16:creationId xmlns:a16="http://schemas.microsoft.com/office/drawing/2014/main" id="{1A65A8EB-7F2A-47E9-A1EF-EE05D17FFFA0}"/>
              </a:ext>
            </a:extLst>
          </p:cNvPr>
          <p:cNvSpPr>
            <a:spLocks noGrp="1"/>
          </p:cNvSpPr>
          <p:nvPr>
            <p:ph idx="1"/>
          </p:nvPr>
        </p:nvSpPr>
        <p:spPr>
          <a:xfrm>
            <a:off x="1580225" y="2525070"/>
            <a:ext cx="8217323" cy="4058610"/>
          </a:xfrm>
        </p:spPr>
        <p:txBody>
          <a:bodyPr>
            <a:normAutofit fontScale="92500"/>
          </a:bodyPr>
          <a:lstStyle/>
          <a:p>
            <a:r>
              <a:rPr lang="it" sz="1800" dirty="0">
                <a:effectLst/>
                <a:latin typeface="+mj-lt"/>
                <a:ea typeface="Times New Roman" panose="02020603050405020304" pitchFamily="18" charset="0"/>
                <a:cs typeface="Times New Roman" panose="02020603050405020304" pitchFamily="18" charset="0"/>
              </a:rPr>
              <a:t>Va notato che l'importo delle riserve della Banca d'Inghilterra era segreto e ciò che ha scatenato il dibattito non è stato il calo delle riserve, ma l'aumento del prezzo dell'oro e del grano.</a:t>
            </a:r>
          </a:p>
          <a:p>
            <a:r>
              <a:rPr lang="it" sz="1800" dirty="0">
                <a:effectLst/>
                <a:latin typeface="+mj-lt"/>
                <a:ea typeface="Times New Roman" panose="02020603050405020304" pitchFamily="18" charset="0"/>
                <a:cs typeface="Times New Roman" panose="02020603050405020304" pitchFamily="18" charset="0"/>
              </a:rPr>
              <a:t>Infatti, durante i primi tre anni del regime degli inconvertibili, tutto funzionò abbastanza bene e il pubblico continuò ad utilizzare le banconote nonostante non fossero convertibili, sia quelle della Banca d'Inghilterra </a:t>
            </a:r>
            <a:r>
              <a:rPr lang="it" dirty="0">
                <a:latin typeface="+mj-lt"/>
                <a:ea typeface="Times New Roman" panose="02020603050405020304" pitchFamily="18" charset="0"/>
                <a:cs typeface="Times New Roman" panose="02020603050405020304" pitchFamily="18" charset="0"/>
              </a:rPr>
              <a:t>che </a:t>
            </a:r>
            <a:r>
              <a:rPr lang="it" sz="1800" dirty="0">
                <a:effectLst/>
                <a:latin typeface="+mj-lt"/>
                <a:ea typeface="Times New Roman" panose="02020603050405020304" pitchFamily="18" charset="0"/>
                <a:cs typeface="Times New Roman" panose="02020603050405020304" pitchFamily="18" charset="0"/>
              </a:rPr>
              <a:t>quelle delle </a:t>
            </a:r>
            <a:r>
              <a:rPr lang="it" sz="1800" i="1" dirty="0">
                <a:effectLst/>
                <a:latin typeface="+mj-lt"/>
                <a:ea typeface="Times New Roman" panose="02020603050405020304" pitchFamily="18" charset="0"/>
                <a:cs typeface="Times New Roman" panose="02020603050405020304" pitchFamily="18" charset="0"/>
              </a:rPr>
              <a:t>banche nazionali.</a:t>
            </a:r>
          </a:p>
          <a:p>
            <a:r>
              <a:rPr lang="it" sz="1800" dirty="0">
                <a:effectLst/>
                <a:latin typeface="+mj-lt"/>
                <a:ea typeface="Times New Roman" panose="02020603050405020304" pitchFamily="18" charset="0"/>
                <a:cs typeface="Times New Roman" panose="02020603050405020304" pitchFamily="18" charset="0"/>
              </a:rPr>
              <a:t>Ci furono due periodi, 1800-1801 e 1809-10, in cui si verificò un aumento significativo dei prezzi (in particolare dell'oro e del grano) e un calo del tasso di cambio della sterlina.</a:t>
            </a:r>
            <a:endParaRPr lang="es-AR" i="1" dirty="0">
              <a:latin typeface="+mj-lt"/>
              <a:ea typeface="Times New Roman" panose="02020603050405020304" pitchFamily="18" charset="0"/>
              <a:cs typeface="Times New Roman" panose="02020603050405020304" pitchFamily="18" charset="0"/>
            </a:endParaRPr>
          </a:p>
          <a:p>
            <a:r>
              <a:rPr lang="it" sz="1800" dirty="0">
                <a:effectLst/>
                <a:latin typeface="+mj-lt"/>
                <a:ea typeface="Times New Roman" panose="02020603050405020304" pitchFamily="18" charset="0"/>
                <a:cs typeface="Times New Roman" panose="02020603050405020304" pitchFamily="18" charset="0"/>
              </a:rPr>
              <a:t>Questo è ciò che ha scatenato i dibattiti, il primo chiamato </a:t>
            </a:r>
            <a:r>
              <a:rPr lang="it" i="1" dirty="0">
                <a:latin typeface="+mj-lt"/>
                <a:ea typeface="Times New Roman" panose="02020603050405020304" pitchFamily="18" charset="0"/>
                <a:cs typeface="Times New Roman" panose="02020603050405020304" pitchFamily="18" charset="0"/>
              </a:rPr>
              <a:t>il</a:t>
            </a:r>
            <a:r>
              <a:rPr lang="it" sz="1800" i="1" dirty="0">
                <a:effectLst/>
                <a:latin typeface="+mj-lt"/>
                <a:ea typeface="Times New Roman" panose="02020603050405020304" pitchFamily="18" charset="0"/>
                <a:cs typeface="Times New Roman" panose="02020603050405020304" pitchFamily="18" charset="0"/>
              </a:rPr>
              <a:t> dibattito </a:t>
            </a:r>
            <a:r>
              <a:rPr lang="it-IT" sz="1800" i="1" dirty="0">
                <a:effectLst/>
                <a:latin typeface="+mj-lt"/>
                <a:ea typeface="Times New Roman" panose="02020603050405020304" pitchFamily="18" charset="0"/>
                <a:cs typeface="Times New Roman" panose="02020603050405020304" pitchFamily="18" charset="0"/>
              </a:rPr>
              <a:t>precoce</a:t>
            </a:r>
            <a:r>
              <a:rPr lang="it" sz="1800" i="1" dirty="0">
                <a:effectLst/>
                <a:latin typeface="+mj-lt"/>
                <a:ea typeface="Times New Roman" panose="02020603050405020304" pitchFamily="18" charset="0"/>
                <a:cs typeface="Times New Roman" panose="02020603050405020304" pitchFamily="18" charset="0"/>
              </a:rPr>
              <a:t> sui lingotti (1800-1804) </a:t>
            </a:r>
            <a:r>
              <a:rPr lang="it" sz="1800" dirty="0">
                <a:effectLst/>
                <a:latin typeface="+mj-lt"/>
                <a:ea typeface="Times New Roman" panose="02020603050405020304" pitchFamily="18" charset="0"/>
                <a:cs typeface="Times New Roman" panose="02020603050405020304" pitchFamily="18" charset="0"/>
              </a:rPr>
              <a:t>e il </a:t>
            </a:r>
            <a:r>
              <a:rPr lang="it" sz="1800" i="1" dirty="0">
                <a:effectLst/>
                <a:latin typeface="+mj-lt"/>
                <a:ea typeface="Times New Roman" panose="02020603050405020304" pitchFamily="18" charset="0"/>
                <a:cs typeface="Times New Roman" panose="02020603050405020304" pitchFamily="18" charset="0"/>
              </a:rPr>
              <a:t>secondo dibattito sui lingotti (1809-10).</a:t>
            </a:r>
          </a:p>
          <a:p>
            <a:r>
              <a:rPr lang="it" dirty="0">
                <a:latin typeface="+mj-lt"/>
                <a:cs typeface="Times New Roman" panose="02020603050405020304" pitchFamily="18" charset="0"/>
              </a:rPr>
              <a:t>Nel 1810 il Parlamento convocò un comitato di esperti, The </a:t>
            </a:r>
            <a:r>
              <a:rPr lang="it" i="1" dirty="0">
                <a:latin typeface="+mj-lt"/>
                <a:cs typeface="Times New Roman" panose="02020603050405020304" pitchFamily="18" charset="0"/>
              </a:rPr>
              <a:t>Bullion Comit</a:t>
            </a:r>
            <a:r>
              <a:rPr lang="it-IT" i="1" dirty="0">
                <a:latin typeface="+mj-lt"/>
                <a:cs typeface="Times New Roman" panose="02020603050405020304" pitchFamily="18" charset="0"/>
              </a:rPr>
              <a:t>tee</a:t>
            </a:r>
            <a:r>
              <a:rPr lang="it" dirty="0">
                <a:latin typeface="+mj-lt"/>
                <a:cs typeface="Times New Roman" panose="02020603050405020304" pitchFamily="18" charset="0"/>
              </a:rPr>
              <a:t>, per predisporre un rapporto, noto come </a:t>
            </a:r>
            <a:r>
              <a:rPr lang="it" i="1" dirty="0">
                <a:latin typeface="+mj-lt"/>
                <a:cs typeface="Times New Roman" panose="02020603050405020304" pitchFamily="18" charset="0"/>
              </a:rPr>
              <a:t>Bullion R</a:t>
            </a:r>
            <a:r>
              <a:rPr lang="it-IT" i="1" dirty="0" err="1">
                <a:latin typeface="+mj-lt"/>
                <a:cs typeface="Times New Roman" panose="02020603050405020304" pitchFamily="18" charset="0"/>
              </a:rPr>
              <a:t>eport</a:t>
            </a:r>
            <a:r>
              <a:rPr lang="it" i="1" dirty="0">
                <a:latin typeface="+mj-lt"/>
                <a:cs typeface="Times New Roman" panose="02020603050405020304" pitchFamily="18" charset="0"/>
              </a:rPr>
              <a:t>, </a:t>
            </a:r>
            <a:r>
              <a:rPr lang="it" dirty="0">
                <a:latin typeface="+mj-lt"/>
                <a:cs typeface="Times New Roman" panose="02020603050405020304" pitchFamily="18" charset="0"/>
              </a:rPr>
              <a:t>che raccomandava un ritorno alla convertibilità (che avverrà solo nel 1821).</a:t>
            </a:r>
            <a:endParaRPr lang="es-AR" sz="1600" dirty="0">
              <a:latin typeface="+mj-lt"/>
            </a:endParaRPr>
          </a:p>
        </p:txBody>
      </p:sp>
      <p:sp>
        <p:nvSpPr>
          <p:cNvPr id="4" name="Marcador de número de diapositiva 3">
            <a:extLst>
              <a:ext uri="{FF2B5EF4-FFF2-40B4-BE49-F238E27FC236}">
                <a16:creationId xmlns:a16="http://schemas.microsoft.com/office/drawing/2014/main" id="{D12D4A2F-C1A2-4D0B-BA87-36FC64958CED}"/>
              </a:ext>
            </a:extLst>
          </p:cNvPr>
          <p:cNvSpPr>
            <a:spLocks noGrp="1"/>
          </p:cNvSpPr>
          <p:nvPr>
            <p:ph type="sldNum" sz="quarter" idx="12"/>
          </p:nvPr>
        </p:nvSpPr>
        <p:spPr/>
        <p:txBody>
          <a:bodyPr/>
          <a:lstStyle/>
          <a:p>
            <a:fld id="{5A1F972D-FDF8-4D84-8DBC-19A85814D6EC}" type="slidenum">
              <a:rPr lang="en-GB" smtClean="0"/>
              <a:t>7</a:t>
            </a:fld>
            <a:endParaRPr lang="en-GB"/>
          </a:p>
        </p:txBody>
      </p:sp>
      <p:sp>
        <p:nvSpPr>
          <p:cNvPr id="5" name="Flecha: a la derecha 4">
            <a:extLst>
              <a:ext uri="{FF2B5EF4-FFF2-40B4-BE49-F238E27FC236}">
                <a16:creationId xmlns:a16="http://schemas.microsoft.com/office/drawing/2014/main" id="{CC3FDA0B-540B-45AE-9FE6-80F58D6562A7}"/>
              </a:ext>
            </a:extLst>
          </p:cNvPr>
          <p:cNvSpPr/>
          <p:nvPr/>
        </p:nvSpPr>
        <p:spPr>
          <a:xfrm>
            <a:off x="9730848" y="3704210"/>
            <a:ext cx="529372" cy="35799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6" name="CuadroTexto 5">
            <a:extLst>
              <a:ext uri="{FF2B5EF4-FFF2-40B4-BE49-F238E27FC236}">
                <a16:creationId xmlns:a16="http://schemas.microsoft.com/office/drawing/2014/main" id="{9A564910-2F80-4CED-B55A-D96FAF0DD39D}"/>
              </a:ext>
            </a:extLst>
          </p:cNvPr>
          <p:cNvSpPr txBox="1"/>
          <p:nvPr/>
        </p:nvSpPr>
        <p:spPr>
          <a:xfrm>
            <a:off x="10356188" y="3021283"/>
            <a:ext cx="1662898" cy="20313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lang="it" sz="1400" dirty="0"/>
              <a:t>La Banca d’Inghilterra aveva il monopolio sull’emissione solo nell’area di Londra. Nel resto del paese </a:t>
            </a:r>
            <a:r>
              <a:rPr lang="it" sz="1400" i="1" dirty="0"/>
              <a:t>le banche nazionali </a:t>
            </a:r>
            <a:r>
              <a:rPr lang="it" sz="1400" dirty="0"/>
              <a:t>erano autorizzate ad emettere.</a:t>
            </a:r>
          </a:p>
        </p:txBody>
      </p:sp>
    </p:spTree>
    <p:extLst>
      <p:ext uri="{BB962C8B-B14F-4D97-AF65-F5344CB8AC3E}">
        <p14:creationId xmlns:p14="http://schemas.microsoft.com/office/powerpoint/2010/main" val="9246941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F9F8C07-26C9-4715-B108-AF54A7E1782E}"/>
              </a:ext>
            </a:extLst>
          </p:cNvPr>
          <p:cNvSpPr>
            <a:spLocks noGrp="1"/>
          </p:cNvSpPr>
          <p:nvPr>
            <p:ph type="title"/>
          </p:nvPr>
        </p:nvSpPr>
        <p:spPr/>
        <p:txBody>
          <a:bodyPr/>
          <a:lstStyle/>
          <a:p>
            <a:r>
              <a:rPr lang="it" dirty="0"/>
              <a:t>introduzione</a:t>
            </a:r>
          </a:p>
        </p:txBody>
      </p:sp>
      <p:sp>
        <p:nvSpPr>
          <p:cNvPr id="3" name="Marcador de contenido 2">
            <a:extLst>
              <a:ext uri="{FF2B5EF4-FFF2-40B4-BE49-F238E27FC236}">
                <a16:creationId xmlns:a16="http://schemas.microsoft.com/office/drawing/2014/main" id="{3C9FBA60-5852-47CC-8554-9EE2EE2D348E}"/>
              </a:ext>
            </a:extLst>
          </p:cNvPr>
          <p:cNvSpPr>
            <a:spLocks noGrp="1"/>
          </p:cNvSpPr>
          <p:nvPr>
            <p:ph idx="1"/>
          </p:nvPr>
        </p:nvSpPr>
        <p:spPr/>
        <p:txBody>
          <a:bodyPr/>
          <a:lstStyle/>
          <a:p>
            <a:r>
              <a:rPr lang="it" dirty="0"/>
              <a:t>Dopo il ritorno alla convertibilità nel 1821, si verificarono ancora diverse crisi bancarie, nel 1825, 1831, 1835-6 e 1839.</a:t>
            </a:r>
          </a:p>
          <a:p>
            <a:r>
              <a:rPr lang="it" dirty="0"/>
              <a:t>Si cominciò allora a discutere se fosse necessario modificare l'assetto istituzionale del sistema bancario.</a:t>
            </a:r>
          </a:p>
          <a:p>
            <a:r>
              <a:rPr lang="it" dirty="0"/>
              <a:t>Sono intervenute due correnti, la </a:t>
            </a:r>
            <a:r>
              <a:rPr lang="it" i="1" dirty="0"/>
              <a:t>currency school </a:t>
            </a:r>
            <a:r>
              <a:rPr lang="it" dirty="0"/>
              <a:t>e </a:t>
            </a:r>
            <a:r>
              <a:rPr lang="it-IT" dirty="0"/>
              <a:t>la</a:t>
            </a:r>
            <a:r>
              <a:rPr lang="it" dirty="0"/>
              <a:t> </a:t>
            </a:r>
            <a:r>
              <a:rPr lang="it" i="1" dirty="0"/>
              <a:t>ba</a:t>
            </a:r>
            <a:r>
              <a:rPr lang="it-IT" i="1" dirty="0" err="1"/>
              <a:t>nking</a:t>
            </a:r>
            <a:r>
              <a:rPr lang="it-IT" i="1" dirty="0"/>
              <a:t> school</a:t>
            </a:r>
            <a:r>
              <a:rPr lang="it" dirty="0"/>
              <a:t>.</a:t>
            </a:r>
          </a:p>
          <a:p>
            <a:r>
              <a:rPr lang="it" dirty="0"/>
              <a:t>Alla fine il dibattito si concluse con la riforma della Banca d'Inghilterra del 1844, con </a:t>
            </a:r>
            <a:r>
              <a:rPr lang="it-IT" dirty="0"/>
              <a:t>il </a:t>
            </a:r>
            <a:r>
              <a:rPr lang="it" i="1" dirty="0"/>
              <a:t>Peel Act , </a:t>
            </a:r>
            <a:r>
              <a:rPr lang="it" dirty="0"/>
              <a:t>che seguiva le linee guida della </a:t>
            </a:r>
            <a:r>
              <a:rPr lang="it" i="1" dirty="0"/>
              <a:t>currency school</a:t>
            </a:r>
            <a:r>
              <a:rPr lang="it" dirty="0"/>
              <a:t>.</a:t>
            </a:r>
          </a:p>
        </p:txBody>
      </p:sp>
      <p:sp>
        <p:nvSpPr>
          <p:cNvPr id="4" name="Marcador de número de diapositiva 3">
            <a:extLst>
              <a:ext uri="{FF2B5EF4-FFF2-40B4-BE49-F238E27FC236}">
                <a16:creationId xmlns:a16="http://schemas.microsoft.com/office/drawing/2014/main" id="{051F18AD-0103-464C-B444-8A6D9BEC603A}"/>
              </a:ext>
            </a:extLst>
          </p:cNvPr>
          <p:cNvSpPr>
            <a:spLocks noGrp="1"/>
          </p:cNvSpPr>
          <p:nvPr>
            <p:ph type="sldNum" sz="quarter" idx="12"/>
          </p:nvPr>
        </p:nvSpPr>
        <p:spPr/>
        <p:txBody>
          <a:bodyPr/>
          <a:lstStyle/>
          <a:p>
            <a:fld id="{5A1F972D-FDF8-4D84-8DBC-19A85814D6EC}" type="slidenum">
              <a:rPr lang="en-GB" smtClean="0"/>
              <a:t>8</a:t>
            </a:fld>
            <a:endParaRPr lang="en-GB"/>
          </a:p>
        </p:txBody>
      </p:sp>
    </p:spTree>
    <p:extLst>
      <p:ext uri="{BB962C8B-B14F-4D97-AF65-F5344CB8AC3E}">
        <p14:creationId xmlns:p14="http://schemas.microsoft.com/office/powerpoint/2010/main" val="23073703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número de diapositiva 3">
            <a:extLst>
              <a:ext uri="{FF2B5EF4-FFF2-40B4-BE49-F238E27FC236}">
                <a16:creationId xmlns:a16="http://schemas.microsoft.com/office/drawing/2014/main" id="{6A54A2F6-BBAC-4ADD-AEFF-7B77A82D1737}"/>
              </a:ext>
            </a:extLst>
          </p:cNvPr>
          <p:cNvSpPr>
            <a:spLocks noGrp="1"/>
          </p:cNvSpPr>
          <p:nvPr>
            <p:ph type="sldNum" sz="quarter" idx="12"/>
          </p:nvPr>
        </p:nvSpPr>
        <p:spPr/>
        <p:txBody>
          <a:bodyPr/>
          <a:lstStyle/>
          <a:p>
            <a:fld id="{5A1F972D-FDF8-4D84-8DBC-19A85814D6EC}" type="slidenum">
              <a:rPr lang="en-GB" smtClean="0"/>
              <a:t>9</a:t>
            </a:fld>
            <a:endParaRPr lang="en-GB"/>
          </a:p>
        </p:txBody>
      </p:sp>
      <p:sp>
        <p:nvSpPr>
          <p:cNvPr id="2" name="Título 1">
            <a:extLst>
              <a:ext uri="{FF2B5EF4-FFF2-40B4-BE49-F238E27FC236}">
                <a16:creationId xmlns:a16="http://schemas.microsoft.com/office/drawing/2014/main" id="{C43C1860-F933-4EB4-B109-597B08C78C4F}"/>
              </a:ext>
            </a:extLst>
          </p:cNvPr>
          <p:cNvSpPr>
            <a:spLocks noGrp="1"/>
          </p:cNvSpPr>
          <p:nvPr>
            <p:ph type="title"/>
          </p:nvPr>
        </p:nvSpPr>
        <p:spPr>
          <a:xfrm>
            <a:off x="1669211" y="937506"/>
            <a:ext cx="8991600" cy="1645920"/>
          </a:xfrm>
        </p:spPr>
        <p:txBody>
          <a:bodyPr/>
          <a:lstStyle/>
          <a:p>
            <a:r>
              <a:rPr lang="it" dirty="0"/>
              <a:t>2.1 le controversie </a:t>
            </a:r>
            <a:r>
              <a:rPr lang="it" dirty="0" err="1"/>
              <a:t>bullioniste </a:t>
            </a:r>
            <a:r>
              <a:rPr lang="it" dirty="0"/>
              <a:t>1801-04 e 1809-1811</a:t>
            </a:r>
          </a:p>
        </p:txBody>
      </p:sp>
      <p:pic>
        <p:nvPicPr>
          <p:cNvPr id="3" name="Imagen 2">
            <a:extLst>
              <a:ext uri="{FF2B5EF4-FFF2-40B4-BE49-F238E27FC236}">
                <a16:creationId xmlns:a16="http://schemas.microsoft.com/office/drawing/2014/main" id="{225268FA-B103-45BF-834E-1D4BF930604B}"/>
              </a:ext>
            </a:extLst>
          </p:cNvPr>
          <p:cNvPicPr>
            <a:picLocks noChangeAspect="1"/>
          </p:cNvPicPr>
          <p:nvPr/>
        </p:nvPicPr>
        <p:blipFill>
          <a:blip r:embed="rId2"/>
          <a:stretch>
            <a:fillRect/>
          </a:stretch>
        </p:blipFill>
        <p:spPr>
          <a:xfrm>
            <a:off x="5070753" y="2829464"/>
            <a:ext cx="2621003" cy="3873260"/>
          </a:xfrm>
          <a:prstGeom prst="rect">
            <a:avLst/>
          </a:prstGeom>
        </p:spPr>
      </p:pic>
    </p:spTree>
    <p:extLst>
      <p:ext uri="{BB962C8B-B14F-4D97-AF65-F5344CB8AC3E}">
        <p14:creationId xmlns:p14="http://schemas.microsoft.com/office/powerpoint/2010/main" val="1215116344"/>
      </p:ext>
    </p:extLst>
  </p:cSld>
  <p:clrMapOvr>
    <a:masterClrMapping/>
  </p:clrMapOvr>
</p:sld>
</file>

<file path=ppt/theme/theme1.xml><?xml version="1.0" encoding="utf-8"?>
<a:theme xmlns:a="http://schemas.openxmlformats.org/drawingml/2006/main" name="Paquete">
  <a:themeElements>
    <a:clrScheme name="Paquete">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quete">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quete">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TM10001115[[fn=Paquete]]</Template>
  <TotalTime>10644</TotalTime>
  <Words>2894</Words>
  <Application>Microsoft Office PowerPoint</Application>
  <PresentationFormat>Widescreen</PresentationFormat>
  <Paragraphs>160</Paragraphs>
  <Slides>29</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29</vt:i4>
      </vt:variant>
    </vt:vector>
  </HeadingPairs>
  <TitlesOfParts>
    <vt:vector size="34" baseType="lpstr">
      <vt:lpstr>Arial</vt:lpstr>
      <vt:lpstr>Calibri</vt:lpstr>
      <vt:lpstr>Gill Sans MT</vt:lpstr>
      <vt:lpstr>Times New Roman</vt:lpstr>
      <vt:lpstr>Paquete</vt:lpstr>
      <vt:lpstr>lezione 8: da Ricardo a Mill</vt:lpstr>
      <vt:lpstr>Da Ricardo a Mill</vt:lpstr>
      <vt:lpstr>1. Introduzione</vt:lpstr>
      <vt:lpstr>introduzione</vt:lpstr>
      <vt:lpstr>2. Controversie monetarie classiche</vt:lpstr>
      <vt:lpstr>introduzione</vt:lpstr>
      <vt:lpstr>introduzione</vt:lpstr>
      <vt:lpstr>introduzione</vt:lpstr>
      <vt:lpstr>2.1 le controversie bullioniste 1801-04 e 1809-1811</vt:lpstr>
      <vt:lpstr>Il primo round del dibattito sui rialzisti (1801-1804)</vt:lpstr>
      <vt:lpstr>Il secondo dibattito rialzista (18009-1811)</vt:lpstr>
      <vt:lpstr>Il bullion committee</vt:lpstr>
      <vt:lpstr>La riforma istituzionale della Banca d' Inghilterra</vt:lpstr>
      <vt:lpstr>La currency school</vt:lpstr>
      <vt:lpstr>La banking school</vt:lpstr>
      <vt:lpstr>Il peel act (1844)</vt:lpstr>
      <vt:lpstr>3. la reazione ricardiana</vt:lpstr>
      <vt:lpstr>introduzione</vt:lpstr>
      <vt:lpstr>introduzione</vt:lpstr>
      <vt:lpstr>3.1 Robert Torrens (1780-1864)</vt:lpstr>
      <vt:lpstr>Robert Torrens</vt:lpstr>
      <vt:lpstr>Critiche a Ricardo</vt:lpstr>
      <vt:lpstr>3.2 I socialisti ricardiani</vt:lpstr>
      <vt:lpstr>I socialisti ricardiani</vt:lpstr>
      <vt:lpstr>3.3. Nassau William senior (1790-1864)</vt:lpstr>
      <vt:lpstr>Nassau senior</vt:lpstr>
      <vt:lpstr>Nassau senior</vt:lpstr>
      <vt:lpstr>3.4 La scuola storica tedesca</vt:lpstr>
      <vt:lpstr>La scuola storica tedesca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Clase 1: Mercantilismo</dc:title>
  <dc:creator>F S</dc:creator>
  <cp:lastModifiedBy>utente</cp:lastModifiedBy>
  <cp:revision>311</cp:revision>
  <dcterms:created xsi:type="dcterms:W3CDTF">2020-04-06T13:48:39Z</dcterms:created>
  <dcterms:modified xsi:type="dcterms:W3CDTF">2024-03-24T20:53:20Z</dcterms:modified>
</cp:coreProperties>
</file>