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7"/>
  </p:notesMasterIdLst>
  <p:sldIdLst>
    <p:sldId id="256" r:id="rId2"/>
    <p:sldId id="257" r:id="rId3"/>
    <p:sldId id="265" r:id="rId4"/>
    <p:sldId id="401" r:id="rId5"/>
    <p:sldId id="258" r:id="rId6"/>
    <p:sldId id="434" r:id="rId7"/>
    <p:sldId id="270" r:id="rId8"/>
    <p:sldId id="410" r:id="rId9"/>
    <p:sldId id="436" r:id="rId10"/>
    <p:sldId id="435" r:id="rId11"/>
    <p:sldId id="437" r:id="rId12"/>
    <p:sldId id="402" r:id="rId13"/>
    <p:sldId id="412" r:id="rId14"/>
    <p:sldId id="262" r:id="rId15"/>
    <p:sldId id="263" r:id="rId16"/>
  </p:sldIdLst>
  <p:sldSz cx="12192000" cy="6858000"/>
  <p:notesSz cx="6858000" cy="9144000"/>
  <p:defaultTextStyle>
    <a:defPPr>
      <a:defRPr lang="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 S" initials="" lastIdx="0" clrIdx="0"/>
  <p:cmAuthor id="2" name="F S" initials="FS" lastIdx="1" clrIdx="1">
    <p:extLst>
      <p:ext uri="{19B8F6BF-5375-455C-9EA6-DF929625EA0E}">
        <p15:presenceInfo xmlns:p15="http://schemas.microsoft.com/office/powerpoint/2012/main" userId="345bfe394a9ee47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6374" autoAdjust="0"/>
  </p:normalViewPr>
  <p:slideViewPr>
    <p:cSldViewPr snapToGrid="0">
      <p:cViewPr varScale="1">
        <p:scale>
          <a:sx n="86" d="100"/>
          <a:sy n="86" d="100"/>
        </p:scale>
        <p:origin x="422"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7A94E1-B849-4E2B-9ECE-84FB941630D1}" type="datetimeFigureOut">
              <a:rPr lang="es-AR" smtClean="0"/>
              <a:t>4/4/2024</a:t>
            </a:fld>
            <a:endParaRPr lang="es-A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CAA00C-AD99-4DFB-A71F-2779C5AA6928}" type="slidenum">
              <a:rPr lang="es-AR" smtClean="0"/>
              <a:t>‹N›</a:t>
            </a:fld>
            <a:endParaRPr lang="es-AR"/>
          </a:p>
        </p:txBody>
      </p:sp>
    </p:spTree>
    <p:extLst>
      <p:ext uri="{BB962C8B-B14F-4D97-AF65-F5344CB8AC3E}">
        <p14:creationId xmlns:p14="http://schemas.microsoft.com/office/powerpoint/2010/main" val="1482525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7" name="Date Placeholder 6"/>
          <p:cNvSpPr>
            <a:spLocks noGrp="1"/>
          </p:cNvSpPr>
          <p:nvPr>
            <p:ph type="dt" sz="half" idx="10"/>
          </p:nvPr>
        </p:nvSpPr>
        <p:spPr/>
        <p:txBody>
          <a:bodyPr/>
          <a:lstStyle/>
          <a:p>
            <a:fld id="{A329C118-F46B-48B2-9166-4E3FD88C31E7}" type="datetime1">
              <a:rPr lang="en-GB" smtClean="0"/>
              <a:t>04/04/2024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36499658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3E3DC85-15BE-4E8F-B2F7-43E2CD8E8AD6}" type="datetime1">
              <a:rPr lang="en-GB" smtClean="0"/>
              <a:t>04/04/2024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3977480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A9C8784-A4C3-45B1-8BFB-44C1F0AD2D82}" type="datetime1">
              <a:rPr lang="en-GB" smtClean="0"/>
              <a:t>04/04/2024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152757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0E9FDAE2-965F-4DAB-A1AC-4A4324842ADC}" type="datetime1">
              <a:rPr lang="en-GB" smtClean="0"/>
              <a:t>04/04/2024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1788472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49ACB80E-5C75-42F5-A2FF-4FA2D9C1D2A4}" type="datetime1">
              <a:rPr lang="en-GB" smtClean="0"/>
              <a:t>04/04/2024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337785342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FD12D538-2D16-401D-B2D2-8B01DAA01919}" type="datetime1">
              <a:rPr lang="en-GB" smtClean="0"/>
              <a:t>04/04/2024</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989504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583436" y="3143250"/>
            <a:ext cx="4270248" cy="25967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E5EFF7F7-9452-4A33-B0ED-FFF5BB98F96A}" type="datetime1">
              <a:rPr lang="en-GB" smtClean="0"/>
              <a:t>04/04/2024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141210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41BB160-0D68-4DB3-B03C-75DC5545EA1C}" type="datetime1">
              <a:rPr lang="en-GB" smtClean="0"/>
              <a:t>04/04/2024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1665852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7B493-8791-447C-B745-7FA1A0E7476C}" type="datetime1">
              <a:rPr lang="en-GB" smtClean="0"/>
              <a:t>04/04/2024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492532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9" name="Date Placeholder 8"/>
          <p:cNvSpPr>
            <a:spLocks noGrp="1"/>
          </p:cNvSpPr>
          <p:nvPr>
            <p:ph type="dt" sz="half" idx="10"/>
          </p:nvPr>
        </p:nvSpPr>
        <p:spPr/>
        <p:txBody>
          <a:bodyPr/>
          <a:lstStyle/>
          <a:p>
            <a:fld id="{5F3D2B68-2E35-415A-A990-AD08E5AA4ED4}" type="datetime1">
              <a:rPr lang="en-GB" smtClean="0"/>
              <a:t>04/04/2024</a:t>
            </a:fld>
            <a:endParaRPr lang="en-GB"/>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GB"/>
          </a:p>
        </p:txBody>
      </p:sp>
      <p:sp>
        <p:nvSpPr>
          <p:cNvPr id="11" name="Slide Number Placeholder 10"/>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3309832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1F9B99A2-CB54-4923-971C-DFB5E2BF20F3}" type="datetime1">
              <a:rPr lang="en-GB" smtClean="0"/>
              <a:t>04/04/2024</a:t>
            </a:fld>
            <a:endParaRPr lang="en-GB"/>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GB"/>
          </a:p>
        </p:txBody>
      </p:sp>
      <p:sp>
        <p:nvSpPr>
          <p:cNvPr id="10" name="Slide Number Placeholder 9"/>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258839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93175C66-0FB7-41AE-AC07-6D1CE02E1488}" type="datetime1">
              <a:rPr lang="en-GB" smtClean="0"/>
              <a:t>04/04/2024</a:t>
            </a:fld>
            <a:endParaRPr lang="en-GB"/>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GB"/>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5A1F972D-FDF8-4D84-8DBC-19A85814D6EC}" type="slidenum">
              <a:rPr lang="en-GB" smtClean="0"/>
              <a:t>‹N›</a:t>
            </a:fld>
            <a:endParaRPr lang="en-GB"/>
          </a:p>
        </p:txBody>
      </p:sp>
    </p:spTree>
    <p:extLst>
      <p:ext uri="{BB962C8B-B14F-4D97-AF65-F5344CB8AC3E}">
        <p14:creationId xmlns:p14="http://schemas.microsoft.com/office/powerpoint/2010/main" val="31641644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hyperlink" Target="https://oll.libertyfund.org/people/john-stuart-mil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EE24FA-DC62-46FA-8C72-8B65932E88C0}"/>
              </a:ext>
            </a:extLst>
          </p:cNvPr>
          <p:cNvSpPr>
            <a:spLocks noGrp="1"/>
          </p:cNvSpPr>
          <p:nvPr>
            <p:ph type="ctrTitle"/>
          </p:nvPr>
        </p:nvSpPr>
        <p:spPr>
          <a:xfrm>
            <a:off x="1331259" y="360720"/>
            <a:ext cx="8991600" cy="1645920"/>
          </a:xfrm>
        </p:spPr>
        <p:txBody>
          <a:bodyPr/>
          <a:lstStyle/>
          <a:p>
            <a:r>
              <a:rPr lang="it" dirty="0"/>
              <a:t>Classe 9: John Stuart </a:t>
            </a:r>
            <a:r>
              <a:rPr lang="it-IT" dirty="0" err="1"/>
              <a:t>Mill</a:t>
            </a:r>
            <a:r>
              <a:rPr lang="it" dirty="0"/>
              <a:t> (1806-1873)</a:t>
            </a:r>
            <a:endParaRPr lang="en-GB" dirty="0"/>
          </a:p>
        </p:txBody>
      </p:sp>
      <p:pic>
        <p:nvPicPr>
          <p:cNvPr id="3" name="Imagen 2">
            <a:extLst>
              <a:ext uri="{FF2B5EF4-FFF2-40B4-BE49-F238E27FC236}">
                <a16:creationId xmlns:a16="http://schemas.microsoft.com/office/drawing/2014/main" id="{6770E7EC-22D5-4F65-8D56-1FAA96B49DDF}"/>
              </a:ext>
            </a:extLst>
          </p:cNvPr>
          <p:cNvPicPr>
            <a:picLocks noChangeAspect="1"/>
          </p:cNvPicPr>
          <p:nvPr/>
        </p:nvPicPr>
        <p:blipFill>
          <a:blip r:embed="rId2"/>
          <a:stretch>
            <a:fillRect/>
          </a:stretch>
        </p:blipFill>
        <p:spPr>
          <a:xfrm>
            <a:off x="4744167" y="2317450"/>
            <a:ext cx="2596911" cy="3852794"/>
          </a:xfrm>
          <a:prstGeom prst="rect">
            <a:avLst/>
          </a:prstGeom>
        </p:spPr>
      </p:pic>
    </p:spTree>
    <p:extLst>
      <p:ext uri="{BB962C8B-B14F-4D97-AF65-F5344CB8AC3E}">
        <p14:creationId xmlns:p14="http://schemas.microsoft.com/office/powerpoint/2010/main" val="2114679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5BA5FF-8231-4B4D-8047-812A216EBA98}"/>
              </a:ext>
            </a:extLst>
          </p:cNvPr>
          <p:cNvSpPr>
            <a:spLocks noGrp="1"/>
          </p:cNvSpPr>
          <p:nvPr>
            <p:ph type="title"/>
          </p:nvPr>
        </p:nvSpPr>
        <p:spPr/>
        <p:txBody>
          <a:bodyPr/>
          <a:lstStyle/>
          <a:p>
            <a:r>
              <a:rPr lang="it" dirty="0"/>
              <a:t>La teoria del valore</a:t>
            </a:r>
          </a:p>
        </p:txBody>
      </p:sp>
      <p:sp>
        <p:nvSpPr>
          <p:cNvPr id="3" name="Marcador de contenido 2">
            <a:extLst>
              <a:ext uri="{FF2B5EF4-FFF2-40B4-BE49-F238E27FC236}">
                <a16:creationId xmlns:a16="http://schemas.microsoft.com/office/drawing/2014/main" id="{FE391A0C-717F-444F-A2E9-30C6976341A1}"/>
              </a:ext>
            </a:extLst>
          </p:cNvPr>
          <p:cNvSpPr>
            <a:spLocks noGrp="1"/>
          </p:cNvSpPr>
          <p:nvPr>
            <p:ph idx="1"/>
          </p:nvPr>
        </p:nvSpPr>
        <p:spPr>
          <a:xfrm>
            <a:off x="2194205" y="2414727"/>
            <a:ext cx="7803590" cy="4168953"/>
          </a:xfrm>
        </p:spPr>
        <p:txBody>
          <a:bodyPr>
            <a:normAutofit/>
          </a:bodyPr>
          <a:lstStyle/>
          <a:p>
            <a:r>
              <a:rPr lang="it" dirty="0"/>
              <a:t>Mill evita tutte le questioni morali o filosofiche sul valore d'uso: se qualcosa ha valore di scambio, è perché è utile (ha valore d'uso).</a:t>
            </a:r>
          </a:p>
          <a:p>
            <a:r>
              <a:rPr lang="it" dirty="0"/>
              <a:t>Il valore è il fenomeno reale e il prezzo è il valore espresso in unità monetarie (Mill aderiva alla teoria quantitativa della moneta).</a:t>
            </a:r>
          </a:p>
          <a:p>
            <a:r>
              <a:rPr lang="it" dirty="0"/>
              <a:t>Vedeva la domanda e l'offerta come funzioni del prezzo, qualcosa che Marshall in seguito trasformò nella rappresentazione grafica delle rispettive curve che conosciamo oggi.</a:t>
            </a:r>
          </a:p>
          <a:p>
            <a:r>
              <a:rPr lang="it" dirty="0"/>
              <a:t>Riconobbe la nozione di elasticità della domanda, che chiamò “ </a:t>
            </a:r>
            <a:r>
              <a:rPr lang="it" i="1" dirty="0"/>
              <a:t>influenza ” </a:t>
            </a:r>
            <a:r>
              <a:rPr lang="it-IT" i="1" dirty="0"/>
              <a:t>d</a:t>
            </a:r>
            <a:r>
              <a:rPr lang="it" i="1" dirty="0"/>
              <a:t>ell’economicità su</a:t>
            </a:r>
            <a:r>
              <a:rPr lang="it-IT" i="1" dirty="0" err="1"/>
              <a:t>lla</a:t>
            </a:r>
            <a:r>
              <a:rPr lang="it" i="1" dirty="0"/>
              <a:t> "richiesta </a:t>
            </a:r>
            <a:r>
              <a:rPr lang="it" dirty="0"/>
              <a:t>"</a:t>
            </a:r>
          </a:p>
          <a:p>
            <a:r>
              <a:rPr lang="it" dirty="0"/>
              <a:t>Prendiamo la distinzione di Adam Smith tra prezzo naturale e prezzo di mercato. Il prezzo naturale era il costo di produzione: la somma dei salari, degli affitti e dei benefici pagati per portare un bene sul mercato. Il prezzo di mercato dipendeva dall’interazione tra domanda e offerta.</a:t>
            </a:r>
          </a:p>
        </p:txBody>
      </p:sp>
      <p:sp>
        <p:nvSpPr>
          <p:cNvPr id="4" name="Marcador de número de diapositiva 3">
            <a:extLst>
              <a:ext uri="{FF2B5EF4-FFF2-40B4-BE49-F238E27FC236}">
                <a16:creationId xmlns:a16="http://schemas.microsoft.com/office/drawing/2014/main" id="{31207CE8-A1CF-4692-A1A0-C33A7B10CB5B}"/>
              </a:ext>
            </a:extLst>
          </p:cNvPr>
          <p:cNvSpPr>
            <a:spLocks noGrp="1"/>
          </p:cNvSpPr>
          <p:nvPr>
            <p:ph type="sldNum" sz="quarter" idx="12"/>
          </p:nvPr>
        </p:nvSpPr>
        <p:spPr/>
        <p:txBody>
          <a:bodyPr/>
          <a:lstStyle/>
          <a:p>
            <a:fld id="{5A1F972D-FDF8-4D84-8DBC-19A85814D6EC}" type="slidenum">
              <a:rPr lang="en-GB" smtClean="0"/>
              <a:t>10</a:t>
            </a:fld>
            <a:endParaRPr lang="en-GB"/>
          </a:p>
        </p:txBody>
      </p:sp>
    </p:spTree>
    <p:extLst>
      <p:ext uri="{BB962C8B-B14F-4D97-AF65-F5344CB8AC3E}">
        <p14:creationId xmlns:p14="http://schemas.microsoft.com/office/powerpoint/2010/main" val="3844147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BA31C3-218F-4389-AD13-DF45C46524C4}"/>
              </a:ext>
            </a:extLst>
          </p:cNvPr>
          <p:cNvSpPr>
            <a:spLocks noGrp="1"/>
          </p:cNvSpPr>
          <p:nvPr>
            <p:ph type="title"/>
          </p:nvPr>
        </p:nvSpPr>
        <p:spPr>
          <a:xfrm>
            <a:off x="2231136" y="352133"/>
            <a:ext cx="7729728" cy="1188720"/>
          </a:xfrm>
        </p:spPr>
        <p:txBody>
          <a:bodyPr/>
          <a:lstStyle/>
          <a:p>
            <a:r>
              <a:rPr lang="it" dirty="0"/>
              <a:t>La teoria della distribuzione (dinamica)</a:t>
            </a:r>
          </a:p>
        </p:txBody>
      </p:sp>
      <p:sp>
        <p:nvSpPr>
          <p:cNvPr id="3" name="Marcador de contenido 2">
            <a:extLst>
              <a:ext uri="{FF2B5EF4-FFF2-40B4-BE49-F238E27FC236}">
                <a16:creationId xmlns:a16="http://schemas.microsoft.com/office/drawing/2014/main" id="{F5E9455F-4EC9-4BDC-A8EF-84150DCC1444}"/>
              </a:ext>
            </a:extLst>
          </p:cNvPr>
          <p:cNvSpPr>
            <a:spLocks noGrp="1"/>
          </p:cNvSpPr>
          <p:nvPr>
            <p:ph idx="1"/>
          </p:nvPr>
        </p:nvSpPr>
        <p:spPr>
          <a:xfrm>
            <a:off x="1832767" y="1756801"/>
            <a:ext cx="8678393" cy="4826879"/>
          </a:xfrm>
        </p:spPr>
        <p:txBody>
          <a:bodyPr>
            <a:noAutofit/>
          </a:bodyPr>
          <a:lstStyle/>
          <a:p>
            <a:r>
              <a:rPr lang="it" sz="1400" dirty="0"/>
              <a:t>Spiegare la distribuzione in un’economia in crescita </a:t>
            </a:r>
            <a:r>
              <a:rPr lang="it-IT" sz="1400" dirty="0"/>
              <a:t>implicava alcune differenze</a:t>
            </a:r>
            <a:endParaRPr lang="it" sz="1400" dirty="0"/>
          </a:p>
          <a:p>
            <a:r>
              <a:rPr lang="it" sz="1400" dirty="0"/>
              <a:t>Come in Ricardo, se l’economia crescesse, dovendo coltivare terre meno fertili, il prezzo dei beni agricoli aumenterebbe. Ciò porta ad un aumento dei p dei beni che utilizzavano principalmente beni primari come input.</a:t>
            </a:r>
          </a:p>
          <a:p>
            <a:r>
              <a:rPr lang="it" sz="1400" dirty="0"/>
              <a:t>D'altro canto, per il resto dell'industria manifatturiera, grazie ai crescenti rendimenti di scala e ai miglioramenti tecnici dovuti all'aumento della produzione, i prezzi sarebbero diminuiti.</a:t>
            </a:r>
          </a:p>
          <a:p>
            <a:r>
              <a:rPr lang="it" sz="1400" dirty="0"/>
              <a:t>Come in Ricardo, a causa della produzione su terreni sempre meno fertili, i redditi tendono ad aumentare con la crescita dell'economia.</a:t>
            </a:r>
          </a:p>
          <a:p>
            <a:r>
              <a:rPr lang="it" sz="1400" dirty="0"/>
              <a:t>Anche i salari tendono ad aumentare in un’economia in crescita, a causa della maggiore produttività e perché, anche se i prezzi dei prodotti alimentari aumentano, avrebbero sempre meno importanza nel paniere base dei lavoratori.</a:t>
            </a:r>
          </a:p>
          <a:p>
            <a:r>
              <a:rPr lang="it" sz="1400" dirty="0"/>
              <a:t>Come risultato della crescente concorrenza tra i capitali man mano che aumenta l’accumulazione, il tasso di profitto tende a diminuire man mano che l’economia cresce. Il tasso scende fino a quando non vi è più alcun incentivo per un'ulteriore accumulazione, fino al livello che consente solo di coprire il deprezzamento del capitale esistente.Quando viene raggiunto questo livello, l'economia raggiunge uno stato stazionario.</a:t>
            </a:r>
          </a:p>
          <a:p>
            <a:r>
              <a:rPr lang="it" sz="1400" dirty="0"/>
              <a:t>Nello stato stazionario, la crescita della popolazione raggiungerà quella dell’accumulazione e i salari torneranno ai livelli di sussistenza. Ciò non significa, secondo Mill, che la povertà debba prevalere nello stato stazionario. Se la dimensione della popolazione rimane limitata (favorendo così l’uso della contraccezione e l’emigrazione) i salari possono rimanere relativamente alti.</a:t>
            </a:r>
          </a:p>
        </p:txBody>
      </p:sp>
      <p:sp>
        <p:nvSpPr>
          <p:cNvPr id="4" name="Marcador de número de diapositiva 3">
            <a:extLst>
              <a:ext uri="{FF2B5EF4-FFF2-40B4-BE49-F238E27FC236}">
                <a16:creationId xmlns:a16="http://schemas.microsoft.com/office/drawing/2014/main" id="{73E3E4C5-8236-465A-8499-CBDC9FD69C61}"/>
              </a:ext>
            </a:extLst>
          </p:cNvPr>
          <p:cNvSpPr>
            <a:spLocks noGrp="1"/>
          </p:cNvSpPr>
          <p:nvPr>
            <p:ph type="sldNum" sz="quarter" idx="12"/>
          </p:nvPr>
        </p:nvSpPr>
        <p:spPr/>
        <p:txBody>
          <a:bodyPr/>
          <a:lstStyle/>
          <a:p>
            <a:fld id="{5A1F972D-FDF8-4D84-8DBC-19A85814D6EC}" type="slidenum">
              <a:rPr lang="en-GB" smtClean="0"/>
              <a:t>11</a:t>
            </a:fld>
            <a:endParaRPr lang="en-GB"/>
          </a:p>
        </p:txBody>
      </p:sp>
    </p:spTree>
    <p:extLst>
      <p:ext uri="{BB962C8B-B14F-4D97-AF65-F5344CB8AC3E}">
        <p14:creationId xmlns:p14="http://schemas.microsoft.com/office/powerpoint/2010/main" val="1751195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9AEB77-B21A-4F1C-B6C2-6B7EE0FF6941}"/>
              </a:ext>
            </a:extLst>
          </p:cNvPr>
          <p:cNvSpPr>
            <a:spLocks noGrp="1"/>
          </p:cNvSpPr>
          <p:nvPr>
            <p:ph type="title"/>
          </p:nvPr>
        </p:nvSpPr>
        <p:spPr/>
        <p:txBody>
          <a:bodyPr/>
          <a:lstStyle/>
          <a:p>
            <a:r>
              <a:rPr lang="it" dirty="0"/>
              <a:t>4. Riflessioni finali</a:t>
            </a:r>
          </a:p>
        </p:txBody>
      </p:sp>
      <p:sp>
        <p:nvSpPr>
          <p:cNvPr id="3" name="Marcador de texto 2">
            <a:extLst>
              <a:ext uri="{FF2B5EF4-FFF2-40B4-BE49-F238E27FC236}">
                <a16:creationId xmlns:a16="http://schemas.microsoft.com/office/drawing/2014/main" id="{AEDEB2D1-55CA-42D1-95E8-6815F1C55958}"/>
              </a:ext>
            </a:extLst>
          </p:cNvPr>
          <p:cNvSpPr>
            <a:spLocks noGrp="1"/>
          </p:cNvSpPr>
          <p:nvPr>
            <p:ph type="body" idx="1"/>
          </p:nvPr>
        </p:nvSpPr>
        <p:spPr/>
        <p:txBody>
          <a:bodyPr/>
          <a:lstStyle/>
          <a:p>
            <a:endParaRPr lang="es-AR"/>
          </a:p>
        </p:txBody>
      </p:sp>
      <p:sp>
        <p:nvSpPr>
          <p:cNvPr id="4" name="Marcador de número de diapositiva 3">
            <a:extLst>
              <a:ext uri="{FF2B5EF4-FFF2-40B4-BE49-F238E27FC236}">
                <a16:creationId xmlns:a16="http://schemas.microsoft.com/office/drawing/2014/main" id="{3EDEC447-ABB5-4943-8D5A-008D3D09BC0C}"/>
              </a:ext>
            </a:extLst>
          </p:cNvPr>
          <p:cNvSpPr>
            <a:spLocks noGrp="1"/>
          </p:cNvSpPr>
          <p:nvPr>
            <p:ph type="sldNum" sz="quarter" idx="12"/>
          </p:nvPr>
        </p:nvSpPr>
        <p:spPr/>
        <p:txBody>
          <a:bodyPr/>
          <a:lstStyle/>
          <a:p>
            <a:fld id="{5A1F972D-FDF8-4D84-8DBC-19A85814D6EC}" type="slidenum">
              <a:rPr lang="en-GB" smtClean="0"/>
              <a:t>12</a:t>
            </a:fld>
            <a:endParaRPr lang="en-GB"/>
          </a:p>
        </p:txBody>
      </p:sp>
    </p:spTree>
    <p:extLst>
      <p:ext uri="{BB962C8B-B14F-4D97-AF65-F5344CB8AC3E}">
        <p14:creationId xmlns:p14="http://schemas.microsoft.com/office/powerpoint/2010/main" val="33675657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BC08D-468F-415F-8882-EB56203AF4E6}"/>
              </a:ext>
            </a:extLst>
          </p:cNvPr>
          <p:cNvSpPr>
            <a:spLocks noGrp="1"/>
          </p:cNvSpPr>
          <p:nvPr>
            <p:ph type="title"/>
          </p:nvPr>
        </p:nvSpPr>
        <p:spPr/>
        <p:txBody>
          <a:bodyPr/>
          <a:lstStyle/>
          <a:p>
            <a:r>
              <a:rPr lang="it" dirty="0"/>
              <a:t>Pensieri finali</a:t>
            </a:r>
          </a:p>
        </p:txBody>
      </p:sp>
      <p:sp>
        <p:nvSpPr>
          <p:cNvPr id="3" name="Content Placeholder 2">
            <a:extLst>
              <a:ext uri="{FF2B5EF4-FFF2-40B4-BE49-F238E27FC236}">
                <a16:creationId xmlns:a16="http://schemas.microsoft.com/office/drawing/2014/main" id="{E841416A-8DDE-40E0-A7A5-1BEBCEEB6167}"/>
              </a:ext>
            </a:extLst>
          </p:cNvPr>
          <p:cNvSpPr>
            <a:spLocks noGrp="1"/>
          </p:cNvSpPr>
          <p:nvPr>
            <p:ph idx="1"/>
          </p:nvPr>
        </p:nvSpPr>
        <p:spPr>
          <a:xfrm>
            <a:off x="2231135" y="2510287"/>
            <a:ext cx="7965287" cy="3778370"/>
          </a:xfrm>
        </p:spPr>
        <p:txBody>
          <a:bodyPr>
            <a:normAutofit/>
          </a:bodyPr>
          <a:lstStyle/>
          <a:p>
            <a:r>
              <a:rPr lang="it" dirty="0"/>
              <a:t>Come pensatore di transizione, Mill trasformò la teoria del valore e della distribuzione di Ricardo, portando avanti gli argomenti che sarebbero stati successivamente sviluppati dai marginalisti dopo il 1870.</a:t>
            </a:r>
          </a:p>
          <a:p>
            <a:r>
              <a:rPr lang="it" dirty="0"/>
              <a:t>I suoi principali contributi a questo riguardo furono la teoria della domanda e dell'offerta per determinare il prezzo dei beni e l'approccio della domanda e dell'offerta per spiegare la distribuzione dinamica tra le classi.</a:t>
            </a:r>
            <a:endParaRPr lang="es-AR" dirty="0"/>
          </a:p>
        </p:txBody>
      </p:sp>
      <p:sp>
        <p:nvSpPr>
          <p:cNvPr id="4" name="Slide Number Placeholder 3">
            <a:extLst>
              <a:ext uri="{FF2B5EF4-FFF2-40B4-BE49-F238E27FC236}">
                <a16:creationId xmlns:a16="http://schemas.microsoft.com/office/drawing/2014/main" id="{C421924A-81BB-4EC5-8887-CBFBD68550AF}"/>
              </a:ext>
            </a:extLst>
          </p:cNvPr>
          <p:cNvSpPr>
            <a:spLocks noGrp="1"/>
          </p:cNvSpPr>
          <p:nvPr>
            <p:ph type="sldNum" sz="quarter" idx="12"/>
          </p:nvPr>
        </p:nvSpPr>
        <p:spPr/>
        <p:txBody>
          <a:bodyPr/>
          <a:lstStyle/>
          <a:p>
            <a:fld id="{5A1F972D-FDF8-4D84-8DBC-19A85814D6EC}" type="slidenum">
              <a:rPr lang="en-GB" smtClean="0"/>
              <a:t>13</a:t>
            </a:fld>
            <a:endParaRPr lang="en-GB"/>
          </a:p>
        </p:txBody>
      </p:sp>
    </p:spTree>
    <p:extLst>
      <p:ext uri="{BB962C8B-B14F-4D97-AF65-F5344CB8AC3E}">
        <p14:creationId xmlns:p14="http://schemas.microsoft.com/office/powerpoint/2010/main" val="25366589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C89415-C688-42A0-86AA-37CAD58D4087}"/>
              </a:ext>
            </a:extLst>
          </p:cNvPr>
          <p:cNvSpPr>
            <a:spLocks noGrp="1"/>
          </p:cNvSpPr>
          <p:nvPr>
            <p:ph type="title"/>
          </p:nvPr>
        </p:nvSpPr>
        <p:spPr/>
        <p:txBody>
          <a:bodyPr/>
          <a:lstStyle/>
          <a:p>
            <a:r>
              <a:rPr lang="it" dirty="0"/>
              <a:t>9. Riferimenti bibliografic</a:t>
            </a:r>
            <a:r>
              <a:rPr lang="it-IT" dirty="0"/>
              <a:t>i</a:t>
            </a:r>
            <a:endParaRPr lang="it" dirty="0"/>
          </a:p>
        </p:txBody>
      </p:sp>
      <p:sp>
        <p:nvSpPr>
          <p:cNvPr id="3" name="Marcador de texto 2">
            <a:extLst>
              <a:ext uri="{FF2B5EF4-FFF2-40B4-BE49-F238E27FC236}">
                <a16:creationId xmlns:a16="http://schemas.microsoft.com/office/drawing/2014/main" id="{A0B277CF-691B-4FE1-9CB5-5412BAE09960}"/>
              </a:ext>
            </a:extLst>
          </p:cNvPr>
          <p:cNvSpPr>
            <a:spLocks noGrp="1"/>
          </p:cNvSpPr>
          <p:nvPr>
            <p:ph type="body" idx="1"/>
          </p:nvPr>
        </p:nvSpPr>
        <p:spPr/>
        <p:txBody>
          <a:bodyPr/>
          <a:lstStyle/>
          <a:p>
            <a:endParaRPr lang="en-GB" dirty="0"/>
          </a:p>
        </p:txBody>
      </p:sp>
      <p:sp>
        <p:nvSpPr>
          <p:cNvPr id="4" name="Marcador de número de diapositiva 3">
            <a:extLst>
              <a:ext uri="{FF2B5EF4-FFF2-40B4-BE49-F238E27FC236}">
                <a16:creationId xmlns:a16="http://schemas.microsoft.com/office/drawing/2014/main" id="{92E784F2-CDE2-493C-A270-4F0FE1FFA155}"/>
              </a:ext>
            </a:extLst>
          </p:cNvPr>
          <p:cNvSpPr>
            <a:spLocks noGrp="1"/>
          </p:cNvSpPr>
          <p:nvPr>
            <p:ph type="sldNum" sz="quarter" idx="12"/>
          </p:nvPr>
        </p:nvSpPr>
        <p:spPr/>
        <p:txBody>
          <a:bodyPr/>
          <a:lstStyle/>
          <a:p>
            <a:fld id="{5A1F972D-FDF8-4D84-8DBC-19A85814D6EC}" type="slidenum">
              <a:rPr lang="en-GB" smtClean="0"/>
              <a:t>14</a:t>
            </a:fld>
            <a:endParaRPr lang="en-GB"/>
          </a:p>
        </p:txBody>
      </p:sp>
    </p:spTree>
    <p:extLst>
      <p:ext uri="{BB962C8B-B14F-4D97-AF65-F5344CB8AC3E}">
        <p14:creationId xmlns:p14="http://schemas.microsoft.com/office/powerpoint/2010/main" val="11434765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58E374-AFA6-49EB-90C4-71E731CEDE8F}"/>
              </a:ext>
            </a:extLst>
          </p:cNvPr>
          <p:cNvSpPr>
            <a:spLocks noGrp="1"/>
          </p:cNvSpPr>
          <p:nvPr>
            <p:ph type="title"/>
          </p:nvPr>
        </p:nvSpPr>
        <p:spPr/>
        <p:txBody>
          <a:bodyPr/>
          <a:lstStyle/>
          <a:p>
            <a:r>
              <a:rPr lang="it" dirty="0"/>
              <a:t>Bibliografia</a:t>
            </a:r>
          </a:p>
        </p:txBody>
      </p:sp>
      <p:sp>
        <p:nvSpPr>
          <p:cNvPr id="3" name="Marcador de contenido 2">
            <a:extLst>
              <a:ext uri="{FF2B5EF4-FFF2-40B4-BE49-F238E27FC236}">
                <a16:creationId xmlns:a16="http://schemas.microsoft.com/office/drawing/2014/main" id="{0F049B63-C9F3-45A8-A188-C1E1F8CE10EE}"/>
              </a:ext>
            </a:extLst>
          </p:cNvPr>
          <p:cNvSpPr>
            <a:spLocks noGrp="1"/>
          </p:cNvSpPr>
          <p:nvPr>
            <p:ph idx="1"/>
          </p:nvPr>
        </p:nvSpPr>
        <p:spPr>
          <a:xfrm>
            <a:off x="2124075" y="2524126"/>
            <a:ext cx="7962899" cy="3524250"/>
          </a:xfrm>
        </p:spPr>
        <p:txBody>
          <a:bodyPr>
            <a:normAutofit/>
          </a:bodyPr>
          <a:lstStyle/>
          <a:p>
            <a:endParaRPr lang="en-US" dirty="0"/>
          </a:p>
          <a:p>
            <a:r>
              <a:rPr lang="it" dirty="0"/>
              <a:t>Bibliografia facoltativa:</a:t>
            </a:r>
          </a:p>
          <a:p>
            <a:pPr lvl="1"/>
            <a:r>
              <a:rPr lang="it" dirty="0"/>
              <a:t>A questo link potete trovare i 32 volumi delle opere complete di John Stuart Mill: </a:t>
            </a:r>
            <a:r>
              <a:rPr lang="it" dirty="0">
                <a:hlinkClick r:id="rId2"/>
              </a:rPr>
              <a:t>https://oll.libertyfund.org/people/john-stuart-mill </a:t>
            </a:r>
            <a:r>
              <a:rPr lang="it" dirty="0"/>
              <a:t>. Questa edizione è quella citata in tutto </a:t>
            </a:r>
            <a:r>
              <a:rPr lang="it"/>
              <a:t>il ppt.</a:t>
            </a:r>
            <a:endParaRPr lang="it" dirty="0"/>
          </a:p>
          <a:p>
            <a:pPr lvl="1"/>
            <a:endParaRPr lang="en-US" dirty="0"/>
          </a:p>
          <a:p>
            <a:pPr lvl="1"/>
            <a:endParaRPr lang="en-US" dirty="0"/>
          </a:p>
          <a:p>
            <a:endParaRPr lang="es-ES" dirty="0"/>
          </a:p>
          <a:p>
            <a:endParaRPr lang="es-ES" dirty="0"/>
          </a:p>
        </p:txBody>
      </p:sp>
      <p:sp>
        <p:nvSpPr>
          <p:cNvPr id="4" name="Marcador de número de diapositiva 3">
            <a:extLst>
              <a:ext uri="{FF2B5EF4-FFF2-40B4-BE49-F238E27FC236}">
                <a16:creationId xmlns:a16="http://schemas.microsoft.com/office/drawing/2014/main" id="{79DFF4A1-918B-4355-A579-7A71FF413F5C}"/>
              </a:ext>
            </a:extLst>
          </p:cNvPr>
          <p:cNvSpPr>
            <a:spLocks noGrp="1"/>
          </p:cNvSpPr>
          <p:nvPr>
            <p:ph type="sldNum" sz="quarter" idx="12"/>
          </p:nvPr>
        </p:nvSpPr>
        <p:spPr/>
        <p:txBody>
          <a:bodyPr/>
          <a:lstStyle/>
          <a:p>
            <a:fld id="{5A1F972D-FDF8-4D84-8DBC-19A85814D6EC}" type="slidenum">
              <a:rPr lang="en-GB" smtClean="0"/>
              <a:t>15</a:t>
            </a:fld>
            <a:endParaRPr lang="en-GB"/>
          </a:p>
        </p:txBody>
      </p:sp>
    </p:spTree>
    <p:extLst>
      <p:ext uri="{BB962C8B-B14F-4D97-AF65-F5344CB8AC3E}">
        <p14:creationId xmlns:p14="http://schemas.microsoft.com/office/powerpoint/2010/main" val="909911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F14A59-91F1-4664-BB79-28CCEE7FDAFB}"/>
              </a:ext>
            </a:extLst>
          </p:cNvPr>
          <p:cNvSpPr>
            <a:spLocks noGrp="1"/>
          </p:cNvSpPr>
          <p:nvPr>
            <p:ph type="title"/>
          </p:nvPr>
        </p:nvSpPr>
        <p:spPr/>
        <p:txBody>
          <a:bodyPr/>
          <a:lstStyle/>
          <a:p>
            <a:r>
              <a:rPr lang="it" dirty="0"/>
              <a:t>M</a:t>
            </a:r>
            <a:r>
              <a:rPr lang="it-IT" dirty="0" err="1"/>
              <a:t>ill</a:t>
            </a:r>
            <a:r>
              <a:rPr lang="it" dirty="0"/>
              <a:t> </a:t>
            </a:r>
            <a:endParaRPr lang="es-AR" dirty="0"/>
          </a:p>
        </p:txBody>
      </p:sp>
      <p:sp>
        <p:nvSpPr>
          <p:cNvPr id="3" name="Marcador de contenido 2">
            <a:extLst>
              <a:ext uri="{FF2B5EF4-FFF2-40B4-BE49-F238E27FC236}">
                <a16:creationId xmlns:a16="http://schemas.microsoft.com/office/drawing/2014/main" id="{7F252FF3-37B2-4242-97D3-C6A99A7B8DD7}"/>
              </a:ext>
            </a:extLst>
          </p:cNvPr>
          <p:cNvSpPr>
            <a:spLocks noGrp="1"/>
          </p:cNvSpPr>
          <p:nvPr>
            <p:ph idx="1"/>
          </p:nvPr>
        </p:nvSpPr>
        <p:spPr/>
        <p:txBody>
          <a:bodyPr>
            <a:normAutofit/>
          </a:bodyPr>
          <a:lstStyle/>
          <a:p>
            <a:pPr marL="457200" indent="-457200">
              <a:buFont typeface="+mj-lt"/>
              <a:buAutoNum type="arabicPeriod"/>
            </a:pPr>
            <a:r>
              <a:rPr lang="it" sz="2000" dirty="0"/>
              <a:t>Vita</a:t>
            </a:r>
          </a:p>
          <a:p>
            <a:pPr marL="457200" indent="-457200">
              <a:buFont typeface="+mj-lt"/>
              <a:buAutoNum type="arabicPeriod"/>
            </a:pPr>
            <a:r>
              <a:rPr lang="it" sz="2000" dirty="0"/>
              <a:t>Introduzione generale</a:t>
            </a:r>
          </a:p>
          <a:p>
            <a:pPr marL="457200" indent="-457200">
              <a:buFont typeface="+mj-lt"/>
              <a:buAutoNum type="arabicPeriod"/>
            </a:pPr>
            <a:r>
              <a:rPr lang="it" sz="2000" dirty="0"/>
              <a:t>I principi di Politica Economia</a:t>
            </a:r>
            <a:endParaRPr lang="es-AR" sz="2000" dirty="0"/>
          </a:p>
          <a:p>
            <a:pPr marL="457200" indent="-457200">
              <a:buFont typeface="+mj-lt"/>
              <a:buAutoNum type="arabicPeriod"/>
            </a:pPr>
            <a:r>
              <a:rPr lang="it" sz="2000" dirty="0"/>
              <a:t>Pensieri finali</a:t>
            </a:r>
          </a:p>
          <a:p>
            <a:pPr marL="457200" indent="-457200">
              <a:buFont typeface="+mj-lt"/>
              <a:buAutoNum type="arabicPeriod"/>
            </a:pPr>
            <a:r>
              <a:rPr lang="it" sz="2000" dirty="0"/>
              <a:t>Riferimenti bibliografici</a:t>
            </a:r>
          </a:p>
          <a:p>
            <a:pPr marL="457200" indent="-457200">
              <a:buFont typeface="+mj-lt"/>
              <a:buAutoNum type="arabicPeriod"/>
            </a:pPr>
            <a:endParaRPr lang="es-AR" sz="2000" dirty="0"/>
          </a:p>
        </p:txBody>
      </p:sp>
      <p:sp>
        <p:nvSpPr>
          <p:cNvPr id="4" name="Marcador de texto 3">
            <a:extLst>
              <a:ext uri="{FF2B5EF4-FFF2-40B4-BE49-F238E27FC236}">
                <a16:creationId xmlns:a16="http://schemas.microsoft.com/office/drawing/2014/main" id="{F47A6F3B-7589-4816-B8C3-76470727BF1C}"/>
              </a:ext>
            </a:extLst>
          </p:cNvPr>
          <p:cNvSpPr>
            <a:spLocks noGrp="1"/>
          </p:cNvSpPr>
          <p:nvPr>
            <p:ph type="body" sz="half" idx="2"/>
          </p:nvPr>
        </p:nvSpPr>
        <p:spPr/>
        <p:txBody>
          <a:bodyPr/>
          <a:lstStyle/>
          <a:p>
            <a:endParaRPr lang="en-GB"/>
          </a:p>
        </p:txBody>
      </p:sp>
      <p:sp>
        <p:nvSpPr>
          <p:cNvPr id="5" name="Marcador de número de diapositiva 4">
            <a:extLst>
              <a:ext uri="{FF2B5EF4-FFF2-40B4-BE49-F238E27FC236}">
                <a16:creationId xmlns:a16="http://schemas.microsoft.com/office/drawing/2014/main" id="{39DECEEC-5FC5-400B-9EC9-8BA0581CA2FE}"/>
              </a:ext>
            </a:extLst>
          </p:cNvPr>
          <p:cNvSpPr>
            <a:spLocks noGrp="1"/>
          </p:cNvSpPr>
          <p:nvPr>
            <p:ph type="sldNum" sz="quarter" idx="12"/>
          </p:nvPr>
        </p:nvSpPr>
        <p:spPr/>
        <p:txBody>
          <a:bodyPr/>
          <a:lstStyle/>
          <a:p>
            <a:fld id="{5A1F972D-FDF8-4D84-8DBC-19A85814D6EC}" type="slidenum">
              <a:rPr lang="en-GB" smtClean="0"/>
              <a:t>2</a:t>
            </a:fld>
            <a:endParaRPr lang="en-GB"/>
          </a:p>
        </p:txBody>
      </p:sp>
    </p:spTree>
    <p:extLst>
      <p:ext uri="{BB962C8B-B14F-4D97-AF65-F5344CB8AC3E}">
        <p14:creationId xmlns:p14="http://schemas.microsoft.com/office/powerpoint/2010/main" val="482564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3C1860-F933-4EB4-B109-597B08C78C4F}"/>
              </a:ext>
            </a:extLst>
          </p:cNvPr>
          <p:cNvSpPr>
            <a:spLocks noGrp="1"/>
          </p:cNvSpPr>
          <p:nvPr>
            <p:ph type="title"/>
          </p:nvPr>
        </p:nvSpPr>
        <p:spPr/>
        <p:txBody>
          <a:bodyPr/>
          <a:lstStyle/>
          <a:p>
            <a:r>
              <a:rPr lang="it" dirty="0"/>
              <a:t>1 </a:t>
            </a:r>
            <a:r>
              <a:rPr lang="it" dirty="0" err="1"/>
              <a:t>vita</a:t>
            </a:r>
            <a:endParaRPr lang="en-GB" dirty="0"/>
          </a:p>
        </p:txBody>
      </p:sp>
      <p:sp>
        <p:nvSpPr>
          <p:cNvPr id="3" name="Marcador de texto 2">
            <a:extLst>
              <a:ext uri="{FF2B5EF4-FFF2-40B4-BE49-F238E27FC236}">
                <a16:creationId xmlns:a16="http://schemas.microsoft.com/office/drawing/2014/main" id="{0073C979-3C52-4DE5-92C9-A5E0CEDF66CA}"/>
              </a:ext>
            </a:extLst>
          </p:cNvPr>
          <p:cNvSpPr>
            <a:spLocks noGrp="1"/>
          </p:cNvSpPr>
          <p:nvPr>
            <p:ph type="body" idx="1"/>
          </p:nvPr>
        </p:nvSpPr>
        <p:spPr/>
        <p:txBody>
          <a:bodyPr/>
          <a:lstStyle/>
          <a:p>
            <a:endParaRPr lang="en-GB"/>
          </a:p>
        </p:txBody>
      </p:sp>
      <p:sp>
        <p:nvSpPr>
          <p:cNvPr id="4" name="Marcador de número de diapositiva 3">
            <a:extLst>
              <a:ext uri="{FF2B5EF4-FFF2-40B4-BE49-F238E27FC236}">
                <a16:creationId xmlns:a16="http://schemas.microsoft.com/office/drawing/2014/main" id="{6A54A2F6-BBAC-4ADD-AEFF-7B77A82D1737}"/>
              </a:ext>
            </a:extLst>
          </p:cNvPr>
          <p:cNvSpPr>
            <a:spLocks noGrp="1"/>
          </p:cNvSpPr>
          <p:nvPr>
            <p:ph type="sldNum" sz="quarter" idx="12"/>
          </p:nvPr>
        </p:nvSpPr>
        <p:spPr/>
        <p:txBody>
          <a:bodyPr/>
          <a:lstStyle/>
          <a:p>
            <a:fld id="{5A1F972D-FDF8-4D84-8DBC-19A85814D6EC}" type="slidenum">
              <a:rPr lang="en-GB" smtClean="0"/>
              <a:t>3</a:t>
            </a:fld>
            <a:endParaRPr lang="en-GB"/>
          </a:p>
        </p:txBody>
      </p:sp>
    </p:spTree>
    <p:extLst>
      <p:ext uri="{BB962C8B-B14F-4D97-AF65-F5344CB8AC3E}">
        <p14:creationId xmlns:p14="http://schemas.microsoft.com/office/powerpoint/2010/main" val="1215116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3ED273-D6F8-4DE9-8E48-0264617D0B0B}"/>
              </a:ext>
            </a:extLst>
          </p:cNvPr>
          <p:cNvSpPr>
            <a:spLocks noGrp="1"/>
          </p:cNvSpPr>
          <p:nvPr>
            <p:ph type="title"/>
          </p:nvPr>
        </p:nvSpPr>
        <p:spPr/>
        <p:txBody>
          <a:bodyPr/>
          <a:lstStyle/>
          <a:p>
            <a:r>
              <a:rPr lang="it" dirty="0"/>
              <a:t>vita</a:t>
            </a:r>
          </a:p>
        </p:txBody>
      </p:sp>
      <p:sp>
        <p:nvSpPr>
          <p:cNvPr id="3" name="Marcador de contenido 2">
            <a:extLst>
              <a:ext uri="{FF2B5EF4-FFF2-40B4-BE49-F238E27FC236}">
                <a16:creationId xmlns:a16="http://schemas.microsoft.com/office/drawing/2014/main" id="{ED46CB7B-8DEC-4F66-9141-3614DD4E85B7}"/>
              </a:ext>
            </a:extLst>
          </p:cNvPr>
          <p:cNvSpPr>
            <a:spLocks noGrp="1"/>
          </p:cNvSpPr>
          <p:nvPr>
            <p:ph idx="1"/>
          </p:nvPr>
        </p:nvSpPr>
        <p:spPr>
          <a:xfrm>
            <a:off x="2127848" y="2853704"/>
            <a:ext cx="5636155" cy="3101983"/>
          </a:xfrm>
        </p:spPr>
        <p:txBody>
          <a:bodyPr>
            <a:normAutofit/>
          </a:bodyPr>
          <a:lstStyle/>
          <a:p>
            <a:r>
              <a:rPr lang="it" dirty="0"/>
              <a:t>Nacque nel 1806 a Londra e morì nel 1873 in Francia.</a:t>
            </a:r>
          </a:p>
          <a:p>
            <a:r>
              <a:rPr lang="it" dirty="0"/>
              <a:t>Era il figlio di James Mill, che ebbe un ruolo molto importante nella stesura dei </a:t>
            </a:r>
            <a:r>
              <a:rPr lang="it" i="1" dirty="0"/>
              <a:t>Principi </a:t>
            </a:r>
            <a:r>
              <a:rPr lang="it" dirty="0"/>
              <a:t>di Ricardo.</a:t>
            </a:r>
          </a:p>
          <a:p>
            <a:r>
              <a:rPr lang="it" dirty="0"/>
              <a:t>Fu ufficiale della </a:t>
            </a:r>
            <a:r>
              <a:rPr lang="it" i="1" dirty="0"/>
              <a:t>Compagnia britannica delle Indie Orientali </a:t>
            </a:r>
            <a:r>
              <a:rPr lang="it" dirty="0"/>
              <a:t>dal 1823 al 1858.</a:t>
            </a:r>
          </a:p>
          <a:p>
            <a:r>
              <a:rPr lang="it" dirty="0"/>
              <a:t>Fu anche membro del parlamento tra il 1865 e il 1868.</a:t>
            </a:r>
          </a:p>
          <a:p>
            <a:pPr marL="0" indent="0">
              <a:buNone/>
            </a:pPr>
            <a:endParaRPr lang="es-AR" dirty="0"/>
          </a:p>
        </p:txBody>
      </p:sp>
      <p:sp>
        <p:nvSpPr>
          <p:cNvPr id="4" name="Marcador de número de diapositiva 3">
            <a:extLst>
              <a:ext uri="{FF2B5EF4-FFF2-40B4-BE49-F238E27FC236}">
                <a16:creationId xmlns:a16="http://schemas.microsoft.com/office/drawing/2014/main" id="{6A83557E-7561-4C55-840D-2C7167E48B6C}"/>
              </a:ext>
            </a:extLst>
          </p:cNvPr>
          <p:cNvSpPr>
            <a:spLocks noGrp="1"/>
          </p:cNvSpPr>
          <p:nvPr>
            <p:ph type="sldNum" sz="quarter" idx="12"/>
          </p:nvPr>
        </p:nvSpPr>
        <p:spPr/>
        <p:txBody>
          <a:bodyPr/>
          <a:lstStyle/>
          <a:p>
            <a:fld id="{5A1F972D-FDF8-4D84-8DBC-19A85814D6EC}" type="slidenum">
              <a:rPr lang="en-GB" smtClean="0"/>
              <a:t>4</a:t>
            </a:fld>
            <a:endParaRPr lang="en-GB"/>
          </a:p>
        </p:txBody>
      </p:sp>
      <p:pic>
        <p:nvPicPr>
          <p:cNvPr id="5" name="Imagen 4">
            <a:extLst>
              <a:ext uri="{FF2B5EF4-FFF2-40B4-BE49-F238E27FC236}">
                <a16:creationId xmlns:a16="http://schemas.microsoft.com/office/drawing/2014/main" id="{AD16ED71-E6C1-44B1-92B8-7122D2E51042}"/>
              </a:ext>
            </a:extLst>
          </p:cNvPr>
          <p:cNvPicPr>
            <a:picLocks noChangeAspect="1"/>
          </p:cNvPicPr>
          <p:nvPr/>
        </p:nvPicPr>
        <p:blipFill>
          <a:blip r:embed="rId2"/>
          <a:stretch>
            <a:fillRect/>
          </a:stretch>
        </p:blipFill>
        <p:spPr>
          <a:xfrm>
            <a:off x="7936302" y="2416456"/>
            <a:ext cx="2468937" cy="4167224"/>
          </a:xfrm>
          <a:prstGeom prst="rect">
            <a:avLst/>
          </a:prstGeom>
        </p:spPr>
      </p:pic>
    </p:spTree>
    <p:extLst>
      <p:ext uri="{BB962C8B-B14F-4D97-AF65-F5344CB8AC3E}">
        <p14:creationId xmlns:p14="http://schemas.microsoft.com/office/powerpoint/2010/main" val="3349700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E34D0D-CF7A-4BD8-A891-83C784B7A926}"/>
              </a:ext>
            </a:extLst>
          </p:cNvPr>
          <p:cNvSpPr>
            <a:spLocks noGrp="1"/>
          </p:cNvSpPr>
          <p:nvPr>
            <p:ph type="title"/>
          </p:nvPr>
        </p:nvSpPr>
        <p:spPr/>
        <p:txBody>
          <a:bodyPr/>
          <a:lstStyle/>
          <a:p>
            <a:r>
              <a:rPr lang="it" dirty="0"/>
              <a:t>2. </a:t>
            </a:r>
            <a:r>
              <a:rPr lang="it" dirty="0" err="1"/>
              <a:t>Introduzione </a:t>
            </a:r>
            <a:r>
              <a:rPr lang="it" dirty="0"/>
              <a:t>generale</a:t>
            </a:r>
            <a:endParaRPr lang="es-AR" dirty="0"/>
          </a:p>
        </p:txBody>
      </p:sp>
      <p:sp>
        <p:nvSpPr>
          <p:cNvPr id="4" name="Marcador de número de diapositiva 3">
            <a:extLst>
              <a:ext uri="{FF2B5EF4-FFF2-40B4-BE49-F238E27FC236}">
                <a16:creationId xmlns:a16="http://schemas.microsoft.com/office/drawing/2014/main" id="{C425A89F-3A8C-4764-B798-6E5C594E4103}"/>
              </a:ext>
            </a:extLst>
          </p:cNvPr>
          <p:cNvSpPr>
            <a:spLocks noGrp="1"/>
          </p:cNvSpPr>
          <p:nvPr>
            <p:ph type="sldNum" sz="quarter" idx="12"/>
          </p:nvPr>
        </p:nvSpPr>
        <p:spPr/>
        <p:txBody>
          <a:bodyPr/>
          <a:lstStyle/>
          <a:p>
            <a:fld id="{5A1F972D-FDF8-4D84-8DBC-19A85814D6EC}" type="slidenum">
              <a:rPr lang="en-GB" smtClean="0"/>
              <a:t>5</a:t>
            </a:fld>
            <a:endParaRPr lang="en-GB"/>
          </a:p>
        </p:txBody>
      </p:sp>
    </p:spTree>
    <p:extLst>
      <p:ext uri="{BB962C8B-B14F-4D97-AF65-F5344CB8AC3E}">
        <p14:creationId xmlns:p14="http://schemas.microsoft.com/office/powerpoint/2010/main" val="1355645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3ED273-D6F8-4DE9-8E48-0264617D0B0B}"/>
              </a:ext>
            </a:extLst>
          </p:cNvPr>
          <p:cNvSpPr>
            <a:spLocks noGrp="1"/>
          </p:cNvSpPr>
          <p:nvPr>
            <p:ph type="title"/>
          </p:nvPr>
        </p:nvSpPr>
        <p:spPr>
          <a:xfrm>
            <a:off x="2231136" y="414276"/>
            <a:ext cx="7729728" cy="1188720"/>
          </a:xfrm>
        </p:spPr>
        <p:txBody>
          <a:bodyPr/>
          <a:lstStyle/>
          <a:p>
            <a:r>
              <a:rPr lang="it" dirty="0"/>
              <a:t>Introduzione generale</a:t>
            </a:r>
          </a:p>
        </p:txBody>
      </p:sp>
      <p:sp>
        <p:nvSpPr>
          <p:cNvPr id="3" name="Marcador de contenido 2">
            <a:extLst>
              <a:ext uri="{FF2B5EF4-FFF2-40B4-BE49-F238E27FC236}">
                <a16:creationId xmlns:a16="http://schemas.microsoft.com/office/drawing/2014/main" id="{ED46CB7B-8DEC-4F66-9141-3614DD4E85B7}"/>
              </a:ext>
            </a:extLst>
          </p:cNvPr>
          <p:cNvSpPr>
            <a:spLocks noGrp="1"/>
          </p:cNvSpPr>
          <p:nvPr>
            <p:ph idx="1"/>
          </p:nvPr>
        </p:nvSpPr>
        <p:spPr>
          <a:xfrm>
            <a:off x="1457417" y="1926454"/>
            <a:ext cx="9277165" cy="4657226"/>
          </a:xfrm>
        </p:spPr>
        <p:txBody>
          <a:bodyPr>
            <a:noAutofit/>
          </a:bodyPr>
          <a:lstStyle/>
          <a:p>
            <a:r>
              <a:rPr lang="it" sz="1600" dirty="0"/>
              <a:t>Mill fu un grande esponente del liberalismo e dell'utilitarismo, guidò la corrente del “radicalismo filosofico”, originata da Bentham (di cui fu allievo).</a:t>
            </a:r>
          </a:p>
          <a:p>
            <a:r>
              <a:rPr lang="it" sz="1600" dirty="0"/>
              <a:t>Le sue opere principali furono:</a:t>
            </a:r>
          </a:p>
          <a:p>
            <a:pPr lvl="1"/>
            <a:r>
              <a:rPr lang="it" i="1" dirty="0"/>
              <a:t>Un sistema di logica </a:t>
            </a:r>
            <a:r>
              <a:rPr lang="it" dirty="0"/>
              <a:t>(1843)</a:t>
            </a:r>
          </a:p>
          <a:p>
            <a:pPr lvl="1"/>
            <a:r>
              <a:rPr lang="it" i="1" dirty="0"/>
              <a:t>Saggi su alcune questioni irrisolte nell'economia politica </a:t>
            </a:r>
            <a:r>
              <a:rPr lang="it" dirty="0"/>
              <a:t>(1844)</a:t>
            </a:r>
            <a:endParaRPr lang="es-AR" dirty="0"/>
          </a:p>
          <a:p>
            <a:pPr lvl="1"/>
            <a:r>
              <a:rPr lang="it" i="1" dirty="0"/>
              <a:t>Principi di economia politica con alcune delle loro applicazioni alla filosofia sociale </a:t>
            </a:r>
            <a:r>
              <a:rPr lang="it" dirty="0"/>
              <a:t>(1848)</a:t>
            </a:r>
          </a:p>
          <a:p>
            <a:pPr lvl="1"/>
            <a:r>
              <a:rPr lang="it" i="1" dirty="0"/>
              <a:t>Sulla libertà </a:t>
            </a:r>
            <a:r>
              <a:rPr lang="it" dirty="0"/>
              <a:t>(1859)</a:t>
            </a:r>
          </a:p>
          <a:p>
            <a:pPr lvl="1"/>
            <a:r>
              <a:rPr lang="it" i="1" dirty="0"/>
              <a:t>Governo rappresentativo </a:t>
            </a:r>
            <a:r>
              <a:rPr lang="it" dirty="0"/>
              <a:t>(1861)</a:t>
            </a:r>
          </a:p>
          <a:p>
            <a:pPr lvl="1"/>
            <a:r>
              <a:rPr lang="it" i="1" dirty="0"/>
              <a:t>Utilitarismo </a:t>
            </a:r>
            <a:r>
              <a:rPr lang="it" dirty="0"/>
              <a:t>(1863)</a:t>
            </a:r>
          </a:p>
          <a:p>
            <a:pPr lvl="1"/>
            <a:r>
              <a:rPr lang="it" i="1" dirty="0"/>
              <a:t>La sottomissione delle donne </a:t>
            </a:r>
            <a:r>
              <a:rPr lang="it" dirty="0"/>
              <a:t>(1869)</a:t>
            </a:r>
          </a:p>
          <a:p>
            <a:r>
              <a:rPr lang="it" sz="1600" dirty="0"/>
              <a:t>I suoi </a:t>
            </a:r>
            <a:r>
              <a:rPr lang="it" sz="1600" i="1" dirty="0"/>
              <a:t>Principi di </a:t>
            </a:r>
            <a:r>
              <a:rPr lang="it-IT" sz="1600" i="1" dirty="0"/>
              <a:t>E</a:t>
            </a:r>
            <a:r>
              <a:rPr lang="it" sz="1600" i="1" dirty="0"/>
              <a:t>conomia Politica</a:t>
            </a:r>
            <a:r>
              <a:rPr lang="it" sz="1600" dirty="0"/>
              <a:t> Ebbero molto successo al momento della loro pubblicazione e costituirono il principale riferimento nelle discussioni economiche della seconda metà del XIX secolo.</a:t>
            </a:r>
            <a:r>
              <a:rPr lang="it" sz="1600" i="1" dirty="0"/>
              <a:t> </a:t>
            </a:r>
          </a:p>
          <a:p>
            <a:r>
              <a:rPr lang="it" sz="1600" dirty="0"/>
              <a:t>È una figura di transizione verso l’ema</a:t>
            </a:r>
            <a:r>
              <a:rPr lang="it-IT" sz="1600" dirty="0" err="1"/>
              <a:t>ncipazione</a:t>
            </a:r>
            <a:r>
              <a:rPr lang="it-IT" sz="1600" dirty="0"/>
              <a:t> </a:t>
            </a:r>
            <a:r>
              <a:rPr lang="it" sz="1600" dirty="0"/>
              <a:t>della disciplina </a:t>
            </a:r>
            <a:r>
              <a:rPr lang="it-IT" sz="1600" dirty="0"/>
              <a:t>dai presupposti morali</a:t>
            </a:r>
            <a:endParaRPr lang="it" sz="1600" dirty="0"/>
          </a:p>
        </p:txBody>
      </p:sp>
      <p:sp>
        <p:nvSpPr>
          <p:cNvPr id="4" name="Marcador de número de diapositiva 3">
            <a:extLst>
              <a:ext uri="{FF2B5EF4-FFF2-40B4-BE49-F238E27FC236}">
                <a16:creationId xmlns:a16="http://schemas.microsoft.com/office/drawing/2014/main" id="{6A83557E-7561-4C55-840D-2C7167E48B6C}"/>
              </a:ext>
            </a:extLst>
          </p:cNvPr>
          <p:cNvSpPr>
            <a:spLocks noGrp="1"/>
          </p:cNvSpPr>
          <p:nvPr>
            <p:ph type="sldNum" sz="quarter" idx="12"/>
          </p:nvPr>
        </p:nvSpPr>
        <p:spPr/>
        <p:txBody>
          <a:bodyPr/>
          <a:lstStyle/>
          <a:p>
            <a:fld id="{5A1F972D-FDF8-4D84-8DBC-19A85814D6EC}" type="slidenum">
              <a:rPr lang="en-GB" smtClean="0"/>
              <a:t>6</a:t>
            </a:fld>
            <a:endParaRPr lang="en-GB"/>
          </a:p>
        </p:txBody>
      </p:sp>
    </p:spTree>
    <p:extLst>
      <p:ext uri="{BB962C8B-B14F-4D97-AF65-F5344CB8AC3E}">
        <p14:creationId xmlns:p14="http://schemas.microsoft.com/office/powerpoint/2010/main" val="1393913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2018F6-80B7-4419-8161-10A177BCE047}"/>
              </a:ext>
            </a:extLst>
          </p:cNvPr>
          <p:cNvSpPr>
            <a:spLocks noGrp="1"/>
          </p:cNvSpPr>
          <p:nvPr>
            <p:ph type="title"/>
          </p:nvPr>
        </p:nvSpPr>
        <p:spPr>
          <a:xfrm>
            <a:off x="1876245" y="747726"/>
            <a:ext cx="8991600" cy="1645920"/>
          </a:xfrm>
        </p:spPr>
        <p:txBody>
          <a:bodyPr>
            <a:normAutofit/>
          </a:bodyPr>
          <a:lstStyle/>
          <a:p>
            <a:r>
              <a:rPr lang="it" dirty="0"/>
              <a:t>3. </a:t>
            </a:r>
            <a:r>
              <a:rPr lang="it-IT" dirty="0"/>
              <a:t>I </a:t>
            </a:r>
            <a:r>
              <a:rPr lang="it" dirty="0"/>
              <a:t>Principi Di economia </a:t>
            </a:r>
            <a:r>
              <a:rPr lang="it-IT" dirty="0"/>
              <a:t>politica</a:t>
            </a:r>
            <a:r>
              <a:rPr lang="it" dirty="0"/>
              <a:t> (1848)</a:t>
            </a:r>
          </a:p>
        </p:txBody>
      </p:sp>
      <p:pic>
        <p:nvPicPr>
          <p:cNvPr id="5" name="Imagen 4">
            <a:extLst>
              <a:ext uri="{FF2B5EF4-FFF2-40B4-BE49-F238E27FC236}">
                <a16:creationId xmlns:a16="http://schemas.microsoft.com/office/drawing/2014/main" id="{EA524D9F-3151-46F5-B97A-98B9A8FD3848}"/>
              </a:ext>
            </a:extLst>
          </p:cNvPr>
          <p:cNvPicPr>
            <a:picLocks noChangeAspect="1"/>
          </p:cNvPicPr>
          <p:nvPr/>
        </p:nvPicPr>
        <p:blipFill>
          <a:blip r:embed="rId2"/>
          <a:stretch>
            <a:fillRect/>
          </a:stretch>
        </p:blipFill>
        <p:spPr>
          <a:xfrm>
            <a:off x="4942935" y="2703099"/>
            <a:ext cx="2348901" cy="3969643"/>
          </a:xfrm>
          <a:prstGeom prst="rect">
            <a:avLst/>
          </a:prstGeom>
        </p:spPr>
      </p:pic>
      <p:sp>
        <p:nvSpPr>
          <p:cNvPr id="4" name="Marcador de número de diapositiva 3">
            <a:extLst>
              <a:ext uri="{FF2B5EF4-FFF2-40B4-BE49-F238E27FC236}">
                <a16:creationId xmlns:a16="http://schemas.microsoft.com/office/drawing/2014/main" id="{A50F73C5-F3CB-4C22-827A-28EA4A1F5551}"/>
              </a:ext>
            </a:extLst>
          </p:cNvPr>
          <p:cNvSpPr>
            <a:spLocks noGrp="1"/>
          </p:cNvSpPr>
          <p:nvPr>
            <p:ph type="sldNum" sz="quarter" idx="12"/>
          </p:nvPr>
        </p:nvSpPr>
        <p:spPr/>
        <p:txBody>
          <a:bodyPr/>
          <a:lstStyle/>
          <a:p>
            <a:fld id="{5A1F972D-FDF8-4D84-8DBC-19A85814D6EC}" type="slidenum">
              <a:rPr lang="en-GB" smtClean="0"/>
              <a:t>7</a:t>
            </a:fld>
            <a:endParaRPr lang="en-GB"/>
          </a:p>
        </p:txBody>
      </p:sp>
    </p:spTree>
    <p:extLst>
      <p:ext uri="{BB962C8B-B14F-4D97-AF65-F5344CB8AC3E}">
        <p14:creationId xmlns:p14="http://schemas.microsoft.com/office/powerpoint/2010/main" val="358461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13C043-3121-4331-9499-163D792A983A}"/>
              </a:ext>
            </a:extLst>
          </p:cNvPr>
          <p:cNvSpPr>
            <a:spLocks noGrp="1"/>
          </p:cNvSpPr>
          <p:nvPr>
            <p:ph type="title"/>
          </p:nvPr>
        </p:nvSpPr>
        <p:spPr/>
        <p:txBody>
          <a:bodyPr/>
          <a:lstStyle/>
          <a:p>
            <a:r>
              <a:rPr lang="it" dirty="0"/>
              <a:t>I principi</a:t>
            </a:r>
            <a:endParaRPr lang="es-AR" dirty="0"/>
          </a:p>
        </p:txBody>
      </p:sp>
      <p:sp>
        <p:nvSpPr>
          <p:cNvPr id="3" name="Marcador de contenido 2">
            <a:extLst>
              <a:ext uri="{FF2B5EF4-FFF2-40B4-BE49-F238E27FC236}">
                <a16:creationId xmlns:a16="http://schemas.microsoft.com/office/drawing/2014/main" id="{132A90E8-9487-4175-9DFD-0338927982AC}"/>
              </a:ext>
            </a:extLst>
          </p:cNvPr>
          <p:cNvSpPr>
            <a:spLocks noGrp="1"/>
          </p:cNvSpPr>
          <p:nvPr>
            <p:ph idx="1"/>
          </p:nvPr>
        </p:nvSpPr>
        <p:spPr>
          <a:xfrm>
            <a:off x="1935480" y="2529841"/>
            <a:ext cx="8519160" cy="3489960"/>
          </a:xfrm>
        </p:spPr>
        <p:txBody>
          <a:bodyPr>
            <a:normAutofit/>
          </a:bodyPr>
          <a:lstStyle/>
          <a:p>
            <a:r>
              <a:rPr lang="it" dirty="0"/>
              <a:t>Nella prefazione Mill sostiene che l’obiettivo del suo lavoro è il seguente:</a:t>
            </a:r>
          </a:p>
          <a:p>
            <a:endParaRPr lang="es-AR" dirty="0"/>
          </a:p>
          <a:p>
            <a:pPr marL="0" indent="0">
              <a:buNone/>
            </a:pPr>
            <a:r>
              <a:rPr lang="it" dirty="0"/>
              <a:t>“A chi scrive sembra che un’opera simile per oggetto e concezione generale a quella di Adam Smith, ma adattata alla conoscenza più estesa e alle idee migliorate dell’epoca presente, </a:t>
            </a:r>
            <a:r>
              <a:rPr lang="it-IT" dirty="0" err="1"/>
              <a:t>os</a:t>
            </a:r>
            <a:r>
              <a:rPr lang="it" dirty="0"/>
              <a:t>sia il tipo di contributo che l’Economia Politica richiede attualmente . La ‘Ricchezza delle Nazioni’ è in molte parti obsoleta e in tutto imperfetta. L’Economia Politica, propriamente detta, è cresciuta quasi dall’infanzia fin dai tempi di Adam Smith…” </a:t>
            </a:r>
            <a:br>
              <a:rPr lang="it" dirty="0"/>
            </a:br>
            <a:r>
              <a:rPr lang="it" dirty="0"/>
              <a:t>(</a:t>
            </a:r>
            <a:r>
              <a:rPr lang="it" i="1" dirty="0"/>
              <a:t>Principles of Political Economy, </a:t>
            </a:r>
            <a:r>
              <a:rPr lang="it" dirty="0"/>
              <a:t>p. 64)</a:t>
            </a:r>
            <a:endParaRPr lang="es-AR" dirty="0"/>
          </a:p>
          <a:p>
            <a:endParaRPr lang="es-AR" dirty="0"/>
          </a:p>
        </p:txBody>
      </p:sp>
      <p:sp>
        <p:nvSpPr>
          <p:cNvPr id="4" name="Marcador de número de diapositiva 3">
            <a:extLst>
              <a:ext uri="{FF2B5EF4-FFF2-40B4-BE49-F238E27FC236}">
                <a16:creationId xmlns:a16="http://schemas.microsoft.com/office/drawing/2014/main" id="{BE12DD85-26D7-44D3-9711-8ED18F6F7B4F}"/>
              </a:ext>
            </a:extLst>
          </p:cNvPr>
          <p:cNvSpPr>
            <a:spLocks noGrp="1"/>
          </p:cNvSpPr>
          <p:nvPr>
            <p:ph type="sldNum" sz="quarter" idx="12"/>
          </p:nvPr>
        </p:nvSpPr>
        <p:spPr/>
        <p:txBody>
          <a:bodyPr/>
          <a:lstStyle/>
          <a:p>
            <a:fld id="{5A1F972D-FDF8-4D84-8DBC-19A85814D6EC}" type="slidenum">
              <a:rPr lang="en-GB" smtClean="0"/>
              <a:t>8</a:t>
            </a:fld>
            <a:endParaRPr lang="en-GB"/>
          </a:p>
        </p:txBody>
      </p:sp>
    </p:spTree>
    <p:extLst>
      <p:ext uri="{BB962C8B-B14F-4D97-AF65-F5344CB8AC3E}">
        <p14:creationId xmlns:p14="http://schemas.microsoft.com/office/powerpoint/2010/main" val="3285126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BA31C3-218F-4389-AD13-DF45C46524C4}"/>
              </a:ext>
            </a:extLst>
          </p:cNvPr>
          <p:cNvSpPr>
            <a:spLocks noGrp="1"/>
          </p:cNvSpPr>
          <p:nvPr>
            <p:ph type="title"/>
          </p:nvPr>
        </p:nvSpPr>
        <p:spPr>
          <a:xfrm>
            <a:off x="2231136" y="556320"/>
            <a:ext cx="7729728" cy="1188720"/>
          </a:xfrm>
        </p:spPr>
        <p:txBody>
          <a:bodyPr/>
          <a:lstStyle/>
          <a:p>
            <a:r>
              <a:rPr lang="it" dirty="0"/>
              <a:t>La teoria della distribuzione (statica)</a:t>
            </a:r>
          </a:p>
        </p:txBody>
      </p:sp>
      <p:sp>
        <p:nvSpPr>
          <p:cNvPr id="3" name="Marcador de contenido 2">
            <a:extLst>
              <a:ext uri="{FF2B5EF4-FFF2-40B4-BE49-F238E27FC236}">
                <a16:creationId xmlns:a16="http://schemas.microsoft.com/office/drawing/2014/main" id="{F5E9455F-4EC9-4BDC-A8EF-84150DCC1444}"/>
              </a:ext>
            </a:extLst>
          </p:cNvPr>
          <p:cNvSpPr>
            <a:spLocks noGrp="1"/>
          </p:cNvSpPr>
          <p:nvPr>
            <p:ph idx="1"/>
          </p:nvPr>
        </p:nvSpPr>
        <p:spPr>
          <a:xfrm>
            <a:off x="2025589" y="2006352"/>
            <a:ext cx="8140822" cy="4577327"/>
          </a:xfrm>
        </p:spPr>
        <p:txBody>
          <a:bodyPr>
            <a:normAutofit fontScale="92500" lnSpcReduction="20000"/>
          </a:bodyPr>
          <a:lstStyle/>
          <a:p>
            <a:r>
              <a:rPr lang="it" dirty="0"/>
              <a:t>Mentre per Mill la produzione era soggetta a leggi naturali o universali, la distribuzione dipendeva dalla volontà umana, essa non era guidata da leggi naturali ma dipendeva da fattori istituzionali</a:t>
            </a:r>
          </a:p>
          <a:p>
            <a:r>
              <a:rPr lang="it" dirty="0"/>
              <a:t>La società era divisa in tre classi: proprietari terrieri, capitalisti e operai, che ricevevano rendite, profitti e stipendi.</a:t>
            </a:r>
          </a:p>
          <a:p>
            <a:r>
              <a:rPr lang="it" dirty="0"/>
              <a:t>La teoria del </a:t>
            </a:r>
            <a:r>
              <a:rPr lang="it" b="1" dirty="0"/>
              <a:t>salario </a:t>
            </a:r>
            <a:r>
              <a:rPr lang="it" dirty="0"/>
              <a:t>era la teoria del “fondo salariale”.  Vale a dire, in ogni periodo, il fondo salario della società era composto dalle risorse salariali accumulate nell’economia (W). Il numero dei lavoratori a breve termine è stato fissato (L). Pertanto il salario è stato determinato dividendo il fondo salari per l’offerta di lavoro </a:t>
            </a:r>
            <a:r>
              <a:rPr lang="it" i="1" dirty="0"/>
              <a:t>w= W/L.</a:t>
            </a:r>
          </a:p>
          <a:p>
            <a:r>
              <a:rPr lang="it" dirty="0"/>
              <a:t>I</a:t>
            </a:r>
            <a:r>
              <a:rPr lang="it-IT" dirty="0"/>
              <a:t> </a:t>
            </a:r>
            <a:r>
              <a:rPr lang="it-IT" b="1" dirty="0"/>
              <a:t>profitti</a:t>
            </a:r>
            <a:r>
              <a:rPr lang="it" dirty="0"/>
              <a:t>, come nel caso </a:t>
            </a:r>
            <a:r>
              <a:rPr lang="it-IT" dirty="0"/>
              <a:t>di </a:t>
            </a:r>
            <a:r>
              <a:rPr lang="it" dirty="0"/>
              <a:t>Ricardo, sono considerati residui, una volta pagati stipendi e affitti. Questi profitti residui sono i profitti lordi, che sono divisi in tre parti:</a:t>
            </a:r>
          </a:p>
          <a:p>
            <a:pPr marL="571500" lvl="1" indent="-342900">
              <a:buFont typeface="+mj-lt"/>
              <a:buAutoNum type="arabicPeriod"/>
            </a:pPr>
            <a:r>
              <a:rPr lang="it" dirty="0"/>
              <a:t>Interesse: è il beneficio netto e si spiega con il prezzo dell'astinenza, come in Senior. La concorrenza garantisce l’uguaglianza dell’utile netto in tutti i settori;</a:t>
            </a:r>
          </a:p>
          <a:p>
            <a:pPr marL="571500" lvl="1" indent="-342900">
              <a:buFont typeface="+mj-lt"/>
              <a:buAutoNum type="arabicPeriod"/>
            </a:pPr>
            <a:r>
              <a:rPr lang="it" dirty="0"/>
              <a:t>Ammortamento del capitale: determinato da fattori tecnici;</a:t>
            </a:r>
          </a:p>
          <a:p>
            <a:pPr marL="571500" lvl="1" indent="-342900">
              <a:buFont typeface="+mj-lt"/>
              <a:buAutoNum type="arabicPeriod"/>
            </a:pPr>
            <a:r>
              <a:rPr lang="it" dirty="0"/>
              <a:t>Stipendi del management e premio di rischio: gli stipendi del management sono determinati dal livello abituale del settore e il premio di rischio dipende dal grado di rischio associato all'azienda.</a:t>
            </a:r>
          </a:p>
          <a:p>
            <a:r>
              <a:rPr lang="it" dirty="0"/>
              <a:t>L</a:t>
            </a:r>
            <a:r>
              <a:rPr lang="it-IT" dirty="0"/>
              <a:t>a rendita</a:t>
            </a:r>
            <a:r>
              <a:rPr lang="it" dirty="0"/>
              <a:t> si spiega come in Ricardo, cioè come re</a:t>
            </a:r>
            <a:r>
              <a:rPr lang="it-IT" dirty="0" err="1"/>
              <a:t>ndita</a:t>
            </a:r>
            <a:r>
              <a:rPr lang="it" dirty="0"/>
              <a:t> differenziale</a:t>
            </a:r>
            <a:r>
              <a:rPr lang="it" b="1" dirty="0"/>
              <a:t>.</a:t>
            </a:r>
          </a:p>
        </p:txBody>
      </p:sp>
      <p:sp>
        <p:nvSpPr>
          <p:cNvPr id="4" name="Marcador de número de diapositiva 3">
            <a:extLst>
              <a:ext uri="{FF2B5EF4-FFF2-40B4-BE49-F238E27FC236}">
                <a16:creationId xmlns:a16="http://schemas.microsoft.com/office/drawing/2014/main" id="{73E3E4C5-8236-465A-8499-CBDC9FD69C61}"/>
              </a:ext>
            </a:extLst>
          </p:cNvPr>
          <p:cNvSpPr>
            <a:spLocks noGrp="1"/>
          </p:cNvSpPr>
          <p:nvPr>
            <p:ph type="sldNum" sz="quarter" idx="12"/>
          </p:nvPr>
        </p:nvSpPr>
        <p:spPr/>
        <p:txBody>
          <a:bodyPr/>
          <a:lstStyle/>
          <a:p>
            <a:fld id="{5A1F972D-FDF8-4D84-8DBC-19A85814D6EC}" type="slidenum">
              <a:rPr lang="en-GB" smtClean="0"/>
              <a:t>9</a:t>
            </a:fld>
            <a:endParaRPr lang="en-GB"/>
          </a:p>
        </p:txBody>
      </p:sp>
    </p:spTree>
    <p:extLst>
      <p:ext uri="{BB962C8B-B14F-4D97-AF65-F5344CB8AC3E}">
        <p14:creationId xmlns:p14="http://schemas.microsoft.com/office/powerpoint/2010/main" val="1775541418"/>
      </p:ext>
    </p:extLst>
  </p:cSld>
  <p:clrMapOvr>
    <a:masterClrMapping/>
  </p:clrMapOvr>
</p:sld>
</file>

<file path=ppt/theme/theme1.xml><?xml version="1.0" encoding="utf-8"?>
<a:theme xmlns:a="http://schemas.openxmlformats.org/drawingml/2006/main" name="Paquete">
  <a:themeElements>
    <a:clrScheme name="Paquete">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quete">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quete">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TM10001115[[fn=Paquete]]</Template>
  <TotalTime>11154</TotalTime>
  <Words>1144</Words>
  <Application>Microsoft Office PowerPoint</Application>
  <PresentationFormat>Widescreen</PresentationFormat>
  <Paragraphs>79</Paragraphs>
  <Slides>15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15</vt:i4>
      </vt:variant>
    </vt:vector>
  </HeadingPairs>
  <TitlesOfParts>
    <vt:vector size="19" baseType="lpstr">
      <vt:lpstr>Arial</vt:lpstr>
      <vt:lpstr>Calibri</vt:lpstr>
      <vt:lpstr>Gill Sans MT</vt:lpstr>
      <vt:lpstr>Paquete</vt:lpstr>
      <vt:lpstr>Classe 9: John Stuart Mill (1806-1873)</vt:lpstr>
      <vt:lpstr>Mill </vt:lpstr>
      <vt:lpstr>1 vita</vt:lpstr>
      <vt:lpstr>vita</vt:lpstr>
      <vt:lpstr>2. Introduzione generale</vt:lpstr>
      <vt:lpstr>Introduzione generale</vt:lpstr>
      <vt:lpstr>3. I Principi Di economia politica (1848)</vt:lpstr>
      <vt:lpstr>I principi</vt:lpstr>
      <vt:lpstr>La teoria della distribuzione (statica)</vt:lpstr>
      <vt:lpstr>La teoria del valore</vt:lpstr>
      <vt:lpstr>La teoria della distribuzione (dinamica)</vt:lpstr>
      <vt:lpstr>4. Riflessioni finali</vt:lpstr>
      <vt:lpstr>Pensieri finali</vt:lpstr>
      <vt:lpstr>9. Riferimenti bibliografici</vt:lpstr>
      <vt:lpstr>Bibliografia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Clase 1: Mercantilismo</dc:title>
  <dc:creator>F S</dc:creator>
  <cp:lastModifiedBy>utente</cp:lastModifiedBy>
  <cp:revision>327</cp:revision>
  <cp:lastPrinted>2021-05-03T13:47:13Z</cp:lastPrinted>
  <dcterms:created xsi:type="dcterms:W3CDTF">2020-04-06T13:48:39Z</dcterms:created>
  <dcterms:modified xsi:type="dcterms:W3CDTF">2024-04-04T08:23:02Z</dcterms:modified>
</cp:coreProperties>
</file>