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7813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5294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199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3682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6140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8918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992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5699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7495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836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499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077F3-4327-4341-943E-952AEC5165C5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924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altLang="it-IT" sz="3200" dirty="0">
                <a:solidFill>
                  <a:srgbClr val="FF0000"/>
                </a:solidFill>
                <a:latin typeface="Algerian" panose="04020705040A02060702" pitchFamily="82" charset="0"/>
                <a:cs typeface="Aharoni" pitchFamily="2" charset="0"/>
              </a:rPr>
              <a:t>Cenni al dibattito in Assemblea Costituente relativo alle principali norme in tema di rapporti economici</a:t>
            </a:r>
            <a:endParaRPr lang="it-IT" sz="32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i="1" dirty="0" smtClean="0">
                <a:latin typeface="Baskerville Old Face" panose="02020602080505020303" pitchFamily="18" charset="0"/>
              </a:rPr>
              <a:t>Il «caso» degli artt. 41, 42 e 43 della Costituzione</a:t>
            </a:r>
            <a:endParaRPr lang="it-IT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81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b="1" i="1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  <a:cs typeface="Arial" panose="020B0604020202020204" pitchFamily="34" charset="0"/>
              </a:rPr>
              <a:t>gli artt.41,42 e 43 della Costituzione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2697" y="1844876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347472" indent="-347472" fontAlgn="base">
              <a:lnSpc>
                <a:spcPct val="60000"/>
              </a:lnSpc>
              <a:spcBef>
                <a:spcPts val="475"/>
              </a:spcBef>
              <a:buSzPts val="1800"/>
            </a:pPr>
            <a:r>
              <a:rPr lang="it-IT" sz="3100" b="1" u="sng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Sull’art. 41:</a:t>
            </a:r>
            <a:endParaRPr lang="it-IT" sz="3100" dirty="0">
              <a:latin typeface="Baskerville Old Face" panose="02020602080505020303" pitchFamily="18" charset="0"/>
            </a:endParaRPr>
          </a:p>
          <a:p>
            <a:pPr marL="0" indent="0" fontAlgn="base">
              <a:spcBef>
                <a:spcPts val="475"/>
              </a:spcBef>
              <a:buNone/>
            </a:pPr>
            <a:r>
              <a:rPr lang="it-IT" sz="3100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Frutto della “fusione”(in sede di III Sottocommissione) di due distinti articoli (art. 37 ed art.39) espressivi di due opposte visioni:</a:t>
            </a:r>
            <a:endParaRPr lang="it-IT" sz="3100" dirty="0">
              <a:latin typeface="Baskerville Old Face" panose="02020602080505020303" pitchFamily="18" charset="0"/>
            </a:endParaRPr>
          </a:p>
          <a:p>
            <a:pPr marL="347472" indent="-347472" fontAlgn="base">
              <a:spcBef>
                <a:spcPts val="475"/>
              </a:spcBef>
            </a:pPr>
            <a:r>
              <a:rPr lang="it-IT" sz="3100" b="1" i="1" u="sng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Art. 37</a:t>
            </a:r>
            <a:r>
              <a:rPr lang="it-IT" sz="3100" dirty="0">
                <a:solidFill>
                  <a:srgbClr val="000000"/>
                </a:solidFill>
                <a:latin typeface="Batang"/>
                <a:ea typeface="Batang"/>
              </a:rPr>
              <a:t>: </a:t>
            </a:r>
            <a:r>
              <a:rPr lang="it-IT" sz="3100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attività economica  interamente finalizzata all’esclusivo perseguimento del benessere collettivo e dunque </a:t>
            </a:r>
            <a:r>
              <a:rPr lang="it-IT" sz="3100" dirty="0" err="1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funzionalizzabile</a:t>
            </a:r>
            <a:r>
              <a:rPr lang="it-IT" sz="3100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 a fini sociali (in favore della funzionalizzazione sociale dell’iniziativa economica si era espresso, in particolare,  l’</a:t>
            </a:r>
            <a:r>
              <a:rPr lang="it-IT" sz="3100" dirty="0" err="1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on.Mortati</a:t>
            </a:r>
            <a:r>
              <a:rPr lang="it-IT" sz="3100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 ),  fini definibili  dallo Stato mediante “piani” dal contenuto vincolante per i privati; </a:t>
            </a:r>
            <a:endParaRPr lang="it-IT" sz="3100" dirty="0">
              <a:latin typeface="Baskerville Old Face" panose="02020602080505020303" pitchFamily="18" charset="0"/>
            </a:endParaRPr>
          </a:p>
          <a:p>
            <a:pPr marL="347472" indent="-347472" fontAlgn="base">
              <a:spcBef>
                <a:spcPts val="475"/>
              </a:spcBef>
            </a:pPr>
            <a:r>
              <a:rPr lang="it-IT" sz="3100" b="1" i="1" u="sng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Art.39</a:t>
            </a:r>
            <a:r>
              <a:rPr lang="it-IT" sz="3100" b="1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 </a:t>
            </a:r>
            <a:r>
              <a:rPr lang="it-IT" sz="3100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: l’iniziativa economica privata è libera e  non può recar danno all’utile </a:t>
            </a:r>
            <a:r>
              <a:rPr lang="it-IT" sz="3100" dirty="0" smtClean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pubblico</a:t>
            </a:r>
          </a:p>
          <a:p>
            <a:pPr marL="0" indent="0" fontAlgn="base">
              <a:spcBef>
                <a:spcPts val="475"/>
              </a:spcBef>
              <a:buNone/>
            </a:pPr>
            <a:r>
              <a:rPr lang="it-IT" sz="3100" dirty="0" smtClean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 </a:t>
            </a:r>
            <a:endParaRPr lang="it-IT" sz="3100" dirty="0">
              <a:latin typeface="Baskerville Old Face" panose="02020602080505020303" pitchFamily="18" charset="0"/>
            </a:endParaRPr>
          </a:p>
          <a:p>
            <a:pPr marL="347472" indent="-347472" fontAlgn="base">
              <a:lnSpc>
                <a:spcPct val="60000"/>
              </a:lnSpc>
              <a:spcBef>
                <a:spcPts val="475"/>
              </a:spcBef>
            </a:pPr>
            <a:r>
              <a:rPr lang="it-IT" sz="3100" b="1" u="sng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L’art. 41 come norma “anfibologica”</a:t>
            </a:r>
            <a:endParaRPr lang="it-IT" sz="3100" dirty="0">
              <a:latin typeface="Baskerville Old Face" panose="02020602080505020303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878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dirty="0">
                <a:latin typeface="Algerian" panose="04020705040A02060702" pitchFamily="82" charset="0"/>
                <a:cs typeface="Aharoni" pitchFamily="2" charset="0"/>
              </a:rPr>
              <a:t>Il diritto di proprietà in Assemblea costituente</a:t>
            </a:r>
            <a:endParaRPr lang="it-IT" dirty="0">
              <a:latin typeface="Algerian" panose="04020705040A02060702" pitchFamily="82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648"/>
              </a:spcBef>
              <a:buSzPts val="2700"/>
              <a:buNone/>
            </a:pPr>
            <a:r>
              <a:rPr lang="it-IT" u="sng" dirty="0">
                <a:solidFill>
                  <a:srgbClr val="000000"/>
                </a:solidFill>
                <a:latin typeface="Batang"/>
                <a:ea typeface="Batang"/>
              </a:rPr>
              <a:t>Tra i protagonisti: </a:t>
            </a:r>
            <a:r>
              <a:rPr lang="it-IT" b="1" i="1" u="sng" dirty="0">
                <a:solidFill>
                  <a:srgbClr val="000000"/>
                </a:solidFill>
                <a:latin typeface="Batang"/>
                <a:ea typeface="Batang"/>
              </a:rPr>
              <a:t>Dossetti</a:t>
            </a:r>
            <a:r>
              <a:rPr lang="it-IT" u="sng" dirty="0">
                <a:solidFill>
                  <a:srgbClr val="000000"/>
                </a:solidFill>
                <a:latin typeface="Batang"/>
                <a:ea typeface="Batang"/>
              </a:rPr>
              <a:t> e </a:t>
            </a:r>
            <a:r>
              <a:rPr lang="it-IT" b="1" i="1" u="sng" dirty="0" smtClean="0">
                <a:solidFill>
                  <a:srgbClr val="000000"/>
                </a:solidFill>
                <a:latin typeface="Batang"/>
                <a:ea typeface="Batang"/>
              </a:rPr>
              <a:t>Togliatti (I Sottocommissione):</a:t>
            </a:r>
          </a:p>
          <a:p>
            <a:pPr marL="0" indent="0">
              <a:spcBef>
                <a:spcPts val="648"/>
              </a:spcBef>
              <a:buSzPts val="2700"/>
              <a:buNone/>
            </a:pPr>
            <a:r>
              <a:rPr lang="it-IT" dirty="0" smtClean="0">
                <a:solidFill>
                  <a:srgbClr val="000000"/>
                </a:solidFill>
                <a:ea typeface="Batang"/>
              </a:rPr>
              <a:t>Diritto di proprietà=strumento di garanzia della libertà e di sviluppo della persona</a:t>
            </a:r>
            <a:endParaRPr lang="it-IT" dirty="0"/>
          </a:p>
          <a:p>
            <a:pPr marL="0" indent="0">
              <a:spcBef>
                <a:spcPts val="648"/>
              </a:spcBef>
              <a:buNone/>
            </a:pPr>
            <a:r>
              <a:rPr lang="it-IT" u="sng" dirty="0">
                <a:solidFill>
                  <a:srgbClr val="000000"/>
                </a:solidFill>
                <a:latin typeface="Batang"/>
                <a:ea typeface="Batang"/>
              </a:rPr>
              <a:t>In sede di </a:t>
            </a:r>
            <a:r>
              <a:rPr lang="it-IT" b="1" i="1" u="sng" dirty="0">
                <a:solidFill>
                  <a:srgbClr val="000000"/>
                </a:solidFill>
                <a:latin typeface="Batang"/>
                <a:ea typeface="Batang"/>
              </a:rPr>
              <a:t>III Sottocommissione </a:t>
            </a:r>
            <a:r>
              <a:rPr lang="it-IT" dirty="0">
                <a:solidFill>
                  <a:srgbClr val="000000"/>
                </a:solidFill>
                <a:latin typeface="Batang"/>
                <a:ea typeface="Batang"/>
              </a:rPr>
              <a:t>: </a:t>
            </a:r>
            <a:endParaRPr lang="it-IT" dirty="0"/>
          </a:p>
          <a:p>
            <a:pPr marL="347472" indent="-347472">
              <a:spcBef>
                <a:spcPts val="648"/>
              </a:spcBef>
            </a:pPr>
            <a:r>
              <a:rPr lang="it-IT" dirty="0">
                <a:solidFill>
                  <a:srgbClr val="000000"/>
                </a:solidFill>
                <a:latin typeface="Batang"/>
                <a:ea typeface="Batang"/>
              </a:rPr>
              <a:t>proposta </a:t>
            </a:r>
            <a:r>
              <a:rPr lang="it-IT" u="sng" dirty="0">
                <a:solidFill>
                  <a:srgbClr val="000000"/>
                </a:solidFill>
                <a:latin typeface="Batang"/>
                <a:ea typeface="Batang"/>
              </a:rPr>
              <a:t>Taviani</a:t>
            </a:r>
            <a:r>
              <a:rPr lang="it-IT" dirty="0">
                <a:solidFill>
                  <a:srgbClr val="000000"/>
                </a:solidFill>
                <a:latin typeface="Batang"/>
                <a:ea typeface="Batang"/>
              </a:rPr>
              <a:t> : funzione sociale e funzione personale della proprietà</a:t>
            </a:r>
            <a:endParaRPr lang="it-IT" dirty="0"/>
          </a:p>
          <a:p>
            <a:pPr marL="0" indent="0">
              <a:spcBef>
                <a:spcPts val="648"/>
              </a:spcBef>
              <a:buNone/>
            </a:pPr>
            <a:r>
              <a:rPr lang="it-IT" i="1" u="sng" dirty="0">
                <a:solidFill>
                  <a:srgbClr val="000000"/>
                </a:solidFill>
                <a:latin typeface="Batang"/>
                <a:ea typeface="Batang"/>
              </a:rPr>
              <a:t>In </a:t>
            </a:r>
            <a:r>
              <a:rPr lang="it-IT" b="1" i="1" u="sng" dirty="0">
                <a:solidFill>
                  <a:srgbClr val="000000"/>
                </a:solidFill>
                <a:latin typeface="Batang"/>
                <a:ea typeface="Batang"/>
              </a:rPr>
              <a:t>Assemblea plenaria</a:t>
            </a:r>
            <a:r>
              <a:rPr lang="it-IT" i="1" dirty="0">
                <a:solidFill>
                  <a:srgbClr val="000000"/>
                </a:solidFill>
                <a:latin typeface="Batang"/>
                <a:ea typeface="Batang"/>
              </a:rPr>
              <a:t>: cadono i collegamenti fra libertà e proprietà</a:t>
            </a:r>
            <a:endParaRPr lang="it-IT" dirty="0"/>
          </a:p>
          <a:p>
            <a:pPr marL="347472" indent="-347472">
              <a:spcBef>
                <a:spcPts val="648"/>
              </a:spcBef>
            </a:pPr>
            <a:r>
              <a:rPr lang="it-IT" i="1" dirty="0">
                <a:solidFill>
                  <a:srgbClr val="000000"/>
                </a:solidFill>
                <a:latin typeface="Batang"/>
                <a:ea typeface="Batang"/>
              </a:rPr>
              <a:t>Il riconoscimento e la garanzia sono assegnati alla legge, non alla Costituzione</a:t>
            </a:r>
            <a:endParaRPr lang="it-IT" dirty="0"/>
          </a:p>
          <a:p>
            <a:pPr marL="347472" indent="-347472">
              <a:spcBef>
                <a:spcPts val="648"/>
              </a:spcBef>
            </a:pPr>
            <a:r>
              <a:rPr lang="it-IT" b="1" i="1" dirty="0">
                <a:solidFill>
                  <a:srgbClr val="000000"/>
                </a:solidFill>
                <a:latin typeface="Batang"/>
                <a:ea typeface="Batang"/>
              </a:rPr>
              <a:t>Da diritto assoluto ed inviolabile alla sua possibile </a:t>
            </a:r>
            <a:r>
              <a:rPr lang="it-IT" b="1" i="1" dirty="0" smtClean="0">
                <a:solidFill>
                  <a:srgbClr val="000000"/>
                </a:solidFill>
                <a:latin typeface="Batang"/>
                <a:ea typeface="Batang"/>
              </a:rPr>
              <a:t>funzionalizzazione</a:t>
            </a:r>
          </a:p>
          <a:p>
            <a:pPr marL="0" indent="0" algn="ctr">
              <a:spcBef>
                <a:spcPts val="648"/>
              </a:spcBef>
              <a:buNone/>
            </a:pPr>
            <a:r>
              <a:rPr lang="it-IT" i="1" dirty="0" smtClean="0">
                <a:solidFill>
                  <a:srgbClr val="000000"/>
                </a:solidFill>
                <a:latin typeface="Batang"/>
              </a:rPr>
              <a:t>L’espropriazione e l’indennizzo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3871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dirty="0">
                <a:solidFill>
                  <a:srgbClr val="FF0000"/>
                </a:solidFill>
                <a:latin typeface="Baskerville Old Face" panose="02020602080505020303" pitchFamily="18" charset="0"/>
              </a:rPr>
              <a:t>L’art. 43 della Costituzione : sulle cd collettivizzazioni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7472" indent="-347472" eaLnBrk="0" fontAlgn="base" hangingPunct="0">
              <a:spcBef>
                <a:spcPts val="480"/>
              </a:spcBef>
              <a:buSzPts val="2000"/>
            </a:pP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L’art. 40 del progetto e il richiamo al «coordinamento delle attività economiche»; la proposta Taviani di sostituzione con la formula «a fini di utilità generale»</a:t>
            </a:r>
            <a:endParaRPr lang="it-IT" dirty="0"/>
          </a:p>
          <a:p>
            <a:pPr marL="347472" indent="-347472" eaLnBrk="0" fontAlgn="base" hangingPunct="0">
              <a:spcBef>
                <a:spcPts val="480"/>
              </a:spcBef>
            </a:pP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La «</a:t>
            </a:r>
            <a:r>
              <a:rPr lang="it-IT" b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riserva di impresa» e l’ «appropriazione pubblica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» di singole imprese</a:t>
            </a:r>
            <a:endParaRPr lang="it-IT" dirty="0"/>
          </a:p>
          <a:p>
            <a:pPr marL="347472" indent="-347472" eaLnBrk="0" fontAlgn="base" hangingPunct="0">
              <a:spcBef>
                <a:spcPts val="480"/>
              </a:spcBef>
            </a:pP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Servizi pubblici essenziali (fra </a:t>
            </a:r>
            <a:r>
              <a:rPr lang="it-IT" u="sng" dirty="0">
                <a:solidFill>
                  <a:srgbClr val="000000"/>
                </a:solidFill>
                <a:latin typeface="Baskerville Old Face" panose="02020602080505020303" pitchFamily="18" charset="0"/>
              </a:rPr>
              <a:t>teoria oggettiva 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e </a:t>
            </a:r>
            <a:r>
              <a:rPr lang="it-IT" u="sng" dirty="0">
                <a:solidFill>
                  <a:srgbClr val="000000"/>
                </a:solidFill>
                <a:latin typeface="Baskerville Old Face" panose="02020602080505020303" pitchFamily="18" charset="0"/>
              </a:rPr>
              <a:t>teoria </a:t>
            </a:r>
            <a:r>
              <a:rPr lang="it-IT" u="sng" dirty="0" smtClean="0">
                <a:solidFill>
                  <a:srgbClr val="000000"/>
                </a:solidFill>
                <a:latin typeface="Baskerville Old Face" panose="02020602080505020303" pitchFamily="18" charset="0"/>
              </a:rPr>
              <a:t>soggettiva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), fonti di energia, situazioni di monopolio</a:t>
            </a:r>
            <a:endParaRPr lang="it-IT" dirty="0"/>
          </a:p>
          <a:p>
            <a:pPr marL="0" indent="0" eaLnBrk="0" fontAlgn="base" hangingPunct="0">
              <a:spcBef>
                <a:spcPts val="480"/>
              </a:spcBef>
            </a:pPr>
            <a:r>
              <a:rPr lang="it-IT" b="1" u="sng" dirty="0">
                <a:solidFill>
                  <a:srgbClr val="000000"/>
                </a:solidFill>
                <a:latin typeface="Baskerville Old Face" panose="02020602080505020303" pitchFamily="18" charset="0"/>
              </a:rPr>
              <a:t>Qualche esempio di applicazione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: la nazionalizzazione dell’energia elettrica; il monopolio pubblico radiotelevisivo</a:t>
            </a:r>
            <a:endParaRPr lang="it-IT" dirty="0"/>
          </a:p>
          <a:p>
            <a:pPr marL="347472" indent="-347472" eaLnBrk="0" fontAlgn="base" hangingPunct="0">
              <a:spcBef>
                <a:spcPts val="480"/>
              </a:spcBef>
            </a:pPr>
            <a:r>
              <a:rPr lang="it-IT" b="1" i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La questione dell’incidenza dell’integrazione europea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: l’art. 43 </a:t>
            </a:r>
            <a:r>
              <a:rPr lang="it-IT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Cost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. è compatibile con i principi della libertà di concorrenza dell’ordinamento europeo? In margine alla tesi della «quiescenza» dell’art. 43 </a:t>
            </a:r>
            <a:r>
              <a:rPr lang="it-IT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Cost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.</a:t>
            </a:r>
            <a:endParaRPr lang="it-IT" dirty="0"/>
          </a:p>
          <a:p>
            <a:pPr marL="347472" indent="-347472" eaLnBrk="0" fontAlgn="base" hangingPunct="0">
              <a:spcBef>
                <a:spcPts val="480"/>
              </a:spcBef>
            </a:pP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l’art. 106 TFUE (ex art. 86 TCE) e i diritti speciali o esclusivi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5802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 smtClean="0">
                <a:latin typeface="Baskerville Old Face" panose="02020602080505020303" pitchFamily="18" charset="0"/>
              </a:rPr>
              <a:t>L’art. 106 del TFUE</a:t>
            </a:r>
            <a:endParaRPr lang="it-IT" sz="3600" dirty="0">
              <a:latin typeface="Baskerville Old Face" panose="020206020805050203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smtClean="0"/>
              <a:t>(</a:t>
            </a:r>
            <a:r>
              <a:rPr lang="it-IT" dirty="0"/>
              <a:t>ex articolo 86 del TCE)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1</a:t>
            </a:r>
            <a:r>
              <a:rPr lang="it-IT" dirty="0">
                <a:latin typeface="Baskerville Old Face" panose="02020602080505020303" pitchFamily="18" charset="0"/>
              </a:rPr>
              <a:t>. Gli Stati membri non emanano né mantengono, nei confronti delle imprese pubbliche e delle imprese cui riconoscono diritti speciali o esclusivi, alcuna misura contraria alle norme dei trattati, specialmente a quelle contemplate dagli articoli 18 e da 101 a 109 inclusi.</a:t>
            </a:r>
          </a:p>
          <a:p>
            <a:pPr marL="0" indent="0">
              <a:buNone/>
            </a:pPr>
            <a:r>
              <a:rPr lang="it-IT" dirty="0" smtClean="0">
                <a:latin typeface="Baskerville Old Face" panose="02020602080505020303" pitchFamily="18" charset="0"/>
              </a:rPr>
              <a:t>2</a:t>
            </a:r>
            <a:r>
              <a:rPr lang="it-IT" dirty="0">
                <a:latin typeface="Baskerville Old Face" panose="02020602080505020303" pitchFamily="18" charset="0"/>
              </a:rPr>
              <a:t>. </a:t>
            </a:r>
            <a:r>
              <a:rPr lang="it-IT" b="1" i="1" dirty="0">
                <a:latin typeface="Baskerville Old Face" panose="02020602080505020303" pitchFamily="18" charset="0"/>
              </a:rPr>
              <a:t>Le imprese incaricate della gestione di servizi di interesse economico generale </a:t>
            </a:r>
            <a:r>
              <a:rPr lang="it-IT" dirty="0">
                <a:latin typeface="Baskerville Old Face" panose="02020602080505020303" pitchFamily="18" charset="0"/>
              </a:rPr>
              <a:t>o aventi carattere di monopolio fiscale </a:t>
            </a:r>
            <a:r>
              <a:rPr lang="it-IT" b="1" i="1" dirty="0">
                <a:latin typeface="Baskerville Old Face" panose="02020602080505020303" pitchFamily="18" charset="0"/>
              </a:rPr>
              <a:t>sono sottoposte alle norme dei trattati, e in particolare alle regole di concorrenza, nei limiti in cui l'applicazione di tali norme non osti all'adempimento, in linea di diritto e di fatto, della specifica missione loro affidata</a:t>
            </a:r>
            <a:r>
              <a:rPr lang="it-IT" dirty="0">
                <a:latin typeface="Baskerville Old Face" panose="02020602080505020303" pitchFamily="18" charset="0"/>
              </a:rPr>
              <a:t>. Lo sviluppo degli scambi non deve essere compromesso in misura contraria agli interessi dell'Unione. </a:t>
            </a:r>
          </a:p>
          <a:p>
            <a:pPr marL="0" indent="0">
              <a:buNone/>
            </a:pPr>
            <a:r>
              <a:rPr lang="it-IT" dirty="0">
                <a:latin typeface="Baskerville Old Face" panose="02020602080505020303" pitchFamily="18" charset="0"/>
              </a:rPr>
              <a:t>3. La Commissione vigila sull'applicazione delle disposizioni del presente articolo rivolgendo, ove occorra, agli Stati membri, opportune direttive o decisioni</a:t>
            </a:r>
          </a:p>
        </p:txBody>
      </p:sp>
    </p:spTree>
    <p:extLst>
      <p:ext uri="{BB962C8B-B14F-4D97-AF65-F5344CB8AC3E}">
        <p14:creationId xmlns:p14="http://schemas.microsoft.com/office/powerpoint/2010/main" val="8812033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521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3" baseType="lpstr">
      <vt:lpstr>Aharoni</vt:lpstr>
      <vt:lpstr>Algerian</vt:lpstr>
      <vt:lpstr>Arial</vt:lpstr>
      <vt:lpstr>Baskerville Old Face</vt:lpstr>
      <vt:lpstr>Batang</vt:lpstr>
      <vt:lpstr>Calibri</vt:lpstr>
      <vt:lpstr>Calibri Light</vt:lpstr>
      <vt:lpstr>Tema di Office</vt:lpstr>
      <vt:lpstr>Cenni al dibattito in Assemblea Costituente relativo alle principali norme in tema di rapporti economici</vt:lpstr>
      <vt:lpstr>gli artt.41,42 e 43 della Costituzione</vt:lpstr>
      <vt:lpstr>Il diritto di proprietà in Assemblea costituente</vt:lpstr>
      <vt:lpstr>L’art. 43 della Costituzione : sulle cd collettivizzazioni</vt:lpstr>
      <vt:lpstr>L’art. 106 del TFUE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Raffaella Niro</dc:creator>
  <cp:lastModifiedBy>Raffaella Niro</cp:lastModifiedBy>
  <cp:revision>7</cp:revision>
  <dcterms:created xsi:type="dcterms:W3CDTF">2020-03-31T15:06:58Z</dcterms:created>
  <dcterms:modified xsi:type="dcterms:W3CDTF">2023-05-02T17:18:12Z</dcterms:modified>
</cp:coreProperties>
</file>