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3" r:id="rId9"/>
    <p:sldId id="265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A96D0-D3A8-4357-9982-84EA01462FA1}" type="datetimeFigureOut">
              <a:rPr lang="it-IT" smtClean="0"/>
              <a:t>18/04/2023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E7851-E7C0-422B-9401-D2E7D57C06F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7155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A96D0-D3A8-4357-9982-84EA01462FA1}" type="datetimeFigureOut">
              <a:rPr lang="it-IT" smtClean="0"/>
              <a:t>18/04/2023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E7851-E7C0-422B-9401-D2E7D57C06F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1755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A96D0-D3A8-4357-9982-84EA01462FA1}" type="datetimeFigureOut">
              <a:rPr lang="it-IT" smtClean="0"/>
              <a:t>18/04/2023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E7851-E7C0-422B-9401-D2E7D57C06F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7454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A96D0-D3A8-4357-9982-84EA01462FA1}" type="datetimeFigureOut">
              <a:rPr lang="it-IT" smtClean="0"/>
              <a:t>18/04/2023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E7851-E7C0-422B-9401-D2E7D57C06F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9653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A96D0-D3A8-4357-9982-84EA01462FA1}" type="datetimeFigureOut">
              <a:rPr lang="it-IT" smtClean="0"/>
              <a:t>18/04/2023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E7851-E7C0-422B-9401-D2E7D57C06F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7049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A96D0-D3A8-4357-9982-84EA01462FA1}" type="datetimeFigureOut">
              <a:rPr lang="it-IT" smtClean="0"/>
              <a:t>18/04/2023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E7851-E7C0-422B-9401-D2E7D57C06F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163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A96D0-D3A8-4357-9982-84EA01462FA1}" type="datetimeFigureOut">
              <a:rPr lang="it-IT" smtClean="0"/>
              <a:t>18/04/2023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E7851-E7C0-422B-9401-D2E7D57C06F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5581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A96D0-D3A8-4357-9982-84EA01462FA1}" type="datetimeFigureOut">
              <a:rPr lang="it-IT" smtClean="0"/>
              <a:t>18/04/2023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E7851-E7C0-422B-9401-D2E7D57C06F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4164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A96D0-D3A8-4357-9982-84EA01462FA1}" type="datetimeFigureOut">
              <a:rPr lang="it-IT" smtClean="0"/>
              <a:t>18/04/2023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E7851-E7C0-422B-9401-D2E7D57C06F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7364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A96D0-D3A8-4357-9982-84EA01462FA1}" type="datetimeFigureOut">
              <a:rPr lang="it-IT" smtClean="0"/>
              <a:t>18/04/2023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E7851-E7C0-422B-9401-D2E7D57C06F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590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A96D0-D3A8-4357-9982-84EA01462FA1}" type="datetimeFigureOut">
              <a:rPr lang="it-IT" smtClean="0"/>
              <a:t>18/04/2023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E7851-E7C0-422B-9401-D2E7D57C06F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6603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FA96D0-D3A8-4357-9982-84EA01462FA1}" type="datetimeFigureOut">
              <a:rPr lang="it-IT" smtClean="0"/>
              <a:t>18/04/2023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E7851-E7C0-422B-9401-D2E7D57C06F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599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dirty="0">
                <a:latin typeface="Arial Black" panose="020B0A04020102020204" pitchFamily="34" charset="0"/>
              </a:rPr>
              <a:t>La dimensione sovranazionale del lavoro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>
                <a:latin typeface="Arial Black" panose="020B0A04020102020204" pitchFamily="34" charset="0"/>
              </a:rPr>
              <a:t>Qualche indicazione</a:t>
            </a:r>
          </a:p>
        </p:txBody>
      </p:sp>
    </p:spTree>
    <p:extLst>
      <p:ext uri="{BB962C8B-B14F-4D97-AF65-F5344CB8AC3E}">
        <p14:creationId xmlns:p14="http://schemas.microsoft.com/office/powerpoint/2010/main" val="1439847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dirty="0">
                <a:latin typeface="Algerian" panose="04020705040A02060702" pitchFamily="82" charset="0"/>
              </a:rPr>
              <a:t>La dimensione sovranazionale del lavoro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0" fontAlgn="base" hangingPunct="0">
              <a:spcBef>
                <a:spcPts val="768"/>
              </a:spcBef>
              <a:buFont typeface="Wingdings" panose="05000000000000000000" pitchFamily="2" charset="2"/>
              <a:buChar char="Ø"/>
            </a:pPr>
            <a:r>
              <a:rPr lang="it-IT" b="1" u="sng" dirty="0">
                <a:solidFill>
                  <a:srgbClr val="000000"/>
                </a:solidFill>
                <a:latin typeface="Bookman Old Style" panose="02050604050505020204" pitchFamily="18" charset="0"/>
                <a:ea typeface="Batang"/>
              </a:rPr>
              <a:t>I passaggi principali:</a:t>
            </a:r>
            <a:endParaRPr lang="it-IT" dirty="0">
              <a:effectLst/>
            </a:endParaRPr>
          </a:p>
          <a:p>
            <a:pPr marL="0" indent="0" eaLnBrk="0" fontAlgn="base" hangingPunct="0">
              <a:spcBef>
                <a:spcPts val="768"/>
              </a:spcBef>
              <a:buNone/>
            </a:pPr>
            <a:r>
              <a:rPr lang="it-IT" i="1" dirty="0">
                <a:solidFill>
                  <a:srgbClr val="000000"/>
                </a:solidFill>
                <a:latin typeface="Batang"/>
                <a:ea typeface="Batang"/>
              </a:rPr>
              <a:t>In origine : </a:t>
            </a:r>
            <a:endParaRPr lang="it-IT" dirty="0">
              <a:effectLst/>
            </a:endParaRPr>
          </a:p>
          <a:p>
            <a:pPr marL="347472" indent="-347472" eaLnBrk="0" fontAlgn="base" hangingPunct="0">
              <a:spcBef>
                <a:spcPts val="768"/>
              </a:spcBef>
            </a:pPr>
            <a:r>
              <a:rPr lang="it-IT" i="1" dirty="0">
                <a:solidFill>
                  <a:srgbClr val="000000"/>
                </a:solidFill>
                <a:latin typeface="Batang"/>
                <a:ea typeface="Batang"/>
              </a:rPr>
              <a:t>il </a:t>
            </a:r>
            <a:r>
              <a:rPr lang="it-IT" b="1" i="1" u="sng" dirty="0">
                <a:solidFill>
                  <a:srgbClr val="000000"/>
                </a:solidFill>
                <a:latin typeface="Batang"/>
                <a:ea typeface="Batang"/>
              </a:rPr>
              <a:t>mercato</a:t>
            </a:r>
            <a:r>
              <a:rPr lang="it-IT" i="1" dirty="0">
                <a:solidFill>
                  <a:srgbClr val="000000"/>
                </a:solidFill>
                <a:latin typeface="Batang"/>
                <a:ea typeface="Batang"/>
              </a:rPr>
              <a:t> alla Comunità; le </a:t>
            </a:r>
            <a:r>
              <a:rPr lang="it-IT" b="1" i="1" u="sng" dirty="0">
                <a:solidFill>
                  <a:srgbClr val="000000"/>
                </a:solidFill>
                <a:latin typeface="Batang"/>
                <a:ea typeface="Batang"/>
              </a:rPr>
              <a:t>politiche sociali e del lavoro </a:t>
            </a:r>
            <a:r>
              <a:rPr lang="it-IT" i="1" dirty="0">
                <a:solidFill>
                  <a:srgbClr val="000000"/>
                </a:solidFill>
                <a:latin typeface="Batang"/>
                <a:ea typeface="Batang"/>
              </a:rPr>
              <a:t>agli Stati</a:t>
            </a:r>
            <a:endParaRPr lang="it-IT" dirty="0">
              <a:effectLst/>
            </a:endParaRPr>
          </a:p>
          <a:p>
            <a:pPr eaLnBrk="0" fontAlgn="base" hangingPunct="0">
              <a:spcBef>
                <a:spcPts val="768"/>
              </a:spcBef>
              <a:buFont typeface="Wingdings" panose="05000000000000000000" pitchFamily="2" charset="2"/>
              <a:buChar char="Ø"/>
            </a:pPr>
            <a:r>
              <a:rPr lang="it-IT" b="1" i="1" dirty="0">
                <a:solidFill>
                  <a:srgbClr val="000000"/>
                </a:solidFill>
                <a:latin typeface="Bookman Old Style" panose="02050604050505020204" pitchFamily="18" charset="0"/>
                <a:ea typeface="Batang"/>
              </a:rPr>
              <a:t>Una prima svolta</a:t>
            </a:r>
            <a:r>
              <a:rPr lang="it-IT" i="1" dirty="0">
                <a:solidFill>
                  <a:srgbClr val="000000"/>
                </a:solidFill>
                <a:latin typeface="Batang"/>
                <a:ea typeface="Batang"/>
              </a:rPr>
              <a:t>:</a:t>
            </a:r>
            <a:endParaRPr lang="it-IT" dirty="0">
              <a:effectLst/>
            </a:endParaRPr>
          </a:p>
          <a:p>
            <a:pPr marL="347472" indent="-347472" eaLnBrk="0" fontAlgn="base" hangingPunct="0">
              <a:spcBef>
                <a:spcPts val="768"/>
              </a:spcBef>
            </a:pPr>
            <a:r>
              <a:rPr lang="it-IT" b="1" dirty="0">
                <a:solidFill>
                  <a:srgbClr val="000000"/>
                </a:solidFill>
                <a:latin typeface="Batang"/>
                <a:ea typeface="Batang"/>
              </a:rPr>
              <a:t>1986: Atto Unico europeo </a:t>
            </a:r>
            <a:r>
              <a:rPr lang="it-IT" i="1" dirty="0">
                <a:solidFill>
                  <a:srgbClr val="000000"/>
                </a:solidFill>
                <a:latin typeface="Batang"/>
                <a:ea typeface="Batang"/>
              </a:rPr>
              <a:t>: tutela della sicurezza dei lavoratori nell’ambiente di lavoro</a:t>
            </a:r>
            <a:endParaRPr lang="it-IT" dirty="0">
              <a:effectLst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47741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0000"/>
                </a:solidFill>
                <a:latin typeface="Batang"/>
                <a:ea typeface="Batang"/>
              </a:rPr>
              <a:t>Segue: la dimensione sovranazionale del lavoro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it-IT" altLang="it-IT" sz="2400" dirty="0">
                <a:solidFill>
                  <a:prstClr val="black"/>
                </a:solidFill>
                <a:latin typeface="Batang" pitchFamily="18" charset="-127"/>
                <a:ea typeface="Batang" pitchFamily="18" charset="-127"/>
              </a:rPr>
              <a:t>In margine alla </a:t>
            </a:r>
            <a:r>
              <a:rPr lang="it-IT" altLang="it-IT" sz="2400" b="1" i="1" dirty="0">
                <a:solidFill>
                  <a:prstClr val="black"/>
                </a:solidFill>
                <a:latin typeface="Bookman Old Style" panose="02050604050505020204" pitchFamily="18" charset="0"/>
                <a:ea typeface="Batang" pitchFamily="18" charset="-127"/>
              </a:rPr>
              <a:t>libera circolazione dei fattori produttivi</a:t>
            </a: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it-IT" altLang="it-IT" sz="2400" i="1" dirty="0">
                <a:solidFill>
                  <a:prstClr val="black"/>
                </a:solidFill>
                <a:latin typeface="Batang" pitchFamily="18" charset="-127"/>
                <a:ea typeface="Batang" pitchFamily="18" charset="-127"/>
              </a:rPr>
              <a:t>L’incidenza della realizzazione del </a:t>
            </a:r>
            <a:r>
              <a:rPr lang="it-IT" altLang="it-IT" sz="2400" b="1" i="1" dirty="0">
                <a:solidFill>
                  <a:prstClr val="black"/>
                </a:solidFill>
                <a:latin typeface="Batang" pitchFamily="18" charset="-127"/>
                <a:ea typeface="Batang" pitchFamily="18" charset="-127"/>
              </a:rPr>
              <a:t>mercato unico senza barriere </a:t>
            </a:r>
            <a:r>
              <a:rPr lang="it-IT" altLang="it-IT" sz="2400" i="1" dirty="0">
                <a:solidFill>
                  <a:prstClr val="black"/>
                </a:solidFill>
                <a:latin typeface="Batang" pitchFamily="18" charset="-127"/>
                <a:ea typeface="Batang" pitchFamily="18" charset="-127"/>
              </a:rPr>
              <a:t>sui </a:t>
            </a:r>
            <a:r>
              <a:rPr lang="it-IT" altLang="it-IT" sz="2400" b="1" i="1" dirty="0">
                <a:solidFill>
                  <a:prstClr val="black"/>
                </a:solidFill>
                <a:latin typeface="Batang" pitchFamily="18" charset="-127"/>
                <a:ea typeface="Batang" pitchFamily="18" charset="-127"/>
              </a:rPr>
              <a:t>sistemi di diritto del lavoro </a:t>
            </a: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it-IT" altLang="it-IT" sz="3200" dirty="0">
                <a:solidFill>
                  <a:prstClr val="black"/>
                </a:solidFill>
                <a:latin typeface="Batang" pitchFamily="18" charset="-127"/>
                <a:ea typeface="Batang" pitchFamily="18" charset="-127"/>
              </a:rPr>
              <a:t>1992: trattato di </a:t>
            </a:r>
            <a:r>
              <a:rPr lang="it-IT" altLang="it-IT" sz="3200" u="sng" dirty="0">
                <a:solidFill>
                  <a:prstClr val="black"/>
                </a:solidFill>
                <a:latin typeface="Batang" pitchFamily="18" charset="-127"/>
                <a:ea typeface="Batang" pitchFamily="18" charset="-127"/>
              </a:rPr>
              <a:t>Maastricht </a:t>
            </a:r>
            <a:r>
              <a:rPr lang="it-IT" altLang="it-IT" sz="3200" dirty="0">
                <a:solidFill>
                  <a:prstClr val="black"/>
                </a:solidFill>
                <a:latin typeface="Batang" pitchFamily="18" charset="-127"/>
                <a:ea typeface="Batang" pitchFamily="18" charset="-127"/>
              </a:rPr>
              <a:t>(nasce l’UE)</a:t>
            </a: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it-IT" altLang="it-IT" sz="3200" dirty="0">
                <a:solidFill>
                  <a:prstClr val="black"/>
                </a:solidFill>
                <a:latin typeface="Batang" pitchFamily="18" charset="-127"/>
                <a:ea typeface="Batang" pitchFamily="18" charset="-127"/>
              </a:rPr>
              <a:t>1997: trattato di </a:t>
            </a:r>
            <a:r>
              <a:rPr lang="it-IT" altLang="it-IT" sz="3200" u="sng" dirty="0">
                <a:solidFill>
                  <a:prstClr val="black"/>
                </a:solidFill>
                <a:latin typeface="Batang" pitchFamily="18" charset="-127"/>
                <a:ea typeface="Batang" pitchFamily="18" charset="-127"/>
              </a:rPr>
              <a:t>Amsterdam</a:t>
            </a:r>
            <a:r>
              <a:rPr lang="it-IT" altLang="it-IT" sz="3200" dirty="0">
                <a:solidFill>
                  <a:prstClr val="black"/>
                </a:solidFill>
                <a:latin typeface="Batang" pitchFamily="18" charset="-127"/>
                <a:ea typeface="Batang" pitchFamily="18" charset="-127"/>
              </a:rPr>
              <a:t> (</a:t>
            </a:r>
            <a:r>
              <a:rPr lang="it-IT" altLang="it-IT" dirty="0">
                <a:solidFill>
                  <a:prstClr val="black"/>
                </a:solidFill>
                <a:latin typeface="Batang" pitchFamily="18" charset="-127"/>
                <a:ea typeface="Batang" pitchFamily="18" charset="-127"/>
              </a:rPr>
              <a:t>Strategia europea per l’occupazione mediante il </a:t>
            </a:r>
            <a:r>
              <a:rPr lang="it-IT" altLang="it-IT" i="1" dirty="0">
                <a:solidFill>
                  <a:prstClr val="black"/>
                </a:solidFill>
                <a:latin typeface="Batang" pitchFamily="18" charset="-127"/>
                <a:ea typeface="Batang" pitchFamily="18" charset="-127"/>
              </a:rPr>
              <a:t>coordinamento</a:t>
            </a:r>
            <a:r>
              <a:rPr lang="it-IT" altLang="it-IT" dirty="0">
                <a:solidFill>
                  <a:prstClr val="black"/>
                </a:solidFill>
                <a:latin typeface="Batang" pitchFamily="18" charset="-127"/>
                <a:ea typeface="Batang" pitchFamily="18" charset="-127"/>
              </a:rPr>
              <a:t>; libera circolazione dei </a:t>
            </a:r>
            <a:r>
              <a:rPr lang="it-IT" altLang="it-IT" i="1" dirty="0">
                <a:solidFill>
                  <a:prstClr val="black"/>
                </a:solidFill>
                <a:latin typeface="Batang" pitchFamily="18" charset="-127"/>
                <a:ea typeface="Batang" pitchFamily="18" charset="-127"/>
              </a:rPr>
              <a:t>lavoratori</a:t>
            </a:r>
            <a:r>
              <a:rPr lang="it-IT" altLang="it-IT" dirty="0">
                <a:solidFill>
                  <a:prstClr val="black"/>
                </a:solidFill>
                <a:latin typeface="Batang" pitchFamily="18" charset="-127"/>
                <a:ea typeface="Batang" pitchFamily="18" charset="-127"/>
              </a:rPr>
              <a:t>; sicurezza sociale dei lavoratori migranti</a:t>
            </a:r>
            <a:r>
              <a:rPr lang="it-IT" altLang="it-IT" sz="3200" dirty="0">
                <a:solidFill>
                  <a:prstClr val="black"/>
                </a:solidFill>
                <a:latin typeface="Batang" pitchFamily="18" charset="-127"/>
                <a:ea typeface="Batang" pitchFamily="18" charset="-127"/>
              </a:rPr>
              <a:t>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39157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b="1" dirty="0">
                <a:solidFill>
                  <a:srgbClr val="FF0000"/>
                </a:solidFill>
                <a:latin typeface="Batang" pitchFamily="18" charset="-127"/>
                <a:ea typeface="Batang" pitchFamily="18" charset="-127"/>
              </a:rPr>
              <a:t>Segue: la dimensione sovranazionale del lavoro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it-IT" altLang="it-IT" sz="3200" dirty="0">
                <a:solidFill>
                  <a:prstClr val="black"/>
                </a:solidFill>
                <a:latin typeface="Batang" pitchFamily="18" charset="-127"/>
                <a:ea typeface="Batang" pitchFamily="18" charset="-127"/>
              </a:rPr>
              <a:t>2000: </a:t>
            </a:r>
            <a:r>
              <a:rPr lang="it-IT" altLang="it-IT" sz="3200" u="sng" dirty="0">
                <a:solidFill>
                  <a:prstClr val="black"/>
                </a:solidFill>
                <a:latin typeface="Batang" pitchFamily="18" charset="-127"/>
                <a:ea typeface="Batang" pitchFamily="18" charset="-127"/>
              </a:rPr>
              <a:t>Carta di Nizza </a:t>
            </a:r>
            <a:r>
              <a:rPr lang="it-IT" altLang="it-IT" sz="3200" dirty="0">
                <a:solidFill>
                  <a:prstClr val="black"/>
                </a:solidFill>
                <a:latin typeface="Batang" pitchFamily="18" charset="-127"/>
                <a:ea typeface="Batang" pitchFamily="18" charset="-127"/>
              </a:rPr>
              <a:t>(agenda europea per </a:t>
            </a:r>
            <a:r>
              <a:rPr lang="it-IT" altLang="it-IT" sz="3200" i="1" dirty="0">
                <a:solidFill>
                  <a:prstClr val="black"/>
                </a:solidFill>
                <a:latin typeface="Batang" pitchFamily="18" charset="-127"/>
                <a:ea typeface="Batang" pitchFamily="18" charset="-127"/>
              </a:rPr>
              <a:t>la politica sociale</a:t>
            </a:r>
            <a:r>
              <a:rPr lang="it-IT" altLang="it-IT" sz="3200" dirty="0">
                <a:solidFill>
                  <a:prstClr val="black"/>
                </a:solidFill>
                <a:latin typeface="Batang" pitchFamily="18" charset="-127"/>
                <a:ea typeface="Batang" pitchFamily="18" charset="-127"/>
              </a:rPr>
              <a:t>; carta dei diritti fondamentali; diritti di “solidarietà”) </a:t>
            </a: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it-IT" altLang="it-IT" sz="3200" dirty="0">
                <a:solidFill>
                  <a:prstClr val="black"/>
                </a:solidFill>
                <a:latin typeface="Batang" pitchFamily="18" charset="-127"/>
                <a:ea typeface="Batang" pitchFamily="18" charset="-127"/>
              </a:rPr>
              <a:t>2007: </a:t>
            </a:r>
            <a:r>
              <a:rPr lang="it-IT" altLang="it-IT" sz="3200" u="sng" dirty="0">
                <a:solidFill>
                  <a:prstClr val="black"/>
                </a:solidFill>
                <a:latin typeface="Batang" pitchFamily="18" charset="-127"/>
                <a:ea typeface="Batang" pitchFamily="18" charset="-127"/>
              </a:rPr>
              <a:t>trattato di Lisbona</a:t>
            </a:r>
            <a:r>
              <a:rPr lang="it-IT" altLang="it-IT" sz="3200" dirty="0">
                <a:solidFill>
                  <a:prstClr val="black"/>
                </a:solidFill>
                <a:latin typeface="Batang" pitchFamily="18" charset="-127"/>
                <a:ea typeface="Batang" pitchFamily="18" charset="-127"/>
              </a:rPr>
              <a:t>: tra gli obiettivi sociali dell’Unione c’è la </a:t>
            </a:r>
            <a:r>
              <a:rPr lang="it-IT" altLang="it-IT" sz="3200" b="1" u="sng" dirty="0">
                <a:solidFill>
                  <a:prstClr val="black"/>
                </a:solidFill>
                <a:latin typeface="Batang" pitchFamily="18" charset="-127"/>
                <a:ea typeface="Batang" pitchFamily="18" charset="-127"/>
              </a:rPr>
              <a:t>piena occupazione e la solidarietà tra le generazioni</a:t>
            </a:r>
            <a:r>
              <a:rPr lang="it-IT" altLang="it-IT" sz="3200" u="sng" dirty="0">
                <a:solidFill>
                  <a:prstClr val="black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it-IT" altLang="it-IT" sz="3200" dirty="0">
                <a:solidFill>
                  <a:prstClr val="black"/>
                </a:solidFill>
                <a:latin typeface="Batang" pitchFamily="18" charset="-127"/>
                <a:ea typeface="Batang" pitchFamily="18" charset="-127"/>
              </a:rPr>
              <a:t>(artt. 3 e 6 TUE)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it-IT" altLang="it-IT" sz="3200" dirty="0" smtClean="0">
              <a:solidFill>
                <a:prstClr val="black"/>
              </a:solidFill>
            </a:endParaRPr>
          </a:p>
          <a:p>
            <a:pPr marL="0" lvl="0" indent="0" algn="ctr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it-IT" altLang="it-IT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La Carta dei diritti fondamentali dell’Unione europea</a:t>
            </a:r>
            <a:endParaRPr lang="it-IT" altLang="it-IT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</a:endParaRPr>
          </a:p>
          <a:p>
            <a:endParaRPr lang="it-IT" dirty="0"/>
          </a:p>
        </p:txBody>
      </p:sp>
      <p:sp>
        <p:nvSpPr>
          <p:cNvPr id="4" name="Freccia in giù 3"/>
          <p:cNvSpPr/>
          <p:nvPr/>
        </p:nvSpPr>
        <p:spPr>
          <a:xfrm flipH="1">
            <a:off x="5948413" y="4937760"/>
            <a:ext cx="548640" cy="5678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952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sz="3600" b="1" dirty="0">
                <a:solidFill>
                  <a:prstClr val="black"/>
                </a:solidFill>
                <a:latin typeface="Batang" pitchFamily="18" charset="-127"/>
                <a:ea typeface="Batang" pitchFamily="18" charset="-127"/>
              </a:rPr>
              <a:t>Segue: la dimensione sovranazionale del lavoro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it-IT" altLang="it-IT" i="1" dirty="0">
                <a:solidFill>
                  <a:prstClr val="black"/>
                </a:solidFill>
                <a:latin typeface="Batang" pitchFamily="18" charset="-127"/>
                <a:ea typeface="Batang" pitchFamily="18" charset="-127"/>
              </a:rPr>
              <a:t>l’incertezza sulla possibilità di creare a livello sovranazionale politiche di protezione sociale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it-IT" altLang="it-IT" b="1" dirty="0">
                <a:solidFill>
                  <a:prstClr val="black"/>
                </a:solidFill>
                <a:latin typeface="Batang" pitchFamily="18" charset="-127"/>
                <a:ea typeface="Batang" pitchFamily="18" charset="-127"/>
              </a:rPr>
              <a:t>I primi orientamenti della Corte di giustizia</a:t>
            </a:r>
            <a:r>
              <a:rPr lang="it-IT" altLang="it-IT" dirty="0">
                <a:solidFill>
                  <a:prstClr val="black"/>
                </a:solidFill>
                <a:latin typeface="Batang" pitchFamily="18" charset="-127"/>
                <a:ea typeface="Batang" pitchFamily="18" charset="-127"/>
              </a:rPr>
              <a:t>:</a:t>
            </a: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it-IT" altLang="it-IT" dirty="0">
                <a:solidFill>
                  <a:prstClr val="black"/>
                </a:solidFill>
                <a:latin typeface="Batang" pitchFamily="18" charset="-127"/>
                <a:ea typeface="Batang" pitchFamily="18" charset="-127"/>
              </a:rPr>
              <a:t>Sentenze </a:t>
            </a:r>
            <a:r>
              <a:rPr lang="it-IT" altLang="it-IT" b="1" dirty="0">
                <a:solidFill>
                  <a:prstClr val="black"/>
                </a:solidFill>
                <a:latin typeface="Batang" pitchFamily="18" charset="-127"/>
                <a:ea typeface="Batang" pitchFamily="18" charset="-127"/>
              </a:rPr>
              <a:t>Viking</a:t>
            </a:r>
            <a:r>
              <a:rPr lang="it-IT" altLang="it-IT" dirty="0">
                <a:solidFill>
                  <a:prstClr val="black"/>
                </a:solidFill>
                <a:latin typeface="Batang" pitchFamily="18" charset="-127"/>
                <a:ea typeface="Batang" pitchFamily="18" charset="-127"/>
              </a:rPr>
              <a:t> (C-438/05), </a:t>
            </a:r>
            <a:r>
              <a:rPr lang="it-IT" altLang="it-IT" b="1" dirty="0">
                <a:solidFill>
                  <a:prstClr val="black"/>
                </a:solidFill>
                <a:latin typeface="Batang" pitchFamily="18" charset="-127"/>
                <a:ea typeface="Batang" pitchFamily="18" charset="-127"/>
              </a:rPr>
              <a:t>Laval</a:t>
            </a:r>
            <a:r>
              <a:rPr lang="it-IT" altLang="it-IT" dirty="0">
                <a:solidFill>
                  <a:prstClr val="black"/>
                </a:solidFill>
                <a:latin typeface="Batang" pitchFamily="18" charset="-127"/>
                <a:ea typeface="Batang" pitchFamily="18" charset="-127"/>
              </a:rPr>
              <a:t> (C-341/05):l’avvio di un </a:t>
            </a:r>
            <a:r>
              <a:rPr lang="it-IT" altLang="it-IT" i="1" dirty="0">
                <a:solidFill>
                  <a:prstClr val="black"/>
                </a:solidFill>
                <a:latin typeface="Batang" pitchFamily="18" charset="-127"/>
                <a:ea typeface="Batang" pitchFamily="18" charset="-127"/>
              </a:rPr>
              <a:t>dumping sociale</a:t>
            </a:r>
            <a:r>
              <a:rPr lang="it-IT" altLang="it-IT" dirty="0">
                <a:solidFill>
                  <a:prstClr val="black"/>
                </a:solidFill>
                <a:latin typeface="Batang" pitchFamily="18" charset="-127"/>
                <a:ea typeface="Batang" pitchFamily="18" charset="-127"/>
              </a:rPr>
              <a:t>?</a:t>
            </a: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it-IT" altLang="it-IT" dirty="0">
                <a:solidFill>
                  <a:prstClr val="black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it-IT" altLang="it-IT" b="1" dirty="0">
                <a:solidFill>
                  <a:prstClr val="black"/>
                </a:solidFill>
                <a:latin typeface="Batang" pitchFamily="18" charset="-127"/>
                <a:ea typeface="Batang" pitchFamily="18" charset="-127"/>
              </a:rPr>
              <a:t>il caso </a:t>
            </a:r>
            <a:r>
              <a:rPr lang="it-IT" altLang="it-IT" b="1" i="1" dirty="0">
                <a:solidFill>
                  <a:prstClr val="black"/>
                </a:solidFill>
                <a:latin typeface="Times-Italic"/>
              </a:rPr>
              <a:t>AGET </a:t>
            </a:r>
            <a:r>
              <a:rPr lang="it-IT" altLang="it-IT" b="1" i="1" dirty="0" err="1">
                <a:solidFill>
                  <a:prstClr val="black"/>
                </a:solidFill>
                <a:latin typeface="Times-Italic"/>
              </a:rPr>
              <a:t>Iraklis</a:t>
            </a:r>
            <a:r>
              <a:rPr lang="it-IT" altLang="it-IT" b="1" i="1" dirty="0">
                <a:solidFill>
                  <a:prstClr val="black"/>
                </a:solidFill>
                <a:latin typeface="Times-Italic"/>
              </a:rPr>
              <a:t> (2016 C-201/2015): le restrizioni alla libertà di impresa e le loro giustificazioni</a:t>
            </a:r>
            <a:endParaRPr lang="it-IT" altLang="it-IT" b="1" dirty="0">
              <a:solidFill>
                <a:prstClr val="black"/>
              </a:solidFill>
              <a:latin typeface="Batang" pitchFamily="18" charset="-127"/>
              <a:ea typeface="Batang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11836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segue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altLang="it-IT" b="1" dirty="0">
                <a:latin typeface="Batang" pitchFamily="18" charset="-127"/>
                <a:ea typeface="Batang" pitchFamily="18" charset="-127"/>
              </a:rPr>
              <a:t>I nuovi orientamenti di politica sociale:</a:t>
            </a:r>
          </a:p>
          <a:p>
            <a:pPr>
              <a:buFontTx/>
              <a:buChar char="-"/>
            </a:pPr>
            <a:r>
              <a:rPr lang="it-IT" altLang="it-IT" b="1" dirty="0">
                <a:solidFill>
                  <a:srgbClr val="FF0000"/>
                </a:solidFill>
                <a:latin typeface="Batang" pitchFamily="18" charset="-127"/>
                <a:ea typeface="Batang" pitchFamily="18" charset="-127"/>
              </a:rPr>
              <a:t>Sul diritto alle </a:t>
            </a:r>
            <a:r>
              <a:rPr lang="it-IT" altLang="it-IT" b="1" u="sng" dirty="0">
                <a:solidFill>
                  <a:srgbClr val="FF0000"/>
                </a:solidFill>
                <a:latin typeface="Batang" pitchFamily="18" charset="-127"/>
                <a:ea typeface="Batang" pitchFamily="18" charset="-127"/>
              </a:rPr>
              <a:t>ferie retribuite</a:t>
            </a:r>
            <a:r>
              <a:rPr lang="it-IT" altLang="it-IT" b="1" dirty="0">
                <a:solidFill>
                  <a:srgbClr val="FF0000"/>
                </a:solidFill>
                <a:latin typeface="Batang" pitchFamily="18" charset="-127"/>
                <a:ea typeface="Batang" pitchFamily="18" charset="-127"/>
              </a:rPr>
              <a:t>: Corte di giustizia 29 novembre 2017, causa C-214/16, King</a:t>
            </a:r>
          </a:p>
          <a:p>
            <a:pPr>
              <a:buFontTx/>
              <a:buChar char="-"/>
            </a:pPr>
            <a:r>
              <a:rPr lang="it-IT" altLang="it-IT" b="1" dirty="0">
                <a:latin typeface="Batang" pitchFamily="18" charset="-127"/>
                <a:ea typeface="Batang" pitchFamily="18" charset="-127"/>
              </a:rPr>
              <a:t> sulla </a:t>
            </a:r>
            <a:r>
              <a:rPr lang="it-IT" altLang="it-IT" b="1" u="sng" dirty="0">
                <a:latin typeface="Batang" pitchFamily="18" charset="-127"/>
                <a:ea typeface="Batang" pitchFamily="18" charset="-127"/>
              </a:rPr>
              <a:t>tutela contro gli abusi del contratto a tempo determinato</a:t>
            </a:r>
            <a:r>
              <a:rPr lang="it-IT" altLang="it-IT" b="1" dirty="0">
                <a:latin typeface="Batang" pitchFamily="18" charset="-127"/>
                <a:ea typeface="Batang" pitchFamily="18" charset="-127"/>
              </a:rPr>
              <a:t>: il caso degli </a:t>
            </a:r>
            <a:r>
              <a:rPr lang="it-IT" altLang="it-IT" b="1" u="sng" dirty="0">
                <a:latin typeface="Batang" pitchFamily="18" charset="-127"/>
                <a:ea typeface="Batang" pitchFamily="18" charset="-127"/>
              </a:rPr>
              <a:t>enti lirici </a:t>
            </a:r>
            <a:r>
              <a:rPr lang="it-IT" altLang="it-IT" b="1" dirty="0">
                <a:latin typeface="Batang" pitchFamily="18" charset="-127"/>
                <a:ea typeface="Batang" pitchFamily="18" charset="-127"/>
              </a:rPr>
              <a:t>(Corte UE </a:t>
            </a:r>
            <a:r>
              <a:rPr lang="it-IT" altLang="it-IT" b="1" dirty="0" err="1">
                <a:latin typeface="Batang" pitchFamily="18" charset="-127"/>
                <a:ea typeface="Batang" pitchFamily="18" charset="-127"/>
              </a:rPr>
              <a:t>sent</a:t>
            </a:r>
            <a:r>
              <a:rPr lang="it-IT" altLang="it-IT" b="1" dirty="0">
                <a:latin typeface="Batang" pitchFamily="18" charset="-127"/>
                <a:ea typeface="Batang" pitchFamily="18" charset="-127"/>
              </a:rPr>
              <a:t>.  25/10/2018; Corte </a:t>
            </a:r>
            <a:r>
              <a:rPr lang="it-IT" altLang="it-IT" b="1" dirty="0" err="1">
                <a:latin typeface="Batang" pitchFamily="18" charset="-127"/>
                <a:ea typeface="Batang" pitchFamily="18" charset="-127"/>
              </a:rPr>
              <a:t>cost</a:t>
            </a:r>
            <a:r>
              <a:rPr lang="it-IT" altLang="it-IT" b="1" dirty="0">
                <a:latin typeface="Batang" pitchFamily="18" charset="-127"/>
                <a:ea typeface="Batang" pitchFamily="18" charset="-127"/>
              </a:rPr>
              <a:t>. </a:t>
            </a:r>
            <a:r>
              <a:rPr lang="it-IT" altLang="it-IT" b="1" dirty="0" err="1">
                <a:latin typeface="Batang" pitchFamily="18" charset="-127"/>
                <a:ea typeface="Batang" pitchFamily="18" charset="-127"/>
              </a:rPr>
              <a:t>sent</a:t>
            </a:r>
            <a:r>
              <a:rPr lang="it-IT" altLang="it-IT" b="1" dirty="0">
                <a:latin typeface="Batang" pitchFamily="18" charset="-127"/>
                <a:ea typeface="Batang" pitchFamily="18" charset="-127"/>
              </a:rPr>
              <a:t>. n. 260 del 2015); il caso della </a:t>
            </a:r>
            <a:r>
              <a:rPr lang="it-IT" altLang="it-IT" b="1" u="sng" dirty="0">
                <a:latin typeface="Batang" pitchFamily="18" charset="-127"/>
                <a:ea typeface="Batang" pitchFamily="18" charset="-127"/>
              </a:rPr>
              <a:t>scuola</a:t>
            </a:r>
            <a:r>
              <a:rPr lang="it-IT" altLang="it-IT" b="1" dirty="0">
                <a:latin typeface="Batang" pitchFamily="18" charset="-127"/>
                <a:ea typeface="Batang" pitchFamily="18" charset="-127"/>
              </a:rPr>
              <a:t> (Corte UE 26/11/2014; Corte </a:t>
            </a:r>
            <a:r>
              <a:rPr lang="it-IT" altLang="it-IT" b="1" dirty="0" err="1">
                <a:latin typeface="Batang" pitchFamily="18" charset="-127"/>
                <a:ea typeface="Batang" pitchFamily="18" charset="-127"/>
              </a:rPr>
              <a:t>cost</a:t>
            </a:r>
            <a:r>
              <a:rPr lang="it-IT" altLang="it-IT" b="1" dirty="0">
                <a:latin typeface="Batang" pitchFamily="18" charset="-127"/>
                <a:ea typeface="Batang" pitchFamily="18" charset="-127"/>
              </a:rPr>
              <a:t>. </a:t>
            </a:r>
            <a:r>
              <a:rPr lang="it-IT" altLang="it-IT" b="1" dirty="0" err="1">
                <a:latin typeface="Batang" pitchFamily="18" charset="-127"/>
                <a:ea typeface="Batang" pitchFamily="18" charset="-127"/>
              </a:rPr>
              <a:t>sent</a:t>
            </a:r>
            <a:r>
              <a:rPr lang="it-IT" altLang="it-IT" b="1" dirty="0">
                <a:latin typeface="Batang" pitchFamily="18" charset="-127"/>
                <a:ea typeface="Batang" pitchFamily="18" charset="-127"/>
              </a:rPr>
              <a:t>. n.187 del 2016) 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67495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600" b="1" dirty="0">
                <a:latin typeface="Bookman Old Style" panose="02050604050505020204" pitchFamily="18" charset="0"/>
              </a:rPr>
              <a:t>Una «spigolatura»: la questione dei </a:t>
            </a:r>
            <a:r>
              <a:rPr lang="it-IT" sz="3600" b="1" i="1" dirty="0" err="1">
                <a:latin typeface="Bookman Old Style" panose="02050604050505020204" pitchFamily="18" charset="0"/>
              </a:rPr>
              <a:t>riders</a:t>
            </a:r>
            <a:r>
              <a:rPr lang="it-IT" sz="3600" b="1" dirty="0">
                <a:latin typeface="Bookman Old Style" panose="02050604050505020204" pitchFamily="18" charset="0"/>
              </a:rPr>
              <a:t> fra diritto interno e diritto europeo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Le nuove forme del lavoro</a:t>
            </a:r>
            <a:r>
              <a:rPr lang="it-IT" dirty="0"/>
              <a:t>:  </a:t>
            </a:r>
            <a:r>
              <a:rPr lang="it-IT" dirty="0">
                <a:latin typeface="Bookman Old Style" panose="02050604050505020204" pitchFamily="18" charset="0"/>
              </a:rPr>
              <a:t>il lavoro organizzato per mezzo di una piattaforma digitale che mette direttamente in comunicazione domanda e offerta di servizi in tempo reale (come nel caso dei </a:t>
            </a:r>
            <a:r>
              <a:rPr lang="it-IT" dirty="0" err="1">
                <a:latin typeface="Bookman Old Style" panose="02050604050505020204" pitchFamily="18" charset="0"/>
              </a:rPr>
              <a:t>ciclofattorini</a:t>
            </a:r>
            <a:r>
              <a:rPr lang="it-IT" dirty="0">
                <a:latin typeface="Bookman Old Style" panose="02050604050505020204" pitchFamily="18" charset="0"/>
              </a:rPr>
              <a:t>, i </a:t>
            </a:r>
            <a:r>
              <a:rPr lang="it-IT" dirty="0" err="1">
                <a:latin typeface="Bookman Old Style" panose="02050604050505020204" pitchFamily="18" charset="0"/>
              </a:rPr>
              <a:t>riders</a:t>
            </a:r>
            <a:r>
              <a:rPr lang="it-IT" dirty="0">
                <a:latin typeface="Bookman Old Style" panose="02050604050505020204" pitchFamily="18" charset="0"/>
              </a:rPr>
              <a:t>)     quali tutele </a:t>
            </a:r>
            <a:r>
              <a:rPr lang="it-IT" i="1" dirty="0">
                <a:latin typeface="Bookman Old Style" panose="02050604050505020204" pitchFamily="18" charset="0"/>
              </a:rPr>
              <a:t>ex</a:t>
            </a:r>
            <a:r>
              <a:rPr lang="it-IT" dirty="0">
                <a:latin typeface="Bookman Old Style" panose="02050604050505020204" pitchFamily="18" charset="0"/>
              </a:rPr>
              <a:t> art. 35 </a:t>
            </a:r>
            <a:r>
              <a:rPr lang="it-IT" dirty="0" err="1">
                <a:latin typeface="Bookman Old Style" panose="02050604050505020204" pitchFamily="18" charset="0"/>
              </a:rPr>
              <a:t>Cost</a:t>
            </a:r>
            <a:r>
              <a:rPr lang="it-IT" dirty="0">
                <a:latin typeface="Bookman Old Style" panose="02050604050505020204" pitchFamily="18" charset="0"/>
              </a:rPr>
              <a:t>.?</a:t>
            </a:r>
          </a:p>
          <a:p>
            <a:r>
              <a:rPr lang="it-IT" dirty="0">
                <a:latin typeface="Bookman Old Style" panose="02050604050505020204" pitchFamily="18" charset="0"/>
              </a:rPr>
              <a:t>Il dibattito in Italia, fra giurisprudenza e legge (n. 128 del 2019): fra lavoro autonomo e lavoro subordinato (la «libertà del lavoratore»; il «potere direttivo e organizzativo del datore di lavoro»     il caso </a:t>
            </a:r>
            <a:r>
              <a:rPr lang="it-IT" dirty="0" err="1">
                <a:latin typeface="Bookman Old Style" panose="02050604050505020204" pitchFamily="18" charset="0"/>
              </a:rPr>
              <a:t>Foodora</a:t>
            </a:r>
            <a:endParaRPr lang="it-IT" dirty="0">
              <a:latin typeface="Bookman Old Style" panose="02050604050505020204" pitchFamily="18" charset="0"/>
            </a:endParaRPr>
          </a:p>
          <a:p>
            <a:r>
              <a:rPr lang="it-IT" dirty="0">
                <a:latin typeface="Bookman Old Style" panose="02050604050505020204" pitchFamily="18" charset="0"/>
              </a:rPr>
              <a:t>Verso una direttiva europea sui diritti dei lavoratori delle piattaforme            la base giuridica : gli artt. 151 e 153 del TFUE</a:t>
            </a:r>
          </a:p>
        </p:txBody>
      </p:sp>
      <p:sp>
        <p:nvSpPr>
          <p:cNvPr id="5" name="Freccia a destra 4"/>
          <p:cNvSpPr/>
          <p:nvPr/>
        </p:nvSpPr>
        <p:spPr>
          <a:xfrm>
            <a:off x="3118585" y="5342021"/>
            <a:ext cx="1078030" cy="1636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Freccia a destra 6"/>
          <p:cNvSpPr/>
          <p:nvPr/>
        </p:nvSpPr>
        <p:spPr>
          <a:xfrm>
            <a:off x="7815713" y="2877954"/>
            <a:ext cx="279133" cy="2117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Freccia a destra 7"/>
          <p:cNvSpPr/>
          <p:nvPr/>
        </p:nvSpPr>
        <p:spPr>
          <a:xfrm>
            <a:off x="2415940" y="4562374"/>
            <a:ext cx="308009" cy="22138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58253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Bookman Old Style" panose="02050604050505020204" pitchFamily="18" charset="0"/>
              </a:rPr>
              <a:t>Art. 122 TFUE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it-IT" dirty="0"/>
              <a:t>1. </a:t>
            </a:r>
            <a:r>
              <a:rPr lang="it-IT" dirty="0">
                <a:latin typeface="Bookman Old Style" panose="02050604050505020204" pitchFamily="18" charset="0"/>
              </a:rPr>
              <a:t>Fatta salva ogni altra procedura prevista dai trattati, il Consiglio, su proposta della Commissione, può decidere, in uno spirito di </a:t>
            </a:r>
            <a:r>
              <a:rPr lang="it-IT" i="1" dirty="0">
                <a:latin typeface="Bookman Old Style" panose="02050604050505020204" pitchFamily="18" charset="0"/>
              </a:rPr>
              <a:t>solidarietà tra Stati membri</a:t>
            </a:r>
            <a:r>
              <a:rPr lang="it-IT" dirty="0">
                <a:latin typeface="Bookman Old Style" panose="02050604050505020204" pitchFamily="18" charset="0"/>
              </a:rPr>
              <a:t>, le misure adeguate alla situazione economica, in particolare qualora sorgano gravi difficoltà nell'approvvigionamento di determinati prodotti, in particolare nel settore dell'energia.</a:t>
            </a:r>
          </a:p>
          <a:p>
            <a:pPr algn="just"/>
            <a:r>
              <a:rPr lang="it-IT" dirty="0">
                <a:latin typeface="Bookman Old Style" panose="02050604050505020204" pitchFamily="18" charset="0"/>
              </a:rPr>
              <a:t>2. </a:t>
            </a:r>
            <a:r>
              <a:rPr lang="it-IT" i="1" dirty="0">
                <a:latin typeface="Bookman Old Style" panose="02050604050505020204" pitchFamily="18" charset="0"/>
              </a:rPr>
              <a:t>Qualora uno Stato membro si trovi in difficoltà o sia seriamente minacciato da gravi difficoltà a causa di calamità naturali o di circostanze eccezionali che sfuggono al suo controllo, il Consiglio, su proposta della Commissione, può concedere a determinate condizioni un'assistenza finanziaria dell'Unione allo Stato membro interessato</a:t>
            </a:r>
            <a:r>
              <a:rPr lang="it-IT" dirty="0">
                <a:latin typeface="Bookman Old Style" panose="02050604050505020204" pitchFamily="18" charset="0"/>
              </a:rPr>
              <a:t>. Il presidente del Consiglio informa il Parlamento europeo in merito alla decisione presa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888579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Bookman Old Style" panose="02050604050505020204" pitchFamily="18" charset="0"/>
              </a:rPr>
              <a:t>Art. 151 TFUE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10362" y="1690688"/>
            <a:ext cx="10515600" cy="4351338"/>
          </a:xfrm>
        </p:spPr>
        <p:txBody>
          <a:bodyPr>
            <a:normAutofit fontScale="85000" lnSpcReduction="20000"/>
          </a:bodyPr>
          <a:lstStyle/>
          <a:p>
            <a:r>
              <a:rPr lang="it-IT" b="1" dirty="0"/>
              <a:t>Articolo 151</a:t>
            </a:r>
          </a:p>
          <a:p>
            <a:pPr marL="0" indent="0">
              <a:buNone/>
            </a:pPr>
            <a:r>
              <a:rPr lang="it-IT" dirty="0"/>
              <a:t>L'Unione e gli Stati membri, tenuti presenti i diritti sociali fondamentali, quali quelli definiti nella Carta sociale europea firmata a Torino il 18 ottobre 1961 e nella Carta comunitaria dei diritti sociali fondamentali dei lavoratori del 1989, </a:t>
            </a:r>
            <a:r>
              <a:rPr lang="it-IT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hanno come obiettivi la </a:t>
            </a:r>
            <a:r>
              <a:rPr lang="it-IT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promozione dell'occupazione, il miglioramento delle condizioni di vita e di lavoro</a:t>
            </a:r>
            <a:r>
              <a:rPr lang="it-IT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che consenta la loro parificazione nel progresso, una protezione sociale adeguata,</a:t>
            </a:r>
            <a:r>
              <a:rPr lang="it-IT" dirty="0"/>
              <a:t> il dialogo sociale, lo sviluppo delle risorse umane </a:t>
            </a:r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atto a consentire un livello occupazionale elevato e duraturo e la lotta contro l'emarginazione</a:t>
            </a:r>
            <a:r>
              <a:rPr lang="it-IT" dirty="0"/>
              <a:t>.</a:t>
            </a:r>
          </a:p>
          <a:p>
            <a:pPr marL="0" indent="0">
              <a:buNone/>
            </a:pPr>
            <a:r>
              <a:rPr lang="it-IT" dirty="0"/>
              <a:t>A tal fine, l'Unione e gli Stati membri mettono in atto misure che tengono conto della diversità delle prassi nazionali, in particolare nelle relazioni contrattuali, e della necessità di mantenere la competitività dell'economia dell'Unione.</a:t>
            </a:r>
          </a:p>
          <a:p>
            <a:pPr marL="0" indent="0">
              <a:buNone/>
            </a:pPr>
            <a:r>
              <a:rPr lang="it-IT" dirty="0"/>
              <a:t>Essi ritengono che una tale evoluzione risulterà sia dal funzionamento del mercato interno, che favorirà l'armonizzarsi dei sistemi sociali, sia dalle procedure previste dai trattati e dal ravvicinamento delle disposizioni legislative, regolamentari e amministrative.</a:t>
            </a:r>
          </a:p>
        </p:txBody>
      </p:sp>
    </p:spTree>
    <p:extLst>
      <p:ext uri="{BB962C8B-B14F-4D97-AF65-F5344CB8AC3E}">
        <p14:creationId xmlns:p14="http://schemas.microsoft.com/office/powerpoint/2010/main" val="25769951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514</TotalTime>
  <Words>744</Words>
  <Application>Microsoft Office PowerPoint</Application>
  <PresentationFormat>Widescreen</PresentationFormat>
  <Paragraphs>39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10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20" baseType="lpstr">
      <vt:lpstr>Algerian</vt:lpstr>
      <vt:lpstr>Arial</vt:lpstr>
      <vt:lpstr>Arial Black</vt:lpstr>
      <vt:lpstr>Baskerville Old Face</vt:lpstr>
      <vt:lpstr>Batang</vt:lpstr>
      <vt:lpstr>Bookman Old Style</vt:lpstr>
      <vt:lpstr>Calibri</vt:lpstr>
      <vt:lpstr>Calibri Light</vt:lpstr>
      <vt:lpstr>Times-Italic</vt:lpstr>
      <vt:lpstr>Wingdings</vt:lpstr>
      <vt:lpstr>Tema di Office</vt:lpstr>
      <vt:lpstr>La dimensione sovranazionale del lavoro</vt:lpstr>
      <vt:lpstr>La dimensione sovranazionale del lavoro</vt:lpstr>
      <vt:lpstr>Segue: la dimensione sovranazionale del lavoro</vt:lpstr>
      <vt:lpstr>Segue: la dimensione sovranazionale del lavoro</vt:lpstr>
      <vt:lpstr>Segue: la dimensione sovranazionale del lavoro</vt:lpstr>
      <vt:lpstr>segue</vt:lpstr>
      <vt:lpstr>Una «spigolatura»: la questione dei riders fra diritto interno e diritto europeo</vt:lpstr>
      <vt:lpstr>Art. 122 TFUE</vt:lpstr>
      <vt:lpstr>Art. 151 TFUE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dimensione sovranazionale del lavoro</dc:title>
  <dc:creator>Raffaella Niro</dc:creator>
  <cp:lastModifiedBy>Raffaella Niro</cp:lastModifiedBy>
  <cp:revision>25</cp:revision>
  <dcterms:created xsi:type="dcterms:W3CDTF">2020-03-23T20:02:40Z</dcterms:created>
  <dcterms:modified xsi:type="dcterms:W3CDTF">2023-04-18T16:16:49Z</dcterms:modified>
</cp:coreProperties>
</file>