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5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96D0-D3A8-4357-9982-84EA01462FA1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E7851-E7C0-422B-9401-D2E7D57C06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15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96D0-D3A8-4357-9982-84EA01462FA1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E7851-E7C0-422B-9401-D2E7D57C06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1755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96D0-D3A8-4357-9982-84EA01462FA1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E7851-E7C0-422B-9401-D2E7D57C06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7454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96D0-D3A8-4357-9982-84EA01462FA1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E7851-E7C0-422B-9401-D2E7D57C06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9653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96D0-D3A8-4357-9982-84EA01462FA1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E7851-E7C0-422B-9401-D2E7D57C06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049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96D0-D3A8-4357-9982-84EA01462FA1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E7851-E7C0-422B-9401-D2E7D57C06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163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96D0-D3A8-4357-9982-84EA01462FA1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E7851-E7C0-422B-9401-D2E7D57C06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581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96D0-D3A8-4357-9982-84EA01462FA1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E7851-E7C0-422B-9401-D2E7D57C06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164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96D0-D3A8-4357-9982-84EA01462FA1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E7851-E7C0-422B-9401-D2E7D57C06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7364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96D0-D3A8-4357-9982-84EA01462FA1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E7851-E7C0-422B-9401-D2E7D57C06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59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96D0-D3A8-4357-9982-84EA01462FA1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E7851-E7C0-422B-9401-D2E7D57C06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603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A96D0-D3A8-4357-9982-84EA01462FA1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E7851-E7C0-422B-9401-D2E7D57C06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59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Arial Black" panose="020B0A04020102020204" pitchFamily="34" charset="0"/>
              </a:rPr>
              <a:t>La dimensione sovranazionale del lavoro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latin typeface="Arial Black" panose="020B0A04020102020204" pitchFamily="34" charset="0"/>
              </a:rPr>
              <a:t>Qualche indicazione</a:t>
            </a:r>
          </a:p>
        </p:txBody>
      </p:sp>
    </p:spTree>
    <p:extLst>
      <p:ext uri="{BB962C8B-B14F-4D97-AF65-F5344CB8AC3E}">
        <p14:creationId xmlns:p14="http://schemas.microsoft.com/office/powerpoint/2010/main" val="1439847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dirty="0">
                <a:latin typeface="Algerian" panose="04020705040A02060702" pitchFamily="82" charset="0"/>
              </a:rPr>
              <a:t>La dimensione sovranazionale del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fontAlgn="base" hangingPunct="0">
              <a:spcBef>
                <a:spcPts val="768"/>
              </a:spcBef>
              <a:buFont typeface="Wingdings" panose="05000000000000000000" pitchFamily="2" charset="2"/>
              <a:buChar char="Ø"/>
            </a:pPr>
            <a:r>
              <a:rPr lang="it-IT" b="1" u="sng" dirty="0">
                <a:solidFill>
                  <a:srgbClr val="000000"/>
                </a:solidFill>
                <a:latin typeface="Bookman Old Style" panose="02050604050505020204" pitchFamily="18" charset="0"/>
                <a:ea typeface="Batang"/>
              </a:rPr>
              <a:t>I passaggi principali:</a:t>
            </a:r>
            <a:endParaRPr lang="it-IT" dirty="0">
              <a:effectLst/>
            </a:endParaRPr>
          </a:p>
          <a:p>
            <a:pPr marL="0" indent="0" eaLnBrk="0" fontAlgn="base" hangingPunct="0">
              <a:spcBef>
                <a:spcPts val="768"/>
              </a:spcBef>
              <a:buNone/>
            </a:pPr>
            <a:r>
              <a:rPr lang="it-IT" i="1" dirty="0">
                <a:solidFill>
                  <a:srgbClr val="000000"/>
                </a:solidFill>
                <a:latin typeface="Batang"/>
                <a:ea typeface="Batang"/>
              </a:rPr>
              <a:t>In origine : </a:t>
            </a:r>
            <a:endParaRPr lang="it-IT" dirty="0">
              <a:effectLst/>
            </a:endParaRPr>
          </a:p>
          <a:p>
            <a:pPr marL="347472" indent="-347472" eaLnBrk="0" fontAlgn="base" hangingPunct="0">
              <a:spcBef>
                <a:spcPts val="768"/>
              </a:spcBef>
            </a:pPr>
            <a:r>
              <a:rPr lang="it-IT" i="1" dirty="0">
                <a:solidFill>
                  <a:srgbClr val="000000"/>
                </a:solidFill>
                <a:latin typeface="Batang"/>
                <a:ea typeface="Batang"/>
              </a:rPr>
              <a:t>il </a:t>
            </a:r>
            <a:r>
              <a:rPr lang="it-IT" b="1" i="1" u="sng" dirty="0">
                <a:solidFill>
                  <a:srgbClr val="000000"/>
                </a:solidFill>
                <a:latin typeface="Batang"/>
                <a:ea typeface="Batang"/>
              </a:rPr>
              <a:t>mercato</a:t>
            </a:r>
            <a:r>
              <a:rPr lang="it-IT" i="1" dirty="0">
                <a:solidFill>
                  <a:srgbClr val="000000"/>
                </a:solidFill>
                <a:latin typeface="Batang"/>
                <a:ea typeface="Batang"/>
              </a:rPr>
              <a:t> alla Comunità; le </a:t>
            </a:r>
            <a:r>
              <a:rPr lang="it-IT" b="1" i="1" u="sng" dirty="0">
                <a:solidFill>
                  <a:srgbClr val="000000"/>
                </a:solidFill>
                <a:latin typeface="Batang"/>
                <a:ea typeface="Batang"/>
              </a:rPr>
              <a:t>politiche sociali e del lavoro </a:t>
            </a:r>
            <a:r>
              <a:rPr lang="it-IT" i="1" dirty="0">
                <a:solidFill>
                  <a:srgbClr val="000000"/>
                </a:solidFill>
                <a:latin typeface="Batang"/>
                <a:ea typeface="Batang"/>
              </a:rPr>
              <a:t>agli Stati</a:t>
            </a:r>
            <a:endParaRPr lang="it-IT" dirty="0">
              <a:effectLst/>
            </a:endParaRPr>
          </a:p>
          <a:p>
            <a:pPr eaLnBrk="0" fontAlgn="base" hangingPunct="0">
              <a:spcBef>
                <a:spcPts val="768"/>
              </a:spcBef>
              <a:buFont typeface="Wingdings" panose="05000000000000000000" pitchFamily="2" charset="2"/>
              <a:buChar char="Ø"/>
            </a:pP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  <a:ea typeface="Batang"/>
              </a:rPr>
              <a:t>Una prima svolta</a:t>
            </a:r>
            <a:r>
              <a:rPr lang="it-IT" i="1" dirty="0">
                <a:solidFill>
                  <a:srgbClr val="000000"/>
                </a:solidFill>
                <a:latin typeface="Batang"/>
                <a:ea typeface="Batang"/>
              </a:rPr>
              <a:t>:</a:t>
            </a:r>
            <a:endParaRPr lang="it-IT" dirty="0">
              <a:effectLst/>
            </a:endParaRPr>
          </a:p>
          <a:p>
            <a:pPr marL="347472" indent="-347472" eaLnBrk="0" fontAlgn="base" hangingPunct="0">
              <a:spcBef>
                <a:spcPts val="768"/>
              </a:spcBef>
            </a:pPr>
            <a:r>
              <a:rPr lang="it-IT" b="1" dirty="0">
                <a:solidFill>
                  <a:srgbClr val="000000"/>
                </a:solidFill>
                <a:latin typeface="Batang"/>
                <a:ea typeface="Batang"/>
              </a:rPr>
              <a:t>1986: Atto Unico europeo </a:t>
            </a:r>
            <a:r>
              <a:rPr lang="it-IT" i="1" dirty="0">
                <a:solidFill>
                  <a:srgbClr val="000000"/>
                </a:solidFill>
                <a:latin typeface="Batang"/>
                <a:ea typeface="Batang"/>
              </a:rPr>
              <a:t>: tutela della sicurezza dei lavoratori nell’ambiente di lavoro</a:t>
            </a:r>
            <a:endParaRPr lang="it-IT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774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Batang"/>
                <a:ea typeface="Batang"/>
              </a:rPr>
              <a:t>Segue: la dimensione sovranazionale del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2400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In margine alla </a:t>
            </a:r>
            <a:r>
              <a:rPr lang="it-IT" altLang="it-IT" sz="2400" b="1" i="1" dirty="0">
                <a:solidFill>
                  <a:prstClr val="black"/>
                </a:solidFill>
                <a:latin typeface="Bookman Old Style" panose="02050604050505020204" pitchFamily="18" charset="0"/>
                <a:ea typeface="Batang" pitchFamily="18" charset="-127"/>
              </a:rPr>
              <a:t>libera circolazione dei fattori produttivi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2400" i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L’incidenza della realizzazione del </a:t>
            </a:r>
            <a:r>
              <a:rPr lang="it-IT" altLang="it-IT" sz="2400" b="1" i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mercato unico senza barriere </a:t>
            </a:r>
            <a:r>
              <a:rPr lang="it-IT" altLang="it-IT" sz="2400" i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sui </a:t>
            </a:r>
            <a:r>
              <a:rPr lang="it-IT" altLang="it-IT" sz="2400" b="1" i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sistemi di diritto del lavoro 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3200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1992: trattato di </a:t>
            </a:r>
            <a:r>
              <a:rPr lang="it-IT" altLang="it-IT" sz="3200" u="sng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Maastricht </a:t>
            </a:r>
            <a:r>
              <a:rPr lang="it-IT" altLang="it-IT" sz="3200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(nasce l’UE)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3200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1997: trattato di </a:t>
            </a:r>
            <a:r>
              <a:rPr lang="it-IT" altLang="it-IT" sz="3200" u="sng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Amsterdam</a:t>
            </a:r>
            <a:r>
              <a:rPr lang="it-IT" altLang="it-IT" sz="3200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 (</a:t>
            </a:r>
            <a:r>
              <a:rPr lang="it-IT" altLang="it-IT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Strategia europea per l’occupazione mediante il </a:t>
            </a:r>
            <a:r>
              <a:rPr lang="it-IT" altLang="it-IT" i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coordinamento</a:t>
            </a:r>
            <a:r>
              <a:rPr lang="it-IT" altLang="it-IT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; libera circolazione dei </a:t>
            </a:r>
            <a:r>
              <a:rPr lang="it-IT" altLang="it-IT" i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lavoratori</a:t>
            </a:r>
            <a:r>
              <a:rPr lang="it-IT" altLang="it-IT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; sicurezza sociale dei lavoratori migranti</a:t>
            </a:r>
            <a:r>
              <a:rPr lang="it-IT" altLang="it-IT" sz="3200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9157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b="1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Segue: la dimensione sovranazionale del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3200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2000: </a:t>
            </a:r>
            <a:r>
              <a:rPr lang="it-IT" altLang="it-IT" sz="3200" u="sng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Carta di Nizza </a:t>
            </a:r>
            <a:r>
              <a:rPr lang="it-IT" altLang="it-IT" sz="3200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(agenda europea per </a:t>
            </a:r>
            <a:r>
              <a:rPr lang="it-IT" altLang="it-IT" sz="3200" i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la politica sociale</a:t>
            </a:r>
            <a:r>
              <a:rPr lang="it-IT" altLang="it-IT" sz="3200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; carta dei diritti fondamentali; diritti di “solidarietà”) 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3200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2007: </a:t>
            </a:r>
            <a:r>
              <a:rPr lang="it-IT" altLang="it-IT" sz="3200" u="sng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trattato di Lisbona</a:t>
            </a:r>
            <a:r>
              <a:rPr lang="it-IT" altLang="it-IT" sz="3200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: tra gli obiettivi sociali dell’Unione c’è la </a:t>
            </a:r>
            <a:r>
              <a:rPr lang="it-IT" altLang="it-IT" sz="3200" b="1" u="sng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piena occupazione e la solidarietà tra le generazioni</a:t>
            </a:r>
            <a:r>
              <a:rPr lang="it-IT" altLang="it-IT" sz="3200" u="sng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it-IT" altLang="it-IT" sz="3200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(artt. 3 e 6 TUE)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it-IT" altLang="it-IT" sz="3200" dirty="0" smtClean="0">
              <a:solidFill>
                <a:prstClr val="black"/>
              </a:solidFill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La Carta dei diritti fondamentali dell’Unione europea</a:t>
            </a:r>
            <a:endParaRPr lang="it-IT" altLang="it-IT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endParaRPr lang="it-IT" dirty="0"/>
          </a:p>
        </p:txBody>
      </p:sp>
      <p:sp>
        <p:nvSpPr>
          <p:cNvPr id="4" name="Freccia in giù 3"/>
          <p:cNvSpPr/>
          <p:nvPr/>
        </p:nvSpPr>
        <p:spPr>
          <a:xfrm flipH="1">
            <a:off x="5948413" y="4937760"/>
            <a:ext cx="548640" cy="5678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952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3600" b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Segue: la dimensione sovranazionale del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i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l’incertezza sulla possibilità di creare a livello sovranazionale politiche di protezione sociale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b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I primi orientamenti della Corte di giustizia</a:t>
            </a:r>
            <a:r>
              <a:rPr lang="it-IT" altLang="it-IT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: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Sentenze </a:t>
            </a:r>
            <a:r>
              <a:rPr lang="it-IT" altLang="it-IT" b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Viking</a:t>
            </a:r>
            <a:r>
              <a:rPr lang="it-IT" altLang="it-IT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 (C-438/05), </a:t>
            </a:r>
            <a:r>
              <a:rPr lang="it-IT" altLang="it-IT" b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Laval</a:t>
            </a:r>
            <a:r>
              <a:rPr lang="it-IT" altLang="it-IT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 (C-341/05):l’avvio di un </a:t>
            </a:r>
            <a:r>
              <a:rPr lang="it-IT" altLang="it-IT" i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dumping sociale</a:t>
            </a:r>
            <a:r>
              <a:rPr lang="it-IT" altLang="it-IT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?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it-IT" altLang="it-IT" b="1" dirty="0">
                <a:solidFill>
                  <a:prstClr val="black"/>
                </a:solidFill>
                <a:latin typeface="Batang" pitchFamily="18" charset="-127"/>
                <a:ea typeface="Batang" pitchFamily="18" charset="-127"/>
              </a:rPr>
              <a:t>il caso </a:t>
            </a:r>
            <a:r>
              <a:rPr lang="it-IT" altLang="it-IT" b="1" i="1" dirty="0">
                <a:solidFill>
                  <a:prstClr val="black"/>
                </a:solidFill>
                <a:latin typeface="Times-Italic"/>
              </a:rPr>
              <a:t>AGET </a:t>
            </a:r>
            <a:r>
              <a:rPr lang="it-IT" altLang="it-IT" b="1" i="1" dirty="0" err="1">
                <a:solidFill>
                  <a:prstClr val="black"/>
                </a:solidFill>
                <a:latin typeface="Times-Italic"/>
              </a:rPr>
              <a:t>Iraklis</a:t>
            </a:r>
            <a:r>
              <a:rPr lang="it-IT" altLang="it-IT" b="1" i="1" dirty="0">
                <a:solidFill>
                  <a:prstClr val="black"/>
                </a:solidFill>
                <a:latin typeface="Times-Italic"/>
              </a:rPr>
              <a:t> (2016 C-201/2015): le restrizioni alla libertà di impresa e le loro giustificazioni</a:t>
            </a:r>
            <a:endParaRPr lang="it-IT" altLang="it-IT" b="1" dirty="0">
              <a:solidFill>
                <a:prstClr val="black"/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11836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segue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b="1" dirty="0">
                <a:latin typeface="Batang" pitchFamily="18" charset="-127"/>
                <a:ea typeface="Batang" pitchFamily="18" charset="-127"/>
              </a:rPr>
              <a:t>I nuovi orientamenti di politica sociale:</a:t>
            </a:r>
          </a:p>
          <a:p>
            <a:pPr>
              <a:buFontTx/>
              <a:buChar char="-"/>
            </a:pPr>
            <a:r>
              <a:rPr lang="it-IT" altLang="it-IT" b="1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Sul diritto alle </a:t>
            </a:r>
            <a:r>
              <a:rPr lang="it-IT" altLang="it-IT" b="1" u="sng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ferie retribuite</a:t>
            </a:r>
            <a:r>
              <a:rPr lang="it-IT" altLang="it-IT" b="1" dirty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: Corte di giustizia 29 novembre 2017, causa C-214/16, King</a:t>
            </a:r>
          </a:p>
          <a:p>
            <a:pPr>
              <a:buFontTx/>
              <a:buChar char="-"/>
            </a:pPr>
            <a:r>
              <a:rPr lang="it-IT" altLang="it-IT" b="1" dirty="0">
                <a:latin typeface="Batang" pitchFamily="18" charset="-127"/>
                <a:ea typeface="Batang" pitchFamily="18" charset="-127"/>
              </a:rPr>
              <a:t> sulla </a:t>
            </a:r>
            <a:r>
              <a:rPr lang="it-IT" altLang="it-IT" b="1" u="sng" dirty="0">
                <a:latin typeface="Batang" pitchFamily="18" charset="-127"/>
                <a:ea typeface="Batang" pitchFamily="18" charset="-127"/>
              </a:rPr>
              <a:t>tutela contro gli abusi del contratto a tempo determinato</a:t>
            </a:r>
            <a:r>
              <a:rPr lang="it-IT" altLang="it-IT" b="1" dirty="0">
                <a:latin typeface="Batang" pitchFamily="18" charset="-127"/>
                <a:ea typeface="Batang" pitchFamily="18" charset="-127"/>
              </a:rPr>
              <a:t>: il caso degli </a:t>
            </a:r>
            <a:r>
              <a:rPr lang="it-IT" altLang="it-IT" b="1" u="sng" dirty="0">
                <a:latin typeface="Batang" pitchFamily="18" charset="-127"/>
                <a:ea typeface="Batang" pitchFamily="18" charset="-127"/>
              </a:rPr>
              <a:t>enti lirici </a:t>
            </a:r>
            <a:r>
              <a:rPr lang="it-IT" altLang="it-IT" b="1" dirty="0">
                <a:latin typeface="Batang" pitchFamily="18" charset="-127"/>
                <a:ea typeface="Batang" pitchFamily="18" charset="-127"/>
              </a:rPr>
              <a:t>(Corte UE </a:t>
            </a:r>
            <a:r>
              <a:rPr lang="it-IT" altLang="it-IT" b="1" dirty="0" err="1">
                <a:latin typeface="Batang" pitchFamily="18" charset="-127"/>
                <a:ea typeface="Batang" pitchFamily="18" charset="-127"/>
              </a:rPr>
              <a:t>sent</a:t>
            </a:r>
            <a:r>
              <a:rPr lang="it-IT" altLang="it-IT" b="1" dirty="0">
                <a:latin typeface="Batang" pitchFamily="18" charset="-127"/>
                <a:ea typeface="Batang" pitchFamily="18" charset="-127"/>
              </a:rPr>
              <a:t>.  25/10/2018; Corte </a:t>
            </a:r>
            <a:r>
              <a:rPr lang="it-IT" altLang="it-IT" b="1" dirty="0" err="1">
                <a:latin typeface="Batang" pitchFamily="18" charset="-127"/>
                <a:ea typeface="Batang" pitchFamily="18" charset="-127"/>
              </a:rPr>
              <a:t>cost</a:t>
            </a:r>
            <a:r>
              <a:rPr lang="it-IT" altLang="it-IT" b="1" dirty="0">
                <a:latin typeface="Batang" pitchFamily="18" charset="-127"/>
                <a:ea typeface="Batang" pitchFamily="18" charset="-127"/>
              </a:rPr>
              <a:t>. </a:t>
            </a:r>
            <a:r>
              <a:rPr lang="it-IT" altLang="it-IT" b="1" dirty="0" err="1">
                <a:latin typeface="Batang" pitchFamily="18" charset="-127"/>
                <a:ea typeface="Batang" pitchFamily="18" charset="-127"/>
              </a:rPr>
              <a:t>sent</a:t>
            </a:r>
            <a:r>
              <a:rPr lang="it-IT" altLang="it-IT" b="1" dirty="0">
                <a:latin typeface="Batang" pitchFamily="18" charset="-127"/>
                <a:ea typeface="Batang" pitchFamily="18" charset="-127"/>
              </a:rPr>
              <a:t>. n. 260 del 2015); il caso della </a:t>
            </a:r>
            <a:r>
              <a:rPr lang="it-IT" altLang="it-IT" b="1" u="sng" dirty="0">
                <a:latin typeface="Batang" pitchFamily="18" charset="-127"/>
                <a:ea typeface="Batang" pitchFamily="18" charset="-127"/>
              </a:rPr>
              <a:t>scuola</a:t>
            </a:r>
            <a:r>
              <a:rPr lang="it-IT" altLang="it-IT" b="1" dirty="0">
                <a:latin typeface="Batang" pitchFamily="18" charset="-127"/>
                <a:ea typeface="Batang" pitchFamily="18" charset="-127"/>
              </a:rPr>
              <a:t> (Corte UE 26/11/2014; Corte </a:t>
            </a:r>
            <a:r>
              <a:rPr lang="it-IT" altLang="it-IT" b="1" dirty="0" err="1">
                <a:latin typeface="Batang" pitchFamily="18" charset="-127"/>
                <a:ea typeface="Batang" pitchFamily="18" charset="-127"/>
              </a:rPr>
              <a:t>cost</a:t>
            </a:r>
            <a:r>
              <a:rPr lang="it-IT" altLang="it-IT" b="1" dirty="0">
                <a:latin typeface="Batang" pitchFamily="18" charset="-127"/>
                <a:ea typeface="Batang" pitchFamily="18" charset="-127"/>
              </a:rPr>
              <a:t>. </a:t>
            </a:r>
            <a:r>
              <a:rPr lang="it-IT" altLang="it-IT" b="1" dirty="0" err="1">
                <a:latin typeface="Batang" pitchFamily="18" charset="-127"/>
                <a:ea typeface="Batang" pitchFamily="18" charset="-127"/>
              </a:rPr>
              <a:t>sent</a:t>
            </a:r>
            <a:r>
              <a:rPr lang="it-IT" altLang="it-IT" b="1" dirty="0">
                <a:latin typeface="Batang" pitchFamily="18" charset="-127"/>
                <a:ea typeface="Batang" pitchFamily="18" charset="-127"/>
              </a:rPr>
              <a:t>. n.187 del 2016)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7495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b="1" dirty="0">
                <a:latin typeface="Bookman Old Style" panose="02050604050505020204" pitchFamily="18" charset="0"/>
              </a:rPr>
              <a:t>Una «spigolatura»: la questione dei </a:t>
            </a:r>
            <a:r>
              <a:rPr lang="it-IT" sz="3600" b="1" i="1" dirty="0" err="1">
                <a:latin typeface="Bookman Old Style" panose="02050604050505020204" pitchFamily="18" charset="0"/>
              </a:rPr>
              <a:t>riders</a:t>
            </a:r>
            <a:r>
              <a:rPr lang="it-IT" sz="3600" b="1" dirty="0">
                <a:latin typeface="Bookman Old Style" panose="02050604050505020204" pitchFamily="18" charset="0"/>
              </a:rPr>
              <a:t> fra diritto interno e diritto europeo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Le nuove forme del lavoro</a:t>
            </a:r>
            <a:r>
              <a:rPr lang="it-IT" dirty="0"/>
              <a:t>:  </a:t>
            </a:r>
            <a:r>
              <a:rPr lang="it-IT" dirty="0">
                <a:latin typeface="Bookman Old Style" panose="02050604050505020204" pitchFamily="18" charset="0"/>
              </a:rPr>
              <a:t>il lavoro organizzato per mezzo di una piattaforma digitale che mette direttamente in comunicazione domanda e offerta di servizi in tempo reale (come nel caso dei </a:t>
            </a:r>
            <a:r>
              <a:rPr lang="it-IT" dirty="0" err="1">
                <a:latin typeface="Bookman Old Style" panose="02050604050505020204" pitchFamily="18" charset="0"/>
              </a:rPr>
              <a:t>ciclofattorini</a:t>
            </a:r>
            <a:r>
              <a:rPr lang="it-IT" dirty="0">
                <a:latin typeface="Bookman Old Style" panose="02050604050505020204" pitchFamily="18" charset="0"/>
              </a:rPr>
              <a:t>, i </a:t>
            </a:r>
            <a:r>
              <a:rPr lang="it-IT" dirty="0" err="1">
                <a:latin typeface="Bookman Old Style" panose="02050604050505020204" pitchFamily="18" charset="0"/>
              </a:rPr>
              <a:t>riders</a:t>
            </a:r>
            <a:r>
              <a:rPr lang="it-IT" dirty="0">
                <a:latin typeface="Bookman Old Style" panose="02050604050505020204" pitchFamily="18" charset="0"/>
              </a:rPr>
              <a:t>)     quali tutele </a:t>
            </a:r>
            <a:r>
              <a:rPr lang="it-IT" i="1" dirty="0">
                <a:latin typeface="Bookman Old Style" panose="02050604050505020204" pitchFamily="18" charset="0"/>
              </a:rPr>
              <a:t>ex</a:t>
            </a:r>
            <a:r>
              <a:rPr lang="it-IT" dirty="0">
                <a:latin typeface="Bookman Old Style" panose="02050604050505020204" pitchFamily="18" charset="0"/>
              </a:rPr>
              <a:t> art. 35 </a:t>
            </a:r>
            <a:r>
              <a:rPr lang="it-IT" dirty="0" err="1">
                <a:latin typeface="Bookman Old Style" panose="02050604050505020204" pitchFamily="18" charset="0"/>
              </a:rPr>
              <a:t>Cost</a:t>
            </a:r>
            <a:r>
              <a:rPr lang="it-IT" dirty="0">
                <a:latin typeface="Bookman Old Style" panose="02050604050505020204" pitchFamily="18" charset="0"/>
              </a:rPr>
              <a:t>.?</a:t>
            </a:r>
          </a:p>
          <a:p>
            <a:r>
              <a:rPr lang="it-IT" dirty="0">
                <a:latin typeface="Bookman Old Style" panose="02050604050505020204" pitchFamily="18" charset="0"/>
              </a:rPr>
              <a:t>Il dibattito in Italia, fra giurisprudenza e legge (n. 128 del 2019): fra lavoro autonomo e lavoro subordinato (la «libertà del lavoratore»; il «potere direttivo e organizzativo del datore di lavoro»     il caso </a:t>
            </a:r>
            <a:r>
              <a:rPr lang="it-IT" dirty="0" err="1">
                <a:latin typeface="Bookman Old Style" panose="02050604050505020204" pitchFamily="18" charset="0"/>
              </a:rPr>
              <a:t>Foodora</a:t>
            </a:r>
            <a:endParaRPr lang="it-IT" dirty="0">
              <a:latin typeface="Bookman Old Style" panose="02050604050505020204" pitchFamily="18" charset="0"/>
            </a:endParaRPr>
          </a:p>
          <a:p>
            <a:r>
              <a:rPr lang="it-IT" dirty="0">
                <a:latin typeface="Bookman Old Style" panose="02050604050505020204" pitchFamily="18" charset="0"/>
              </a:rPr>
              <a:t>Verso una direttiva europea sui diritti dei lavoratori delle piattaforme            la base giuridica : gli artt. 151 e 153 del TFUE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3118585" y="5342021"/>
            <a:ext cx="1078030" cy="1636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7815713" y="2877954"/>
            <a:ext cx="279133" cy="2117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/>
          <p:cNvSpPr/>
          <p:nvPr/>
        </p:nvSpPr>
        <p:spPr>
          <a:xfrm>
            <a:off x="2415940" y="4562374"/>
            <a:ext cx="308009" cy="2213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825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Art. 122 TFUE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1. </a:t>
            </a:r>
            <a:r>
              <a:rPr lang="it-IT" dirty="0">
                <a:latin typeface="Bookman Old Style" panose="02050604050505020204" pitchFamily="18" charset="0"/>
              </a:rPr>
              <a:t>Fatta salva ogni altra procedura prevista dai trattati, il Consiglio, su proposta della Commissione, può decidere, in uno spirito di </a:t>
            </a:r>
            <a:r>
              <a:rPr lang="it-IT" i="1" dirty="0">
                <a:latin typeface="Bookman Old Style" panose="02050604050505020204" pitchFamily="18" charset="0"/>
              </a:rPr>
              <a:t>solidarietà tra Stati membri</a:t>
            </a:r>
            <a:r>
              <a:rPr lang="it-IT" dirty="0">
                <a:latin typeface="Bookman Old Style" panose="02050604050505020204" pitchFamily="18" charset="0"/>
              </a:rPr>
              <a:t>, le misure adeguate alla situazione economica, in particolare qualora sorgano gravi difficoltà nell'approvvigionamento di determinati prodotti, in particolare nel settore dell'energia.</a:t>
            </a:r>
          </a:p>
          <a:p>
            <a:pPr algn="just"/>
            <a:r>
              <a:rPr lang="it-IT" dirty="0">
                <a:latin typeface="Bookman Old Style" panose="02050604050505020204" pitchFamily="18" charset="0"/>
              </a:rPr>
              <a:t>2. </a:t>
            </a:r>
            <a:r>
              <a:rPr lang="it-IT" i="1" dirty="0">
                <a:latin typeface="Bookman Old Style" panose="02050604050505020204" pitchFamily="18" charset="0"/>
              </a:rPr>
              <a:t>Qualora uno Stato membro si trovi in difficoltà o sia seriamente minacciato da gravi difficoltà a causa di calamità naturali o di circostanze eccezionali che sfuggono al suo controllo, il Consiglio, su proposta della Commissione, può concedere a determinate condizioni un'assistenza finanziaria dell'Unione allo Stato membro interessato</a:t>
            </a:r>
            <a:r>
              <a:rPr lang="it-IT" dirty="0">
                <a:latin typeface="Bookman Old Style" panose="02050604050505020204" pitchFamily="18" charset="0"/>
              </a:rPr>
              <a:t>. Il presidente del Consiglio informa il Parlamento europeo in merito alla decisione presa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8857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Art. 151 TFUE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0362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it-IT" b="1" dirty="0"/>
              <a:t>Articolo 151</a:t>
            </a:r>
          </a:p>
          <a:p>
            <a:pPr marL="0" indent="0">
              <a:buNone/>
            </a:pPr>
            <a:r>
              <a:rPr lang="it-IT" dirty="0"/>
              <a:t>L'Unione e gli Stati membri, tenuti presenti i diritti sociali fondamentali, quali quelli definiti nella Carta sociale europea firmata a Torino il 18 ottobre 1961 e nella Carta comunitaria dei diritti sociali fondamentali dei lavoratori del 1989, </a:t>
            </a:r>
            <a:r>
              <a:rPr lang="it-IT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hanno come obiettivi la </a:t>
            </a:r>
            <a:r>
              <a:rPr lang="it-IT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promozione dell'occupazione, il miglioramento delle condizioni di vita e di lavoro</a:t>
            </a:r>
            <a:r>
              <a:rPr lang="it-IT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che consenta la loro parificazione nel progresso, una protezione sociale adeguata,</a:t>
            </a:r>
            <a:r>
              <a:rPr lang="it-IT" dirty="0"/>
              <a:t> il dialogo sociale, lo sviluppo delle risorse umane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atto a consentire un livello occupazionale elevato e duraturo e la lotta contro l'emarginazione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A tal fine, l'Unione e gli Stati membri mettono in atto misure che tengono conto della diversità delle prassi nazionali, in particolare nelle relazioni contrattuali, e della necessità di mantenere la competitività dell'economia dell'Unione.</a:t>
            </a:r>
          </a:p>
          <a:p>
            <a:pPr marL="0" indent="0">
              <a:buNone/>
            </a:pPr>
            <a:r>
              <a:rPr lang="it-IT" dirty="0"/>
              <a:t>Essi ritengono che una tale evoluzione risulterà sia dal funzionamento del mercato interno, che favorirà l'armonizzarsi dei sistemi sociali, sia dalle procedure previste dai trattati e dal ravvicinamento delle disposizioni legislative, regolamentari e amministrative.</a:t>
            </a:r>
          </a:p>
        </p:txBody>
      </p:sp>
    </p:spTree>
    <p:extLst>
      <p:ext uri="{BB962C8B-B14F-4D97-AF65-F5344CB8AC3E}">
        <p14:creationId xmlns:p14="http://schemas.microsoft.com/office/powerpoint/2010/main" val="25769951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744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20" baseType="lpstr">
      <vt:lpstr>Algerian</vt:lpstr>
      <vt:lpstr>Arial</vt:lpstr>
      <vt:lpstr>Arial Black</vt:lpstr>
      <vt:lpstr>Baskerville Old Face</vt:lpstr>
      <vt:lpstr>Batang</vt:lpstr>
      <vt:lpstr>Bookman Old Style</vt:lpstr>
      <vt:lpstr>Calibri</vt:lpstr>
      <vt:lpstr>Calibri Light</vt:lpstr>
      <vt:lpstr>Times-Italic</vt:lpstr>
      <vt:lpstr>Wingdings</vt:lpstr>
      <vt:lpstr>Tema di Office</vt:lpstr>
      <vt:lpstr>La dimensione sovranazionale del lavoro</vt:lpstr>
      <vt:lpstr>La dimensione sovranazionale del lavoro</vt:lpstr>
      <vt:lpstr>Segue: la dimensione sovranazionale del lavoro</vt:lpstr>
      <vt:lpstr>Segue: la dimensione sovranazionale del lavoro</vt:lpstr>
      <vt:lpstr>Segue: la dimensione sovranazionale del lavoro</vt:lpstr>
      <vt:lpstr>segue</vt:lpstr>
      <vt:lpstr>Una «spigolatura»: la questione dei riders fra diritto interno e diritto europeo</vt:lpstr>
      <vt:lpstr>Art. 122 TFUE</vt:lpstr>
      <vt:lpstr>Art. 151 TFUE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dimensione sovranazionale del lavoro</dc:title>
  <dc:creator>Raffaella Niro</dc:creator>
  <cp:lastModifiedBy>Raffaella Niro</cp:lastModifiedBy>
  <cp:revision>25</cp:revision>
  <dcterms:created xsi:type="dcterms:W3CDTF">2020-03-23T20:02:40Z</dcterms:created>
  <dcterms:modified xsi:type="dcterms:W3CDTF">2023-04-18T16:16:49Z</dcterms:modified>
</cp:coreProperties>
</file>