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57" r:id="rId6"/>
    <p:sldId id="260" r:id="rId7"/>
    <p:sldId id="258" r:id="rId8"/>
    <p:sldId id="265" r:id="rId9"/>
    <p:sldId id="259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331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379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973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04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37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096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2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9689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8660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502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062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6FA7-2DC1-4414-B275-D061B303058C}" type="datetimeFigureOut">
              <a:rPr lang="it-IT" smtClean="0"/>
              <a:t>07/03/2023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3AA62-5118-4044-BE61-82A127000A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04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smtClean="0">
                <a:latin typeface="Bookman Old Style" panose="02050604050505020204" pitchFamily="18" charset="0"/>
              </a:rPr>
              <a:t>La tutela del lavoro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Il fondamento della Repubblica</a:t>
            </a:r>
            <a:endParaRPr lang="it-IT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769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askerville Old Face" panose="02020602080505020303" pitchFamily="18" charset="0"/>
              </a:rPr>
              <a:t>Libertà, eguaglianza e lavoro</a:t>
            </a:r>
            <a:endParaRPr lang="it-IT" b="1" dirty="0">
              <a:latin typeface="Baskerville Old Face" panose="020206020805050203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latin typeface="Baskerville Old Face" panose="02020602080505020303" pitchFamily="18" charset="0"/>
              </a:rPr>
              <a:t>La proposta La Malfa: «</a:t>
            </a:r>
            <a:r>
              <a:rPr lang="it-IT" i="1" dirty="0" smtClean="0">
                <a:latin typeface="Baskerville Old Face" panose="02020602080505020303" pitchFamily="18" charset="0"/>
              </a:rPr>
              <a:t>La Repubblica fondata </a:t>
            </a:r>
            <a:r>
              <a:rPr lang="it-IT" i="1" u="sng" dirty="0" smtClean="0">
                <a:latin typeface="Baskerville Old Face" panose="02020602080505020303" pitchFamily="18" charset="0"/>
              </a:rPr>
              <a:t>sui diritti di libertà e sui diritti del lavoro</a:t>
            </a:r>
            <a:r>
              <a:rPr lang="it-IT" u="sng" dirty="0" smtClean="0">
                <a:latin typeface="Baskerville Old Face" panose="02020602080505020303" pitchFamily="18" charset="0"/>
              </a:rPr>
              <a:t>»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Il fondamento di un «</a:t>
            </a:r>
            <a:r>
              <a:rPr lang="it-IT" b="1" dirty="0" smtClean="0">
                <a:latin typeface="Baskerville Old Face" panose="02020602080505020303" pitchFamily="18" charset="0"/>
              </a:rPr>
              <a:t>ordine economico nuovo</a:t>
            </a:r>
            <a:r>
              <a:rPr lang="it-IT" dirty="0" smtClean="0">
                <a:latin typeface="Baskerville Old Face" panose="02020602080505020303" pitchFamily="18" charset="0"/>
              </a:rPr>
              <a:t>» fondato sul lavoro e non sul capitale o sulla proprietà: il legame fra libertà, eguale dignità  e lavoro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Il principio «</a:t>
            </a:r>
            <a:r>
              <a:rPr lang="it-IT" i="1" dirty="0" smtClean="0">
                <a:latin typeface="Baskerville Old Face" panose="02020602080505020303" pitchFamily="18" charset="0"/>
              </a:rPr>
              <a:t>lavorista</a:t>
            </a:r>
            <a:r>
              <a:rPr lang="it-IT" dirty="0" smtClean="0">
                <a:latin typeface="Baskerville Old Face" panose="02020602080505020303" pitchFamily="18" charset="0"/>
              </a:rPr>
              <a:t>» fra i principi fondamentali: il collegamento «</a:t>
            </a:r>
            <a:r>
              <a:rPr lang="it-IT" i="1" dirty="0" smtClean="0">
                <a:latin typeface="Baskerville Old Face" panose="02020602080505020303" pitchFamily="18" charset="0"/>
              </a:rPr>
              <a:t>virtuoso</a:t>
            </a:r>
            <a:r>
              <a:rPr lang="it-IT" dirty="0" smtClean="0">
                <a:latin typeface="Baskerville Old Face" panose="02020602080505020303" pitchFamily="18" charset="0"/>
              </a:rPr>
              <a:t>» fra art. 1 e art. 4 </a:t>
            </a:r>
            <a:r>
              <a:rPr lang="it-IT" dirty="0" err="1" smtClean="0">
                <a:latin typeface="Baskerville Old Face" panose="02020602080505020303" pitchFamily="18" charset="0"/>
              </a:rPr>
              <a:t>Cost</a:t>
            </a:r>
            <a:r>
              <a:rPr lang="it-IT" dirty="0" smtClean="0">
                <a:latin typeface="Baskerville Old Face" panose="02020602080505020303" pitchFamily="18" charset="0"/>
              </a:rPr>
              <a:t>. (dalla proprietà al lavoro: nuovi valori e nuovi soggetti sociali)</a:t>
            </a:r>
          </a:p>
          <a:p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il collegamento </a:t>
            </a:r>
            <a:r>
              <a:rPr lang="it-IT" u="sng" dirty="0" smtClean="0">
                <a:latin typeface="Baskerville Old Face" panose="02020602080505020303" pitchFamily="18" charset="0"/>
              </a:rPr>
              <a:t>fra art. 1 </a:t>
            </a:r>
            <a:r>
              <a:rPr lang="it-IT" u="sng" dirty="0" err="1" smtClean="0">
                <a:latin typeface="Baskerville Old Face" panose="02020602080505020303" pitchFamily="18" charset="0"/>
              </a:rPr>
              <a:t>Cost</a:t>
            </a:r>
            <a:r>
              <a:rPr lang="it-IT" u="sng" dirty="0" smtClean="0">
                <a:latin typeface="Baskerville Old Face" panose="02020602080505020303" pitchFamily="18" charset="0"/>
              </a:rPr>
              <a:t>.  e gli articoli da 35 a 40 </a:t>
            </a:r>
            <a:r>
              <a:rPr lang="it-IT" u="sng" dirty="0" err="1" smtClean="0">
                <a:latin typeface="Baskerville Old Face" panose="02020602080505020303" pitchFamily="18" charset="0"/>
              </a:rPr>
              <a:t>Cost</a:t>
            </a:r>
            <a:r>
              <a:rPr lang="it-IT" u="sng" dirty="0" smtClean="0">
                <a:latin typeface="Baskerville Old Face" panose="02020602080505020303" pitchFamily="18" charset="0"/>
              </a:rPr>
              <a:t>.: la Costituzione economica e la forma di stato</a:t>
            </a:r>
          </a:p>
          <a:p>
            <a:pPr marL="0" indent="0">
              <a:buNone/>
            </a:pPr>
            <a:endParaRPr lang="it-IT" u="sng" dirty="0" smtClean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038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6887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600" dirty="0" smtClean="0">
                <a:latin typeface="Bookman Old Style" panose="02050604050505020204" pitchFamily="18" charset="0"/>
              </a:rPr>
              <a:t>La questione della natura delle norme costituzionali sul lavoro e le forme di tutela</a:t>
            </a:r>
            <a:endParaRPr lang="it-IT" sz="36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latin typeface="Bookman Old Style" panose="02050604050505020204" pitchFamily="18" charset="0"/>
              </a:rPr>
              <a:t>Norme programmatiche/norme precettive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Il diritto/dovere al lavoro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i="1" dirty="0" smtClean="0">
                <a:latin typeface="Bookman Old Style" panose="02050604050505020204" pitchFamily="18" charset="0"/>
              </a:rPr>
              <a:t>l’evoluzione della legislazione sulla tutela del lavoro </a:t>
            </a:r>
            <a:r>
              <a:rPr lang="it-IT" dirty="0" smtClean="0">
                <a:latin typeface="Bookman Old Style" panose="02050604050505020204" pitchFamily="18" charset="0"/>
              </a:rPr>
              <a:t>(lo Statuto dei diritti dei lavoratori e l’attuazione della Costituzione) </a:t>
            </a:r>
          </a:p>
          <a:p>
            <a:pPr marL="0" indent="0">
              <a:buNone/>
            </a:pP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b="1" i="1" dirty="0" smtClean="0">
                <a:latin typeface="Bookman Old Style" panose="02050604050505020204" pitchFamily="18" charset="0"/>
              </a:rPr>
              <a:t>Lo scenario attuale: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Le </a:t>
            </a:r>
            <a:r>
              <a:rPr lang="it-IT" u="sng" dirty="0" smtClean="0">
                <a:latin typeface="Bookman Old Style" panose="02050604050505020204" pitchFamily="18" charset="0"/>
              </a:rPr>
              <a:t>nuove «forme» del lavoro</a:t>
            </a:r>
            <a:r>
              <a:rPr lang="it-IT" dirty="0" smtClean="0">
                <a:latin typeface="Bookman Old Style" panose="02050604050505020204" pitchFamily="18" charset="0"/>
              </a:rPr>
              <a:t>: quali tutele?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u="sng" dirty="0" smtClean="0">
                <a:latin typeface="Bookman Old Style" panose="02050604050505020204" pitchFamily="18" charset="0"/>
              </a:rPr>
              <a:t>sicurezza sul lavoro </a:t>
            </a:r>
            <a:r>
              <a:rPr lang="it-IT" dirty="0" smtClean="0">
                <a:latin typeface="Bookman Old Style" panose="02050604050505020204" pitchFamily="18" charset="0"/>
              </a:rPr>
              <a:t>e il dettato costituzionale</a:t>
            </a: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533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Baskerville Old Face" pitchFamily="18"/>
              </a:rPr>
              <a:t>La crisi economica e la globalizzazione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aumenta la disoccupazione  (in specie femminile e 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giovanile</a:t>
            </a:r>
            <a:r>
              <a:rPr lang="it-IT" dirty="0" smtClean="0"/>
              <a:t>)</a:t>
            </a:r>
          </a:p>
          <a:p>
            <a:pPr marL="0" indent="0">
              <a:buSzPct val="100000"/>
              <a:buNone/>
            </a:pP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Secondo i dati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ISTAT 2023: Il tasso di disoccupazione totale è stabile al 7,8%1, quello giovanile è al 23,0% </a:t>
            </a: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si espande il lavoro «precario» (il caso dei precari della scuola) e il lavoro «nero»</a:t>
            </a: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aumentano le «morti bianche» (violazione delle norme sulla sicurezza)</a:t>
            </a: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ricompare il lavoro minorile </a:t>
            </a: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si «allentano» le forme di tutela (il caso dei 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riders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3451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latin typeface="Bookman Old Style" panose="02050604050505020204" pitchFamily="18" charset="0"/>
              </a:rPr>
              <a:t>Art. 1 </a:t>
            </a:r>
            <a:r>
              <a:rPr lang="it-IT" sz="3600" b="1" dirty="0" err="1" smtClean="0">
                <a:latin typeface="Bookman Old Style" panose="02050604050505020204" pitchFamily="18" charset="0"/>
              </a:rPr>
              <a:t>Cost</a:t>
            </a:r>
            <a:r>
              <a:rPr lang="it-IT" sz="3600" b="1" dirty="0" smtClean="0">
                <a:latin typeface="Bookman Old Style" panose="02050604050505020204" pitchFamily="18" charset="0"/>
              </a:rPr>
              <a:t>.:  la repubblica fondata sul lavoro</a:t>
            </a:r>
            <a:r>
              <a:rPr lang="it-IT" sz="3600" dirty="0" smtClean="0">
                <a:latin typeface="Bookman Old Style" panose="02050604050505020204" pitchFamily="18" charset="0"/>
              </a:rPr>
              <a:t/>
            </a:r>
            <a:br>
              <a:rPr lang="it-IT" sz="3600" dirty="0" smtClean="0">
                <a:latin typeface="Bookman Old Style" panose="02050604050505020204" pitchFamily="18" charset="0"/>
              </a:rPr>
            </a:br>
            <a:endParaRPr lang="it-IT" sz="36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 smtClean="0"/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dalla Repubblica dei «lavoratori» (Togliatti; Basso-Amendola) alla Repubblica fondata sul «lavoro» (Fanfani)(prevalenza delle forze lavoro)</a:t>
            </a:r>
            <a:endParaRPr lang="it-IT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il collegamento con l’art. 4 </a:t>
            </a:r>
            <a:r>
              <a:rPr lang="it-IT" dirty="0" err="1" smtClean="0">
                <a:latin typeface="Bookman Old Style" panose="02050604050505020204" pitchFamily="18" charset="0"/>
              </a:rPr>
              <a:t>Cost</a:t>
            </a:r>
            <a:r>
              <a:rPr lang="it-IT" dirty="0" smtClean="0">
                <a:latin typeface="Bookman Old Style" panose="02050604050505020204" pitchFamily="18" charset="0"/>
              </a:rPr>
              <a:t>. e con l’art. 35 </a:t>
            </a:r>
            <a:r>
              <a:rPr lang="it-IT" dirty="0" err="1" smtClean="0">
                <a:latin typeface="Bookman Old Style" panose="02050604050505020204" pitchFamily="18" charset="0"/>
              </a:rPr>
              <a:t>Cost</a:t>
            </a:r>
            <a:r>
              <a:rPr lang="it-IT" dirty="0" smtClean="0">
                <a:latin typeface="Bookman Old Style" panose="020506040505050202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it-IT" b="1" i="1" u="sng" dirty="0" smtClean="0">
                <a:latin typeface="Bookman Old Style" panose="02050604050505020204" pitchFamily="18" charset="0"/>
              </a:rPr>
              <a:t>Cosa impone il diritto al lavoro? Le tesi della dottrina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Promuovere l’acquisto da parte dei lavoratori delle conoscenze e capacità necessarie per la loro migliore utilizzazione </a:t>
            </a:r>
            <a:r>
              <a:rPr lang="it-IT" dirty="0" smtClean="0">
                <a:latin typeface="Bookman Old Style" panose="02050604050505020204" pitchFamily="18" charset="0"/>
              </a:rPr>
              <a:t>lavorativa;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f</a:t>
            </a:r>
            <a:r>
              <a:rPr lang="it-IT" dirty="0" smtClean="0">
                <a:latin typeface="Bookman Old Style" panose="02050604050505020204" pitchFamily="18" charset="0"/>
              </a:rPr>
              <a:t>acilitare </a:t>
            </a:r>
            <a:r>
              <a:rPr lang="it-IT" dirty="0">
                <a:latin typeface="Bookman Old Style" panose="02050604050505020204" pitchFamily="18" charset="0"/>
              </a:rPr>
              <a:t>l’incontro fra domanda ed </a:t>
            </a:r>
            <a:r>
              <a:rPr lang="it-IT" dirty="0" smtClean="0">
                <a:latin typeface="Bookman Old Style" panose="02050604050505020204" pitchFamily="18" charset="0"/>
              </a:rPr>
              <a:t>offerta (la questione del collocamento);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i</a:t>
            </a:r>
            <a:r>
              <a:rPr lang="it-IT" dirty="0" smtClean="0">
                <a:latin typeface="Bookman Old Style" panose="02050604050505020204" pitchFamily="18" charset="0"/>
              </a:rPr>
              <a:t>mporre </a:t>
            </a:r>
            <a:r>
              <a:rPr lang="it-IT" dirty="0">
                <a:latin typeface="Bookman Old Style" panose="02050604050505020204" pitchFamily="18" charset="0"/>
              </a:rPr>
              <a:t>alle imprese l’assunzione di alcune aliquote di </a:t>
            </a:r>
            <a:r>
              <a:rPr lang="it-IT" dirty="0" smtClean="0">
                <a:latin typeface="Bookman Old Style" panose="02050604050505020204" pitchFamily="18" charset="0"/>
              </a:rPr>
              <a:t>lavoratori;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a</a:t>
            </a:r>
            <a:r>
              <a:rPr lang="it-IT" dirty="0" smtClean="0">
                <a:latin typeface="Bookman Old Style" panose="02050604050505020204" pitchFamily="18" charset="0"/>
              </a:rPr>
              <a:t>ssicurare</a:t>
            </a:r>
            <a:r>
              <a:rPr lang="it-IT" dirty="0">
                <a:latin typeface="Bookman Old Style" panose="02050604050505020204" pitchFamily="18" charset="0"/>
              </a:rPr>
              <a:t>, entro certi limiti, la stabilità del posto di lavoro  </a:t>
            </a: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3096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L’art. 4 della Costituzione (e l’art. 35 </a:t>
            </a:r>
            <a:r>
              <a:rPr lang="it-IT" dirty="0" err="1" smtClean="0">
                <a:latin typeface="Bookman Old Style" panose="02050604050505020204" pitchFamily="18" charset="0"/>
              </a:rPr>
              <a:t>Cost</a:t>
            </a:r>
            <a:r>
              <a:rPr lang="it-IT" dirty="0" smtClean="0">
                <a:latin typeface="Bookman Old Style" panose="02050604050505020204" pitchFamily="18" charset="0"/>
              </a:rPr>
              <a:t>.)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SzPts val="2800"/>
              <a:buNone/>
            </a:pPr>
            <a:endParaRPr lang="it-IT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>
              <a:buSzPts val="2800"/>
              <a:buFont typeface="Wingdings" panose="05000000000000000000" pitchFamily="2" charset="2"/>
              <a:buChar char="q"/>
            </a:pP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qualche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dubbio : </a:t>
            </a:r>
            <a:endParaRPr lang="it-IT" dirty="0"/>
          </a:p>
          <a:p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è norma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programmatica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?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(diritto «potenziale»).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La tesi </a:t>
            </a:r>
            <a:r>
              <a:rPr lang="it-IT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di Mortati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: </a:t>
            </a:r>
            <a:endParaRPr lang="it-IT" dirty="0" smtClean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il diritto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 lavoro come “garanzia di occupazione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”(obiettivo costituzionale) </a:t>
            </a:r>
            <a:endParaRPr lang="it-IT" dirty="0"/>
          </a:p>
          <a:p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quale il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contenuto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? </a:t>
            </a:r>
            <a:endParaRPr lang="it-IT" dirty="0"/>
          </a:p>
          <a:p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delinea </a:t>
            </a:r>
            <a:r>
              <a:rPr lang="it-IT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le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forme ed i  modi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della tutela del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lavoro (in combinato con l’art. 35 </a:t>
            </a:r>
            <a:r>
              <a:rPr lang="it-IT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Cost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.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)?</a:t>
            </a:r>
            <a:endParaRPr lang="it-IT" dirty="0"/>
          </a:p>
          <a:p>
            <a:pPr marL="0" indent="0"/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(</a:t>
            </a:r>
            <a:r>
              <a:rPr lang="it-IT" dirty="0" err="1">
                <a:solidFill>
                  <a:srgbClr val="000000"/>
                </a:solidFill>
                <a:latin typeface="Bookman Old Style" panose="02050604050505020204" pitchFamily="18" charset="0"/>
              </a:rPr>
              <a:t>Sent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. n. 7 del 1966; n. 61 del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1965)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6378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i="1" dirty="0">
                <a:latin typeface="Bookman Old Style" panose="02050604050505020204" pitchFamily="18" charset="0"/>
              </a:rPr>
              <a:t>che cosa è </a:t>
            </a:r>
            <a:r>
              <a:rPr lang="it-IT" i="1" dirty="0" smtClean="0">
                <a:latin typeface="Bookman Old Style" panose="02050604050505020204" pitchFamily="18" charset="0"/>
              </a:rPr>
              <a:t>lavoro e come viene tutelato?</a:t>
            </a:r>
            <a:r>
              <a:rPr lang="it-IT" i="1" dirty="0">
                <a:latin typeface="Bookman Old Style" panose="02050604050505020204" pitchFamily="18" charset="0"/>
              </a:rPr>
              <a:t/>
            </a:r>
            <a:br>
              <a:rPr lang="it-IT" i="1" dirty="0">
                <a:latin typeface="Bookman Old Style" panose="02050604050505020204" pitchFamily="18" charset="0"/>
              </a:rPr>
            </a:b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dirty="0" smtClean="0"/>
              <a:t>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È solo </a:t>
            </a:r>
            <a:r>
              <a:rPr lang="it-IT" altLang="it-IT" sz="2400" b="1" u="sng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il lavoro subordinato o è ogni forma di </a:t>
            </a:r>
            <a:r>
              <a:rPr lang="it-IT" altLang="it-IT" sz="2400" b="1" u="sng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lavoro?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it-IT" altLang="it-IT" sz="2400" b="1" dirty="0" smtClean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Quali  </a:t>
            </a:r>
            <a:r>
              <a:rPr lang="it-IT" altLang="it-IT" sz="2400" b="1" i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poteri</a:t>
            </a:r>
            <a:r>
              <a:rPr lang="it-IT" altLang="it-IT" sz="2400" b="1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possiede il legislatore ordinario nell’attuazione del </a:t>
            </a:r>
            <a:r>
              <a:rPr lang="it-IT" altLang="it-IT" sz="2400" b="1" i="1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diritto al </a:t>
            </a:r>
            <a:r>
              <a:rPr lang="it-IT" altLang="it-IT" sz="2400" b="1" i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lavoro di </a:t>
            </a:r>
            <a:r>
              <a:rPr lang="it-IT" altLang="it-IT" sz="2400" b="1" i="1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tutti i cittadini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? (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n. 105 del 1985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)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 deriva da esso </a:t>
            </a:r>
            <a:r>
              <a:rPr lang="it-IT" altLang="it-IT" sz="2400" b="1" i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l’obbligo dei pubblici poteri di una politica di piena occupazione</a:t>
            </a:r>
            <a:r>
              <a:rPr lang="it-IT" altLang="it-IT" sz="2400" b="1" i="1" u="sng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?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(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3 del 1957; 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n. 45 del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1965)</a:t>
            </a:r>
            <a:endParaRPr lang="it-IT" altLang="it-IT" sz="2400" b="1" dirty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quando è dovuta </a:t>
            </a:r>
            <a:r>
              <a:rPr lang="it-IT" altLang="it-IT" sz="2400" b="1" i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l’indennità di disoccupazione</a:t>
            </a:r>
            <a:r>
              <a:rPr lang="it-IT" altLang="it-IT" sz="2400" b="1" i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(art. 38, 2° co., 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Cost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.)? (sentenza n. 34 del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1960)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Sulle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cd </a:t>
            </a:r>
            <a:r>
              <a:rPr lang="it-IT" altLang="it-IT" sz="2400" b="1" i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assunzioni obbligatorie</a:t>
            </a:r>
            <a:r>
              <a:rPr lang="it-IT" altLang="it-IT" sz="2400" b="1" u="sng" dirty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(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n. 38 del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1960)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(sull’attuazione 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dell’art. 38 </a:t>
            </a:r>
            <a:r>
              <a:rPr lang="it-IT" altLang="it-IT" sz="2400" b="1" dirty="0" err="1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Cost</a:t>
            </a:r>
            <a:r>
              <a:rPr lang="it-IT" altLang="it-IT" sz="2400" b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con la legge n. 68 del 1999 e l’art. 5 della direttiva CE 2000/78 sul divieto di discriminazione per la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disabilità)</a:t>
            </a:r>
            <a:endParaRPr lang="it-IT" altLang="it-IT" sz="2400" b="1" dirty="0" smtClean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 Su </a:t>
            </a:r>
            <a:r>
              <a:rPr lang="it-IT" altLang="it-IT" sz="2400" b="1" i="1" u="sng" dirty="0" smtClean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sciopero e serrata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: </a:t>
            </a:r>
            <a:r>
              <a:rPr lang="it-IT" altLang="it-IT" sz="2400" b="1" dirty="0" err="1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n. 29 del 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1960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it-IT" altLang="it-IT" sz="2400" b="1" dirty="0" smtClean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Sull’evoluzione della disciplina del </a:t>
            </a:r>
            <a:r>
              <a:rPr lang="it-IT" altLang="it-IT" sz="2400" b="1" i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Batang" pitchFamily="18" charset="-127"/>
              </a:rPr>
              <a:t>collocamento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: </a:t>
            </a:r>
            <a:r>
              <a:rPr lang="it-IT" altLang="it-IT" sz="2400" b="1" dirty="0" err="1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sent</a:t>
            </a:r>
            <a:r>
              <a:rPr lang="it-IT" altLang="it-IT" sz="2400" b="1" dirty="0" smtClean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. n. 50 del 2005 (punto 4) (in margine: dalla legge n. 264 del 1949 che definiva il monopolio pubblico nazionale degli uffici di collocamento al decentramento della riforma Bassanini, al regime «misto» dei Centri per l’impiego e al d.lgs. n. 276 del 2003)</a:t>
            </a:r>
            <a:endParaRPr lang="it-IT" altLang="it-IT" sz="2400" b="1" dirty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it-IT" altLang="it-IT" sz="2400" b="1" dirty="0">
              <a:solidFill>
                <a:prstClr val="black"/>
              </a:solidFill>
              <a:latin typeface="Bookman Old Style" panose="02050604050505020204" pitchFamily="18" charset="0"/>
              <a:ea typeface="Batang" pitchFamily="18" charset="-127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8818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/>
              <a:t>Di alcune nuove misure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 smtClean="0"/>
              <a:t>Sulla natura </a:t>
            </a:r>
            <a:r>
              <a:rPr lang="it-IT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duplice</a:t>
            </a:r>
            <a:r>
              <a:rPr lang="it-IT" sz="3600" dirty="0" smtClean="0"/>
              <a:t> del «</a:t>
            </a:r>
            <a:r>
              <a:rPr lang="it-IT" sz="3600" b="1" dirty="0" smtClean="0">
                <a:solidFill>
                  <a:srgbClr val="FF0000"/>
                </a:solidFill>
              </a:rPr>
              <a:t>reddito di cittadinanza</a:t>
            </a:r>
            <a:r>
              <a:rPr lang="it-IT" sz="3600" dirty="0" smtClean="0"/>
              <a:t>»: </a:t>
            </a:r>
            <a:r>
              <a:rPr lang="it-IT" sz="3600" dirty="0" err="1" smtClean="0"/>
              <a:t>sent</a:t>
            </a:r>
            <a:r>
              <a:rPr lang="it-IT" sz="3600" dirty="0" smtClean="0"/>
              <a:t>. n. 19  del 2022 </a:t>
            </a:r>
          </a:p>
          <a:p>
            <a:pPr marL="0" indent="0">
              <a:buNone/>
            </a:pPr>
            <a:r>
              <a:rPr lang="it-IT" sz="3600" u="sng" dirty="0" smtClean="0"/>
              <a:t>L’evoluzione normativa : </a:t>
            </a:r>
          </a:p>
          <a:p>
            <a:pPr marL="0" indent="0">
              <a:buNone/>
            </a:pPr>
            <a:r>
              <a:rPr lang="it-IT" sz="3600" u="sng" dirty="0" smtClean="0"/>
              <a:t>dall’art. 1 del </a:t>
            </a:r>
            <a:r>
              <a:rPr lang="it-IT" sz="3600" u="sng" dirty="0" err="1" smtClean="0"/>
              <a:t>d.l.</a:t>
            </a:r>
            <a:r>
              <a:rPr lang="it-IT" sz="3600" u="sng" dirty="0" smtClean="0"/>
              <a:t> n. 4 del 2019, alla legge di bilancio per il 2023, verso la MIA (Misura di inclusione attiva)?</a:t>
            </a:r>
          </a:p>
          <a:p>
            <a:pPr marL="0" indent="0">
              <a:buNone/>
            </a:pPr>
            <a:endParaRPr lang="it-IT" sz="3600" u="sng" dirty="0"/>
          </a:p>
          <a:p>
            <a:pPr marL="0" indent="0">
              <a:buNone/>
            </a:pPr>
            <a:endParaRPr lang="it-IT" u="sng" dirty="0" smtClean="0"/>
          </a:p>
          <a:p>
            <a:pPr marL="0" indent="0">
              <a:buNone/>
            </a:pPr>
            <a:endParaRPr lang="it-IT" u="sng" dirty="0"/>
          </a:p>
          <a:p>
            <a:pPr marL="0" indent="0">
              <a:buNone/>
            </a:pPr>
            <a:endParaRPr lang="it-IT" u="sng" dirty="0"/>
          </a:p>
        </p:txBody>
      </p:sp>
    </p:spTree>
    <p:extLst>
      <p:ext uri="{BB962C8B-B14F-4D97-AF65-F5344CB8AC3E}">
        <p14:creationId xmlns:p14="http://schemas.microsoft.com/office/powerpoint/2010/main" val="538611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>
                <a:latin typeface="Bookman Old Style" panose="02050604050505020204" pitchFamily="18" charset="0"/>
              </a:rPr>
              <a:t>Diritto al lavoro come….</a:t>
            </a: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 smtClean="0">
                <a:latin typeface="Bookman Old Style" panose="02050604050505020204" pitchFamily="18" charset="0"/>
              </a:rPr>
              <a:t>diritto al «mantenimento del posto di lavoro»?</a:t>
            </a:r>
          </a:p>
          <a:p>
            <a:r>
              <a:rPr lang="it-IT" b="1" i="1" u="sng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sent</a:t>
            </a:r>
            <a:r>
              <a:rPr lang="it-IT" b="1" i="1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. n. 45 del 1965</a:t>
            </a:r>
          </a:p>
          <a:p>
            <a:r>
              <a:rPr lang="it-IT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Legge n. 604 del 1966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sulla necessità di un </a:t>
            </a:r>
            <a:r>
              <a:rPr lang="it-IT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giustificato </a:t>
            </a: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motivo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(notevole inadempimento degli obblighi contrattuali del prestatore di lavoro ovvero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ragioni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inerenti all'attività produttiva, all'organizzazione del lavoro e al regolare funzionamento di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essa)</a:t>
            </a: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r>
              <a:rPr lang="it-IT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o di una giusta </a:t>
            </a: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causa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(</a:t>
            </a:r>
            <a:r>
              <a:rPr lang="it-IT" dirty="0"/>
              <a:t>l'avveramento di un fatto di gravità tale da porre in crisi il rapporto fiduciario tra le datore di lavoro e </a:t>
            </a:r>
            <a:r>
              <a:rPr lang="it-IT" dirty="0" smtClean="0"/>
              <a:t>prestatore, in base alla legge)</a:t>
            </a: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di licenziamento (art.8)</a:t>
            </a:r>
          </a:p>
          <a:p>
            <a:pPr>
              <a:buSzPts val="3200"/>
              <a:buFont typeface="Wingdings" panose="05000000000000000000" pitchFamily="2" charset="2"/>
              <a:buChar char="ü"/>
            </a:pPr>
            <a:r>
              <a:rPr lang="it-IT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Legge n. 300 del 1970 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(lo Statuto dei lavoratori) e reintegrazione nel posto di lavoro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(art.18</a:t>
            </a:r>
            <a:r>
              <a:rPr lang="it-IT" sz="32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)</a:t>
            </a:r>
          </a:p>
          <a:p>
            <a:pPr>
              <a:buSzPts val="3200"/>
              <a:buFont typeface="Wingdings" panose="05000000000000000000" pitchFamily="2" charset="2"/>
              <a:buChar char="ü"/>
            </a:pPr>
            <a:r>
              <a:rPr lang="it-IT" sz="3200" dirty="0">
                <a:solidFill>
                  <a:srgbClr val="000000"/>
                </a:solidFill>
                <a:latin typeface="Bookman Old Style" panose="02050604050505020204" pitchFamily="18" charset="0"/>
              </a:rPr>
              <a:t> Il licenziamento fra legge </a:t>
            </a:r>
            <a:r>
              <a:rPr lang="it-IT" sz="32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n</a:t>
            </a:r>
            <a:r>
              <a:rPr lang="it-IT" sz="3200" dirty="0">
                <a:solidFill>
                  <a:srgbClr val="000000"/>
                </a:solidFill>
                <a:latin typeface="Bookman Old Style" panose="02050604050505020204" pitchFamily="18" charset="0"/>
              </a:rPr>
              <a:t>. 604 del 1966 e statuto dei </a:t>
            </a:r>
            <a:r>
              <a:rPr lang="it-IT" sz="32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lavoratori: </a:t>
            </a:r>
            <a:r>
              <a:rPr lang="it-IT" sz="3200" i="1" u="sng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la </a:t>
            </a:r>
            <a:r>
              <a:rPr lang="it-IT" sz="3200" b="1" i="1" u="sng" dirty="0" err="1">
                <a:solidFill>
                  <a:srgbClr val="000000"/>
                </a:solidFill>
                <a:latin typeface="Bookman Old Style" panose="02050604050505020204" pitchFamily="18" charset="0"/>
              </a:rPr>
              <a:t>s</a:t>
            </a:r>
            <a:r>
              <a:rPr lang="it-IT" sz="3200" b="1" i="1" u="sng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ent</a:t>
            </a:r>
            <a:r>
              <a:rPr lang="it-IT" sz="3200" b="1" i="1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. n. 194 del 1970</a:t>
            </a:r>
          </a:p>
          <a:p>
            <a:pPr>
              <a:buSzPts val="3200"/>
              <a:buFont typeface="Wingdings" panose="05000000000000000000" pitchFamily="2" charset="2"/>
              <a:buChar char="ü"/>
            </a:pPr>
            <a:endParaRPr lang="it-IT" sz="3200" i="1" u="sng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8327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892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7" baseType="lpstr">
      <vt:lpstr>Arial</vt:lpstr>
      <vt:lpstr>Baskerville Old Face</vt:lpstr>
      <vt:lpstr>Batang</vt:lpstr>
      <vt:lpstr>Bookman Old Style</vt:lpstr>
      <vt:lpstr>Calibri</vt:lpstr>
      <vt:lpstr>Calibri Light</vt:lpstr>
      <vt:lpstr>Wingdings</vt:lpstr>
      <vt:lpstr>Tema di Office</vt:lpstr>
      <vt:lpstr>La tutela del lavoro</vt:lpstr>
      <vt:lpstr>Libertà, eguaglianza e lavoro</vt:lpstr>
      <vt:lpstr>La questione della natura delle norme costituzionali sul lavoro e le forme di tutela</vt:lpstr>
      <vt:lpstr>La crisi economica e la globalizzazione</vt:lpstr>
      <vt:lpstr>Art. 1 Cost.:  la repubblica fondata sul lavoro </vt:lpstr>
      <vt:lpstr> L’art. 4 della Costituzione (e l’art. 35 Cost.)</vt:lpstr>
      <vt:lpstr>che cosa è lavoro e come viene tutelato? </vt:lpstr>
      <vt:lpstr>Di alcune nuove misure</vt:lpstr>
      <vt:lpstr>Diritto al lavoro come….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tutela del lavoro</dc:title>
  <dc:creator>Raffaella Niro</dc:creator>
  <cp:lastModifiedBy>Raffaella Niro</cp:lastModifiedBy>
  <cp:revision>43</cp:revision>
  <dcterms:created xsi:type="dcterms:W3CDTF">2020-02-23T19:27:40Z</dcterms:created>
  <dcterms:modified xsi:type="dcterms:W3CDTF">2023-03-07T23:33:01Z</dcterms:modified>
</cp:coreProperties>
</file>